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51" r:id="rId2"/>
    <p:sldMasterId id="2147483779" r:id="rId3"/>
    <p:sldMasterId id="2147483795" r:id="rId4"/>
  </p:sldMasterIdLst>
  <p:notesMasterIdLst>
    <p:notesMasterId r:id="rId42"/>
  </p:notesMasterIdLst>
  <p:handoutMasterIdLst>
    <p:handoutMasterId r:id="rId43"/>
  </p:handoutMasterIdLst>
  <p:sldIdLst>
    <p:sldId id="296" r:id="rId5"/>
    <p:sldId id="367" r:id="rId6"/>
    <p:sldId id="328" r:id="rId7"/>
    <p:sldId id="308" r:id="rId8"/>
    <p:sldId id="376" r:id="rId9"/>
    <p:sldId id="330" r:id="rId10"/>
    <p:sldId id="331" r:id="rId11"/>
    <p:sldId id="336" r:id="rId12"/>
    <p:sldId id="369" r:id="rId13"/>
    <p:sldId id="393" r:id="rId14"/>
    <p:sldId id="394" r:id="rId15"/>
    <p:sldId id="385" r:id="rId16"/>
    <p:sldId id="386" r:id="rId17"/>
    <p:sldId id="396" r:id="rId18"/>
    <p:sldId id="388" r:id="rId19"/>
    <p:sldId id="389" r:id="rId20"/>
    <p:sldId id="387" r:id="rId21"/>
    <p:sldId id="390" r:id="rId22"/>
    <p:sldId id="391" r:id="rId23"/>
    <p:sldId id="392" r:id="rId24"/>
    <p:sldId id="395" r:id="rId25"/>
    <p:sldId id="340" r:id="rId26"/>
    <p:sldId id="371" r:id="rId27"/>
    <p:sldId id="372" r:id="rId28"/>
    <p:sldId id="382" r:id="rId29"/>
    <p:sldId id="384" r:id="rId30"/>
    <p:sldId id="341" r:id="rId31"/>
    <p:sldId id="342" r:id="rId32"/>
    <p:sldId id="338" r:id="rId33"/>
    <p:sldId id="305" r:id="rId34"/>
    <p:sldId id="368" r:id="rId35"/>
    <p:sldId id="343" r:id="rId36"/>
    <p:sldId id="345" r:id="rId37"/>
    <p:sldId id="380" r:id="rId38"/>
    <p:sldId id="344" r:id="rId39"/>
    <p:sldId id="347" r:id="rId40"/>
    <p:sldId id="346" r:id="rId41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66FFFF"/>
    <a:srgbClr val="FF0000"/>
    <a:srgbClr val="9999FF"/>
    <a:srgbClr val="666699"/>
    <a:srgbClr val="CCCCFF"/>
    <a:srgbClr val="00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 autoAdjust="0"/>
    <p:restoredTop sz="94567" autoAdjust="0"/>
  </p:normalViewPr>
  <p:slideViewPr>
    <p:cSldViewPr>
      <p:cViewPr varScale="1">
        <p:scale>
          <a:sx n="98" d="100"/>
          <a:sy n="98" d="100"/>
        </p:scale>
        <p:origin x="36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FF932911-14AF-4818-B0FA-D44D3ADC2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1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3D9E8E0B-98C7-4012-8C85-11AC2CE205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900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IS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MIPS_Technologie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/>
              <a:t>1.1    Introduction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9AAA6-0130-4953-8255-6BC00FB0822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988" y="774700"/>
            <a:ext cx="6797675" cy="3824288"/>
          </a:xfrm>
          <a:ln w="12700" cap="flat">
            <a:solidFill>
              <a:schemeClr val="tx1"/>
            </a:solidFill>
          </a:ln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210" y="4861441"/>
            <a:ext cx="5209646" cy="4605576"/>
          </a:xfrm>
          <a:noFill/>
          <a:ln/>
        </p:spPr>
        <p:txBody>
          <a:bodyPr lIns="99724" tIns="49862" rIns="99724" bIns="49862"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5974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324B16-7E0A-47D0-BF9A-0F076F0536F2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93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2039C-7E64-452B-B53C-7F6939AAA6CF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11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968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44A61-E1A7-4320-95A8-C823045FD54F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091" y="4860927"/>
            <a:ext cx="5683886" cy="4605337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600" b="1" dirty="0" smtClean="0">
                <a:ea typeface="宋体" charset="-122"/>
              </a:rPr>
              <a:t>MIPS</a:t>
            </a:r>
            <a:r>
              <a:rPr lang="en-US" altLang="zh-CN" sz="1600" dirty="0" smtClean="0">
                <a:ea typeface="宋体" charset="-122"/>
              </a:rPr>
              <a:t> (originally an acronym for </a:t>
            </a:r>
            <a:r>
              <a:rPr lang="en-US" altLang="zh-CN" sz="1600" b="1" dirty="0" smtClean="0">
                <a:ea typeface="宋体" charset="-122"/>
              </a:rPr>
              <a:t>Microprocessor without Interlocked Pipeline Stages</a:t>
            </a:r>
            <a:r>
              <a:rPr lang="en-US" altLang="zh-CN" sz="1600" dirty="0" smtClean="0">
                <a:ea typeface="宋体" charset="-122"/>
              </a:rPr>
              <a:t>) is a </a:t>
            </a:r>
            <a:r>
              <a:rPr lang="en-US" altLang="zh-CN" sz="1600" dirty="0" smtClean="0">
                <a:ea typeface="宋体" charset="-122"/>
                <a:hlinkClick r:id="rId3" tooltip="RISC"/>
              </a:rPr>
              <a:t>RISC</a:t>
            </a:r>
            <a:r>
              <a:rPr lang="en-US" altLang="zh-CN" sz="1600" dirty="0" smtClean="0">
                <a:ea typeface="宋体" charset="-122"/>
              </a:rPr>
              <a:t> microprocessor architecture developed by </a:t>
            </a:r>
            <a:r>
              <a:rPr lang="en-US" altLang="zh-CN" sz="1600" dirty="0" smtClean="0">
                <a:ea typeface="宋体" charset="-122"/>
                <a:hlinkClick r:id="rId4" tooltip="MIPS Technologies"/>
              </a:rPr>
              <a:t>MIPS Technologies</a:t>
            </a:r>
            <a:r>
              <a:rPr lang="en-US" altLang="zh-CN" sz="1600" dirty="0" smtClean="0">
                <a:ea typeface="宋体" charset="-122"/>
              </a:rPr>
              <a:t>. </a:t>
            </a:r>
          </a:p>
          <a:p>
            <a:pPr eaLnBrk="1" hangingPunct="1"/>
            <a:endParaRPr lang="en-US" altLang="zh-CN" sz="1600" dirty="0" smtClean="0">
              <a:ea typeface="宋体" charset="-122"/>
            </a:endParaRPr>
          </a:p>
          <a:p>
            <a:pPr eaLnBrk="1" hangingPunct="1"/>
            <a:r>
              <a:rPr lang="en-US" altLang="zh-CN" sz="1600" dirty="0" smtClean="0">
                <a:ea typeface="宋体" charset="-122"/>
              </a:rPr>
              <a:t>In </a:t>
            </a:r>
            <a:r>
              <a:rPr lang="en-US" altLang="zh-CN" sz="1600" dirty="0" err="1" smtClean="0">
                <a:ea typeface="宋体" charset="-122"/>
              </a:rPr>
              <a:t>1990’s</a:t>
            </a:r>
            <a:r>
              <a:rPr lang="en-US" altLang="zh-CN" sz="1600" dirty="0" smtClean="0">
                <a:ea typeface="宋体" charset="-122"/>
              </a:rPr>
              <a:t> it’s estimated that one of the three RISC chip were based on MIPS.</a:t>
            </a:r>
          </a:p>
          <a:p>
            <a:pPr eaLnBrk="1" hangingPunct="1"/>
            <a:endParaRPr lang="en-US" altLang="zh-CN" sz="1600" dirty="0" smtClean="0">
              <a:ea typeface="宋体" charset="-122"/>
            </a:endParaRPr>
          </a:p>
          <a:p>
            <a:pPr eaLnBrk="1" hangingPunct="1"/>
            <a:r>
              <a:rPr lang="en-US" altLang="zh-CN" sz="1600" dirty="0" smtClean="0">
                <a:ea typeface="宋体" charset="-122"/>
              </a:rPr>
              <a:t>MIPS CPU architecture greatly influenced later </a:t>
            </a:r>
            <a:r>
              <a:rPr lang="en-US" altLang="zh-CN" sz="1600" dirty="0" smtClean="0">
                <a:ea typeface="宋体" charset="-122"/>
                <a:hlinkClick r:id="rId3" tooltip="RISC"/>
              </a:rPr>
              <a:t>RISC</a:t>
            </a:r>
            <a:r>
              <a:rPr lang="en-US" altLang="zh-CN" sz="1600" dirty="0" smtClean="0">
                <a:ea typeface="宋体" charset="-122"/>
              </a:rPr>
              <a:t> architectures. DEC alpha is one </a:t>
            </a:r>
            <a:r>
              <a:rPr lang="en-US" altLang="zh-CN" sz="1600" dirty="0" err="1" smtClean="0">
                <a:ea typeface="宋体" charset="-122"/>
              </a:rPr>
              <a:t>instrance</a:t>
            </a:r>
            <a:r>
              <a:rPr lang="en-US" altLang="zh-CN" sz="1600" dirty="0" smtClean="0">
                <a:ea typeface="宋体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98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1.1    Introduction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9E8E0B-98C7-4012-8C85-11AC2CE205A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79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Intel</a:t>
            </a:r>
            <a:r>
              <a:rPr lang="en-US" altLang="zh-CN" baseline="0" dirty="0" smtClean="0"/>
              <a:t> Architecture 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PPC</a:t>
            </a:r>
            <a:r>
              <a:rPr lang="zh-CN" altLang="en-US" baseline="0" dirty="0" smtClean="0"/>
              <a:t>：</a:t>
            </a:r>
            <a:r>
              <a:rPr lang="en-US" altLang="zh-CN" baseline="0" dirty="0" smtClean="0"/>
              <a:t>PowerPC 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24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15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583903" y="4616450"/>
            <a:ext cx="5931197" cy="5109368"/>
          </a:xfrm>
        </p:spPr>
        <p:txBody>
          <a:bodyPr>
            <a:normAutofit/>
          </a:bodyPr>
          <a:lstStyle/>
          <a:p>
            <a:r>
              <a:rPr lang="zh-CN" altLang="en-US" sz="1100" dirty="0" smtClean="0"/>
              <a:t>一个</a:t>
            </a:r>
            <a:r>
              <a:rPr lang="en-US" altLang="zh-CN" sz="1100" dirty="0" smtClean="0"/>
              <a:t>ARM</a:t>
            </a:r>
            <a:r>
              <a:rPr lang="zh-CN" altLang="en-US" sz="1100" dirty="0" smtClean="0"/>
              <a:t>核的面积仅为</a:t>
            </a:r>
            <a:r>
              <a:rPr lang="en-US" altLang="zh-CN" sz="1100" dirty="0" smtClean="0"/>
              <a:t>X86</a:t>
            </a:r>
            <a:r>
              <a:rPr lang="zh-CN" altLang="en-US" sz="1100" dirty="0" smtClean="0"/>
              <a:t>核的</a:t>
            </a:r>
            <a:r>
              <a:rPr lang="en-US" altLang="zh-CN" sz="1100" dirty="0" smtClean="0"/>
              <a:t>1/7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zh-CN" altLang="en-US" sz="1100" dirty="0" smtClean="0"/>
              <a:t>同样的芯片尺寸下，</a:t>
            </a:r>
            <a:r>
              <a:rPr lang="en-US" altLang="zh-CN" sz="1100" dirty="0" smtClean="0"/>
              <a:t>ARM</a:t>
            </a:r>
            <a:r>
              <a:rPr lang="zh-CN" altLang="en-US" sz="1100" dirty="0" smtClean="0"/>
              <a:t>的核数是</a:t>
            </a:r>
            <a:r>
              <a:rPr lang="en-US" altLang="zh-CN" sz="1100" dirty="0" smtClean="0"/>
              <a:t>X86</a:t>
            </a:r>
            <a:r>
              <a:rPr lang="zh-CN" altLang="en-US" sz="1100" dirty="0" smtClean="0"/>
              <a:t>的</a:t>
            </a:r>
            <a:r>
              <a:rPr lang="en-US" altLang="zh-CN" sz="1100" dirty="0" smtClean="0"/>
              <a:t>4</a:t>
            </a:r>
            <a:r>
              <a:rPr lang="zh-CN" altLang="en-US" sz="1100" dirty="0" smtClean="0"/>
              <a:t>倍以上。</a:t>
            </a:r>
          </a:p>
        </p:txBody>
      </p:sp>
    </p:spTree>
    <p:extLst>
      <p:ext uri="{BB962C8B-B14F-4D97-AF65-F5344CB8AC3E}">
        <p14:creationId xmlns:p14="http://schemas.microsoft.com/office/powerpoint/2010/main" val="2089761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59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3EADB-923A-42BB-B247-F7E6D2CB6DA5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95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wav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E8FE2-F621-4146-A1AF-7606C04BAC5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51A7A-B5A1-4AA9-AD02-CC4BCB9D336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00B9D-1D41-45A7-9DAB-04DFDE3BCC1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0BB41-BC3B-4440-9969-D87853C0D9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5BE7-E3D6-4519-98A4-7661830E76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rgbClr val="FFFFFF"/>
                </a:solidFill>
              </a:rPr>
              <a:t>ComputerOrganization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268413"/>
            <a:ext cx="5856816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076700"/>
            <a:ext cx="53742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238744" y="6429396"/>
            <a:ext cx="28448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2022/2/23</a:t>
            </a:fld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3" y="6429396"/>
            <a:ext cx="952507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10DFA26-E277-426D-9976-2A550CD1F33D}" type="slidenum">
              <a:rPr lang="en-US" altLang="zh-CN" smtClean="0"/>
              <a:pPr>
                <a:defRPr/>
              </a:pPr>
              <a:t>‹#›</a:t>
            </a:fld>
            <a:endParaRPr lang="en-US" altLang="zh-CN">
              <a:solidFill>
                <a:srgbClr val="660066"/>
              </a:solidFill>
              <a:latin typeface="Impact" pitchFamily="34" charset="0"/>
            </a:endParaRPr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60" y="2060848"/>
            <a:ext cx="3678237" cy="3567256"/>
          </a:xfrm>
          <a:prstGeom prst="rect">
            <a:avLst/>
          </a:prstGeom>
        </p:spPr>
      </p:pic>
      <p:sp>
        <p:nvSpPr>
          <p:cNvPr id="12" name="灯片编号占位符 6"/>
          <p:cNvSpPr txBox="1">
            <a:spLocks/>
          </p:cNvSpPr>
          <p:nvPr userDrawn="1"/>
        </p:nvSpPr>
        <p:spPr bwMode="auto">
          <a:xfrm>
            <a:off x="5048242" y="6381750"/>
            <a:ext cx="23812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68419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>
              <a:def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>
              <a:def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>
              <a:def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>
              <a:defRPr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4" name="Picture 256" descr="03-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00"/>
            <a:ext cx="11279716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57" descr="eagle_blu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" y="6286500"/>
            <a:ext cx="91228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 userDrawn="1"/>
        </p:nvSpPr>
        <p:spPr>
          <a:xfrm>
            <a:off x="1047752" y="6357939"/>
            <a:ext cx="5810249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</a:rPr>
              <a:t>Computer </a:t>
            </a:r>
            <a:r>
              <a:rPr lang="en-US" altLang="zh-CN" dirty="0" err="1">
                <a:solidFill>
                  <a:schemeClr val="tx1"/>
                </a:solidFill>
              </a:rPr>
              <a:t>Organization_jxh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 txBox="1">
            <a:spLocks/>
          </p:cNvSpPr>
          <p:nvPr userDrawn="1"/>
        </p:nvSpPr>
        <p:spPr bwMode="auto">
          <a:xfrm>
            <a:off x="5048242" y="6381750"/>
            <a:ext cx="23812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96163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8CED1-29C3-4283-8949-DD3B97AEF1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69768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3348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268414"/>
            <a:ext cx="5433484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3119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1842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2564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42106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54367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397131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0670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1451" y="0"/>
            <a:ext cx="2842683" cy="61547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331200" cy="61547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7893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1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0C249-D486-4D35-B501-BC71F9DFD6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615005" y="857244"/>
            <a:ext cx="10967395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7FFF-3AD2-4215-8D68-B91D8F49C4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7125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615005" y="857244"/>
            <a:ext cx="10967395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7FFF-3AD2-4215-8D68-B91D8F49C41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964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271464" y="188640"/>
            <a:ext cx="10188699" cy="74481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lang="zh-CN" altLang="en-US" baseline="0" dirty="0">
                <a:latin typeface="+mn-lt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33269412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87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298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051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106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06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759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1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FD3B7-A482-4212-87F3-B5DA638A0A1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761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882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518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4DD6-AEA7-45B0-B2E6-62F8BD69103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4ECEF-5A1B-411C-B48A-1E034C9A47A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19EBE-92AF-4767-8686-1AA3D0E405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53A7-E50B-4E65-9633-F52E495D27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audio" Target="../media/audio1.wav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57958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>
                <a:solidFill>
                  <a:schemeClr val="bg1"/>
                </a:solidFill>
              </a:rPr>
              <a:t>Computer</a:t>
            </a:r>
            <a:r>
              <a:rPr lang="en-US" altLang="zh-CN" b="0" baseline="0" dirty="0" smtClean="0">
                <a:solidFill>
                  <a:schemeClr val="bg1"/>
                </a:solidFill>
              </a:rPr>
              <a:t> </a:t>
            </a:r>
            <a:r>
              <a:rPr lang="en-US" altLang="zh-CN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b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 spd="med">
    <p:random/>
    <p:sndAc>
      <p:stSnd>
        <p:snd r:embed="rId15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6661" y="49457"/>
            <a:ext cx="10094413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07016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 </a:t>
            </a:r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  <a:p>
            <a:pPr lvl="2"/>
            <a:r>
              <a:rPr lang="zh-CN" altLang="en-US" dirty="0" smtClean="0"/>
              <a:t> 第三级</a:t>
            </a:r>
          </a:p>
          <a:p>
            <a:pPr lvl="3"/>
            <a:r>
              <a:rPr lang="zh-CN" altLang="en-US" dirty="0" smtClean="0"/>
              <a:t> 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CB08610-1BEC-4503-9820-D9C0F5B70F4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rgbClr val="FFFFFF"/>
                </a:solidFill>
              </a:rPr>
              <a:t>ComputerOrganization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59301" y="6453188"/>
            <a:ext cx="182456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50000"/>
              </a:spcBef>
              <a:defRPr/>
            </a:pPr>
            <a:fld id="{1EA71A8F-742A-4424-B61A-9469D9412B4F}" type="slidenum">
              <a:rPr lang="en-US" altLang="zh-CN" sz="1400" smtClean="0">
                <a:solidFill>
                  <a:srgbClr val="FFFFFF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400" dirty="0">
              <a:solidFill>
                <a:srgbClr val="FFFFFF"/>
              </a:solidFill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459" y="214291"/>
            <a:ext cx="1005812" cy="766437"/>
          </a:xfrm>
          <a:prstGeom prst="rect">
            <a:avLst/>
          </a:prstGeom>
        </p:spPr>
      </p:pic>
      <p:pic>
        <p:nvPicPr>
          <p:cNvPr id="12" name="Picture 256" descr="03-1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57" descr="eagle_blue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5"/>
          <p:cNvSpPr txBox="1"/>
          <p:nvPr userDrawn="1"/>
        </p:nvSpPr>
        <p:spPr>
          <a:xfrm>
            <a:off x="1047752" y="6357939"/>
            <a:ext cx="5810249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Computer </a:t>
            </a:r>
            <a:r>
              <a:rPr lang="en-US" altLang="zh-CN" dirty="0" err="1">
                <a:solidFill>
                  <a:schemeClr val="bg1"/>
                </a:solidFill>
              </a:rPr>
              <a:t>Organization_jxh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灯片编号占位符 6"/>
          <p:cNvSpPr txBox="1">
            <a:spLocks/>
          </p:cNvSpPr>
          <p:nvPr userDrawn="1"/>
        </p:nvSpPr>
        <p:spPr>
          <a:xfrm>
            <a:off x="4952992" y="6381750"/>
            <a:ext cx="2476517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07BCD5-25B8-4760-BE0F-90AD7F2E09B7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32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</p:sldLayoutIdLst>
  <p:transition spd="med">
    <p:random/>
    <p:sndAc>
      <p:stSnd>
        <p:snd r:embed="rId17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7E3E75B8-9D66-46D6-8EF8-5FDD8735FB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2022/2/23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168A149-9531-43EA-94E0-16A0CD0B331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705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oftware_engineer" TargetMode="External"/><Relationship Id="rId13" Type="http://schemas.openxmlformats.org/officeDocument/2006/relationships/hyperlink" Target="https://en.wikipedia.org/wiki/Software" TargetMode="External"/><Relationship Id="rId18" Type="http://schemas.openxmlformats.org/officeDocument/2006/relationships/hyperlink" Target="https://en.wikipedia.org/wiki/World_Wide_Web_Hall_of_Fame" TargetMode="External"/><Relationship Id="rId3" Type="http://schemas.openxmlformats.org/officeDocument/2006/relationships/audio" Target="../media/audio1.wav"/><Relationship Id="rId21" Type="http://schemas.openxmlformats.org/officeDocument/2006/relationships/image" Target="../media/image11.png"/><Relationship Id="rId7" Type="http://schemas.openxmlformats.org/officeDocument/2006/relationships/hyperlink" Target="https://en.wikipedia.org/wiki/Investor" TargetMode="External"/><Relationship Id="rId12" Type="http://schemas.openxmlformats.org/officeDocument/2006/relationships/hyperlink" Target="https://en.wikipedia.org/wiki/Andreessen_Horowitz" TargetMode="External"/><Relationship Id="rId17" Type="http://schemas.openxmlformats.org/officeDocument/2006/relationships/hyperlink" Target="https://en.wikipedia.org/wiki/Marc_Andreessen#cite_note-4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en.wikipedia.org/wiki/Ning_(website)" TargetMode="External"/><Relationship Id="rId20" Type="http://schemas.openxmlformats.org/officeDocument/2006/relationships/hyperlink" Target="https://en.wikipedia.org/wiki/Marc_Andreessen#cite_note-5" TargetMode="Externa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en.wikipedia.org/wiki/Entrepreneur" TargetMode="External"/><Relationship Id="rId11" Type="http://schemas.openxmlformats.org/officeDocument/2006/relationships/hyperlink" Target="https://en.wikipedia.org/wiki/Venture_capital" TargetMode="External"/><Relationship Id="rId24" Type="http://schemas.openxmlformats.org/officeDocument/2006/relationships/hyperlink" Target="https://baijiahao.baidu.com/s?id=1607140815624945357&amp;wfr=spider&amp;for=pc" TargetMode="External"/><Relationship Id="rId5" Type="http://schemas.openxmlformats.org/officeDocument/2006/relationships/hyperlink" Target="https://en.wikipedia.org/wiki/Silicon_Valley" TargetMode="External"/><Relationship Id="rId15" Type="http://schemas.openxmlformats.org/officeDocument/2006/relationships/hyperlink" Target="https://en.wikipedia.org/wiki/Hewlett-Packard" TargetMode="External"/><Relationship Id="rId23" Type="http://schemas.openxmlformats.org/officeDocument/2006/relationships/hyperlink" Target="https://yq.aliyun.com/articles/658744" TargetMode="External"/><Relationship Id="rId10" Type="http://schemas.openxmlformats.org/officeDocument/2006/relationships/hyperlink" Target="https://en.wikipedia.org/wiki/Marc_Andreessen#cite_note-co-founder-3" TargetMode="External"/><Relationship Id="rId19" Type="http://schemas.openxmlformats.org/officeDocument/2006/relationships/hyperlink" Target="https://en.wikipedia.org/wiki/First_International_Conference_on_the_World-Wide_Web" TargetMode="External"/><Relationship Id="rId4" Type="http://schemas.openxmlformats.org/officeDocument/2006/relationships/hyperlink" Target="https://en.wikipedia.org/wiki/Marc_Andreessen" TargetMode="External"/><Relationship Id="rId9" Type="http://schemas.openxmlformats.org/officeDocument/2006/relationships/hyperlink" Target="https://en.wikipedia.org/wiki/Web_browser" TargetMode="External"/><Relationship Id="rId14" Type="http://schemas.openxmlformats.org/officeDocument/2006/relationships/hyperlink" Target="https://en.wikipedia.org/wiki/Opsware" TargetMode="External"/><Relationship Id="rId2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3.jpeg"/><Relationship Id="rId4" Type="http://schemas.openxmlformats.org/officeDocument/2006/relationships/hyperlink" Target="http://www.sun.com/microelectronics/sparc/SPARCfact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iangxh@zju.edu.cn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g"/><Relationship Id="rId4" Type="http://schemas.openxmlformats.org/officeDocument/2006/relationships/hyperlink" Target="https://course.zju.edu.cn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83432" y="1340768"/>
            <a:ext cx="5429288" cy="1928826"/>
          </a:xfrm>
        </p:spPr>
        <p:txBody>
          <a:bodyPr/>
          <a:lstStyle/>
          <a:p>
            <a:r>
              <a:rPr lang="en-US" altLang="zh-CN" sz="3600" dirty="0"/>
              <a:t>Computer  Organization &amp; Design</a:t>
            </a:r>
            <a:br>
              <a:rPr lang="en-US" altLang="zh-CN" sz="3600" dirty="0"/>
            </a:br>
            <a:r>
              <a:rPr lang="en-US" altLang="zh-CN" sz="3200" dirty="0"/>
              <a:t>The Hardware/Software Interface</a:t>
            </a:r>
            <a:endParaRPr lang="zh-CN" altLang="en-US" sz="3600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3352" y="4149080"/>
            <a:ext cx="6400800" cy="923916"/>
          </a:xfrm>
        </p:spPr>
        <p:txBody>
          <a:bodyPr/>
          <a:lstStyle/>
          <a:p>
            <a:r>
              <a:rPr lang="en-US" altLang="zh-CN" sz="2800" b="1" dirty="0" err="1">
                <a:solidFill>
                  <a:srgbClr val="0000FF"/>
                </a:solidFill>
              </a:rPr>
              <a:t>Xiaohong</a:t>
            </a:r>
            <a:r>
              <a:rPr lang="en-US" altLang="zh-CN" sz="2800" b="1" dirty="0">
                <a:solidFill>
                  <a:srgbClr val="0000FF"/>
                </a:solidFill>
              </a:rPr>
              <a:t> Jiang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763418" y="5072996"/>
            <a:ext cx="5400668" cy="70788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1" lang="en-US" altLang="zh-CN" sz="2000" b="1" dirty="0" err="1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CourseWebsite</a:t>
            </a:r>
            <a:r>
              <a:rPr kumimoji="1" lang="zh-CN" altLang="en-US" sz="2000" b="1" dirty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：</a:t>
            </a:r>
            <a:r>
              <a:rPr kumimoji="1" lang="en-US" altLang="zh-CN" sz="2000" b="1" dirty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https://</a:t>
            </a:r>
            <a:r>
              <a:rPr kumimoji="1" lang="en-US" altLang="zh-CN" sz="2000" b="1" dirty="0" smtClean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course.zju.edu.cn</a:t>
            </a:r>
            <a:r>
              <a:rPr kumimoji="1" lang="en-US" altLang="zh-CN" sz="2000" b="1" dirty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/</a:t>
            </a:r>
            <a:r>
              <a:rPr kumimoji="1" lang="zh-CN" altLang="en-US" sz="2000" b="1" dirty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 </a:t>
            </a:r>
            <a:endParaRPr kumimoji="1" lang="en-US" altLang="zh-CN" sz="2000" b="1" dirty="0">
              <a:solidFill>
                <a:schemeClr val="accent6"/>
              </a:solidFill>
              <a:latin typeface="Helvetica-Narrow" pitchFamily="34" charset="0"/>
              <a:ea typeface="楷体_GB2312" pitchFamily="49" charset="-122"/>
            </a:endParaRPr>
          </a:p>
          <a:p>
            <a:pPr algn="ctr" eaLnBrk="0" hangingPunct="0"/>
            <a:r>
              <a:rPr kumimoji="1" lang="en-US" altLang="zh-CN" sz="2000" b="1" dirty="0">
                <a:solidFill>
                  <a:schemeClr val="accent6"/>
                </a:solidFill>
                <a:latin typeface="Helvetica-Narrow" pitchFamily="34" charset="0"/>
                <a:ea typeface="楷体_GB2312" pitchFamily="49" charset="-122"/>
              </a:rPr>
              <a:t>Email: jiangxh@zju.edu.cn </a:t>
            </a:r>
            <a:endParaRPr kumimoji="1" lang="en-US" altLang="zh-CN" sz="3800" b="1" dirty="0">
              <a:solidFill>
                <a:schemeClr val="accent6"/>
              </a:solidFill>
              <a:latin typeface="Helvetica-Narrow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+mn-lt"/>
              </a:rPr>
              <a:t>John L. </a:t>
            </a:r>
            <a:r>
              <a:rPr lang="en-US" altLang="zh-CN" sz="3200" b="1" dirty="0" smtClean="0">
                <a:solidFill>
                  <a:srgbClr val="0000FF"/>
                </a:solidFill>
                <a:latin typeface="+mn-lt"/>
              </a:rPr>
              <a:t>Hennessy</a:t>
            </a:r>
            <a:endParaRPr lang="zh-CN" altLang="en-US" sz="32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7587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983432" y="1052736"/>
            <a:ext cx="6027871" cy="5266380"/>
          </a:xfrm>
        </p:spPr>
        <p:txBody>
          <a:bodyPr/>
          <a:lstStyle/>
          <a:p>
            <a:r>
              <a:rPr lang="en-US" altLang="zh-CN" sz="2000" dirty="0" smtClean="0"/>
              <a:t>Currently CEO of </a:t>
            </a:r>
            <a:r>
              <a:rPr lang="en-US" altLang="zh-CN" sz="2000" dirty="0" err="1" smtClean="0"/>
              <a:t>goole</a:t>
            </a:r>
            <a:r>
              <a:rPr lang="en-US" altLang="zh-CN" sz="2000" dirty="0" smtClean="0"/>
              <a:t> parent firm Alphabet</a:t>
            </a:r>
            <a:endParaRPr lang="en-US" altLang="zh-CN" sz="2000" dirty="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000" dirty="0" smtClean="0">
                <a:latin typeface="Comic Sans MS" pitchFamily="66" charset="0"/>
              </a:rPr>
              <a:t>was serving </a:t>
            </a:r>
            <a:r>
              <a:rPr lang="en-US" altLang="zh-CN" sz="2000" dirty="0">
                <a:latin typeface="Comic Sans MS" pitchFamily="66" charset="0"/>
              </a:rPr>
              <a:t>as the 10th President of Stanford University </a:t>
            </a:r>
            <a:r>
              <a:rPr lang="zh-CN" altLang="en-US" sz="2000" dirty="0">
                <a:latin typeface="Comic Sans MS" pitchFamily="66" charset="0"/>
              </a:rPr>
              <a:t>（</a:t>
            </a:r>
            <a:r>
              <a:rPr lang="en-US" altLang="zh-CN" sz="2000" dirty="0">
                <a:latin typeface="Comic Sans MS" pitchFamily="66" charset="0"/>
              </a:rPr>
              <a:t>2000—2016</a:t>
            </a:r>
            <a:r>
              <a:rPr lang="zh-CN" altLang="en-US" sz="2000" dirty="0">
                <a:latin typeface="Comic Sans MS" pitchFamily="66" charset="0"/>
              </a:rPr>
              <a:t>）</a:t>
            </a:r>
            <a:endParaRPr lang="en-US" altLang="zh-CN" sz="2000" dirty="0">
              <a:latin typeface="Comic Sans MS" pitchFamily="66" charset="0"/>
            </a:endParaRPr>
          </a:p>
          <a:p>
            <a:pPr eaLnBrk="1" hangingPunct="1"/>
            <a:r>
              <a:rPr lang="en-US" altLang="zh-CN" sz="2000" dirty="0" smtClean="0">
                <a:latin typeface="Comic Sans MS" pitchFamily="66" charset="0"/>
              </a:rPr>
              <a:t>In </a:t>
            </a:r>
            <a:r>
              <a:rPr lang="en-US" altLang="zh-CN" sz="2000" dirty="0">
                <a:latin typeface="Comic Sans MS" pitchFamily="66" charset="0"/>
              </a:rPr>
              <a:t>1981, Hennessy initiated a project at Stanford that focused on a simpler computer architecture known as RISC. During a sabbatical leave in 1984-85 he cofounded </a:t>
            </a:r>
            <a:r>
              <a:rPr lang="en-US" altLang="zh-CN" sz="2000" dirty="0">
                <a:solidFill>
                  <a:srgbClr val="FF3300"/>
                </a:solidFill>
                <a:latin typeface="Comic Sans MS" pitchFamily="66" charset="0"/>
              </a:rPr>
              <a:t>MIPS</a:t>
            </a:r>
            <a:r>
              <a:rPr lang="en-US" altLang="zh-CN" sz="2000" dirty="0">
                <a:latin typeface="Comic Sans MS" pitchFamily="66" charset="0"/>
              </a:rPr>
              <a:t> Computer Systems, now known as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MIPS Technologies</a:t>
            </a:r>
            <a:r>
              <a:rPr lang="en-US" altLang="zh-CN" sz="2000" dirty="0">
                <a:latin typeface="Comic Sans MS" pitchFamily="66" charset="0"/>
              </a:rPr>
              <a:t>, which specializes in the production of microprocessors. </a:t>
            </a:r>
          </a:p>
          <a:p>
            <a:r>
              <a:rPr lang="en-US" altLang="zh-CN" sz="2000" dirty="0">
                <a:hlinkClick r:id="rId4" tooltip="Marc Andreessen"/>
              </a:rPr>
              <a:t>Marc Andreessen</a:t>
            </a:r>
            <a:r>
              <a:rPr lang="en-US" altLang="zh-CN" sz="2000" dirty="0"/>
              <a:t> called him "the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godfather </a:t>
            </a:r>
            <a:r>
              <a:rPr lang="en-US" altLang="zh-CN" sz="2000" dirty="0">
                <a:solidFill>
                  <a:srgbClr val="FF0000"/>
                </a:solidFill>
              </a:rPr>
              <a:t>of </a:t>
            </a:r>
            <a:r>
              <a:rPr lang="en-US" altLang="zh-CN" sz="2000" dirty="0">
                <a:solidFill>
                  <a:srgbClr val="FF0000"/>
                </a:solidFill>
                <a:hlinkClick r:id="rId5" tooltip="Silicon Valley"/>
              </a:rPr>
              <a:t>Silicon Valley</a:t>
            </a:r>
            <a:r>
              <a:rPr lang="en-US" altLang="zh-CN" sz="2000" dirty="0">
                <a:solidFill>
                  <a:srgbClr val="FF0000"/>
                </a:solidFill>
              </a:rPr>
              <a:t>."</a:t>
            </a:r>
            <a:endParaRPr lang="en-US" altLang="zh-CN" sz="2000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2001 Eckert-</a:t>
            </a:r>
            <a:r>
              <a:rPr lang="en-US" altLang="zh-CN" sz="2000" b="1" dirty="0" err="1">
                <a:solidFill>
                  <a:srgbClr val="FF0000"/>
                </a:solidFill>
                <a:latin typeface="Comic Sans MS" pitchFamily="66" charset="0"/>
              </a:rPr>
              <a:t>Mauchly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 Award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2017 Turing award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b="1" dirty="0">
              <a:latin typeface="Comic Sans MS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3251" y="2132856"/>
            <a:ext cx="6208232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Marc Andreessen</a:t>
            </a:r>
            <a:endParaRPr lang="en-US" altLang="zh-CN" sz="20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Arial" panose="020B0604020202020204" pitchFamily="34" charset="0"/>
              </a:rPr>
              <a:t>is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an American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6" tooltip="Entrepreneur"/>
              </a:rPr>
              <a:t>entrepreneur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7" tooltip="Investor"/>
              </a:rPr>
              <a:t>investor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and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8" tooltip="Software engineer"/>
              </a:rPr>
              <a:t>software engineer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He is the co-author of 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Mosaic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the first widely used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9" tooltip="Web browser"/>
              </a:rPr>
              <a:t>Web browser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; co-founder of 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Netscape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;</a:t>
            </a:r>
            <a:r>
              <a:rPr lang="en-US" altLang="zh-CN" baseline="30000" dirty="0">
                <a:solidFill>
                  <a:srgbClr val="0B0080"/>
                </a:solidFill>
                <a:latin typeface="Arial" panose="020B0604020202020204" pitchFamily="34" charset="0"/>
                <a:hlinkClick r:id="rId10"/>
              </a:rPr>
              <a:t>[3]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and co-founder and general partner of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5" tooltip="Silicon Valley"/>
              </a:rPr>
              <a:t>Silicon Valley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11" tooltip="Venture capital"/>
              </a:rPr>
              <a:t>venture capital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firm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12" tooltip="Andreessen Horowitz"/>
              </a:rPr>
              <a:t>Andreessen Horowitz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He founded and later sold the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13" tooltip="Software"/>
              </a:rPr>
              <a:t>software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company </a:t>
            </a:r>
            <a:r>
              <a:rPr lang="en-US" altLang="zh-CN" dirty="0" err="1">
                <a:solidFill>
                  <a:srgbClr val="0B0080"/>
                </a:solidFill>
                <a:latin typeface="Arial" panose="020B0604020202020204" pitchFamily="34" charset="0"/>
                <a:hlinkClick r:id="rId14" tooltip="Opsware"/>
              </a:rPr>
              <a:t>Opsware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to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15" tooltip="Hewlett-Packard"/>
              </a:rPr>
              <a:t>Hewlett-Packard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Andreessen is also a co-founder of </a:t>
            </a:r>
            <a:r>
              <a:rPr lang="en-US" altLang="zh-CN" dirty="0" err="1">
                <a:solidFill>
                  <a:srgbClr val="0B0080"/>
                </a:solidFill>
                <a:latin typeface="Arial" panose="020B0604020202020204" pitchFamily="34" charset="0"/>
                <a:hlinkClick r:id="rId16" tooltip="Ning (website)"/>
              </a:rPr>
              <a:t>Ning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, a company that provides a platform for social networking websites. He sits on the board of directors of Facebook, eBay, and Hewlett Packard Enterprise,</a:t>
            </a:r>
            <a:r>
              <a:rPr lang="en-US" altLang="zh-CN" baseline="30000" dirty="0">
                <a:solidFill>
                  <a:srgbClr val="0B0080"/>
                </a:solidFill>
                <a:latin typeface="Arial" panose="020B0604020202020204" pitchFamily="34" charset="0"/>
                <a:hlinkClick r:id="rId17"/>
              </a:rPr>
              <a:t>[4]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among others. Andreessen was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one of six inductees in the 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hlinkClick r:id="rId18" tooltip="World Wide Web Hall of Fame"/>
              </a:rPr>
              <a:t>World Wide Web Hall of Fame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announced at the </a:t>
            </a:r>
            <a:r>
              <a:rPr lang="en-US" altLang="zh-CN" dirty="0">
                <a:solidFill>
                  <a:srgbClr val="0B0080"/>
                </a:solidFill>
                <a:latin typeface="Arial" panose="020B0604020202020204" pitchFamily="34" charset="0"/>
                <a:hlinkClick r:id="rId19" tooltip="First International Conference on the World-Wide Web"/>
              </a:rPr>
              <a:t>First International Conference on the World-Wide Web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 in 1994.</a:t>
            </a:r>
            <a:r>
              <a:rPr lang="en-US" altLang="zh-CN" baseline="30000" dirty="0">
                <a:solidFill>
                  <a:srgbClr val="0B0080"/>
                </a:solidFill>
                <a:latin typeface="Arial" panose="020B0604020202020204" pitchFamily="34" charset="0"/>
                <a:hlinkClick r:id="rId20"/>
              </a:rPr>
              <a:t>[5]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2186194"/>
            <a:ext cx="2286319" cy="2810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48" y="2186193"/>
            <a:ext cx="1754476" cy="28102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78649" y="5598699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  <a:latin typeface="PingFangSC"/>
              </a:rPr>
              <a:t>专访：　</a:t>
            </a:r>
            <a:r>
              <a:rPr lang="zh-CN" altLang="en-US" b="1" dirty="0" smtClean="0">
                <a:solidFill>
                  <a:srgbClr val="000000"/>
                </a:solidFill>
                <a:latin typeface="PingFangSC"/>
                <a:hlinkClick r:id="rId23"/>
              </a:rPr>
              <a:t>斯坦福</a:t>
            </a:r>
            <a:r>
              <a:rPr lang="zh-CN" altLang="en-US" b="1" dirty="0">
                <a:solidFill>
                  <a:srgbClr val="000000"/>
                </a:solidFill>
                <a:latin typeface="PingFangSC"/>
                <a:hlinkClick r:id="rId23"/>
              </a:rPr>
              <a:t>如何培养学生？</a:t>
            </a:r>
            <a:endParaRPr lang="zh-CN" altLang="en-US" b="1" dirty="0">
              <a:solidFill>
                <a:srgbClr val="000000"/>
              </a:solidFill>
              <a:latin typeface="PingFangSC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12320" y="5205247"/>
            <a:ext cx="467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hlinkClick r:id="rId24"/>
              </a:rPr>
              <a:t>Hennessy&amp;Patterson</a:t>
            </a:r>
            <a:r>
              <a:rPr lang="zh-CN" altLang="en-US" dirty="0" smtClean="0">
                <a:hlinkClick r:id="rId24"/>
              </a:rPr>
              <a:t>获图灵奖后的电视采访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81367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71464" y="0"/>
            <a:ext cx="7535884" cy="105251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  <a:latin typeface="+mn-lt"/>
              </a:rPr>
              <a:t>David A. </a:t>
            </a:r>
            <a:r>
              <a:rPr lang="en-US" altLang="zh-CN" sz="3200" b="1" dirty="0" smtClean="0">
                <a:solidFill>
                  <a:srgbClr val="0000FF"/>
                </a:solidFill>
                <a:latin typeface="+mn-lt"/>
              </a:rPr>
              <a:t>Patterson</a:t>
            </a:r>
            <a:r>
              <a:rPr lang="en-US" altLang="zh-CN" sz="3200" b="1" dirty="0">
                <a:latin typeface="Comic Sans MS" pitchFamily="66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altLang="zh-CN" sz="3200" b="1" dirty="0" smtClean="0">
                <a:solidFill>
                  <a:srgbClr val="0000FF"/>
                </a:solidFill>
                <a:latin typeface="+mn-lt"/>
              </a:rPr>
              <a:t>UC Berkeley</a:t>
            </a:r>
            <a:r>
              <a:rPr lang="en-US" altLang="zh-CN" sz="3200" b="1" dirty="0">
                <a:solidFill>
                  <a:srgbClr val="0000FF"/>
                </a:solidFill>
                <a:latin typeface="Comic Sans MS" pitchFamily="66" charset="0"/>
              </a:rPr>
              <a:t> )</a:t>
            </a:r>
            <a:endParaRPr lang="zh-CN" altLang="en-US" sz="32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1055440" y="692696"/>
            <a:ext cx="5472608" cy="4896544"/>
          </a:xfrm>
        </p:spPr>
        <p:txBody>
          <a:bodyPr/>
          <a:lstStyle/>
          <a:p>
            <a:pPr eaLnBrk="1" hangingPunct="1"/>
            <a:endParaRPr lang="en-US" altLang="zh-CN" sz="2000" b="1" dirty="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000" b="1" dirty="0" smtClean="0">
                <a:latin typeface="Comic Sans MS" pitchFamily="66" charset="0"/>
              </a:rPr>
              <a:t>He </a:t>
            </a:r>
            <a:r>
              <a:rPr lang="en-US" altLang="zh-CN" sz="2000" b="1" dirty="0">
                <a:latin typeface="Comic Sans MS" pitchFamily="66" charset="0"/>
              </a:rPr>
              <a:t>led the design and implementation of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RISC I</a:t>
            </a:r>
            <a:r>
              <a:rPr lang="en-US" altLang="zh-CN" sz="2000" b="1" dirty="0">
                <a:latin typeface="Comic Sans MS" pitchFamily="66" charset="0"/>
              </a:rPr>
              <a:t> (the foundation of the </a:t>
            </a:r>
            <a:r>
              <a:rPr lang="en-US" altLang="zh-CN" sz="2000" b="1" dirty="0">
                <a:latin typeface="Comic Sans MS" pitchFamily="66" charset="0"/>
                <a:hlinkClick r:id="rId4"/>
              </a:rPr>
              <a:t>SPARC</a:t>
            </a:r>
            <a:r>
              <a:rPr lang="en-US" altLang="zh-CN" sz="2000" b="1" dirty="0">
                <a:latin typeface="Comic Sans MS" pitchFamily="66" charset="0"/>
              </a:rPr>
              <a:t> architecture ) </a:t>
            </a:r>
          </a:p>
          <a:p>
            <a:pPr eaLnBrk="1" hangingPunct="1"/>
            <a:r>
              <a:rPr lang="en-US" altLang="zh-CN" sz="2000" b="1" dirty="0">
                <a:latin typeface="Comic Sans MS" pitchFamily="66" charset="0"/>
              </a:rPr>
              <a:t>Leader of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RAID</a:t>
            </a:r>
          </a:p>
          <a:p>
            <a:pPr eaLnBrk="1" hangingPunct="1"/>
            <a:r>
              <a:rPr lang="en-US" altLang="zh-CN" sz="2000" b="1" dirty="0">
                <a:latin typeface="Comic Sans MS" pitchFamily="66" charset="0"/>
              </a:rPr>
              <a:t>involved in the Network of Workstations (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NOW</a:t>
            </a:r>
            <a:r>
              <a:rPr lang="en-US" altLang="zh-CN" sz="2000" b="1" dirty="0">
                <a:latin typeface="Comic Sans MS" pitchFamily="66" charset="0"/>
              </a:rPr>
              <a:t>) project </a:t>
            </a:r>
          </a:p>
          <a:p>
            <a:pPr eaLnBrk="1" hangingPunct="1"/>
            <a:endParaRPr lang="en-US" altLang="zh-CN" sz="2000" b="1" dirty="0"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2008 Eckert-</a:t>
            </a:r>
            <a:r>
              <a:rPr lang="en-US" altLang="zh-CN" sz="2000" b="1" dirty="0" err="1">
                <a:solidFill>
                  <a:srgbClr val="FF0000"/>
                </a:solidFill>
              </a:rPr>
              <a:t>Mauchly</a:t>
            </a:r>
            <a:r>
              <a:rPr lang="en-US" altLang="zh-CN" sz="2000" b="1" dirty="0">
                <a:solidFill>
                  <a:srgbClr val="FF0000"/>
                </a:solidFill>
              </a:rPr>
              <a:t> Award  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2017 Turing award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2000" b="1" dirty="0">
              <a:latin typeface="Comic Sans MS" pitchFamily="66" charset="0"/>
            </a:endParaRPr>
          </a:p>
          <a:p>
            <a:pPr eaLnBrk="1" hangingPunct="1"/>
            <a:r>
              <a:rPr lang="en-US" altLang="zh-CN" sz="2000" b="1" dirty="0">
                <a:latin typeface="Comic Sans MS" pitchFamily="66" charset="0"/>
              </a:rPr>
              <a:t>Born in 1947</a:t>
            </a:r>
            <a:r>
              <a:rPr lang="zh-CN" altLang="en-US" sz="2000" b="1" dirty="0">
                <a:latin typeface="Comic Sans MS" pitchFamily="66" charset="0"/>
              </a:rPr>
              <a:t>年</a:t>
            </a:r>
            <a:r>
              <a:rPr lang="en-US" altLang="zh-CN" sz="2000" b="1" dirty="0">
                <a:latin typeface="Comic Sans MS" pitchFamily="66" charset="0"/>
              </a:rPr>
              <a:t>11</a:t>
            </a:r>
            <a:r>
              <a:rPr lang="zh-CN" altLang="en-US" sz="2000" b="1" dirty="0">
                <a:latin typeface="Comic Sans MS" pitchFamily="66" charset="0"/>
              </a:rPr>
              <a:t>月</a:t>
            </a:r>
            <a:r>
              <a:rPr lang="en-US" altLang="zh-CN" sz="2000" b="1" dirty="0">
                <a:latin typeface="Comic Sans MS" pitchFamily="66" charset="0"/>
              </a:rPr>
              <a:t>16</a:t>
            </a:r>
            <a:r>
              <a:rPr lang="zh-CN" altLang="en-US" sz="2000" b="1" dirty="0">
                <a:latin typeface="Comic Sans MS" pitchFamily="66" charset="0"/>
              </a:rPr>
              <a:t>日</a:t>
            </a:r>
            <a:endParaRPr lang="en-US" altLang="zh-CN" sz="2000" b="1" dirty="0">
              <a:latin typeface="Comic Sans MS" pitchFamily="66" charset="0"/>
            </a:endParaRPr>
          </a:p>
          <a:p>
            <a:pPr eaLnBrk="1" hangingPunct="1"/>
            <a:r>
              <a:rPr lang="en-US" altLang="zh-CN" sz="2000" b="1" dirty="0">
                <a:latin typeface="Comic Sans MS" pitchFamily="66" charset="0"/>
              </a:rPr>
              <a:t>1967</a:t>
            </a:r>
            <a:r>
              <a:rPr lang="zh-CN" altLang="en-US" sz="2000" b="1" dirty="0">
                <a:latin typeface="Comic Sans MS" pitchFamily="66" charset="0"/>
              </a:rPr>
              <a:t>年</a:t>
            </a:r>
            <a:r>
              <a:rPr lang="en-US" altLang="zh-CN" sz="2000" b="1" dirty="0">
                <a:latin typeface="Comic Sans MS" pitchFamily="66" charset="0"/>
              </a:rPr>
              <a:t> </a:t>
            </a:r>
            <a:r>
              <a:rPr lang="en-US" altLang="zh-CN" sz="2000" b="1" dirty="0" smtClean="0">
                <a:latin typeface="Comic Sans MS" pitchFamily="66" charset="0"/>
              </a:rPr>
              <a:t>married</a:t>
            </a:r>
            <a:endParaRPr lang="en-US" altLang="zh-CN" sz="2000" b="1" dirty="0" smtClean="0">
              <a:latin typeface="Comic Sans MS" pitchFamily="66" charset="0"/>
            </a:endParaRPr>
          </a:p>
        </p:txBody>
      </p:sp>
      <p:sp>
        <p:nvSpPr>
          <p:cNvPr id="65540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6744072" y="1268414"/>
            <a:ext cx="4608512" cy="4886325"/>
          </a:xfrm>
        </p:spPr>
        <p:txBody>
          <a:bodyPr/>
          <a:lstStyle/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2016</a:t>
            </a:r>
            <a:r>
              <a:rPr lang="zh-CN" altLang="en-US" sz="2400" dirty="0"/>
              <a:t>年 </a:t>
            </a:r>
            <a:r>
              <a:rPr lang="en-US" altLang="zh-CN" sz="2400" dirty="0"/>
              <a:t>join Google TPU</a:t>
            </a:r>
          </a:p>
        </p:txBody>
      </p:sp>
      <p:pic>
        <p:nvPicPr>
          <p:cNvPr id="65541" name="Picture 5" descr="pattersonphoto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76120" y="2079124"/>
            <a:ext cx="3613610" cy="299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055440" y="5876748"/>
            <a:ext cx="9490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http://archive.computerhistory.org/resources/access/text/2012/04/102658154-05-01-acc.pdf</a:t>
            </a:r>
            <a:endParaRPr lang="en-US" altLang="zh-CN" b="1" dirty="0">
              <a:latin typeface="Comic Sans MS" pitchFamily="66" charset="0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5440" y="556007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对</a:t>
            </a:r>
            <a:r>
              <a:rPr lang="en-US" altLang="zh-CN" dirty="0">
                <a:solidFill>
                  <a:srgbClr val="0000FF"/>
                </a:solidFill>
              </a:rPr>
              <a:t>David </a:t>
            </a:r>
            <a:r>
              <a:rPr lang="en-US" altLang="zh-CN" dirty="0" err="1">
                <a:solidFill>
                  <a:srgbClr val="0000FF"/>
                </a:solidFill>
              </a:rPr>
              <a:t>Patternson</a:t>
            </a:r>
            <a:r>
              <a:rPr lang="zh-CN" altLang="en-US" dirty="0">
                <a:solidFill>
                  <a:srgbClr val="0000FF"/>
                </a:solidFill>
              </a:rPr>
              <a:t>的采访</a:t>
            </a:r>
          </a:p>
        </p:txBody>
      </p:sp>
    </p:spTree>
    <p:extLst>
      <p:ext uri="{BB962C8B-B14F-4D97-AF65-F5344CB8AC3E}">
        <p14:creationId xmlns:p14="http://schemas.microsoft.com/office/powerpoint/2010/main" val="404978041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3675" y="301163"/>
            <a:ext cx="10728325" cy="4859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处理器发展趋势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5151347" y="2132668"/>
            <a:ext cx="1218790" cy="792065"/>
          </a:xfrm>
          <a:prstGeom prst="ellipse">
            <a:avLst/>
          </a:prstGeom>
          <a:solidFill>
            <a:srgbClr val="92D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400" b="1" dirty="0" smtClean="0">
                <a:latin typeface="+mj-lt"/>
                <a:ea typeface="方正兰亭黑简体" panose="02000000000000000000" pitchFamily="2" charset="-122"/>
              </a:rPr>
              <a:t>POWER</a:t>
            </a:r>
            <a:endParaRPr lang="zh-CN" altLang="en-US" sz="1400" b="1" dirty="0"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866095" y="2636709"/>
            <a:ext cx="864071" cy="1944160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400" b="1" dirty="0">
                <a:latin typeface="+mj-lt"/>
                <a:ea typeface="方正兰亭黑简体" panose="02000000000000000000" pitchFamily="2" charset="-122"/>
              </a:rPr>
              <a:t>X86</a:t>
            </a:r>
            <a:endParaRPr lang="zh-CN" altLang="en-US" sz="1400" b="1" dirty="0"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154118" y="4182072"/>
            <a:ext cx="985644" cy="5428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200" b="1" dirty="0">
                <a:latin typeface="+mj-lt"/>
                <a:ea typeface="方正兰亭黑简体" panose="02000000000000000000" pitchFamily="2" charset="-122"/>
              </a:rPr>
              <a:t>MIPS</a:t>
            </a:r>
            <a:endParaRPr lang="zh-CN" altLang="en-US" sz="1200" b="1" dirty="0"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327097" y="3851008"/>
            <a:ext cx="899028" cy="1233903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400" b="1" dirty="0">
                <a:latin typeface="+mj-lt"/>
                <a:ea typeface="方正兰亭黑简体" panose="02000000000000000000" pitchFamily="2" charset="-122"/>
              </a:rPr>
              <a:t>ARM</a:t>
            </a:r>
            <a:endParaRPr lang="zh-CN" altLang="en-US" sz="1400" b="1" dirty="0">
              <a:latin typeface="+mj-lt"/>
              <a:ea typeface="方正兰亭黑简体" panose="02000000000000000000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1019175" y="5522835"/>
            <a:ext cx="10286134" cy="0"/>
          </a:xfrm>
          <a:prstGeom prst="line">
            <a:avLst/>
          </a:prstGeom>
          <a:noFill/>
          <a:ln w="38100">
            <a:solidFill>
              <a:srgbClr val="C7000B"/>
            </a:solidFill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81756" y="2156696"/>
            <a:ext cx="1325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高端服务器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8108" y="3371036"/>
            <a:ext cx="1365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lt"/>
                <a:ea typeface="方正兰亭黑简体" panose="02000000000000000000" pitchFamily="2" charset="-122"/>
              </a:rPr>
              <a:t>PC &amp; 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服务器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7671" y="4605735"/>
            <a:ext cx="1729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嵌入式</a:t>
            </a:r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/</a:t>
            </a:r>
          </a:p>
          <a:p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移动</a:t>
            </a:r>
            <a:r>
              <a:rPr lang="en-US" altLang="zh-CN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/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消费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2209843" y="1946708"/>
            <a:ext cx="1393573" cy="89217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600" b="1" dirty="0" smtClean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POWER</a:t>
            </a:r>
            <a:endParaRPr lang="zh-CN" altLang="en-US" sz="16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505961" y="2190028"/>
            <a:ext cx="1137022" cy="2511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PA-RISC</a:t>
            </a:r>
            <a:endParaRPr lang="zh-CN" altLang="en-US" sz="12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505960" y="1865602"/>
            <a:ext cx="1162811" cy="26908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SPARC</a:t>
            </a:r>
            <a:endParaRPr lang="zh-CN" altLang="en-US" sz="12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505962" y="2514454"/>
            <a:ext cx="1079096" cy="2864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Itanium</a:t>
            </a:r>
            <a:endParaRPr lang="zh-CN" altLang="en-US" sz="12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547489" y="3881851"/>
            <a:ext cx="1079752" cy="40553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Moto 68K</a:t>
            </a:r>
            <a:endParaRPr lang="zh-CN" altLang="en-US" sz="12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343152" y="2919986"/>
            <a:ext cx="1296000" cy="129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600" b="1" dirty="0" smtClean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X86</a:t>
            </a:r>
            <a:endParaRPr lang="zh-CN" altLang="en-US" sz="16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672077" y="3487732"/>
            <a:ext cx="830578" cy="3244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MIPS</a:t>
            </a:r>
            <a:endParaRPr lang="zh-CN" altLang="en-US" sz="12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592326" y="4298797"/>
            <a:ext cx="830578" cy="3244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PPC</a:t>
            </a:r>
            <a:endParaRPr lang="zh-CN" altLang="en-US" sz="12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2571268" y="4704328"/>
            <a:ext cx="830578" cy="6488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ARM</a:t>
            </a:r>
            <a:endParaRPr lang="zh-CN" altLang="en-US" sz="12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2426210" y="1605534"/>
            <a:ext cx="996694" cy="3244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Z</a:t>
            </a:r>
            <a:endParaRPr lang="zh-CN" altLang="en-US" sz="12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3505962" y="4866540"/>
            <a:ext cx="830578" cy="3244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DSP</a:t>
            </a:r>
            <a:endParaRPr lang="zh-CN" altLang="en-US" sz="12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3505962" y="4461009"/>
            <a:ext cx="830578" cy="32442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309">
              <a:buClr>
                <a:srgbClr val="CC9900"/>
              </a:buClr>
            </a:pPr>
            <a:r>
              <a:rPr lang="en-US" altLang="zh-CN" sz="1200" b="1" dirty="0">
                <a:solidFill>
                  <a:schemeClr val="bg1"/>
                </a:solidFill>
                <a:latin typeface="+mj-lt"/>
                <a:ea typeface="方正兰亭黑简体" panose="02000000000000000000" pitchFamily="2" charset="-122"/>
              </a:rPr>
              <a:t>NP</a:t>
            </a:r>
            <a:endParaRPr lang="zh-CN" altLang="en-US" sz="1200" b="1" dirty="0">
              <a:solidFill>
                <a:schemeClr val="bg1"/>
              </a:solidFill>
              <a:latin typeface="+mj-lt"/>
              <a:ea typeface="方正兰亭黑简体" panose="02000000000000000000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>
            <a:off x="1554304" y="4367527"/>
            <a:ext cx="898390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1555146" y="3030048"/>
            <a:ext cx="9071563" cy="39956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矩形标注 38"/>
          <p:cNvSpPr/>
          <p:nvPr/>
        </p:nvSpPr>
        <p:spPr bwMode="auto">
          <a:xfrm>
            <a:off x="5667892" y="5144033"/>
            <a:ext cx="1958096" cy="258764"/>
          </a:xfrm>
          <a:prstGeom prst="wedgeRectCallout">
            <a:avLst>
              <a:gd name="adj1" fmla="val -37764"/>
              <a:gd name="adj2" fmla="val -124805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t" anchorCtr="0" compatLnSpc="1">
            <a:prstTxWarp prst="textNoShape">
              <a:avLst/>
            </a:prstTxWarp>
          </a:bodyPr>
          <a:lstStyle/>
          <a:p>
            <a:pPr defTabSz="914309">
              <a:buClr>
                <a:srgbClr val="CC9900"/>
              </a:buClr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完全开放，生态良好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21977" y="18879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99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众核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04389" y="32560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99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异构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40392" y="4392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99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融合</a:t>
            </a:r>
          </a:p>
        </p:txBody>
      </p:sp>
      <p:sp>
        <p:nvSpPr>
          <p:cNvPr id="44" name="矩形标注 43"/>
          <p:cNvSpPr/>
          <p:nvPr/>
        </p:nvSpPr>
        <p:spPr bwMode="auto">
          <a:xfrm>
            <a:off x="6482203" y="4799816"/>
            <a:ext cx="1986039" cy="265978"/>
          </a:xfrm>
          <a:prstGeom prst="wedgeRectCallout">
            <a:avLst>
              <a:gd name="adj1" fmla="val -39996"/>
              <a:gd name="adj2" fmla="val -99802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t" anchorCtr="0" compatLnSpc="1">
            <a:prstTxWarp prst="textNoShape">
              <a:avLst/>
            </a:prstTxWarp>
          </a:bodyPr>
          <a:lstStyle/>
          <a:p>
            <a:pPr defTabSz="914309">
              <a:buClr>
                <a:srgbClr val="CC9900"/>
              </a:buClr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学习</a:t>
            </a:r>
            <a:r>
              <a:rPr lang="en-US" altLang="zh-CN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ARM</a:t>
            </a: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，谋求复生</a:t>
            </a:r>
          </a:p>
        </p:txBody>
      </p:sp>
      <p:sp>
        <p:nvSpPr>
          <p:cNvPr id="45" name="矩形标注 44"/>
          <p:cNvSpPr/>
          <p:nvPr/>
        </p:nvSpPr>
        <p:spPr bwMode="auto">
          <a:xfrm>
            <a:off x="6062341" y="1724262"/>
            <a:ext cx="615587" cy="316201"/>
          </a:xfrm>
          <a:prstGeom prst="wedgeRectCallout">
            <a:avLst>
              <a:gd name="adj1" fmla="val -32926"/>
              <a:gd name="adj2" fmla="val 192660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t" anchorCtr="0" compatLnSpc="1">
            <a:prstTxWarp prst="textNoShape">
              <a:avLst/>
            </a:prstTxWarp>
          </a:bodyPr>
          <a:lstStyle/>
          <a:p>
            <a:pPr defTabSz="914309">
              <a:buClr>
                <a:srgbClr val="CC9900"/>
              </a:buClr>
            </a:pPr>
            <a:r>
              <a:rPr lang="zh-CN" altLang="en-US" sz="14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开放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6" name="矩形标注 45"/>
          <p:cNvSpPr/>
          <p:nvPr/>
        </p:nvSpPr>
        <p:spPr bwMode="auto">
          <a:xfrm>
            <a:off x="6874178" y="3284763"/>
            <a:ext cx="1008082" cy="278517"/>
          </a:xfrm>
          <a:prstGeom prst="wedgeRectCallout">
            <a:avLst>
              <a:gd name="adj1" fmla="val -95183"/>
              <a:gd name="adj2" fmla="val 155623"/>
            </a:avLst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9" rIns="91437" bIns="45719" numCol="1" rtlCol="0" anchor="t" anchorCtr="0" compatLnSpc="1">
            <a:prstTxWarp prst="textNoShape">
              <a:avLst/>
            </a:prstTxWarp>
          </a:bodyPr>
          <a:lstStyle/>
          <a:p>
            <a:pPr defTabSz="914309">
              <a:buClr>
                <a:srgbClr val="CC9900"/>
              </a:buClr>
            </a:pPr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封闭架构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8577" y="2373496"/>
            <a:ext cx="2549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内核数量大量增加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，处理器互联。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46310" y="3794775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+mj-lt"/>
                <a:ea typeface="方正兰亭黑简体" panose="02000000000000000000" pitchFamily="2" charset="-122"/>
              </a:rPr>
              <a:t>CPU+GPGPU+FPGA</a:t>
            </a:r>
            <a:endParaRPr lang="zh-CN" altLang="en-US" sz="1600" dirty="0">
              <a:latin typeface="+mj-lt"/>
              <a:ea typeface="方正兰亭黑简体" panose="02000000000000000000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715453" y="4679436"/>
            <a:ext cx="2496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内存体系重构，</a:t>
            </a:r>
            <a:r>
              <a:rPr lang="en-US" altLang="zh-CN" sz="1600" dirty="0">
                <a:latin typeface="+mj-lt"/>
                <a:ea typeface="方正兰亭黑简体" panose="02000000000000000000" pitchFamily="2" charset="-122"/>
              </a:rPr>
              <a:t>CPU</a:t>
            </a:r>
            <a:r>
              <a:rPr lang="en-US" altLang="zh-CN" sz="1600" dirty="0" smtClean="0">
                <a:latin typeface="+mj-lt"/>
                <a:ea typeface="方正兰亭黑简体" panose="02000000000000000000" pitchFamily="2" charset="-122"/>
              </a:rPr>
              <a:t>/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内存深度</a:t>
            </a:r>
            <a:r>
              <a:rPr lang="zh-CN" altLang="en-US" sz="16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融合，内存更贴近</a:t>
            </a:r>
            <a:r>
              <a:rPr lang="zh-CN" altLang="en-US" sz="16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计算。</a:t>
            </a:r>
            <a:endParaRPr lang="zh-CN" altLang="en-US" sz="16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4526" y="571274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过去：架构众多，百花齐放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84792" y="5712748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现在：生态成熟，架构垄断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61776" y="5715693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未来</a:t>
            </a:r>
            <a:r>
              <a:rPr lang="zh-CN" altLang="en-US" sz="1600" b="1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：摩尔定律失效</a:t>
            </a:r>
            <a:r>
              <a:rPr lang="zh-CN" altLang="en-US" sz="16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，寻求多方向突破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80246" y="293637"/>
            <a:ext cx="7811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ISA is most important interface in computer system </a:t>
            </a:r>
          </a:p>
          <a:p>
            <a:r>
              <a:rPr lang="en-US" altLang="zh-CN" sz="2400" i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         where software meets hardware !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4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1343472" y="245250"/>
            <a:ext cx="10728325" cy="4859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主流</a:t>
            </a:r>
            <a:r>
              <a:rPr lang="en-US" altLang="zh-CN" dirty="0" smtClean="0">
                <a:latin typeface="+mj-lt"/>
              </a:rPr>
              <a:t>CPU</a:t>
            </a:r>
            <a:r>
              <a:rPr lang="zh-CN" altLang="en-US" dirty="0" smtClean="0"/>
              <a:t>发展路径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1462120" y="1146320"/>
            <a:ext cx="0" cy="4668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1462120" y="5815208"/>
            <a:ext cx="9759634" cy="4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679644" y="5847412"/>
            <a:ext cx="1080120" cy="2880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1970s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458817" y="5855310"/>
            <a:ext cx="3302547" cy="2880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1990s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3131530" y="5857502"/>
            <a:ext cx="1080120" cy="2880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1980s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981565" y="5868445"/>
            <a:ext cx="2589953" cy="28800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2000s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77134" y="3135296"/>
            <a:ext cx="902772" cy="303649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IBM801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197405" y="2622020"/>
            <a:ext cx="864688" cy="2880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POWER5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9300731" y="2626161"/>
            <a:ext cx="950278" cy="2880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POWER6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935876" y="2622021"/>
            <a:ext cx="924936" cy="2880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POWER3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912341" y="2618255"/>
            <a:ext cx="830682" cy="2880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POWER2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079910" y="3863068"/>
            <a:ext cx="1093423" cy="288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 e100/e200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53893" y="5150608"/>
            <a:ext cx="954804" cy="396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ARM7</a:t>
            </a: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1462120" y="4951112"/>
            <a:ext cx="89289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1462120" y="4195028"/>
            <a:ext cx="896499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1462120" y="2466836"/>
            <a:ext cx="9059452" cy="346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7837363" y="1198689"/>
            <a:ext cx="0" cy="4616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文本框 34"/>
          <p:cNvSpPr txBox="1"/>
          <p:nvPr/>
        </p:nvSpPr>
        <p:spPr bwMode="auto">
          <a:xfrm>
            <a:off x="727299" y="5227582"/>
            <a:ext cx="885840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ARM</a:t>
            </a:r>
            <a:endPara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 bwMode="auto">
          <a:xfrm>
            <a:off x="794857" y="2871774"/>
            <a:ext cx="746069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PPC</a:t>
            </a:r>
            <a:endPara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 bwMode="auto">
          <a:xfrm>
            <a:off x="727299" y="4275159"/>
            <a:ext cx="905496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MIPS</a:t>
            </a:r>
            <a:endPara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 bwMode="auto">
          <a:xfrm>
            <a:off x="855698" y="1615074"/>
            <a:ext cx="678089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X86</a:t>
            </a:r>
            <a:endParaRPr lang="zh-CN" altLang="en-US" sz="1400" dirty="0" smtClean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5443381" y="5150608"/>
            <a:ext cx="954804" cy="396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ARM9</a:t>
            </a:r>
          </a:p>
        </p:txBody>
      </p:sp>
      <p:sp>
        <p:nvSpPr>
          <p:cNvPr id="43" name="椭圆 42"/>
          <p:cNvSpPr/>
          <p:nvPr/>
        </p:nvSpPr>
        <p:spPr bwMode="auto">
          <a:xfrm>
            <a:off x="7785818" y="5135338"/>
            <a:ext cx="1162575" cy="396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ARM11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6520290" y="5150608"/>
            <a:ext cx="1056101" cy="396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ARM10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4345186" y="4418713"/>
            <a:ext cx="1043524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MIPS3k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7817376" y="4429360"/>
            <a:ext cx="1187030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MIPS10K</a:t>
            </a:r>
            <a:endParaRPr lang="en-US" altLang="zh-CN" sz="120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6628719" y="4429552"/>
            <a:ext cx="1094645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MIPS5K</a:t>
            </a:r>
            <a:endParaRPr lang="en-US" altLang="zh-CN" sz="120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5444022" y="4434781"/>
            <a:ext cx="1113428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MIPS4K</a:t>
            </a:r>
          </a:p>
        </p:txBody>
      </p:sp>
      <p:sp>
        <p:nvSpPr>
          <p:cNvPr id="50" name="椭圆 49"/>
          <p:cNvSpPr/>
          <p:nvPr/>
        </p:nvSpPr>
        <p:spPr bwMode="auto">
          <a:xfrm>
            <a:off x="9199283" y="4432733"/>
            <a:ext cx="1605158" cy="468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MIPS32/64</a:t>
            </a:r>
            <a:endParaRPr lang="en-US" altLang="zh-CN" sz="1200" dirty="0">
              <a:solidFill>
                <a:schemeClr val="bg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353733" y="3032557"/>
            <a:ext cx="1115566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PowerPC700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035179" y="3043906"/>
            <a:ext cx="1197597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PowerPC600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9020017" y="3045372"/>
            <a:ext cx="1045799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BE(cell)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515433" y="3449353"/>
            <a:ext cx="813697" cy="288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MPC750</a:t>
            </a:r>
          </a:p>
        </p:txBody>
      </p:sp>
      <p:sp>
        <p:nvSpPr>
          <p:cNvPr id="38" name="圆角矩形 37"/>
          <p:cNvSpPr/>
          <p:nvPr/>
        </p:nvSpPr>
        <p:spPr bwMode="auto">
          <a:xfrm>
            <a:off x="1571940" y="1487845"/>
            <a:ext cx="658526" cy="288000"/>
          </a:xfrm>
          <a:prstGeom prst="roundRect">
            <a:avLst/>
          </a:prstGeom>
          <a:solidFill>
            <a:srgbClr val="FF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4004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7" name="圆角矩形 66"/>
          <p:cNvSpPr/>
          <p:nvPr/>
        </p:nvSpPr>
        <p:spPr bwMode="auto">
          <a:xfrm>
            <a:off x="5269660" y="1488206"/>
            <a:ext cx="658526" cy="288000"/>
          </a:xfrm>
          <a:prstGeom prst="roundRect">
            <a:avLst/>
          </a:prstGeom>
          <a:solidFill>
            <a:srgbClr val="FF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486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4539760" y="1494728"/>
            <a:ext cx="658526" cy="288000"/>
          </a:xfrm>
          <a:prstGeom prst="roundRect">
            <a:avLst/>
          </a:prstGeom>
          <a:solidFill>
            <a:srgbClr val="FF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386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3065007" y="1489110"/>
            <a:ext cx="658526" cy="288000"/>
          </a:xfrm>
          <a:prstGeom prst="roundRect">
            <a:avLst/>
          </a:prstGeom>
          <a:solidFill>
            <a:srgbClr val="FF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8086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71" name="圆角矩形 70"/>
          <p:cNvSpPr/>
          <p:nvPr/>
        </p:nvSpPr>
        <p:spPr bwMode="auto">
          <a:xfrm>
            <a:off x="2297659" y="1489110"/>
            <a:ext cx="658526" cy="288000"/>
          </a:xfrm>
          <a:prstGeom prst="roundRect">
            <a:avLst/>
          </a:prstGeom>
          <a:solidFill>
            <a:srgbClr val="FF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8008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5984555" y="1488206"/>
            <a:ext cx="837277" cy="288000"/>
          </a:xfrm>
          <a:prstGeom prst="roundRect">
            <a:avLst/>
          </a:prstGeom>
          <a:solidFill>
            <a:srgbClr val="FF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pentium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6864528" y="1494728"/>
            <a:ext cx="922970" cy="288000"/>
          </a:xfrm>
          <a:prstGeom prst="roundRect">
            <a:avLst/>
          </a:prstGeom>
          <a:solidFill>
            <a:srgbClr val="FF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err="1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pentiumII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74" name="圆角矩形 73"/>
          <p:cNvSpPr/>
          <p:nvPr/>
        </p:nvSpPr>
        <p:spPr bwMode="auto">
          <a:xfrm>
            <a:off x="8989059" y="1494728"/>
            <a:ext cx="1112395" cy="288000"/>
          </a:xfrm>
          <a:prstGeom prst="roundRect">
            <a:avLst/>
          </a:prstGeom>
          <a:solidFill>
            <a:srgbClr val="FF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err="1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pentiumIV</a:t>
            </a:r>
            <a:endParaRPr lang="en-US" altLang="zh-CN" sz="1200" dirty="0" smtClean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7898766" y="1502646"/>
            <a:ext cx="1047597" cy="288000"/>
          </a:xfrm>
          <a:prstGeom prst="roundRect">
            <a:avLst/>
          </a:prstGeom>
          <a:solidFill>
            <a:srgbClr val="FF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err="1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pentiumIII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76" name="圆角矩形 75"/>
          <p:cNvSpPr/>
          <p:nvPr/>
        </p:nvSpPr>
        <p:spPr bwMode="auto">
          <a:xfrm>
            <a:off x="10145074" y="1494728"/>
            <a:ext cx="787906" cy="288000"/>
          </a:xfrm>
          <a:prstGeom prst="roundRect">
            <a:avLst/>
          </a:prstGeom>
          <a:solidFill>
            <a:srgbClr val="FF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Core</a:t>
            </a:r>
          </a:p>
        </p:txBody>
      </p:sp>
      <p:sp>
        <p:nvSpPr>
          <p:cNvPr id="81" name="圆角矩形 80"/>
          <p:cNvSpPr/>
          <p:nvPr/>
        </p:nvSpPr>
        <p:spPr bwMode="auto">
          <a:xfrm>
            <a:off x="9535462" y="1977085"/>
            <a:ext cx="785393" cy="288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K10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8675374" y="1972125"/>
            <a:ext cx="755761" cy="288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K8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7051152" y="1969307"/>
            <a:ext cx="658526" cy="288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K6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6279913" y="1965258"/>
            <a:ext cx="658526" cy="288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K5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5514807" y="1962893"/>
            <a:ext cx="658526" cy="288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486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86" name="圆角矩形 85"/>
          <p:cNvSpPr/>
          <p:nvPr/>
        </p:nvSpPr>
        <p:spPr bwMode="auto">
          <a:xfrm>
            <a:off x="4777873" y="1957162"/>
            <a:ext cx="658526" cy="288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386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87" name="圆角矩形 86"/>
          <p:cNvSpPr/>
          <p:nvPr/>
        </p:nvSpPr>
        <p:spPr bwMode="auto">
          <a:xfrm>
            <a:off x="7931421" y="1970515"/>
            <a:ext cx="658526" cy="288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K7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V="1">
            <a:off x="4332145" y="1198688"/>
            <a:ext cx="0" cy="4616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V="1">
            <a:off x="3032840" y="1198689"/>
            <a:ext cx="0" cy="4616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5845" name="图片 358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615" y="1969021"/>
            <a:ext cx="1248783" cy="357026"/>
          </a:xfrm>
          <a:prstGeom prst="rect">
            <a:avLst/>
          </a:prstGeom>
        </p:spPr>
      </p:pic>
      <p:pic>
        <p:nvPicPr>
          <p:cNvPr id="35846" name="图片 358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509" y="2525266"/>
            <a:ext cx="1275871" cy="490185"/>
          </a:xfrm>
          <a:prstGeom prst="rect">
            <a:avLst/>
          </a:prstGeom>
        </p:spPr>
      </p:pic>
      <p:pic>
        <p:nvPicPr>
          <p:cNvPr id="35847" name="图片 358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560" y="3629764"/>
            <a:ext cx="2045777" cy="492595"/>
          </a:xfrm>
          <a:prstGeom prst="rect">
            <a:avLst/>
          </a:prstGeom>
        </p:spPr>
      </p:pic>
      <p:sp>
        <p:nvSpPr>
          <p:cNvPr id="80" name="圆角矩形 79"/>
          <p:cNvSpPr/>
          <p:nvPr/>
        </p:nvSpPr>
        <p:spPr bwMode="auto">
          <a:xfrm>
            <a:off x="4054918" y="1956614"/>
            <a:ext cx="658526" cy="28800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286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410557" y="3871441"/>
            <a:ext cx="1000333" cy="288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e300/e500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410557" y="3449352"/>
            <a:ext cx="1000333" cy="288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MPC7400</a:t>
            </a:r>
            <a:endParaRPr lang="en-US" altLang="zh-CN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650241" y="3870550"/>
            <a:ext cx="658526" cy="288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 e600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9571993" y="3870550"/>
            <a:ext cx="658526" cy="288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P</a:t>
            </a:r>
            <a:r>
              <a:rPr lang="en-US" altLang="zh-CN" sz="1200" dirty="0" err="1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xxxx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631563" y="3038308"/>
            <a:ext cx="1235566" cy="28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PowerPC9xx</a:t>
            </a:r>
            <a:endParaRPr lang="zh-CN" altLang="en-US" sz="1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083377" y="2620410"/>
            <a:ext cx="920348" cy="2880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POWER4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3794123" y="1488206"/>
            <a:ext cx="675688" cy="288000"/>
          </a:xfrm>
          <a:prstGeom prst="roundRect">
            <a:avLst/>
          </a:prstGeom>
          <a:solidFill>
            <a:srgbClr val="FFC1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80286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850510" y="2623677"/>
            <a:ext cx="867650" cy="2880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</a:rPr>
              <a:t>POWER1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 bwMode="auto">
          <a:xfrm>
            <a:off x="1602856" y="1146320"/>
            <a:ext cx="611605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Intel</a:t>
            </a:r>
            <a:endParaRPr lang="zh-CN" altLang="en-US" sz="1600" dirty="0" smtClean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52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处理器芯片的发展趋势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工艺、主频遇到瓶颈后，开始通过增加核数的方式来提升性能；</a:t>
            </a:r>
            <a:endParaRPr lang="en-US" altLang="zh-CN" smtClean="0"/>
          </a:p>
          <a:p>
            <a:r>
              <a:rPr lang="zh-CN" altLang="en-US" smtClean="0"/>
              <a:t>芯片的物理尺寸有限制，不能无限制的增加；</a:t>
            </a:r>
            <a:endParaRPr lang="en-US" altLang="zh-CN" smtClean="0"/>
          </a:p>
          <a:p>
            <a:r>
              <a:rPr lang="en-US" altLang="zh-CN" smtClean="0"/>
              <a:t>ARM</a:t>
            </a:r>
            <a:r>
              <a:rPr lang="zh-CN" altLang="en-US" smtClean="0"/>
              <a:t>的众核横向扩展空间优势明显。</a:t>
            </a:r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76519" y="3853717"/>
            <a:ext cx="4548093" cy="1150551"/>
            <a:chOff x="920749" y="4521612"/>
            <a:chExt cx="5353871" cy="1321982"/>
          </a:xfrm>
        </p:grpSpPr>
        <p:sp>
          <p:nvSpPr>
            <p:cNvPr id="50" name="Rounded Rectangle 49"/>
            <p:cNvSpPr>
              <a:spLocks noChangeAspect="1"/>
            </p:cNvSpPr>
            <p:nvPr/>
          </p:nvSpPr>
          <p:spPr>
            <a:xfrm>
              <a:off x="920750" y="4891439"/>
              <a:ext cx="932229" cy="9348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2024063" y="5271310"/>
              <a:ext cx="9144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4198724" y="5247947"/>
              <a:ext cx="914400" cy="1828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grpSp>
          <p:nvGrpSpPr>
            <p:cNvPr id="53" name="Group 52"/>
            <p:cNvGrpSpPr>
              <a:grpSpLocks noChangeAspect="1"/>
            </p:cNvGrpSpPr>
            <p:nvPr/>
          </p:nvGrpSpPr>
          <p:grpSpPr>
            <a:xfrm>
              <a:off x="3065050" y="4874178"/>
              <a:ext cx="952154" cy="952154"/>
              <a:chOff x="3703320" y="1812035"/>
              <a:chExt cx="1069848" cy="1069848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3703320" y="1812035"/>
                <a:ext cx="1069848" cy="1069848"/>
              </a:xfrm>
              <a:prstGeom prst="roundRect">
                <a:avLst/>
              </a:prstGeom>
              <a:solidFill>
                <a:schemeClr val="accent1">
                  <a:alpha val="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55" name="Rounded Rectangle 54"/>
              <p:cNvSpPr>
                <a:spLocks noChangeAspect="1"/>
              </p:cNvSpPr>
              <p:nvPr/>
            </p:nvSpPr>
            <p:spPr>
              <a:xfrm>
                <a:off x="3840480" y="1981200"/>
                <a:ext cx="266700" cy="26746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56" name="Rounded Rectangle 55"/>
              <p:cNvSpPr>
                <a:spLocks noChangeAspect="1"/>
              </p:cNvSpPr>
              <p:nvPr/>
            </p:nvSpPr>
            <p:spPr>
              <a:xfrm>
                <a:off x="4389120" y="1981200"/>
                <a:ext cx="266700" cy="26746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57" name="Rounded Rectangle 56"/>
              <p:cNvSpPr>
                <a:spLocks noChangeAspect="1"/>
              </p:cNvSpPr>
              <p:nvPr/>
            </p:nvSpPr>
            <p:spPr>
              <a:xfrm>
                <a:off x="3840480" y="2399538"/>
                <a:ext cx="266700" cy="26746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58" name="Rounded Rectangle 57"/>
              <p:cNvSpPr>
                <a:spLocks noChangeAspect="1"/>
              </p:cNvSpPr>
              <p:nvPr/>
            </p:nvSpPr>
            <p:spPr>
              <a:xfrm>
                <a:off x="4389120" y="2399538"/>
                <a:ext cx="266700" cy="267462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20749" y="4521612"/>
              <a:ext cx="932229" cy="388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Lucida Sans" charset="0"/>
                </a:rPr>
                <a:t>单核</a:t>
              </a:r>
              <a:endParaRPr 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Lucida Sans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2465" y="4891439"/>
              <a:ext cx="952155" cy="952155"/>
            </a:xfrm>
            <a:prstGeom prst="rect">
              <a:avLst/>
            </a:prstGeom>
          </p:spPr>
        </p:pic>
        <p:sp>
          <p:nvSpPr>
            <p:cNvPr id="169" name="TextBox 168"/>
            <p:cNvSpPr txBox="1"/>
            <p:nvPr/>
          </p:nvSpPr>
          <p:spPr>
            <a:xfrm>
              <a:off x="3058391" y="4521612"/>
              <a:ext cx="932229" cy="388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Lucida Sans" charset="0"/>
                </a:rPr>
                <a:t>多核</a:t>
              </a:r>
              <a:endParaRPr 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Lucida Sans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309205" y="4521612"/>
              <a:ext cx="932229" cy="388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Lucida Sans" charset="0"/>
                </a:rPr>
                <a:t>众核</a:t>
              </a:r>
              <a:endParaRPr lang="en-US" sz="1600" dirty="0">
                <a:latin typeface="Huawei Sans" panose="020C0503030203020204" pitchFamily="34" charset="0"/>
                <a:ea typeface="方正兰亭黑简体" panose="02000000000000000000" pitchFamily="2" charset="-122"/>
                <a:cs typeface="Lucida Sans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61912" y="3199359"/>
            <a:ext cx="5556883" cy="2932003"/>
            <a:chOff x="6417302" y="2236670"/>
            <a:chExt cx="4281052" cy="23006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7302" y="2236670"/>
              <a:ext cx="4281052" cy="230064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635923" y="3652921"/>
              <a:ext cx="1006741" cy="362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单个</a:t>
              </a:r>
              <a:r>
                <a:rPr lang="en-US" altLang="zh-CN" sz="12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ARM</a:t>
              </a:r>
              <a:r>
                <a:rPr lang="zh-CN" altLang="en-US" sz="12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核面积</a:t>
              </a:r>
              <a:endParaRPr lang="en-US" altLang="zh-CN" sz="1200" b="1" dirty="0" smtClean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ctr"/>
              <a:r>
                <a:rPr lang="en-US" altLang="zh-CN" sz="1200" b="1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~</a:t>
              </a:r>
              <a:r>
                <a:rPr lang="en-US" altLang="zh-CN" sz="12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1.15mm</a:t>
              </a:r>
              <a:r>
                <a:rPr lang="en-US" altLang="zh-CN" sz="1200" b="1" baseline="30000" dirty="0" smtClean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zh-CN" altLang="en-US" sz="1200" b="1" baseline="300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952510" y="2372877"/>
              <a:ext cx="1332147" cy="362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单个</a:t>
              </a:r>
              <a:r>
                <a:rPr lang="en-US" altLang="zh-CN" sz="12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X86</a:t>
              </a:r>
              <a:r>
                <a:rPr lang="zh-CN" altLang="en-US" sz="12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核面积</a:t>
              </a:r>
              <a:endParaRPr lang="en-US" altLang="zh-CN" sz="1200" b="1" dirty="0" smtClean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ctr"/>
              <a:r>
                <a:rPr lang="en-US" altLang="zh-CN" sz="12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~</a:t>
              </a:r>
              <a:r>
                <a:rPr lang="en-US" altLang="zh-CN" sz="1200" b="1" dirty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8</a:t>
              </a:r>
              <a:r>
                <a:rPr lang="en-US" altLang="zh-CN" sz="1200" b="1" dirty="0" smtClean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mm</a:t>
              </a:r>
              <a:r>
                <a:rPr lang="en-US" altLang="zh-CN" sz="1200" b="1" baseline="30000" dirty="0" smtClean="0"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zh-CN" altLang="en-US" sz="1200" b="1" baseline="30000" dirty="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22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1424626" y="220617"/>
            <a:ext cx="10728325" cy="48598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ARM </a:t>
            </a:r>
            <a:r>
              <a:rPr lang="zh-CN" altLang="en-US" dirty="0" smtClean="0"/>
              <a:t>服务器级别处理器一览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991439" y="1095841"/>
            <a:ext cx="10631205" cy="5045129"/>
            <a:chOff x="603611" y="1395442"/>
            <a:chExt cx="11803808" cy="4837178"/>
          </a:xfrm>
        </p:grpSpPr>
        <p:sp>
          <p:nvSpPr>
            <p:cNvPr id="36" name="矩形 56"/>
            <p:cNvSpPr/>
            <p:nvPr/>
          </p:nvSpPr>
          <p:spPr bwMode="auto">
            <a:xfrm>
              <a:off x="2073179" y="1503630"/>
              <a:ext cx="1262380" cy="400860"/>
            </a:xfrm>
            <a:prstGeom prst="rect">
              <a:avLst/>
            </a:prstGeom>
            <a:solidFill>
              <a:srgbClr val="CBDEF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3999" tIns="81277" rIns="63999" bIns="81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>
                <a:buClr>
                  <a:srgbClr val="CC9900"/>
                </a:buClr>
              </a:pPr>
              <a:r>
                <a:rPr lang="en-US" altLang="zh-CN" sz="2133" dirty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Hi1612</a:t>
              </a:r>
              <a:endParaRPr lang="zh-CN" altLang="en-US" sz="2133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7" name="TextBox 46"/>
            <p:cNvSpPr txBox="1"/>
            <p:nvPr/>
          </p:nvSpPr>
          <p:spPr>
            <a:xfrm>
              <a:off x="3290384" y="1401788"/>
              <a:ext cx="1967067" cy="6196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32C, 2.1GHz</a:t>
              </a:r>
            </a:p>
            <a:p>
              <a:pPr>
                <a:buNone/>
              </a:pP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16nm</a:t>
              </a:r>
              <a:endPara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9" name="TextBox 46"/>
            <p:cNvSpPr txBox="1"/>
            <p:nvPr/>
          </p:nvSpPr>
          <p:spPr>
            <a:xfrm>
              <a:off x="6493928" y="1395442"/>
              <a:ext cx="1883175" cy="6196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32C,2.4GHz</a:t>
              </a:r>
            </a:p>
            <a:p>
              <a:pPr>
                <a:buNone/>
              </a:pP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16nm</a:t>
              </a:r>
              <a:endPara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2" name="矩形 64"/>
            <p:cNvSpPr/>
            <p:nvPr/>
          </p:nvSpPr>
          <p:spPr bwMode="auto">
            <a:xfrm>
              <a:off x="2243305" y="2492263"/>
              <a:ext cx="1728192" cy="378764"/>
            </a:xfrm>
            <a:prstGeom prst="rect">
              <a:avLst/>
            </a:prstGeom>
            <a:solidFill>
              <a:srgbClr val="CBDEF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3999" tIns="81277" rIns="63999" bIns="81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>
                <a:buClr>
                  <a:srgbClr val="CC9900"/>
                </a:buClr>
              </a:pPr>
              <a:r>
                <a:rPr lang="en-US" altLang="zh-CN" sz="2133" dirty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Thunder-X</a:t>
              </a:r>
              <a:endParaRPr lang="zh-CN" altLang="en-US" sz="2133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3" name="TextBox 46"/>
            <p:cNvSpPr txBox="1"/>
            <p:nvPr/>
          </p:nvSpPr>
          <p:spPr>
            <a:xfrm>
              <a:off x="3971497" y="2407227"/>
              <a:ext cx="1600648" cy="6196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48C,2.5GHz </a:t>
              </a:r>
            </a:p>
            <a:p>
              <a:pPr>
                <a:buNone/>
              </a:pP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28nm</a:t>
              </a:r>
              <a:endPara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4" name="矩形 66"/>
            <p:cNvSpPr/>
            <p:nvPr/>
          </p:nvSpPr>
          <p:spPr bwMode="auto">
            <a:xfrm>
              <a:off x="6010507" y="2513361"/>
              <a:ext cx="1859172" cy="446129"/>
            </a:xfrm>
            <a:prstGeom prst="rect">
              <a:avLst/>
            </a:prstGeom>
            <a:solidFill>
              <a:srgbClr val="CBDEF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3999" tIns="81277" rIns="63999" bIns="81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>
                <a:buClr>
                  <a:srgbClr val="CC9900"/>
                </a:buClr>
              </a:pPr>
              <a:r>
                <a:rPr lang="en-US" altLang="zh-CN" sz="2133" dirty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Thunder-X2</a:t>
              </a:r>
              <a:endParaRPr lang="zh-CN" altLang="en-US" sz="2133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TextBox 46"/>
            <p:cNvSpPr txBox="1"/>
            <p:nvPr/>
          </p:nvSpPr>
          <p:spPr>
            <a:xfrm>
              <a:off x="7918552" y="2430745"/>
              <a:ext cx="2696295" cy="6196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32-54C,3.0GHz</a:t>
              </a:r>
              <a:endPara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  <a:p>
              <a:pPr>
                <a:buNone/>
              </a:pP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14nm</a:t>
              </a:r>
              <a:endPara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2" name="矩形 74"/>
            <p:cNvSpPr/>
            <p:nvPr/>
          </p:nvSpPr>
          <p:spPr bwMode="auto">
            <a:xfrm>
              <a:off x="6510093" y="3710879"/>
              <a:ext cx="1260079" cy="385377"/>
            </a:xfrm>
            <a:prstGeom prst="rect">
              <a:avLst/>
            </a:prstGeom>
            <a:solidFill>
              <a:srgbClr val="CBDEF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3999" tIns="81277" rIns="63999" bIns="81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>
                <a:buClr>
                  <a:srgbClr val="CC9900"/>
                </a:buClr>
              </a:pPr>
              <a:r>
                <a:rPr lang="en-US" altLang="zh-CN" sz="2133" dirty="0" smtClean="0">
                  <a:solidFill>
                    <a:srgbClr val="00206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2400</a:t>
              </a:r>
              <a:endParaRPr lang="zh-CN" altLang="en-US" sz="2133" dirty="0">
                <a:solidFill>
                  <a:srgbClr val="00206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70172" y="3618101"/>
              <a:ext cx="3142459" cy="6196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48Cores,2.2-2.6GHz</a:t>
              </a:r>
              <a:endPara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  <a:p>
              <a:pPr>
                <a:buNone/>
              </a:pP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14nm</a:t>
              </a:r>
              <a:endPara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" name="TextBox 46"/>
            <p:cNvSpPr txBox="1"/>
            <p:nvPr/>
          </p:nvSpPr>
          <p:spPr>
            <a:xfrm>
              <a:off x="9724461" y="1424231"/>
              <a:ext cx="2472174" cy="6196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48C,3.0GHz</a:t>
              </a:r>
            </a:p>
            <a:p>
              <a:pPr>
                <a:buNone/>
              </a:pP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7nm</a:t>
              </a:r>
              <a:endPara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8" name="直接连接符 89"/>
            <p:cNvCxnSpPr/>
            <p:nvPr/>
          </p:nvCxnSpPr>
          <p:spPr bwMode="auto">
            <a:xfrm>
              <a:off x="603611" y="2290239"/>
              <a:ext cx="1123324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90"/>
            <p:cNvCxnSpPr/>
            <p:nvPr/>
          </p:nvCxnSpPr>
          <p:spPr bwMode="auto">
            <a:xfrm>
              <a:off x="603834" y="3192873"/>
              <a:ext cx="1123324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93"/>
            <p:cNvCxnSpPr/>
            <p:nvPr/>
          </p:nvCxnSpPr>
          <p:spPr bwMode="auto">
            <a:xfrm>
              <a:off x="603834" y="4495800"/>
              <a:ext cx="1132925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0313400" y="4643299"/>
              <a:ext cx="2094019" cy="6196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32C, </a:t>
              </a:r>
              <a:r>
                <a:rPr lang="en-US" altLang="zh-CN" sz="18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3.3GHz </a:t>
              </a:r>
              <a:r>
                <a:rPr lang="en-US" altLang="zh-CN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16nm</a:t>
              </a:r>
              <a:endPara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矩形 96"/>
            <p:cNvSpPr/>
            <p:nvPr/>
          </p:nvSpPr>
          <p:spPr bwMode="auto">
            <a:xfrm>
              <a:off x="8681219" y="4755149"/>
              <a:ext cx="1632181" cy="384041"/>
            </a:xfrm>
            <a:prstGeom prst="rect">
              <a:avLst/>
            </a:prstGeom>
            <a:solidFill>
              <a:srgbClr val="CBDEF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3999" tIns="81277" rIns="63999" bIns="81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>
                <a:buClr>
                  <a:srgbClr val="CC9900"/>
                </a:buClr>
              </a:pPr>
              <a:r>
                <a:rPr lang="en-US" altLang="zh-CN" sz="2133" dirty="0">
                  <a:solidFill>
                    <a:srgbClr val="00206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X-Gene3</a:t>
              </a:r>
              <a:endParaRPr lang="zh-CN" altLang="en-US" sz="2133" dirty="0">
                <a:solidFill>
                  <a:srgbClr val="00206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97"/>
            <p:cNvCxnSpPr/>
            <p:nvPr/>
          </p:nvCxnSpPr>
          <p:spPr bwMode="auto">
            <a:xfrm>
              <a:off x="627526" y="5394165"/>
              <a:ext cx="1132925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100"/>
            <p:cNvCxnSpPr/>
            <p:nvPr/>
          </p:nvCxnSpPr>
          <p:spPr bwMode="auto">
            <a:xfrm>
              <a:off x="603834" y="6232620"/>
              <a:ext cx="1132926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9426787" y="5481753"/>
              <a:ext cx="2506307" cy="6196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64Cores,2.3GHz</a:t>
              </a:r>
              <a:endPara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  <a:p>
              <a:pPr>
                <a:buNone/>
              </a:pPr>
              <a:r>
                <a:rPr lang="en-US" altLang="zh-CN" sz="18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16nm</a:t>
              </a:r>
              <a:endPara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9" name="矩形 102"/>
            <p:cNvSpPr/>
            <p:nvPr/>
          </p:nvSpPr>
          <p:spPr bwMode="auto">
            <a:xfrm>
              <a:off x="7929888" y="5570752"/>
              <a:ext cx="1469112" cy="438561"/>
            </a:xfrm>
            <a:prstGeom prst="rect">
              <a:avLst/>
            </a:prstGeom>
            <a:solidFill>
              <a:srgbClr val="CBDEF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3999" tIns="81277" rIns="63999" bIns="81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>
                <a:buClr>
                  <a:srgbClr val="CC9900"/>
                </a:buClr>
              </a:pPr>
              <a:r>
                <a:rPr lang="en-US" altLang="zh-CN" sz="2133" dirty="0" smtClean="0">
                  <a:solidFill>
                    <a:srgbClr val="00206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FT2000+</a:t>
              </a:r>
              <a:endParaRPr lang="zh-CN" altLang="en-US" sz="2133" dirty="0">
                <a:solidFill>
                  <a:srgbClr val="00206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pic>
          <p:nvPicPr>
            <p:cNvPr id="75" name="Picture 30" descr="https://upload.wikimedia.org/wikipedia/en/7/7b/Hisilicon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4146" y="1469348"/>
              <a:ext cx="1093149" cy="683219"/>
            </a:xfrm>
            <a:prstGeom prst="rect">
              <a:avLst/>
            </a:prstGeom>
            <a:noFill/>
          </p:spPr>
        </p:pic>
        <p:sp>
          <p:nvSpPr>
            <p:cNvPr id="76" name="矩形 56"/>
            <p:cNvSpPr/>
            <p:nvPr/>
          </p:nvSpPr>
          <p:spPr bwMode="auto">
            <a:xfrm>
              <a:off x="5212273" y="1508962"/>
              <a:ext cx="1262380" cy="400860"/>
            </a:xfrm>
            <a:prstGeom prst="rect">
              <a:avLst/>
            </a:prstGeom>
            <a:solidFill>
              <a:srgbClr val="CBDEF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3999" tIns="81277" rIns="63999" bIns="81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>
                <a:buClr>
                  <a:srgbClr val="CC9900"/>
                </a:buClr>
              </a:pPr>
              <a:r>
                <a:rPr lang="en-US" altLang="zh-CN" sz="2133" dirty="0">
                  <a:solidFill>
                    <a:srgbClr val="C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Hi1616</a:t>
              </a:r>
              <a:endParaRPr lang="zh-CN" altLang="en-US" sz="2133" dirty="0">
                <a:solidFill>
                  <a:srgbClr val="C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矩形 56"/>
            <p:cNvSpPr/>
            <p:nvPr/>
          </p:nvSpPr>
          <p:spPr bwMode="auto">
            <a:xfrm>
              <a:off x="8415819" y="1531742"/>
              <a:ext cx="1262380" cy="400860"/>
            </a:xfrm>
            <a:prstGeom prst="rect">
              <a:avLst/>
            </a:prstGeom>
            <a:solidFill>
              <a:srgbClr val="CBDEF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3999" tIns="81277" rIns="63999" bIns="81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>
                <a:buClr>
                  <a:srgbClr val="CC9900"/>
                </a:buClr>
              </a:pPr>
              <a:r>
                <a:rPr lang="en-US" altLang="zh-CN" sz="2133" dirty="0">
                  <a:solidFill>
                    <a:srgbClr val="00206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Hi1620</a:t>
              </a:r>
              <a:endParaRPr lang="zh-CN" altLang="en-US" sz="2133" dirty="0">
                <a:solidFill>
                  <a:srgbClr val="00206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8" name="矩形 102"/>
            <p:cNvSpPr/>
            <p:nvPr/>
          </p:nvSpPr>
          <p:spPr bwMode="auto">
            <a:xfrm>
              <a:off x="2824656" y="5554275"/>
              <a:ext cx="1747344" cy="438561"/>
            </a:xfrm>
            <a:prstGeom prst="rect">
              <a:avLst/>
            </a:prstGeom>
            <a:solidFill>
              <a:srgbClr val="CBDEF1"/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w="114300" prst="artDeco"/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3999" tIns="81277" rIns="63999" bIns="8127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625519">
                <a:buClr>
                  <a:srgbClr val="CC9900"/>
                </a:buClr>
              </a:pPr>
              <a:r>
                <a:rPr lang="en-US" altLang="zh-CN" sz="2133" dirty="0" smtClean="0">
                  <a:solidFill>
                    <a:srgbClr val="00206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FT1500</a:t>
              </a:r>
              <a:endParaRPr lang="zh-CN" altLang="en-US" sz="2133" dirty="0">
                <a:solidFill>
                  <a:srgbClr val="00206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72000" y="5474339"/>
              <a:ext cx="2672216" cy="6196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16</a:t>
              </a:r>
              <a:r>
                <a:rPr lang="zh-CN" altLang="en-US" sz="18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 </a:t>
              </a:r>
              <a:r>
                <a:rPr lang="en-US" altLang="zh-CN" sz="18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Cores,1.6GHz</a:t>
              </a:r>
              <a:endParaRPr lang="en-US" altLang="zh-CN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  <a:p>
              <a:pPr>
                <a:buNone/>
              </a:pPr>
              <a:r>
                <a:rPr lang="en-US" altLang="zh-CN" sz="1800" dirty="0" smtClean="0"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</a:rPr>
                <a:t>28nm</a:t>
              </a:r>
              <a:endPara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868753" y="4884115"/>
              <a:ext cx="1201617" cy="368147"/>
              <a:chOff x="5202188" y="-920041"/>
              <a:chExt cx="1906326" cy="584051"/>
            </a:xfrm>
          </p:grpSpPr>
          <p:sp>
            <p:nvSpPr>
              <p:cNvPr id="56" name="Freeform 6">
                <a:extLst>
                  <a:ext uri="{FF2B5EF4-FFF2-40B4-BE49-F238E27FC236}">
                    <a16:creationId xmlns:a16="http://schemas.microsoft.com/office/drawing/2014/main" xmlns="" id="{E3CD37B7-C7D3-42C6-B351-CF8F54E39FE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052951" y="-362978"/>
                <a:ext cx="55563" cy="26988"/>
              </a:xfrm>
              <a:custGeom>
                <a:avLst/>
                <a:gdLst>
                  <a:gd name="T0" fmla="*/ 96 w 201"/>
                  <a:gd name="T1" fmla="*/ 0 h 99"/>
                  <a:gd name="T2" fmla="*/ 96 w 201"/>
                  <a:gd name="T3" fmla="*/ 0 h 99"/>
                  <a:gd name="T4" fmla="*/ 117 w 201"/>
                  <a:gd name="T5" fmla="*/ 0 h 99"/>
                  <a:gd name="T6" fmla="*/ 149 w 201"/>
                  <a:gd name="T7" fmla="*/ 81 h 99"/>
                  <a:gd name="T8" fmla="*/ 180 w 201"/>
                  <a:gd name="T9" fmla="*/ 0 h 99"/>
                  <a:gd name="T10" fmla="*/ 201 w 201"/>
                  <a:gd name="T11" fmla="*/ 0 h 99"/>
                  <a:gd name="T12" fmla="*/ 201 w 201"/>
                  <a:gd name="T13" fmla="*/ 99 h 99"/>
                  <a:gd name="T14" fmla="*/ 188 w 201"/>
                  <a:gd name="T15" fmla="*/ 99 h 99"/>
                  <a:gd name="T16" fmla="*/ 188 w 201"/>
                  <a:gd name="T17" fmla="*/ 11 h 99"/>
                  <a:gd name="T18" fmla="*/ 187 w 201"/>
                  <a:gd name="T19" fmla="*/ 11 h 99"/>
                  <a:gd name="T20" fmla="*/ 152 w 201"/>
                  <a:gd name="T21" fmla="*/ 99 h 99"/>
                  <a:gd name="T22" fmla="*/ 145 w 201"/>
                  <a:gd name="T23" fmla="*/ 99 h 99"/>
                  <a:gd name="T24" fmla="*/ 109 w 201"/>
                  <a:gd name="T25" fmla="*/ 11 h 99"/>
                  <a:gd name="T26" fmla="*/ 109 w 201"/>
                  <a:gd name="T27" fmla="*/ 11 h 99"/>
                  <a:gd name="T28" fmla="*/ 109 w 201"/>
                  <a:gd name="T29" fmla="*/ 99 h 99"/>
                  <a:gd name="T30" fmla="*/ 96 w 201"/>
                  <a:gd name="T31" fmla="*/ 99 h 99"/>
                  <a:gd name="T32" fmla="*/ 96 w 201"/>
                  <a:gd name="T33" fmla="*/ 0 h 99"/>
                  <a:gd name="T34" fmla="*/ 33 w 201"/>
                  <a:gd name="T35" fmla="*/ 11 h 99"/>
                  <a:gd name="T36" fmla="*/ 33 w 201"/>
                  <a:gd name="T37" fmla="*/ 11 h 99"/>
                  <a:gd name="T38" fmla="*/ 0 w 201"/>
                  <a:gd name="T39" fmla="*/ 11 h 99"/>
                  <a:gd name="T40" fmla="*/ 0 w 201"/>
                  <a:gd name="T41" fmla="*/ 0 h 99"/>
                  <a:gd name="T42" fmla="*/ 78 w 201"/>
                  <a:gd name="T43" fmla="*/ 0 h 99"/>
                  <a:gd name="T44" fmla="*/ 78 w 201"/>
                  <a:gd name="T45" fmla="*/ 11 h 99"/>
                  <a:gd name="T46" fmla="*/ 46 w 201"/>
                  <a:gd name="T47" fmla="*/ 11 h 99"/>
                  <a:gd name="T48" fmla="*/ 46 w 201"/>
                  <a:gd name="T49" fmla="*/ 99 h 99"/>
                  <a:gd name="T50" fmla="*/ 33 w 201"/>
                  <a:gd name="T51" fmla="*/ 99 h 99"/>
                  <a:gd name="T52" fmla="*/ 33 w 201"/>
                  <a:gd name="T53" fmla="*/ 1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01" h="99">
                    <a:moveTo>
                      <a:pt x="96" y="0"/>
                    </a:moveTo>
                    <a:lnTo>
                      <a:pt x="96" y="0"/>
                    </a:lnTo>
                    <a:lnTo>
                      <a:pt x="117" y="0"/>
                    </a:lnTo>
                    <a:lnTo>
                      <a:pt x="149" y="81"/>
                    </a:lnTo>
                    <a:lnTo>
                      <a:pt x="180" y="0"/>
                    </a:lnTo>
                    <a:lnTo>
                      <a:pt x="201" y="0"/>
                    </a:lnTo>
                    <a:lnTo>
                      <a:pt x="201" y="99"/>
                    </a:lnTo>
                    <a:lnTo>
                      <a:pt x="188" y="99"/>
                    </a:lnTo>
                    <a:lnTo>
                      <a:pt x="188" y="11"/>
                    </a:lnTo>
                    <a:lnTo>
                      <a:pt x="187" y="11"/>
                    </a:lnTo>
                    <a:lnTo>
                      <a:pt x="152" y="99"/>
                    </a:lnTo>
                    <a:lnTo>
                      <a:pt x="145" y="99"/>
                    </a:lnTo>
                    <a:lnTo>
                      <a:pt x="109" y="11"/>
                    </a:lnTo>
                    <a:lnTo>
                      <a:pt x="109" y="11"/>
                    </a:lnTo>
                    <a:lnTo>
                      <a:pt x="109" y="99"/>
                    </a:lnTo>
                    <a:lnTo>
                      <a:pt x="96" y="99"/>
                    </a:lnTo>
                    <a:lnTo>
                      <a:pt x="96" y="0"/>
                    </a:lnTo>
                    <a:close/>
                    <a:moveTo>
                      <a:pt x="33" y="11"/>
                    </a:moveTo>
                    <a:lnTo>
                      <a:pt x="33" y="11"/>
                    </a:lnTo>
                    <a:lnTo>
                      <a:pt x="0" y="11"/>
                    </a:lnTo>
                    <a:lnTo>
                      <a:pt x="0" y="0"/>
                    </a:lnTo>
                    <a:lnTo>
                      <a:pt x="78" y="0"/>
                    </a:lnTo>
                    <a:lnTo>
                      <a:pt x="78" y="11"/>
                    </a:lnTo>
                    <a:lnTo>
                      <a:pt x="46" y="11"/>
                    </a:lnTo>
                    <a:lnTo>
                      <a:pt x="46" y="99"/>
                    </a:lnTo>
                    <a:lnTo>
                      <a:pt x="33" y="99"/>
                    </a:lnTo>
                    <a:lnTo>
                      <a:pt x="33" y="1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57" name="Freeform 7">
                <a:extLst>
                  <a:ext uri="{FF2B5EF4-FFF2-40B4-BE49-F238E27FC236}">
                    <a16:creationId xmlns:a16="http://schemas.microsoft.com/office/drawing/2014/main" xmlns="" id="{D1656A30-89AC-4DC1-923C-E676B198A2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02188" y="-920041"/>
                <a:ext cx="1824038" cy="238125"/>
              </a:xfrm>
              <a:custGeom>
                <a:avLst/>
                <a:gdLst>
                  <a:gd name="T0" fmla="*/ 5357 w 6730"/>
                  <a:gd name="T1" fmla="*/ 400 h 873"/>
                  <a:gd name="T2" fmla="*/ 5034 w 6730"/>
                  <a:gd name="T3" fmla="*/ 132 h 873"/>
                  <a:gd name="T4" fmla="*/ 5512 w 6730"/>
                  <a:gd name="T5" fmla="*/ 258 h 873"/>
                  <a:gd name="T6" fmla="*/ 5511 w 6730"/>
                  <a:gd name="T7" fmla="*/ 506 h 873"/>
                  <a:gd name="T8" fmla="*/ 5661 w 6730"/>
                  <a:gd name="T9" fmla="*/ 255 h 873"/>
                  <a:gd name="T10" fmla="*/ 4885 w 6730"/>
                  <a:gd name="T11" fmla="*/ 0 h 873"/>
                  <a:gd name="T12" fmla="*/ 5034 w 6730"/>
                  <a:gd name="T13" fmla="*/ 873 h 873"/>
                  <a:gd name="T14" fmla="*/ 5356 w 6730"/>
                  <a:gd name="T15" fmla="*/ 533 h 873"/>
                  <a:gd name="T16" fmla="*/ 5706 w 6730"/>
                  <a:gd name="T17" fmla="*/ 873 h 873"/>
                  <a:gd name="T18" fmla="*/ 6730 w 6730"/>
                  <a:gd name="T19" fmla="*/ 873 h 873"/>
                  <a:gd name="T20" fmla="*/ 6011 w 6730"/>
                  <a:gd name="T21" fmla="*/ 873 h 873"/>
                  <a:gd name="T22" fmla="*/ 6730 w 6730"/>
                  <a:gd name="T23" fmla="*/ 0 h 873"/>
                  <a:gd name="T24" fmla="*/ 6160 w 6730"/>
                  <a:gd name="T25" fmla="*/ 132 h 873"/>
                  <a:gd name="T26" fmla="*/ 6701 w 6730"/>
                  <a:gd name="T27" fmla="*/ 356 h 873"/>
                  <a:gd name="T28" fmla="*/ 6160 w 6730"/>
                  <a:gd name="T29" fmla="*/ 489 h 873"/>
                  <a:gd name="T30" fmla="*/ 6730 w 6730"/>
                  <a:gd name="T31" fmla="*/ 741 h 873"/>
                  <a:gd name="T32" fmla="*/ 4509 w 6730"/>
                  <a:gd name="T33" fmla="*/ 873 h 873"/>
                  <a:gd name="T34" fmla="*/ 3790 w 6730"/>
                  <a:gd name="T35" fmla="*/ 873 h 873"/>
                  <a:gd name="T36" fmla="*/ 4509 w 6730"/>
                  <a:gd name="T37" fmla="*/ 0 h 873"/>
                  <a:gd name="T38" fmla="*/ 3940 w 6730"/>
                  <a:gd name="T39" fmla="*/ 132 h 873"/>
                  <a:gd name="T40" fmla="*/ 4481 w 6730"/>
                  <a:gd name="T41" fmla="*/ 356 h 873"/>
                  <a:gd name="T42" fmla="*/ 3940 w 6730"/>
                  <a:gd name="T43" fmla="*/ 489 h 873"/>
                  <a:gd name="T44" fmla="*/ 4509 w 6730"/>
                  <a:gd name="T45" fmla="*/ 741 h 873"/>
                  <a:gd name="T46" fmla="*/ 3198 w 6730"/>
                  <a:gd name="T47" fmla="*/ 400 h 873"/>
                  <a:gd name="T48" fmla="*/ 2905 w 6730"/>
                  <a:gd name="T49" fmla="*/ 400 h 873"/>
                  <a:gd name="T50" fmla="*/ 3220 w 6730"/>
                  <a:gd name="T51" fmla="*/ 132 h 873"/>
                  <a:gd name="T52" fmla="*/ 3198 w 6730"/>
                  <a:gd name="T53" fmla="*/ 400 h 873"/>
                  <a:gd name="T54" fmla="*/ 3206 w 6730"/>
                  <a:gd name="T55" fmla="*/ 0 h 873"/>
                  <a:gd name="T56" fmla="*/ 2756 w 6730"/>
                  <a:gd name="T57" fmla="*/ 873 h 873"/>
                  <a:gd name="T58" fmla="*/ 2905 w 6730"/>
                  <a:gd name="T59" fmla="*/ 533 h 873"/>
                  <a:gd name="T60" fmla="*/ 3502 w 6730"/>
                  <a:gd name="T61" fmla="*/ 255 h 873"/>
                  <a:gd name="T62" fmla="*/ 1724 w 6730"/>
                  <a:gd name="T63" fmla="*/ 801 h 873"/>
                  <a:gd name="T64" fmla="*/ 1410 w 6730"/>
                  <a:gd name="T65" fmla="*/ 216 h 873"/>
                  <a:gd name="T66" fmla="*/ 1260 w 6730"/>
                  <a:gd name="T67" fmla="*/ 873 h 873"/>
                  <a:gd name="T68" fmla="*/ 1457 w 6730"/>
                  <a:gd name="T69" fmla="*/ 0 h 873"/>
                  <a:gd name="T70" fmla="*/ 2117 w 6730"/>
                  <a:gd name="T71" fmla="*/ 0 h 873"/>
                  <a:gd name="T72" fmla="*/ 2313 w 6730"/>
                  <a:gd name="T73" fmla="*/ 873 h 873"/>
                  <a:gd name="T74" fmla="*/ 2164 w 6730"/>
                  <a:gd name="T75" fmla="*/ 216 h 873"/>
                  <a:gd name="T76" fmla="*/ 1724 w 6730"/>
                  <a:gd name="T77" fmla="*/ 801 h 873"/>
                  <a:gd name="T78" fmla="*/ 335 w 6730"/>
                  <a:gd name="T79" fmla="*/ 493 h 873"/>
                  <a:gd name="T80" fmla="*/ 624 w 6730"/>
                  <a:gd name="T81" fmla="*/ 493 h 873"/>
                  <a:gd name="T82" fmla="*/ 563 w 6730"/>
                  <a:gd name="T83" fmla="*/ 0 h 873"/>
                  <a:gd name="T84" fmla="*/ 395 w 6730"/>
                  <a:gd name="T85" fmla="*/ 0 h 873"/>
                  <a:gd name="T86" fmla="*/ 169 w 6730"/>
                  <a:gd name="T87" fmla="*/ 873 h 873"/>
                  <a:gd name="T88" fmla="*/ 680 w 6730"/>
                  <a:gd name="T89" fmla="*/ 626 h 873"/>
                  <a:gd name="T90" fmla="*/ 958 w 6730"/>
                  <a:gd name="T91" fmla="*/ 87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730" h="873">
                    <a:moveTo>
                      <a:pt x="5357" y="400"/>
                    </a:moveTo>
                    <a:lnTo>
                      <a:pt x="5357" y="400"/>
                    </a:lnTo>
                    <a:lnTo>
                      <a:pt x="5034" y="400"/>
                    </a:lnTo>
                    <a:lnTo>
                      <a:pt x="5034" y="132"/>
                    </a:lnTo>
                    <a:lnTo>
                      <a:pt x="5379" y="132"/>
                    </a:lnTo>
                    <a:cubicBezTo>
                      <a:pt x="5464" y="132"/>
                      <a:pt x="5512" y="178"/>
                      <a:pt x="5512" y="258"/>
                    </a:cubicBezTo>
                    <a:cubicBezTo>
                      <a:pt x="5512" y="352"/>
                      <a:pt x="5460" y="400"/>
                      <a:pt x="5357" y="400"/>
                    </a:cubicBezTo>
                    <a:close/>
                    <a:moveTo>
                      <a:pt x="5511" y="506"/>
                    </a:moveTo>
                    <a:lnTo>
                      <a:pt x="5511" y="506"/>
                    </a:lnTo>
                    <a:cubicBezTo>
                      <a:pt x="5606" y="465"/>
                      <a:pt x="5661" y="376"/>
                      <a:pt x="5661" y="255"/>
                    </a:cubicBezTo>
                    <a:cubicBezTo>
                      <a:pt x="5661" y="90"/>
                      <a:pt x="5556" y="0"/>
                      <a:pt x="5365" y="0"/>
                    </a:cubicBezTo>
                    <a:lnTo>
                      <a:pt x="4885" y="0"/>
                    </a:lnTo>
                    <a:lnTo>
                      <a:pt x="4885" y="873"/>
                    </a:lnTo>
                    <a:lnTo>
                      <a:pt x="5034" y="873"/>
                    </a:lnTo>
                    <a:lnTo>
                      <a:pt x="5034" y="533"/>
                    </a:lnTo>
                    <a:lnTo>
                      <a:pt x="5356" y="533"/>
                    </a:lnTo>
                    <a:lnTo>
                      <a:pt x="5537" y="873"/>
                    </a:lnTo>
                    <a:lnTo>
                      <a:pt x="5706" y="873"/>
                    </a:lnTo>
                    <a:lnTo>
                      <a:pt x="5511" y="506"/>
                    </a:lnTo>
                    <a:close/>
                    <a:moveTo>
                      <a:pt x="6730" y="873"/>
                    </a:moveTo>
                    <a:lnTo>
                      <a:pt x="6730" y="873"/>
                    </a:lnTo>
                    <a:lnTo>
                      <a:pt x="6011" y="873"/>
                    </a:lnTo>
                    <a:lnTo>
                      <a:pt x="6011" y="0"/>
                    </a:lnTo>
                    <a:lnTo>
                      <a:pt x="6730" y="0"/>
                    </a:lnTo>
                    <a:lnTo>
                      <a:pt x="6730" y="132"/>
                    </a:lnTo>
                    <a:lnTo>
                      <a:pt x="6160" y="132"/>
                    </a:lnTo>
                    <a:lnTo>
                      <a:pt x="6160" y="356"/>
                    </a:lnTo>
                    <a:lnTo>
                      <a:pt x="6701" y="356"/>
                    </a:lnTo>
                    <a:lnTo>
                      <a:pt x="6701" y="489"/>
                    </a:lnTo>
                    <a:lnTo>
                      <a:pt x="6160" y="489"/>
                    </a:lnTo>
                    <a:lnTo>
                      <a:pt x="6160" y="741"/>
                    </a:lnTo>
                    <a:lnTo>
                      <a:pt x="6730" y="741"/>
                    </a:lnTo>
                    <a:lnTo>
                      <a:pt x="6730" y="873"/>
                    </a:lnTo>
                    <a:close/>
                    <a:moveTo>
                      <a:pt x="4509" y="873"/>
                    </a:moveTo>
                    <a:lnTo>
                      <a:pt x="4509" y="873"/>
                    </a:lnTo>
                    <a:lnTo>
                      <a:pt x="3790" y="873"/>
                    </a:lnTo>
                    <a:lnTo>
                      <a:pt x="3790" y="0"/>
                    </a:lnTo>
                    <a:lnTo>
                      <a:pt x="4509" y="0"/>
                    </a:lnTo>
                    <a:lnTo>
                      <a:pt x="4509" y="132"/>
                    </a:lnTo>
                    <a:lnTo>
                      <a:pt x="3940" y="132"/>
                    </a:lnTo>
                    <a:lnTo>
                      <a:pt x="3940" y="356"/>
                    </a:lnTo>
                    <a:lnTo>
                      <a:pt x="4481" y="356"/>
                    </a:lnTo>
                    <a:lnTo>
                      <a:pt x="4481" y="489"/>
                    </a:lnTo>
                    <a:lnTo>
                      <a:pt x="3940" y="489"/>
                    </a:lnTo>
                    <a:lnTo>
                      <a:pt x="3940" y="741"/>
                    </a:lnTo>
                    <a:lnTo>
                      <a:pt x="4509" y="741"/>
                    </a:lnTo>
                    <a:lnTo>
                      <a:pt x="4509" y="873"/>
                    </a:lnTo>
                    <a:close/>
                    <a:moveTo>
                      <a:pt x="3198" y="400"/>
                    </a:moveTo>
                    <a:lnTo>
                      <a:pt x="3198" y="400"/>
                    </a:lnTo>
                    <a:lnTo>
                      <a:pt x="2905" y="400"/>
                    </a:lnTo>
                    <a:lnTo>
                      <a:pt x="2905" y="132"/>
                    </a:lnTo>
                    <a:lnTo>
                      <a:pt x="3220" y="132"/>
                    </a:lnTo>
                    <a:cubicBezTo>
                      <a:pt x="3305" y="132"/>
                      <a:pt x="3353" y="178"/>
                      <a:pt x="3353" y="258"/>
                    </a:cubicBezTo>
                    <a:cubicBezTo>
                      <a:pt x="3353" y="352"/>
                      <a:pt x="3301" y="400"/>
                      <a:pt x="3198" y="400"/>
                    </a:cubicBezTo>
                    <a:close/>
                    <a:moveTo>
                      <a:pt x="3206" y="0"/>
                    </a:moveTo>
                    <a:lnTo>
                      <a:pt x="3206" y="0"/>
                    </a:lnTo>
                    <a:lnTo>
                      <a:pt x="2756" y="0"/>
                    </a:lnTo>
                    <a:lnTo>
                      <a:pt x="2756" y="873"/>
                    </a:lnTo>
                    <a:lnTo>
                      <a:pt x="2905" y="873"/>
                    </a:lnTo>
                    <a:lnTo>
                      <a:pt x="2905" y="533"/>
                    </a:lnTo>
                    <a:lnTo>
                      <a:pt x="3214" y="533"/>
                    </a:lnTo>
                    <a:cubicBezTo>
                      <a:pt x="3392" y="533"/>
                      <a:pt x="3502" y="426"/>
                      <a:pt x="3502" y="255"/>
                    </a:cubicBezTo>
                    <a:cubicBezTo>
                      <a:pt x="3502" y="90"/>
                      <a:pt x="3397" y="0"/>
                      <a:pt x="3206" y="0"/>
                    </a:cubicBezTo>
                    <a:close/>
                    <a:moveTo>
                      <a:pt x="1724" y="801"/>
                    </a:moveTo>
                    <a:lnTo>
                      <a:pt x="1724" y="801"/>
                    </a:lnTo>
                    <a:lnTo>
                      <a:pt x="1410" y="216"/>
                    </a:lnTo>
                    <a:lnTo>
                      <a:pt x="1410" y="873"/>
                    </a:lnTo>
                    <a:lnTo>
                      <a:pt x="1260" y="873"/>
                    </a:lnTo>
                    <a:lnTo>
                      <a:pt x="1260" y="0"/>
                    </a:lnTo>
                    <a:lnTo>
                      <a:pt x="1457" y="0"/>
                    </a:lnTo>
                    <a:lnTo>
                      <a:pt x="1787" y="622"/>
                    </a:lnTo>
                    <a:lnTo>
                      <a:pt x="2117" y="0"/>
                    </a:lnTo>
                    <a:lnTo>
                      <a:pt x="2313" y="0"/>
                    </a:lnTo>
                    <a:lnTo>
                      <a:pt x="2313" y="873"/>
                    </a:lnTo>
                    <a:lnTo>
                      <a:pt x="2164" y="873"/>
                    </a:lnTo>
                    <a:lnTo>
                      <a:pt x="2164" y="216"/>
                    </a:lnTo>
                    <a:lnTo>
                      <a:pt x="1850" y="801"/>
                    </a:lnTo>
                    <a:lnTo>
                      <a:pt x="1724" y="801"/>
                    </a:lnTo>
                    <a:close/>
                    <a:moveTo>
                      <a:pt x="335" y="493"/>
                    </a:moveTo>
                    <a:lnTo>
                      <a:pt x="335" y="493"/>
                    </a:lnTo>
                    <a:lnTo>
                      <a:pt x="478" y="157"/>
                    </a:lnTo>
                    <a:lnTo>
                      <a:pt x="624" y="493"/>
                    </a:lnTo>
                    <a:lnTo>
                      <a:pt x="335" y="493"/>
                    </a:lnTo>
                    <a:close/>
                    <a:moveTo>
                      <a:pt x="563" y="0"/>
                    </a:moveTo>
                    <a:lnTo>
                      <a:pt x="563" y="0"/>
                    </a:lnTo>
                    <a:lnTo>
                      <a:pt x="395" y="0"/>
                    </a:lnTo>
                    <a:lnTo>
                      <a:pt x="0" y="873"/>
                    </a:lnTo>
                    <a:lnTo>
                      <a:pt x="169" y="873"/>
                    </a:lnTo>
                    <a:lnTo>
                      <a:pt x="278" y="626"/>
                    </a:lnTo>
                    <a:lnTo>
                      <a:pt x="680" y="626"/>
                    </a:lnTo>
                    <a:lnTo>
                      <a:pt x="789" y="873"/>
                    </a:lnTo>
                    <a:lnTo>
                      <a:pt x="958" y="873"/>
                    </a:lnTo>
                    <a:lnTo>
                      <a:pt x="5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 bwMode="auto">
          <a:xfrm>
            <a:off x="1195811" y="2285214"/>
            <a:ext cx="1100905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8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CAVIUM</a:t>
            </a:r>
            <a:endParaRPr lang="zh-CN" altLang="en-US" sz="1800" dirty="0" smtClean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 bwMode="auto">
          <a:xfrm>
            <a:off x="1308811" y="3558818"/>
            <a:ext cx="638984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高通</a:t>
            </a:r>
          </a:p>
        </p:txBody>
      </p:sp>
      <p:sp>
        <p:nvSpPr>
          <p:cNvPr id="48" name="文本框 47"/>
          <p:cNvSpPr txBox="1"/>
          <p:nvPr/>
        </p:nvSpPr>
        <p:spPr bwMode="auto">
          <a:xfrm>
            <a:off x="1308811" y="5462371"/>
            <a:ext cx="638984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飞腾</a:t>
            </a:r>
            <a:endParaRPr lang="zh-CN" altLang="en-US" sz="1800" dirty="0" smtClean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83999" y="588712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横轴代表性能</a:t>
            </a:r>
          </a:p>
        </p:txBody>
      </p:sp>
    </p:spTree>
    <p:extLst>
      <p:ext uri="{BB962C8B-B14F-4D97-AF65-F5344CB8AC3E}">
        <p14:creationId xmlns:p14="http://schemas.microsoft.com/office/powerpoint/2010/main" val="23067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488" y="260648"/>
            <a:ext cx="9972675" cy="672802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Open Interfaces  work  for software </a:t>
            </a:r>
            <a:endParaRPr lang="zh-CN" altLang="en-US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25056" y="4652040"/>
            <a:ext cx="11131583" cy="1949202"/>
          </a:xfrm>
        </p:spPr>
        <p:txBody>
          <a:bodyPr/>
          <a:lstStyle/>
          <a:p>
            <a:r>
              <a:rPr lang="en-US" altLang="zh-CN" sz="2400" dirty="0" smtClean="0">
                <a:latin typeface="+mn-lt"/>
              </a:rPr>
              <a:t>Why not successful free &amp; open standards and free &amp; open 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   implementations, like other fields ?</a:t>
            </a:r>
          </a:p>
          <a:p>
            <a:pPr marL="400050" lvl="1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+mn-lt"/>
              </a:rPr>
              <a:t>Proprietary ISA fortunes tied to business fortunes and whims.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39840"/>
              </p:ext>
            </p:extLst>
          </p:nvPr>
        </p:nvGraphicFramePr>
        <p:xfrm>
          <a:off x="942525" y="1089705"/>
          <a:ext cx="1033805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295"/>
                <a:gridCol w="2430068"/>
                <a:gridCol w="2520280"/>
                <a:gridCol w="36724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</a:rPr>
                        <a:t>Field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</a:rPr>
                        <a:t>Open Standard 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</a:rPr>
                        <a:t>Free,</a:t>
                      </a:r>
                      <a:r>
                        <a:rPr lang="en-US" altLang="zh-CN" sz="2000" baseline="0" dirty="0" smtClean="0">
                          <a:solidFill>
                            <a:srgbClr val="0070C0"/>
                          </a:solidFill>
                        </a:rPr>
                        <a:t> Open Implement.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0070C0"/>
                          </a:solidFill>
                        </a:rPr>
                        <a:t>Proprietary Implement</a:t>
                      </a:r>
                      <a:endParaRPr lang="zh-CN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Networking</a:t>
                      </a:r>
                      <a:r>
                        <a:rPr lang="en-US" altLang="zh-CN" sz="2000" baseline="0" dirty="0" smtClean="0"/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Ethernet,</a:t>
                      </a:r>
                      <a:r>
                        <a:rPr lang="en-US" altLang="zh-CN" sz="2000" baseline="0" dirty="0" smtClean="0"/>
                        <a:t> TCP/IP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Many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Many 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OS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Linux, FreeBSD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M/S Windows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Compilers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Gcc</a:t>
                      </a:r>
                      <a:r>
                        <a:rPr lang="en-US" altLang="zh-CN" sz="2000" dirty="0" smtClean="0"/>
                        <a:t>, LLVM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Intel </a:t>
                      </a:r>
                      <a:r>
                        <a:rPr lang="en-US" altLang="zh-CN" sz="2000" dirty="0" err="1" smtClean="0"/>
                        <a:t>icc</a:t>
                      </a:r>
                      <a:r>
                        <a:rPr lang="en-US" altLang="zh-CN" sz="2000" dirty="0" smtClean="0"/>
                        <a:t>, </a:t>
                      </a:r>
                      <a:r>
                        <a:rPr lang="en-US" altLang="zh-CN" sz="2000" dirty="0" err="1" smtClean="0"/>
                        <a:t>ARMcc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Databases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SQL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MySQL, </a:t>
                      </a:r>
                      <a:r>
                        <a:rPr lang="en-US" altLang="zh-CN" sz="2000" dirty="0" err="1" smtClean="0"/>
                        <a:t>PostgresSQL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Oracle 12C, M/S DB2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Graphics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OpenGL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Mesa3D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M/S DirectX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3300"/>
                          </a:solidFill>
                        </a:rPr>
                        <a:t>ISA</a:t>
                      </a:r>
                      <a:r>
                        <a:rPr lang="en-US" altLang="zh-CN" sz="2000" dirty="0" smtClean="0"/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3300"/>
                          </a:solidFill>
                        </a:rPr>
                        <a:t>??????</a:t>
                      </a:r>
                      <a:endParaRPr lang="zh-CN" altLang="en-US" sz="2000" dirty="0">
                        <a:solidFill>
                          <a:srgbClr val="FF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--------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X86, ARM, IBM360, AMD 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74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188640"/>
            <a:ext cx="10188699" cy="74481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Comic Sans MS"/>
                <a:ea typeface="宋体"/>
              </a:rPr>
              <a:t>Today, many ISAs on one </a:t>
            </a:r>
            <a:r>
              <a:rPr lang="en-US" altLang="zh-CN" b="1" dirty="0" err="1" smtClean="0">
                <a:latin typeface="Comic Sans MS"/>
                <a:ea typeface="宋体"/>
              </a:rPr>
              <a:t>SoC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7" y="934626"/>
            <a:ext cx="10728326" cy="5405586"/>
          </a:xfrm>
        </p:spPr>
        <p:txBody>
          <a:bodyPr/>
          <a:lstStyle/>
          <a:p>
            <a:r>
              <a:rPr lang="en-US" altLang="zh-CN" sz="2400" dirty="0" smtClean="0">
                <a:latin typeface="+mn-lt"/>
              </a:rPr>
              <a:t>Application processor (usually ARM)</a:t>
            </a:r>
          </a:p>
          <a:p>
            <a:r>
              <a:rPr lang="en-US" altLang="zh-CN" sz="2400" dirty="0" smtClean="0">
                <a:latin typeface="+mn-lt"/>
              </a:rPr>
              <a:t>Graphics </a:t>
            </a:r>
            <a:r>
              <a:rPr lang="en-US" altLang="zh-CN" sz="2400" dirty="0" err="1" smtClean="0">
                <a:latin typeface="+mn-lt"/>
              </a:rPr>
              <a:t>progcessors</a:t>
            </a:r>
            <a:endParaRPr lang="en-US" altLang="zh-CN" sz="2400" dirty="0" smtClean="0">
              <a:latin typeface="+mn-lt"/>
            </a:endParaRPr>
          </a:p>
          <a:p>
            <a:r>
              <a:rPr lang="en-US" altLang="zh-CN" sz="2400" dirty="0" smtClean="0">
                <a:latin typeface="+mn-lt"/>
              </a:rPr>
              <a:t>Image processors</a:t>
            </a:r>
          </a:p>
          <a:p>
            <a:r>
              <a:rPr lang="en-US" altLang="zh-CN" sz="2400" dirty="0" smtClean="0">
                <a:latin typeface="+mn-lt"/>
              </a:rPr>
              <a:t>Radio DSPs</a:t>
            </a:r>
          </a:p>
          <a:p>
            <a:r>
              <a:rPr lang="en-US" altLang="zh-CN" sz="2400" dirty="0" smtClean="0">
                <a:latin typeface="+mn-lt"/>
              </a:rPr>
              <a:t>Audio DSPs</a:t>
            </a:r>
          </a:p>
          <a:p>
            <a:r>
              <a:rPr lang="en-US" altLang="zh-CN" sz="2400" dirty="0" smtClean="0">
                <a:latin typeface="+mn-lt"/>
              </a:rPr>
              <a:t>Security processors</a:t>
            </a:r>
          </a:p>
          <a:p>
            <a:r>
              <a:rPr lang="en-US" altLang="zh-CN" sz="2400" dirty="0" smtClean="0">
                <a:latin typeface="+mn-lt"/>
              </a:rPr>
              <a:t>Power-management processor</a:t>
            </a:r>
          </a:p>
          <a:p>
            <a:r>
              <a:rPr lang="en-US" altLang="zh-CN" sz="2400" dirty="0" smtClean="0">
                <a:latin typeface="+mn-lt"/>
              </a:rPr>
              <a:t>&gt; dozen ISAs on some </a:t>
            </a:r>
            <a:r>
              <a:rPr lang="en-US" altLang="zh-CN" sz="2400" dirty="0" err="1" smtClean="0">
                <a:latin typeface="+mn-lt"/>
              </a:rPr>
              <a:t>SoCs</a:t>
            </a:r>
            <a:r>
              <a:rPr lang="en-US" altLang="zh-CN" sz="2400" dirty="0" smtClean="0">
                <a:latin typeface="+mn-lt"/>
              </a:rPr>
              <a:t> – each with unique software stack</a:t>
            </a:r>
          </a:p>
          <a:p>
            <a:pPr marL="0" indent="0">
              <a:buNone/>
            </a:pPr>
            <a:r>
              <a:rPr lang="en-US" altLang="zh-CN" dirty="0" smtClean="0">
                <a:latin typeface="+mn-lt"/>
              </a:rPr>
              <a:t>Why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</a:rPr>
              <a:t>Apps processor ISA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 smtClean="0">
                <a:latin typeface="+mn-lt"/>
              </a:rPr>
              <a:t>too big</a:t>
            </a:r>
            <a:r>
              <a:rPr lang="zh-CN" altLang="en-US" sz="2400" dirty="0" smtClean="0">
                <a:latin typeface="+mn-lt"/>
              </a:rPr>
              <a:t>， </a:t>
            </a:r>
            <a:r>
              <a:rPr lang="en-US" altLang="zh-CN" sz="2400" dirty="0" smtClean="0">
                <a:latin typeface="+mn-lt"/>
              </a:rPr>
              <a:t>inflexible for accelerators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</a:rPr>
              <a:t>IP bought from different place</a:t>
            </a:r>
            <a:r>
              <a:rPr lang="zh-CN" altLang="en-US" sz="2400" dirty="0" smtClean="0">
                <a:latin typeface="+mn-lt"/>
              </a:rPr>
              <a:t>， </a:t>
            </a:r>
            <a:r>
              <a:rPr lang="en-US" altLang="zh-CN" sz="2400" dirty="0" smtClean="0">
                <a:latin typeface="+mn-lt"/>
              </a:rPr>
              <a:t>each proprietary ISA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+mn-lt"/>
              </a:rPr>
              <a:t>Engineers build home-grown ISA cores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5289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RISC  V ?    Open-source </a:t>
            </a:r>
            <a:r>
              <a:rPr lang="en-US" altLang="zh-CN" dirty="0"/>
              <a:t>hardware ISA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31837" y="933450"/>
            <a:ext cx="10728326" cy="487980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  <a:latin typeface="+mn-lt"/>
              </a:rPr>
              <a:t>What if there was one stable free and open ISA  everyone could use for everything ? </a:t>
            </a:r>
          </a:p>
          <a:p>
            <a:r>
              <a:rPr lang="en-US" altLang="zh-CN" dirty="0" smtClean="0">
                <a:latin typeface="+mn-lt"/>
              </a:rPr>
              <a:t>In 2010</a:t>
            </a:r>
            <a:r>
              <a:rPr lang="zh-CN" altLang="en-US" dirty="0" smtClean="0">
                <a:latin typeface="+mn-lt"/>
              </a:rPr>
              <a:t>， </a:t>
            </a:r>
            <a:r>
              <a:rPr lang="en-US" altLang="zh-CN" dirty="0" smtClean="0">
                <a:latin typeface="+mn-lt"/>
              </a:rPr>
              <a:t>Archi group at UC Berkeley to choose ISA for next set of projects</a:t>
            </a: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  -x86 impossible –too complex</a:t>
            </a:r>
            <a:r>
              <a:rPr lang="zh-CN" altLang="en-US" dirty="0" smtClean="0">
                <a:latin typeface="+mn-lt"/>
              </a:rPr>
              <a:t>， </a:t>
            </a:r>
            <a:endParaRPr lang="en-US" altLang="zh-CN" dirty="0">
              <a:latin typeface="+mn-lt"/>
            </a:endParaRPr>
          </a:p>
          <a:p>
            <a:pPr marL="857250" lvl="1" indent="-457200">
              <a:buFontTx/>
              <a:buChar char="-"/>
            </a:pPr>
            <a:r>
              <a:rPr lang="en-US" altLang="zh-CN" sz="2800" dirty="0" smtClean="0">
                <a:latin typeface="+mn-lt"/>
              </a:rPr>
              <a:t>ARM mostly impossible –complex</a:t>
            </a:r>
            <a:r>
              <a:rPr lang="zh-CN" altLang="en-US" sz="2800" dirty="0" smtClean="0">
                <a:latin typeface="+mn-lt"/>
              </a:rPr>
              <a:t>， </a:t>
            </a:r>
            <a:r>
              <a:rPr lang="en-US" altLang="zh-CN" sz="2800" dirty="0" smtClean="0">
                <a:latin typeface="+mn-lt"/>
              </a:rPr>
              <a:t>no 64-bit in 2010</a:t>
            </a:r>
            <a:r>
              <a:rPr lang="zh-CN" altLang="en-US" sz="2800" dirty="0" smtClean="0">
                <a:latin typeface="+mn-lt"/>
              </a:rPr>
              <a:t>，</a:t>
            </a:r>
            <a:endParaRPr lang="en-US" altLang="zh-CN" sz="2800" dirty="0">
              <a:latin typeface="+mn-lt"/>
            </a:endParaRPr>
          </a:p>
          <a:p>
            <a:pPr marL="857250" lvl="1" indent="-457200">
              <a:buFontTx/>
              <a:buChar char="-"/>
            </a:pPr>
            <a:r>
              <a:rPr lang="en-US" altLang="zh-CN" sz="2800" dirty="0">
                <a:latin typeface="+mn-lt"/>
                <a:ea typeface="方正兰亭黑简体" panose="02000000000000000000" pitchFamily="2" charset="-122"/>
                <a:cs typeface="Huawei Sans" panose="020C0503030203020204" pitchFamily="34" charset="0"/>
              </a:rPr>
              <a:t>2014</a:t>
            </a:r>
            <a:r>
              <a:rPr lang="zh-CN" altLang="en-US" sz="2800" dirty="0">
                <a:latin typeface="+mn-lt"/>
                <a:ea typeface="方正兰亭黑简体" panose="02000000000000000000" pitchFamily="2" charset="-122"/>
                <a:cs typeface="Huawei Sans" panose="020C0503030203020204" pitchFamily="34" charset="0"/>
              </a:rPr>
              <a:t>， </a:t>
            </a:r>
            <a:r>
              <a:rPr lang="en-US" altLang="zh-CN" sz="2800" dirty="0">
                <a:latin typeface="+mn-lt"/>
                <a:ea typeface="方正兰亭黑简体" panose="02000000000000000000" pitchFamily="2" charset="-122"/>
                <a:cs typeface="Huawei Sans" panose="020C0503030203020204" pitchFamily="34" charset="0"/>
              </a:rPr>
              <a:t>released frozen base user specification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509120"/>
            <a:ext cx="9883098" cy="170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RISC-V Foundation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2015-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RISC –V Foundation is a non-profit entity serving members and the industry, aims at accelerate RISC-V adoption with shared benefit to the entire community of stake holders</a:t>
            </a:r>
            <a:r>
              <a:rPr lang="en-US" altLang="zh-CN" dirty="0">
                <a:latin typeface="+mn-lt"/>
              </a:rPr>
              <a:t>.</a:t>
            </a:r>
            <a:endParaRPr lang="en-US" altLang="zh-CN" dirty="0" smtClean="0">
              <a:latin typeface="+mn-lt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lt"/>
              </a:rPr>
              <a:t> </a:t>
            </a:r>
            <a:endParaRPr lang="en-US" altLang="zh-CN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+mn-lt"/>
              </a:rPr>
              <a:t> Drive progression of ratified specs, compliance suit, and other technical deliverables.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+mn-lt"/>
              </a:rPr>
              <a:t>Grow the overall ecosystem /membership, promoting diversity while preventing fragmentation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+mn-lt"/>
              </a:rPr>
              <a:t>Deepen community engagement and visibility</a:t>
            </a: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750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520" y="18195"/>
            <a:ext cx="10094413" cy="114298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</a:rPr>
              <a:t>Teacher Info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61179"/>
            <a:ext cx="8302625" cy="5479638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FF"/>
                </a:solidFill>
              </a:rPr>
              <a:t>Teacher: Jiang </a:t>
            </a:r>
            <a:r>
              <a:rPr lang="en-US" altLang="zh-CN" sz="2400" dirty="0" err="1">
                <a:solidFill>
                  <a:srgbClr val="0000FF"/>
                </a:solidFill>
              </a:rPr>
              <a:t>Xiaohong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rgbClr val="0000FF"/>
                </a:solidFill>
              </a:rPr>
              <a:t>（姜晓红）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dirty="0"/>
              <a:t>Office:   room 520,  </a:t>
            </a:r>
            <a:r>
              <a:rPr lang="en-US" altLang="zh-CN" sz="2000" dirty="0" err="1"/>
              <a:t>CaoGuangBiao</a:t>
            </a:r>
            <a:r>
              <a:rPr lang="en-US" altLang="zh-CN" sz="2000" dirty="0"/>
              <a:t> building </a:t>
            </a:r>
          </a:p>
          <a:p>
            <a:pPr lvl="1"/>
            <a:r>
              <a:rPr lang="en-US" altLang="zh-CN" sz="2000" dirty="0"/>
              <a:t> mobile:    </a:t>
            </a:r>
            <a:r>
              <a:rPr lang="en-US" altLang="zh-CN" sz="2000" dirty="0" smtClean="0"/>
              <a:t>13396550102</a:t>
            </a:r>
            <a:endParaRPr lang="en-US" altLang="zh-CN" sz="2000" dirty="0"/>
          </a:p>
          <a:p>
            <a:pPr lvl="1"/>
            <a:r>
              <a:rPr lang="en-US" altLang="zh-CN" sz="2000" dirty="0"/>
              <a:t> email:      </a:t>
            </a:r>
            <a:r>
              <a:rPr lang="en-US" altLang="zh-CN" sz="2000" dirty="0">
                <a:hlinkClick r:id="rId3"/>
              </a:rPr>
              <a:t>jiangxh@zju.edu.cn</a:t>
            </a:r>
            <a:r>
              <a:rPr lang="en-US" altLang="zh-CN" sz="2000" dirty="0"/>
              <a:t>  </a:t>
            </a:r>
          </a:p>
          <a:p>
            <a:pPr lvl="1"/>
            <a:r>
              <a:rPr lang="en-US" altLang="zh-CN" sz="2000" dirty="0"/>
              <a:t>Homepage:   http://mypage.zju.edu.cn/jiangxh</a:t>
            </a:r>
          </a:p>
          <a:p>
            <a:pPr lvl="1"/>
            <a:r>
              <a:rPr lang="en-US" altLang="zh-CN" sz="2000" dirty="0" err="1"/>
              <a:t>courseweb</a:t>
            </a:r>
            <a:r>
              <a:rPr lang="en-US" altLang="zh-CN" sz="2000" dirty="0"/>
              <a:t>:  </a:t>
            </a:r>
            <a:r>
              <a:rPr lang="en-US" altLang="zh-CN" sz="2000" dirty="0">
                <a:solidFill>
                  <a:srgbClr val="FFFF00"/>
                </a:solidFill>
                <a:hlinkClick r:id="rId4"/>
              </a:rPr>
              <a:t>https://</a:t>
            </a:r>
            <a:r>
              <a:rPr lang="en-US" altLang="zh-CN" sz="2000" dirty="0" smtClean="0">
                <a:solidFill>
                  <a:srgbClr val="FFFF00"/>
                </a:solidFill>
                <a:hlinkClick r:id="rId4"/>
              </a:rPr>
              <a:t>course.zju.edu.cn</a:t>
            </a:r>
            <a:r>
              <a:rPr lang="en-US" altLang="zh-CN" sz="2000" dirty="0">
                <a:solidFill>
                  <a:srgbClr val="FFFF00"/>
                </a:solidFill>
                <a:hlinkClick r:id="rId4"/>
              </a:rPr>
              <a:t>/</a:t>
            </a:r>
            <a:endParaRPr lang="en-US" altLang="zh-CN" sz="2000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Ye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Dayuan</a:t>
            </a:r>
            <a:r>
              <a:rPr lang="en-US" altLang="zh-CN" sz="2400" dirty="0" smtClean="0">
                <a:solidFill>
                  <a:srgbClr val="0000FF"/>
                </a:solidFill>
              </a:rPr>
              <a:t> (</a:t>
            </a:r>
            <a:r>
              <a:rPr lang="zh-CN" altLang="en-US" sz="2400" dirty="0" smtClean="0">
                <a:solidFill>
                  <a:srgbClr val="0000FF"/>
                </a:solidFill>
              </a:rPr>
              <a:t>叶大源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828000" lvl="1" indent="-342900"/>
            <a:r>
              <a:rPr lang="zh-CN" altLang="en-US" sz="2000" dirty="0"/>
              <a:t> </a:t>
            </a:r>
            <a:r>
              <a:rPr lang="en-US" altLang="zh-CN" sz="2000" dirty="0"/>
              <a:t> </a:t>
            </a:r>
            <a:endParaRPr lang="en-US" altLang="zh-CN" sz="2000" dirty="0" smtClean="0"/>
          </a:p>
          <a:p>
            <a:pPr marL="485100" lvl="1" indent="0"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78" y="4221088"/>
            <a:ext cx="1792696" cy="1888232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 &gt;250 RISC-V  members in 28 countries in the world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4" y="1052415"/>
            <a:ext cx="10548739" cy="50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63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843951"/>
              </p:ext>
            </p:extLst>
          </p:nvPr>
        </p:nvGraphicFramePr>
        <p:xfrm>
          <a:off x="263352" y="188640"/>
          <a:ext cx="11388881" cy="652117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10070"/>
                <a:gridCol w="2757336"/>
                <a:gridCol w="981066"/>
                <a:gridCol w="4248472"/>
                <a:gridCol w="936104"/>
                <a:gridCol w="1955833"/>
              </a:tblGrid>
              <a:tr h="3062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  <a:cs typeface="+mn-cs"/>
                        </a:rPr>
                        <a:t>周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理论课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对应章节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实验课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宋体" pitchFamily="2" charset="-122"/>
                        </a:rPr>
                        <a:t>实验占分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作业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34669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Ch0  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历史及课程简介</a:t>
                      </a:r>
                      <a:endParaRPr lang="en-US" altLang="zh-CN" sz="1400" b="1" kern="1200" dirty="0" smtClean="0">
                        <a:solidFill>
                          <a:srgbClr val="3333FF"/>
                        </a:solidFill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Ch1 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计算机抽象层次系统     （</a:t>
                      </a: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2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）</a:t>
                      </a:r>
                      <a:endParaRPr lang="en-US" altLang="zh-CN" sz="1400" b="1" kern="1200" dirty="0" smtClean="0">
                        <a:solidFill>
                          <a:srgbClr val="3333FF"/>
                        </a:solidFill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 smtClean="0"/>
                        <a:t>     </a:t>
                      </a:r>
                      <a:r>
                        <a:rPr lang="en-US" altLang="zh-CN" sz="1600" b="1" kern="1200" baseline="0" dirty="0" smtClean="0"/>
                        <a:t> </a:t>
                      </a:r>
                      <a:r>
                        <a:rPr lang="zh-CN" altLang="en-US" sz="1200" b="1" kern="1200" baseline="0" dirty="0" smtClean="0"/>
                        <a:t>分层结构（</a:t>
                      </a:r>
                      <a:r>
                        <a:rPr lang="en-US" altLang="zh-CN" sz="1200" b="1" kern="1200" baseline="0" dirty="0" smtClean="0"/>
                        <a:t>top down)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1.1—1.11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Lab0:  Introduction to </a:t>
                      </a:r>
                      <a:r>
                        <a:rPr lang="en-US" altLang="zh-CN" sz="1400" b="1" kern="1200" dirty="0" err="1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Vivado</a:t>
                      </a:r>
                      <a:endParaRPr lang="en-US" altLang="zh-CN" sz="1400" b="1" kern="1200" dirty="0" smtClean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介绍和使用</a:t>
                      </a:r>
                      <a:r>
                        <a:rPr lang="en-US" altLang="zh-CN" sz="12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multiplex 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封装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4306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Ch3  ALU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设计</a:t>
                      </a:r>
                      <a:endParaRPr lang="en-US" altLang="zh-CN" sz="1400" b="1" kern="1200" dirty="0" smtClean="0">
                        <a:solidFill>
                          <a:srgbClr val="3333FF"/>
                        </a:solidFill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/>
                        <a:t>     </a:t>
                      </a:r>
                      <a:r>
                        <a:rPr lang="zh-CN" altLang="en-US" sz="1200" b="1" kern="1200" dirty="0" smtClean="0"/>
                        <a:t>乘</a:t>
                      </a:r>
                      <a:r>
                        <a:rPr lang="en-US" altLang="zh-CN" sz="1200" b="1" kern="1200" dirty="0" smtClean="0"/>
                        <a:t>/</a:t>
                      </a:r>
                      <a:r>
                        <a:rPr lang="zh-CN" altLang="en-US" sz="1200" b="1" kern="1200" dirty="0" smtClean="0"/>
                        <a:t>除法                                           </a:t>
                      </a:r>
                      <a:r>
                        <a:rPr lang="en-US" altLang="zh-CN" sz="1200" b="1" kern="1200" dirty="0" smtClean="0"/>
                        <a:t>(3)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3.1—3.4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Lab01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：</a:t>
                      </a:r>
                      <a:r>
                        <a:rPr lang="zh-CN" altLang="en-US" sz="1600" b="1" kern="1200" baseline="0" dirty="0" smtClean="0">
                          <a:solidFill>
                            <a:srgbClr val="3333FF"/>
                          </a:solidFill>
                        </a:rPr>
                        <a:t>实验环境搭建</a:t>
                      </a:r>
                      <a:endParaRPr lang="en-US" altLang="zh-CN" sz="1600" b="1" kern="1200" baseline="0" dirty="0" smtClean="0">
                        <a:solidFill>
                          <a:srgbClr val="3333FF"/>
                        </a:solidFill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/>
                        <a:t>            </a:t>
                      </a:r>
                      <a:r>
                        <a:rPr lang="zh-CN" altLang="en-US" sz="1400" b="1" kern="1200" dirty="0" smtClean="0"/>
                        <a:t>给</a:t>
                      </a:r>
                      <a:r>
                        <a:rPr lang="en-US" altLang="zh-CN" sz="1400" b="1" kern="1200" dirty="0" smtClean="0"/>
                        <a:t>IP</a:t>
                      </a:r>
                      <a:r>
                        <a:rPr lang="zh-CN" altLang="en-US" sz="1400" b="1" kern="1200" dirty="0" smtClean="0"/>
                        <a:t>核，总图，用</a:t>
                      </a:r>
                      <a:r>
                        <a:rPr lang="en-US" altLang="zh-CN" sz="1400" b="1" kern="1200" dirty="0" smtClean="0"/>
                        <a:t>Verilog</a:t>
                      </a:r>
                      <a:r>
                        <a:rPr lang="zh-CN" altLang="en-US" sz="1400" b="1" kern="1200" dirty="0" smtClean="0"/>
                        <a:t>代码搭建</a:t>
                      </a:r>
                      <a:r>
                        <a:rPr lang="en-US" altLang="zh-CN" sz="1400" b="1" kern="1200" dirty="0" smtClean="0"/>
                        <a:t>        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effectLst/>
                        </a:rPr>
                        <a:t>HW1 </a:t>
                      </a:r>
                      <a:r>
                        <a:rPr lang="zh-CN" altLang="en-US" sz="1400" b="1" kern="1200" dirty="0" smtClean="0">
                          <a:effectLst/>
                        </a:rPr>
                        <a:t>基本概念习题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27889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kern="1200" dirty="0" smtClean="0"/>
                        <a:t>     浮点加法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  <a:endParaRPr lang="zh-CN" altLang="en-US" sz="1400" b="1" kern="1200" dirty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3333FF"/>
                          </a:solidFill>
                        </a:rPr>
                        <a:t>Lab02</a:t>
                      </a:r>
                      <a:r>
                        <a:rPr lang="zh-CN" altLang="en-US" sz="1400" b="1" kern="1200" baseline="0" dirty="0" smtClean="0">
                          <a:solidFill>
                            <a:srgbClr val="3333FF"/>
                          </a:solidFill>
                        </a:rPr>
                        <a:t>：</a:t>
                      </a:r>
                      <a:r>
                        <a:rPr lang="en-US" altLang="zh-CN" sz="1600" b="1" kern="1200" dirty="0" smtClean="0">
                          <a:solidFill>
                            <a:srgbClr val="3333FF"/>
                          </a:solidFill>
                        </a:rPr>
                        <a:t>warmup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/>
                        <a:t>           32 </a:t>
                      </a:r>
                      <a:r>
                        <a:rPr lang="en-US" altLang="zh-CN" sz="1400" b="1" kern="1200" dirty="0" err="1" smtClean="0"/>
                        <a:t>Reg</a:t>
                      </a:r>
                      <a:r>
                        <a:rPr lang="en-US" altLang="zh-CN" sz="1400" b="1" kern="1200" baseline="0" dirty="0" smtClean="0"/>
                        <a:t> file</a:t>
                      </a:r>
                      <a:r>
                        <a:rPr lang="zh-CN" altLang="en-US" sz="1400" b="1" kern="1200" baseline="0" dirty="0" smtClean="0"/>
                        <a:t>，整数</a:t>
                      </a:r>
                      <a:r>
                        <a:rPr lang="en-US" altLang="zh-CN" sz="1400" b="1" kern="1200" baseline="0" dirty="0" smtClean="0"/>
                        <a:t>ALU</a:t>
                      </a:r>
                      <a:r>
                        <a:rPr lang="zh-CN" altLang="en-US" sz="1400" b="1" kern="1200" baseline="0" dirty="0" smtClean="0"/>
                        <a:t>部件，时钟</a:t>
                      </a:r>
                      <a:r>
                        <a:rPr lang="en-US" altLang="zh-CN" sz="1400" b="1" kern="1200" baseline="0" dirty="0" smtClean="0"/>
                        <a:t> </a:t>
                      </a:r>
                      <a:r>
                        <a:rPr lang="zh-CN" altLang="en-US" sz="1400" b="1" kern="1200" baseline="0" dirty="0" smtClean="0"/>
                        <a:t>，</a:t>
                      </a:r>
                      <a:r>
                        <a:rPr lang="en-US" altLang="zh-CN" sz="1400" b="1" kern="1200" dirty="0" smtClean="0"/>
                        <a:t> </a:t>
                      </a:r>
                      <a:r>
                        <a:rPr lang="zh-CN" altLang="en-US" sz="1400" b="1" kern="1200" dirty="0" smtClean="0"/>
                        <a:t>有限状态机</a:t>
                      </a:r>
                      <a:endParaRPr lang="en-US" altLang="zh-CN" sz="1400" b="1" kern="1200" dirty="0" smtClean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  <a:endParaRPr lang="zh-CN" altLang="en-US" sz="1400" b="1" kern="1200" dirty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effectLst/>
                        </a:rPr>
                        <a:t>HW2  ALU</a:t>
                      </a:r>
                      <a:r>
                        <a:rPr lang="zh-CN" altLang="en-US" sz="1400" b="1" kern="1200" dirty="0" smtClean="0">
                          <a:effectLst/>
                        </a:rPr>
                        <a:t>相关习题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4306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Ch2  RISC V 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指令集</a:t>
                      </a:r>
                      <a:endParaRPr lang="en-US" altLang="zh-CN" sz="1400" b="1" kern="1200" dirty="0" smtClean="0">
                        <a:solidFill>
                          <a:srgbClr val="3333FF"/>
                        </a:solidFill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 smtClean="0"/>
                        <a:t>      </a:t>
                      </a:r>
                      <a:r>
                        <a:rPr lang="zh-CN" altLang="en-US" sz="1200" b="1" kern="1200" dirty="0" smtClean="0"/>
                        <a:t>指令、</a:t>
                      </a:r>
                      <a:r>
                        <a:rPr lang="zh-CN" altLang="en-US" sz="1200" b="1" kern="1200" baseline="0" dirty="0" smtClean="0"/>
                        <a:t>编程</a:t>
                      </a: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2.1—2.10</a:t>
                      </a:r>
                      <a:endParaRPr lang="zh-CN" altLang="en-US" sz="1400" b="1" kern="1200" dirty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1" kern="12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baseline="0" dirty="0" smtClean="0"/>
                        <a:t>     </a:t>
                      </a:r>
                      <a:r>
                        <a:rPr lang="zh-CN" altLang="en-US" sz="1200" b="1" kern="1200" baseline="0" dirty="0" smtClean="0"/>
                        <a:t>汇编、反汇编</a:t>
                      </a:r>
                      <a:endParaRPr lang="zh-CN" altLang="en-US" sz="12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2.12—2.14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Lab03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： 复杂操作实现</a:t>
                      </a:r>
                      <a:endParaRPr lang="en-US" altLang="zh-CN" sz="1400" b="1" kern="1200" baseline="0" dirty="0" smtClean="0">
                        <a:solidFill>
                          <a:srgbClr val="3333FF"/>
                        </a:solidFill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baseline="0" dirty="0" smtClean="0">
                          <a:solidFill>
                            <a:srgbClr val="3333FF"/>
                          </a:solidFill>
                        </a:rPr>
                        <a:t>             </a:t>
                      </a:r>
                      <a:r>
                        <a:rPr lang="zh-CN" altLang="en-US" sz="1200" b="1" kern="1200" baseline="0" dirty="0" smtClean="0">
                          <a:solidFill>
                            <a:schemeClr val="tx1"/>
                          </a:solidFill>
                        </a:rPr>
                        <a:t>乘法器</a:t>
                      </a:r>
                      <a:r>
                        <a:rPr lang="en-US" altLang="zh-CN" sz="1200" b="1" kern="12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b="1" kern="1200" baseline="0" dirty="0" smtClean="0">
                          <a:solidFill>
                            <a:schemeClr val="tx1"/>
                          </a:solidFill>
                        </a:rPr>
                        <a:t>除法器，浮点加法器</a:t>
                      </a:r>
                      <a:endParaRPr lang="en-US" altLang="zh-CN" sz="1200" b="1" kern="12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effectLst/>
                        </a:rPr>
                        <a:t>HW3  RISC</a:t>
                      </a:r>
                      <a:r>
                        <a:rPr lang="zh-CN" altLang="en-US" sz="1400" b="1" kern="1200" dirty="0" smtClean="0">
                          <a:effectLst/>
                        </a:rPr>
                        <a:t>编程习题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43065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</a:rPr>
                        <a:t>Ch4 CPU</a:t>
                      </a:r>
                      <a:r>
                        <a:rPr kumimoji="0" lang="zh-CN" altLang="en-US" sz="1400" b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</a:rPr>
                        <a:t>设计实现</a:t>
                      </a:r>
                      <a:endParaRPr kumimoji="0" lang="en-US" altLang="zh-CN" sz="1400" b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  </a:t>
                      </a:r>
                      <a:r>
                        <a:rPr kumimoji="0" lang="zh-CN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单周期</a:t>
                      </a:r>
                      <a:r>
                        <a:rPr kumimoji="0" lang="en-US" altLang="zh-CN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CPU</a:t>
                      </a:r>
                      <a:r>
                        <a:rPr kumimoji="0" lang="zh-CN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数据通路、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4.1—4.3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dirty="0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Lab04</a:t>
                      </a:r>
                      <a:r>
                        <a:rPr lang="zh-CN" altLang="en-US" sz="1400" b="1" kern="1200" baseline="0" dirty="0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：单周期</a:t>
                      </a:r>
                      <a:r>
                        <a:rPr lang="en-US" altLang="zh-CN" sz="1400" b="1" kern="1200" baseline="0" dirty="0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400" b="1" kern="1200" baseline="0" dirty="0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实现</a:t>
                      </a:r>
                      <a:endParaRPr lang="en-US" altLang="zh-CN" sz="1400" b="1" kern="1200" baseline="0" dirty="0" smtClean="0">
                        <a:solidFill>
                          <a:srgbClr val="3333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US" altLang="zh-CN" sz="1400" b="1" kern="1200" baseline="0" noProof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datapath</a:t>
                      </a:r>
                      <a:r>
                        <a:rPr lang="en-US" altLang="zh-CN" sz="14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controller + exception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  控制器、中断</a:t>
                      </a:r>
                      <a:r>
                        <a:rPr kumimoji="0" lang="en-US" altLang="zh-CN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/</a:t>
                      </a:r>
                      <a:r>
                        <a:rPr kumimoji="0" lang="zh-CN" altLang="en-US" sz="12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异常处理</a:t>
                      </a:r>
                      <a:endParaRPr kumimoji="0" lang="en-US" altLang="zh-CN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/>
                        <a:t>  </a:t>
                      </a:r>
                      <a:r>
                        <a:rPr lang="en-US" altLang="zh-CN" sz="1400" b="1" kern="1200" baseline="0" dirty="0" smtClean="0"/>
                        <a:t>        </a:t>
                      </a:r>
                      <a:r>
                        <a:rPr lang="zh-CN" altLang="en-US" sz="1400" b="1" kern="1200" baseline="0" dirty="0" smtClean="0"/>
                        <a:t>　</a:t>
                      </a:r>
                      <a:endParaRPr kumimoji="0" lang="en-US" altLang="zh-C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effectLst/>
                        </a:rPr>
                        <a:t>HW4  </a:t>
                      </a:r>
                      <a:r>
                        <a:rPr lang="zh-CN" altLang="en-US" sz="1400" b="1" kern="1200" dirty="0" smtClean="0">
                          <a:effectLst/>
                        </a:rPr>
                        <a:t>单周期</a:t>
                      </a:r>
                      <a:r>
                        <a:rPr lang="en-US" altLang="zh-CN" sz="1400" b="1" kern="1200" dirty="0" smtClean="0">
                          <a:effectLst/>
                        </a:rPr>
                        <a:t>CPU</a:t>
                      </a:r>
                      <a:r>
                        <a:rPr lang="zh-CN" altLang="en-US" sz="1400" b="1" kern="1200" dirty="0" smtClean="0">
                          <a:effectLst/>
                        </a:rPr>
                        <a:t>习题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31798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0" marR="0" lvl="1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u="none" strike="noStrike" kern="1200" cap="none" spc="0" normalizeH="0" baseline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  流水线</a:t>
                      </a:r>
                      <a:r>
                        <a:rPr kumimoji="0" lang="en-US" altLang="zh-CN" sz="1200" b="1" u="none" strike="noStrike" kern="1200" cap="none" spc="0" normalizeH="0" baseline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CPU</a:t>
                      </a:r>
                      <a:r>
                        <a:rPr kumimoji="0" lang="zh-CN" altLang="en-US" sz="1200" b="1" u="none" strike="noStrike" kern="1200" cap="none" spc="0" normalizeH="0" baseline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设计实</a:t>
                      </a:r>
                      <a:r>
                        <a:rPr kumimoji="0" lang="en-US" altLang="zh-CN" sz="1100" b="1" u="none" strike="noStrike" kern="1200" cap="none" spc="0" normalizeH="0" baseline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</a:t>
                      </a:r>
                      <a:endParaRPr kumimoji="0" lang="zh-CN" altLang="zh-CN" sz="11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baseline="0" noProof="0" dirty="0" smtClean="0">
                          <a:solidFill>
                            <a:srgbClr val="3333FF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13252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spc="0" normalizeH="0" baseline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    forwarding path</a:t>
                      </a:r>
                      <a:endParaRPr kumimoji="0" lang="zh-CN" altLang="zh-CN" sz="12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Lab05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：流水线</a:t>
                      </a: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CPU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实现  </a:t>
                      </a: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(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只做</a:t>
                      </a: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stall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）</a:t>
                      </a:r>
                      <a:endParaRPr lang="en-US" altLang="zh-CN" sz="1400" b="1" kern="1200" dirty="0" smtClean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11%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HW5  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流水线</a:t>
                      </a: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习题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16960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1" u="none" strike="noStrike" kern="1200" cap="none" spc="0" normalizeH="0" baseline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      控制竞争</a:t>
                      </a:r>
                      <a:endParaRPr kumimoji="0" lang="zh-CN" altLang="zh-CN" sz="1200" b="1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4.8,  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 5</a:t>
                      </a:r>
                      <a:r>
                        <a:rPr lang="en-US" altLang="zh-CN" sz="1400" b="1" kern="1200" baseline="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stage + stall</a:t>
                      </a:r>
                      <a:endParaRPr lang="en-US" altLang="zh-CN" sz="1400" b="1" kern="1200" dirty="0" smtClean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21362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Ch5 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存储系统</a:t>
                      </a:r>
                      <a:endParaRPr kumimoji="0" lang="en-US" altLang="zh-CN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Cache  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5.1-5.4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zh-CN" sz="14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176820"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Memory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Lab06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：</a:t>
                      </a: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Data Cache 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（*</a:t>
                      </a: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</a:rPr>
                        <a:t>bonus</a:t>
                      </a:r>
                      <a:r>
                        <a:rPr lang="zh-CN" altLang="en-US" sz="1400" b="1" kern="1200" dirty="0" smtClean="0">
                          <a:solidFill>
                            <a:srgbClr val="3333FF"/>
                          </a:solidFill>
                        </a:rPr>
                        <a:t>）</a:t>
                      </a:r>
                      <a:endParaRPr lang="zh-CN" altLang="zh-CN" sz="14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HW6  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存储系统习题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306217"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Virtual Memory </a:t>
                      </a:r>
                      <a:endParaRPr kumimoji="0" lang="zh-CN" alt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5.6-5.9</a:t>
                      </a: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           2-way</a:t>
                      </a:r>
                      <a:r>
                        <a:rPr lang="en-US" altLang="zh-CN" sz="1400" b="1" kern="1200" baseline="0" dirty="0" smtClean="0">
                          <a:solidFill>
                            <a:srgbClr val="3333FF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set associative, 4w/block, LRU</a:t>
                      </a:r>
                      <a:endParaRPr lang="zh-CN" altLang="zh-CN" sz="1400" b="1" kern="1200" dirty="0" smtClean="0">
                        <a:solidFill>
                          <a:srgbClr val="3333FF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31054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Ch6  I/O 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系统</a:t>
                      </a: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      </a:t>
                      </a: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trap, </a:t>
                      </a:r>
                      <a:r>
                        <a:rPr kumimoji="0" lang="zh-CN" alt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中断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zh-CN" alt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30259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</a:rPr>
                        <a:t> </a:t>
                      </a: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   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总线、</a:t>
                      </a: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pooling/Interruption/DMA</a:t>
                      </a:r>
                      <a:endParaRPr kumimoji="0" lang="zh-CN" altLang="zh-CN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app.</a:t>
                      </a:r>
                      <a:endParaRPr lang="zh-CN" altLang="zh-CN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0" lang="zh-CN" altLang="zh-CN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3333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app.</a:t>
                      </a:r>
                      <a:endParaRPr lang="zh-CN" altLang="zh-CN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72000" marR="72000" marT="36000" marB="36000" anchor="ctr" horzOverflow="overflow"/>
                </a:tc>
              </a:tr>
              <a:tr h="3062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L="91441" marR="91441" marT="45705" marB="45705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 smtClean="0">
                          <a:solidFill>
                            <a:srgbClr val="3333FF"/>
                          </a:solidFill>
                        </a:rPr>
                        <a:t>Review</a:t>
                      </a:r>
                      <a:endParaRPr lang="zh-CN" altLang="en-US" sz="1400" b="1" dirty="0">
                        <a:solidFill>
                          <a:srgbClr val="3333FF"/>
                        </a:solidFill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1400" b="1" dirty="0"/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rgbClr val="3333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/>
                    </a:p>
                  </a:txBody>
                  <a:tcPr marL="72000" marR="72000" marT="36000" marB="3600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On GEE</a:t>
            </a:r>
            <a:endParaRPr lang="zh-CN" altLang="en-US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zh-CN" altLang="en-US" sz="2400" dirty="0">
                <a:solidFill>
                  <a:srgbClr val="0070C0"/>
                </a:solidFill>
              </a:rPr>
              <a:t>试卷总分及考试时间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满分</a:t>
            </a:r>
            <a:r>
              <a:rPr lang="en-US" altLang="zh-CN" sz="2000" dirty="0"/>
              <a:t>150</a:t>
            </a:r>
            <a:r>
              <a:rPr lang="zh-CN" altLang="en-US" sz="2000" dirty="0"/>
              <a:t>分，考试时间</a:t>
            </a:r>
            <a:r>
              <a:rPr lang="en-US" altLang="zh-CN" sz="2000" dirty="0"/>
              <a:t>180</a:t>
            </a:r>
            <a:r>
              <a:rPr lang="zh-CN" altLang="en-US" sz="2000" dirty="0"/>
              <a:t>分钟</a:t>
            </a:r>
            <a:r>
              <a:rPr lang="en-US" altLang="zh-CN" sz="2000" dirty="0"/>
              <a:t>(3</a:t>
            </a:r>
            <a:r>
              <a:rPr lang="zh-CN" altLang="en-US" sz="2000" dirty="0"/>
              <a:t>小时</a:t>
            </a:r>
            <a:r>
              <a:rPr lang="en-US" altLang="zh-CN" sz="2000" dirty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答题方式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答题方式为闭卷、笔试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试卷内容分布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数据结构 </a:t>
            </a:r>
            <a:r>
              <a:rPr lang="en-US" altLang="zh-CN" sz="2000" dirty="0"/>
              <a:t>45</a:t>
            </a:r>
            <a:r>
              <a:rPr lang="zh-CN" altLang="en-US" sz="2000" dirty="0"/>
              <a:t>分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>
                <a:solidFill>
                  <a:srgbClr val="CC3300"/>
                </a:solidFill>
              </a:rPr>
              <a:t>计算机组成原理 </a:t>
            </a:r>
            <a:r>
              <a:rPr lang="en-US" altLang="zh-CN" sz="2000" b="1" dirty="0">
                <a:solidFill>
                  <a:srgbClr val="CC3300"/>
                </a:solidFill>
              </a:rPr>
              <a:t>45</a:t>
            </a:r>
            <a:r>
              <a:rPr lang="zh-CN" altLang="en-US" sz="2000" b="1" dirty="0">
                <a:solidFill>
                  <a:srgbClr val="CC3300"/>
                </a:solidFill>
              </a:rPr>
              <a:t>分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操作系统 </a:t>
            </a:r>
            <a:r>
              <a:rPr lang="en-US" altLang="zh-CN" sz="2000" dirty="0"/>
              <a:t>35</a:t>
            </a:r>
            <a:r>
              <a:rPr lang="zh-CN" altLang="en-US" sz="2000" dirty="0"/>
              <a:t>分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计算机网络 </a:t>
            </a:r>
            <a:r>
              <a:rPr lang="en-US" altLang="zh-CN" sz="2000" dirty="0"/>
              <a:t>25</a:t>
            </a:r>
            <a:r>
              <a:rPr lang="zh-CN" altLang="en-US" sz="2000" dirty="0"/>
              <a:t>分</a:t>
            </a:r>
          </a:p>
          <a:p>
            <a:pPr>
              <a:lnSpc>
                <a:spcPct val="90000"/>
              </a:lnSpc>
            </a:pPr>
            <a:r>
              <a:rPr lang="zh-CN" altLang="en-US" sz="2400" dirty="0"/>
              <a:t>试卷题型结构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单项选择题 </a:t>
            </a:r>
            <a:r>
              <a:rPr lang="en-US" altLang="zh-CN" sz="2000" dirty="0"/>
              <a:t>80</a:t>
            </a:r>
            <a:r>
              <a:rPr lang="zh-CN" altLang="en-US" sz="2000" dirty="0"/>
              <a:t>分</a:t>
            </a:r>
            <a:r>
              <a:rPr lang="en-US" altLang="zh-CN" sz="2000" dirty="0"/>
              <a:t>(40</a:t>
            </a:r>
            <a:r>
              <a:rPr lang="zh-CN" altLang="en-US" sz="2000" dirty="0"/>
              <a:t>小题，每小题</a:t>
            </a:r>
            <a:r>
              <a:rPr lang="en-US" altLang="zh-CN" sz="2000" dirty="0"/>
              <a:t>2</a:t>
            </a:r>
            <a:r>
              <a:rPr lang="zh-CN" altLang="en-US" sz="2000" dirty="0"/>
              <a:t>分</a:t>
            </a:r>
            <a:r>
              <a:rPr lang="en-US" altLang="zh-CN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综合应用题 </a:t>
            </a:r>
            <a:r>
              <a:rPr lang="en-US" altLang="zh-CN" sz="2000" dirty="0"/>
              <a:t>70</a:t>
            </a:r>
            <a:r>
              <a:rPr lang="zh-CN" altLang="en-US" sz="2000" dirty="0"/>
              <a:t>分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342417" y="3259149"/>
            <a:ext cx="5219700" cy="9048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一般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如应用题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23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分，则选择题</a:t>
            </a: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11</a:t>
            </a:r>
            <a:r>
              <a:rPr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道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4738678" y="5357827"/>
            <a:ext cx="5429288" cy="7694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marL="342900" indent="-342900" fontAlgn="t">
              <a:spcBef>
                <a:spcPct val="5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</a:rPr>
              <a:t>应用题型：简答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5</a:t>
            </a: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</a:rPr>
              <a:t>分一个，问答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10</a:t>
            </a: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</a:rPr>
              <a:t>分一个，简单设计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10</a:t>
            </a: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</a:rPr>
              <a:t>分一个，复杂设计</a:t>
            </a:r>
            <a:r>
              <a:rPr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15</a:t>
            </a:r>
            <a:r>
              <a:rPr lang="zh-CN" altLang="en-US" sz="2200" b="1" dirty="0">
                <a:solidFill>
                  <a:srgbClr val="FF3300"/>
                </a:solidFill>
                <a:latin typeface="Times New Roman" pitchFamily="18" charset="0"/>
              </a:rPr>
              <a:t>分</a:t>
            </a:r>
          </a:p>
        </p:txBody>
      </p:sp>
      <p:sp>
        <p:nvSpPr>
          <p:cNvPr id="36873" name="AutoShape 8"/>
          <p:cNvSpPr>
            <a:spLocks/>
          </p:cNvSpPr>
          <p:nvPr/>
        </p:nvSpPr>
        <p:spPr bwMode="auto">
          <a:xfrm>
            <a:off x="5238744" y="3143248"/>
            <a:ext cx="142876" cy="1285884"/>
          </a:xfrm>
          <a:prstGeom prst="leftBrace">
            <a:avLst>
              <a:gd name="adj1" fmla="val 92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Something about Graduate Entrance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288" y="1268414"/>
            <a:ext cx="8532812" cy="4886325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2015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Organization &amp; Computer Architecture          49</a:t>
            </a:r>
          </a:p>
          <a:p>
            <a:pPr lvl="1"/>
            <a:r>
              <a:rPr lang="en-US" altLang="zh-CN" dirty="0"/>
              <a:t>Single choice                                             </a:t>
            </a:r>
            <a:r>
              <a:rPr lang="en-US" altLang="zh-CN" dirty="0" smtClean="0"/>
              <a:t>26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Assemble Language/Cache/ Disk             </a:t>
            </a:r>
            <a:r>
              <a:rPr lang="en-US" altLang="zh-CN" dirty="0" smtClean="0">
                <a:solidFill>
                  <a:srgbClr val="0000FF"/>
                </a:solidFill>
              </a:rPr>
              <a:t>2.93/11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0000FF"/>
                </a:solidFill>
              </a:rPr>
              <a:t>MemoryAddressing</a:t>
            </a:r>
            <a:r>
              <a:rPr lang="en-US" altLang="zh-CN" dirty="0" smtClean="0">
                <a:solidFill>
                  <a:srgbClr val="0000FF"/>
                </a:solidFill>
              </a:rPr>
              <a:t>/Instruction 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execution/pipeline                                      4.3/12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/>
          </a:p>
          <a:p>
            <a:r>
              <a:rPr lang="en-US" altLang="zh-CN" sz="2400" dirty="0"/>
              <a:t>Data Structure &amp; Algorithm                           45=22+23  </a:t>
            </a:r>
          </a:p>
          <a:p>
            <a:r>
              <a:rPr lang="en-US" altLang="zh-CN" sz="2400" dirty="0"/>
              <a:t>Operating System                                          31=16+7+8</a:t>
            </a:r>
          </a:p>
          <a:p>
            <a:r>
              <a:rPr lang="en-US" altLang="zh-CN" sz="2400" dirty="0"/>
              <a:t>Network                                                         25=16+9</a:t>
            </a:r>
          </a:p>
        </p:txBody>
      </p:sp>
    </p:spTree>
    <p:extLst>
      <p:ext uri="{BB962C8B-B14F-4D97-AF65-F5344CB8AC3E}">
        <p14:creationId xmlns:p14="http://schemas.microsoft.com/office/powerpoint/2010/main" val="290838361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9456" y="-11017"/>
            <a:ext cx="7786710" cy="1142984"/>
          </a:xfrm>
        </p:spPr>
        <p:txBody>
          <a:bodyPr/>
          <a:lstStyle/>
          <a:p>
            <a:r>
              <a:rPr lang="en-US" altLang="zh-CN" dirty="0"/>
              <a:t>Graduate Entrance </a:t>
            </a:r>
            <a:r>
              <a:rPr lang="en-US" altLang="zh-CN" dirty="0" smtClean="0"/>
              <a:t>Test (</a:t>
            </a:r>
            <a:r>
              <a:rPr lang="en-US" altLang="zh-CN" sz="2400" dirty="0"/>
              <a:t>2015/2016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406419"/>
              </p:ext>
            </p:extLst>
          </p:nvPr>
        </p:nvGraphicFramePr>
        <p:xfrm>
          <a:off x="1199456" y="1466642"/>
          <a:ext cx="8424935" cy="1699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074"/>
                <a:gridCol w="842108"/>
                <a:gridCol w="820861"/>
                <a:gridCol w="957993"/>
                <a:gridCol w="958960"/>
                <a:gridCol w="957993"/>
                <a:gridCol w="957993"/>
                <a:gridCol w="957993"/>
                <a:gridCol w="958960"/>
              </a:tblGrid>
              <a:tr h="4028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内容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数据结构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网络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</a:rPr>
                        <a:t>计算机组成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操作系统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合计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89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题号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44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69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满分值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2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</a:rPr>
                        <a:t>平均分</a:t>
                      </a:r>
                      <a:endParaRPr lang="zh-CN" sz="20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5.82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5.53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chemeClr val="tx1"/>
                          </a:solidFill>
                          <a:effectLst/>
                        </a:rPr>
                        <a:t>4.3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4.3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</a:rPr>
                        <a:t>2.93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1.24 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2.57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effectLst/>
                        </a:rPr>
                        <a:t>28.02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2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得分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44.7%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55.3%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47.7%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35.8%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26.6%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18.1%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32.1%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44440"/>
              </p:ext>
            </p:extLst>
          </p:nvPr>
        </p:nvGraphicFramePr>
        <p:xfrm>
          <a:off x="1163835" y="3645024"/>
          <a:ext cx="8460556" cy="1974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728"/>
                <a:gridCol w="842108"/>
                <a:gridCol w="820861"/>
                <a:gridCol w="957993"/>
                <a:gridCol w="958960"/>
                <a:gridCol w="958960"/>
                <a:gridCol w="957993"/>
                <a:gridCol w="957993"/>
                <a:gridCol w="958960"/>
              </a:tblGrid>
              <a:tr h="4722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内容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数据结构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计算机组成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操作系统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网络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87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题号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41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832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满分值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89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平均分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5.16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6.11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FF0000"/>
                          </a:solidFill>
                          <a:effectLst/>
                        </a:rPr>
                        <a:t>3.77</a:t>
                      </a:r>
                      <a:endParaRPr lang="zh-CN" sz="18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6.71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2.68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2.49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2.8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29.72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89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得分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64.5%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40.7%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41.9%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47.9%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44.7%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27.7%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31.1%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8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82825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0"/>
            <a:ext cx="7786710" cy="1142984"/>
          </a:xfrm>
        </p:spPr>
        <p:txBody>
          <a:bodyPr/>
          <a:lstStyle/>
          <a:p>
            <a:r>
              <a:rPr lang="en-US" altLang="zh-CN" dirty="0"/>
              <a:t>Graduate Entrance </a:t>
            </a:r>
            <a:r>
              <a:rPr lang="en-US" altLang="zh-CN" dirty="0" smtClean="0"/>
              <a:t>Test (</a:t>
            </a:r>
            <a:r>
              <a:rPr lang="en-US" altLang="zh-CN" sz="2400" dirty="0"/>
              <a:t>2017/2018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89888"/>
              </p:ext>
            </p:extLst>
          </p:nvPr>
        </p:nvGraphicFramePr>
        <p:xfrm>
          <a:off x="1055440" y="1268760"/>
          <a:ext cx="8409669" cy="1825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276"/>
                <a:gridCol w="840582"/>
                <a:gridCol w="819374"/>
                <a:gridCol w="956257"/>
                <a:gridCol w="957222"/>
                <a:gridCol w="957222"/>
                <a:gridCol w="956257"/>
                <a:gridCol w="956257"/>
                <a:gridCol w="957222"/>
              </a:tblGrid>
              <a:tr h="433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内容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数据结构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计算机组成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操作系统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网络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4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题号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41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42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en-US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44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45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46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47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1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满分值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7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平均分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7.06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5.46</a:t>
                      </a:r>
                      <a:endParaRPr lang="zh-CN" sz="1800" b="0" kern="10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7.03</a:t>
                      </a:r>
                      <a:endParaRPr lang="zh-CN" sz="1800" b="0" kern="10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5.15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3.15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2.34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3.15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effectLst/>
                          <a:latin typeface="+mn-lt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33.34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7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得分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50.7%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68.3%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54.1%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51.5%</a:t>
                      </a:r>
                      <a:endParaRPr lang="zh-CN" sz="18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45%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29.3%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35%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67309"/>
              </p:ext>
            </p:extLst>
          </p:nvPr>
        </p:nvGraphicFramePr>
        <p:xfrm>
          <a:off x="1079745" y="3645024"/>
          <a:ext cx="8409669" cy="1825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276"/>
                <a:gridCol w="840582"/>
                <a:gridCol w="819374"/>
                <a:gridCol w="956257"/>
                <a:gridCol w="957222"/>
                <a:gridCol w="957222"/>
                <a:gridCol w="956257"/>
                <a:gridCol w="956257"/>
                <a:gridCol w="957222"/>
              </a:tblGrid>
              <a:tr h="4332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内容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数据结构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</a:rPr>
                        <a:t>计算机组成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操作系统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网络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合计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4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题号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>
                          <a:effectLst/>
                          <a:latin typeface="楷体_GB231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1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满分值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0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7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</a:rPr>
                        <a:t>平均分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6.68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7.74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3.94</a:t>
                      </a:r>
                      <a:endParaRPr lang="zh-CN" sz="20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8.11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4.54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2.44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36.35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7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得分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51.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64.5</a:t>
                      </a:r>
                      <a:r>
                        <a:rPr lang="en-US" altLang="zh-CN" sz="18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49.</a:t>
                      </a: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3%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54.</a:t>
                      </a:r>
                      <a:r>
                        <a:rPr lang="en-US" altLang="zh-CN" sz="1800" kern="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1%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56.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34.</a:t>
                      </a:r>
                      <a:r>
                        <a:rPr lang="en-US" altLang="zh-CN" sz="18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41.4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+mn-lt"/>
                          <a:ea typeface="宋体" panose="02010600030101010101" pitchFamily="2" charset="-122"/>
                        </a:rPr>
                        <a:t>51.9%</a:t>
                      </a:r>
                      <a:endParaRPr lang="zh-CN" sz="1800" b="0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4469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Graduate Entrance Test (</a:t>
            </a:r>
            <a:r>
              <a:rPr lang="en-US" altLang="zh-CN" sz="2400" dirty="0" smtClean="0"/>
              <a:t>2019/ 2020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234143"/>
              </p:ext>
            </p:extLst>
          </p:nvPr>
        </p:nvGraphicFramePr>
        <p:xfrm>
          <a:off x="839416" y="1052736"/>
          <a:ext cx="10297142" cy="2363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5798"/>
                <a:gridCol w="1029243"/>
                <a:gridCol w="1003275"/>
                <a:gridCol w="1170881"/>
                <a:gridCol w="1172061"/>
                <a:gridCol w="1172061"/>
                <a:gridCol w="1170881"/>
                <a:gridCol w="1170881"/>
                <a:gridCol w="1172061"/>
              </a:tblGrid>
              <a:tr h="4440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内容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数据结构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操作系统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计算机组成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网络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8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题号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45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49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满分值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</a:rPr>
                        <a:t>16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</a:rPr>
                        <a:t>7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27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平均分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5.49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4.37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1.83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3.31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6.81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3.35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4.7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29.86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94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中位分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69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百分制平均分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42.23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43.7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22.87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47.28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42.56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47.86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52.22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42.66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11596"/>
              </p:ext>
            </p:extLst>
          </p:nvPr>
        </p:nvGraphicFramePr>
        <p:xfrm>
          <a:off x="859185" y="3760231"/>
          <a:ext cx="10277372" cy="2535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426"/>
                <a:gridCol w="1027266"/>
                <a:gridCol w="1001348"/>
                <a:gridCol w="1168633"/>
                <a:gridCol w="1169811"/>
                <a:gridCol w="1169811"/>
                <a:gridCol w="1168633"/>
                <a:gridCol w="1168633"/>
                <a:gridCol w="1169811"/>
              </a:tblGrid>
              <a:tr h="496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内容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数据结构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计算机组成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操作系统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网络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合计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63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题号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85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满分值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663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平均分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6.48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5.04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7.34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3.81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3.23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4.41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2.94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33.27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021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中位分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703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百分制平均分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43.2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63.0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48.9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</a:rPr>
                        <a:t>47.6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46.1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55.1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32.7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47.5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87087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组成考查目标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213546"/>
            <a:ext cx="9865096" cy="4896544"/>
          </a:xfrm>
        </p:spPr>
        <p:txBody>
          <a:bodyPr/>
          <a:lstStyle/>
          <a:p>
            <a:pPr marL="514350" indent="-457200"/>
            <a:r>
              <a:rPr lang="zh-CN" altLang="en-US" sz="2600" dirty="0"/>
              <a:t>理解单处理器系统中各部件的内部工作原理、组成结构及相互连接方式，具有完整的计算机系统整机概念。</a:t>
            </a:r>
            <a:endParaRPr lang="en-US" altLang="zh-CN" sz="2600" dirty="0"/>
          </a:p>
          <a:p>
            <a:pPr marL="914400" lvl="1" indent="-457200"/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</a:rPr>
              <a:t>以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</a:rPr>
              <a:t>RISC V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</a:rPr>
              <a:t>为主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,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本课程主要介绍的是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</a:rPr>
              <a:t>RISC 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</a:rPr>
              <a:t>V, 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</a:rPr>
              <a:t>补充</a:t>
            </a:r>
            <a:r>
              <a:rPr lang="en-US" altLang="zh-CN" sz="2000" b="1" dirty="0" err="1">
                <a:solidFill>
                  <a:srgbClr val="FF3300"/>
                </a:solidFill>
                <a:latin typeface="Times New Roman" pitchFamily="18" charset="0"/>
              </a:rPr>
              <a:t>CISC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处理器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altLang="zh-CN" sz="2000" b="1" dirty="0" err="1">
                <a:solidFill>
                  <a:srgbClr val="FF3300"/>
                </a:solidFill>
                <a:latin typeface="Times New Roman" pitchFamily="18" charset="0"/>
              </a:rPr>
              <a:t>X86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，嵌入式系统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</a:rPr>
              <a:t>ARM</a:t>
            </a:r>
            <a:endParaRPr lang="en-US" altLang="zh-CN" sz="20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marL="514350" indent="-457200"/>
            <a:r>
              <a:rPr lang="zh-CN" altLang="en-US" sz="2400" dirty="0"/>
              <a:t>理解计算机系统层次化结构概念，熟悉硬件与软件之间的界面，掌握指令集体系结构的基本知识和基本实现方法。</a:t>
            </a:r>
            <a:endParaRPr lang="en-US" altLang="zh-CN" sz="2400" dirty="0"/>
          </a:p>
          <a:p>
            <a:pPr marL="914400" lvl="1" indent="-457200"/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包括了汇编，本课程介绍</a:t>
            </a:r>
            <a:r>
              <a:rPr lang="en-US" altLang="zh-CN" sz="2000" b="1" dirty="0" smtClean="0">
                <a:solidFill>
                  <a:srgbClr val="FF3300"/>
                </a:solidFill>
                <a:latin typeface="Times New Roman" pitchFamily="18" charset="0"/>
              </a:rPr>
              <a:t>RISC V </a:t>
            </a:r>
            <a:r>
              <a:rPr lang="zh-CN" altLang="en-US" sz="2000" b="1" dirty="0" smtClean="0">
                <a:solidFill>
                  <a:srgbClr val="FF3300"/>
                </a:solidFill>
                <a:latin typeface="Times New Roman" pitchFamily="18" charset="0"/>
              </a:rPr>
              <a:t>汇编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；内容还涉及到部分计算机体系结构课程，</a:t>
            </a:r>
            <a:endParaRPr lang="en-US" altLang="zh-CN" sz="20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marL="514350" indent="-457200"/>
            <a:r>
              <a:rPr lang="zh-CN" altLang="en-US" sz="2400" dirty="0"/>
              <a:t>能运用组成的基本原理和基本方法，对有关计算机硬件系统中的理论和实际问题进行计算、分析，并能对基本部件进行简单设计。</a:t>
            </a:r>
            <a:endParaRPr lang="en-US" altLang="zh-CN" sz="2400" dirty="0"/>
          </a:p>
          <a:p>
            <a:pPr marL="914400" lvl="1" indent="-457200"/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</a:rPr>
              <a:t>这部分涉及了数字电路知识，由逻辑与计算机设计基础课程介绍</a:t>
            </a:r>
          </a:p>
          <a:p>
            <a:pPr marL="914400" lvl="1" indent="-457200"/>
            <a:endParaRPr lang="zh-CN" altLang="en-US" sz="20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latin typeface="+mn-lt"/>
              </a:rPr>
              <a:t>topic analysis </a:t>
            </a:r>
            <a:endParaRPr lang="zh-CN" altLang="en-US" sz="4000" b="1" dirty="0">
              <a:latin typeface="+mn-lt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268760"/>
            <a:ext cx="4257676" cy="4768850"/>
          </a:xfrm>
        </p:spPr>
        <p:txBody>
          <a:bodyPr/>
          <a:lstStyle/>
          <a:p>
            <a:r>
              <a:rPr lang="zh-CN" altLang="en-US" dirty="0" smtClean="0"/>
              <a:t>考纲涉及七大知识点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一、 计算机系统概述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二、 数据的表示和运算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三、 存储器层次机构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四、 指令系统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五、 中央处理器</a:t>
            </a:r>
            <a:r>
              <a:rPr lang="en-US" altLang="zh-CN" dirty="0"/>
              <a:t>(CPU)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六、 总线</a:t>
            </a:r>
          </a:p>
          <a:p>
            <a:pPr lvl="1">
              <a:buFont typeface="Monotype Sorts" pitchFamily="2" charset="2"/>
              <a:buNone/>
            </a:pPr>
            <a:r>
              <a:rPr lang="zh-CN" altLang="en-US" dirty="0"/>
              <a:t>七、 输入输出</a:t>
            </a:r>
            <a:r>
              <a:rPr lang="en-US" altLang="zh-CN" dirty="0"/>
              <a:t>(I/O)</a:t>
            </a:r>
            <a:r>
              <a:rPr lang="zh-CN" altLang="en-US" dirty="0"/>
              <a:t>系统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340010" y="1411636"/>
            <a:ext cx="4214842" cy="3914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 contents of this course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一、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introduction 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二、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instruction system</a:t>
            </a:r>
            <a:r>
              <a:rPr lang="zh-CN" altLang="en-US" sz="2200" b="1" dirty="0" smtClean="0">
                <a:solidFill>
                  <a:srgbClr val="0070C0"/>
                </a:solidFill>
                <a:latin typeface="Times New Roman" pitchFamily="18" charset="0"/>
              </a:rPr>
              <a:t>（</a:t>
            </a:r>
            <a:r>
              <a:rPr lang="en-US" altLang="zh-CN" sz="2200" b="1" dirty="0" smtClean="0">
                <a:solidFill>
                  <a:srgbClr val="0070C0"/>
                </a:solidFill>
                <a:latin typeface="Times New Roman" pitchFamily="18" charset="0"/>
              </a:rPr>
              <a:t>RISC V</a:t>
            </a:r>
            <a:r>
              <a:rPr lang="zh-CN" altLang="en-US" sz="2200" b="1" dirty="0" smtClean="0">
                <a:solidFill>
                  <a:srgbClr val="0070C0"/>
                </a:solidFill>
                <a:latin typeface="Times New Roman" pitchFamily="18" charset="0"/>
              </a:rPr>
              <a:t>）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三、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computer  algebra </a:t>
            </a: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including  data representatives and </a:t>
            </a:r>
            <a:r>
              <a:rPr lang="en-US" altLang="zh-CN" sz="2200" b="1" dirty="0" err="1">
                <a:solidFill>
                  <a:srgbClr val="0070C0"/>
                </a:solidFill>
                <a:latin typeface="Times New Roman" pitchFamily="18" charset="0"/>
              </a:rPr>
              <a:t>ALU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 design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四、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processor  including data path and controller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五、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Memory hierarchy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200" b="1" dirty="0">
                <a:solidFill>
                  <a:srgbClr val="0070C0"/>
                </a:solidFill>
                <a:latin typeface="Times New Roman" pitchFamily="18" charset="0"/>
              </a:rPr>
              <a:t>六、</a:t>
            </a:r>
            <a:r>
              <a:rPr lang="en-US" altLang="zh-CN" sz="2200" b="1" dirty="0">
                <a:solidFill>
                  <a:srgbClr val="0070C0"/>
                </a:solidFill>
                <a:latin typeface="Times New Roman" pitchFamily="18" charset="0"/>
              </a:rPr>
              <a:t>I/O including  bus</a:t>
            </a:r>
            <a:endParaRPr lang="zh-CN" altLang="en-US" sz="22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V="1">
            <a:off x="3339746" y="2468930"/>
            <a:ext cx="2143140" cy="8715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0" name="Line 7"/>
          <p:cNvSpPr>
            <a:spLocks noChangeShapeType="1"/>
          </p:cNvSpPr>
          <p:nvPr/>
        </p:nvSpPr>
        <p:spPr bwMode="auto">
          <a:xfrm>
            <a:off x="4695484" y="2532438"/>
            <a:ext cx="858841" cy="879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>
            <a:off x="4046195" y="2892800"/>
            <a:ext cx="865188" cy="16557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4482754" y="2611807"/>
            <a:ext cx="928694" cy="28575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 flipV="1">
            <a:off x="3696937" y="2897558"/>
            <a:ext cx="1800225" cy="36036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4339878" y="3840527"/>
            <a:ext cx="1214446" cy="714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5" name="Line 12"/>
          <p:cNvSpPr>
            <a:spLocks noChangeShapeType="1"/>
          </p:cNvSpPr>
          <p:nvPr/>
        </p:nvSpPr>
        <p:spPr bwMode="auto">
          <a:xfrm>
            <a:off x="2927648" y="4200891"/>
            <a:ext cx="2269487" cy="72230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>
            <a:off x="4119221" y="4837488"/>
            <a:ext cx="646113" cy="2889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38927" name="Rectangle 14"/>
          <p:cNvSpPr>
            <a:spLocks noChangeArrowheads="1"/>
          </p:cNvSpPr>
          <p:nvPr/>
        </p:nvSpPr>
        <p:spPr bwMode="auto">
          <a:xfrm>
            <a:off x="1236322" y="5067664"/>
            <a:ext cx="3313112" cy="830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bg2"/>
              </a:buClr>
              <a:buSzPct val="75000"/>
            </a:pPr>
            <a:r>
              <a:rPr lang="zh-CN" altLang="en-US" sz="2400" b="1" dirty="0">
                <a:latin typeface="Times New Roman" pitchFamily="18" charset="0"/>
              </a:rPr>
              <a:t>结论：在大知识点上，本课程覆盖大纲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4197002" y="3040434"/>
            <a:ext cx="1285884" cy="14287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91430" tIns="45715" rIns="91430" bIns="45715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How ?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192441"/>
            <a:ext cx="9721080" cy="4768850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Attitude: </a:t>
            </a:r>
          </a:p>
          <a:p>
            <a:pPr lvl="1"/>
            <a:r>
              <a:rPr lang="zh-CN" altLang="en-US" dirty="0"/>
              <a:t>天降大任于斯人也，必先</a:t>
            </a:r>
            <a:r>
              <a:rPr lang="zh-CN" altLang="en-US" b="1" u="sng" dirty="0" smtClean="0">
                <a:solidFill>
                  <a:srgbClr val="FF0000"/>
                </a:solidFill>
              </a:rPr>
              <a:t>苦其心志，劳其筋骨</a:t>
            </a:r>
            <a:r>
              <a:rPr lang="zh-CN" altLang="en-US" dirty="0"/>
              <a:t>，饿其体肤，空乏其身，行指乱其所为，所以动心忍性，曾益其</a:t>
            </a:r>
            <a:r>
              <a:rPr lang="zh-CN" altLang="en-US" dirty="0" smtClean="0"/>
              <a:t>所不能。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——《</a:t>
            </a:r>
            <a:r>
              <a:rPr lang="zh-CN" altLang="en-US" dirty="0"/>
              <a:t>孟子</a:t>
            </a:r>
            <a:r>
              <a:rPr lang="en-US" altLang="zh-CN" dirty="0"/>
              <a:t>》 </a:t>
            </a:r>
          </a:p>
          <a:p>
            <a:pPr lvl="1"/>
            <a:r>
              <a:rPr lang="zh-CN" altLang="en-US" dirty="0"/>
              <a:t>凡事都要</a:t>
            </a:r>
            <a:r>
              <a:rPr lang="zh-CN" altLang="en-US" b="1" u="sng" dirty="0" smtClean="0">
                <a:solidFill>
                  <a:srgbClr val="FF0000"/>
                </a:solidFill>
              </a:rPr>
              <a:t>脚踏实地去作</a:t>
            </a:r>
            <a:r>
              <a:rPr lang="zh-CN" altLang="en-US" dirty="0"/>
              <a:t>，不弛于空想，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不骛于虚声</a:t>
            </a:r>
            <a:r>
              <a:rPr lang="zh-CN" altLang="en-US" dirty="0"/>
              <a:t>，而惟以求真的态度作塌实的工夫。以此态度求学，则真理可明，以此态度作事，则功业就。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                                        </a:t>
            </a:r>
            <a:r>
              <a:rPr lang="zh-CN" altLang="en-US" dirty="0" smtClean="0"/>
              <a:t>                                  </a:t>
            </a:r>
            <a:r>
              <a:rPr lang="en-US" altLang="zh-CN" dirty="0"/>
              <a:t>—— </a:t>
            </a:r>
            <a:r>
              <a:rPr lang="zh-CN" altLang="en-US" dirty="0"/>
              <a:t>李大钊</a:t>
            </a:r>
            <a:endParaRPr lang="en-US" altLang="zh-CN" dirty="0"/>
          </a:p>
          <a:p>
            <a:pPr lvl="1"/>
            <a:r>
              <a:rPr lang="zh-CN" altLang="en-US" dirty="0"/>
              <a:t>古今中外，凡成就事业，对人类有作为的无一不是脚踏实地、艰苦攀登的结果。  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                                                              —— </a:t>
            </a:r>
            <a:r>
              <a:rPr lang="zh-CN" altLang="en-US" dirty="0"/>
              <a:t>钱三强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Topics</a:t>
            </a:r>
            <a:endParaRPr lang="zh-CN" altLang="en-US" b="1" dirty="0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271464" y="1484784"/>
            <a:ext cx="8229600" cy="4536504"/>
          </a:xfrm>
        </p:spPr>
        <p:txBody>
          <a:bodyPr/>
          <a:lstStyle/>
          <a:p>
            <a:r>
              <a:rPr lang="en-US" altLang="zh-CN" dirty="0" smtClean="0"/>
              <a:t>Why we learn Computer Organization?</a:t>
            </a:r>
          </a:p>
          <a:p>
            <a:r>
              <a:rPr lang="en-US" altLang="zh-CN" dirty="0" smtClean="0"/>
              <a:t>What we will learn ?</a:t>
            </a:r>
          </a:p>
          <a:p>
            <a:r>
              <a:rPr lang="en-US" altLang="zh-CN" dirty="0" smtClean="0"/>
              <a:t>How to learn ?</a:t>
            </a:r>
          </a:p>
          <a:p>
            <a:r>
              <a:rPr lang="en-US" altLang="zh-CN" dirty="0" smtClean="0"/>
              <a:t>Grading Policy </a:t>
            </a:r>
          </a:p>
          <a:p>
            <a:endParaRPr lang="zh-CN" altLang="en-US" dirty="0"/>
          </a:p>
        </p:txBody>
      </p:sp>
      <p:pic>
        <p:nvPicPr>
          <p:cNvPr id="6" name="图片 5" descr="金字塔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2852936"/>
            <a:ext cx="3723380" cy="2808312"/>
          </a:xfrm>
          <a:prstGeom prst="rect">
            <a:avLst/>
          </a:prstGeom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How?</a:t>
            </a:r>
            <a:endParaRPr lang="zh-CN" altLang="en-US" b="1" dirty="0" smtClean="0">
              <a:latin typeface="+mn-lt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教学相长</a:t>
            </a:r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授人以鱼不如授人以渔</a:t>
            </a:r>
            <a:r>
              <a:rPr lang="zh-CN" altLang="en-US" b="1" dirty="0">
                <a:solidFill>
                  <a:srgbClr val="0070C0"/>
                </a:solidFill>
              </a:rPr>
              <a:t>：</a:t>
            </a:r>
            <a:endParaRPr lang="en-US" altLang="zh-CN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教学环节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课堂：引出知识点</a:t>
            </a:r>
            <a:r>
              <a:rPr lang="en-US" altLang="zh-CN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引导方向，分析难点，讨论解决问题的途经，节省课余时间，提高自学的效率。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课后：自学、预习、复习、讨论 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Homework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Pop quiz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Mid-term test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Final examination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Lab assignments</a:t>
            </a:r>
          </a:p>
          <a:p>
            <a:pPr lvl="1">
              <a:lnSpc>
                <a:spcPct val="80000"/>
              </a:lnSpc>
            </a:pPr>
            <a:endParaRPr lang="en-US" altLang="zh-CN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80000"/>
              </a:lnSpc>
            </a:pPr>
            <a:endParaRPr lang="zh-CN" altLang="en-US" b="1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628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524000" y="6245225"/>
            <a:ext cx="2895600" cy="476250"/>
          </a:xfrm>
          <a:noFill/>
        </p:spPr>
        <p:txBody>
          <a:bodyPr/>
          <a:lstStyle/>
          <a:p>
            <a:r>
              <a:rPr lang="en-US" altLang="zh-CN"/>
              <a:t>Computer  Organization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2351584" y="2780928"/>
            <a:ext cx="6624736" cy="710091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-43806"/>
            <a:ext cx="7570810" cy="1142984"/>
          </a:xfrm>
        </p:spPr>
        <p:txBody>
          <a:bodyPr/>
          <a:lstStyle/>
          <a:p>
            <a:r>
              <a:rPr lang="en-US" altLang="zh-CN" dirty="0" smtClean="0"/>
              <a:t>Grading </a:t>
            </a:r>
            <a:r>
              <a:rPr lang="en-US" altLang="zh-CN" dirty="0" smtClean="0"/>
              <a:t>Policy (</a:t>
            </a:r>
            <a:r>
              <a:rPr lang="en-US" altLang="zh-CN" sz="2400" dirty="0">
                <a:solidFill>
                  <a:srgbClr val="0000FF"/>
                </a:solidFill>
              </a:rPr>
              <a:t>Theory</a:t>
            </a:r>
            <a:r>
              <a:rPr lang="en-US" altLang="zh-CN" sz="2400" dirty="0"/>
              <a:t>70%+</a:t>
            </a:r>
            <a:r>
              <a:rPr lang="en-US" altLang="zh-CN" sz="2400" dirty="0">
                <a:solidFill>
                  <a:srgbClr val="0000FF"/>
                </a:solidFill>
              </a:rPr>
              <a:t>lab </a:t>
            </a:r>
            <a:r>
              <a:rPr lang="en-US" altLang="zh-CN" sz="2400" dirty="0"/>
              <a:t>30%</a:t>
            </a:r>
            <a:r>
              <a:rPr lang="en-US" altLang="zh-CN" dirty="0" smtClean="0"/>
              <a:t>) </a:t>
            </a:r>
            <a:endParaRPr lang="zh-CN" alt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415480" y="908721"/>
            <a:ext cx="9530313" cy="5112568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Theory (70%)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Quiz +  6 Homework                    20%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Midterm </a:t>
            </a:r>
            <a:r>
              <a:rPr lang="en-US" altLang="zh-CN" sz="2000" dirty="0">
                <a:solidFill>
                  <a:srgbClr val="0000FF"/>
                </a:solidFill>
              </a:rPr>
              <a:t>test                            </a:t>
            </a:r>
            <a:r>
              <a:rPr lang="en-US" altLang="zh-CN" sz="2000" dirty="0" smtClean="0">
                <a:solidFill>
                  <a:srgbClr val="0000FF"/>
                </a:solidFill>
              </a:rPr>
              <a:t>     10%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</a:rPr>
              <a:t>Final </a:t>
            </a:r>
            <a:r>
              <a:rPr lang="en-US" altLang="zh-CN" sz="2000" dirty="0">
                <a:solidFill>
                  <a:srgbClr val="0000FF"/>
                </a:solidFill>
              </a:rPr>
              <a:t>Examination         </a:t>
            </a:r>
            <a:r>
              <a:rPr lang="zh-CN" altLang="en-US" sz="2000" dirty="0">
                <a:solidFill>
                  <a:srgbClr val="0000FF"/>
                </a:solidFill>
              </a:rPr>
              <a:t>              </a:t>
            </a:r>
            <a:r>
              <a:rPr lang="zh-CN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40%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u="sng" dirty="0">
                <a:solidFill>
                  <a:srgbClr val="FF0000"/>
                </a:solidFill>
              </a:rPr>
              <a:t>English, Close-book test with one A4 memo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Lab </a:t>
            </a:r>
            <a:r>
              <a:rPr lang="en-US" altLang="zh-CN" sz="2400" dirty="0">
                <a:solidFill>
                  <a:srgbClr val="0000FF"/>
                </a:solidFill>
              </a:rPr>
              <a:t>assignments </a:t>
            </a:r>
            <a:r>
              <a:rPr lang="en-US" altLang="zh-CN" sz="2400" dirty="0" smtClean="0">
                <a:solidFill>
                  <a:srgbClr val="0000FF"/>
                </a:solidFill>
              </a:rPr>
              <a:t>                   30%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Lab Bonus                            </a:t>
            </a:r>
            <a:r>
              <a:rPr lang="en-US" altLang="zh-CN" sz="2400" dirty="0">
                <a:solidFill>
                  <a:srgbClr val="FF0000"/>
                </a:solidFill>
              </a:rPr>
              <a:t>&lt;=5%</a:t>
            </a:r>
          </a:p>
          <a:p>
            <a:pPr>
              <a:spcBef>
                <a:spcPts val="0"/>
              </a:spcBef>
            </a:pP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en-US" altLang="zh-CN" dirty="0" smtClean="0"/>
              <a:t>Important: </a:t>
            </a:r>
          </a:p>
          <a:p>
            <a:pPr lvl="1">
              <a:spcBef>
                <a:spcPts val="0"/>
              </a:spcBef>
            </a:pPr>
            <a:r>
              <a:rPr lang="en-US" altLang="zh-CN" dirty="0" smtClean="0"/>
              <a:t>Final grade = final exam (40%) + others (60%) </a:t>
            </a:r>
            <a:r>
              <a:rPr lang="en-US" altLang="zh-CN" dirty="0" smtClean="0">
                <a:solidFill>
                  <a:srgbClr val="FF0000"/>
                </a:solidFill>
              </a:rPr>
              <a:t>(max 60)   </a:t>
            </a:r>
          </a:p>
        </p:txBody>
      </p:sp>
    </p:spTree>
    <p:extLst>
      <p:ext uri="{BB962C8B-B14F-4D97-AF65-F5344CB8AC3E}">
        <p14:creationId xmlns:p14="http://schemas.microsoft.com/office/powerpoint/2010/main" val="28523032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Important Note about Grading 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27448" y="1157417"/>
            <a:ext cx="8443664" cy="5151903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Don’t ask me for a higher score after the final examination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no matter what reason </a:t>
            </a:r>
            <a:r>
              <a:rPr lang="en-US" altLang="zh-CN" sz="2400" dirty="0">
                <a:solidFill>
                  <a:schemeClr val="tx2"/>
                </a:solidFill>
                <a:latin typeface="Comic Sans MS" pitchFamily="66" charset="0"/>
              </a:rPr>
              <a:t>you have </a:t>
            </a:r>
            <a:r>
              <a:rPr lang="en-US" altLang="zh-CN" sz="2400" dirty="0">
                <a:latin typeface="Comic Sans MS" pitchFamily="66" charset="0"/>
              </a:rPr>
              <a:t>!  </a:t>
            </a:r>
          </a:p>
          <a:p>
            <a:pPr eaLnBrk="1" hangingPunct="1"/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Otherwise you get  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10% off</a:t>
            </a:r>
            <a:r>
              <a:rPr lang="en-US" altLang="zh-CN" sz="2400" dirty="0">
                <a:latin typeface="Comic Sans MS" pitchFamily="66" charset="0"/>
              </a:rPr>
              <a:t> from your original score.</a:t>
            </a:r>
          </a:p>
          <a:p>
            <a:pPr eaLnBrk="1" hangingPunct="1"/>
            <a:endParaRPr lang="en-US" altLang="zh-CN" sz="2400" dirty="0" smtClean="0">
              <a:latin typeface="Comic Sans MS" pitchFamily="66" charset="0"/>
            </a:endParaRPr>
          </a:p>
          <a:p>
            <a:pPr eaLnBrk="1" hangingPunct="1"/>
            <a:r>
              <a:rPr lang="en-US" altLang="zh-CN" sz="2400" dirty="0" smtClean="0">
                <a:latin typeface="Comic Sans MS" pitchFamily="66" charset="0"/>
              </a:rPr>
              <a:t>If you miss the quiz, you get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6" charset="0"/>
              </a:rPr>
              <a:t>Zero</a:t>
            </a:r>
            <a:r>
              <a:rPr lang="en-US" altLang="zh-CN" sz="2400" dirty="0" smtClean="0">
                <a:latin typeface="Comic Sans MS" pitchFamily="66" charset="0"/>
              </a:rPr>
              <a:t> for the quiz,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6" charset="0"/>
              </a:rPr>
              <a:t>NO</a:t>
            </a:r>
            <a:r>
              <a:rPr lang="en-US" altLang="zh-CN" sz="2400" dirty="0" smtClean="0">
                <a:latin typeface="Comic Sans MS" pitchFamily="66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6" charset="0"/>
              </a:rPr>
              <a:t>matter what reason ! </a:t>
            </a:r>
          </a:p>
          <a:p>
            <a:pPr eaLnBrk="1" hangingPunct="1"/>
            <a:endParaRPr lang="en-US" altLang="zh-CN" sz="24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/>
            <a:r>
              <a:rPr lang="en-US" altLang="zh-CN" sz="2400" dirty="0" smtClean="0">
                <a:latin typeface="Comic Sans MS" pitchFamily="66" charset="0"/>
              </a:rPr>
              <a:t>Please contact TA </a:t>
            </a:r>
            <a:r>
              <a:rPr lang="en-US" altLang="zh-CN" sz="2400" dirty="0" smtClean="0">
                <a:solidFill>
                  <a:srgbClr val="FF0000"/>
                </a:solidFill>
                <a:latin typeface="Comic Sans MS" pitchFamily="66" charset="0"/>
              </a:rPr>
              <a:t>in time </a:t>
            </a:r>
            <a:r>
              <a:rPr lang="en-US" altLang="zh-CN" sz="2400" dirty="0" smtClean="0">
                <a:latin typeface="Comic Sans MS" pitchFamily="66" charset="0"/>
              </a:rPr>
              <a:t>once you find  mistake of your grading on course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Assigments</a:t>
            </a:r>
            <a:r>
              <a:rPr lang="en-US" altLang="zh-CN" dirty="0" smtClean="0"/>
              <a:t> submission </a:t>
            </a:r>
            <a:r>
              <a:rPr lang="en-US" altLang="zh-CN" dirty="0" smtClean="0">
                <a:solidFill>
                  <a:srgbClr val="0000FF"/>
                </a:solidFill>
              </a:rPr>
              <a:t>via Website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340768"/>
            <a:ext cx="8858280" cy="4424363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Group discussion is strongly encouraged, but you need to </a:t>
            </a:r>
            <a:r>
              <a:rPr lang="en-US" altLang="zh-CN" sz="2400" b="1" dirty="0">
                <a:solidFill>
                  <a:srgbClr val="0000FF"/>
                </a:solidFill>
              </a:rPr>
              <a:t>do and submit</a:t>
            </a:r>
            <a:r>
              <a:rPr lang="en-US" altLang="zh-CN" sz="2400" dirty="0"/>
              <a:t> your homework </a:t>
            </a:r>
            <a:r>
              <a:rPr lang="en-US" altLang="zh-CN" sz="2400" b="1" dirty="0">
                <a:solidFill>
                  <a:srgbClr val="FF3300"/>
                </a:solidFill>
              </a:rPr>
              <a:t>individually.</a:t>
            </a:r>
            <a:r>
              <a:rPr lang="en-US" altLang="zh-CN" sz="2400" dirty="0"/>
              <a:t>  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Submission deadline will be announced on course website. Please note that homework need to be submitted </a:t>
            </a:r>
            <a:r>
              <a:rPr lang="en-US" altLang="zh-CN" sz="2400" b="1" dirty="0">
                <a:solidFill>
                  <a:srgbClr val="FF3300"/>
                </a:solidFill>
              </a:rPr>
              <a:t>in time</a:t>
            </a:r>
            <a:r>
              <a:rPr lang="en-US" altLang="zh-CN" sz="2400" dirty="0"/>
              <a:t>.  </a:t>
            </a:r>
            <a:endParaRPr lang="en-US" altLang="zh-CN" sz="2400" dirty="0" smtClean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 smtClean="0"/>
              <a:t>Lab report should be submit by the deadline  and </a:t>
            </a:r>
            <a:r>
              <a:rPr lang="en-US" altLang="zh-CN" sz="2400" dirty="0" smtClean="0">
                <a:solidFill>
                  <a:srgbClr val="FF0000"/>
                </a:solidFill>
              </a:rPr>
              <a:t>only via </a:t>
            </a:r>
            <a:r>
              <a:rPr lang="en-US" altLang="zh-CN" sz="2400" dirty="0" smtClean="0"/>
              <a:t>the course website.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endParaRPr lang="en-US" altLang="zh-CN" sz="2400" b="1" dirty="0" smtClean="0">
              <a:solidFill>
                <a:srgbClr val="0000FF"/>
              </a:solidFill>
            </a:endParaRPr>
          </a:p>
          <a:p>
            <a:pPr marL="0" indent="0" eaLnBrk="1" hangingPunct="1">
              <a:buNone/>
            </a:pPr>
            <a:endParaRPr lang="en-US" altLang="zh-CN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 Grading Policy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980728"/>
            <a:ext cx="8748712" cy="4886325"/>
          </a:xfrm>
        </p:spPr>
        <p:txBody>
          <a:bodyPr/>
          <a:lstStyle/>
          <a:p>
            <a:r>
              <a:rPr lang="en-US" altLang="zh-CN" sz="2400" dirty="0" smtClean="0"/>
              <a:t>60% checking (submit your </a:t>
            </a:r>
            <a:r>
              <a:rPr lang="en-US" altLang="zh-CN" sz="2400" dirty="0" smtClean="0"/>
              <a:t>project ) 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+ 40% report  (submit your lab report in doc or pdf)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Please finish your lab assignment before deadline</a:t>
            </a:r>
          </a:p>
          <a:p>
            <a:r>
              <a:rPr lang="en-US" altLang="zh-CN" sz="2400" dirty="0" smtClean="0"/>
              <a:t>Please prepare carefully before checking, because you get your grade according the checking result.</a:t>
            </a:r>
          </a:p>
          <a:p>
            <a:r>
              <a:rPr lang="en-US" altLang="zh-CN" sz="2400" dirty="0" smtClean="0"/>
              <a:t>You have only </a:t>
            </a:r>
            <a:r>
              <a:rPr lang="en-US" altLang="zh-CN" sz="2400" dirty="0" smtClean="0">
                <a:solidFill>
                  <a:srgbClr val="FF0000"/>
                </a:solidFill>
              </a:rPr>
              <a:t>2 chances</a:t>
            </a:r>
            <a:r>
              <a:rPr lang="en-US" altLang="zh-CN" sz="2400" dirty="0" smtClean="0"/>
              <a:t> to check for each Lab</a:t>
            </a:r>
          </a:p>
          <a:p>
            <a:r>
              <a:rPr lang="en-US" altLang="zh-CN" sz="2400" dirty="0" smtClean="0"/>
              <a:t>Please be well prepared for </a:t>
            </a:r>
            <a:r>
              <a:rPr lang="en-US" altLang="zh-CN" sz="2400" dirty="0" smtClean="0"/>
              <a:t>checking, if you failed for the 1</a:t>
            </a:r>
            <a:r>
              <a:rPr lang="en-US" altLang="zh-CN" sz="2400" baseline="30000" dirty="0" smtClean="0"/>
              <a:t>st</a:t>
            </a:r>
            <a:r>
              <a:rPr lang="en-US" altLang="zh-CN" sz="2400" dirty="0" smtClean="0"/>
              <a:t> check and pass through in the 2</a:t>
            </a:r>
            <a:r>
              <a:rPr lang="en-US" altLang="zh-CN" sz="2400" baseline="30000" dirty="0" smtClean="0"/>
              <a:t>nd</a:t>
            </a:r>
            <a:r>
              <a:rPr lang="en-US" altLang="zh-CN" sz="2400" dirty="0" smtClean="0"/>
              <a:t> check, you can only get 90% of 100. </a:t>
            </a:r>
          </a:p>
          <a:p>
            <a:r>
              <a:rPr lang="en-US" altLang="zh-CN" sz="2400" dirty="0" smtClean="0"/>
              <a:t>If 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you can present your lab results correctly and answer the questions without error, then you pass through the check.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79233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5400" y="22034"/>
            <a:ext cx="9577064" cy="1214422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      </a:t>
            </a:r>
            <a:r>
              <a:rPr lang="en-US" altLang="zh-CN" sz="4000" b="1" dirty="0">
                <a:latin typeface="+mn-lt"/>
              </a:rPr>
              <a:t>Honesty Policy: </a:t>
            </a:r>
            <a:r>
              <a:rPr lang="en-US" altLang="zh-CN" sz="4000" b="1" dirty="0" smtClean="0">
                <a:latin typeface="+mn-lt"/>
              </a:rPr>
              <a:t>Very </a:t>
            </a:r>
            <a:r>
              <a:rPr lang="en-US" altLang="zh-CN" sz="4000" b="1" dirty="0">
                <a:latin typeface="+mn-lt"/>
              </a:rPr>
              <a:t>important !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1199456" y="1484784"/>
            <a:ext cx="7993062" cy="4103688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Discussion is greatly encouraged. But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NO COPY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! Don’t look at others’ answer sheets !</a:t>
            </a:r>
          </a:p>
          <a:p>
            <a:pPr marL="0" indent="0">
              <a:lnSpc>
                <a:spcPct val="80000"/>
              </a:lnSpc>
            </a:pP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</a:pPr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Cheating is strictly prohibited !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Copy any file of other group or providing files to other group are considered cheating ! In both cases the two groups will get </a:t>
            </a:r>
            <a:r>
              <a:rPr lang="en-US" altLang="zh-CN" dirty="0">
                <a:solidFill>
                  <a:srgbClr val="FF3300"/>
                </a:solidFill>
                <a:ea typeface="楷体_GB2312" pitchFamily="49" charset="-122"/>
              </a:rPr>
              <a:t>ZERO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in homework.</a:t>
            </a:r>
          </a:p>
          <a:p>
            <a:pPr marL="0" indent="0">
              <a:lnSpc>
                <a:spcPct val="80000"/>
              </a:lnSpc>
            </a:pP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199474" y="4509120"/>
            <a:ext cx="8208963" cy="1212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Don't fail to do good even if it's small; don't engage in evil even if it's small.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勿以善小而不为，勿以恶小而为之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95400" y="11017"/>
            <a:ext cx="7561262" cy="100010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     Course materials 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99456" y="1143000"/>
            <a:ext cx="9468544" cy="5029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2"/>
                </a:solidFill>
                <a:latin typeface="Comic Sans MS" pitchFamily="66" charset="0"/>
              </a:rPr>
              <a:t>Course Website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http</a:t>
            </a:r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://course.zju.edu.cn               </a:t>
            </a:r>
            <a:endParaRPr lang="en-US" altLang="zh-CN" dirty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Comic Sans MS" pitchFamily="66" charset="0"/>
            </a:endParaRPr>
          </a:p>
          <a:p>
            <a:pPr eaLnBrk="1" hangingPunct="1"/>
            <a:r>
              <a:rPr lang="en-US" altLang="zh-CN" dirty="0">
                <a:latin typeface="Comic Sans MS" pitchFamily="66" charset="0"/>
              </a:rPr>
              <a:t>Office :  </a:t>
            </a:r>
            <a:r>
              <a:rPr lang="en-US" altLang="zh-CN" dirty="0" err="1">
                <a:latin typeface="Comic Sans MS" pitchFamily="66" charset="0"/>
              </a:rPr>
              <a:t>CaoGuangbiao</a:t>
            </a:r>
            <a:r>
              <a:rPr lang="en-US" altLang="zh-CN" dirty="0">
                <a:latin typeface="Comic Sans MS" pitchFamily="66" charset="0"/>
              </a:rPr>
              <a:t> Building,  </a:t>
            </a:r>
            <a:r>
              <a:rPr lang="en-US" altLang="zh-CN" dirty="0" err="1">
                <a:latin typeface="Comic Sans MS" pitchFamily="66" charset="0"/>
              </a:rPr>
              <a:t>room520</a:t>
            </a:r>
            <a:endParaRPr lang="en-US" altLang="zh-CN" dirty="0">
              <a:latin typeface="Comic Sans MS" pitchFamily="66" charset="0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2714620"/>
            <a:ext cx="8229600" cy="1000133"/>
          </a:xfrm>
        </p:spPr>
        <p:txBody>
          <a:bodyPr/>
          <a:lstStyle/>
          <a:p>
            <a:pPr algn="ctr">
              <a:buNone/>
            </a:pPr>
            <a:r>
              <a:rPr lang="en-US" altLang="zh-CN" sz="3600" dirty="0">
                <a:solidFill>
                  <a:srgbClr val="0000FF"/>
                </a:solidFill>
              </a:rPr>
              <a:t>Break Time !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latin typeface="+mn-lt"/>
              </a:rPr>
              <a:t>Why </a:t>
            </a:r>
            <a:r>
              <a:rPr lang="en-US" altLang="zh-CN" sz="3200" b="1" dirty="0" smtClean="0">
                <a:latin typeface="+mn-lt"/>
              </a:rPr>
              <a:t>learn </a:t>
            </a:r>
            <a:r>
              <a:rPr lang="en-US" altLang="zh-CN" sz="3200" b="1" dirty="0">
                <a:latin typeface="+mn-lt"/>
              </a:rPr>
              <a:t>Computer Organization?</a:t>
            </a:r>
            <a:r>
              <a:rPr lang="zh-CN" altLang="en-US" dirty="0" smtClean="0">
                <a:solidFill>
                  <a:schemeClr val="bg1"/>
                </a:solidFill>
              </a:rPr>
              <a:t>程地位</a:t>
            </a:r>
          </a:p>
        </p:txBody>
      </p:sp>
      <p:sp>
        <p:nvSpPr>
          <p:cNvPr id="21509" name="Rectangle 22"/>
          <p:cNvSpPr>
            <a:spLocks noChangeArrowheads="1"/>
          </p:cNvSpPr>
          <p:nvPr/>
        </p:nvSpPr>
        <p:spPr bwMode="auto">
          <a:xfrm>
            <a:off x="1305085" y="1124744"/>
            <a:ext cx="8424863" cy="406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Char char="n"/>
            </a:pPr>
            <a:r>
              <a:rPr lang="en-US" altLang="zh-CN" sz="2800" dirty="0">
                <a:solidFill>
                  <a:srgbClr val="003366"/>
                </a:solidFill>
                <a:latin typeface="Helvetica" pitchFamily="34" charset="0"/>
              </a:rPr>
              <a:t>Hardware Course Series </a:t>
            </a:r>
            <a:endParaRPr lang="zh-CN" altLang="en-US" sz="2800" dirty="0">
              <a:solidFill>
                <a:srgbClr val="003366"/>
              </a:solidFill>
              <a:latin typeface="Helvetica" pitchFamily="34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085903" y="5424134"/>
            <a:ext cx="221457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6"/>
                </a:solidFill>
              </a:rPr>
              <a:t>电子线路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Electronic Circuits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371919" y="5424134"/>
            <a:ext cx="228601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6"/>
                </a:solidFill>
              </a:rPr>
              <a:t>模拟</a:t>
            </a:r>
            <a:r>
              <a:rPr lang="zh-CN" altLang="en-US" dirty="0" smtClean="0">
                <a:solidFill>
                  <a:schemeClr val="accent6"/>
                </a:solidFill>
              </a:rPr>
              <a:t>线路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6"/>
                </a:solidFill>
              </a:rPr>
              <a:t>Simulation </a:t>
            </a:r>
            <a:r>
              <a:rPr lang="en-US" altLang="zh-CN" dirty="0" err="1" smtClean="0">
                <a:solidFill>
                  <a:schemeClr val="accent6"/>
                </a:solidFill>
              </a:rPr>
              <a:t>Circuis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085903" y="4638316"/>
            <a:ext cx="4643470" cy="714380"/>
          </a:xfrm>
          <a:prstGeom prst="round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逻辑与计算机设计基础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Logic and Computer Design Fundamentals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300217" y="3852498"/>
            <a:ext cx="4071966" cy="714380"/>
          </a:xfrm>
          <a:prstGeom prst="roundRect">
            <a:avLst/>
          </a:prstGeom>
          <a:gradFill>
            <a:gsLst>
              <a:gs pos="0">
                <a:srgbClr val="FF3399"/>
              </a:gs>
              <a:gs pos="100000">
                <a:srgbClr val="00B0F0"/>
              </a:gs>
              <a:gs pos="50000">
                <a:srgbClr val="FFFF00"/>
              </a:gs>
            </a:gsLst>
            <a:lin ang="1620000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/>
                </a:solidFill>
              </a:rPr>
              <a:t>计算机组成</a:t>
            </a:r>
            <a:endParaRPr lang="en-US" altLang="zh-CN" b="1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Computer Organization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371787" y="2780928"/>
            <a:ext cx="2000264" cy="1000132"/>
          </a:xfrm>
          <a:prstGeom prst="round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计算机体系结构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solidFill>
                  <a:srgbClr val="002060"/>
                </a:solidFill>
              </a:rPr>
              <a:t>Computer Architecture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2871589" y="2780928"/>
            <a:ext cx="1428760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接口设计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Interface Design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6443489" y="2780928"/>
            <a:ext cx="150019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嵌入式系统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Embedded System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8015125" y="2780928"/>
            <a:ext cx="171451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多核程序设计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Multicore</a:t>
            </a:r>
            <a:r>
              <a:rPr lang="en-US" altLang="zh-CN" dirty="0" smtClean="0"/>
              <a:t> Programming</a:t>
            </a:r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1014201" y="2780928"/>
            <a:ext cx="1785950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存储技术基础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 </a:t>
            </a:r>
            <a:r>
              <a:rPr lang="en-US" altLang="zh-CN" sz="1600" dirty="0"/>
              <a:t>Storage Technology </a:t>
            </a:r>
            <a:r>
              <a:rPr lang="en-US" altLang="zh-CN" sz="1600" dirty="0" err="1"/>
              <a:t>Fundations</a:t>
            </a:r>
            <a:endParaRPr lang="zh-CN" altLang="en-US" dirty="0"/>
          </a:p>
        </p:txBody>
      </p:sp>
      <p:sp>
        <p:nvSpPr>
          <p:cNvPr id="68" name="圆角矩形 67"/>
          <p:cNvSpPr/>
          <p:nvPr/>
        </p:nvSpPr>
        <p:spPr>
          <a:xfrm>
            <a:off x="4157473" y="1852234"/>
            <a:ext cx="2357454" cy="857256"/>
          </a:xfrm>
          <a:prstGeom prst="roundRect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高级计算机体系结构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Advanced CA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586365" y="1852234"/>
            <a:ext cx="2000264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分布式系统</a:t>
            </a:r>
            <a:endParaRPr lang="en-US" altLang="zh-CN" dirty="0" smtClean="0"/>
          </a:p>
          <a:p>
            <a:pPr algn="ctr"/>
            <a:r>
              <a:rPr lang="en-US" altLang="zh-CN" sz="1600" dirty="0"/>
              <a:t>Distributed System</a:t>
            </a:r>
            <a:endParaRPr lang="zh-CN" altLang="en-US" sz="1600" dirty="0"/>
          </a:p>
        </p:txBody>
      </p:sp>
      <p:sp>
        <p:nvSpPr>
          <p:cNvPr id="70" name="圆角矩形 69"/>
          <p:cNvSpPr/>
          <p:nvPr/>
        </p:nvSpPr>
        <p:spPr>
          <a:xfrm>
            <a:off x="1800019" y="1852234"/>
            <a:ext cx="2286016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并行处理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Parallel Processing</a:t>
            </a:r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64" y="-33012"/>
            <a:ext cx="7848872" cy="1142984"/>
          </a:xfrm>
        </p:spPr>
        <p:txBody>
          <a:bodyPr/>
          <a:lstStyle/>
          <a:p>
            <a:r>
              <a:rPr lang="en-US" altLang="zh-CN" sz="3200" b="1" dirty="0">
                <a:latin typeface="+mn-lt"/>
              </a:rPr>
              <a:t>Why learn Computer Organization?</a:t>
            </a:r>
            <a:endParaRPr lang="zh-CN" altLang="en-US" sz="3200" b="1" dirty="0">
              <a:latin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127448" y="1109972"/>
            <a:ext cx="8613864" cy="5168848"/>
            <a:chOff x="1571700" y="960539"/>
            <a:chExt cx="9817052" cy="5369825"/>
          </a:xfrm>
        </p:grpSpPr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1582768" y="960539"/>
              <a:ext cx="1802753" cy="788434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编译系统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3627319" y="5834500"/>
              <a:ext cx="1837976" cy="495864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b="1" kern="0" dirty="0">
                  <a:solidFill>
                    <a:prstClr val="black"/>
                  </a:solidFill>
                  <a:latin typeface="Calibri" pitchFamily="34" charset="0"/>
                </a:rPr>
                <a:t>C</a:t>
              </a: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语言程序设计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6037521" y="5834500"/>
              <a:ext cx="1712843" cy="495864"/>
            </a:xfrm>
            <a:prstGeom prst="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70AD47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大学计算机基础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5902354" y="4288582"/>
              <a:ext cx="1848012" cy="982195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数字逻辑设计基础</a:t>
              </a:r>
              <a:endParaRPr lang="zh-CN" altLang="en-US" sz="1400" b="1" kern="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 flipV="1">
              <a:off x="2081087" y="5418409"/>
              <a:ext cx="7280910" cy="723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</p:cxn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5902354" y="3370535"/>
              <a:ext cx="1848012" cy="738790"/>
            </a:xfrm>
            <a:prstGeom prst="rect">
              <a:avLst/>
            </a:prstGeom>
            <a:solidFill>
              <a:srgbClr val="FF3300"/>
            </a:soli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计算机组成</a:t>
              </a:r>
              <a:endParaRPr lang="zh-CN" altLang="en-US" sz="1400" b="1" kern="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817212" y="5557010"/>
              <a:ext cx="1525836" cy="671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大学一年级</a:t>
              </a:r>
              <a:endParaRPr lang="en-US" altLang="zh-CN" kern="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  通识课程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817212" y="3970676"/>
              <a:ext cx="1525836" cy="383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大学二年级</a:t>
              </a:r>
            </a:p>
          </p:txBody>
        </p:sp>
        <p:cxnSp>
          <p:nvCxnSpPr>
            <p:cNvPr id="45" name="直接箭头连接符 44"/>
            <p:cNvCxnSpPr>
              <a:stCxn id="40" idx="0"/>
              <a:endCxn id="42" idx="2"/>
            </p:cNvCxnSpPr>
            <p:nvPr/>
          </p:nvCxnSpPr>
          <p:spPr>
            <a:xfrm flipV="1">
              <a:off x="6826360" y="4109325"/>
              <a:ext cx="0" cy="179257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>
            <a:xfrm flipV="1">
              <a:off x="2081087" y="3171722"/>
              <a:ext cx="7280910" cy="7237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</p:cxn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3627318" y="1943222"/>
              <a:ext cx="1802753" cy="793716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操作系统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5902352" y="1958775"/>
              <a:ext cx="1848012" cy="80314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计算机体系结构</a:t>
              </a:r>
              <a:endParaRPr lang="zh-CN" altLang="en-US" sz="1400" b="1" kern="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8014906" y="1974848"/>
              <a:ext cx="1848010" cy="762091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汇编与接口</a:t>
              </a:r>
              <a:endParaRPr lang="zh-CN" altLang="en-US" sz="1400" b="1" kern="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3627319" y="4924557"/>
              <a:ext cx="1837976" cy="34622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数据结构基础</a:t>
              </a:r>
              <a:endParaRPr lang="zh-CN" altLang="zh-CN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862916" y="2117740"/>
              <a:ext cx="1525836" cy="3836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Calibri" panose="020F0502020204030204"/>
                </a:rPr>
                <a:t>大学三年级</a:t>
              </a:r>
            </a:p>
          </p:txBody>
        </p:sp>
        <p:cxnSp>
          <p:nvCxnSpPr>
            <p:cNvPr id="52" name="直接箭头连接符 51"/>
            <p:cNvCxnSpPr>
              <a:stCxn id="38" idx="0"/>
              <a:endCxn id="50" idx="2"/>
            </p:cNvCxnSpPr>
            <p:nvPr/>
          </p:nvCxnSpPr>
          <p:spPr>
            <a:xfrm flipV="1">
              <a:off x="4546307" y="5270778"/>
              <a:ext cx="0" cy="563722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3649350" y="960539"/>
              <a:ext cx="1802753" cy="795787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prstClr val="black"/>
                </a:solidFill>
                <a:latin typeface="Calibri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计算机网络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5881778" y="961409"/>
              <a:ext cx="1848012" cy="773073"/>
            </a:xfrm>
            <a:prstGeom prst="rect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嵌入式系统</a:t>
              </a:r>
              <a:endParaRPr lang="zh-CN" altLang="en-US" sz="1400" b="1" kern="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cxnSp>
          <p:nvCxnSpPr>
            <p:cNvPr id="55" name="直接箭头连接符 54"/>
            <p:cNvCxnSpPr>
              <a:stCxn id="42" idx="0"/>
              <a:endCxn id="49" idx="2"/>
            </p:cNvCxnSpPr>
            <p:nvPr/>
          </p:nvCxnSpPr>
          <p:spPr>
            <a:xfrm flipV="1">
              <a:off x="6826360" y="2736938"/>
              <a:ext cx="2112551" cy="633597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6" name="直接箭头连接符 55"/>
            <p:cNvCxnSpPr>
              <a:stCxn id="47" idx="0"/>
            </p:cNvCxnSpPr>
            <p:nvPr/>
          </p:nvCxnSpPr>
          <p:spPr>
            <a:xfrm flipH="1" flipV="1">
              <a:off x="4528693" y="1731288"/>
              <a:ext cx="2" cy="21193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直接箭头连接符 56"/>
            <p:cNvCxnSpPr>
              <a:stCxn id="59" idx="0"/>
              <a:endCxn id="47" idx="2"/>
            </p:cNvCxnSpPr>
            <p:nvPr/>
          </p:nvCxnSpPr>
          <p:spPr>
            <a:xfrm flipH="1" flipV="1">
              <a:off x="4528695" y="2736939"/>
              <a:ext cx="9961" cy="161743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直接箭头连接符 57"/>
            <p:cNvCxnSpPr>
              <a:stCxn id="59" idx="0"/>
            </p:cNvCxnSpPr>
            <p:nvPr/>
          </p:nvCxnSpPr>
          <p:spPr>
            <a:xfrm flipH="1" flipV="1">
              <a:off x="2462115" y="1747283"/>
              <a:ext cx="2076541" cy="2607086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3307664" y="4354368"/>
              <a:ext cx="2461983" cy="325250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高级数据结构与算法分析</a:t>
              </a:r>
              <a:endParaRPr lang="zh-CN" altLang="en-US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1571700" y="3722755"/>
              <a:ext cx="1802753" cy="346221"/>
            </a:xfrm>
            <a:prstGeom prst="rect">
              <a:avLst/>
            </a:prstGeom>
            <a:gradFill rotWithShape="1">
              <a:gsLst>
                <a:gs pos="0">
                  <a:srgbClr val="FFC000">
                    <a:lumMod val="110000"/>
                    <a:satMod val="105000"/>
                    <a:tint val="67000"/>
                  </a:srgbClr>
                </a:gs>
                <a:gs pos="50000">
                  <a:srgbClr val="FFC000">
                    <a:lumMod val="105000"/>
                    <a:satMod val="103000"/>
                    <a:tint val="73000"/>
                  </a:srgbClr>
                </a:gs>
                <a:gs pos="100000">
                  <a:srgbClr val="FFC000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FFC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数据库系统</a:t>
              </a:r>
              <a:endParaRPr lang="zh-CN" altLang="zh-CN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cxnSp>
          <p:nvCxnSpPr>
            <p:cNvPr id="61" name="直接箭头连接符 60"/>
            <p:cNvCxnSpPr>
              <a:stCxn id="59" idx="0"/>
              <a:endCxn id="60" idx="2"/>
            </p:cNvCxnSpPr>
            <p:nvPr/>
          </p:nvCxnSpPr>
          <p:spPr>
            <a:xfrm flipH="1" flipV="1">
              <a:off x="2473077" y="4068976"/>
              <a:ext cx="2065579" cy="285392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42" idx="0"/>
            </p:cNvCxnSpPr>
            <p:nvPr/>
          </p:nvCxnSpPr>
          <p:spPr>
            <a:xfrm flipH="1" flipV="1">
              <a:off x="4566402" y="2801868"/>
              <a:ext cx="2259958" cy="568667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" name="直接箭头连接符 62"/>
            <p:cNvCxnSpPr>
              <a:stCxn id="48" idx="0"/>
              <a:endCxn id="54" idx="2"/>
            </p:cNvCxnSpPr>
            <p:nvPr/>
          </p:nvCxnSpPr>
          <p:spPr>
            <a:xfrm flipH="1" flipV="1">
              <a:off x="6805784" y="1734481"/>
              <a:ext cx="20574" cy="224294"/>
            </a:xfrm>
            <a:prstGeom prst="straightConnector1">
              <a:avLst/>
            </a:prstGeom>
            <a:noFill/>
            <a:ln w="381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50" idx="0"/>
              <a:endCxn id="59" idx="2"/>
            </p:cNvCxnSpPr>
            <p:nvPr/>
          </p:nvCxnSpPr>
          <p:spPr>
            <a:xfrm flipH="1" flipV="1">
              <a:off x="4538656" y="4679618"/>
              <a:ext cx="7651" cy="24493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6" name="任意多边形 65"/>
            <p:cNvSpPr/>
            <p:nvPr/>
          </p:nvSpPr>
          <p:spPr>
            <a:xfrm>
              <a:off x="2435369" y="1769958"/>
              <a:ext cx="4400598" cy="1612926"/>
            </a:xfrm>
            <a:custGeom>
              <a:avLst/>
              <a:gdLst>
                <a:gd name="connsiteX0" fmla="*/ 5200650 w 5200650"/>
                <a:gd name="connsiteY0" fmla="*/ 1588770 h 1612926"/>
                <a:gd name="connsiteX1" fmla="*/ 1017270 w 5200650"/>
                <a:gd name="connsiteY1" fmla="*/ 1394460 h 1612926"/>
                <a:gd name="connsiteX2" fmla="*/ 0 w 5200650"/>
                <a:gd name="connsiteY2" fmla="*/ 0 h 161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0650" h="1612926">
                  <a:moveTo>
                    <a:pt x="5200650" y="1588770"/>
                  </a:moveTo>
                  <a:cubicBezTo>
                    <a:pt x="3542347" y="1624012"/>
                    <a:pt x="1884045" y="1659255"/>
                    <a:pt x="1017270" y="1394460"/>
                  </a:cubicBezTo>
                  <a:cubicBezTo>
                    <a:pt x="150495" y="1129665"/>
                    <a:pt x="75247" y="564832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4621856" y="5368857"/>
              <a:ext cx="2187941" cy="346221"/>
            </a:xfrm>
            <a:prstGeom prst="rect">
              <a:avLst/>
            </a:prstGeom>
            <a:gradFill rotWithShape="1">
              <a:gsLst>
                <a:gs pos="0">
                  <a:srgbClr val="ED7D31">
                    <a:satMod val="103000"/>
                    <a:lumMod val="102000"/>
                    <a:tint val="94000"/>
                  </a:srgbClr>
                </a:gs>
                <a:gs pos="50000">
                  <a:srgbClr val="ED7D31">
                    <a:satMod val="110000"/>
                    <a:lumMod val="100000"/>
                    <a:shade val="100000"/>
                  </a:srgbClr>
                </a:gs>
                <a:gs pos="100000">
                  <a:srgbClr val="ED7D31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11880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kern="0" dirty="0">
                  <a:solidFill>
                    <a:prstClr val="black"/>
                  </a:solidFill>
                  <a:latin typeface="Calibri" pitchFamily="34" charset="0"/>
                </a:rPr>
                <a:t>计算机系统概论</a:t>
              </a:r>
              <a:endParaRPr lang="zh-CN" altLang="zh-CN" sz="3600" b="1" kern="0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cxnSp>
        <p:nvCxnSpPr>
          <p:cNvPr id="68" name="直接箭头连接符 67"/>
          <p:cNvCxnSpPr>
            <a:endCxn id="48" idx="2"/>
          </p:cNvCxnSpPr>
          <p:nvPr/>
        </p:nvCxnSpPr>
        <p:spPr>
          <a:xfrm flipV="1">
            <a:off x="5720037" y="2843930"/>
            <a:ext cx="18052" cy="571457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367365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latin typeface="+mn-lt"/>
              </a:rPr>
              <a:t>Why learn Computer Organization?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628800"/>
            <a:ext cx="8229600" cy="4429156"/>
          </a:xfrm>
        </p:spPr>
        <p:txBody>
          <a:bodyPr/>
          <a:lstStyle/>
          <a:p>
            <a:r>
              <a:rPr lang="en-US" altLang="zh-CN" dirty="0" smtClean="0"/>
              <a:t>One of the course in 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     Graduate Entrance Examination(GEE)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</a:p>
          <a:p>
            <a:pPr lvl="1"/>
            <a:r>
              <a:rPr lang="en-US" altLang="zh-CN" dirty="0" smtClean="0"/>
              <a:t>Data structure &amp; Algorithm </a:t>
            </a:r>
          </a:p>
          <a:p>
            <a:pPr lvl="1"/>
            <a:r>
              <a:rPr lang="en-US" altLang="zh-CN" b="1" dirty="0" smtClean="0">
                <a:solidFill>
                  <a:srgbClr val="00B0F0"/>
                </a:solidFill>
              </a:rPr>
              <a:t>Computer Organization</a:t>
            </a:r>
            <a:r>
              <a:rPr lang="en-US" altLang="zh-CN" dirty="0" smtClean="0"/>
              <a:t>, </a:t>
            </a:r>
          </a:p>
          <a:p>
            <a:pPr lvl="1"/>
            <a:r>
              <a:rPr lang="en-US" altLang="zh-CN" dirty="0" smtClean="0"/>
              <a:t>Operating System,  </a:t>
            </a:r>
          </a:p>
          <a:p>
            <a:pPr lvl="1"/>
            <a:r>
              <a:rPr lang="en-US" altLang="zh-CN" dirty="0" smtClean="0"/>
              <a:t>Computer Network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What we learn in this course?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783" y="1412777"/>
            <a:ext cx="7839505" cy="439248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How the programs can be executed on the hardware ?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How does software instruct the hardware to perform needed functions?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What determines the performance of a program?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What techniques can be used to improve performance ?</a:t>
            </a:r>
            <a:endParaRPr lang="en-US" altLang="zh-CN" dirty="0" smtClean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What </a:t>
            </a:r>
            <a:r>
              <a:rPr lang="en-US" altLang="zh-CN" sz="3200" b="1" dirty="0">
                <a:latin typeface="Comic Sans MS"/>
              </a:rPr>
              <a:t>we learn in this course</a:t>
            </a:r>
            <a:r>
              <a:rPr lang="en-US" altLang="zh-CN" sz="3200" b="1" dirty="0" smtClean="0">
                <a:latin typeface="Comic Sans MS"/>
              </a:rPr>
              <a:t>?</a:t>
            </a:r>
            <a:endParaRPr lang="en-US" altLang="zh-CN" sz="3200" b="1" dirty="0"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556792"/>
            <a:ext cx="8172450" cy="33655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How does Hardware support </a:t>
            </a:r>
            <a:r>
              <a:rPr lang="en-US" altLang="zh-CN" dirty="0" err="1" smtClean="0">
                <a:solidFill>
                  <a:srgbClr val="FF3300"/>
                </a:solidFill>
              </a:rPr>
              <a:t>HLL</a:t>
            </a:r>
            <a:r>
              <a:rPr lang="en-US" altLang="zh-CN" dirty="0" smtClean="0">
                <a:solidFill>
                  <a:srgbClr val="FF3300"/>
                </a:solidFill>
              </a:rPr>
              <a:t>?</a:t>
            </a:r>
          </a:p>
          <a:p>
            <a:r>
              <a:rPr lang="en-US" altLang="zh-CN" dirty="0" smtClean="0"/>
              <a:t>Arithmetic for Computers</a:t>
            </a:r>
          </a:p>
          <a:p>
            <a:r>
              <a:rPr lang="en-US" altLang="zh-CN" b="1" dirty="0" err="1" smtClean="0">
                <a:solidFill>
                  <a:srgbClr val="FF3300"/>
                </a:solidFill>
              </a:rPr>
              <a:t>Datapath</a:t>
            </a:r>
            <a:r>
              <a:rPr lang="en-US" altLang="zh-CN" b="1" dirty="0" smtClean="0">
                <a:solidFill>
                  <a:srgbClr val="FF3300"/>
                </a:solidFill>
              </a:rPr>
              <a:t> and Control (CPU)</a:t>
            </a:r>
          </a:p>
          <a:p>
            <a:r>
              <a:rPr lang="en-US" altLang="zh-CN" dirty="0" smtClean="0">
                <a:solidFill>
                  <a:srgbClr val="FF3300"/>
                </a:solidFill>
              </a:rPr>
              <a:t>Exploiting Memory Hierarchy</a:t>
            </a:r>
          </a:p>
          <a:p>
            <a:r>
              <a:rPr lang="en-US" altLang="zh-CN" dirty="0" smtClean="0"/>
              <a:t>Storage, Networks, and Other Peripherals</a:t>
            </a:r>
          </a:p>
        </p:txBody>
      </p:sp>
      <p:sp>
        <p:nvSpPr>
          <p:cNvPr id="33796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524000" y="6245225"/>
            <a:ext cx="2895600" cy="476250"/>
          </a:xfrm>
          <a:noFill/>
        </p:spPr>
        <p:txBody>
          <a:bodyPr/>
          <a:lstStyle/>
          <a:p>
            <a:r>
              <a:rPr lang="en-US" altLang="zh-CN"/>
              <a:t>Computer  Organization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+mn-lt"/>
              </a:rPr>
              <a:t>Text book</a:t>
            </a:r>
            <a:endParaRPr lang="zh-CN" altLang="en-US" b="1" dirty="0" smtClean="0">
              <a:latin typeface="+mn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647728" y="1556792"/>
            <a:ext cx="6143668" cy="4768850"/>
          </a:xfrm>
        </p:spPr>
        <p:txBody>
          <a:bodyPr/>
          <a:lstStyle/>
          <a:p>
            <a:r>
              <a:rPr lang="en-US" altLang="zh-CN" sz="2400" dirty="0"/>
              <a:t>Computer Organization &amp; Design </a:t>
            </a:r>
          </a:p>
          <a:p>
            <a:pPr>
              <a:buNone/>
            </a:pPr>
            <a:r>
              <a:rPr lang="en-US" altLang="zh-CN" sz="2400" dirty="0"/>
              <a:t>  —The Hardware /Software Interface,  </a:t>
            </a:r>
          </a:p>
          <a:p>
            <a:pPr>
              <a:buNone/>
            </a:pPr>
            <a:r>
              <a:rPr lang="en-US" altLang="zh-CN" dirty="0"/>
              <a:t>  </a:t>
            </a:r>
          </a:p>
          <a:p>
            <a:pPr>
              <a:buNone/>
            </a:pPr>
            <a:r>
              <a:rPr lang="en-US" altLang="zh-CN" sz="2400" dirty="0"/>
              <a:t>     5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Edition (</a:t>
            </a:r>
            <a:r>
              <a:rPr lang="en-US" altLang="zh-CN" sz="2400" dirty="0" smtClean="0">
                <a:solidFill>
                  <a:srgbClr val="FF0000"/>
                </a:solidFill>
              </a:rPr>
              <a:t>RISC V </a:t>
            </a:r>
            <a:r>
              <a:rPr lang="en-US" altLang="zh-CN" sz="2400" dirty="0">
                <a:solidFill>
                  <a:srgbClr val="FF0000"/>
                </a:solidFill>
              </a:rPr>
              <a:t>version</a:t>
            </a:r>
            <a:r>
              <a:rPr lang="en-US" altLang="zh-CN" sz="2400" dirty="0"/>
              <a:t>)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John L. Hennessy     </a:t>
            </a:r>
            <a:r>
              <a:rPr lang="en-US" altLang="zh-CN" sz="1800" dirty="0"/>
              <a:t>Stanford University</a:t>
            </a:r>
          </a:p>
          <a:p>
            <a:pPr lvl="1"/>
            <a:r>
              <a:rPr lang="en-US" altLang="zh-CN" sz="2000" dirty="0"/>
              <a:t>David A. Patterson    </a:t>
            </a:r>
            <a:r>
              <a:rPr lang="en-US" altLang="zh-CN" sz="1800" dirty="0" err="1"/>
              <a:t>CU,Bereley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ISBN: </a:t>
            </a:r>
            <a:r>
              <a:rPr lang="en-US" altLang="zh-CN" sz="2000" dirty="0" smtClean="0"/>
              <a:t>978-7-111-63111-8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01" y="3747066"/>
            <a:ext cx="1761353" cy="23484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52" y="1292911"/>
            <a:ext cx="2132452" cy="21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0161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b.potx" id="{7D545BF4-A681-473C-8C7D-906070B1DDAF}" vid="{849DAB7A-4D3D-4D6B-9DF3-6CF200B9545B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5303</TotalTime>
  <Words>2747</Words>
  <Application>Microsoft Office PowerPoint</Application>
  <PresentationFormat>宽屏</PresentationFormat>
  <Paragraphs>833</Paragraphs>
  <Slides>37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9" baseType="lpstr">
      <vt:lpstr>Arial Unicode MS</vt:lpstr>
      <vt:lpstr>Helvetica-Narrow</vt:lpstr>
      <vt:lpstr>Huawei Sans</vt:lpstr>
      <vt:lpstr>Monotype Sorts</vt:lpstr>
      <vt:lpstr>PingFangSC</vt:lpstr>
      <vt:lpstr>方正兰亭黑简体</vt:lpstr>
      <vt:lpstr>楷体</vt:lpstr>
      <vt:lpstr>楷体_GB2312</vt:lpstr>
      <vt:lpstr>宋体</vt:lpstr>
      <vt:lpstr>Arial</vt:lpstr>
      <vt:lpstr>Calibri</vt:lpstr>
      <vt:lpstr>Calibri Light</vt:lpstr>
      <vt:lpstr>Comic Sans MS</vt:lpstr>
      <vt:lpstr>Helvetica</vt:lpstr>
      <vt:lpstr>Impact</vt:lpstr>
      <vt:lpstr>Lucida Sans</vt:lpstr>
      <vt:lpstr>Times New Roman</vt:lpstr>
      <vt:lpstr>Wingdings</vt:lpstr>
      <vt:lpstr>1_Default Design</vt:lpstr>
      <vt:lpstr>诗情画意</vt:lpstr>
      <vt:lpstr>ZJU_CS</vt:lpstr>
      <vt:lpstr>Office 主题</vt:lpstr>
      <vt:lpstr>Computer  Organization &amp; Design The Hardware/Software Interface</vt:lpstr>
      <vt:lpstr>Teacher Info</vt:lpstr>
      <vt:lpstr>Topics</vt:lpstr>
      <vt:lpstr>Why learn Computer Organization?程地位</vt:lpstr>
      <vt:lpstr>Why learn Computer Organization?</vt:lpstr>
      <vt:lpstr>Why learn Computer Organization?</vt:lpstr>
      <vt:lpstr>What we learn in this course?</vt:lpstr>
      <vt:lpstr>What we learn in this course?</vt:lpstr>
      <vt:lpstr>Text book</vt:lpstr>
      <vt:lpstr>John L. Hennessy</vt:lpstr>
      <vt:lpstr>David A. Patterson (UC Berkeley )</vt:lpstr>
      <vt:lpstr>处理器发展趋势</vt:lpstr>
      <vt:lpstr>主流CPU发展路径</vt:lpstr>
      <vt:lpstr>处理器芯片的发展趋势</vt:lpstr>
      <vt:lpstr>ARM 服务器级别处理器一览</vt:lpstr>
      <vt:lpstr>Open Interfaces  work  for software </vt:lpstr>
      <vt:lpstr>Today, many ISAs on one SoC</vt:lpstr>
      <vt:lpstr>Why RISC  V ?    Open-source hardware ISA</vt:lpstr>
      <vt:lpstr>RISC-V Foundation （2015-）</vt:lpstr>
      <vt:lpstr>  &gt;250 RISC-V  members in 28 countries in the world</vt:lpstr>
      <vt:lpstr>PowerPoint 演示文稿</vt:lpstr>
      <vt:lpstr>On GEE</vt:lpstr>
      <vt:lpstr>Something about Graduate Entrance Test</vt:lpstr>
      <vt:lpstr>Graduate Entrance Test (2015/2016)</vt:lpstr>
      <vt:lpstr>Graduate Entrance Test (2017/2018)</vt:lpstr>
      <vt:lpstr>Graduate Entrance Test (2019/ 2020)</vt:lpstr>
      <vt:lpstr>组成考查目标</vt:lpstr>
      <vt:lpstr>topic analysis </vt:lpstr>
      <vt:lpstr>How ?</vt:lpstr>
      <vt:lpstr>How?</vt:lpstr>
      <vt:lpstr>Grading Policy (Theory70%+lab 30%) </vt:lpstr>
      <vt:lpstr>Important Note about Grading </vt:lpstr>
      <vt:lpstr>Assigments submission via Website</vt:lpstr>
      <vt:lpstr>Lab Grading Policy</vt:lpstr>
      <vt:lpstr>      Honesty Policy: Very important !</vt:lpstr>
      <vt:lpstr>      Course materials 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jiangxh</cp:lastModifiedBy>
  <cp:revision>354</cp:revision>
  <cp:lastPrinted>2014-02-23T15:30:39Z</cp:lastPrinted>
  <dcterms:created xsi:type="dcterms:W3CDTF">2003-07-12T07:22:17Z</dcterms:created>
  <dcterms:modified xsi:type="dcterms:W3CDTF">2022-02-23T15:08:38Z</dcterms:modified>
</cp:coreProperties>
</file>