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7.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10.xml" ContentType="application/vnd.openxmlformats-officedocument.theme+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1.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2.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 id="2147483651" r:id="rId2"/>
    <p:sldMasterId id="2147483700" r:id="rId3"/>
    <p:sldMasterId id="2147483716" r:id="rId4"/>
    <p:sldMasterId id="2147483731" r:id="rId5"/>
    <p:sldMasterId id="2147483746" r:id="rId6"/>
    <p:sldMasterId id="2147483805" r:id="rId7"/>
    <p:sldMasterId id="2147483820" r:id="rId8"/>
    <p:sldMasterId id="2147483832" r:id="rId9"/>
    <p:sldMasterId id="2147483844" r:id="rId10"/>
    <p:sldMasterId id="2147483858" r:id="rId11"/>
    <p:sldMasterId id="2147483873" r:id="rId12"/>
    <p:sldMasterId id="2147483929" r:id="rId13"/>
  </p:sldMasterIdLst>
  <p:notesMasterIdLst>
    <p:notesMasterId r:id="rId173"/>
  </p:notesMasterIdLst>
  <p:handoutMasterIdLst>
    <p:handoutMasterId r:id="rId174"/>
  </p:handoutMasterIdLst>
  <p:sldIdLst>
    <p:sldId id="257" r:id="rId14"/>
    <p:sldId id="367" r:id="rId15"/>
    <p:sldId id="537" r:id="rId16"/>
    <p:sldId id="541" r:id="rId17"/>
    <p:sldId id="538" r:id="rId18"/>
    <p:sldId id="539" r:id="rId19"/>
    <p:sldId id="540" r:id="rId20"/>
    <p:sldId id="629" r:id="rId21"/>
    <p:sldId id="630" r:id="rId22"/>
    <p:sldId id="780" r:id="rId23"/>
    <p:sldId id="632" r:id="rId24"/>
    <p:sldId id="633" r:id="rId25"/>
    <p:sldId id="634" r:id="rId26"/>
    <p:sldId id="635" r:id="rId27"/>
    <p:sldId id="636" r:id="rId28"/>
    <p:sldId id="637" r:id="rId29"/>
    <p:sldId id="638" r:id="rId30"/>
    <p:sldId id="639" r:id="rId31"/>
    <p:sldId id="640" r:id="rId32"/>
    <p:sldId id="772" r:id="rId33"/>
    <p:sldId id="641" r:id="rId34"/>
    <p:sldId id="642" r:id="rId35"/>
    <p:sldId id="643" r:id="rId36"/>
    <p:sldId id="644" r:id="rId37"/>
    <p:sldId id="645" r:id="rId38"/>
    <p:sldId id="782" r:id="rId39"/>
    <p:sldId id="781" r:id="rId40"/>
    <p:sldId id="647" r:id="rId41"/>
    <p:sldId id="648" r:id="rId42"/>
    <p:sldId id="649" r:id="rId43"/>
    <p:sldId id="650" r:id="rId44"/>
    <p:sldId id="651" r:id="rId45"/>
    <p:sldId id="783" r:id="rId46"/>
    <p:sldId id="652" r:id="rId47"/>
    <p:sldId id="653" r:id="rId48"/>
    <p:sldId id="654" r:id="rId49"/>
    <p:sldId id="655" r:id="rId50"/>
    <p:sldId id="656" r:id="rId51"/>
    <p:sldId id="657" r:id="rId52"/>
    <p:sldId id="658" r:id="rId53"/>
    <p:sldId id="659" r:id="rId54"/>
    <p:sldId id="660" r:id="rId55"/>
    <p:sldId id="661" r:id="rId56"/>
    <p:sldId id="662" r:id="rId57"/>
    <p:sldId id="663" r:id="rId58"/>
    <p:sldId id="664" r:id="rId59"/>
    <p:sldId id="665" r:id="rId60"/>
    <p:sldId id="666" r:id="rId61"/>
    <p:sldId id="667" r:id="rId62"/>
    <p:sldId id="668" r:id="rId63"/>
    <p:sldId id="669" r:id="rId64"/>
    <p:sldId id="670" r:id="rId65"/>
    <p:sldId id="671" r:id="rId66"/>
    <p:sldId id="672" r:id="rId67"/>
    <p:sldId id="673" r:id="rId68"/>
    <p:sldId id="674" r:id="rId69"/>
    <p:sldId id="675" r:id="rId70"/>
    <p:sldId id="676" r:id="rId71"/>
    <p:sldId id="677" r:id="rId72"/>
    <p:sldId id="678" r:id="rId73"/>
    <p:sldId id="679" r:id="rId74"/>
    <p:sldId id="680" r:id="rId75"/>
    <p:sldId id="681" r:id="rId76"/>
    <p:sldId id="682" r:id="rId77"/>
    <p:sldId id="773" r:id="rId78"/>
    <p:sldId id="684" r:id="rId79"/>
    <p:sldId id="685" r:id="rId80"/>
    <p:sldId id="686" r:id="rId81"/>
    <p:sldId id="687" r:id="rId82"/>
    <p:sldId id="688" r:id="rId83"/>
    <p:sldId id="689" r:id="rId84"/>
    <p:sldId id="683" r:id="rId85"/>
    <p:sldId id="690" r:id="rId86"/>
    <p:sldId id="691" r:id="rId87"/>
    <p:sldId id="692" r:id="rId88"/>
    <p:sldId id="693" r:id="rId89"/>
    <p:sldId id="694" r:id="rId90"/>
    <p:sldId id="695" r:id="rId91"/>
    <p:sldId id="696" r:id="rId92"/>
    <p:sldId id="784" r:id="rId93"/>
    <p:sldId id="785" r:id="rId94"/>
    <p:sldId id="697" r:id="rId95"/>
    <p:sldId id="698" r:id="rId96"/>
    <p:sldId id="699" r:id="rId97"/>
    <p:sldId id="700" r:id="rId98"/>
    <p:sldId id="701" r:id="rId99"/>
    <p:sldId id="774" r:id="rId100"/>
    <p:sldId id="776" r:id="rId101"/>
    <p:sldId id="775" r:id="rId102"/>
    <p:sldId id="702" r:id="rId103"/>
    <p:sldId id="703" r:id="rId104"/>
    <p:sldId id="704" r:id="rId105"/>
    <p:sldId id="777" r:id="rId106"/>
    <p:sldId id="705" r:id="rId107"/>
    <p:sldId id="786" r:id="rId108"/>
    <p:sldId id="706" r:id="rId109"/>
    <p:sldId id="707" r:id="rId110"/>
    <p:sldId id="779" r:id="rId111"/>
    <p:sldId id="708" r:id="rId112"/>
    <p:sldId id="710" r:id="rId113"/>
    <p:sldId id="711" r:id="rId114"/>
    <p:sldId id="712" r:id="rId115"/>
    <p:sldId id="713" r:id="rId116"/>
    <p:sldId id="714" r:id="rId117"/>
    <p:sldId id="715" r:id="rId118"/>
    <p:sldId id="716" r:id="rId119"/>
    <p:sldId id="717" r:id="rId120"/>
    <p:sldId id="718" r:id="rId121"/>
    <p:sldId id="719" r:id="rId122"/>
    <p:sldId id="720" r:id="rId123"/>
    <p:sldId id="721" r:id="rId124"/>
    <p:sldId id="722" r:id="rId125"/>
    <p:sldId id="723" r:id="rId126"/>
    <p:sldId id="724" r:id="rId127"/>
    <p:sldId id="725" r:id="rId128"/>
    <p:sldId id="726" r:id="rId129"/>
    <p:sldId id="727" r:id="rId130"/>
    <p:sldId id="728" r:id="rId131"/>
    <p:sldId id="729" r:id="rId132"/>
    <p:sldId id="730" r:id="rId133"/>
    <p:sldId id="731" r:id="rId134"/>
    <p:sldId id="732" r:id="rId135"/>
    <p:sldId id="733" r:id="rId136"/>
    <p:sldId id="734" r:id="rId137"/>
    <p:sldId id="735" r:id="rId138"/>
    <p:sldId id="736" r:id="rId139"/>
    <p:sldId id="737" r:id="rId140"/>
    <p:sldId id="738" r:id="rId141"/>
    <p:sldId id="739" r:id="rId142"/>
    <p:sldId id="740" r:id="rId143"/>
    <p:sldId id="741" r:id="rId144"/>
    <p:sldId id="742" r:id="rId145"/>
    <p:sldId id="743" r:id="rId146"/>
    <p:sldId id="744" r:id="rId147"/>
    <p:sldId id="745" r:id="rId148"/>
    <p:sldId id="746" r:id="rId149"/>
    <p:sldId id="747" r:id="rId150"/>
    <p:sldId id="748" r:id="rId151"/>
    <p:sldId id="749" r:id="rId152"/>
    <p:sldId id="750" r:id="rId153"/>
    <p:sldId id="751" r:id="rId154"/>
    <p:sldId id="752" r:id="rId155"/>
    <p:sldId id="753" r:id="rId156"/>
    <p:sldId id="754" r:id="rId157"/>
    <p:sldId id="755" r:id="rId158"/>
    <p:sldId id="756" r:id="rId159"/>
    <p:sldId id="757" r:id="rId160"/>
    <p:sldId id="758" r:id="rId161"/>
    <p:sldId id="759" r:id="rId162"/>
    <p:sldId id="760" r:id="rId163"/>
    <p:sldId id="761" r:id="rId164"/>
    <p:sldId id="762" r:id="rId165"/>
    <p:sldId id="763" r:id="rId166"/>
    <p:sldId id="764" r:id="rId167"/>
    <p:sldId id="765" r:id="rId168"/>
    <p:sldId id="766" r:id="rId169"/>
    <p:sldId id="767" r:id="rId170"/>
    <p:sldId id="768" r:id="rId171"/>
    <p:sldId id="769" r:id="rId172"/>
  </p:sldIdLst>
  <p:sldSz cx="12192000" cy="6858000"/>
  <p:notesSz cx="7099300" cy="10234613"/>
  <p:defaultTextStyle>
    <a:defPPr>
      <a:defRPr lang="zh-CN"/>
    </a:defPPr>
    <a:lvl1pPr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1pPr>
    <a:lvl2pPr marL="4572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2pPr>
    <a:lvl3pPr marL="9144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3pPr>
    <a:lvl4pPr marL="13716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4pPr>
    <a:lvl5pPr marL="1828800" algn="l" rtl="0" fontAlgn="base">
      <a:spcBef>
        <a:spcPct val="0"/>
      </a:spcBef>
      <a:spcAft>
        <a:spcPct val="0"/>
      </a:spcAft>
      <a:buClr>
        <a:schemeClr val="hlink"/>
      </a:buClr>
      <a:defRPr sz="1400" kern="1200">
        <a:solidFill>
          <a:schemeClr val="tx1"/>
        </a:solidFill>
        <a:latin typeface="Arial" pitchFamily="34" charset="0"/>
        <a:ea typeface="宋体" pitchFamily="2" charset="-122"/>
        <a:cs typeface="+mn-cs"/>
      </a:defRPr>
    </a:lvl5pPr>
    <a:lvl6pPr marL="2286000" algn="l" defTabSz="914400" rtl="0" eaLnBrk="1" latinLnBrk="0" hangingPunct="1">
      <a:defRPr sz="1400" kern="1200">
        <a:solidFill>
          <a:schemeClr val="tx1"/>
        </a:solidFill>
        <a:latin typeface="Arial" pitchFamily="34" charset="0"/>
        <a:ea typeface="宋体" pitchFamily="2" charset="-122"/>
        <a:cs typeface="+mn-cs"/>
      </a:defRPr>
    </a:lvl6pPr>
    <a:lvl7pPr marL="2743200" algn="l" defTabSz="914400" rtl="0" eaLnBrk="1" latinLnBrk="0" hangingPunct="1">
      <a:defRPr sz="1400" kern="1200">
        <a:solidFill>
          <a:schemeClr val="tx1"/>
        </a:solidFill>
        <a:latin typeface="Arial" pitchFamily="34" charset="0"/>
        <a:ea typeface="宋体" pitchFamily="2" charset="-122"/>
        <a:cs typeface="+mn-cs"/>
      </a:defRPr>
    </a:lvl7pPr>
    <a:lvl8pPr marL="3200400" algn="l" defTabSz="914400" rtl="0" eaLnBrk="1" latinLnBrk="0" hangingPunct="1">
      <a:defRPr sz="1400" kern="1200">
        <a:solidFill>
          <a:schemeClr val="tx1"/>
        </a:solidFill>
        <a:latin typeface="Arial" pitchFamily="34" charset="0"/>
        <a:ea typeface="宋体" pitchFamily="2" charset="-122"/>
        <a:cs typeface="+mn-cs"/>
      </a:defRPr>
    </a:lvl8pPr>
    <a:lvl9pPr marL="3657600" algn="l" defTabSz="914400" rtl="0" eaLnBrk="1" latinLnBrk="0" hangingPunct="1">
      <a:defRPr sz="14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u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00CC"/>
    <a:srgbClr val="A3DAFF"/>
    <a:srgbClr val="FFCCFF"/>
    <a:srgbClr val="000000"/>
    <a:srgbClr val="FF3300"/>
    <a:srgbClr val="CFDAFF"/>
    <a:srgbClr val="BBCBFF"/>
    <a:srgbClr val="A5A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11" autoAdjust="0"/>
    <p:restoredTop sz="73290" autoAdjust="0"/>
  </p:normalViewPr>
  <p:slideViewPr>
    <p:cSldViewPr>
      <p:cViewPr varScale="1">
        <p:scale>
          <a:sx n="76" d="100"/>
          <a:sy n="76" d="100"/>
        </p:scale>
        <p:origin x="492"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117" Type="http://schemas.openxmlformats.org/officeDocument/2006/relationships/slide" Target="slides/slide104.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112" Type="http://schemas.openxmlformats.org/officeDocument/2006/relationships/slide" Target="slides/slide99.xml"/><Relationship Id="rId133" Type="http://schemas.openxmlformats.org/officeDocument/2006/relationships/slide" Target="slides/slide120.xml"/><Relationship Id="rId138" Type="http://schemas.openxmlformats.org/officeDocument/2006/relationships/slide" Target="slides/slide125.xml"/><Relationship Id="rId154" Type="http://schemas.openxmlformats.org/officeDocument/2006/relationships/slide" Target="slides/slide141.xml"/><Relationship Id="rId159" Type="http://schemas.openxmlformats.org/officeDocument/2006/relationships/slide" Target="slides/slide146.xml"/><Relationship Id="rId175" Type="http://schemas.openxmlformats.org/officeDocument/2006/relationships/commentAuthors" Target="commentAuthors.xml"/><Relationship Id="rId170" Type="http://schemas.openxmlformats.org/officeDocument/2006/relationships/slide" Target="slides/slide157.xml"/><Relationship Id="rId16" Type="http://schemas.openxmlformats.org/officeDocument/2006/relationships/slide" Target="slides/slide3.xml"/><Relationship Id="rId107" Type="http://schemas.openxmlformats.org/officeDocument/2006/relationships/slide" Target="slides/slide94.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slide" Target="slides/slide89.xml"/><Relationship Id="rId123" Type="http://schemas.openxmlformats.org/officeDocument/2006/relationships/slide" Target="slides/slide110.xml"/><Relationship Id="rId128" Type="http://schemas.openxmlformats.org/officeDocument/2006/relationships/slide" Target="slides/slide115.xml"/><Relationship Id="rId144" Type="http://schemas.openxmlformats.org/officeDocument/2006/relationships/slide" Target="slides/slide131.xml"/><Relationship Id="rId149" Type="http://schemas.openxmlformats.org/officeDocument/2006/relationships/slide" Target="slides/slide136.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160" Type="http://schemas.openxmlformats.org/officeDocument/2006/relationships/slide" Target="slides/slide147.xml"/><Relationship Id="rId165" Type="http://schemas.openxmlformats.org/officeDocument/2006/relationships/slide" Target="slides/slide15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113" Type="http://schemas.openxmlformats.org/officeDocument/2006/relationships/slide" Target="slides/slide100.xml"/><Relationship Id="rId118" Type="http://schemas.openxmlformats.org/officeDocument/2006/relationships/slide" Target="slides/slide105.xml"/><Relationship Id="rId134" Type="http://schemas.openxmlformats.org/officeDocument/2006/relationships/slide" Target="slides/slide121.xml"/><Relationship Id="rId139" Type="http://schemas.openxmlformats.org/officeDocument/2006/relationships/slide" Target="slides/slide126.xml"/><Relationship Id="rId80" Type="http://schemas.openxmlformats.org/officeDocument/2006/relationships/slide" Target="slides/slide67.xml"/><Relationship Id="rId85" Type="http://schemas.openxmlformats.org/officeDocument/2006/relationships/slide" Target="slides/slide72.xml"/><Relationship Id="rId150" Type="http://schemas.openxmlformats.org/officeDocument/2006/relationships/slide" Target="slides/slide137.xml"/><Relationship Id="rId155" Type="http://schemas.openxmlformats.org/officeDocument/2006/relationships/slide" Target="slides/slide142.xml"/><Relationship Id="rId171" Type="http://schemas.openxmlformats.org/officeDocument/2006/relationships/slide" Target="slides/slide158.xml"/><Relationship Id="rId176" Type="http://schemas.openxmlformats.org/officeDocument/2006/relationships/presProps" Target="presProps.xml"/><Relationship Id="rId12" Type="http://schemas.openxmlformats.org/officeDocument/2006/relationships/slideMaster" Target="slideMasters/slideMaster12.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slide" Target="slides/slide90.xml"/><Relationship Id="rId108" Type="http://schemas.openxmlformats.org/officeDocument/2006/relationships/slide" Target="slides/slide95.xml"/><Relationship Id="rId124" Type="http://schemas.openxmlformats.org/officeDocument/2006/relationships/slide" Target="slides/slide111.xml"/><Relationship Id="rId129" Type="http://schemas.openxmlformats.org/officeDocument/2006/relationships/slide" Target="slides/slide116.xml"/><Relationship Id="rId54" Type="http://schemas.openxmlformats.org/officeDocument/2006/relationships/slide" Target="slides/slide41.xml"/><Relationship Id="rId70" Type="http://schemas.openxmlformats.org/officeDocument/2006/relationships/slide" Target="slides/slide57.xml"/><Relationship Id="rId75" Type="http://schemas.openxmlformats.org/officeDocument/2006/relationships/slide" Target="slides/slide62.xml"/><Relationship Id="rId91" Type="http://schemas.openxmlformats.org/officeDocument/2006/relationships/slide" Target="slides/slide78.xml"/><Relationship Id="rId96" Type="http://schemas.openxmlformats.org/officeDocument/2006/relationships/slide" Target="slides/slide83.xml"/><Relationship Id="rId140" Type="http://schemas.openxmlformats.org/officeDocument/2006/relationships/slide" Target="slides/slide127.xml"/><Relationship Id="rId145" Type="http://schemas.openxmlformats.org/officeDocument/2006/relationships/slide" Target="slides/slide132.xml"/><Relationship Id="rId161" Type="http://schemas.openxmlformats.org/officeDocument/2006/relationships/slide" Target="slides/slide148.xml"/><Relationship Id="rId166" Type="http://schemas.openxmlformats.org/officeDocument/2006/relationships/slide" Target="slides/slide15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0.xml"/><Relationship Id="rId28" Type="http://schemas.openxmlformats.org/officeDocument/2006/relationships/slide" Target="slides/slide15.xml"/><Relationship Id="rId49" Type="http://schemas.openxmlformats.org/officeDocument/2006/relationships/slide" Target="slides/slide36.xml"/><Relationship Id="rId114" Type="http://schemas.openxmlformats.org/officeDocument/2006/relationships/slide" Target="slides/slide101.xml"/><Relationship Id="rId119" Type="http://schemas.openxmlformats.org/officeDocument/2006/relationships/slide" Target="slides/slide106.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slide" Target="slides/slide65.xml"/><Relationship Id="rId81" Type="http://schemas.openxmlformats.org/officeDocument/2006/relationships/slide" Target="slides/slide68.xml"/><Relationship Id="rId86" Type="http://schemas.openxmlformats.org/officeDocument/2006/relationships/slide" Target="slides/slide73.xml"/><Relationship Id="rId94" Type="http://schemas.openxmlformats.org/officeDocument/2006/relationships/slide" Target="slides/slide81.xml"/><Relationship Id="rId99" Type="http://schemas.openxmlformats.org/officeDocument/2006/relationships/slide" Target="slides/slide86.xml"/><Relationship Id="rId101" Type="http://schemas.openxmlformats.org/officeDocument/2006/relationships/slide" Target="slides/slide88.xml"/><Relationship Id="rId122" Type="http://schemas.openxmlformats.org/officeDocument/2006/relationships/slide" Target="slides/slide109.xml"/><Relationship Id="rId130" Type="http://schemas.openxmlformats.org/officeDocument/2006/relationships/slide" Target="slides/slide117.xml"/><Relationship Id="rId135" Type="http://schemas.openxmlformats.org/officeDocument/2006/relationships/slide" Target="slides/slide122.xml"/><Relationship Id="rId143" Type="http://schemas.openxmlformats.org/officeDocument/2006/relationships/slide" Target="slides/slide130.xml"/><Relationship Id="rId148" Type="http://schemas.openxmlformats.org/officeDocument/2006/relationships/slide" Target="slides/slide135.xml"/><Relationship Id="rId151" Type="http://schemas.openxmlformats.org/officeDocument/2006/relationships/slide" Target="slides/slide138.xml"/><Relationship Id="rId156" Type="http://schemas.openxmlformats.org/officeDocument/2006/relationships/slide" Target="slides/slide143.xml"/><Relationship Id="rId164" Type="http://schemas.openxmlformats.org/officeDocument/2006/relationships/slide" Target="slides/slide151.xml"/><Relationship Id="rId169" Type="http://schemas.openxmlformats.org/officeDocument/2006/relationships/slide" Target="slides/slide156.xml"/><Relationship Id="rId177"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72" Type="http://schemas.openxmlformats.org/officeDocument/2006/relationships/slide" Target="slides/slide15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109" Type="http://schemas.openxmlformats.org/officeDocument/2006/relationships/slide" Target="slides/slide9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 Id="rId104" Type="http://schemas.openxmlformats.org/officeDocument/2006/relationships/slide" Target="slides/slide91.xml"/><Relationship Id="rId120" Type="http://schemas.openxmlformats.org/officeDocument/2006/relationships/slide" Target="slides/slide107.xml"/><Relationship Id="rId125" Type="http://schemas.openxmlformats.org/officeDocument/2006/relationships/slide" Target="slides/slide112.xml"/><Relationship Id="rId141" Type="http://schemas.openxmlformats.org/officeDocument/2006/relationships/slide" Target="slides/slide128.xml"/><Relationship Id="rId146" Type="http://schemas.openxmlformats.org/officeDocument/2006/relationships/slide" Target="slides/slide133.xml"/><Relationship Id="rId167" Type="http://schemas.openxmlformats.org/officeDocument/2006/relationships/slide" Target="slides/slide154.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162" Type="http://schemas.openxmlformats.org/officeDocument/2006/relationships/slide" Target="slides/slide149.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110" Type="http://schemas.openxmlformats.org/officeDocument/2006/relationships/slide" Target="slides/slide97.xml"/><Relationship Id="rId115" Type="http://schemas.openxmlformats.org/officeDocument/2006/relationships/slide" Target="slides/slide102.xml"/><Relationship Id="rId131" Type="http://schemas.openxmlformats.org/officeDocument/2006/relationships/slide" Target="slides/slide118.xml"/><Relationship Id="rId136" Type="http://schemas.openxmlformats.org/officeDocument/2006/relationships/slide" Target="slides/slide123.xml"/><Relationship Id="rId157" Type="http://schemas.openxmlformats.org/officeDocument/2006/relationships/slide" Target="slides/slide144.xml"/><Relationship Id="rId178" Type="http://schemas.openxmlformats.org/officeDocument/2006/relationships/theme" Target="theme/theme1.xml"/><Relationship Id="rId61" Type="http://schemas.openxmlformats.org/officeDocument/2006/relationships/slide" Target="slides/slide48.xml"/><Relationship Id="rId82" Type="http://schemas.openxmlformats.org/officeDocument/2006/relationships/slide" Target="slides/slide69.xml"/><Relationship Id="rId152" Type="http://schemas.openxmlformats.org/officeDocument/2006/relationships/slide" Target="slides/slide139.xml"/><Relationship Id="rId173" Type="http://schemas.openxmlformats.org/officeDocument/2006/relationships/notesMaster" Target="notesMasters/notesMaster1.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slide" Target="slides/slide87.xml"/><Relationship Id="rId105" Type="http://schemas.openxmlformats.org/officeDocument/2006/relationships/slide" Target="slides/slide92.xml"/><Relationship Id="rId126" Type="http://schemas.openxmlformats.org/officeDocument/2006/relationships/slide" Target="slides/slide113.xml"/><Relationship Id="rId147" Type="http://schemas.openxmlformats.org/officeDocument/2006/relationships/slide" Target="slides/slide134.xml"/><Relationship Id="rId168" Type="http://schemas.openxmlformats.org/officeDocument/2006/relationships/slide" Target="slides/slide155.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slide" Target="slides/slide85.xml"/><Relationship Id="rId121" Type="http://schemas.openxmlformats.org/officeDocument/2006/relationships/slide" Target="slides/slide108.xml"/><Relationship Id="rId142" Type="http://schemas.openxmlformats.org/officeDocument/2006/relationships/slide" Target="slides/slide129.xml"/><Relationship Id="rId163" Type="http://schemas.openxmlformats.org/officeDocument/2006/relationships/slide" Target="slides/slide150.xml"/><Relationship Id="rId3" Type="http://schemas.openxmlformats.org/officeDocument/2006/relationships/slideMaster" Target="slideMasters/slideMaster3.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 Id="rId116" Type="http://schemas.openxmlformats.org/officeDocument/2006/relationships/slide" Target="slides/slide103.xml"/><Relationship Id="rId137" Type="http://schemas.openxmlformats.org/officeDocument/2006/relationships/slide" Target="slides/slide124.xml"/><Relationship Id="rId158" Type="http://schemas.openxmlformats.org/officeDocument/2006/relationships/slide" Target="slides/slide145.xml"/><Relationship Id="rId20" Type="http://schemas.openxmlformats.org/officeDocument/2006/relationships/slide" Target="slides/slide7.xml"/><Relationship Id="rId41" Type="http://schemas.openxmlformats.org/officeDocument/2006/relationships/slide" Target="slides/slide28.xml"/><Relationship Id="rId62" Type="http://schemas.openxmlformats.org/officeDocument/2006/relationships/slide" Target="slides/slide49.xml"/><Relationship Id="rId83" Type="http://schemas.openxmlformats.org/officeDocument/2006/relationships/slide" Target="slides/slide70.xml"/><Relationship Id="rId88" Type="http://schemas.openxmlformats.org/officeDocument/2006/relationships/slide" Target="slides/slide75.xml"/><Relationship Id="rId111" Type="http://schemas.openxmlformats.org/officeDocument/2006/relationships/slide" Target="slides/slide98.xml"/><Relationship Id="rId132" Type="http://schemas.openxmlformats.org/officeDocument/2006/relationships/slide" Target="slides/slide119.xml"/><Relationship Id="rId153" Type="http://schemas.openxmlformats.org/officeDocument/2006/relationships/slide" Target="slides/slide140.xml"/><Relationship Id="rId174" Type="http://schemas.openxmlformats.org/officeDocument/2006/relationships/handoutMaster" Target="handoutMasters/handoutMaster1.xml"/><Relationship Id="rId179" Type="http://schemas.openxmlformats.org/officeDocument/2006/relationships/tableStyles" Target="tableStyles.xml"/><Relationship Id="rId15" Type="http://schemas.openxmlformats.org/officeDocument/2006/relationships/slide" Target="slides/slide2.xml"/><Relationship Id="rId36" Type="http://schemas.openxmlformats.org/officeDocument/2006/relationships/slide" Target="slides/slide23.xml"/><Relationship Id="rId57" Type="http://schemas.openxmlformats.org/officeDocument/2006/relationships/slide" Target="slides/slide44.xml"/><Relationship Id="rId106" Type="http://schemas.openxmlformats.org/officeDocument/2006/relationships/slide" Target="slides/slide93.xml"/><Relationship Id="rId127"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4"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6387"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6388"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6389"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06354539-CE45-4EFE-B137-77E59F834F73}" type="slidenum">
              <a:rPr lang="en-US" altLang="zh-CN"/>
              <a:pPr/>
              <a:t>‹#›</a:t>
            </a:fld>
            <a:endParaRPr lang="en-US" altLang="zh-CN"/>
          </a:p>
        </p:txBody>
      </p:sp>
    </p:spTree>
    <p:extLst>
      <p:ext uri="{BB962C8B-B14F-4D97-AF65-F5344CB8AC3E}">
        <p14:creationId xmlns:p14="http://schemas.microsoft.com/office/powerpoint/2010/main" val="405771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buClrTx/>
              <a:defRPr sz="1300"/>
            </a:lvl1pPr>
          </a:lstStyle>
          <a:p>
            <a:r>
              <a:rPr lang="en-US" altLang="zh-CN"/>
              <a:t>1.1    Introduction</a:t>
            </a:r>
          </a:p>
        </p:txBody>
      </p:sp>
      <p:sp>
        <p:nvSpPr>
          <p:cNvPr id="13315"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buClrTx/>
              <a:defRPr sz="1300"/>
            </a:lvl1pPr>
          </a:lstStyle>
          <a:p>
            <a:endParaRPr lang="en-US" altLang="zh-CN"/>
          </a:p>
        </p:txBody>
      </p:sp>
      <p:sp>
        <p:nvSpPr>
          <p:cNvPr id="1331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buClrTx/>
              <a:defRPr sz="1300"/>
            </a:lvl1pPr>
          </a:lstStyle>
          <a:p>
            <a:endParaRPr lang="en-US" altLang="zh-CN"/>
          </a:p>
        </p:txBody>
      </p:sp>
      <p:sp>
        <p:nvSpPr>
          <p:cNvPr id="13319"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buClrTx/>
              <a:defRPr sz="1300"/>
            </a:lvl1pPr>
          </a:lstStyle>
          <a:p>
            <a:fld id="{EBADF7BA-8CF4-4F81-BE0D-0527143A71C0}" type="slidenum">
              <a:rPr lang="en-US" altLang="zh-CN"/>
              <a:pPr/>
              <a:t>‹#›</a:t>
            </a:fld>
            <a:endParaRPr lang="en-US" altLang="zh-CN"/>
          </a:p>
        </p:txBody>
      </p:sp>
    </p:spTree>
    <p:extLst>
      <p:ext uri="{BB962C8B-B14F-4D97-AF65-F5344CB8AC3E}">
        <p14:creationId xmlns:p14="http://schemas.microsoft.com/office/powerpoint/2010/main" val="2579539273"/>
      </p:ext>
    </p:extLst>
  </p:cSld>
  <p:clrMap bg1="lt1" tx1="dk1" bg2="lt2" tx2="dk2" accent1="accent1" accent2="accent2" accent3="accent3" accent4="accent4" accent5="accent5" accent6="accent6" hlink="hlink" folHlink="folHlink"/>
  <p:hf ft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baike.baidu.com/item/%E6%8C%87%E4%BB%A4%E5%AD%97"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baike.baidu.com/item/%E5%B9%B6%E8%A1%8C%E8%AE%A1%E7%AE%97/113443" TargetMode="External"/><Relationship Id="rId5" Type="http://schemas.openxmlformats.org/officeDocument/2006/relationships/hyperlink" Target="https://baike.baidu.com/item/%E5%A4%9A%E5%86%85%E6%A0%B8/799002" TargetMode="External"/><Relationship Id="rId4" Type="http://schemas.openxmlformats.org/officeDocument/2006/relationships/hyperlink" Target="https://baike.baidu.com/item/%E8%B6%85%E7%BA%BF%E7%A8%8B/86034"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baike.baidu.com/item/%E6%8B%89%E4%B8%81%E5%AD%97%E6%AF%8D/1936851" TargetMode="External"/><Relationship Id="rId7" Type="http://schemas.openxmlformats.org/officeDocument/2006/relationships/hyperlink" Target="https://baike.baidu.com/item/%E5%9B%BD%E9%99%85" TargetMode="External"/><Relationship Id="rId2" Type="http://schemas.openxmlformats.org/officeDocument/2006/relationships/slide" Target="../slides/slide100.xml"/><Relationship Id="rId1" Type="http://schemas.openxmlformats.org/officeDocument/2006/relationships/notesMaster" Target="../notesMasters/notesMaster1.xml"/><Relationship Id="rId6" Type="http://schemas.openxmlformats.org/officeDocument/2006/relationships/hyperlink" Target="https://baike.baidu.com/item/%E8%A5%BF%E6%AC%A7/3028649" TargetMode="External"/><Relationship Id="rId5" Type="http://schemas.openxmlformats.org/officeDocument/2006/relationships/hyperlink" Target="https://baike.baidu.com/item/%E8%8B%B1%E8%AF%AD/109997" TargetMode="External"/><Relationship Id="rId4" Type="http://schemas.openxmlformats.org/officeDocument/2006/relationships/hyperlink" Target="https://baike.baidu.com/item/%E7%BC%96%E7%A0%81/80092" TargetMode="Externa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xfrm>
            <a:off x="-223838" y="808038"/>
            <a:ext cx="7185026" cy="4041775"/>
          </a:xfrm>
          <a:ln/>
        </p:spPr>
      </p:sp>
      <p:sp>
        <p:nvSpPr>
          <p:cNvPr id="81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机器语言的特征：操作，符号数，表示形式</a:t>
            </a:r>
            <a:endParaRPr kumimoji="1" lang="en-US" altLang="zh-CN" smtClean="0">
              <a:latin typeface="Arial" panose="020B0604020202020204" pitchFamily="34" charset="0"/>
            </a:endParaRPr>
          </a:p>
          <a:p>
            <a:r>
              <a:rPr kumimoji="1" lang="zh-CN" altLang="en-US" smtClean="0">
                <a:latin typeface="Arial" panose="020B0604020202020204" pitchFamily="34" charset="0"/>
              </a:rPr>
              <a:t>与算法语言基本相同，唯一不同是直接针对硬件。下面要针对硬件，上面要针对算法软件。</a:t>
            </a:r>
          </a:p>
        </p:txBody>
      </p:sp>
      <p:sp>
        <p:nvSpPr>
          <p:cNvPr id="8196"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1519965-5132-435A-BEB5-BA6C763E5745}" type="slidenum">
              <a:rPr lang="en-US" altLang="zh-CN" sz="1200" b="0" smtClean="0">
                <a:latin typeface="Arial" panose="020B0604020202020204" pitchFamily="34" charset="0"/>
                <a:ea typeface="宋体" panose="02010600030101010101" pitchFamily="2" charset="-122"/>
              </a:rPr>
              <a:pPr/>
              <a:t>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0705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805D7B-689D-4296-A2E9-E0C06D579186}" type="slidenum">
              <a:rPr lang="en-US" altLang="zh-CN" smtClean="0">
                <a:ea typeface="Arial Unicode MS" panose="020B0604020202020204" pitchFamily="34" charset="-122"/>
              </a:rPr>
              <a:pPr>
                <a:spcBef>
                  <a:spcPct val="0"/>
                </a:spcBef>
              </a:pPr>
              <a:t>17</a:t>
            </a:fld>
            <a:endParaRPr lang="en-US" altLang="zh-CN" smtClean="0">
              <a:ea typeface="Arial Unicode MS" panose="020B0604020202020204" pitchFamily="34" charset="-122"/>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9825368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a:ln/>
        </p:spPr>
      </p:sp>
      <p:sp>
        <p:nvSpPr>
          <p:cNvPr id="2027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027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AC42D29-3B6B-40BD-B1FF-66E8D4CD5FF5}" type="slidenum">
              <a:rPr lang="en-US" altLang="zh-CN" sz="1200" b="0" smtClean="0">
                <a:latin typeface="Arial" panose="020B0604020202020204" pitchFamily="34" charset="0"/>
                <a:ea typeface="宋体" panose="02010600030101010101" pitchFamily="2" charset="-122"/>
              </a:rPr>
              <a:pPr/>
              <a:t>118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675723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a:ln/>
        </p:spPr>
      </p:sp>
      <p:sp>
        <p:nvSpPr>
          <p:cNvPr id="2048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i="1" smtClean="0">
                <a:solidFill>
                  <a:srgbClr val="FF0066"/>
                </a:solidFill>
                <a:latin typeface="Verdana" panose="020B0604030504040204" pitchFamily="34" charset="0"/>
              </a:rPr>
              <a:t>load upper immediate</a:t>
            </a:r>
            <a:r>
              <a:rPr lang="en-US" altLang="zh-CN" smtClean="0">
                <a:latin typeface="Verdana" panose="020B0604030504040204" pitchFamily="34" charset="0"/>
              </a:rPr>
              <a:t>    LUI</a:t>
            </a:r>
            <a:endParaRPr lang="zh-CN" altLang="en-US" smtClean="0">
              <a:latin typeface="Arial" panose="020B0604020202020204" pitchFamily="34" charset="0"/>
            </a:endParaRPr>
          </a:p>
        </p:txBody>
      </p:sp>
      <p:sp>
        <p:nvSpPr>
          <p:cNvPr id="2048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4699C9-281C-46DA-9379-408ADA4F2745}" type="slidenum">
              <a:rPr lang="en-US" altLang="zh-CN" sz="1200" b="0" smtClean="0">
                <a:latin typeface="Arial" panose="020B0604020202020204" pitchFamily="34" charset="0"/>
                <a:ea typeface="宋体" panose="02010600030101010101" pitchFamily="2" charset="-122"/>
              </a:rPr>
              <a:pPr/>
              <a:t>119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5536347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a:ln/>
        </p:spPr>
      </p:sp>
      <p:sp>
        <p:nvSpPr>
          <p:cNvPr id="2068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068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C827869-80A0-4635-8B02-192FC52E356C}" type="slidenum">
              <a:rPr lang="en-US" altLang="zh-CN" sz="1200" b="0" smtClean="0">
                <a:latin typeface="Arial" panose="020B0604020202020204" pitchFamily="34" charset="0"/>
                <a:ea typeface="宋体" panose="02010600030101010101" pitchFamily="2" charset="-122"/>
              </a:rPr>
              <a:pPr/>
              <a:t>120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54437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5B80988-409E-4CF9-8D6F-165FF8188912}" type="slidenum">
              <a:rPr lang="en-US" altLang="zh-CN" b="0">
                <a:ea typeface="Arial Unicode MS" panose="020B0604020202020204" pitchFamily="34" charset="-122"/>
              </a:rPr>
              <a:pPr algn="r" eaLnBrk="1" hangingPunct="1">
                <a:spcBef>
                  <a:spcPct val="0"/>
                </a:spcBef>
              </a:pPr>
              <a:t>121</a:t>
            </a:fld>
            <a:endParaRPr lang="en-US" altLang="zh-CN" b="0">
              <a:ea typeface="Arial Unicode MS" panose="020B0604020202020204" pitchFamily="34" charset="-122"/>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224480087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109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DB167E3-5565-4288-A2BA-964741EFD887}" type="datetime3">
              <a:rPr lang="en-US" altLang="en-US"/>
              <a:pPr/>
              <a:t>27 March 2022</a:t>
            </a:fld>
            <a:endParaRPr lang="en-US" altLang="en-US"/>
          </a:p>
        </p:txBody>
      </p:sp>
      <p:sp>
        <p:nvSpPr>
          <p:cNvPr id="115716"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mtClean="0">
                <a:latin typeface="Times New Roman" panose="02020603050405020304" pitchFamily="18" charset="0"/>
              </a:rPr>
              <a:t>Chapter 2 — Instructions: Language of the Computer</a:t>
            </a:r>
          </a:p>
        </p:txBody>
      </p:sp>
      <p:sp>
        <p:nvSpPr>
          <p:cNvPr id="2109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DB035DD-3FBC-4D4F-A7BC-6BB975758116}" type="slidenum">
              <a:rPr lang="en-US" altLang="en-US" sz="1200" b="0" smtClean="0">
                <a:ea typeface="宋体" panose="02010600030101010101" pitchFamily="2" charset="-122"/>
              </a:rPr>
              <a:pPr/>
              <a:t>122</a:t>
            </a:fld>
            <a:endParaRPr lang="en-US" altLang="en-US" sz="1200" b="0" smtClean="0">
              <a:ea typeface="宋体" panose="02010600030101010101" pitchFamily="2" charset="-122"/>
            </a:endParaRPr>
          </a:p>
        </p:txBody>
      </p:sp>
      <p:sp>
        <p:nvSpPr>
          <p:cNvPr id="210950" name="Rectangle 2"/>
          <p:cNvSpPr>
            <a:spLocks noGrp="1" noRot="1" noChangeAspect="1" noChangeArrowheads="1" noTextEdit="1"/>
          </p:cNvSpPr>
          <p:nvPr>
            <p:ph type="sldImg"/>
          </p:nvPr>
        </p:nvSpPr>
        <p:spPr>
          <a:ln/>
        </p:spPr>
      </p:sp>
      <p:sp>
        <p:nvSpPr>
          <p:cNvPr id="2109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61349675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a:ln/>
        </p:spPr>
      </p:sp>
      <p:sp>
        <p:nvSpPr>
          <p:cNvPr id="212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12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436B35C-50BE-47FD-9137-DEA174675A96}" type="slidenum">
              <a:rPr lang="en-US" altLang="zh-CN" sz="1200" b="0" smtClean="0">
                <a:latin typeface="Arial" panose="020B0604020202020204" pitchFamily="34" charset="0"/>
                <a:ea typeface="宋体" panose="02010600030101010101" pitchFamily="2" charset="-122"/>
              </a:rPr>
              <a:pPr/>
              <a:t>123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5008674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D4CA98-8691-4DCD-8A0D-29AD76B6AA0A}" type="slidenum">
              <a:rPr lang="en-US" altLang="zh-CN" smtClean="0">
                <a:ea typeface="Arial Unicode MS" panose="020B0604020202020204" pitchFamily="34" charset="-122"/>
              </a:rPr>
              <a:pPr>
                <a:spcBef>
                  <a:spcPct val="0"/>
                </a:spcBef>
              </a:pPr>
              <a:t>124</a:t>
            </a:fld>
            <a:endParaRPr lang="en-US" altLang="zh-CN" smtClean="0">
              <a:ea typeface="Arial Unicode MS" panose="020B0604020202020204" pitchFamily="34" charset="-122"/>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rgbClr val="0000FF"/>
                </a:solidFill>
                <a:latin typeface="Arial" panose="020B0604020202020204" pitchFamily="34" charset="0"/>
              </a:rPr>
              <a:t>汇编器：</a:t>
            </a:r>
            <a:r>
              <a:rPr lang="en-US" altLang="zh-CN" smtClean="0">
                <a:solidFill>
                  <a:srgbClr val="0000FF"/>
                </a:solidFill>
                <a:latin typeface="Arial" panose="020B0604020202020204" pitchFamily="34" charset="0"/>
              </a:rPr>
              <a:t>Convert pseudo-instructions into actual hardware instructions</a:t>
            </a:r>
            <a:r>
              <a:rPr lang="en-US" altLang="zh-CN" smtClean="0">
                <a:latin typeface="Arial" panose="020B0604020202020204" pitchFamily="34" charset="0"/>
              </a:rPr>
              <a:t> –a separate object file (x.o) is created for each C file (x.c)</a:t>
            </a:r>
          </a:p>
          <a:p>
            <a:pPr>
              <a:buClr>
                <a:srgbClr val="CC0000"/>
              </a:buClr>
              <a:buFontTx/>
              <a:buChar char="•"/>
            </a:pPr>
            <a:r>
              <a:rPr lang="en-US" altLang="zh-CN" smtClean="0">
                <a:latin typeface="Arial" panose="020B0604020202020204" pitchFamily="34" charset="0"/>
              </a:rPr>
              <a:t>  compute the actual values for instruction labels </a:t>
            </a:r>
          </a:p>
          <a:p>
            <a:pPr>
              <a:buClr>
                <a:srgbClr val="CC0000"/>
              </a:buClr>
              <a:buFontTx/>
              <a:buChar char="•"/>
            </a:pPr>
            <a:r>
              <a:rPr lang="en-US" altLang="zh-CN" smtClean="0">
                <a:latin typeface="Arial" panose="020B0604020202020204" pitchFamily="34" charset="0"/>
              </a:rPr>
              <a:t>   maintain info on external references and debugging information</a:t>
            </a:r>
          </a:p>
          <a:p>
            <a:pPr>
              <a:buClr>
                <a:srgbClr val="CC0000"/>
              </a:buClr>
            </a:pPr>
            <a:r>
              <a:rPr kumimoji="1" lang="zh-CN" altLang="en-US" smtClean="0">
                <a:latin typeface="Arial" panose="020B0604020202020204" pitchFamily="34" charset="0"/>
              </a:rPr>
              <a:t>链接器：</a:t>
            </a:r>
            <a:r>
              <a:rPr lang="en-US" altLang="zh-CN" smtClean="0">
                <a:latin typeface="Arial" panose="020B0604020202020204" pitchFamily="34" charset="0"/>
              </a:rPr>
              <a:t>Stitches different object files into a single executable</a:t>
            </a:r>
          </a:p>
          <a:p>
            <a:pPr>
              <a:buClr>
                <a:srgbClr val="CC0000"/>
              </a:buClr>
            </a:pPr>
            <a:r>
              <a:rPr lang="zh-CN" altLang="en-US" smtClean="0">
                <a:latin typeface="Arial" panose="020B0604020202020204" pitchFamily="34" charset="0"/>
              </a:rPr>
              <a:t>动态链接库（</a:t>
            </a:r>
            <a:r>
              <a:rPr lang="en-US" altLang="zh-CN" smtClean="0">
                <a:latin typeface="Arial" panose="020B0604020202020204" pitchFamily="34" charset="0"/>
              </a:rPr>
              <a:t>.dll, .so</a:t>
            </a:r>
            <a:r>
              <a:rPr lang="zh-CN" altLang="en-US" smtClean="0">
                <a:latin typeface="Arial" panose="020B0604020202020204" pitchFamily="34" charset="0"/>
              </a:rPr>
              <a:t>）静态链接库（</a:t>
            </a:r>
            <a:r>
              <a:rPr lang="en-US" altLang="zh-CN" smtClean="0">
                <a:latin typeface="Arial" panose="020B0604020202020204" pitchFamily="34" charset="0"/>
              </a:rPr>
              <a:t>.lib, .a</a:t>
            </a:r>
            <a:r>
              <a:rPr lang="zh-CN" altLang="en-US" smtClean="0">
                <a:latin typeface="Arial" panose="020B0604020202020204" pitchFamily="34" charset="0"/>
              </a:rPr>
              <a:t>）</a:t>
            </a:r>
            <a:endParaRPr lang="en-US" altLang="zh-CN" smtClean="0">
              <a:latin typeface="Arial" panose="020B0604020202020204" pitchFamily="34" charset="0"/>
            </a:endParaRPr>
          </a:p>
          <a:p>
            <a:pPr>
              <a:buClr>
                <a:srgbClr val="CC0000"/>
              </a:buClr>
            </a:pPr>
            <a:endParaRPr kumimoji="1" lang="en-US" altLang="zh-CN" smtClean="0">
              <a:latin typeface="Arial" panose="020B0604020202020204" pitchFamily="34" charset="0"/>
            </a:endParaRPr>
          </a:p>
          <a:p>
            <a:pPr>
              <a:buClr>
                <a:srgbClr val="CC0000"/>
              </a:buClr>
            </a:pPr>
            <a:r>
              <a:rPr kumimoji="1" lang="zh-CN" altLang="en-US" smtClean="0">
                <a:latin typeface="Arial" panose="020B0604020202020204" pitchFamily="34" charset="0"/>
              </a:rPr>
              <a:t>可执行文件还有一些未确定的因素，比如</a:t>
            </a:r>
            <a:r>
              <a:rPr kumimoji="1" lang="en-US" altLang="zh-CN" smtClean="0">
                <a:latin typeface="Arial" panose="020B0604020202020204" pitchFamily="34" charset="0"/>
              </a:rPr>
              <a:t>jump</a:t>
            </a:r>
            <a:r>
              <a:rPr kumimoji="1" lang="zh-CN" altLang="en-US" smtClean="0">
                <a:latin typeface="Arial" panose="020B0604020202020204" pitchFamily="34" charset="0"/>
              </a:rPr>
              <a:t> 地址，开辟空间等等</a:t>
            </a:r>
            <a:endParaRPr kumimoji="1" lang="en-US" altLang="zh-CN" smtClean="0">
              <a:latin typeface="Arial" panose="020B0604020202020204" pitchFamily="34" charset="0"/>
            </a:endParaRPr>
          </a:p>
          <a:p>
            <a:endParaRPr lang="zh-CN" altLang="zh-CN" smtClean="0">
              <a:latin typeface="Arial" panose="020B0604020202020204" pitchFamily="34" charset="0"/>
            </a:endParaRPr>
          </a:p>
        </p:txBody>
      </p:sp>
    </p:spTree>
    <p:extLst>
      <p:ext uri="{BB962C8B-B14F-4D97-AF65-F5344CB8AC3E}">
        <p14:creationId xmlns:p14="http://schemas.microsoft.com/office/powerpoint/2010/main" val="32233872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ln/>
        </p:spPr>
      </p:sp>
      <p:sp>
        <p:nvSpPr>
          <p:cNvPr id="217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伪指令：</a:t>
            </a:r>
            <a:r>
              <a:rPr lang="en-US" altLang="zh-CN" smtClean="0">
                <a:latin typeface="Arial" panose="020B0604020202020204" pitchFamily="34" charset="0"/>
              </a:rPr>
              <a:t>pseudo-instrs make it easier to program in assembly – examples: “move”, “blt”, 32-bit immediate operands, etc. </a:t>
            </a:r>
          </a:p>
          <a:p>
            <a:r>
              <a:rPr lang="zh-CN" altLang="en-US" smtClean="0">
                <a:latin typeface="Arial" panose="020B0604020202020204" pitchFamily="34" charset="0"/>
              </a:rPr>
              <a:t>汇编器接受不同基数的数字</a:t>
            </a:r>
            <a:endParaRPr lang="en-US" altLang="zh-CN" smtClean="0">
              <a:latin typeface="Arial" panose="020B0604020202020204" pitchFamily="34" charset="0"/>
            </a:endParaRPr>
          </a:p>
          <a:p>
            <a:r>
              <a:rPr lang="zh-CN" altLang="en-US" smtClean="0">
                <a:latin typeface="Arial" panose="020B0604020202020204" pitchFamily="34" charset="0"/>
              </a:rPr>
              <a:t>汇编器需要处理所有标记对应的地址，将分支和数据传输指令对应的标记放入符号表中</a:t>
            </a:r>
          </a:p>
          <a:p>
            <a:endParaRPr lang="zh-CN" altLang="en-US" smtClean="0">
              <a:latin typeface="Arial" panose="020B0604020202020204" pitchFamily="34" charset="0"/>
            </a:endParaRPr>
          </a:p>
        </p:txBody>
      </p:sp>
      <p:sp>
        <p:nvSpPr>
          <p:cNvPr id="2170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728466A-8A8F-47AC-8691-0DBDDBC8511C}" type="slidenum">
              <a:rPr lang="en-US" altLang="zh-CN" sz="1200" b="0" smtClean="0">
                <a:latin typeface="Arial" panose="020B0604020202020204" pitchFamily="34" charset="0"/>
                <a:ea typeface="宋体" panose="02010600030101010101" pitchFamily="2" charset="-122"/>
              </a:rPr>
              <a:pPr/>
              <a:t>125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873376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a:ln/>
        </p:spPr>
      </p:sp>
      <p:sp>
        <p:nvSpPr>
          <p:cNvPr id="2191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latin typeface="Arial" panose="020B0604020202020204" pitchFamily="34" charset="0"/>
              </a:rPr>
              <a:t>.com</a:t>
            </a:r>
            <a:r>
              <a:rPr kumimoji="1" lang="zh-CN" altLang="en-US" smtClean="0">
                <a:latin typeface="Arial" panose="020B0604020202020204" pitchFamily="34" charset="0"/>
              </a:rPr>
              <a:t>文件没有文件头信息，约定必须从哪里开始执行。</a:t>
            </a:r>
            <a:endParaRPr kumimoji="1" lang="en-US" altLang="zh-CN" smtClean="0">
              <a:latin typeface="Arial" panose="020B0604020202020204" pitchFamily="34" charset="0"/>
            </a:endParaRPr>
          </a:p>
          <a:p>
            <a:r>
              <a:rPr kumimoji="1" lang="en-US" altLang="zh-CN" smtClean="0">
                <a:latin typeface="Arial" panose="020B0604020202020204" pitchFamily="34" charset="0"/>
              </a:rPr>
              <a:t>Text:100, data:20</a:t>
            </a:r>
            <a:r>
              <a:rPr kumimoji="1" lang="zh-CN" altLang="en-US" smtClean="0">
                <a:latin typeface="Arial" panose="020B0604020202020204" pitchFamily="34" charset="0"/>
              </a:rPr>
              <a:t>，操作系统会申请</a:t>
            </a:r>
            <a:r>
              <a:rPr kumimoji="1" lang="en-US" altLang="zh-CN" smtClean="0">
                <a:latin typeface="Arial" panose="020B0604020202020204" pitchFamily="34" charset="0"/>
              </a:rPr>
              <a:t>120</a:t>
            </a:r>
            <a:r>
              <a:rPr kumimoji="1" lang="zh-CN" altLang="en-US" smtClean="0">
                <a:latin typeface="Arial" panose="020B0604020202020204" pitchFamily="34" charset="0"/>
              </a:rPr>
              <a:t>个空间</a:t>
            </a:r>
            <a:endParaRPr kumimoji="1" lang="en-US" altLang="zh-CN" smtClean="0">
              <a:latin typeface="Arial" panose="020B0604020202020204" pitchFamily="34" charset="0"/>
            </a:endParaRPr>
          </a:p>
          <a:p>
            <a:r>
              <a:rPr kumimoji="1" lang="en-US" altLang="zh-CN" smtClean="0">
                <a:latin typeface="Arial" panose="020B0604020202020204" pitchFamily="34" charset="0"/>
              </a:rPr>
              <a:t>Lw</a:t>
            </a:r>
            <a:r>
              <a:rPr kumimoji="1" lang="zh-CN" altLang="en-US" smtClean="0">
                <a:latin typeface="Arial" panose="020B0604020202020204" pitchFamily="34" charset="0"/>
              </a:rPr>
              <a:t>指令有</a:t>
            </a:r>
            <a:r>
              <a:rPr kumimoji="1" lang="en-US" altLang="zh-CN" smtClean="0">
                <a:latin typeface="Arial" panose="020B0604020202020204" pitchFamily="34" charset="0"/>
              </a:rPr>
              <a:t>$gp</a:t>
            </a:r>
            <a:r>
              <a:rPr kumimoji="1" lang="zh-CN" altLang="en-US" smtClean="0">
                <a:latin typeface="Arial" panose="020B0604020202020204" pitchFamily="34" charset="0"/>
              </a:rPr>
              <a:t>，还有</a:t>
            </a:r>
            <a:r>
              <a:rPr kumimoji="1" lang="en-US" altLang="zh-CN" smtClean="0">
                <a:latin typeface="Arial" panose="020B0604020202020204" pitchFamily="34" charset="0"/>
              </a:rPr>
              <a:t>jal</a:t>
            </a:r>
            <a:r>
              <a:rPr kumimoji="1" lang="zh-CN" altLang="en-US" smtClean="0">
                <a:latin typeface="Arial" panose="020B0604020202020204" pitchFamily="34" charset="0"/>
              </a:rPr>
              <a:t>，都是需要重新定向</a:t>
            </a:r>
          </a:p>
          <a:p>
            <a:endParaRPr lang="zh-CN" altLang="en-US" smtClean="0">
              <a:latin typeface="Arial" panose="020B0604020202020204" pitchFamily="34" charset="0"/>
            </a:endParaRPr>
          </a:p>
        </p:txBody>
      </p:sp>
      <p:sp>
        <p:nvSpPr>
          <p:cNvPr id="2191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9B29E64-24C5-4385-99E6-62718780072B}" type="slidenum">
              <a:rPr lang="en-US" altLang="zh-CN" sz="1200" b="0" smtClean="0">
                <a:latin typeface="Arial" panose="020B0604020202020204" pitchFamily="34" charset="0"/>
                <a:ea typeface="宋体" panose="02010600030101010101" pitchFamily="2" charset="-122"/>
              </a:rPr>
              <a:pPr/>
              <a:t>126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26313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a:ln/>
        </p:spPr>
      </p:sp>
      <p:sp>
        <p:nvSpPr>
          <p:cNvPr id="221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链接器使用每个目标模块的重定位信息和符号表，来解析所有的未定义标记，产生可执行文件。这个文件与目标文件具有相同的格式，但是不包含未解决的引用。</a:t>
            </a:r>
            <a:endParaRPr lang="en-US" altLang="zh-CN" smtClean="0">
              <a:latin typeface="Arial" panose="020B0604020202020204" pitchFamily="34" charset="0"/>
            </a:endParaRPr>
          </a:p>
          <a:p>
            <a:r>
              <a:rPr lang="zh-CN" altLang="en-US" smtClean="0">
                <a:latin typeface="Arial" panose="020B0604020202020204" pitchFamily="34" charset="0"/>
              </a:rPr>
              <a:t>不过可能仍含有未解决的地址。</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静态数据通过</a:t>
            </a:r>
            <a:r>
              <a:rPr lang="en-US" altLang="zh-CN" smtClean="0">
                <a:latin typeface="Arial" panose="020B0604020202020204" pitchFamily="34" charset="0"/>
              </a:rPr>
              <a:t>$gp</a:t>
            </a:r>
            <a:r>
              <a:rPr lang="zh-CN" altLang="en-US" smtClean="0">
                <a:latin typeface="Arial" panose="020B0604020202020204" pitchFamily="34" charset="0"/>
              </a:rPr>
              <a:t>访问，动态数据通过</a:t>
            </a:r>
            <a:r>
              <a:rPr lang="en-US" altLang="zh-CN" smtClean="0">
                <a:latin typeface="Arial" panose="020B0604020202020204" pitchFamily="34" charset="0"/>
              </a:rPr>
              <a:t>$sp</a:t>
            </a:r>
            <a:r>
              <a:rPr lang="zh-CN" altLang="en-US" smtClean="0">
                <a:latin typeface="Arial" panose="020B0604020202020204" pitchFamily="34" charset="0"/>
              </a:rPr>
              <a:t>访问</a:t>
            </a:r>
            <a:endParaRPr lang="en-US" altLang="zh-CN" smtClean="0">
              <a:latin typeface="Arial" panose="020B0604020202020204" pitchFamily="34" charset="0"/>
            </a:endParaRPr>
          </a:p>
          <a:p>
            <a:endParaRPr kumimoji="1" lang="en-US" altLang="zh-CN" smtClean="0">
              <a:latin typeface="Arial" panose="020B0604020202020204" pitchFamily="34" charset="0"/>
            </a:endParaRPr>
          </a:p>
          <a:p>
            <a:r>
              <a:rPr kumimoji="1" lang="zh-CN" altLang="en-US" smtClean="0">
                <a:latin typeface="Arial" panose="020B0604020202020204" pitchFamily="34" charset="0"/>
              </a:rPr>
              <a:t>作业汇编器最终交上来的是可执行代码，必须是链接好的。</a:t>
            </a:r>
          </a:p>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22118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259F4A4-A576-446C-9E01-E9E7E1978188}" type="slidenum">
              <a:rPr lang="en-US" altLang="zh-CN" sz="1200" b="0" smtClean="0">
                <a:latin typeface="Arial" panose="020B0604020202020204" pitchFamily="34" charset="0"/>
                <a:ea typeface="宋体" panose="02010600030101010101" pitchFamily="2" charset="-122"/>
              </a:rPr>
              <a:pPr/>
              <a:t>127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983128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689BB3-F568-49E9-BAB9-865627FCA1B6}" type="slidenum">
              <a:rPr lang="en-US" altLang="zh-CN" smtClean="0">
                <a:ea typeface="Arial Unicode MS" panose="020B0604020202020204" pitchFamily="34" charset="-122"/>
              </a:rPr>
              <a:pPr>
                <a:spcBef>
                  <a:spcPct val="0"/>
                </a:spcBef>
              </a:pPr>
              <a:t>18</a:t>
            </a:fld>
            <a:endParaRPr lang="en-US" altLang="zh-CN" smtClean="0">
              <a:ea typeface="Arial Unicode MS" panose="020B0604020202020204" pitchFamily="34" charset="-122"/>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高级语言的操作数是变量</a:t>
            </a:r>
            <a:endParaRPr lang="en-US" altLang="zh-CN" smtClean="0">
              <a:latin typeface="Arial" panose="020B0604020202020204" pitchFamily="34" charset="0"/>
            </a:endParaRPr>
          </a:p>
          <a:p>
            <a:pPr eaLnBrk="1" hangingPunct="1"/>
            <a:r>
              <a:rPr lang="zh-CN" altLang="en-US" smtClean="0">
                <a:latin typeface="Arial" panose="020B0604020202020204" pitchFamily="34" charset="0"/>
              </a:rPr>
              <a:t>算术指令操作数是寄存器，寄存器操作数，这是最快的。</a:t>
            </a:r>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r>
              <a:rPr lang="en-US" altLang="zh-CN" smtClean="0">
                <a:latin typeface="Arial" panose="020B0604020202020204" pitchFamily="34" charset="0"/>
              </a:rPr>
              <a:t>32</a:t>
            </a:r>
            <a:r>
              <a:rPr lang="zh-CN" altLang="en-US" smtClean="0">
                <a:latin typeface="Arial" panose="020B0604020202020204" pitchFamily="34" charset="0"/>
              </a:rPr>
              <a:t>个寄存器有一些特殊的，比如</a:t>
            </a:r>
            <a:r>
              <a:rPr lang="en-US" altLang="zh-CN" smtClean="0">
                <a:latin typeface="Arial" panose="020B0604020202020204" pitchFamily="34" charset="0"/>
              </a:rPr>
              <a:t>$zero</a:t>
            </a:r>
            <a:r>
              <a:rPr lang="zh-CN" altLang="en-US" smtClean="0">
                <a:latin typeface="Arial" panose="020B0604020202020204" pitchFamily="34" charset="0"/>
              </a:rPr>
              <a:t>就是专门存放</a:t>
            </a:r>
            <a:r>
              <a:rPr lang="en-US" altLang="zh-CN" smtClean="0">
                <a:latin typeface="Arial" panose="020B0604020202020204" pitchFamily="34" charset="0"/>
              </a:rPr>
              <a:t>0</a:t>
            </a:r>
            <a:r>
              <a:rPr lang="zh-CN" altLang="en-US" smtClean="0">
                <a:latin typeface="Arial" panose="020B0604020202020204" pitchFamily="34" charset="0"/>
              </a:rPr>
              <a:t>的。</a:t>
            </a:r>
            <a:endParaRPr lang="en-US" altLang="zh-CN" smtClean="0">
              <a:latin typeface="Arial" panose="020B0604020202020204" pitchFamily="34" charset="0"/>
            </a:endParaRPr>
          </a:p>
          <a:p>
            <a:pPr eaLnBrk="1" hangingPunct="1"/>
            <a:endParaRPr lang="en-US" altLang="zh-CN" smtClean="0">
              <a:latin typeface="Arial" panose="020B0604020202020204" pitchFamily="34" charset="0"/>
            </a:endParaRPr>
          </a:p>
          <a:p>
            <a:pPr eaLnBrk="1" hangingPunct="1"/>
            <a:r>
              <a:rPr lang="zh-CN" altLang="en-US" smtClean="0">
                <a:latin typeface="Arial" panose="020B0604020202020204" pitchFamily="34" charset="0"/>
              </a:rPr>
              <a:t>寄存器不是越多越好，</a:t>
            </a:r>
            <a:r>
              <a:rPr lang="en-US" altLang="zh-CN" smtClean="0">
                <a:latin typeface="Arial" panose="020B0604020202020204" pitchFamily="34" charset="0"/>
              </a:rPr>
              <a:t>32</a:t>
            </a:r>
            <a:r>
              <a:rPr lang="zh-CN" altLang="en-US" smtClean="0">
                <a:latin typeface="Arial" panose="020B0604020202020204" pitchFamily="34" charset="0"/>
              </a:rPr>
              <a:t>个是比较平衡的个数。寄存器太多，电信号传输距离越远，传输时间越长，所以会延长时钟周期。</a:t>
            </a:r>
            <a:endParaRPr lang="en-US" altLang="zh-CN" smtClean="0">
              <a:latin typeface="Arial" panose="020B0604020202020204" pitchFamily="34" charset="0"/>
            </a:endParaRPr>
          </a:p>
          <a:p>
            <a:r>
              <a:rPr lang="zh-CN" altLang="en-US" smtClean="0">
                <a:latin typeface="Arial" panose="020B0604020202020204" pitchFamily="34" charset="0"/>
              </a:rPr>
              <a:t>还有一个原因是指令格式的位数限制。</a:t>
            </a:r>
            <a:endParaRPr lang="en-US" altLang="zh-CN" smtClean="0">
              <a:latin typeface="Arial" panose="020B0604020202020204" pitchFamily="34" charset="0"/>
            </a:endParaRPr>
          </a:p>
        </p:txBody>
      </p:sp>
    </p:spTree>
    <p:extLst>
      <p:ext uri="{BB962C8B-B14F-4D97-AF65-F5344CB8AC3E}">
        <p14:creationId xmlns:p14="http://schemas.microsoft.com/office/powerpoint/2010/main" val="115402102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a:ln/>
        </p:spPr>
      </p:sp>
      <p:sp>
        <p:nvSpPr>
          <p:cNvPr id="223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可执行文件在磁盘中，加载器将其读到内存中启动执行。</a:t>
            </a:r>
          </a:p>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2232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4FBE6D3-9374-422C-92E8-80D3D765BCA6}" type="slidenum">
              <a:rPr lang="en-US" altLang="zh-CN" sz="1200" b="0" smtClean="0">
                <a:latin typeface="Arial" panose="020B0604020202020204" pitchFamily="34" charset="0"/>
                <a:ea typeface="宋体" panose="02010600030101010101" pitchFamily="2" charset="-122"/>
              </a:rPr>
              <a:pPr/>
              <a:t>128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15716336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528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4897CF7-6536-4BF2-972F-55A6A998B985}"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252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252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CFC72E-A411-422E-B5C3-C0DFB10AFEF7}" type="slidenum">
              <a:rPr lang="en-US" altLang="en-US" sz="1200" b="0" smtClean="0">
                <a:ea typeface="宋体" panose="02010600030101010101" pitchFamily="2" charset="-122"/>
              </a:rPr>
              <a:pPr/>
              <a:t>129</a:t>
            </a:fld>
            <a:endParaRPr lang="en-US" altLang="en-US" sz="1200" b="0" smtClean="0">
              <a:ea typeface="宋体" panose="02010600030101010101" pitchFamily="2" charset="-122"/>
            </a:endParaRPr>
          </a:p>
        </p:txBody>
      </p:sp>
      <p:sp>
        <p:nvSpPr>
          <p:cNvPr id="225286" name="Rectangle 2"/>
          <p:cNvSpPr>
            <a:spLocks noGrp="1" noRot="1" noChangeAspect="1" noChangeArrowheads="1" noTextEdit="1"/>
          </p:cNvSpPr>
          <p:nvPr>
            <p:ph type="sldImg"/>
          </p:nvPr>
        </p:nvSpPr>
        <p:spPr>
          <a:ln/>
        </p:spPr>
      </p:sp>
      <p:sp>
        <p:nvSpPr>
          <p:cNvPr id="2252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375642351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733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191E3E0-DFD4-4C06-859E-AAFDD87335CE}"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273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273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D1CE973-4BBF-4FB1-A23B-9AB2F5C58842}" type="slidenum">
              <a:rPr lang="en-US" altLang="en-US" sz="1200" b="0" smtClean="0">
                <a:ea typeface="宋体" panose="02010600030101010101" pitchFamily="2" charset="-122"/>
              </a:rPr>
              <a:pPr/>
              <a:t>130</a:t>
            </a:fld>
            <a:endParaRPr lang="en-US" altLang="en-US" sz="1200" b="0" smtClean="0">
              <a:ea typeface="宋体" panose="02010600030101010101" pitchFamily="2" charset="-122"/>
            </a:endParaRPr>
          </a:p>
        </p:txBody>
      </p:sp>
      <p:sp>
        <p:nvSpPr>
          <p:cNvPr id="227334" name="Rectangle 2"/>
          <p:cNvSpPr>
            <a:spLocks noGrp="1" noRot="1" noChangeAspect="1" noChangeArrowheads="1" noTextEdit="1"/>
          </p:cNvSpPr>
          <p:nvPr>
            <p:ph type="sldImg"/>
          </p:nvPr>
        </p:nvSpPr>
        <p:spPr>
          <a:ln/>
        </p:spPr>
      </p:sp>
      <p:sp>
        <p:nvSpPr>
          <p:cNvPr id="2273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391588123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2937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E894EA-C9D1-4629-B5AB-25325C348173}"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2938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293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AB56716-FEA5-4387-AACF-C733DACF8926}" type="slidenum">
              <a:rPr lang="en-US" altLang="en-US" sz="1200" b="0" smtClean="0">
                <a:ea typeface="宋体" panose="02010600030101010101" pitchFamily="2" charset="-122"/>
              </a:rPr>
              <a:pPr/>
              <a:t>131</a:t>
            </a:fld>
            <a:endParaRPr lang="en-US" altLang="en-US" sz="1200" b="0" smtClean="0">
              <a:ea typeface="宋体" panose="02010600030101010101" pitchFamily="2" charset="-122"/>
            </a:endParaRPr>
          </a:p>
        </p:txBody>
      </p:sp>
      <p:sp>
        <p:nvSpPr>
          <p:cNvPr id="229382" name="Rectangle 2"/>
          <p:cNvSpPr>
            <a:spLocks noGrp="1" noRot="1" noChangeAspect="1" noChangeArrowheads="1" noTextEdit="1"/>
          </p:cNvSpPr>
          <p:nvPr>
            <p:ph type="sldImg"/>
          </p:nvPr>
        </p:nvSpPr>
        <p:spPr>
          <a:ln/>
        </p:spPr>
      </p:sp>
      <p:sp>
        <p:nvSpPr>
          <p:cNvPr id="2293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24425346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a:xfrm>
            <a:off x="-223838" y="808038"/>
            <a:ext cx="7185026" cy="4041775"/>
          </a:xfrm>
          <a:ln/>
        </p:spPr>
      </p:sp>
      <p:sp>
        <p:nvSpPr>
          <p:cNvPr id="231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14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5B7FE0B-E441-476F-8205-3AC6DB5B7447}" type="slidenum">
              <a:rPr lang="en-US" altLang="zh-CN" sz="1200" b="0" smtClean="0">
                <a:latin typeface="Arial" panose="020B0604020202020204" pitchFamily="34" charset="0"/>
                <a:ea typeface="宋体" panose="02010600030101010101" pitchFamily="2" charset="-122"/>
              </a:rPr>
              <a:pPr/>
              <a:t>132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5642832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a:xfrm>
            <a:off x="-223838" y="808038"/>
            <a:ext cx="7185026" cy="4041775"/>
          </a:xfrm>
          <a:ln/>
        </p:spPr>
      </p:sp>
      <p:sp>
        <p:nvSpPr>
          <p:cNvPr id="2334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34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88AFDF0-E0A3-4155-91F4-7DC177B9D169}" type="slidenum">
              <a:rPr lang="en-US" altLang="zh-CN" sz="1200" b="0" smtClean="0">
                <a:latin typeface="Arial" panose="020B0604020202020204" pitchFamily="34" charset="0"/>
                <a:ea typeface="宋体" panose="02010600030101010101" pitchFamily="2" charset="-122"/>
              </a:rPr>
              <a:pPr/>
              <a:t>133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339526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a:ln/>
        </p:spPr>
      </p:sp>
      <p:sp>
        <p:nvSpPr>
          <p:cNvPr id="2355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55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C8A176-02E2-4A85-8BB3-9190614A2899}" type="slidenum">
              <a:rPr lang="en-US" altLang="zh-CN" sz="1200" b="0" smtClean="0">
                <a:latin typeface="Arial" panose="020B0604020202020204" pitchFamily="34" charset="0"/>
                <a:ea typeface="宋体" panose="02010600030101010101" pitchFamily="2" charset="-122"/>
              </a:rPr>
              <a:pPr/>
              <a:t>134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3517937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49ACE62-B21F-460B-8882-1423A1A8DB05}" type="slidenum">
              <a:rPr lang="en-US" altLang="zh-CN" smtClean="0">
                <a:ea typeface="Arial Unicode MS" panose="020B0604020202020204" pitchFamily="34" charset="-122"/>
              </a:rPr>
              <a:pPr>
                <a:spcBef>
                  <a:spcPct val="0"/>
                </a:spcBef>
              </a:pPr>
              <a:t>135</a:t>
            </a:fld>
            <a:endParaRPr lang="en-US" altLang="zh-CN" smtClean="0">
              <a:ea typeface="Arial Unicode MS" panose="020B0604020202020204" pitchFamily="34" charset="-122"/>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排序是一个经典例子</a:t>
            </a:r>
            <a:endParaRPr lang="en-US" altLang="zh-CN" smtClean="0">
              <a:latin typeface="Arial" panose="020B0604020202020204" pitchFamily="34" charset="0"/>
            </a:endParaRPr>
          </a:p>
          <a:p>
            <a:r>
              <a:rPr lang="zh-CN" altLang="en-US" smtClean="0">
                <a:latin typeface="Arial" panose="020B0604020202020204" pitchFamily="34" charset="0"/>
              </a:rPr>
              <a:t>主要是为了讲解在循环过程当中是怎么编译的汇编语言，特别是在循环中调用其他函数</a:t>
            </a:r>
          </a:p>
          <a:p>
            <a:endParaRPr lang="zh-CN" altLang="zh-CN" smtClean="0">
              <a:latin typeface="Arial" panose="020B0604020202020204" pitchFamily="34" charset="0"/>
            </a:endParaRPr>
          </a:p>
        </p:txBody>
      </p:sp>
    </p:spTree>
    <p:extLst>
      <p:ext uri="{BB962C8B-B14F-4D97-AF65-F5344CB8AC3E}">
        <p14:creationId xmlns:p14="http://schemas.microsoft.com/office/powerpoint/2010/main" val="3069974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ln/>
        </p:spPr>
      </p:sp>
      <p:sp>
        <p:nvSpPr>
          <p:cNvPr id="2396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396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F5DE9E5-2059-4EFE-A209-06EB4A82CE18}" type="slidenum">
              <a:rPr lang="en-US" altLang="zh-CN" sz="1200" b="0" smtClean="0">
                <a:latin typeface="Arial" panose="020B0604020202020204" pitchFamily="34" charset="0"/>
                <a:ea typeface="宋体" panose="02010600030101010101" pitchFamily="2" charset="-122"/>
              </a:rPr>
              <a:pPr/>
              <a:t>136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0472188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ln/>
        </p:spPr>
      </p:sp>
      <p:sp>
        <p:nvSpPr>
          <p:cNvPr id="2416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16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0D00629-1C4E-4999-85B5-984A335BD6DB}" type="slidenum">
              <a:rPr lang="en-US" altLang="zh-CN" sz="1200" b="0" smtClean="0">
                <a:latin typeface="Arial" panose="020B0604020202020204" pitchFamily="34" charset="0"/>
                <a:ea typeface="宋体" panose="02010600030101010101" pitchFamily="2" charset="-122"/>
              </a:rPr>
              <a:pPr/>
              <a:t>137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14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RISC-V</a:t>
            </a:r>
            <a:r>
              <a:rPr lang="zh-CN" altLang="en-US" smtClean="0">
                <a:latin typeface="Arial" panose="020B0604020202020204" pitchFamily="34" charset="0"/>
              </a:rPr>
              <a:t>约定在“</a:t>
            </a:r>
            <a:r>
              <a:rPr lang="en-US" altLang="zh-CN" smtClean="0">
                <a:latin typeface="Arial" panose="020B0604020202020204" pitchFamily="34" charset="0"/>
              </a:rPr>
              <a:t>x”</a:t>
            </a:r>
            <a:r>
              <a:rPr lang="zh-CN" altLang="en-US" smtClean="0">
                <a:latin typeface="Arial" panose="020B0604020202020204" pitchFamily="34" charset="0"/>
              </a:rPr>
              <a:t>后面跟一个编号来表示寄存器。</a:t>
            </a:r>
          </a:p>
        </p:txBody>
      </p:sp>
      <p:sp>
        <p:nvSpPr>
          <p:cNvPr id="307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428205C-89CE-4A21-A5CF-754425EF232A}" type="slidenum">
              <a:rPr lang="en-US" altLang="zh-CN" sz="1200" b="0" smtClean="0">
                <a:latin typeface="Arial" panose="020B0604020202020204" pitchFamily="34" charset="0"/>
                <a:ea typeface="宋体" panose="02010600030101010101" pitchFamily="2" charset="-122"/>
              </a:rPr>
              <a:pPr/>
              <a:t>19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1859481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ln/>
        </p:spPr>
      </p:sp>
      <p:sp>
        <p:nvSpPr>
          <p:cNvPr id="2437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37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223440C-6E1F-46EF-8B11-172743D463EA}" type="slidenum">
              <a:rPr lang="en-US" altLang="zh-CN" sz="1200" b="0" smtClean="0">
                <a:latin typeface="Arial" panose="020B0604020202020204" pitchFamily="34" charset="0"/>
                <a:ea typeface="宋体" panose="02010600030101010101" pitchFamily="2" charset="-122"/>
              </a:rPr>
              <a:pPr/>
              <a:t>138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5433013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a:ln/>
        </p:spPr>
      </p:sp>
      <p:sp>
        <p:nvSpPr>
          <p:cNvPr id="2457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57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105C642-2F9B-4F46-817D-FDD0724D8FC4}" type="slidenum">
              <a:rPr lang="en-US" altLang="zh-CN" sz="1200" b="0" smtClean="0">
                <a:latin typeface="Arial" panose="020B0604020202020204" pitchFamily="34" charset="0"/>
                <a:ea typeface="宋体" panose="02010600030101010101" pitchFamily="2" charset="-122"/>
              </a:rPr>
              <a:pPr/>
              <a:t>139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1990004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幻灯片图像占位符 1"/>
          <p:cNvSpPr>
            <a:spLocks noGrp="1" noRot="1" noChangeAspect="1" noTextEdit="1"/>
          </p:cNvSpPr>
          <p:nvPr>
            <p:ph type="sldImg"/>
          </p:nvPr>
        </p:nvSpPr>
        <p:spPr>
          <a:ln/>
        </p:spPr>
      </p:sp>
      <p:sp>
        <p:nvSpPr>
          <p:cNvPr id="247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78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F027807-1E0F-4F61-ADD4-BDDE6E04FDC8}" type="slidenum">
              <a:rPr lang="en-US" altLang="zh-CN" sz="1200" b="0" smtClean="0">
                <a:latin typeface="Arial" panose="020B0604020202020204" pitchFamily="34" charset="0"/>
                <a:ea typeface="宋体" panose="02010600030101010101" pitchFamily="2" charset="-122"/>
              </a:rPr>
              <a:pPr/>
              <a:t>140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88947504"/>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98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ECCFE5F-693B-4D4E-BFB3-DB0C8BF4278A}" type="slidenum">
              <a:rPr lang="en-US" altLang="zh-CN" sz="1200" b="0" smtClean="0">
                <a:latin typeface="Arial" panose="020B0604020202020204" pitchFamily="34" charset="0"/>
                <a:ea typeface="宋体" panose="02010600030101010101" pitchFamily="2" charset="-122"/>
              </a:rPr>
              <a:pPr/>
              <a:t>141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0606574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190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519D54C-61AA-4EA5-B3E9-A5881A5BD210}" type="datetime3">
              <a:rPr lang="en-US" altLang="en-US"/>
              <a:pPr/>
              <a:t>27 March 2022</a:t>
            </a:fld>
            <a:endParaRPr lang="en-US" altLang="en-US"/>
          </a:p>
        </p:txBody>
      </p:sp>
      <p:sp>
        <p:nvSpPr>
          <p:cNvPr id="14541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mtClean="0">
                <a:latin typeface="Times New Roman" panose="02020603050405020304" pitchFamily="18" charset="0"/>
              </a:rPr>
              <a:t>Chapter 2 — Instructions: Language of the Computer</a:t>
            </a:r>
          </a:p>
        </p:txBody>
      </p:sp>
      <p:sp>
        <p:nvSpPr>
          <p:cNvPr id="2519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891C862-54F7-4F86-A99D-39598966BEAB}" type="slidenum">
              <a:rPr lang="en-US" altLang="en-US" sz="1200" b="0" smtClean="0">
                <a:ea typeface="宋体" panose="02010600030101010101" pitchFamily="2" charset="-122"/>
              </a:rPr>
              <a:pPr/>
              <a:t>142</a:t>
            </a:fld>
            <a:endParaRPr lang="en-US" altLang="en-US" sz="1200" b="0" smtClean="0">
              <a:ea typeface="宋体" panose="02010600030101010101" pitchFamily="2" charset="-122"/>
            </a:endParaRPr>
          </a:p>
        </p:txBody>
      </p:sp>
      <p:sp>
        <p:nvSpPr>
          <p:cNvPr id="251910" name="Rectangle 2"/>
          <p:cNvSpPr>
            <a:spLocks noGrp="1" noRot="1" noChangeAspect="1" noChangeArrowheads="1" noTextEdit="1"/>
          </p:cNvSpPr>
          <p:nvPr>
            <p:ph type="sldImg"/>
          </p:nvPr>
        </p:nvSpPr>
        <p:spPr>
          <a:ln/>
        </p:spPr>
      </p:sp>
      <p:sp>
        <p:nvSpPr>
          <p:cNvPr id="2519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07698251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395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33B349A-59F0-47CF-AE6E-BF0BC119101A}" type="datetime3">
              <a:rPr lang="en-US" altLang="en-US"/>
              <a:pPr/>
              <a:t>27 March 2022</a:t>
            </a:fld>
            <a:endParaRPr lang="en-US" altLang="en-US"/>
          </a:p>
        </p:txBody>
      </p:sp>
      <p:sp>
        <p:nvSpPr>
          <p:cNvPr id="147460"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mtClean="0">
                <a:latin typeface="Times New Roman" panose="02020603050405020304" pitchFamily="18" charset="0"/>
              </a:rPr>
              <a:t>Chapter 2 — Instructions: Language of the Computer</a:t>
            </a:r>
          </a:p>
        </p:txBody>
      </p:sp>
      <p:sp>
        <p:nvSpPr>
          <p:cNvPr id="2539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C7B600F-90E0-49B7-AE8A-CB60EFD3E4B2}" type="slidenum">
              <a:rPr lang="en-US" altLang="en-US" sz="1200" b="0" smtClean="0">
                <a:ea typeface="宋体" panose="02010600030101010101" pitchFamily="2" charset="-122"/>
              </a:rPr>
              <a:pPr/>
              <a:t>143</a:t>
            </a:fld>
            <a:endParaRPr lang="en-US" altLang="en-US" sz="1200" b="0" smtClean="0">
              <a:ea typeface="宋体" panose="02010600030101010101" pitchFamily="2" charset="-122"/>
            </a:endParaRPr>
          </a:p>
        </p:txBody>
      </p:sp>
      <p:sp>
        <p:nvSpPr>
          <p:cNvPr id="253958" name="Rectangle 2"/>
          <p:cNvSpPr>
            <a:spLocks noGrp="1" noRot="1" noChangeAspect="1" noChangeArrowheads="1" noTextEdit="1"/>
          </p:cNvSpPr>
          <p:nvPr>
            <p:ph type="sldImg"/>
          </p:nvPr>
        </p:nvSpPr>
        <p:spPr>
          <a:ln/>
        </p:spPr>
      </p:sp>
      <p:sp>
        <p:nvSpPr>
          <p:cNvPr id="2539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92423177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25600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2594A8C-127D-4728-8069-C04490712CF1}" type="datetime3">
              <a:rPr lang="en-US" altLang="en-US"/>
              <a:pPr/>
              <a:t>27 March 2022</a:t>
            </a:fld>
            <a:endParaRPr lang="en-US" altLang="en-US"/>
          </a:p>
        </p:txBody>
      </p:sp>
      <p:sp>
        <p:nvSpPr>
          <p:cNvPr id="149508"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mtClean="0">
                <a:latin typeface="Times New Roman" panose="02020603050405020304" pitchFamily="18" charset="0"/>
              </a:rPr>
              <a:t>Chapter 2 — Instructions: Language of the Computer</a:t>
            </a:r>
          </a:p>
        </p:txBody>
      </p:sp>
      <p:sp>
        <p:nvSpPr>
          <p:cNvPr id="2560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80DEFAD-96C9-4430-95AA-CBAA11004D4B}" type="slidenum">
              <a:rPr lang="en-US" altLang="en-US" sz="1200" b="0" smtClean="0">
                <a:ea typeface="宋体" panose="02010600030101010101" pitchFamily="2" charset="-122"/>
              </a:rPr>
              <a:pPr/>
              <a:t>144</a:t>
            </a:fld>
            <a:endParaRPr lang="en-US" altLang="en-US" sz="1200" b="0" smtClean="0">
              <a:ea typeface="宋体" panose="02010600030101010101" pitchFamily="2" charset="-122"/>
            </a:endParaRPr>
          </a:p>
        </p:txBody>
      </p:sp>
      <p:sp>
        <p:nvSpPr>
          <p:cNvPr id="256006" name="Rectangle 2"/>
          <p:cNvSpPr>
            <a:spLocks noGrp="1" noRot="1" noChangeAspect="1" noChangeArrowheads="1" noTextEdit="1"/>
          </p:cNvSpPr>
          <p:nvPr>
            <p:ph type="sldImg"/>
          </p:nvPr>
        </p:nvSpPr>
        <p:spPr>
          <a:ln/>
        </p:spPr>
      </p:sp>
      <p:sp>
        <p:nvSpPr>
          <p:cNvPr id="2560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293320870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EE6082-4BE3-4AB1-ABE8-9FAF9BAED60B}" type="slidenum">
              <a:rPr lang="en-US" altLang="zh-CN" smtClean="0">
                <a:ea typeface="Arial Unicode MS" panose="020B0604020202020204" pitchFamily="34" charset="-122"/>
              </a:rPr>
              <a:pPr>
                <a:spcBef>
                  <a:spcPct val="0"/>
                </a:spcBef>
              </a:pPr>
              <a:t>145</a:t>
            </a:fld>
            <a:endParaRPr lang="en-US" altLang="zh-CN" smtClean="0">
              <a:ea typeface="Arial Unicode MS" panose="020B0604020202020204" pitchFamily="34" charset="-122"/>
            </a:endParaRPr>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326867953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ln/>
        </p:spPr>
      </p:sp>
      <p:sp>
        <p:nvSpPr>
          <p:cNvPr id="2600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mtClean="0">
                <a:latin typeface="Arial" panose="020B0604020202020204" pitchFamily="34" charset="0"/>
              </a:rPr>
              <a:t>数组：</a:t>
            </a:r>
            <a:r>
              <a:rPr lang="en-US" altLang="zh-CN" sz="1400" smtClean="0">
                <a:latin typeface="Arial Unicode MS" panose="020B0604020202020204" pitchFamily="34" charset="-122"/>
              </a:rPr>
              <a:t>This code works as long as </a:t>
            </a:r>
            <a:r>
              <a:rPr lang="en-US" altLang="zh-CN" sz="1400" i="1" smtClean="0">
                <a:solidFill>
                  <a:srgbClr val="FF0000"/>
                </a:solidFill>
                <a:latin typeface="Arial" panose="020B0604020202020204" pitchFamily="34" charset="0"/>
              </a:rPr>
              <a:t>size</a:t>
            </a:r>
            <a:r>
              <a:rPr lang="en-US" altLang="zh-CN" sz="1400" smtClean="0">
                <a:solidFill>
                  <a:srgbClr val="FF0000"/>
                </a:solidFill>
                <a:latin typeface="Arial Unicode MS" panose="020B0604020202020204" pitchFamily="34" charset="-122"/>
              </a:rPr>
              <a:t> </a:t>
            </a:r>
            <a:r>
              <a:rPr lang="en-US" altLang="zh-CN" sz="1400" smtClean="0">
                <a:latin typeface="Arial Unicode MS" panose="020B0604020202020204" pitchFamily="34" charset="-122"/>
              </a:rPr>
              <a:t>is greater than 0.</a:t>
            </a:r>
            <a:br>
              <a:rPr lang="en-US" altLang="zh-CN" sz="1400" smtClean="0">
                <a:latin typeface="Arial Unicode MS" panose="020B0604020202020204" pitchFamily="34" charset="-122"/>
              </a:rPr>
            </a:br>
            <a:r>
              <a:rPr lang="en-US" altLang="zh-CN" sz="1400" smtClean="0">
                <a:latin typeface="Arial Unicode MS" panose="020B0604020202020204" pitchFamily="34" charset="-122"/>
              </a:rPr>
              <a:t>(In this case,the loop will be executed once even though the value of the size parameter is invalid. Actually,size &gt;0 must be checked at first)</a:t>
            </a:r>
          </a:p>
          <a:p>
            <a:endParaRPr lang="zh-CN" altLang="en-US" smtClean="0">
              <a:latin typeface="Arial" panose="020B0604020202020204" pitchFamily="34" charset="0"/>
            </a:endParaRPr>
          </a:p>
        </p:txBody>
      </p:sp>
      <p:sp>
        <p:nvSpPr>
          <p:cNvPr id="2601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AB5CD6-9D14-4621-ADF8-0F8D01CE56CB}" type="slidenum">
              <a:rPr lang="en-US" altLang="zh-CN" sz="1200" b="0" smtClean="0">
                <a:latin typeface="Arial" panose="020B0604020202020204" pitchFamily="34" charset="0"/>
                <a:ea typeface="宋体" panose="02010600030101010101" pitchFamily="2" charset="-122"/>
              </a:rPr>
              <a:pPr/>
              <a:t>146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3464536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a:ln/>
        </p:spPr>
      </p:sp>
      <p:sp>
        <p:nvSpPr>
          <p:cNvPr id="2621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zh-CN" dirty="0" smtClean="0">
                <a:latin typeface="Arial" panose="020B0604020202020204" pitchFamily="34" charset="0"/>
              </a:rPr>
              <a:t>Compare the two versions</a:t>
            </a:r>
          </a:p>
          <a:p>
            <a:pPr lvl="1">
              <a:lnSpc>
                <a:spcPct val="90000"/>
              </a:lnSpc>
            </a:pPr>
            <a:r>
              <a:rPr lang="en-US" altLang="zh-CN" dirty="0" smtClean="0">
                <a:latin typeface="Arial" panose="020B0604020202020204" pitchFamily="34" charset="0"/>
              </a:rPr>
              <a:t> Array version has the “multiply” and add inside loop</a:t>
            </a:r>
          </a:p>
          <a:p>
            <a:pPr lvl="1">
              <a:lnSpc>
                <a:spcPct val="90000"/>
              </a:lnSpc>
            </a:pPr>
            <a:r>
              <a:rPr lang="en-US" altLang="zh-CN" dirty="0" smtClean="0">
                <a:latin typeface="Arial" panose="020B0604020202020204" pitchFamily="34" charset="0"/>
              </a:rPr>
              <a:t> Pointer version reduces instructions/iteration from </a:t>
            </a:r>
            <a:r>
              <a:rPr lang="en-US" altLang="zh-CN" dirty="0" smtClean="0">
                <a:solidFill>
                  <a:srgbClr val="FF0000"/>
                </a:solidFill>
                <a:latin typeface="Arial" panose="020B0604020202020204" pitchFamily="34" charset="0"/>
              </a:rPr>
              <a:t>5</a:t>
            </a:r>
            <a:r>
              <a:rPr lang="en-US" altLang="zh-CN" dirty="0" smtClean="0">
                <a:latin typeface="Arial" panose="020B0604020202020204" pitchFamily="34" charset="0"/>
              </a:rPr>
              <a:t> to </a:t>
            </a:r>
            <a:r>
              <a:rPr lang="en-US" altLang="zh-CN" dirty="0" smtClean="0">
                <a:solidFill>
                  <a:srgbClr val="FF0000"/>
                </a:solidFill>
                <a:latin typeface="Arial" panose="020B0604020202020204" pitchFamily="34" charset="0"/>
              </a:rPr>
              <a:t>3</a:t>
            </a:r>
            <a:endParaRPr lang="en-US" altLang="zh-CN" sz="1800" dirty="0" smtClean="0">
              <a:solidFill>
                <a:srgbClr val="FF0000"/>
              </a:solidFill>
              <a:latin typeface="Arial" panose="020B0604020202020204" pitchFamily="34" charset="0"/>
            </a:endParaRPr>
          </a:p>
          <a:p>
            <a:pPr>
              <a:lnSpc>
                <a:spcPct val="90000"/>
              </a:lnSpc>
            </a:pPr>
            <a:r>
              <a:rPr lang="en-US" altLang="zh-CN" sz="2000" dirty="0" smtClean="0">
                <a:latin typeface="Arial" panose="020B0604020202020204" pitchFamily="34" charset="0"/>
              </a:rPr>
              <a:t>For modern </a:t>
            </a:r>
            <a:r>
              <a:rPr lang="en-US" altLang="zh-CN" sz="2000" dirty="0" err="1" smtClean="0">
                <a:latin typeface="Arial" panose="020B0604020202020204" pitchFamily="34" charset="0"/>
              </a:rPr>
              <a:t>compliers,both</a:t>
            </a:r>
            <a:r>
              <a:rPr lang="en-US" altLang="zh-CN" sz="2000" dirty="0" smtClean="0">
                <a:latin typeface="Arial" panose="020B0604020202020204" pitchFamily="34" charset="0"/>
              </a:rPr>
              <a:t> ways are the same.</a:t>
            </a: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en-US" altLang="zh-CN" dirty="0" smtClean="0">
                <a:latin typeface="Arial" panose="020B0604020202020204" pitchFamily="34" charset="0"/>
              </a:rPr>
              <a:t>P</a:t>
            </a:r>
            <a:r>
              <a:rPr lang="zh-CN" altLang="en-US" dirty="0" smtClean="0">
                <a:latin typeface="Arial" panose="020B0604020202020204" pitchFamily="34" charset="0"/>
              </a:rPr>
              <a:t>比较</a:t>
            </a:r>
            <a:r>
              <a:rPr lang="en-US" altLang="zh-CN" dirty="0" smtClean="0">
                <a:latin typeface="Arial" panose="020B0604020202020204" pitchFamily="34" charset="0"/>
              </a:rPr>
              <a:t>array</a:t>
            </a:r>
            <a:r>
              <a:rPr lang="zh-CN" altLang="en-US" dirty="0" smtClean="0">
                <a:latin typeface="Arial" panose="020B0604020202020204" pitchFamily="34" charset="0"/>
              </a:rPr>
              <a:t>最后一个元素的下一个</a:t>
            </a:r>
            <a:endParaRPr lang="en-US" altLang="zh-CN" dirty="0" smtClean="0">
              <a:latin typeface="Arial" panose="020B0604020202020204" pitchFamily="34" charset="0"/>
            </a:endParaRPr>
          </a:p>
          <a:p>
            <a:r>
              <a:rPr lang="zh-CN" altLang="en-US" dirty="0" smtClean="0">
                <a:latin typeface="Arial" panose="020B0604020202020204" pitchFamily="34" charset="0"/>
              </a:rPr>
              <a:t>指针效率高一点，在循环里面不需要计算</a:t>
            </a:r>
            <a:r>
              <a:rPr lang="en-US" altLang="zh-CN" dirty="0" smtClean="0">
                <a:latin typeface="Arial" panose="020B0604020202020204" pitchFamily="34" charset="0"/>
              </a:rPr>
              <a:t>array</a:t>
            </a:r>
            <a:r>
              <a:rPr lang="zh-CN" altLang="en-US" dirty="0" smtClean="0">
                <a:latin typeface="Arial" panose="020B0604020202020204" pitchFamily="34" charset="0"/>
              </a:rPr>
              <a:t>的索引</a:t>
            </a:r>
            <a:endParaRPr lang="en-US" altLang="zh-CN" dirty="0" smtClean="0">
              <a:latin typeface="Arial" panose="020B0604020202020204" pitchFamily="34" charset="0"/>
            </a:endParaRPr>
          </a:p>
          <a:p>
            <a:r>
              <a:rPr lang="en-US" altLang="zh-CN" dirty="0" smtClean="0">
                <a:latin typeface="Arial" panose="020B0604020202020204" pitchFamily="34" charset="0"/>
              </a:rPr>
              <a:t>Java</a:t>
            </a:r>
            <a:r>
              <a:rPr lang="zh-CN" altLang="en-US" dirty="0" smtClean="0">
                <a:latin typeface="Arial" panose="020B0604020202020204" pitchFamily="34" charset="0"/>
              </a:rPr>
              <a:t>里面没有指针，</a:t>
            </a:r>
            <a:r>
              <a:rPr lang="en-US" altLang="zh-CN" dirty="0" smtClean="0">
                <a:latin typeface="Arial" panose="020B0604020202020204" pitchFamily="34" charset="0"/>
              </a:rPr>
              <a:t>java</a:t>
            </a:r>
            <a:r>
              <a:rPr lang="zh-CN" altLang="en-US" dirty="0" smtClean="0">
                <a:latin typeface="Arial" panose="020B0604020202020204" pitchFamily="34" charset="0"/>
              </a:rPr>
              <a:t>的一个特点是跨平台，不针对任何硬件。预编译的时候编译到一个中间层，执行的时候硬件和</a:t>
            </a:r>
            <a:r>
              <a:rPr lang="en-US" altLang="zh-CN" dirty="0" smtClean="0">
                <a:latin typeface="Arial" panose="020B0604020202020204" pitchFamily="34" charset="0"/>
              </a:rPr>
              <a:t>Java</a:t>
            </a:r>
            <a:r>
              <a:rPr lang="zh-CN" altLang="en-US" dirty="0" smtClean="0">
                <a:latin typeface="Arial" panose="020B0604020202020204" pitchFamily="34" charset="0"/>
              </a:rPr>
              <a:t>虚拟机对接。效率不高。</a:t>
            </a:r>
            <a:endParaRPr lang="en-US" altLang="zh-CN" dirty="0" smtClean="0">
              <a:latin typeface="Arial" panose="020B0604020202020204" pitchFamily="34" charset="0"/>
            </a:endParaRPr>
          </a:p>
          <a:p>
            <a:endParaRPr lang="zh-CN" altLang="en-US" dirty="0" smtClean="0">
              <a:latin typeface="Arial" panose="020B0604020202020204" pitchFamily="34" charset="0"/>
            </a:endParaRPr>
          </a:p>
        </p:txBody>
      </p:sp>
      <p:sp>
        <p:nvSpPr>
          <p:cNvPr id="26214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F0D70AE-293D-4AE5-BAB1-9B9E8039E38F}" type="slidenum">
              <a:rPr lang="en-US" altLang="zh-CN" sz="1200" b="0" smtClean="0">
                <a:latin typeface="Arial" panose="020B0604020202020204" pitchFamily="34" charset="0"/>
                <a:ea typeface="宋体" panose="02010600030101010101" pitchFamily="2" charset="-122"/>
              </a:rPr>
              <a:pPr/>
              <a:t>147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224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2^64</a:t>
            </a:r>
            <a:r>
              <a:rPr lang="zh-CN" altLang="en-US" smtClean="0">
                <a:latin typeface="Arial" panose="020B0604020202020204" pitchFamily="34" charset="0"/>
              </a:rPr>
              <a:t> </a:t>
            </a:r>
            <a:r>
              <a:rPr lang="en-US" altLang="zh-CN" smtClean="0">
                <a:latin typeface="Arial" panose="020B0604020202020204" pitchFamily="34" charset="0"/>
              </a:rPr>
              <a:t>– 1844674407370955161     【</a:t>
            </a:r>
            <a:r>
              <a:rPr lang="en-US" altLang="zh-CN" smtClean="0">
                <a:latin typeface="Verdana" panose="020B0604030504040204" pitchFamily="34" charset="0"/>
                <a:ea typeface="楷体_GB2312"/>
                <a:cs typeface="楷体_GB2312"/>
              </a:rPr>
              <a:t>18446744073709551608</a:t>
            </a:r>
            <a:r>
              <a:rPr lang="zh-CN" altLang="en-US" smtClean="0">
                <a:latin typeface="Verdana" panose="020B0604030504040204" pitchFamily="34" charset="0"/>
                <a:ea typeface="楷体_GB2312"/>
                <a:cs typeface="楷体_GB2312"/>
              </a:rPr>
              <a:t>， 最后一个字节</a:t>
            </a:r>
            <a:r>
              <a:rPr lang="en-US" altLang="zh-CN" smtClean="0">
                <a:latin typeface="Arial" panose="020B0604020202020204" pitchFamily="34" charset="0"/>
              </a:rPr>
              <a:t>】</a:t>
            </a:r>
          </a:p>
          <a:p>
            <a:r>
              <a:rPr lang="en-US" altLang="zh-CN" smtClean="0">
                <a:latin typeface="Verdana" panose="020B0604030504040204" pitchFamily="34" charset="0"/>
                <a:ea typeface="楷体_GB2312"/>
                <a:cs typeface="楷体_GB2312"/>
              </a:rPr>
              <a:t>Memory[0]  </a:t>
            </a:r>
            <a:r>
              <a:rPr lang="zh-CN" altLang="en-US" smtClean="0">
                <a:latin typeface="Verdana" panose="020B0604030504040204" pitchFamily="34" charset="0"/>
                <a:ea typeface="楷体_GB2312"/>
                <a:cs typeface="楷体_GB2312"/>
              </a:rPr>
              <a:t>和 </a:t>
            </a:r>
            <a:r>
              <a:rPr lang="en-US" altLang="zh-CN" smtClean="0">
                <a:latin typeface="Verdana" panose="020B0604030504040204" pitchFamily="34" charset="0"/>
                <a:ea typeface="楷体_GB2312"/>
                <a:cs typeface="楷体_GB2312"/>
              </a:rPr>
              <a:t>Memory[1] </a:t>
            </a:r>
            <a:r>
              <a:rPr lang="zh-CN" altLang="en-US" smtClean="0">
                <a:latin typeface="Verdana" panose="020B0604030504040204" pitchFamily="34" charset="0"/>
                <a:ea typeface="楷体_GB2312"/>
                <a:cs typeface="楷体_GB2312"/>
              </a:rPr>
              <a:t>差一个</a:t>
            </a:r>
            <a:r>
              <a:rPr lang="en-US" altLang="zh-CN" smtClean="0">
                <a:latin typeface="Verdana" panose="020B0604030504040204" pitchFamily="34" charset="0"/>
                <a:ea typeface="楷体_GB2312"/>
                <a:cs typeface="楷体_GB2312"/>
              </a:rPr>
              <a:t>byte</a:t>
            </a:r>
          </a:p>
          <a:p>
            <a:r>
              <a:rPr lang="en-US" altLang="zh-CN" smtClean="0">
                <a:latin typeface="Verdana" panose="020B0604030504040204" pitchFamily="34" charset="0"/>
                <a:ea typeface="楷体_GB2312"/>
                <a:cs typeface="楷体_GB2312"/>
              </a:rPr>
              <a:t>Memory[8]  </a:t>
            </a:r>
            <a:r>
              <a:rPr lang="zh-CN" altLang="en-US" smtClean="0">
                <a:latin typeface="Verdana" panose="020B0604030504040204" pitchFamily="34" charset="0"/>
                <a:ea typeface="楷体_GB2312"/>
                <a:cs typeface="楷体_GB2312"/>
              </a:rPr>
              <a:t>和 </a:t>
            </a:r>
            <a:r>
              <a:rPr lang="en-US" altLang="zh-CN" smtClean="0">
                <a:latin typeface="Verdana" panose="020B0604030504040204" pitchFamily="34" charset="0"/>
                <a:ea typeface="楷体_GB2312"/>
                <a:cs typeface="楷体_GB2312"/>
              </a:rPr>
              <a:t>Memory[0] </a:t>
            </a:r>
            <a:r>
              <a:rPr lang="zh-CN" altLang="en-US" smtClean="0">
                <a:latin typeface="Verdana" panose="020B0604030504040204" pitchFamily="34" charset="0"/>
                <a:ea typeface="楷体_GB2312"/>
                <a:cs typeface="楷体_GB2312"/>
              </a:rPr>
              <a:t>差</a:t>
            </a:r>
            <a:r>
              <a:rPr lang="en-US" altLang="zh-CN" smtClean="0">
                <a:latin typeface="Verdana" panose="020B0604030504040204" pitchFamily="34" charset="0"/>
                <a:ea typeface="楷体_GB2312"/>
                <a:cs typeface="楷体_GB2312"/>
              </a:rPr>
              <a:t>8</a:t>
            </a:r>
            <a:r>
              <a:rPr lang="zh-CN" altLang="en-US" smtClean="0">
                <a:latin typeface="Verdana" panose="020B0604030504040204" pitchFamily="34" charset="0"/>
                <a:ea typeface="楷体_GB2312"/>
                <a:cs typeface="楷体_GB2312"/>
              </a:rPr>
              <a:t>个</a:t>
            </a:r>
            <a:r>
              <a:rPr lang="en-US" altLang="zh-CN" smtClean="0">
                <a:latin typeface="Verdana" panose="020B0604030504040204" pitchFamily="34" charset="0"/>
                <a:ea typeface="楷体_GB2312"/>
                <a:cs typeface="楷体_GB2312"/>
              </a:rPr>
              <a:t>byte</a:t>
            </a:r>
            <a:r>
              <a:rPr lang="zh-CN" altLang="en-US" smtClean="0">
                <a:latin typeface="Verdana" panose="020B0604030504040204" pitchFamily="34" charset="0"/>
                <a:ea typeface="楷体_GB2312"/>
                <a:cs typeface="楷体_GB2312"/>
              </a:rPr>
              <a:t>，</a:t>
            </a:r>
            <a:r>
              <a:rPr lang="en-US" altLang="zh-CN" smtClean="0">
                <a:latin typeface="Verdana" panose="020B0604030504040204" pitchFamily="34" charset="0"/>
                <a:ea typeface="楷体_GB2312"/>
                <a:cs typeface="楷体_GB2312"/>
              </a:rPr>
              <a:t>doublewords</a:t>
            </a:r>
          </a:p>
          <a:p>
            <a:endParaRPr lang="en-US" altLang="zh-CN" smtClean="0">
              <a:latin typeface="Verdana" panose="020B0604030504040204" pitchFamily="34" charset="0"/>
              <a:ea typeface="楷体_GB2312"/>
              <a:cs typeface="楷体_GB2312"/>
            </a:endParaRPr>
          </a:p>
          <a:p>
            <a:r>
              <a:rPr lang="en-US" altLang="zh-CN" smtClean="0">
                <a:latin typeface="Verdana" panose="020B0604030504040204" pitchFamily="34" charset="0"/>
                <a:ea typeface="楷体_GB2312"/>
                <a:cs typeface="楷体_GB2312"/>
              </a:rPr>
              <a:t>2^64</a:t>
            </a:r>
            <a:r>
              <a:rPr lang="zh-CN" altLang="en-US" smtClean="0">
                <a:latin typeface="Verdana" panose="020B0604030504040204" pitchFamily="34" charset="0"/>
                <a:ea typeface="楷体_GB2312"/>
                <a:cs typeface="楷体_GB2312"/>
              </a:rPr>
              <a:t>寻址空间，</a:t>
            </a:r>
            <a:r>
              <a:rPr lang="en-US" altLang="zh-CN" smtClean="0">
                <a:latin typeface="Verdana" panose="020B0604030504040204" pitchFamily="34" charset="0"/>
                <a:ea typeface="楷体_GB2312"/>
                <a:cs typeface="楷体_GB2312"/>
              </a:rPr>
              <a:t> </a:t>
            </a:r>
            <a:r>
              <a:rPr lang="zh-CN" altLang="en-US" smtClean="0">
                <a:latin typeface="Verdana" panose="020B0604030504040204" pitchFamily="34" charset="0"/>
                <a:ea typeface="楷体_GB2312"/>
                <a:cs typeface="楷体_GB2312"/>
              </a:rPr>
              <a:t>每一个</a:t>
            </a:r>
            <a:r>
              <a:rPr lang="en-US" altLang="zh-CN" smtClean="0">
                <a:latin typeface="Verdana" panose="020B0604030504040204" pitchFamily="34" charset="0"/>
                <a:ea typeface="楷体_GB2312"/>
                <a:cs typeface="楷体_GB2312"/>
              </a:rPr>
              <a:t>doubleword</a:t>
            </a:r>
            <a:r>
              <a:rPr lang="zh-CN" altLang="en-US" smtClean="0">
                <a:latin typeface="Verdana" panose="020B0604030504040204" pitchFamily="34" charset="0"/>
                <a:ea typeface="楷体_GB2312"/>
                <a:cs typeface="楷体_GB2312"/>
              </a:rPr>
              <a:t>是</a:t>
            </a:r>
            <a:r>
              <a:rPr lang="en-US" altLang="zh-CN" smtClean="0">
                <a:latin typeface="Verdana" panose="020B0604030504040204" pitchFamily="34" charset="0"/>
                <a:ea typeface="楷体_GB2312"/>
                <a:cs typeface="楷体_GB2312"/>
              </a:rPr>
              <a:t>8</a:t>
            </a:r>
            <a:r>
              <a:rPr lang="zh-CN" altLang="en-US" smtClean="0">
                <a:latin typeface="Verdana" panose="020B0604030504040204" pitchFamily="34" charset="0"/>
                <a:ea typeface="楷体_GB2312"/>
                <a:cs typeface="楷体_GB2312"/>
              </a:rPr>
              <a:t>个字节。</a:t>
            </a:r>
            <a:endParaRPr lang="en-US" altLang="zh-CN" smtClean="0">
              <a:latin typeface="Verdana" panose="020B0604030504040204" pitchFamily="34" charset="0"/>
              <a:ea typeface="楷体_GB2312"/>
              <a:cs typeface="楷体_GB2312"/>
            </a:endParaRPr>
          </a:p>
          <a:p>
            <a:r>
              <a:rPr lang="en-US" altLang="zh-CN" smtClean="0">
                <a:latin typeface="Verdana" panose="020B0604030504040204" pitchFamily="34" charset="0"/>
                <a:ea typeface="楷体_GB2312"/>
                <a:cs typeface="楷体_GB2312"/>
              </a:rPr>
              <a:t>byte addresses</a:t>
            </a:r>
            <a:r>
              <a:rPr lang="zh-CN" altLang="en-US" smtClean="0">
                <a:latin typeface="Verdana" panose="020B0604030504040204" pitchFamily="34" charset="0"/>
                <a:ea typeface="楷体_GB2312"/>
                <a:cs typeface="楷体_GB2312"/>
              </a:rPr>
              <a:t>： 每一个地址对应的是一个</a:t>
            </a:r>
            <a:r>
              <a:rPr lang="en-US" altLang="zh-CN" smtClean="0">
                <a:latin typeface="Verdana" panose="020B0604030504040204" pitchFamily="34" charset="0"/>
                <a:ea typeface="楷体_GB2312"/>
                <a:cs typeface="楷体_GB2312"/>
              </a:rPr>
              <a:t>byte</a:t>
            </a:r>
            <a:endParaRPr lang="zh-CN" altLang="en-US" smtClean="0">
              <a:latin typeface="Arial" panose="020B0604020202020204" pitchFamily="34" charset="0"/>
            </a:endParaRPr>
          </a:p>
        </p:txBody>
      </p:sp>
      <p:sp>
        <p:nvSpPr>
          <p:cNvPr id="327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556A1A8-87D1-42EE-9EA2-5F31F3887E99}" type="slidenum">
              <a:rPr lang="en-US" altLang="zh-CN" sz="1200" b="0" smtClean="0">
                <a:latin typeface="Arial" panose="020B0604020202020204" pitchFamily="34" charset="0"/>
                <a:ea typeface="宋体" panose="02010600030101010101" pitchFamily="2" charset="-122"/>
              </a:rPr>
              <a:pPr/>
              <a:t>21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07755706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6419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64B9AAD-213A-46A6-A8BD-7C37BD4D8CE0}"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641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641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B4821E6-F51B-48EE-A542-08BB5E952365}" type="slidenum">
              <a:rPr lang="en-US" altLang="en-US" sz="1200" b="0" smtClean="0">
                <a:ea typeface="宋体" panose="02010600030101010101" pitchFamily="2" charset="-122"/>
              </a:rPr>
              <a:pPr/>
              <a:t>148</a:t>
            </a:fld>
            <a:endParaRPr lang="en-US" altLang="en-US" sz="1200" b="0" smtClean="0">
              <a:ea typeface="宋体" panose="02010600030101010101" pitchFamily="2" charset="-122"/>
            </a:endParaRPr>
          </a:p>
        </p:txBody>
      </p:sp>
      <p:sp>
        <p:nvSpPr>
          <p:cNvPr id="264198" name="Rectangle 2"/>
          <p:cNvSpPr>
            <a:spLocks noGrp="1" noRot="1" noChangeAspect="1" noChangeArrowheads="1" noTextEdit="1"/>
          </p:cNvSpPr>
          <p:nvPr>
            <p:ph type="sldImg"/>
          </p:nvPr>
        </p:nvSpPr>
        <p:spPr>
          <a:ln/>
        </p:spPr>
      </p:sp>
      <p:sp>
        <p:nvSpPr>
          <p:cNvPr id="2641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526796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662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02FCBD8-37D7-4CCE-B7EC-878AA83F9006}"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662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662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609792E-1C0C-4C70-AD9A-CAACCE1456AF}" type="slidenum">
              <a:rPr lang="en-US" altLang="en-US" sz="1200" b="0" smtClean="0">
                <a:ea typeface="宋体" panose="02010600030101010101" pitchFamily="2" charset="-122"/>
              </a:rPr>
              <a:pPr/>
              <a:t>149</a:t>
            </a:fld>
            <a:endParaRPr lang="en-US" altLang="en-US" sz="1200" b="0" smtClean="0">
              <a:ea typeface="宋体" panose="02010600030101010101" pitchFamily="2" charset="-122"/>
            </a:endParaRPr>
          </a:p>
        </p:txBody>
      </p:sp>
      <p:sp>
        <p:nvSpPr>
          <p:cNvPr id="266246" name="Rectangle 2"/>
          <p:cNvSpPr>
            <a:spLocks noGrp="1" noRot="1" noChangeAspect="1" noChangeArrowheads="1" noTextEdit="1"/>
          </p:cNvSpPr>
          <p:nvPr>
            <p:ph type="sldImg"/>
          </p:nvPr>
        </p:nvSpPr>
        <p:spPr>
          <a:ln/>
        </p:spPr>
      </p:sp>
      <p:sp>
        <p:nvSpPr>
          <p:cNvPr id="2662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338254091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6829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9356B5C-A1BB-4E07-9571-EA78D8BF2918}"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6829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6829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9C3D24-3085-4053-B231-6AFACC4120AD}" type="slidenum">
              <a:rPr lang="en-US" altLang="en-US" sz="1200" b="0" smtClean="0">
                <a:ea typeface="宋体" panose="02010600030101010101" pitchFamily="2" charset="-122"/>
              </a:rPr>
              <a:pPr/>
              <a:t>150</a:t>
            </a:fld>
            <a:endParaRPr lang="en-US" altLang="en-US" sz="1200" b="0" smtClean="0">
              <a:ea typeface="宋体" panose="02010600030101010101" pitchFamily="2" charset="-122"/>
            </a:endParaRPr>
          </a:p>
        </p:txBody>
      </p:sp>
      <p:sp>
        <p:nvSpPr>
          <p:cNvPr id="268294" name="Rectangle 2"/>
          <p:cNvSpPr>
            <a:spLocks noGrp="1" noRot="1" noChangeAspect="1" noChangeArrowheads="1" noTextEdit="1"/>
          </p:cNvSpPr>
          <p:nvPr>
            <p:ph type="sldImg"/>
          </p:nvPr>
        </p:nvSpPr>
        <p:spPr>
          <a:ln/>
        </p:spPr>
      </p:sp>
      <p:sp>
        <p:nvSpPr>
          <p:cNvPr id="26829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339810459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703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2915AAD-8911-483C-99E8-DD0FF3B7D971}"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703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703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3818C14-9C9F-4F43-A4F3-4B553AFAF8F6}" type="slidenum">
              <a:rPr lang="en-US" altLang="en-US" sz="1200" b="0" smtClean="0">
                <a:ea typeface="宋体" panose="02010600030101010101" pitchFamily="2" charset="-122"/>
              </a:rPr>
              <a:pPr/>
              <a:t>151</a:t>
            </a:fld>
            <a:endParaRPr lang="en-US" altLang="en-US" sz="1200" b="0" smtClean="0">
              <a:ea typeface="宋体" panose="02010600030101010101" pitchFamily="2" charset="-122"/>
            </a:endParaRPr>
          </a:p>
        </p:txBody>
      </p:sp>
      <p:sp>
        <p:nvSpPr>
          <p:cNvPr id="270342" name="Rectangle 2"/>
          <p:cNvSpPr>
            <a:spLocks noGrp="1" noRot="1" noChangeAspect="1" noChangeArrowheads="1" noTextEdit="1"/>
          </p:cNvSpPr>
          <p:nvPr>
            <p:ph type="sldImg"/>
          </p:nvPr>
        </p:nvSpPr>
        <p:spPr>
          <a:ln/>
        </p:spPr>
      </p:sp>
      <p:sp>
        <p:nvSpPr>
          <p:cNvPr id="2703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28645260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7238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30762A8-826C-4C9E-B66E-AFED7F374052}"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7238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723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5AB67E-1AB4-47CC-A306-196FCB0A64DA}" type="slidenum">
              <a:rPr lang="en-US" altLang="en-US" sz="1200" b="0" smtClean="0">
                <a:ea typeface="宋体" panose="02010600030101010101" pitchFamily="2" charset="-122"/>
              </a:rPr>
              <a:pPr/>
              <a:t>152</a:t>
            </a:fld>
            <a:endParaRPr lang="en-US" altLang="en-US" sz="1200" b="0" smtClean="0">
              <a:ea typeface="宋体" panose="02010600030101010101" pitchFamily="2" charset="-122"/>
            </a:endParaRPr>
          </a:p>
        </p:txBody>
      </p:sp>
      <p:sp>
        <p:nvSpPr>
          <p:cNvPr id="272390" name="Rectangle 2"/>
          <p:cNvSpPr>
            <a:spLocks noGrp="1" noRot="1" noChangeAspect="1" noChangeArrowheads="1" noTextEdit="1"/>
          </p:cNvSpPr>
          <p:nvPr>
            <p:ph type="sldImg"/>
          </p:nvPr>
        </p:nvSpPr>
        <p:spPr>
          <a:ln/>
        </p:spPr>
      </p:sp>
      <p:sp>
        <p:nvSpPr>
          <p:cNvPr id="2723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后面的接口和汇编课程主要是</a:t>
            </a:r>
            <a:r>
              <a:rPr kumimoji="1" lang="en-US" altLang="zh-CN" smtClean="0">
                <a:latin typeface="Arial" panose="020B0604020202020204" pitchFamily="34" charset="0"/>
              </a:rPr>
              <a:t>x86</a:t>
            </a:r>
            <a:endParaRPr kumimoji="1" lang="zh-CN" altLang="en-US" smtClean="0">
              <a:latin typeface="Arial" panose="020B0604020202020204" pitchFamily="34" charset="0"/>
            </a:endParaRPr>
          </a:p>
          <a:p>
            <a:endParaRPr lang="en-AU" altLang="en-US" smtClean="0">
              <a:latin typeface="Arial" panose="020B0604020202020204" pitchFamily="34" charset="0"/>
            </a:endParaRPr>
          </a:p>
        </p:txBody>
      </p:sp>
    </p:spTree>
    <p:extLst>
      <p:ext uri="{BB962C8B-B14F-4D97-AF65-F5344CB8AC3E}">
        <p14:creationId xmlns:p14="http://schemas.microsoft.com/office/powerpoint/2010/main" val="311958469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7443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7AED98F-FC43-4BCB-84E1-923D00A10216}"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7443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744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8B680C8-69CA-4D8E-AAD6-BABBD3BA29A6}" type="slidenum">
              <a:rPr lang="en-US" altLang="en-US" sz="1200" b="0" smtClean="0">
                <a:ea typeface="宋体" panose="02010600030101010101" pitchFamily="2" charset="-122"/>
              </a:rPr>
              <a:pPr/>
              <a:t>153</a:t>
            </a:fld>
            <a:endParaRPr lang="en-US" altLang="en-US" sz="1200" b="0" smtClean="0">
              <a:ea typeface="宋体" panose="02010600030101010101" pitchFamily="2" charset="-122"/>
            </a:endParaRPr>
          </a:p>
        </p:txBody>
      </p:sp>
      <p:sp>
        <p:nvSpPr>
          <p:cNvPr id="274438" name="Rectangle 2"/>
          <p:cNvSpPr>
            <a:spLocks noGrp="1" noRot="1" noChangeAspect="1" noChangeArrowheads="1" noTextEdit="1"/>
          </p:cNvSpPr>
          <p:nvPr>
            <p:ph type="sldImg"/>
          </p:nvPr>
        </p:nvSpPr>
        <p:spPr>
          <a:ln/>
        </p:spPr>
      </p:sp>
      <p:sp>
        <p:nvSpPr>
          <p:cNvPr id="2744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142037999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7648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D594AF7-DB5A-4E20-8449-A0E287BDA479}"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7648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764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ECC32B6-9C01-4E7A-A4C9-2CCD780D5E87}" type="slidenum">
              <a:rPr lang="en-US" altLang="en-US" sz="1200" b="0" smtClean="0">
                <a:ea typeface="宋体" panose="02010600030101010101" pitchFamily="2" charset="-122"/>
              </a:rPr>
              <a:pPr/>
              <a:t>154</a:t>
            </a:fld>
            <a:endParaRPr lang="en-US" altLang="en-US" sz="1200" b="0" smtClean="0">
              <a:ea typeface="宋体" panose="02010600030101010101" pitchFamily="2" charset="-122"/>
            </a:endParaRPr>
          </a:p>
        </p:txBody>
      </p:sp>
      <p:sp>
        <p:nvSpPr>
          <p:cNvPr id="276486" name="Rectangle 2"/>
          <p:cNvSpPr>
            <a:spLocks noGrp="1" noRot="1" noChangeAspect="1" noChangeArrowheads="1" noTextEdit="1"/>
          </p:cNvSpPr>
          <p:nvPr>
            <p:ph type="sldImg"/>
          </p:nvPr>
        </p:nvSpPr>
        <p:spPr>
          <a:ln/>
        </p:spPr>
      </p:sp>
      <p:sp>
        <p:nvSpPr>
          <p:cNvPr id="2764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84508397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7853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867B02A-FC0E-49B3-9791-D1A7E568194A}"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7853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785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C4635DF-683B-42F9-9672-CA865D4C6FEA}" type="slidenum">
              <a:rPr lang="en-US" altLang="en-US" sz="1200" b="0" smtClean="0">
                <a:ea typeface="宋体" panose="02010600030101010101" pitchFamily="2" charset="-122"/>
              </a:rPr>
              <a:pPr/>
              <a:t>155</a:t>
            </a:fld>
            <a:endParaRPr lang="en-US" altLang="en-US" sz="1200" b="0" smtClean="0">
              <a:ea typeface="宋体" panose="02010600030101010101" pitchFamily="2" charset="-122"/>
            </a:endParaRPr>
          </a:p>
        </p:txBody>
      </p:sp>
      <p:sp>
        <p:nvSpPr>
          <p:cNvPr id="278534" name="Rectangle 2"/>
          <p:cNvSpPr>
            <a:spLocks noGrp="1" noRot="1" noChangeAspect="1" noChangeArrowheads="1" noTextEdit="1"/>
          </p:cNvSpPr>
          <p:nvPr>
            <p:ph type="sldImg"/>
          </p:nvPr>
        </p:nvSpPr>
        <p:spPr>
          <a:ln/>
        </p:spPr>
      </p:sp>
      <p:sp>
        <p:nvSpPr>
          <p:cNvPr id="2785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91647938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28057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B9DCE9F-6C28-47F2-9B08-C6E560519E3B}"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28058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2805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7CF2647-3E0C-4324-9AFB-64E98F75B5F7}" type="slidenum">
              <a:rPr lang="en-US" altLang="en-US" sz="1200" b="0" smtClean="0">
                <a:ea typeface="宋体" panose="02010600030101010101" pitchFamily="2" charset="-122"/>
              </a:rPr>
              <a:pPr/>
              <a:t>156</a:t>
            </a:fld>
            <a:endParaRPr lang="en-US" altLang="en-US" sz="1200" b="0" smtClean="0">
              <a:ea typeface="宋体" panose="02010600030101010101" pitchFamily="2" charset="-122"/>
            </a:endParaRPr>
          </a:p>
        </p:txBody>
      </p:sp>
      <p:sp>
        <p:nvSpPr>
          <p:cNvPr id="280582" name="Rectangle 2"/>
          <p:cNvSpPr>
            <a:spLocks noGrp="1" noRot="1" noChangeAspect="1" noChangeArrowheads="1" noTextEdit="1"/>
          </p:cNvSpPr>
          <p:nvPr>
            <p:ph type="sldImg"/>
          </p:nvPr>
        </p:nvSpPr>
        <p:spPr>
          <a:ln/>
        </p:spPr>
      </p:sp>
      <p:sp>
        <p:nvSpPr>
          <p:cNvPr id="2805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smtClean="0">
              <a:latin typeface="Arial" panose="020B0604020202020204" pitchFamily="34" charset="0"/>
            </a:endParaRPr>
          </a:p>
        </p:txBody>
      </p:sp>
    </p:spTree>
    <p:extLst>
      <p:ext uri="{BB962C8B-B14F-4D97-AF65-F5344CB8AC3E}">
        <p14:creationId xmlns:p14="http://schemas.microsoft.com/office/powerpoint/2010/main" val="395527670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幻灯片图像占位符 1"/>
          <p:cNvSpPr>
            <a:spLocks noGrp="1" noRot="1" noChangeAspect="1" noTextEdit="1"/>
          </p:cNvSpPr>
          <p:nvPr>
            <p:ph type="sldImg"/>
          </p:nvPr>
        </p:nvSpPr>
        <p:spPr>
          <a:ln/>
        </p:spPr>
      </p:sp>
      <p:sp>
        <p:nvSpPr>
          <p:cNvPr id="282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826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090C921-B78E-42BB-A0EF-4EAA2CC938FC}" type="slidenum">
              <a:rPr lang="en-US" altLang="zh-CN" sz="1200" b="0" smtClean="0">
                <a:latin typeface="Arial" panose="020B0604020202020204" pitchFamily="34" charset="0"/>
                <a:ea typeface="宋体" panose="02010600030101010101" pitchFamily="2" charset="-122"/>
              </a:rPr>
              <a:pPr/>
              <a:t>157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8167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这里只有运算，没有存取操作</a:t>
            </a:r>
          </a:p>
          <a:p>
            <a:endParaRPr lang="zh-CN" altLang="en-US" smtClean="0">
              <a:latin typeface="Arial" panose="020B0604020202020204" pitchFamily="34" charset="0"/>
            </a:endParaRPr>
          </a:p>
        </p:txBody>
      </p:sp>
      <p:sp>
        <p:nvSpPr>
          <p:cNvPr id="348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0BD5CBF-9651-4267-B11F-A452041AD4E8}" type="slidenum">
              <a:rPr lang="en-US" altLang="zh-CN" sz="1200" b="0" smtClean="0">
                <a:latin typeface="Arial" panose="020B0604020202020204" pitchFamily="34" charset="0"/>
                <a:ea typeface="宋体" panose="02010600030101010101" pitchFamily="2" charset="-122"/>
              </a:rPr>
              <a:pPr/>
              <a:t>22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7247326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幻灯片图像占位符 1"/>
          <p:cNvSpPr>
            <a:spLocks noGrp="1" noRot="1" noChangeAspect="1" noTextEdit="1"/>
          </p:cNvSpPr>
          <p:nvPr>
            <p:ph type="sldImg"/>
          </p:nvPr>
        </p:nvSpPr>
        <p:spPr>
          <a:ln/>
        </p:spPr>
      </p:sp>
      <p:sp>
        <p:nvSpPr>
          <p:cNvPr id="2846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846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161451E-6F57-4F95-9F4B-5065FAEC6F6E}" type="slidenum">
              <a:rPr lang="en-US" altLang="zh-CN" sz="1200" b="0" smtClean="0">
                <a:latin typeface="Arial" panose="020B0604020202020204" pitchFamily="34" charset="0"/>
                <a:ea typeface="宋体" panose="02010600030101010101" pitchFamily="2" charset="-122"/>
              </a:rPr>
              <a:pPr/>
              <a:t>158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62539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D68D63-A650-4D33-BA2B-9BB5ABC2BCC6}" type="slidenum">
              <a:rPr lang="en-US" altLang="zh-CN" smtClean="0">
                <a:ea typeface="Arial Unicode MS" panose="020B0604020202020204" pitchFamily="34" charset="-122"/>
              </a:rPr>
              <a:pPr>
                <a:spcBef>
                  <a:spcPct val="0"/>
                </a:spcBef>
              </a:pPr>
              <a:t>159</a:t>
            </a:fld>
            <a:endParaRPr lang="en-US" altLang="zh-CN" smtClean="0">
              <a:ea typeface="Arial Unicode MS" panose="020B0604020202020204" pitchFamily="34" charset="-122"/>
            </a:endParaRPr>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78715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223838" y="808038"/>
            <a:ext cx="7185026" cy="4041775"/>
          </a:xfrm>
          <a:ln/>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程序语言中，有些复杂的数据结构，比如数组和结构体（</a:t>
            </a:r>
            <a:r>
              <a:rPr lang="en-US" altLang="zh-CN" smtClean="0">
                <a:latin typeface="Arial" panose="020B0604020202020204" pitchFamily="34" charset="0"/>
              </a:rPr>
              <a:t>struct</a:t>
            </a:r>
            <a:r>
              <a:rPr lang="zh-CN" altLang="en-US" smtClean="0">
                <a:latin typeface="Arial" panose="020B0604020202020204" pitchFamily="34" charset="0"/>
              </a:rPr>
              <a:t>），这些复杂的数据结构可以包含比寄存器数量更多的数据，这些复杂的数据结构需要保存在内存中。</a:t>
            </a:r>
            <a:endParaRPr lang="en-US" altLang="zh-CN" smtClean="0">
              <a:latin typeface="Arial" panose="020B0604020202020204" pitchFamily="34" charset="0"/>
            </a:endParaRPr>
          </a:p>
          <a:p>
            <a:r>
              <a:rPr lang="en-US" altLang="zh-CN" smtClean="0">
                <a:latin typeface="Arial" panose="020B0604020202020204" pitchFamily="34" charset="0"/>
              </a:rPr>
              <a:t>RISC-V</a:t>
            </a:r>
            <a:r>
              <a:rPr lang="zh-CN" altLang="en-US" smtClean="0">
                <a:latin typeface="Arial" panose="020B0604020202020204" pitchFamily="34" charset="0"/>
              </a:rPr>
              <a:t>算术运算指令只作用于寄存器，所以必须有数据传送指令。</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Memory</a:t>
            </a:r>
            <a:r>
              <a:rPr lang="zh-CN" altLang="en-US" smtClean="0">
                <a:latin typeface="Arial" panose="020B0604020202020204" pitchFamily="34" charset="0"/>
              </a:rPr>
              <a:t>好比一个很大的一维数组，</a:t>
            </a:r>
            <a:r>
              <a:rPr lang="en-US" altLang="zh-CN" smtClean="0">
                <a:latin typeface="Arial" panose="020B0604020202020204" pitchFamily="34" charset="0"/>
              </a:rPr>
              <a:t>memory address</a:t>
            </a:r>
            <a:r>
              <a:rPr lang="zh-CN" altLang="en-US" smtClean="0">
                <a:latin typeface="Arial" panose="020B0604020202020204" pitchFamily="34" charset="0"/>
              </a:rPr>
              <a:t>相当于数组下标</a:t>
            </a:r>
          </a:p>
        </p:txBody>
      </p:sp>
      <p:sp>
        <p:nvSpPr>
          <p:cNvPr id="368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7D031C6-A122-45CE-8932-4B37586DF9CC}" type="slidenum">
              <a:rPr lang="en-US" altLang="zh-CN" sz="1200" b="0" smtClean="0">
                <a:latin typeface="Arial" panose="020B0604020202020204" pitchFamily="34" charset="0"/>
                <a:ea typeface="宋体" panose="02010600030101010101" pitchFamily="2" charset="-122"/>
              </a:rPr>
              <a:pPr/>
              <a:t>23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2044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24</a:t>
            </a:fld>
            <a:endParaRPr lang="en-US" altLang="zh-CN"/>
          </a:p>
        </p:txBody>
      </p:sp>
    </p:spTree>
    <p:extLst>
      <p:ext uri="{BB962C8B-B14F-4D97-AF65-F5344CB8AC3E}">
        <p14:creationId xmlns:p14="http://schemas.microsoft.com/office/powerpoint/2010/main" val="792104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小端模式便于机器处理</a:t>
            </a:r>
            <a:r>
              <a:rPr lang="en-US" altLang="zh-CN" dirty="0" smtClean="0">
                <a:latin typeface="Arial" panose="020B0604020202020204" pitchFamily="34" charset="0"/>
              </a:rPr>
              <a:t>, </a:t>
            </a:r>
            <a:r>
              <a:rPr lang="zh-CN" altLang="en-US" dirty="0" smtClean="0">
                <a:latin typeface="Arial" panose="020B0604020202020204" pitchFamily="34" charset="0"/>
              </a:rPr>
              <a:t>大端模式方便人阅读</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en-US" altLang="zh-CN" sz="1400" dirty="0" smtClean="0">
                <a:latin typeface="Arial" panose="020B0604020202020204" pitchFamily="34" charset="0"/>
              </a:rPr>
              <a:t>C/C++</a:t>
            </a:r>
            <a:r>
              <a:rPr lang="zh-CN" altLang="en-US" sz="1400" dirty="0" smtClean="0">
                <a:latin typeface="Arial" panose="020B0604020202020204" pitchFamily="34" charset="0"/>
              </a:rPr>
              <a:t>语言编写的程序里数据存储顺序是跟编译平台所在的</a:t>
            </a:r>
            <a:r>
              <a:rPr lang="en-US" altLang="zh-CN" sz="1400" dirty="0" smtClean="0">
                <a:latin typeface="Arial" panose="020B0604020202020204" pitchFamily="34" charset="0"/>
              </a:rPr>
              <a:t>CPU</a:t>
            </a:r>
            <a:r>
              <a:rPr lang="zh-CN" altLang="en-US" sz="1400" dirty="0" smtClean="0">
                <a:latin typeface="Arial" panose="020B0604020202020204" pitchFamily="34" charset="0"/>
              </a:rPr>
              <a:t>相关的，现在比较普遍的</a:t>
            </a:r>
            <a:r>
              <a:rPr lang="en-US" altLang="zh-CN" sz="1400" dirty="0" smtClean="0">
                <a:latin typeface="Arial" panose="020B0604020202020204" pitchFamily="34" charset="0"/>
              </a:rPr>
              <a:t>x86</a:t>
            </a:r>
            <a:r>
              <a:rPr lang="zh-CN" altLang="en-US" sz="1400" dirty="0" smtClean="0">
                <a:latin typeface="Arial" panose="020B0604020202020204" pitchFamily="34" charset="0"/>
              </a:rPr>
              <a:t>是小端</a:t>
            </a:r>
            <a:endParaRPr lang="en-US" altLang="zh-CN" sz="1400" dirty="0" smtClean="0">
              <a:latin typeface="Arial" panose="020B0604020202020204" pitchFamily="34" charset="0"/>
            </a:endParaRPr>
          </a:p>
          <a:p>
            <a:r>
              <a:rPr lang="zh-CN" altLang="en-US" sz="1400" dirty="0" smtClean="0">
                <a:latin typeface="Arial" panose="020B0604020202020204" pitchFamily="34" charset="0"/>
              </a:rPr>
              <a:t>而</a:t>
            </a:r>
            <a:r>
              <a:rPr lang="en-US" altLang="zh-CN" sz="1400" dirty="0" smtClean="0">
                <a:latin typeface="Arial" panose="020B0604020202020204" pitchFamily="34" charset="0"/>
              </a:rPr>
              <a:t>JAVA</a:t>
            </a:r>
            <a:r>
              <a:rPr lang="zh-CN" altLang="en-US" sz="1400" dirty="0" smtClean="0">
                <a:latin typeface="Arial" panose="020B0604020202020204" pitchFamily="34" charset="0"/>
              </a:rPr>
              <a:t>编写的程序则唯一采用</a:t>
            </a:r>
            <a:r>
              <a:rPr lang="en-US" altLang="zh-CN" sz="1400" dirty="0" smtClean="0">
                <a:latin typeface="Arial" panose="020B0604020202020204" pitchFamily="34" charset="0"/>
              </a:rPr>
              <a:t>big endian</a:t>
            </a:r>
            <a:r>
              <a:rPr lang="zh-CN" altLang="en-US" sz="1400" dirty="0" smtClean="0">
                <a:latin typeface="Arial" panose="020B0604020202020204" pitchFamily="34" charset="0"/>
              </a:rPr>
              <a:t>方式来存储数据。</a:t>
            </a:r>
            <a:endParaRPr lang="en-US" altLang="zh-CN" sz="1400" dirty="0" smtClean="0">
              <a:latin typeface="Arial" panose="020B0604020202020204" pitchFamily="34" charset="0"/>
            </a:endParaRPr>
          </a:p>
          <a:p>
            <a:r>
              <a:rPr lang="zh-CN" altLang="en-US" sz="1400" dirty="0" smtClean="0">
                <a:latin typeface="Arial" panose="020B0604020202020204" pitchFamily="34" charset="0"/>
              </a:rPr>
              <a:t>所有网络协议也都是采用</a:t>
            </a:r>
            <a:r>
              <a:rPr lang="en-US" altLang="zh-CN" sz="1400" dirty="0" smtClean="0">
                <a:latin typeface="Arial" panose="020B0604020202020204" pitchFamily="34" charset="0"/>
              </a:rPr>
              <a:t>big endian</a:t>
            </a:r>
            <a:r>
              <a:rPr lang="zh-CN" altLang="en-US" sz="1400" dirty="0" smtClean="0">
                <a:latin typeface="Arial" panose="020B0604020202020204" pitchFamily="34" charset="0"/>
              </a:rPr>
              <a:t>的方式来传输数据的。所以有时我们也会把</a:t>
            </a:r>
            <a:r>
              <a:rPr lang="en-US" altLang="zh-CN" sz="1400" dirty="0" smtClean="0">
                <a:latin typeface="Arial" panose="020B0604020202020204" pitchFamily="34" charset="0"/>
              </a:rPr>
              <a:t>big endian</a:t>
            </a:r>
            <a:r>
              <a:rPr lang="zh-CN" altLang="en-US" sz="1400" dirty="0" smtClean="0">
                <a:latin typeface="Arial" panose="020B0604020202020204" pitchFamily="34" charset="0"/>
              </a:rPr>
              <a:t>方式称之为网络字节序。</a:t>
            </a:r>
            <a:endParaRPr lang="en-US" altLang="zh-CN" sz="1400" dirty="0" smtClean="0">
              <a:latin typeface="Arial" panose="020B0604020202020204" pitchFamily="34" charset="0"/>
            </a:endParaRPr>
          </a:p>
          <a:p>
            <a:r>
              <a:rPr lang="zh-CN" altLang="en-US" sz="1400" dirty="0" smtClean="0">
                <a:latin typeface="Arial" panose="020B0604020202020204" pitchFamily="34" charset="0"/>
              </a:rPr>
              <a:t>目前应该</a:t>
            </a:r>
            <a:r>
              <a:rPr lang="en-US" altLang="zh-CN" sz="1400" dirty="0" smtClean="0">
                <a:latin typeface="Arial" panose="020B0604020202020204" pitchFamily="34" charset="0"/>
              </a:rPr>
              <a:t>little endian</a:t>
            </a:r>
            <a:r>
              <a:rPr lang="zh-CN" altLang="en-US" sz="1400" dirty="0" smtClean="0">
                <a:latin typeface="Arial" panose="020B0604020202020204" pitchFamily="34" charset="0"/>
              </a:rPr>
              <a:t>是主流，因为在数据类型转换的时候（尤其是指针转换）不用考虑地址问题。</a:t>
            </a:r>
            <a:endParaRPr lang="zh-CN" altLang="en-US" dirty="0" smtClean="0">
              <a:latin typeface="Arial" panose="020B0604020202020204" pitchFamily="34" charset="0"/>
            </a:endParaRPr>
          </a:p>
        </p:txBody>
      </p:sp>
      <p:sp>
        <p:nvSpPr>
          <p:cNvPr id="3994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B4C16F-6115-4EDA-91D0-70BE611A00F2}" type="slidenum">
              <a:rPr lang="en-US" altLang="zh-CN" sz="1200" b="0" smtClean="0">
                <a:latin typeface="Arial" panose="020B0604020202020204" pitchFamily="34" charset="0"/>
                <a:ea typeface="宋体" panose="02010600030101010101" pitchFamily="2" charset="-122"/>
              </a:rPr>
              <a:pPr/>
              <a:t>25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81863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t>1.1    Introduction</a:t>
            </a:r>
          </a:p>
        </p:txBody>
      </p:sp>
      <p:sp>
        <p:nvSpPr>
          <p:cNvPr id="7" name="Rectangle 7"/>
          <p:cNvSpPr>
            <a:spLocks noGrp="1" noChangeArrowheads="1"/>
          </p:cNvSpPr>
          <p:nvPr>
            <p:ph type="sldNum" sz="quarter" idx="5"/>
          </p:nvPr>
        </p:nvSpPr>
        <p:spPr>
          <a:ln/>
        </p:spPr>
        <p:txBody>
          <a:bodyPr/>
          <a:lstStyle/>
          <a:p>
            <a:fld id="{38C771BA-FADE-426D-B0E2-69A5EBBCB91E}" type="slidenum">
              <a:rPr lang="en-US" altLang="zh-CN"/>
              <a:pPr/>
              <a:t>26</a:t>
            </a:fld>
            <a:endParaRPr lang="en-US" altLang="zh-CN"/>
          </a:p>
        </p:txBody>
      </p:sp>
      <p:sp>
        <p:nvSpPr>
          <p:cNvPr id="320514" name="Rectangle 2"/>
          <p:cNvSpPr>
            <a:spLocks noGrp="1" noRot="1" noChangeAspect="1" noChangeArrowheads="1" noTextEdit="1"/>
          </p:cNvSpPr>
          <p:nvPr>
            <p:ph type="sldImg"/>
          </p:nvPr>
        </p:nvSpPr>
        <p:spPr>
          <a:xfrm>
            <a:off x="139700" y="768350"/>
            <a:ext cx="6819900" cy="3836988"/>
          </a:xfrm>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47190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07710-46BD-4A0C-BDD8-05ED20ABFA66}" type="slidenum">
              <a:rPr lang="zh-CN" altLang="en-US"/>
              <a:pPr/>
              <a:t>27</a:t>
            </a:fld>
            <a:endParaRPr lang="en-US" altLang="zh-CN"/>
          </a:p>
        </p:txBody>
      </p:sp>
      <p:sp>
        <p:nvSpPr>
          <p:cNvPr id="1257474" name="Rectangle 2"/>
          <p:cNvSpPr>
            <a:spLocks noGrp="1" noRot="1" noChangeAspect="1" noChangeArrowheads="1" noTextEdit="1"/>
          </p:cNvSpPr>
          <p:nvPr>
            <p:ph type="sldImg"/>
          </p:nvPr>
        </p:nvSpPr>
        <p:spPr>
          <a:xfrm>
            <a:off x="139700" y="768350"/>
            <a:ext cx="6819900" cy="3836988"/>
          </a:xfrm>
          <a:ln/>
        </p:spPr>
      </p:sp>
      <p:sp>
        <p:nvSpPr>
          <p:cNvPr id="1257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964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xfrm>
            <a:off x="-223838" y="808038"/>
            <a:ext cx="7185026" cy="4041775"/>
          </a:xfrm>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算法语言和机器语言之间是怎么转换的</a:t>
            </a:r>
          </a:p>
        </p:txBody>
      </p:sp>
      <p:sp>
        <p:nvSpPr>
          <p:cNvPr id="10244"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F8994B-8D76-4AA0-AB39-68BFF35E8CEF}" type="slidenum">
              <a:rPr lang="en-US" altLang="zh-CN" sz="1200" b="0" smtClean="0">
                <a:latin typeface="Arial" panose="020B0604020202020204" pitchFamily="34" charset="0"/>
                <a:ea typeface="宋体" panose="02010600030101010101" pitchFamily="2" charset="-122"/>
              </a:rPr>
              <a:pPr/>
              <a:t>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2796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The operands for all arithmetic and logic operations are contained in registers. To operate on data in main memory, the data is first copied into registers. A </a:t>
            </a:r>
            <a:r>
              <a:rPr lang="en-US" altLang="zh-CN" b="1" smtClean="0">
                <a:latin typeface="Arial" panose="020B0604020202020204" pitchFamily="34" charset="0"/>
              </a:rPr>
              <a:t>load</a:t>
            </a:r>
            <a:r>
              <a:rPr lang="en-US" altLang="zh-CN" smtClean="0">
                <a:latin typeface="Arial" panose="020B0604020202020204" pitchFamily="34" charset="0"/>
              </a:rPr>
              <a:t> operation copies data from main memory into a register. A </a:t>
            </a:r>
            <a:r>
              <a:rPr lang="en-US" altLang="zh-CN" b="1" smtClean="0">
                <a:latin typeface="Arial" panose="020B0604020202020204" pitchFamily="34" charset="0"/>
              </a:rPr>
              <a:t>store</a:t>
            </a:r>
            <a:r>
              <a:rPr lang="en-US" altLang="zh-CN" smtClean="0">
                <a:latin typeface="Arial" panose="020B0604020202020204" pitchFamily="34" charset="0"/>
              </a:rPr>
              <a:t> operation copies data from a register into main memory .</a:t>
            </a: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这条语句只有一个运算，但是有一个操作数在存储器中，我们首先要讲</a:t>
            </a:r>
            <a:r>
              <a:rPr lang="en-US" altLang="zh-CN" smtClean="0">
                <a:latin typeface="Arial" panose="020B0604020202020204" pitchFamily="34" charset="0"/>
              </a:rPr>
              <a:t>A[8]</a:t>
            </a:r>
            <a:r>
              <a:rPr lang="zh-CN" altLang="en-US" smtClean="0">
                <a:latin typeface="Arial" panose="020B0604020202020204" pitchFamily="34" charset="0"/>
              </a:rPr>
              <a:t>传送到寄存器中。</a:t>
            </a:r>
            <a:endParaRPr lang="en-US" altLang="zh-CN" smtClean="0">
              <a:latin typeface="Arial" panose="020B0604020202020204" pitchFamily="34" charset="0"/>
            </a:endParaRPr>
          </a:p>
          <a:p>
            <a:r>
              <a:rPr lang="zh-CN" altLang="en-US" smtClean="0">
                <a:latin typeface="Arial" panose="020B0604020202020204" pitchFamily="34" charset="0"/>
              </a:rPr>
              <a:t>除了讲变量与寄存器对应起来，</a:t>
            </a:r>
            <a:r>
              <a:rPr lang="en-US" altLang="zh-CN" smtClean="0">
                <a:latin typeface="Arial" panose="020B0604020202020204" pitchFamily="34" charset="0"/>
              </a:rPr>
              <a:t>complier</a:t>
            </a:r>
            <a:r>
              <a:rPr lang="zh-CN" altLang="en-US" smtClean="0">
                <a:latin typeface="Arial" panose="020B0604020202020204" pitchFamily="34" charset="0"/>
              </a:rPr>
              <a:t>还将数组和结构这样的数据结构分配到存储器中相应的位置，并且把起始地址放在数据传送指令中。</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在</a:t>
            </a:r>
            <a:r>
              <a:rPr lang="en-US" altLang="zh-CN" smtClean="0">
                <a:latin typeface="Arial" panose="020B0604020202020204" pitchFamily="34" charset="0"/>
              </a:rPr>
              <a:t>load</a:t>
            </a:r>
            <a:r>
              <a:rPr lang="zh-CN" altLang="en-US" smtClean="0">
                <a:latin typeface="Arial" panose="020B0604020202020204" pitchFamily="34" charset="0"/>
              </a:rPr>
              <a:t>指令中，</a:t>
            </a:r>
            <a:r>
              <a:rPr lang="en-US" altLang="zh-CN" smtClean="0">
                <a:latin typeface="Arial" panose="020B0604020202020204" pitchFamily="34" charset="0"/>
              </a:rPr>
              <a:t>Base register</a:t>
            </a:r>
            <a:r>
              <a:rPr lang="zh-CN" altLang="en-US" smtClean="0">
                <a:latin typeface="Arial" panose="020B0604020202020204" pitchFamily="34" charset="0"/>
              </a:rPr>
              <a:t>，最初用于保存数组下标，这是偏移量表示数组的起始地址。因此，</a:t>
            </a:r>
            <a:r>
              <a:rPr lang="en-US" altLang="zh-CN" smtClean="0">
                <a:latin typeface="Arial" panose="020B0604020202020204" pitchFamily="34" charset="0"/>
              </a:rPr>
              <a:t>base register</a:t>
            </a:r>
            <a:r>
              <a:rPr lang="zh-CN" altLang="en-US" smtClean="0">
                <a:latin typeface="Arial" panose="020B0604020202020204" pitchFamily="34" charset="0"/>
              </a:rPr>
              <a:t>也叫做下标寄存器。现在存储器比以前大得多，所以把数组的基地址放到寄存器中</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Alignment restriction (</a:t>
            </a:r>
            <a:r>
              <a:rPr lang="zh-CN" altLang="en-US" smtClean="0">
                <a:latin typeface="Arial" panose="020B0604020202020204" pitchFamily="34" charset="0"/>
              </a:rPr>
              <a:t>对齐限制</a:t>
            </a:r>
            <a:r>
              <a:rPr lang="en-US" altLang="zh-CN" smtClean="0">
                <a:latin typeface="Arial" panose="020B0604020202020204" pitchFamily="34" charset="0"/>
              </a:rPr>
              <a:t>)</a:t>
            </a:r>
            <a:r>
              <a:rPr lang="zh-CN" altLang="en-US" smtClean="0">
                <a:latin typeface="Arial" panose="020B0604020202020204" pitchFamily="34" charset="0"/>
              </a:rPr>
              <a:t>：在许多体系结构中，字的起始地址必须是</a:t>
            </a:r>
            <a:r>
              <a:rPr lang="en-US" altLang="zh-CN" smtClean="0">
                <a:latin typeface="Arial" panose="020B0604020202020204" pitchFamily="34" charset="0"/>
              </a:rPr>
              <a:t>4</a:t>
            </a:r>
            <a:r>
              <a:rPr lang="zh-CN" altLang="en-US" smtClean="0">
                <a:latin typeface="Arial" panose="020B0604020202020204" pitchFamily="34" charset="0"/>
              </a:rPr>
              <a:t>的倍数，双字的起始地址必须是</a:t>
            </a:r>
            <a:r>
              <a:rPr lang="en-US" altLang="zh-CN" smtClean="0">
                <a:latin typeface="Arial" panose="020B0604020202020204" pitchFamily="34" charset="0"/>
              </a:rPr>
              <a:t>8</a:t>
            </a:r>
            <a:r>
              <a:rPr lang="zh-CN" altLang="en-US" smtClean="0">
                <a:latin typeface="Arial" panose="020B0604020202020204" pitchFamily="34" charset="0"/>
              </a:rPr>
              <a:t>的倍数。</a:t>
            </a:r>
            <a:endParaRPr lang="en-US" altLang="zh-CN" smtClean="0">
              <a:latin typeface="Arial" panose="020B0604020202020204" pitchFamily="34" charset="0"/>
            </a:endParaRPr>
          </a:p>
          <a:p>
            <a:endParaRPr lang="zh-CN" altLang="en-US"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44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33A64C0-7D55-46C8-8E40-E6E158A4C68B}" type="slidenum">
              <a:rPr lang="en-US" altLang="zh-CN" sz="1200" b="0" smtClean="0">
                <a:latin typeface="Arial" panose="020B0604020202020204" pitchFamily="34" charset="0"/>
                <a:ea typeface="宋体" panose="02010600030101010101" pitchFamily="2" charset="-122"/>
              </a:rPr>
              <a:pPr/>
              <a:t>28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608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这是一个完整的赋值语句。</a:t>
            </a:r>
            <a:endParaRPr kumimoji="1" lang="en-US" altLang="zh-CN" smtClean="0">
              <a:latin typeface="Arial" panose="020B0604020202020204" pitchFamily="34" charset="0"/>
            </a:endParaRPr>
          </a:p>
          <a:p>
            <a:endParaRPr kumimoji="1" lang="en-US" altLang="zh-CN" smtClean="0">
              <a:latin typeface="Arial" panose="020B0604020202020204" pitchFamily="34" charset="0"/>
            </a:endParaRPr>
          </a:p>
          <a:p>
            <a:pPr marL="0" lvl="1"/>
            <a:r>
              <a:rPr kumimoji="1" lang="zh-CN" altLang="en-US" smtClean="0">
                <a:latin typeface="Arial" panose="020B0604020202020204" pitchFamily="34" charset="0"/>
              </a:rPr>
              <a:t>偏移量加基址寻址的方式非常适用于数组和结构体。寄存器可以指向结构的起始地址，</a:t>
            </a:r>
            <a:r>
              <a:rPr lang="zh-CN" altLang="en-US" sz="2400" smtClean="0">
                <a:latin typeface="Arial" panose="020B0604020202020204" pitchFamily="34" charset="0"/>
              </a:rPr>
              <a:t>偏移量可以选择所需的元素。后面我们还会专门讲解这种例子。</a:t>
            </a:r>
            <a:endParaRPr kumimoji="1"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46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1DFC2B7-8B15-49D5-8932-B87C9E24A474}" type="slidenum">
              <a:rPr lang="en-US" altLang="zh-CN" sz="1200" b="0" smtClean="0">
                <a:latin typeface="Arial" panose="020B0604020202020204" pitchFamily="34" charset="0"/>
                <a:ea typeface="宋体" panose="02010600030101010101" pitchFamily="2" charset="-122"/>
              </a:rPr>
              <a:pPr/>
              <a:t>29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97364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223838" y="808038"/>
            <a:ext cx="7185026" cy="4041775"/>
          </a:xfrm>
          <a:ln/>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81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5E03C1F-B844-4E8A-98C1-4222633012E6}" type="slidenum">
              <a:rPr lang="en-US" altLang="zh-CN" sz="1200" b="0" smtClean="0">
                <a:latin typeface="Arial" panose="020B0604020202020204" pitchFamily="34" charset="0"/>
                <a:ea typeface="宋体" panose="02010600030101010101" pitchFamily="2" charset="-122"/>
              </a:rPr>
              <a:pPr/>
              <a:t>30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0067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223838" y="808038"/>
            <a:ext cx="7185026" cy="4041775"/>
          </a:xfrm>
          <a:ln/>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所以我们也知道机器语言是怎么样支持数组的，对数组一定会分配连续的一段空间，一定会有一个首地址，数组的基地址。存取数据的时候需要计算偏移量。</a:t>
            </a:r>
          </a:p>
          <a:p>
            <a:endParaRPr lang="en-US" altLang="zh-CN" smtClean="0">
              <a:latin typeface="Arial" panose="020B0604020202020204" pitchFamily="34" charset="0"/>
            </a:endParaRPr>
          </a:p>
          <a:p>
            <a:endParaRPr lang="en-US" altLang="zh-CN" smtClean="0">
              <a:latin typeface="Arial" panose="020B0604020202020204" pitchFamily="34" charset="0"/>
            </a:endParaRPr>
          </a:p>
        </p:txBody>
      </p:sp>
      <p:sp>
        <p:nvSpPr>
          <p:cNvPr id="501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C376D2-9A82-4581-899C-0DD959EBC0FA}" type="slidenum">
              <a:rPr lang="en-US" altLang="zh-CN" sz="1200" b="0" smtClean="0">
                <a:latin typeface="Arial" panose="020B0604020202020204" pitchFamily="34" charset="0"/>
                <a:ea typeface="宋体" panose="02010600030101010101" pitchFamily="2" charset="-122"/>
              </a:rPr>
              <a:pPr/>
              <a:t>31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05085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寄存器更快，而且寄存器可以同时读取两个寄存器，并对它们进行操作并写入结果。</a:t>
            </a:r>
            <a:endParaRPr lang="en-US" altLang="zh-CN" smtClean="0">
              <a:latin typeface="Arial" panose="020B0604020202020204" pitchFamily="34" charset="0"/>
            </a:endParaRPr>
          </a:p>
          <a:p>
            <a:r>
              <a:rPr lang="zh-CN" altLang="en-US" smtClean="0">
                <a:latin typeface="Arial" panose="020B0604020202020204" pitchFamily="34" charset="0"/>
              </a:rPr>
              <a:t>而数据传输指令只能读取或写一个操作数，并且不对其进行操作。所以寄存器和存储器相比，不仅访问时间短，而且吞吐率高。为了获得最高的性能，必须有效地使用寄存器。</a:t>
            </a:r>
            <a:endParaRPr lang="en-US" altLang="zh-CN" smtClean="0">
              <a:latin typeface="Arial" panose="020B0604020202020204" pitchFamily="34" charset="0"/>
            </a:endParaRPr>
          </a:p>
          <a:p>
            <a:r>
              <a:rPr lang="en-US" altLang="zh-CN" smtClean="0">
                <a:latin typeface="Arial" panose="020B0604020202020204" pitchFamily="34" charset="0"/>
              </a:rPr>
              <a:t>Spilling register: </a:t>
            </a:r>
            <a:r>
              <a:rPr lang="zh-CN" altLang="en-US" smtClean="0">
                <a:latin typeface="Arial" panose="020B0604020202020204" pitchFamily="34" charset="0"/>
              </a:rPr>
              <a:t>许多程序的变量个数比寄存器多，编译器会尽量将常用的变量保存在寄存器中，不常用的变量放到存储器中，这个过程就是寄存器换出。</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有些高级语言有寄存器变量，尽量不要用，用了之后就减少了一个寄存器的使用，特别是</a:t>
            </a:r>
            <a:r>
              <a:rPr lang="en-US" altLang="zh-CN" smtClean="0">
                <a:latin typeface="Arial" panose="020B0604020202020204" pitchFamily="34" charset="0"/>
              </a:rPr>
              <a:t>x86, </a:t>
            </a:r>
            <a:r>
              <a:rPr lang="zh-CN" altLang="en-US" smtClean="0">
                <a:latin typeface="Arial" panose="020B0604020202020204" pitchFamily="34" charset="0"/>
              </a:rPr>
              <a:t>寄存器</a:t>
            </a:r>
            <a:r>
              <a:rPr lang="en-US" altLang="zh-CN" smtClean="0">
                <a:latin typeface="Arial" panose="020B0604020202020204" pitchFamily="34" charset="0"/>
              </a:rPr>
              <a:t>Ax-Dx</a:t>
            </a:r>
            <a:r>
              <a:rPr lang="zh-CN" altLang="en-US" smtClean="0">
                <a:latin typeface="Arial" panose="020B0604020202020204" pitchFamily="34" charset="0"/>
              </a:rPr>
              <a:t>（通用）</a:t>
            </a:r>
            <a:r>
              <a:rPr lang="en-US" altLang="zh-CN" smtClean="0">
                <a:latin typeface="Arial" panose="020B0604020202020204" pitchFamily="34" charset="0"/>
              </a:rPr>
              <a:t>, BP, SI, DI</a:t>
            </a:r>
            <a:r>
              <a:rPr lang="zh-CN" altLang="en-US" smtClean="0">
                <a:latin typeface="Arial" panose="020B0604020202020204" pitchFamily="34" charset="0"/>
              </a:rPr>
              <a:t>（有一些专属的）</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根据</a:t>
            </a:r>
            <a:r>
              <a:rPr lang="en-US" altLang="zh-CN" smtClean="0">
                <a:latin typeface="Arial" panose="020B0604020202020204" pitchFamily="34" charset="0"/>
              </a:rPr>
              <a:t>2015</a:t>
            </a:r>
            <a:r>
              <a:rPr lang="zh-CN" altLang="en-US" smtClean="0">
                <a:latin typeface="Arial" panose="020B0604020202020204" pitchFamily="34" charset="0"/>
              </a:rPr>
              <a:t>的技术，寄存器的访问速度大概是</a:t>
            </a:r>
            <a:r>
              <a:rPr lang="en-US" altLang="zh-CN" smtClean="0">
                <a:latin typeface="Arial" panose="020B0604020202020204" pitchFamily="34" charset="0"/>
              </a:rPr>
              <a:t>DRAM</a:t>
            </a:r>
            <a:r>
              <a:rPr lang="zh-CN" altLang="en-US" smtClean="0">
                <a:latin typeface="Arial" panose="020B0604020202020204" pitchFamily="34" charset="0"/>
              </a:rPr>
              <a:t>的</a:t>
            </a:r>
            <a:r>
              <a:rPr lang="en-US" altLang="zh-CN" smtClean="0">
                <a:latin typeface="Arial" panose="020B0604020202020204" pitchFamily="34" charset="0"/>
              </a:rPr>
              <a:t>200</a:t>
            </a:r>
            <a:r>
              <a:rPr lang="zh-CN" altLang="en-US" smtClean="0">
                <a:latin typeface="Arial" panose="020B0604020202020204" pitchFamily="34" charset="0"/>
              </a:rPr>
              <a:t>倍，这些巨大的差异导致了缓存的出现。</a:t>
            </a:r>
          </a:p>
        </p:txBody>
      </p:sp>
      <p:sp>
        <p:nvSpPr>
          <p:cNvPr id="52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D904BAB-283D-456A-AA1D-A4C8F50BA02B}" type="slidenum">
              <a:rPr lang="en-US" altLang="zh-CN" sz="1200" b="0" smtClean="0">
                <a:latin typeface="Arial" panose="020B0604020202020204" pitchFamily="34" charset="0"/>
                <a:ea typeface="宋体" panose="02010600030101010101" pitchFamily="2" charset="-122"/>
              </a:rPr>
              <a:pPr/>
              <a:t>32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47065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xfrm>
            <a:off x="-223838" y="808038"/>
            <a:ext cx="7185026" cy="4041775"/>
          </a:xfrm>
          <a:ln/>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有超过一半的算术指令有一个常数操作数。</a:t>
            </a:r>
          </a:p>
          <a:p>
            <a:endParaRPr lang="zh-CN" altLang="en-US" smtClean="0">
              <a:latin typeface="Arial" panose="020B0604020202020204" pitchFamily="34" charset="0"/>
            </a:endParaRPr>
          </a:p>
        </p:txBody>
      </p:sp>
      <p:sp>
        <p:nvSpPr>
          <p:cNvPr id="542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3EE10D4-1FA5-409E-93DB-E5AE343BBA4E}" type="slidenum">
              <a:rPr lang="en-US" altLang="zh-CN" sz="1200" b="0" smtClean="0">
                <a:latin typeface="Arial" panose="020B0604020202020204" pitchFamily="34" charset="0"/>
                <a:ea typeface="宋体" panose="02010600030101010101" pitchFamily="2" charset="-122"/>
              </a:rPr>
              <a:pPr/>
              <a:t>34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878593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只使用目前介绍过的指令，我们需要在程序加载的时候就把常数放在内存中，把常量放到存储器中是操作系统和编译器共同完成。</a:t>
            </a:r>
            <a:endParaRPr lang="en-US" altLang="zh-CN" smtClean="0">
              <a:latin typeface="Arial" panose="020B0604020202020204" pitchFamily="34" charset="0"/>
            </a:endParaRPr>
          </a:p>
          <a:p>
            <a:r>
              <a:rPr lang="zh-CN" altLang="en-US" smtClean="0">
                <a:latin typeface="Arial" panose="020B0604020202020204" pitchFamily="34" charset="0"/>
              </a:rPr>
              <a:t>在程序执行的时候把常数从内存中取出来才能使用。</a:t>
            </a:r>
            <a:endParaRPr lang="en-US" altLang="zh-CN" smtClean="0">
              <a:latin typeface="Arial" panose="020B0604020202020204" pitchFamily="34" charset="0"/>
            </a:endParaRPr>
          </a:p>
          <a:p>
            <a:r>
              <a:rPr lang="zh-CN" altLang="en-US" smtClean="0">
                <a:latin typeface="Arial" panose="020B0604020202020204" pitchFamily="34" charset="0"/>
              </a:rPr>
              <a:t>和从存储器中取出常数相比，立即数指令速度更快，能耗更低。</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56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A18C08-90F4-4E43-8D4A-AD53720502F5}" type="slidenum">
              <a:rPr lang="en-US" altLang="zh-CN" sz="1200" b="0" smtClean="0">
                <a:latin typeface="Arial" panose="020B0604020202020204" pitchFamily="34" charset="0"/>
                <a:ea typeface="宋体" panose="02010600030101010101" pitchFamily="2" charset="-122"/>
              </a:rPr>
              <a:pPr/>
              <a:t>35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5772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a:t>The University of Adelaide, School of Computer Science</a:t>
            </a:r>
          </a:p>
        </p:txBody>
      </p:sp>
      <p:sp>
        <p:nvSpPr>
          <p:cNvPr id="5837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F63B221-9AE8-4E97-8531-6D2249BF393D}" type="datetime3">
              <a:rPr lang="en-US" altLang="en-US"/>
              <a:pPr/>
              <a:t>27 March 2022</a:t>
            </a:fld>
            <a:endParaRPr lang="en-US" altLang="en-US"/>
          </a:p>
        </p:txBody>
      </p:sp>
      <p:sp>
        <p:nvSpPr>
          <p:cNvPr id="27652" name="Rectangle 6"/>
          <p:cNvSpPr>
            <a:spLocks noGrp="1" noChangeArrowheads="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mtClean="0">
                <a:latin typeface="Times New Roman" panose="02020603050405020304" pitchFamily="18" charset="0"/>
              </a:rPr>
              <a:t>Chapter 2 — Instructions: Language of the Computer</a:t>
            </a:r>
          </a:p>
        </p:txBody>
      </p:sp>
      <p:sp>
        <p:nvSpPr>
          <p:cNvPr id="583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F4B3713-BCF9-426F-97BA-FC9C2CF81A0B}" type="slidenum">
              <a:rPr lang="en-US" altLang="en-US" sz="1200" b="0" smtClean="0">
                <a:ea typeface="宋体" panose="02010600030101010101" pitchFamily="2" charset="-122"/>
              </a:rPr>
              <a:pPr/>
              <a:t>36</a:t>
            </a:fld>
            <a:endParaRPr lang="en-US" altLang="en-US" sz="1200" b="0" smtClean="0">
              <a:ea typeface="宋体" panose="02010600030101010101" pitchFamily="2" charset="-122"/>
            </a:endParaRPr>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常数</a:t>
            </a:r>
            <a:r>
              <a:rPr lang="en-US" altLang="zh-CN" smtClean="0">
                <a:latin typeface="Arial" panose="020B0604020202020204" pitchFamily="34" charset="0"/>
              </a:rPr>
              <a:t>0</a:t>
            </a:r>
            <a:r>
              <a:rPr lang="zh-CN" altLang="en-US" smtClean="0">
                <a:latin typeface="Arial" panose="020B0604020202020204" pitchFamily="34" charset="0"/>
              </a:rPr>
              <a:t>是经常使用的，</a:t>
            </a:r>
            <a:r>
              <a:rPr lang="en-US" altLang="zh-CN" smtClean="0">
                <a:latin typeface="Arial" panose="020B0604020202020204" pitchFamily="34" charset="0"/>
              </a:rPr>
              <a:t>0</a:t>
            </a:r>
            <a:r>
              <a:rPr lang="zh-CN" altLang="en-US" smtClean="0">
                <a:latin typeface="Arial" panose="020B0604020202020204" pitchFamily="34" charset="0"/>
              </a:rPr>
              <a:t>的有效使用可以简化指令系统结构。例如，利用</a:t>
            </a:r>
            <a:r>
              <a:rPr lang="en-US" altLang="zh-CN" smtClean="0">
                <a:latin typeface="Arial" panose="020B0604020202020204" pitchFamily="34" charset="0"/>
              </a:rPr>
              <a:t>x0</a:t>
            </a:r>
            <a:r>
              <a:rPr lang="zh-CN" altLang="en-US" smtClean="0">
                <a:latin typeface="Arial" panose="020B0604020202020204" pitchFamily="34" charset="0"/>
              </a:rPr>
              <a:t>求一个数的相反数。因此，有一个专用寄存器</a:t>
            </a:r>
            <a:r>
              <a:rPr lang="en-US" altLang="zh-CN" smtClean="0">
                <a:latin typeface="Arial" panose="020B0604020202020204" pitchFamily="34" charset="0"/>
              </a:rPr>
              <a:t>x0</a:t>
            </a:r>
            <a:r>
              <a:rPr lang="zh-CN" altLang="en-US" smtClean="0">
                <a:latin typeface="Arial" panose="020B0604020202020204" pitchFamily="34" charset="0"/>
              </a:rPr>
              <a:t>硬连线到常数</a:t>
            </a:r>
            <a:r>
              <a:rPr lang="en-US" altLang="zh-CN" smtClean="0">
                <a:latin typeface="Arial" panose="020B0604020202020204" pitchFamily="34" charset="0"/>
              </a:rPr>
              <a:t>0</a:t>
            </a:r>
          </a:p>
          <a:p>
            <a:endParaRPr lang="zh-CN" altLang="en-US" smtClean="0">
              <a:latin typeface="Arial" panose="020B0604020202020204" pitchFamily="34" charset="0"/>
            </a:endParaRPr>
          </a:p>
          <a:p>
            <a:endParaRPr lang="en-AU" altLang="en-US" smtClean="0">
              <a:latin typeface="Arial" panose="020B0604020202020204" pitchFamily="34" charset="0"/>
            </a:endParaRPr>
          </a:p>
        </p:txBody>
      </p:sp>
    </p:spTree>
    <p:extLst>
      <p:ext uri="{BB962C8B-B14F-4D97-AF65-F5344CB8AC3E}">
        <p14:creationId xmlns:p14="http://schemas.microsoft.com/office/powerpoint/2010/main" val="4563825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最低有效位（</a:t>
            </a:r>
            <a:r>
              <a:rPr lang="en-US" altLang="zh-CN" smtClean="0">
                <a:latin typeface="Arial" panose="020B0604020202020204" pitchFamily="34" charset="0"/>
              </a:rPr>
              <a:t>least significant bit</a:t>
            </a:r>
            <a:r>
              <a:rPr lang="zh-CN" altLang="en-US" smtClean="0">
                <a:latin typeface="Arial" panose="020B0604020202020204" pitchFamily="34" charset="0"/>
              </a:rPr>
              <a:t>）</a:t>
            </a:r>
            <a:r>
              <a:rPr lang="en-US" altLang="zh-CN" smtClean="0">
                <a:latin typeface="Arial" panose="020B0604020202020204" pitchFamily="34" charset="0"/>
              </a:rPr>
              <a:t>: </a:t>
            </a:r>
            <a:r>
              <a:rPr lang="zh-CN" altLang="en-US" smtClean="0">
                <a:latin typeface="Arial" panose="020B0604020202020204" pitchFamily="34" charset="0"/>
              </a:rPr>
              <a:t>最右边</a:t>
            </a:r>
            <a:endParaRPr lang="en-US" altLang="zh-CN" smtClean="0">
              <a:latin typeface="Arial" panose="020B0604020202020204" pitchFamily="34" charset="0"/>
            </a:endParaRPr>
          </a:p>
          <a:p>
            <a:r>
              <a:rPr lang="zh-CN" altLang="en-US" smtClean="0">
                <a:latin typeface="Arial" panose="020B0604020202020204" pitchFamily="34" charset="0"/>
              </a:rPr>
              <a:t>最高有效位（</a:t>
            </a:r>
            <a:r>
              <a:rPr lang="en-US" altLang="zh-CN" smtClean="0">
                <a:latin typeface="Arial" panose="020B0604020202020204" pitchFamily="34" charset="0"/>
              </a:rPr>
              <a:t>most significant bit</a:t>
            </a:r>
            <a:r>
              <a:rPr lang="zh-CN" altLang="en-US" smtClean="0">
                <a:latin typeface="Arial" panose="020B0604020202020204" pitchFamily="34" charset="0"/>
              </a:rPr>
              <a:t>）：最左边</a:t>
            </a:r>
          </a:p>
        </p:txBody>
      </p:sp>
      <p:sp>
        <p:nvSpPr>
          <p:cNvPr id="6144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A836326-12BC-47B9-8FE0-F52B3E78C069}" type="slidenum">
              <a:rPr lang="en-US" altLang="zh-CN" sz="1200" b="0" smtClean="0">
                <a:latin typeface="Arial" panose="020B0604020202020204" pitchFamily="34" charset="0"/>
                <a:ea typeface="宋体" panose="02010600030101010101" pitchFamily="2" charset="-122"/>
              </a:rPr>
              <a:pPr/>
              <a:t>38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59087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取反</a:t>
            </a:r>
            <a:r>
              <a:rPr lang="en-US" altLang="zh-CN" smtClean="0">
                <a:latin typeface="Arial" panose="020B0604020202020204" pitchFamily="34" charset="0"/>
              </a:rPr>
              <a:t>+1</a:t>
            </a:r>
            <a:endParaRPr lang="zh-CN" altLang="en-US" smtClean="0">
              <a:latin typeface="Arial" panose="020B0604020202020204" pitchFamily="34" charset="0"/>
            </a:endParaRPr>
          </a:p>
        </p:txBody>
      </p:sp>
      <p:sp>
        <p:nvSpPr>
          <p:cNvPr id="634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2870310-B118-4111-A5D9-F27C88FAF43F}" type="slidenum">
              <a:rPr lang="en-US" altLang="zh-CN" sz="1200" b="0" smtClean="0">
                <a:latin typeface="Arial" panose="020B0604020202020204" pitchFamily="34" charset="0"/>
                <a:ea typeface="宋体" panose="02010600030101010101" pitchFamily="2" charset="-122"/>
              </a:rPr>
              <a:pPr/>
              <a:t>39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42126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A4F1F6-DE10-4A12-9F0A-050991EB1BF1}" type="slidenum">
              <a:rPr lang="zh-CN" altLang="en-US"/>
              <a:pPr/>
              <a:t>10</a:t>
            </a:fld>
            <a:endParaRPr lang="en-US" altLang="zh-CN"/>
          </a:p>
        </p:txBody>
      </p:sp>
      <p:sp>
        <p:nvSpPr>
          <p:cNvPr id="1249282" name="Rectangle 2"/>
          <p:cNvSpPr>
            <a:spLocks noGrp="1" noRot="1" noChangeAspect="1" noChangeArrowheads="1" noTextEdit="1"/>
          </p:cNvSpPr>
          <p:nvPr>
            <p:ph type="sldImg"/>
          </p:nvPr>
        </p:nvSpPr>
        <p:spPr>
          <a:xfrm>
            <a:off x="139700" y="768350"/>
            <a:ext cx="6819900" cy="3836988"/>
          </a:xfrm>
          <a:ln/>
        </p:spPr>
      </p:sp>
      <p:sp>
        <p:nvSpPr>
          <p:cNvPr id="1249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41914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A0E496F-0C77-4CFC-9434-B30A09B8D0D0}" type="slidenum">
              <a:rPr lang="en-US" altLang="zh-CN" smtClean="0">
                <a:ea typeface="Arial Unicode MS" panose="020B0604020202020204" pitchFamily="34" charset="-122"/>
              </a:rPr>
              <a:pPr>
                <a:spcBef>
                  <a:spcPct val="0"/>
                </a:spcBef>
              </a:pPr>
              <a:t>44</a:t>
            </a:fld>
            <a:endParaRPr lang="en-US" altLang="zh-CN" smtClean="0">
              <a:ea typeface="Arial Unicode MS" panose="020B0604020202020204" pitchFamily="34"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每条指令的各个部分都可以被视为一个单独的数，把这些数字并排拼到一起便形成了指令。</a:t>
            </a:r>
            <a:endParaRPr lang="zh-CN" altLang="zh-CN" smtClean="0">
              <a:latin typeface="Arial" panose="020B0604020202020204" pitchFamily="34" charset="0"/>
            </a:endParaRPr>
          </a:p>
        </p:txBody>
      </p:sp>
    </p:spTree>
    <p:extLst>
      <p:ext uri="{BB962C8B-B14F-4D97-AF65-F5344CB8AC3E}">
        <p14:creationId xmlns:p14="http://schemas.microsoft.com/office/powerpoint/2010/main" val="1110791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一条指令的每一段称为一个字段。每个字段有固定的长度。指令的这种分段设计叫做指令格式 </a:t>
            </a:r>
            <a:r>
              <a:rPr lang="en-US" altLang="zh-CN" smtClean="0">
                <a:latin typeface="Arial" panose="020B0604020202020204" pitchFamily="34" charset="0"/>
              </a:rPr>
              <a:t>(format)</a:t>
            </a:r>
          </a:p>
          <a:p>
            <a:r>
              <a:rPr lang="en-US" altLang="zh-CN" smtClean="0">
                <a:latin typeface="Arial" panose="020B0604020202020204" pitchFamily="34" charset="0"/>
              </a:rPr>
              <a:t>0</a:t>
            </a:r>
            <a:r>
              <a:rPr lang="zh-CN" altLang="en-US" smtClean="0">
                <a:latin typeface="Arial" panose="020B0604020202020204" pitchFamily="34" charset="0"/>
              </a:rPr>
              <a:t>，</a:t>
            </a:r>
            <a:r>
              <a:rPr lang="en-US" altLang="zh-CN" smtClean="0">
                <a:latin typeface="Arial" panose="020B0604020202020204" pitchFamily="34" charset="0"/>
              </a:rPr>
              <a:t>0</a:t>
            </a:r>
            <a:r>
              <a:rPr lang="zh-CN" altLang="en-US" smtClean="0">
                <a:latin typeface="Arial" panose="020B0604020202020204" pitchFamily="34" charset="0"/>
              </a:rPr>
              <a:t>，</a:t>
            </a:r>
            <a:r>
              <a:rPr lang="en-US" altLang="zh-CN" smtClean="0">
                <a:latin typeface="Arial" panose="020B0604020202020204" pitchFamily="34" charset="0"/>
              </a:rPr>
              <a:t>51</a:t>
            </a:r>
            <a:r>
              <a:rPr lang="zh-CN" altLang="en-US" smtClean="0">
                <a:latin typeface="Arial" panose="020B0604020202020204" pitchFamily="34" charset="0"/>
              </a:rPr>
              <a:t>这三个字段组合起来指明要进行加法操作。</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指令的符号表示叫汇编语言，数字表示叫机器语言（机器码），</a:t>
            </a:r>
            <a:endParaRPr lang="en-US" altLang="zh-CN" smtClean="0">
              <a:latin typeface="Arial" panose="020B0604020202020204" pitchFamily="34" charset="0"/>
            </a:endParaRPr>
          </a:p>
          <a:p>
            <a:r>
              <a:rPr lang="zh-CN" altLang="en-US" smtClean="0">
                <a:latin typeface="Arial" panose="020B0604020202020204" pitchFamily="34" charset="0"/>
              </a:rPr>
              <a:t>二进制字串太冗长，我们通常用</a:t>
            </a:r>
            <a:r>
              <a:rPr lang="en-US" altLang="zh-CN" smtClean="0">
                <a:latin typeface="Arial" panose="020B0604020202020204" pitchFamily="34" charset="0"/>
              </a:rPr>
              <a:t>16</a:t>
            </a:r>
            <a:r>
              <a:rPr lang="zh-CN" altLang="en-US" smtClean="0">
                <a:latin typeface="Arial" panose="020B0604020202020204" pitchFamily="34" charset="0"/>
              </a:rPr>
              <a:t>进制表示。</a:t>
            </a:r>
          </a:p>
        </p:txBody>
      </p:sp>
      <p:sp>
        <p:nvSpPr>
          <p:cNvPr id="716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758DC57-A88C-4899-A086-0239BD53716B}" type="slidenum">
              <a:rPr lang="en-US" altLang="zh-CN" sz="1200" b="0" smtClean="0">
                <a:latin typeface="Arial" panose="020B0604020202020204" pitchFamily="34" charset="0"/>
                <a:ea typeface="宋体" panose="02010600030101010101" pitchFamily="2" charset="-122"/>
              </a:rPr>
              <a:pPr/>
              <a:t>45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315681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Question: Why aren’t </a:t>
            </a:r>
            <a:r>
              <a:rPr lang="en-US" altLang="zh-CN" b="1" smtClean="0">
                <a:latin typeface="Arial" panose="020B0604020202020204" pitchFamily="34" charset="0"/>
              </a:rPr>
              <a:t>opcode</a:t>
            </a:r>
            <a:r>
              <a:rPr lang="en-US" altLang="zh-CN" smtClean="0">
                <a:latin typeface="Arial" panose="020B0604020202020204" pitchFamily="34" charset="0"/>
              </a:rPr>
              <a:t>and </a:t>
            </a:r>
            <a:r>
              <a:rPr lang="en-US" altLang="zh-CN" b="1" smtClean="0">
                <a:latin typeface="Arial" panose="020B0604020202020204" pitchFamily="34" charset="0"/>
              </a:rPr>
              <a:t>funct7</a:t>
            </a:r>
            <a:r>
              <a:rPr lang="en-US" altLang="zh-CN" smtClean="0">
                <a:latin typeface="Arial" panose="020B0604020202020204" pitchFamily="34" charset="0"/>
              </a:rPr>
              <a:t>and </a:t>
            </a:r>
            <a:r>
              <a:rPr lang="en-US" altLang="zh-CN" b="1" smtClean="0">
                <a:latin typeface="Arial" panose="020B0604020202020204" pitchFamily="34" charset="0"/>
              </a:rPr>
              <a:t>funct3 </a:t>
            </a:r>
            <a:r>
              <a:rPr lang="en-US" altLang="zh-CN" smtClean="0">
                <a:latin typeface="Arial" panose="020B0604020202020204" pitchFamily="34" charset="0"/>
              </a:rPr>
              <a:t>a single 17-bit field?–We’ll answer this later</a:t>
            </a:r>
          </a:p>
          <a:p>
            <a:endParaRPr lang="en-US" altLang="zh-CN" smtClean="0">
              <a:latin typeface="Arial" panose="020B0604020202020204" pitchFamily="34" charset="0"/>
            </a:endParaRPr>
          </a:p>
          <a:p>
            <a:r>
              <a:rPr lang="zh-CN" altLang="en-US" smtClean="0">
                <a:latin typeface="Arial" panose="020B0604020202020204" pitchFamily="34" charset="0"/>
              </a:rPr>
              <a:t>对齐其他</a:t>
            </a:r>
            <a:r>
              <a:rPr lang="en-US" altLang="zh-CN" smtClean="0">
                <a:latin typeface="Arial" panose="020B0604020202020204" pitchFamily="34" charset="0"/>
              </a:rPr>
              <a:t>field</a:t>
            </a:r>
            <a:r>
              <a:rPr lang="zh-CN" altLang="en-US" smtClean="0">
                <a:latin typeface="Arial" panose="020B0604020202020204" pitchFamily="34" charset="0"/>
              </a:rPr>
              <a:t>，节省硬件</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To speed up decoding, the base RISC-V ISA puts the most important fields in the same place in every instruction. As you can see in the instruction formats table, The major opcode is always in bits 0-6.The destination register, when present, is always in bits 7-11.  The first source register, when present, is always in bits 15-19.The second source register, when present, is always in bits 20-24.</a:t>
            </a:r>
          </a:p>
          <a:p>
            <a:endParaRPr lang="en-US" altLang="zh-CN" smtClean="0">
              <a:latin typeface="Arial" panose="020B0604020202020204" pitchFamily="34" charset="0"/>
            </a:endParaRPr>
          </a:p>
          <a:p>
            <a:r>
              <a:rPr lang="en-US" altLang="zh-CN" smtClean="0">
                <a:latin typeface="Arial" panose="020B0604020202020204" pitchFamily="34" charset="0"/>
              </a:rPr>
              <a:t>Add, sub</a:t>
            </a:r>
            <a:r>
              <a:rPr lang="zh-CN" altLang="en-US" smtClean="0">
                <a:latin typeface="Arial" panose="020B0604020202020204" pitchFamily="34" charset="0"/>
              </a:rPr>
              <a:t>指令都是这种格式，这种指令格式称为</a:t>
            </a:r>
            <a:r>
              <a:rPr lang="en-US" altLang="zh-CN" smtClean="0">
                <a:latin typeface="Arial" panose="020B0604020202020204" pitchFamily="34" charset="0"/>
              </a:rPr>
              <a:t>R-type</a:t>
            </a:r>
          </a:p>
          <a:p>
            <a:endParaRPr lang="en-US" altLang="zh-CN" smtClean="0">
              <a:latin typeface="Arial" panose="020B0604020202020204" pitchFamily="34" charset="0"/>
            </a:endParaRPr>
          </a:p>
          <a:p>
            <a:r>
              <a:rPr kumimoji="1" lang="en-US" altLang="zh-CN" smtClean="0">
                <a:latin typeface="Arial" panose="020B0604020202020204" pitchFamily="34" charset="0"/>
              </a:rPr>
              <a:t>32</a:t>
            </a:r>
            <a:r>
              <a:rPr kumimoji="1" lang="zh-CN" altLang="en-US" smtClean="0">
                <a:latin typeface="Arial" panose="020B0604020202020204" pitchFamily="34" charset="0"/>
              </a:rPr>
              <a:t>个寄存器，</a:t>
            </a:r>
            <a:r>
              <a:rPr kumimoji="1" lang="en-US" altLang="zh-CN" smtClean="0">
                <a:latin typeface="Arial" panose="020B0604020202020204" pitchFamily="34" charset="0"/>
              </a:rPr>
              <a:t>5</a:t>
            </a:r>
            <a:r>
              <a:rPr kumimoji="1" lang="zh-CN" altLang="en-US" smtClean="0">
                <a:latin typeface="Arial" panose="020B0604020202020204" pitchFamily="34" charset="0"/>
              </a:rPr>
              <a:t>位就够了</a:t>
            </a:r>
            <a:endParaRPr lang="en-US" altLang="zh-CN" smtClean="0">
              <a:latin typeface="Arial" panose="020B0604020202020204" pitchFamily="34" charset="0"/>
            </a:endParaRPr>
          </a:p>
          <a:p>
            <a:r>
              <a:rPr lang="zh-CN" altLang="en-US" smtClean="0">
                <a:latin typeface="Arial" panose="020B0604020202020204" pitchFamily="34" charset="0"/>
              </a:rPr>
              <a:t>但是对于</a:t>
            </a:r>
            <a:r>
              <a:rPr lang="en-US" altLang="zh-CN" smtClean="0">
                <a:latin typeface="Arial" panose="020B0604020202020204" pitchFamily="34" charset="0"/>
              </a:rPr>
              <a:t>ld</a:t>
            </a:r>
            <a:r>
              <a:rPr lang="zh-CN" altLang="en-US" smtClean="0">
                <a:latin typeface="Arial" panose="020B0604020202020204" pitchFamily="34" charset="0"/>
              </a:rPr>
              <a:t>或者</a:t>
            </a:r>
            <a:r>
              <a:rPr lang="en-US" altLang="zh-CN" smtClean="0">
                <a:latin typeface="Arial" panose="020B0604020202020204" pitchFamily="34" charset="0"/>
              </a:rPr>
              <a:t>addi</a:t>
            </a:r>
            <a:r>
              <a:rPr lang="zh-CN" altLang="en-US" smtClean="0">
                <a:latin typeface="Arial" panose="020B0604020202020204" pitchFamily="34" charset="0"/>
              </a:rPr>
              <a:t>指令，偏移量如果被限制在</a:t>
            </a:r>
            <a:r>
              <a:rPr lang="en-US" altLang="zh-CN" smtClean="0">
                <a:latin typeface="Arial" panose="020B0604020202020204" pitchFamily="34" charset="0"/>
              </a:rPr>
              <a:t>5</a:t>
            </a:r>
            <a:r>
              <a:rPr lang="zh-CN" altLang="en-US" smtClean="0">
                <a:latin typeface="Arial" panose="020B0604020202020204" pitchFamily="34" charset="0"/>
              </a:rPr>
              <a:t>位字段（最大数是</a:t>
            </a:r>
            <a:r>
              <a:rPr lang="en-US" altLang="zh-CN" smtClean="0">
                <a:latin typeface="Arial" panose="020B0604020202020204" pitchFamily="34" charset="0"/>
              </a:rPr>
              <a:t>31</a:t>
            </a:r>
            <a:r>
              <a:rPr lang="zh-CN" altLang="en-US" smtClean="0">
                <a:latin typeface="Arial" panose="020B0604020202020204" pitchFamily="34" charset="0"/>
              </a:rPr>
              <a:t>），就太小了，我们需要更长的字段。</a:t>
            </a:r>
            <a:endParaRPr lang="en-US" altLang="zh-CN" smtClean="0">
              <a:latin typeface="Arial" panose="020B0604020202020204" pitchFamily="34" charset="0"/>
            </a:endParaRPr>
          </a:p>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737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1094E27-AA5E-488A-99AA-DCCED0DA7A24}" type="slidenum">
              <a:rPr lang="en-US" altLang="zh-CN" sz="1200" b="0" smtClean="0">
                <a:latin typeface="Arial" panose="020B0604020202020204" pitchFamily="34" charset="0"/>
                <a:ea typeface="宋体" panose="02010600030101010101" pitchFamily="2" charset="-122"/>
              </a:rPr>
              <a:pPr/>
              <a:t>46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10530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课本</a:t>
            </a:r>
            <a:r>
              <a:rPr lang="en-US" altLang="zh-CN" smtClean="0">
                <a:latin typeface="Arial" panose="020B0604020202020204" pitchFamily="34" charset="0"/>
              </a:rPr>
              <a:t>84</a:t>
            </a:r>
            <a:r>
              <a:rPr lang="zh-CN" altLang="en-US" smtClean="0">
                <a:latin typeface="Arial" panose="020B0604020202020204" pitchFamily="34" charset="0"/>
              </a:rPr>
              <a:t>页</a:t>
            </a:r>
            <a:endParaRPr lang="en-US" altLang="zh-CN" smtClean="0">
              <a:latin typeface="Arial" panose="020B0604020202020204" pitchFamily="34" charset="0"/>
            </a:endParaRPr>
          </a:p>
          <a:p>
            <a:r>
              <a:rPr lang="zh-CN" altLang="en-US" smtClean="0">
                <a:latin typeface="Arial" panose="020B0604020202020204" pitchFamily="34" charset="0"/>
              </a:rPr>
              <a:t>有些地方需要</a:t>
            </a:r>
            <a:r>
              <a:rPr lang="en-US" altLang="zh-CN" smtClean="0">
                <a:latin typeface="Arial" panose="020B0604020202020204" pitchFamily="34" charset="0"/>
              </a:rPr>
              <a:t>3</a:t>
            </a:r>
            <a:r>
              <a:rPr lang="zh-CN" altLang="en-US" smtClean="0">
                <a:latin typeface="Arial" panose="020B0604020202020204" pitchFamily="34" charset="0"/>
              </a:rPr>
              <a:t>寄存，有些地方需要</a:t>
            </a:r>
            <a:r>
              <a:rPr lang="en-US" altLang="zh-CN" smtClean="0">
                <a:latin typeface="Arial" panose="020B0604020202020204" pitchFamily="34" charset="0"/>
              </a:rPr>
              <a:t>2</a:t>
            </a:r>
            <a:r>
              <a:rPr lang="zh-CN" altLang="en-US" smtClean="0">
                <a:latin typeface="Arial" panose="020B0604020202020204" pitchFamily="34" charset="0"/>
              </a:rPr>
              <a:t>寄存器，寄存器的寻址范围比较有限</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所有指令保持相同长度和单一的指令格式之间就产生了矛盾。</a:t>
            </a:r>
            <a:endParaRPr lang="en-US" altLang="zh-CN" smtClean="0">
              <a:latin typeface="Arial" panose="020B0604020202020204" pitchFamily="34" charset="0"/>
            </a:endParaRPr>
          </a:p>
          <a:p>
            <a:r>
              <a:rPr lang="zh-CN" altLang="en-US" smtClean="0">
                <a:latin typeface="Arial" panose="020B0604020202020204" pitchFamily="34" charset="0"/>
              </a:rPr>
              <a:t>折中方案是保持所有指令长度相同，对于不同的指令，使用不同的指令格式。</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VLIW</a:t>
            </a:r>
            <a:r>
              <a:rPr lang="zh-CN" altLang="en-US" smtClean="0">
                <a:latin typeface="Arial" panose="020B0604020202020204" pitchFamily="34" charset="0"/>
              </a:rPr>
              <a:t>：</a:t>
            </a:r>
            <a:r>
              <a:rPr lang="en-US" altLang="zh-CN" smtClean="0">
                <a:latin typeface="Arial" panose="020B0604020202020204" pitchFamily="34" charset="0"/>
              </a:rPr>
              <a:t>(Very Long Instruction Word</a:t>
            </a:r>
            <a:r>
              <a:rPr lang="zh-CN" altLang="en-US" smtClean="0">
                <a:latin typeface="Arial" panose="020B0604020202020204" pitchFamily="34" charset="0"/>
              </a:rPr>
              <a:t>，超长</a:t>
            </a:r>
            <a:r>
              <a:rPr lang="zh-CN" altLang="en-US" smtClean="0">
                <a:latin typeface="Arial" panose="020B0604020202020204" pitchFamily="34" charset="0"/>
                <a:hlinkClick r:id="rId3"/>
              </a:rPr>
              <a:t>指令字</a:t>
            </a:r>
            <a:r>
              <a:rPr lang="en-US" altLang="zh-CN" smtClean="0">
                <a:latin typeface="Arial" panose="020B0604020202020204" pitchFamily="34" charset="0"/>
              </a:rPr>
              <a:t>)</a:t>
            </a:r>
            <a:r>
              <a:rPr lang="zh-CN" altLang="en-US" smtClean="0">
                <a:latin typeface="Arial" panose="020B0604020202020204" pitchFamily="34" charset="0"/>
              </a:rPr>
              <a:t>一种非常长的指令组合，它把许多条指令连在一起，增加了运算的速度。 超长指令字</a:t>
            </a:r>
            <a:r>
              <a:rPr lang="en-US" altLang="zh-CN" smtClean="0">
                <a:latin typeface="Arial" panose="020B0604020202020204" pitchFamily="34" charset="0"/>
              </a:rPr>
              <a:t>(VLIW)</a:t>
            </a:r>
            <a:r>
              <a:rPr lang="zh-CN" altLang="en-US" smtClean="0">
                <a:latin typeface="Arial" panose="020B0604020202020204" pitchFamily="34" charset="0"/>
              </a:rPr>
              <a:t>是指令级并行，</a:t>
            </a:r>
            <a:r>
              <a:rPr lang="zh-CN" altLang="en-US" smtClean="0">
                <a:latin typeface="Arial" panose="020B0604020202020204" pitchFamily="34" charset="0"/>
                <a:hlinkClick r:id="rId4"/>
              </a:rPr>
              <a:t>超线程</a:t>
            </a:r>
            <a:r>
              <a:rPr lang="en-US" altLang="zh-CN" smtClean="0">
                <a:latin typeface="Arial" panose="020B0604020202020204" pitchFamily="34" charset="0"/>
              </a:rPr>
              <a:t>(Hyper-Threading)</a:t>
            </a:r>
            <a:r>
              <a:rPr lang="zh-CN" altLang="en-US" smtClean="0">
                <a:latin typeface="Arial" panose="020B0604020202020204" pitchFamily="34" charset="0"/>
              </a:rPr>
              <a:t>是线程级并行，而</a:t>
            </a:r>
            <a:r>
              <a:rPr lang="zh-CN" altLang="en-US" smtClean="0">
                <a:latin typeface="Arial" panose="020B0604020202020204" pitchFamily="34" charset="0"/>
                <a:hlinkClick r:id="rId5"/>
              </a:rPr>
              <a:t>多内核</a:t>
            </a:r>
            <a:r>
              <a:rPr lang="zh-CN" altLang="en-US" smtClean="0">
                <a:latin typeface="Arial" panose="020B0604020202020204" pitchFamily="34" charset="0"/>
              </a:rPr>
              <a:t>则是芯片级并行。这三种方式都是提高</a:t>
            </a:r>
            <a:r>
              <a:rPr lang="zh-CN" altLang="en-US" smtClean="0">
                <a:latin typeface="Arial" panose="020B0604020202020204" pitchFamily="34" charset="0"/>
                <a:hlinkClick r:id="rId6"/>
              </a:rPr>
              <a:t>并行计算</a:t>
            </a:r>
            <a:r>
              <a:rPr lang="zh-CN" altLang="en-US" smtClean="0">
                <a:latin typeface="Arial" panose="020B0604020202020204" pitchFamily="34" charset="0"/>
              </a:rPr>
              <a:t>性能的有效途径。</a:t>
            </a:r>
            <a:endParaRPr lang="zh-CN" altLang="en-US" b="1" i="1" smtClean="0">
              <a:latin typeface="Arial" panose="020B0604020202020204" pitchFamily="34" charset="0"/>
            </a:endParaRPr>
          </a:p>
        </p:txBody>
      </p:sp>
    </p:spTree>
    <p:extLst>
      <p:ext uri="{BB962C8B-B14F-4D97-AF65-F5344CB8AC3E}">
        <p14:creationId xmlns:p14="http://schemas.microsoft.com/office/powerpoint/2010/main" val="3093596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smtClean="0">
                <a:latin typeface="Arial" panose="020B0604020202020204" pitchFamily="34" charset="0"/>
              </a:rPr>
              <a:t>I</a:t>
            </a:r>
            <a:r>
              <a:rPr kumimoji="1" lang="zh-CN" altLang="en-US" smtClean="0">
                <a:latin typeface="Arial" panose="020B0604020202020204" pitchFamily="34" charset="0"/>
              </a:rPr>
              <a:t>型的偏移量：</a:t>
            </a:r>
            <a:r>
              <a:rPr kumimoji="1" lang="en-US" altLang="zh-CN" smtClean="0">
                <a:latin typeface="Arial" panose="020B0604020202020204" pitchFamily="34" charset="0"/>
              </a:rPr>
              <a:t>12</a:t>
            </a:r>
            <a:r>
              <a:rPr kumimoji="1" lang="zh-CN" altLang="en-US" smtClean="0">
                <a:latin typeface="Arial" panose="020B0604020202020204" pitchFamily="34" charset="0"/>
              </a:rPr>
              <a:t>位的</a:t>
            </a:r>
            <a:r>
              <a:rPr kumimoji="1" lang="en-US" altLang="zh-CN" smtClean="0">
                <a:latin typeface="Arial" panose="020B0604020202020204" pitchFamily="34" charset="0"/>
              </a:rPr>
              <a:t>2^11</a:t>
            </a:r>
            <a:r>
              <a:rPr kumimoji="1" lang="zh-CN" altLang="en-US" smtClean="0">
                <a:latin typeface="Arial" panose="020B0604020202020204" pitchFamily="34" charset="0"/>
              </a:rPr>
              <a:t>个字节或者</a:t>
            </a:r>
            <a:r>
              <a:rPr kumimoji="1" lang="en-US" altLang="zh-CN" smtClean="0">
                <a:latin typeface="Arial" panose="020B0604020202020204" pitchFamily="34" charset="0"/>
              </a:rPr>
              <a:t>2^8</a:t>
            </a:r>
            <a:r>
              <a:rPr kumimoji="1" lang="zh-CN" altLang="en-US" smtClean="0">
                <a:latin typeface="Arial" panose="020B0604020202020204" pitchFamily="34" charset="0"/>
              </a:rPr>
              <a:t>个双字</a:t>
            </a:r>
            <a:r>
              <a:rPr kumimoji="1" lang="en-US" altLang="zh-CN" smtClean="0">
                <a:latin typeface="Arial" panose="020B0604020202020204" pitchFamily="34" charset="0"/>
              </a:rPr>
              <a:t>,  12</a:t>
            </a:r>
            <a:r>
              <a:rPr kumimoji="1" lang="zh-CN" altLang="en-US" smtClean="0">
                <a:latin typeface="Arial" panose="020B0604020202020204" pitchFamily="34" charset="0"/>
              </a:rPr>
              <a:t>位的常数字段表示范围：</a:t>
            </a:r>
            <a:r>
              <a:rPr kumimoji="1" lang="en-US" altLang="zh-CN" smtClean="0">
                <a:latin typeface="Arial" panose="020B0604020202020204" pitchFamily="34" charset="0"/>
              </a:rPr>
              <a:t>-2^11 </a:t>
            </a:r>
            <a:r>
              <a:rPr kumimoji="1" lang="zh-CN" altLang="en-US" smtClean="0">
                <a:latin typeface="Arial" panose="020B0604020202020204" pitchFamily="34" charset="0"/>
              </a:rPr>
              <a:t>到 </a:t>
            </a:r>
            <a:r>
              <a:rPr kumimoji="1" lang="en-US" altLang="zh-CN" smtClean="0">
                <a:latin typeface="Arial" panose="020B0604020202020204" pitchFamily="34" charset="0"/>
              </a:rPr>
              <a:t>2^11-1</a:t>
            </a:r>
          </a:p>
          <a:p>
            <a:r>
              <a:rPr kumimoji="1" lang="en-US" altLang="zh-CN" smtClean="0">
                <a:latin typeface="Arial" panose="020B0604020202020204" pitchFamily="34" charset="0"/>
              </a:rPr>
              <a:t>x86</a:t>
            </a:r>
            <a:r>
              <a:rPr kumimoji="1" lang="zh-CN" altLang="en-US" smtClean="0">
                <a:latin typeface="Arial" panose="020B0604020202020204" pitchFamily="34" charset="0"/>
              </a:rPr>
              <a:t>可以支持比较长的立即数。</a:t>
            </a:r>
          </a:p>
          <a:p>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p:txBody>
      </p:sp>
      <p:sp>
        <p:nvSpPr>
          <p:cNvPr id="778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3EFD0B-5D4B-468D-8588-6A941620578E}" type="slidenum">
              <a:rPr lang="en-US" altLang="zh-CN" sz="1200" b="0" smtClean="0">
                <a:latin typeface="Arial" panose="020B0604020202020204" pitchFamily="34" charset="0"/>
                <a:ea typeface="宋体" panose="02010600030101010101" pitchFamily="2" charset="-122"/>
              </a:rPr>
              <a:pPr/>
              <a:t>48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26776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64=2^6 = 1 0 00000</a:t>
            </a:r>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798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758DF-7313-49CA-96EF-D565DA767F9D}" type="slidenum">
              <a:rPr lang="en-US" altLang="zh-CN" sz="1200" b="0" smtClean="0">
                <a:latin typeface="Arial" panose="020B0604020202020204" pitchFamily="34" charset="0"/>
                <a:ea typeface="宋体" panose="02010600030101010101" pitchFamily="2" charset="-122"/>
              </a:rPr>
              <a:pPr/>
              <a:t>49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33114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指令格式由第一个字段的值来区分。每种格式的第一个字段</a:t>
            </a:r>
            <a:r>
              <a:rPr lang="en-US" altLang="zh-CN" smtClean="0">
                <a:latin typeface="Arial" panose="020B0604020202020204" pitchFamily="34" charset="0"/>
              </a:rPr>
              <a:t>(op)</a:t>
            </a:r>
            <a:r>
              <a:rPr lang="zh-CN" altLang="en-US" smtClean="0">
                <a:latin typeface="Arial" panose="020B0604020202020204" pitchFamily="34" charset="0"/>
              </a:rPr>
              <a:t>都被分配了一套不同的值。</a:t>
            </a:r>
          </a:p>
          <a:p>
            <a:endParaRPr lang="en-US" altLang="zh-CN" smtClean="0">
              <a:latin typeface="Arial" panose="020B0604020202020204" pitchFamily="34" charset="0"/>
            </a:endParaRPr>
          </a:p>
          <a:p>
            <a:r>
              <a:rPr lang="en-US" altLang="zh-CN" smtClean="0">
                <a:latin typeface="Arial" panose="020B0604020202020204" pitchFamily="34" charset="0"/>
              </a:rPr>
              <a:t>Add, sub op=51</a:t>
            </a:r>
          </a:p>
          <a:p>
            <a:r>
              <a:rPr lang="en-US" altLang="zh-CN" smtClean="0">
                <a:latin typeface="Arial" panose="020B0604020202020204" pitchFamily="34" charset="0"/>
              </a:rPr>
              <a:t>Addi op = 19</a:t>
            </a:r>
          </a:p>
          <a:p>
            <a:r>
              <a:rPr lang="en-US" altLang="zh-CN" smtClean="0">
                <a:latin typeface="Arial" panose="020B0604020202020204" pitchFamily="34" charset="0"/>
              </a:rPr>
              <a:t>Ld op = 3</a:t>
            </a:r>
          </a:p>
          <a:p>
            <a:r>
              <a:rPr lang="en-US" altLang="zh-CN" smtClean="0">
                <a:latin typeface="Arial" panose="020B0604020202020204" pitchFamily="34" charset="0"/>
              </a:rPr>
              <a:t>Sd op = 35</a:t>
            </a:r>
          </a:p>
          <a:p>
            <a:endParaRPr lang="en-US" altLang="zh-CN" smtClean="0">
              <a:latin typeface="Arial" panose="020B0604020202020204" pitchFamily="34" charset="0"/>
            </a:endParaRPr>
          </a:p>
          <a:p>
            <a:r>
              <a:rPr lang="zh-CN" altLang="en-US" smtClean="0">
                <a:latin typeface="Arial" panose="020B0604020202020204" pitchFamily="34" charset="0"/>
              </a:rPr>
              <a:t>有</a:t>
            </a:r>
            <a:r>
              <a:rPr lang="en-US" altLang="zh-CN" smtClean="0">
                <a:latin typeface="Arial" panose="020B0604020202020204" pitchFamily="34" charset="0"/>
              </a:rPr>
              <a:t>addi, </a:t>
            </a:r>
            <a:r>
              <a:rPr lang="zh-CN" altLang="en-US" smtClean="0">
                <a:latin typeface="Arial" panose="020B0604020202020204" pitchFamily="34" charset="0"/>
              </a:rPr>
              <a:t>没有</a:t>
            </a:r>
            <a:r>
              <a:rPr lang="en-US" altLang="zh-CN" smtClean="0">
                <a:latin typeface="Arial" panose="020B0604020202020204" pitchFamily="34" charset="0"/>
              </a:rPr>
              <a:t>subi, </a:t>
            </a:r>
            <a:r>
              <a:rPr lang="zh-CN" altLang="en-US" smtClean="0">
                <a:latin typeface="Arial" panose="020B0604020202020204" pitchFamily="34" charset="0"/>
              </a:rPr>
              <a:t>因为</a:t>
            </a:r>
            <a:r>
              <a:rPr lang="en-US" altLang="zh-CN" smtClean="0">
                <a:latin typeface="Arial" panose="020B0604020202020204" pitchFamily="34" charset="0"/>
              </a:rPr>
              <a:t>immediate</a:t>
            </a:r>
            <a:r>
              <a:rPr lang="zh-CN" altLang="en-US" smtClean="0">
                <a:latin typeface="Arial" panose="020B0604020202020204" pitchFamily="34" charset="0"/>
              </a:rPr>
              <a:t>字段表示的是二进制补码整数，所以</a:t>
            </a:r>
            <a:r>
              <a:rPr lang="en-US" altLang="zh-CN" smtClean="0">
                <a:latin typeface="Arial" panose="020B0604020202020204" pitchFamily="34" charset="0"/>
              </a:rPr>
              <a:t>addi</a:t>
            </a:r>
            <a:r>
              <a:rPr lang="zh-CN" altLang="en-US" smtClean="0">
                <a:latin typeface="Arial" panose="020B0604020202020204" pitchFamily="34" charset="0"/>
              </a:rPr>
              <a:t>可以用来做减法。</a:t>
            </a:r>
          </a:p>
        </p:txBody>
      </p:sp>
      <p:sp>
        <p:nvSpPr>
          <p:cNvPr id="819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3B95E32-FA96-4736-9FC0-080C8A376B16}" type="slidenum">
              <a:rPr lang="en-US" altLang="zh-CN" sz="1200" b="0" smtClean="0">
                <a:latin typeface="Arial" panose="020B0604020202020204" pitchFamily="34" charset="0"/>
                <a:ea typeface="宋体" panose="02010600030101010101" pitchFamily="2" charset="-122"/>
              </a:rPr>
              <a:pPr/>
              <a:t>50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473279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240 = 0000 1111 0000</a:t>
            </a:r>
            <a:endParaRPr lang="zh-CN" altLang="en-US" smtClean="0">
              <a:latin typeface="Arial" panose="020B0604020202020204" pitchFamily="34" charset="0"/>
            </a:endParaRPr>
          </a:p>
        </p:txBody>
      </p:sp>
      <p:sp>
        <p:nvSpPr>
          <p:cNvPr id="849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404C2-CC1E-43D9-AC53-8BC50C0DF799}" type="slidenum">
              <a:rPr lang="en-US" altLang="zh-CN" sz="1200" b="0" smtClean="0">
                <a:latin typeface="Arial" panose="020B0604020202020204" pitchFamily="34" charset="0"/>
                <a:ea typeface="宋体" panose="02010600030101010101" pitchFamily="2" charset="-122"/>
              </a:rPr>
              <a:pPr/>
              <a:t>52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30592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88C9F9-E8D9-457E-83A3-AEF023034DDE}" type="slidenum">
              <a:rPr lang="en-US" altLang="zh-CN" smtClean="0">
                <a:ea typeface="Arial Unicode MS" panose="020B0604020202020204" pitchFamily="34" charset="-122"/>
              </a:rPr>
              <a:pPr>
                <a:spcBef>
                  <a:spcPct val="0"/>
                </a:spcBef>
              </a:pPr>
              <a:t>53</a:t>
            </a:fld>
            <a:endParaRPr lang="en-US" altLang="zh-CN" smtClean="0">
              <a:ea typeface="Arial Unicode MS" panose="020B0604020202020204" pitchFamily="34"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计算机构造基于两个关键性的原则：</a:t>
            </a:r>
            <a:r>
              <a:rPr lang="en-US" altLang="zh-CN" smtClean="0">
                <a:latin typeface="Arial" panose="020B0604020202020204" pitchFamily="34" charset="0"/>
              </a:rPr>
              <a:t>1.</a:t>
            </a:r>
            <a:r>
              <a:rPr lang="zh-CN" altLang="en-US" smtClean="0">
                <a:latin typeface="Arial" panose="020B0604020202020204" pitchFamily="34" charset="0"/>
              </a:rPr>
              <a:t>指令以数据形式表示。</a:t>
            </a:r>
            <a:r>
              <a:rPr lang="en-US" altLang="zh-CN" smtClean="0">
                <a:latin typeface="Arial" panose="020B0604020202020204" pitchFamily="34" charset="0"/>
              </a:rPr>
              <a:t>2. </a:t>
            </a:r>
            <a:r>
              <a:rPr lang="zh-CN" altLang="en-US" smtClean="0">
                <a:latin typeface="Arial" panose="020B0604020202020204" pitchFamily="34" charset="0"/>
              </a:rPr>
              <a:t>和数据一样，程序存储在存储器中，并且可以读写。这就是存储程序的概念，也开创了计算机构造的新纪元。这个图显示了存储程序的强大功能：</a:t>
            </a:r>
            <a:endParaRPr lang="en-US" altLang="zh-CN" smtClean="0">
              <a:latin typeface="Arial" panose="020B0604020202020204" pitchFamily="34" charset="0"/>
            </a:endParaRPr>
          </a:p>
          <a:p>
            <a:r>
              <a:rPr lang="zh-CN" altLang="en-US" smtClean="0">
                <a:latin typeface="Arial" panose="020B0604020202020204" pitchFamily="34" charset="0"/>
              </a:rPr>
              <a:t>存储程序的强大功能：存储器可以存放一个程序的源代码，还可以存放与之对应的机器代码，编辑程序使用的文本，甚至是编译器。</a:t>
            </a:r>
            <a:endParaRPr lang="en-US" altLang="zh-CN" smtClean="0">
              <a:latin typeface="Arial" panose="020B0604020202020204" pitchFamily="34" charset="0"/>
            </a:endParaRPr>
          </a:p>
          <a:p>
            <a:r>
              <a:rPr lang="zh-CN" altLang="en-US" smtClean="0">
                <a:latin typeface="Arial" panose="020B0604020202020204" pitchFamily="34" charset="0"/>
              </a:rPr>
              <a:t>存储程序使得一台用于记账的计算机可以变成一台具有文本编辑功能的计算机，只要将程序和数据调入存储器，并告诉计算机从存储器的哪个位置开始执行。</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将指令当成数字的一个结果就是程序被当作二进制数字文件来发行。这样的一个好处就是兼容性：计算机可以继承已经做好的并于该指令集兼容的软件。</a:t>
            </a:r>
            <a:endParaRPr lang="en-US" altLang="zh-CN" smtClean="0">
              <a:latin typeface="Arial" panose="020B0604020202020204" pitchFamily="34" charset="0"/>
            </a:endParaRPr>
          </a:p>
          <a:p>
            <a:r>
              <a:rPr lang="zh-CN" altLang="en-US" smtClean="0">
                <a:latin typeface="Arial" panose="020B0604020202020204" pitchFamily="34" charset="0"/>
              </a:rPr>
              <a:t>将指令和数据以相同的方式进行处理，极大地简化了存储器硬件和计算机系统中的软件。特别是针对数据的存储技术同样适用于程序；而且，像编译器这样的程序，能够将那些用易于人类使用的符号翻译成机器能理解的代码。</a:t>
            </a:r>
          </a:p>
          <a:p>
            <a:endParaRPr lang="zh-CN" altLang="zh-CN" smtClean="0">
              <a:latin typeface="Arial" panose="020B0604020202020204" pitchFamily="34" charset="0"/>
            </a:endParaRPr>
          </a:p>
        </p:txBody>
      </p:sp>
    </p:spTree>
    <p:extLst>
      <p:ext uri="{BB962C8B-B14F-4D97-AF65-F5344CB8AC3E}">
        <p14:creationId xmlns:p14="http://schemas.microsoft.com/office/powerpoint/2010/main" val="4257767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223838" y="808038"/>
            <a:ext cx="7185026" cy="4041775"/>
          </a:xfrm>
          <a:ln/>
        </p:spPr>
      </p:sp>
      <p:sp>
        <p:nvSpPr>
          <p:cNvPr id="890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890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3800B8A-CACD-4F68-90C4-A262267D99C5}" type="slidenum">
              <a:rPr lang="en-US" altLang="zh-CN" sz="1200" b="0" smtClean="0">
                <a:latin typeface="Arial" panose="020B0604020202020204" pitchFamily="34" charset="0"/>
                <a:ea typeface="宋体" panose="02010600030101010101" pitchFamily="2" charset="-122"/>
              </a:rPr>
              <a:pPr/>
              <a:t>54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04214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223838" y="808038"/>
            <a:ext cx="7185026" cy="4041775"/>
          </a:xfrm>
          <a:ln/>
        </p:spPr>
      </p:sp>
      <p:sp>
        <p:nvSpPr>
          <p:cNvPr id="143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smtClean="0">
                <a:latin typeface="Arial" panose="020B0604020202020204" pitchFamily="34" charset="0"/>
              </a:rPr>
              <a:t>操作数有不同含义：一个直接就是操作数，还有一个是告诉操作数所在的位置，这就叫寻址。</a:t>
            </a:r>
            <a:endParaRPr kumimoji="1" lang="en-US" altLang="zh-CN" dirty="0" smtClean="0">
              <a:latin typeface="Arial" panose="020B0604020202020204" pitchFamily="34" charset="0"/>
            </a:endParaRPr>
          </a:p>
          <a:p>
            <a:r>
              <a:rPr kumimoji="1" lang="zh-CN" altLang="en-US" dirty="0" smtClean="0">
                <a:latin typeface="Arial" panose="020B0604020202020204" pitchFamily="34" charset="0"/>
              </a:rPr>
              <a:t>不同的处理器架构在指令格式上也有不同的特征，主要体现在</a:t>
            </a:r>
            <a:r>
              <a:rPr kumimoji="1" lang="en-US" altLang="zh-CN" dirty="0" smtClean="0">
                <a:latin typeface="Arial" panose="020B0604020202020204" pitchFamily="34" charset="0"/>
              </a:rPr>
              <a:t>5</a:t>
            </a:r>
            <a:r>
              <a:rPr kumimoji="1" lang="zh-CN" altLang="en-US" dirty="0" smtClean="0">
                <a:latin typeface="Arial" panose="020B0604020202020204" pitchFamily="34" charset="0"/>
              </a:rPr>
              <a:t>个方面。</a:t>
            </a:r>
            <a:endParaRPr kumimoji="1" lang="en-US" altLang="zh-CN" dirty="0" smtClean="0">
              <a:latin typeface="Arial" panose="020B0604020202020204" pitchFamily="34" charset="0"/>
            </a:endParaRPr>
          </a:p>
          <a:p>
            <a:r>
              <a:rPr kumimoji="1" lang="zh-CN" altLang="en-US" dirty="0" smtClean="0">
                <a:latin typeface="Arial" panose="020B0604020202020204" pitchFamily="34" charset="0"/>
              </a:rPr>
              <a:t>历史上允许的存储器操作数最多的是</a:t>
            </a:r>
            <a:r>
              <a:rPr kumimoji="1" lang="en-US" altLang="zh-CN" dirty="0" smtClean="0">
                <a:latin typeface="Arial" panose="020B0604020202020204" pitchFamily="34" charset="0"/>
              </a:rPr>
              <a:t>3</a:t>
            </a:r>
            <a:r>
              <a:rPr kumimoji="1" lang="zh-CN" altLang="en-US" dirty="0" smtClean="0">
                <a:latin typeface="Arial" panose="020B0604020202020204" pitchFamily="34" charset="0"/>
              </a:rPr>
              <a:t>个。</a:t>
            </a:r>
            <a:r>
              <a:rPr kumimoji="1" lang="en-US" altLang="zh-CN" dirty="0" smtClean="0">
                <a:latin typeface="Arial" panose="020B0604020202020204" pitchFamily="34" charset="0"/>
              </a:rPr>
              <a:t>X86</a:t>
            </a:r>
            <a:r>
              <a:rPr kumimoji="1" lang="zh-CN" altLang="en-US" dirty="0" smtClean="0">
                <a:latin typeface="Arial" panose="020B0604020202020204" pitchFamily="34" charset="0"/>
              </a:rPr>
              <a:t>允许存储器中的操作数有</a:t>
            </a:r>
            <a:r>
              <a:rPr kumimoji="1" lang="en-US" altLang="zh-CN" dirty="0" smtClean="0">
                <a:latin typeface="Arial" panose="020B0604020202020204" pitchFamily="34" charset="0"/>
              </a:rPr>
              <a:t>2</a:t>
            </a:r>
            <a:r>
              <a:rPr kumimoji="1" lang="zh-CN" altLang="en-US" dirty="0" smtClean="0">
                <a:latin typeface="Arial" panose="020B0604020202020204" pitchFamily="34" charset="0"/>
              </a:rPr>
              <a:t>个，</a:t>
            </a:r>
            <a:r>
              <a:rPr kumimoji="1" lang="en-US" altLang="zh-CN" dirty="0" err="1" smtClean="0">
                <a:latin typeface="Arial" panose="020B0604020202020204" pitchFamily="34" charset="0"/>
              </a:rPr>
              <a:t>mips</a:t>
            </a:r>
            <a:r>
              <a:rPr kumimoji="1" lang="zh-CN" altLang="en-US" dirty="0" smtClean="0">
                <a:latin typeface="Arial" panose="020B0604020202020204" pitchFamily="34" charset="0"/>
              </a:rPr>
              <a:t>，</a:t>
            </a:r>
            <a:r>
              <a:rPr kumimoji="1" lang="en-US" altLang="zh-CN" dirty="0" smtClean="0">
                <a:latin typeface="Arial" panose="020B0604020202020204" pitchFamily="34" charset="0"/>
              </a:rPr>
              <a:t>RISC-V</a:t>
            </a:r>
            <a:r>
              <a:rPr kumimoji="1" lang="zh-CN" altLang="en-US" dirty="0" smtClean="0">
                <a:latin typeface="Arial" panose="020B0604020202020204" pitchFamily="34" charset="0"/>
              </a:rPr>
              <a:t>是不允许的</a:t>
            </a:r>
            <a:endParaRPr kumimoji="1" lang="en-US" altLang="zh-CN" dirty="0" smtClean="0">
              <a:latin typeface="Arial" panose="020B0604020202020204" pitchFamily="34" charset="0"/>
            </a:endParaRPr>
          </a:p>
          <a:p>
            <a:r>
              <a:rPr kumimoji="1" lang="zh-CN" altLang="en-US" dirty="0" smtClean="0">
                <a:latin typeface="Arial" panose="020B0604020202020204" pitchFamily="34" charset="0"/>
              </a:rPr>
              <a:t>运算指令，传输指令，转移指令</a:t>
            </a:r>
            <a:endParaRPr kumimoji="1" lang="en-US" altLang="zh-CN" dirty="0" smtClean="0">
              <a:latin typeface="Arial" panose="020B0604020202020204" pitchFamily="34" charset="0"/>
            </a:endParaRPr>
          </a:p>
          <a:p>
            <a:r>
              <a:rPr kumimoji="1" lang="zh-CN" altLang="en-US" dirty="0" smtClean="0">
                <a:latin typeface="Arial" panose="020B0604020202020204" pitchFamily="34" charset="0"/>
              </a:rPr>
              <a:t>硬件直接支持的操作数类型和大小：</a:t>
            </a:r>
            <a:r>
              <a:rPr kumimoji="1" lang="en-US" altLang="zh-CN" dirty="0" smtClean="0">
                <a:latin typeface="Arial" panose="020B0604020202020204" pitchFamily="34" charset="0"/>
              </a:rPr>
              <a:t>80%</a:t>
            </a:r>
            <a:r>
              <a:rPr kumimoji="1" lang="zh-CN" altLang="en-US" dirty="0" smtClean="0">
                <a:latin typeface="Arial" panose="020B0604020202020204" pitchFamily="34" charset="0"/>
              </a:rPr>
              <a:t>以上的操作数</a:t>
            </a:r>
            <a:r>
              <a:rPr kumimoji="1" lang="en-US" altLang="zh-CN" dirty="0" smtClean="0">
                <a:latin typeface="Arial" panose="020B0604020202020204" pitchFamily="34" charset="0"/>
              </a:rPr>
              <a:t>32</a:t>
            </a:r>
            <a:r>
              <a:rPr kumimoji="1" lang="zh-CN" altLang="en-US" dirty="0" smtClean="0">
                <a:latin typeface="Arial" panose="020B0604020202020204" pitchFamily="34" charset="0"/>
              </a:rPr>
              <a:t>位，</a:t>
            </a:r>
            <a:r>
              <a:rPr kumimoji="1" lang="en-US" altLang="zh-CN" dirty="0" smtClean="0">
                <a:latin typeface="Arial" panose="020B0604020202020204" pitchFamily="34" charset="0"/>
              </a:rPr>
              <a:t>95%</a:t>
            </a:r>
            <a:r>
              <a:rPr kumimoji="1" lang="zh-CN" altLang="en-US" dirty="0" smtClean="0">
                <a:latin typeface="Arial" panose="020B0604020202020204" pitchFamily="34" charset="0"/>
              </a:rPr>
              <a:t>以上的操作数</a:t>
            </a:r>
            <a:r>
              <a:rPr kumimoji="1" lang="en-US" altLang="zh-CN" dirty="0" smtClean="0">
                <a:latin typeface="Arial" panose="020B0604020202020204" pitchFamily="34" charset="0"/>
              </a:rPr>
              <a:t>64</a:t>
            </a:r>
            <a:r>
              <a:rPr kumimoji="1" lang="zh-CN" altLang="en-US" dirty="0" smtClean="0">
                <a:latin typeface="Arial" panose="020B0604020202020204" pitchFamily="34" charset="0"/>
              </a:rPr>
              <a:t>位</a:t>
            </a:r>
            <a:endParaRPr kumimoji="1" lang="en-US" altLang="zh-CN" dirty="0" smtClean="0">
              <a:latin typeface="Arial" panose="020B0604020202020204" pitchFamily="34" charset="0"/>
            </a:endParaRPr>
          </a:p>
          <a:p>
            <a:r>
              <a:rPr kumimoji="1" lang="en-US" altLang="zh-CN" dirty="0" smtClean="0">
                <a:latin typeface="Arial" panose="020B0604020202020204" pitchFamily="34" charset="0"/>
              </a:rPr>
              <a:t>RISC-V</a:t>
            </a:r>
            <a:r>
              <a:rPr kumimoji="1" lang="zh-CN" altLang="en-US" dirty="0" smtClean="0">
                <a:latin typeface="Arial" panose="020B0604020202020204" pitchFamily="34" charset="0"/>
              </a:rPr>
              <a:t>是定长的指令格式，</a:t>
            </a:r>
            <a:r>
              <a:rPr kumimoji="1" lang="en-US" altLang="zh-CN" dirty="0" smtClean="0">
                <a:latin typeface="Arial" panose="020B0604020202020204" pitchFamily="34" charset="0"/>
              </a:rPr>
              <a:t>Intel</a:t>
            </a:r>
            <a:r>
              <a:rPr kumimoji="1" lang="zh-CN" altLang="en-US" dirty="0" smtClean="0">
                <a:latin typeface="Arial" panose="020B0604020202020204" pitchFamily="34" charset="0"/>
              </a:rPr>
              <a:t>是不定长。</a:t>
            </a:r>
            <a:endParaRPr kumimoji="1" lang="en-US" altLang="zh-CN" dirty="0" smtClean="0">
              <a:latin typeface="Arial" panose="020B0604020202020204" pitchFamily="34" charset="0"/>
            </a:endParaRPr>
          </a:p>
          <a:p>
            <a:r>
              <a:rPr kumimoji="1" lang="zh-CN" altLang="en-US" dirty="0" smtClean="0">
                <a:latin typeface="Arial" panose="020B0604020202020204" pitchFamily="34" charset="0"/>
              </a:rPr>
              <a:t>这</a:t>
            </a:r>
            <a:r>
              <a:rPr kumimoji="1" lang="en-US" altLang="zh-CN" dirty="0" smtClean="0">
                <a:latin typeface="Arial" panose="020B0604020202020204" pitchFamily="34" charset="0"/>
              </a:rPr>
              <a:t>5</a:t>
            </a:r>
            <a:r>
              <a:rPr kumimoji="1" lang="zh-CN" altLang="en-US" dirty="0" smtClean="0">
                <a:latin typeface="Arial" panose="020B0604020202020204" pitchFamily="34" charset="0"/>
              </a:rPr>
              <a:t>个特征是关于指令的，但是他们实质性地影响着处理器的具体架构。后期</a:t>
            </a:r>
            <a:r>
              <a:rPr kumimoji="1" lang="en-US" altLang="zh-CN" dirty="0" smtClean="0">
                <a:latin typeface="Arial" panose="020B0604020202020204" pitchFamily="34" charset="0"/>
              </a:rPr>
              <a:t>architecture</a:t>
            </a:r>
            <a:r>
              <a:rPr kumimoji="1" lang="zh-CN" altLang="en-US" dirty="0" smtClean="0">
                <a:latin typeface="Arial" panose="020B0604020202020204" pitchFamily="34" charset="0"/>
              </a:rPr>
              <a:t>还会深入介绍。</a:t>
            </a:r>
          </a:p>
        </p:txBody>
      </p:sp>
      <p:sp>
        <p:nvSpPr>
          <p:cNvPr id="14340"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99EDE1F-DE3A-4C26-96FA-E4BCBE1CE589}" type="slidenum">
              <a:rPr lang="en-US" altLang="zh-CN" sz="1200" b="0" smtClean="0">
                <a:latin typeface="Arial" panose="020B0604020202020204" pitchFamily="34" charset="0"/>
                <a:ea typeface="宋体" panose="02010600030101010101" pitchFamily="2" charset="-122"/>
              </a:rPr>
              <a:pPr/>
              <a:t>11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453789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BE97DF0-6CAF-42F9-9B58-53A734D7B90E}" type="slidenum">
              <a:rPr lang="en-US" altLang="zh-CN" sz="1200" b="0" smtClean="0">
                <a:latin typeface="Arial" panose="020B0604020202020204" pitchFamily="34" charset="0"/>
                <a:ea typeface="宋体" panose="02010600030101010101" pitchFamily="2" charset="-122"/>
              </a:rPr>
              <a:pPr/>
              <a:t>55</a:t>
            </a:fld>
            <a:endParaRPr lang="en-US" altLang="zh-CN" sz="1200" b="0" smtClean="0">
              <a:latin typeface="Arial" panose="020B0604020202020204" pitchFamily="34"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a:xfrm>
            <a:off x="-223838" y="808038"/>
            <a:ext cx="7185026" cy="4041775"/>
          </a:xfrm>
          <a:ln/>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endParaRPr>
          </a:p>
        </p:txBody>
      </p:sp>
    </p:spTree>
    <p:extLst>
      <p:ext uri="{BB962C8B-B14F-4D97-AF65-F5344CB8AC3E}">
        <p14:creationId xmlns:p14="http://schemas.microsoft.com/office/powerpoint/2010/main" val="4086858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xfrm>
            <a:off x="-223838" y="808038"/>
            <a:ext cx="7185026" cy="4041775"/>
          </a:xfrm>
          <a:ln/>
        </p:spPr>
      </p:sp>
      <p:sp>
        <p:nvSpPr>
          <p:cNvPr id="931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318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7A152AA-47AB-42AD-93F1-6182F014829B}" type="slidenum">
              <a:rPr lang="en-US" altLang="zh-CN" sz="1200" b="0" smtClean="0">
                <a:latin typeface="Arial" panose="020B0604020202020204" pitchFamily="34" charset="0"/>
                <a:ea typeface="宋体" panose="02010600030101010101" pitchFamily="2" charset="-122"/>
              </a:rPr>
              <a:pPr/>
              <a:t>56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1776920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xfrm>
            <a:off x="-223838" y="808038"/>
            <a:ext cx="7185026" cy="4041775"/>
          </a:xfrm>
          <a:ln/>
        </p:spPr>
      </p:sp>
      <p:sp>
        <p:nvSpPr>
          <p:cNvPr id="952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952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307A5F1-245F-4F04-87E8-576B6668E748}" type="slidenum">
              <a:rPr lang="en-US" altLang="zh-CN" sz="1200" b="0" smtClean="0">
                <a:latin typeface="Arial" panose="020B0604020202020204" pitchFamily="34" charset="0"/>
                <a:ea typeface="宋体" panose="02010600030101010101" pitchFamily="2" charset="-122"/>
              </a:rPr>
              <a:pPr/>
              <a:t>57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5190165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latin typeface="Arial" panose="020B0604020202020204" pitchFamily="34" charset="0"/>
              </a:rPr>
              <a:t>Sd</a:t>
            </a:r>
            <a:r>
              <a:rPr lang="en-US" altLang="zh-CN" dirty="0" smtClean="0">
                <a:latin typeface="Arial" panose="020B0604020202020204" pitchFamily="34" charset="0"/>
              </a:rPr>
              <a:t>   31 </a:t>
            </a:r>
            <a:r>
              <a:rPr lang="zh-CN" altLang="en-US" dirty="0" smtClean="0">
                <a:latin typeface="Arial" panose="020B0604020202020204" pitchFamily="34" charset="0"/>
              </a:rPr>
              <a:t>（</a:t>
            </a:r>
            <a:r>
              <a:rPr lang="en-US" altLang="zh-CN" dirty="0" smtClean="0">
                <a:latin typeface="Arial" panose="020B0604020202020204" pitchFamily="34" charset="0"/>
              </a:rPr>
              <a:t>01 1111‬</a:t>
            </a:r>
            <a:r>
              <a:rPr lang="zh-CN" altLang="en-US" dirty="0" smtClean="0">
                <a:latin typeface="Arial" panose="020B0604020202020204" pitchFamily="34" charset="0"/>
              </a:rPr>
              <a:t>）和 </a:t>
            </a:r>
            <a:r>
              <a:rPr lang="en-US" altLang="zh-CN" dirty="0" smtClean="0">
                <a:latin typeface="Arial" panose="020B0604020202020204" pitchFamily="34" charset="0"/>
              </a:rPr>
              <a:t>8 </a:t>
            </a:r>
            <a:r>
              <a:rPr lang="zh-CN" altLang="en-US" dirty="0" smtClean="0">
                <a:latin typeface="Arial" panose="020B0604020202020204" pitchFamily="34" charset="0"/>
              </a:rPr>
              <a:t>（</a:t>
            </a:r>
            <a:r>
              <a:rPr lang="en-US" altLang="zh-CN" dirty="0" smtClean="0">
                <a:latin typeface="Arial" panose="020B0604020202020204" pitchFamily="34" charset="0"/>
              </a:rPr>
              <a:t>01000</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endParaRPr lang="zh-CN" altLang="en-US" dirty="0" smtClean="0">
              <a:latin typeface="Arial" panose="020B0604020202020204" pitchFamily="34" charset="0"/>
            </a:endParaRPr>
          </a:p>
        </p:txBody>
      </p:sp>
    </p:spTree>
    <p:extLst>
      <p:ext uri="{BB962C8B-B14F-4D97-AF65-F5344CB8AC3E}">
        <p14:creationId xmlns:p14="http://schemas.microsoft.com/office/powerpoint/2010/main" val="41999347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计算机的操作主要是针对整字的，但是一些能够对字里特定字段进行操作，甚至是对单个位进行操作也很有用。这些操作就是逻辑操作。</a:t>
            </a:r>
            <a:endParaRPr lang="en-US" altLang="zh-CN" dirty="0" smtClean="0">
              <a:latin typeface="Arial" panose="020B0604020202020204" pitchFamily="34" charset="0"/>
            </a:endParaRPr>
          </a:p>
          <a:p>
            <a:r>
              <a:rPr lang="zh-CN" altLang="en-US" dirty="0" smtClean="0">
                <a:latin typeface="Arial" panose="020B0604020202020204" pitchFamily="34" charset="0"/>
              </a:rPr>
              <a:t>第一类就是移位指令，逻辑移位，空位填</a:t>
            </a:r>
            <a:r>
              <a:rPr lang="en-US" altLang="zh-CN" dirty="0" smtClean="0">
                <a:latin typeface="Arial" panose="020B0604020202020204" pitchFamily="34" charset="0"/>
              </a:rPr>
              <a:t>0</a:t>
            </a:r>
          </a:p>
          <a:p>
            <a:r>
              <a:rPr lang="zh-CN" altLang="en-US" dirty="0" smtClean="0">
                <a:latin typeface="Arial" panose="020B0604020202020204" pitchFamily="34" charset="0"/>
              </a:rPr>
              <a:t>逻辑左移</a:t>
            </a:r>
            <a:r>
              <a:rPr lang="en-US" altLang="zh-CN" dirty="0" smtClean="0">
                <a:latin typeface="Arial" panose="020B0604020202020204" pitchFamily="34" charset="0"/>
              </a:rPr>
              <a:t>=</a:t>
            </a:r>
            <a:r>
              <a:rPr lang="zh-CN" altLang="en-US" dirty="0" smtClean="0">
                <a:latin typeface="Arial" panose="020B0604020202020204" pitchFamily="34" charset="0"/>
              </a:rPr>
              <a:t>算数左移，右边统一添</a:t>
            </a:r>
            <a:r>
              <a:rPr lang="en-US" altLang="zh-CN" dirty="0" smtClean="0">
                <a:latin typeface="Arial" panose="020B0604020202020204" pitchFamily="34" charset="0"/>
              </a:rPr>
              <a:t>0 </a:t>
            </a:r>
          </a:p>
          <a:p>
            <a:r>
              <a:rPr lang="zh-CN" altLang="en-US" dirty="0" smtClean="0">
                <a:latin typeface="Arial" panose="020B0604020202020204" pitchFamily="34" charset="0"/>
              </a:rPr>
              <a:t>逻辑右移，左边统一添</a:t>
            </a:r>
            <a:r>
              <a:rPr lang="en-US" altLang="zh-CN" dirty="0" smtClean="0">
                <a:latin typeface="Arial" panose="020B0604020202020204" pitchFamily="34" charset="0"/>
              </a:rPr>
              <a:t>0 </a:t>
            </a:r>
          </a:p>
          <a:p>
            <a:r>
              <a:rPr lang="zh-CN" altLang="en-US" dirty="0" smtClean="0">
                <a:latin typeface="Arial" panose="020B0604020202020204" pitchFamily="34" charset="0"/>
              </a:rPr>
              <a:t>算数右移，左边添加的数和符号有关</a:t>
            </a:r>
          </a:p>
          <a:p>
            <a:endParaRPr lang="en-US" altLang="zh-CN" dirty="0" smtClean="0">
              <a:latin typeface="Arial" panose="020B0604020202020204" pitchFamily="34" charset="0"/>
            </a:endParaRPr>
          </a:p>
          <a:p>
            <a:r>
              <a:rPr lang="zh-CN" altLang="en-US" dirty="0" smtClean="0">
                <a:latin typeface="Arial" panose="020B0604020202020204" pitchFamily="34" charset="0"/>
              </a:rPr>
              <a:t>左移只适用于无符号数，没有逻辑或算术之分</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注意</a:t>
            </a:r>
            <a:r>
              <a:rPr lang="en-US" altLang="zh-CN" dirty="0" smtClean="0">
                <a:latin typeface="Arial" panose="020B0604020202020204" pitchFamily="34" charset="0"/>
              </a:rPr>
              <a:t>RISC-V</a:t>
            </a:r>
            <a:r>
              <a:rPr lang="zh-CN" altLang="en-US" dirty="0" smtClean="0">
                <a:latin typeface="Arial" panose="020B0604020202020204" pitchFamily="34" charset="0"/>
              </a:rPr>
              <a:t>里面没有</a:t>
            </a:r>
            <a:r>
              <a:rPr lang="en-US" altLang="zh-CN" dirty="0" smtClean="0">
                <a:latin typeface="Arial" panose="020B0604020202020204" pitchFamily="34" charset="0"/>
              </a:rPr>
              <a:t>NOT</a:t>
            </a:r>
            <a:r>
              <a:rPr lang="zh-CN" altLang="en-US" dirty="0" smtClean="0">
                <a:latin typeface="Arial" panose="020B0604020202020204" pitchFamily="34" charset="0"/>
              </a:rPr>
              <a:t>指令，用（</a:t>
            </a:r>
            <a:r>
              <a:rPr lang="en-US" altLang="zh-CN" dirty="0" err="1" smtClean="0">
                <a:latin typeface="Arial" panose="020B0604020202020204" pitchFamily="34" charset="0"/>
              </a:rPr>
              <a:t>xor</a:t>
            </a:r>
            <a:r>
              <a:rPr lang="zh-CN" altLang="en-US" dirty="0" smtClean="0">
                <a:latin typeface="Arial" panose="020B0604020202020204" pitchFamily="34" charset="0"/>
              </a:rPr>
              <a:t>）取代 </a:t>
            </a:r>
            <a:r>
              <a:rPr lang="en-US" altLang="zh-CN" dirty="0" smtClean="0">
                <a:latin typeface="Arial" panose="020B0604020202020204" pitchFamily="34" charset="0"/>
              </a:rPr>
              <a:t>not</a:t>
            </a:r>
          </a:p>
          <a:p>
            <a:r>
              <a:rPr lang="zh-CN" altLang="en-US" dirty="0" smtClean="0">
                <a:latin typeface="Arial" panose="020B0604020202020204" pitchFamily="34" charset="0"/>
              </a:rPr>
              <a:t>取反，也用</a:t>
            </a:r>
            <a:r>
              <a:rPr lang="en-US" altLang="zh-CN" dirty="0" err="1" smtClean="0">
                <a:latin typeface="Arial" panose="020B0604020202020204" pitchFamily="34" charset="0"/>
              </a:rPr>
              <a:t>xor</a:t>
            </a:r>
            <a:r>
              <a:rPr lang="en-US" altLang="zh-CN" dirty="0" smtClean="0">
                <a:latin typeface="Arial" panose="020B0604020202020204" pitchFamily="34" charset="0"/>
              </a:rPr>
              <a:t>, </a:t>
            </a:r>
            <a:r>
              <a:rPr lang="zh-CN" altLang="en-US" dirty="0" smtClean="0">
                <a:latin typeface="Arial" panose="020B0604020202020204" pitchFamily="34" charset="0"/>
              </a:rPr>
              <a:t>其中一个操作数为全</a:t>
            </a:r>
            <a:r>
              <a:rPr lang="en-US" altLang="zh-CN" dirty="0" smtClean="0">
                <a:latin typeface="Arial" panose="020B0604020202020204" pitchFamily="34" charset="0"/>
              </a:rPr>
              <a:t>1 </a:t>
            </a:r>
            <a:r>
              <a:rPr lang="zh-CN" altLang="en-US" dirty="0" smtClean="0">
                <a:latin typeface="Arial" panose="020B0604020202020204" pitchFamily="34" charset="0"/>
              </a:rPr>
              <a:t>（</a:t>
            </a:r>
            <a:r>
              <a:rPr lang="en-US" altLang="zh-CN" dirty="0" smtClean="0">
                <a:latin typeface="Arial" panose="020B0604020202020204" pitchFamily="34" charset="0"/>
              </a:rPr>
              <a:t>FFFF </a:t>
            </a:r>
            <a:r>
              <a:rPr lang="en-US" altLang="zh-CN" dirty="0" err="1" smtClean="0">
                <a:latin typeface="Arial" panose="020B0604020202020204" pitchFamily="34" charset="0"/>
              </a:rPr>
              <a:t>FFFF</a:t>
            </a:r>
            <a:r>
              <a:rPr lang="en-US" altLang="zh-CN" dirty="0" smtClean="0">
                <a:latin typeface="Arial" panose="020B0604020202020204" pitchFamily="34" charset="0"/>
              </a:rPr>
              <a:t> </a:t>
            </a:r>
            <a:r>
              <a:rPr lang="en-US" altLang="zh-CN" dirty="0" err="1" smtClean="0">
                <a:latin typeface="Arial" panose="020B0604020202020204" pitchFamily="34" charset="0"/>
              </a:rPr>
              <a:t>FFFF</a:t>
            </a:r>
            <a:r>
              <a:rPr lang="en-US" altLang="zh-CN" dirty="0" smtClean="0">
                <a:latin typeface="Arial" panose="020B0604020202020204" pitchFamily="34" charset="0"/>
              </a:rPr>
              <a:t> </a:t>
            </a:r>
            <a:r>
              <a:rPr lang="en-US" altLang="zh-CN" dirty="0" err="1" smtClean="0">
                <a:latin typeface="Arial" panose="020B0604020202020204" pitchFamily="34" charset="0"/>
              </a:rPr>
              <a:t>FFFF</a:t>
            </a:r>
            <a:r>
              <a:rPr lang="zh-CN" altLang="en-US" dirty="0" smtClean="0">
                <a:latin typeface="Arial" panose="020B0604020202020204" pitchFamily="34" charset="0"/>
              </a:rPr>
              <a:t>）</a:t>
            </a:r>
          </a:p>
        </p:txBody>
      </p:sp>
      <p:sp>
        <p:nvSpPr>
          <p:cNvPr id="993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F9BA73-68B4-463D-AD3D-E50B51599D28}" type="slidenum">
              <a:rPr lang="en-US" altLang="zh-CN" sz="1200" b="0" smtClean="0">
                <a:latin typeface="Arial" panose="020B0604020202020204" pitchFamily="34" charset="0"/>
                <a:ea typeface="宋体" panose="02010600030101010101" pitchFamily="2" charset="-122"/>
              </a:rPr>
              <a:pPr/>
              <a:t>59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9960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这些移位指令使用</a:t>
            </a:r>
            <a:r>
              <a:rPr lang="en-US" altLang="zh-CN" smtClean="0">
                <a:latin typeface="Arial" panose="020B0604020202020204" pitchFamily="34" charset="0"/>
              </a:rPr>
              <a:t>I</a:t>
            </a:r>
            <a:r>
              <a:rPr lang="zh-CN" altLang="en-US" smtClean="0">
                <a:latin typeface="Arial" panose="020B0604020202020204" pitchFamily="34" charset="0"/>
              </a:rPr>
              <a:t>型格式。因为寄存器</a:t>
            </a:r>
            <a:r>
              <a:rPr lang="en-US" altLang="zh-CN" smtClean="0">
                <a:latin typeface="Arial" panose="020B0604020202020204" pitchFamily="34" charset="0"/>
              </a:rPr>
              <a:t>64</a:t>
            </a:r>
            <a:r>
              <a:rPr lang="zh-CN" altLang="en-US" smtClean="0">
                <a:latin typeface="Arial" panose="020B0604020202020204" pitchFamily="34" charset="0"/>
              </a:rPr>
              <a:t>位，最多移动</a:t>
            </a:r>
            <a:r>
              <a:rPr lang="en-US" altLang="zh-CN" smtClean="0">
                <a:latin typeface="Arial" panose="020B0604020202020204" pitchFamily="34" charset="0"/>
              </a:rPr>
              <a:t>63</a:t>
            </a:r>
            <a:r>
              <a:rPr lang="zh-CN" altLang="en-US" smtClean="0">
                <a:latin typeface="Arial" panose="020B0604020202020204" pitchFamily="34" charset="0"/>
              </a:rPr>
              <a:t>位，所以</a:t>
            </a:r>
            <a:r>
              <a:rPr lang="en-US" altLang="zh-CN" smtClean="0">
                <a:latin typeface="Arial" panose="020B0604020202020204" pitchFamily="34" charset="0"/>
              </a:rPr>
              <a:t>12</a:t>
            </a:r>
            <a:r>
              <a:rPr lang="zh-CN" altLang="en-US" smtClean="0">
                <a:latin typeface="Arial" panose="020B0604020202020204" pitchFamily="34" charset="0"/>
              </a:rPr>
              <a:t>位的</a:t>
            </a:r>
            <a:r>
              <a:rPr lang="en-US" altLang="zh-CN" smtClean="0">
                <a:latin typeface="Arial" panose="020B0604020202020204" pitchFamily="34" charset="0"/>
              </a:rPr>
              <a:t>immediate</a:t>
            </a:r>
            <a:r>
              <a:rPr lang="zh-CN" altLang="en-US" smtClean="0">
                <a:latin typeface="Arial" panose="020B0604020202020204" pitchFamily="34" charset="0"/>
              </a:rPr>
              <a:t>字段只有低</a:t>
            </a:r>
            <a:r>
              <a:rPr lang="en-US" altLang="zh-CN" smtClean="0">
                <a:latin typeface="Arial" panose="020B0604020202020204" pitchFamily="34" charset="0"/>
              </a:rPr>
              <a:t>6</a:t>
            </a:r>
            <a:r>
              <a:rPr lang="zh-CN" altLang="en-US" smtClean="0">
                <a:latin typeface="Arial" panose="020B0604020202020204" pitchFamily="34" charset="0"/>
              </a:rPr>
              <a:t>位被使用，高</a:t>
            </a:r>
            <a:r>
              <a:rPr lang="en-US" altLang="zh-CN" smtClean="0">
                <a:latin typeface="Arial" panose="020B0604020202020204" pitchFamily="34" charset="0"/>
              </a:rPr>
              <a:t>6</a:t>
            </a:r>
            <a:r>
              <a:rPr lang="zh-CN" altLang="en-US" smtClean="0">
                <a:latin typeface="Arial" panose="020B0604020202020204" pitchFamily="34" charset="0"/>
              </a:rPr>
              <a:t>位被重新用作额外的操作码，</a:t>
            </a:r>
            <a:r>
              <a:rPr lang="en-US" altLang="zh-CN" smtClean="0">
                <a:latin typeface="Arial" panose="020B0604020202020204" pitchFamily="34" charset="0"/>
              </a:rPr>
              <a:t>funct6</a:t>
            </a:r>
            <a:endParaRPr lang="zh-CN" altLang="en-US" smtClean="0">
              <a:latin typeface="Arial" panose="020B0604020202020204" pitchFamily="34" charset="0"/>
            </a:endParaRPr>
          </a:p>
        </p:txBody>
      </p:sp>
      <p:sp>
        <p:nvSpPr>
          <p:cNvPr id="1013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880552-E610-4BE9-873C-4B8DA0A90542}" type="slidenum">
              <a:rPr lang="en-US" altLang="zh-CN" sz="1200" b="0" smtClean="0">
                <a:latin typeface="Arial" panose="020B0604020202020204" pitchFamily="34" charset="0"/>
                <a:ea typeface="宋体" panose="02010600030101010101" pitchFamily="2" charset="-122"/>
              </a:rPr>
              <a:pPr/>
              <a:t>60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93303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掩码：当源操作数某位是</a:t>
            </a:r>
            <a:r>
              <a:rPr lang="en-US" altLang="zh-CN" smtClean="0">
                <a:latin typeface="Arial" panose="020B0604020202020204" pitchFamily="34" charset="0"/>
              </a:rPr>
              <a:t>0</a:t>
            </a:r>
            <a:r>
              <a:rPr lang="zh-CN" altLang="en-US" smtClean="0">
                <a:latin typeface="Arial" panose="020B0604020202020204" pitchFamily="34" charset="0"/>
              </a:rPr>
              <a:t>，可以将目标数对应位设置为</a:t>
            </a:r>
            <a:r>
              <a:rPr lang="en-US" altLang="zh-CN" smtClean="0">
                <a:latin typeface="Arial" panose="020B0604020202020204" pitchFamily="34" charset="0"/>
              </a:rPr>
              <a:t>0</a:t>
            </a:r>
          </a:p>
          <a:p>
            <a:endParaRPr lang="zh-CN" altLang="en-US" smtClean="0">
              <a:latin typeface="Arial" panose="020B0604020202020204" pitchFamily="34" charset="0"/>
            </a:endParaRPr>
          </a:p>
        </p:txBody>
      </p:sp>
      <p:sp>
        <p:nvSpPr>
          <p:cNvPr id="1034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AE98A2B-9B48-4DAB-842B-6CC14EFC09F8}" type="slidenum">
              <a:rPr lang="en-US" altLang="zh-CN" sz="1200" b="0" smtClean="0">
                <a:latin typeface="Arial" panose="020B0604020202020204" pitchFamily="34" charset="0"/>
                <a:ea typeface="宋体" panose="02010600030101010101" pitchFamily="2" charset="-122"/>
              </a:rPr>
              <a:pPr/>
              <a:t>61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914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a:ln/>
        </p:spPr>
      </p:sp>
      <p:sp>
        <p:nvSpPr>
          <p:cNvPr id="1064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Not</a:t>
            </a:r>
            <a:r>
              <a:rPr lang="zh-CN" altLang="en-US" smtClean="0">
                <a:latin typeface="Arial" panose="020B0604020202020204" pitchFamily="34" charset="0"/>
              </a:rPr>
              <a:t>只有一个操作数，为了保持双操作数的模式，用</a:t>
            </a:r>
            <a:r>
              <a:rPr lang="en-US" altLang="zh-CN" smtClean="0">
                <a:latin typeface="Arial" panose="020B0604020202020204" pitchFamily="34" charset="0"/>
              </a:rPr>
              <a:t>xor</a:t>
            </a:r>
            <a:r>
              <a:rPr lang="zh-CN" altLang="en-US" smtClean="0">
                <a:latin typeface="Arial" panose="020B0604020202020204" pitchFamily="34" charset="0"/>
              </a:rPr>
              <a:t>代替</a:t>
            </a:r>
            <a:endParaRPr lang="en-US" altLang="zh-CN" smtClean="0">
              <a:latin typeface="Arial" panose="020B0604020202020204" pitchFamily="34" charset="0"/>
            </a:endParaRPr>
          </a:p>
          <a:p>
            <a:r>
              <a:rPr lang="en-US" altLang="zh-CN" smtClean="0">
                <a:latin typeface="Arial" panose="020B0604020202020204" pitchFamily="34" charset="0"/>
              </a:rPr>
              <a:t>Not(A)=  = A xor 111…..111 </a:t>
            </a:r>
          </a:p>
          <a:p>
            <a:endParaRPr lang="en-US" altLang="zh-CN" smtClean="0">
              <a:latin typeface="Arial" panose="020B0604020202020204" pitchFamily="34" charset="0"/>
            </a:endParaRPr>
          </a:p>
          <a:p>
            <a:r>
              <a:rPr lang="zh-CN" altLang="en-US" smtClean="0">
                <a:latin typeface="Arial" panose="020B0604020202020204" pitchFamily="34" charset="0"/>
              </a:rPr>
              <a:t>在与立即数进行逻辑操作时，立即数的高位补</a:t>
            </a:r>
            <a:r>
              <a:rPr lang="en-US" altLang="zh-CN" smtClean="0">
                <a:latin typeface="Arial" panose="020B0604020202020204" pitchFamily="34" charset="0"/>
              </a:rPr>
              <a:t>0</a:t>
            </a:r>
            <a:r>
              <a:rPr lang="zh-CN" altLang="en-US" smtClean="0">
                <a:latin typeface="Arial" panose="020B0604020202020204" pitchFamily="34" charset="0"/>
              </a:rPr>
              <a:t>，</a:t>
            </a:r>
            <a:endParaRPr lang="en-US" altLang="zh-CN" smtClean="0">
              <a:latin typeface="Arial" panose="020B0604020202020204" pitchFamily="34" charset="0"/>
            </a:endParaRPr>
          </a:p>
          <a:p>
            <a:r>
              <a:rPr lang="zh-CN" altLang="en-US" smtClean="0">
                <a:latin typeface="Arial" panose="020B0604020202020204" pitchFamily="34" charset="0"/>
              </a:rPr>
              <a:t>而</a:t>
            </a:r>
            <a:r>
              <a:rPr lang="en-US" altLang="zh-CN" smtClean="0">
                <a:latin typeface="Arial" panose="020B0604020202020204" pitchFamily="34" charset="0"/>
              </a:rPr>
              <a:t>addi</a:t>
            </a:r>
            <a:r>
              <a:rPr lang="zh-CN" altLang="en-US" smtClean="0">
                <a:latin typeface="Arial" panose="020B0604020202020204" pitchFamily="34" charset="0"/>
              </a:rPr>
              <a:t>，立即数进行符号扩展。</a:t>
            </a:r>
          </a:p>
          <a:p>
            <a:endParaRPr lang="zh-CN" altLang="en-US" smtClean="0">
              <a:latin typeface="Arial" panose="020B0604020202020204" pitchFamily="34" charset="0"/>
            </a:endParaRPr>
          </a:p>
        </p:txBody>
      </p:sp>
      <p:sp>
        <p:nvSpPr>
          <p:cNvPr id="1065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13A8258-5DC9-4E25-85A8-0B5BFEA3DAB3}" type="slidenum">
              <a:rPr lang="en-US" altLang="zh-CN" sz="1200" b="0" smtClean="0">
                <a:latin typeface="Arial" panose="020B0604020202020204" pitchFamily="34" charset="0"/>
                <a:ea typeface="宋体" panose="02010600030101010101" pitchFamily="2" charset="-122"/>
              </a:rPr>
              <a:pPr/>
              <a:t>63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23251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FA0DBF-3086-4CA1-AB0B-2EFF674CB46B}" type="slidenum">
              <a:rPr lang="en-US" altLang="zh-CN" smtClean="0">
                <a:ea typeface="Arial Unicode MS" panose="020B0604020202020204" pitchFamily="34" charset="-122"/>
              </a:rPr>
              <a:pPr>
                <a:spcBef>
                  <a:spcPct val="0"/>
                </a:spcBef>
              </a:pPr>
              <a:t>64</a:t>
            </a:fld>
            <a:endParaRPr lang="en-US" altLang="zh-CN" smtClean="0">
              <a:ea typeface="Arial Unicode MS" panose="020B0604020202020204" pitchFamily="34"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计算机与计算器不同的地方就在于他能进行决策，根据输入的数据或者中间计算结果执行不同的指令。</a:t>
            </a:r>
            <a:endParaRPr lang="en-US" altLang="zh-CN" dirty="0" smtClean="0">
              <a:latin typeface="Arial" panose="020B0604020202020204" pitchFamily="34" charset="0"/>
            </a:endParaRPr>
          </a:p>
          <a:p>
            <a:r>
              <a:rPr lang="zh-CN" altLang="en-US" dirty="0" smtClean="0">
                <a:latin typeface="Arial" panose="020B0604020202020204" pitchFamily="34" charset="0"/>
              </a:rPr>
              <a:t>高级语言一般用</a:t>
            </a:r>
            <a:r>
              <a:rPr lang="en-US" altLang="zh-CN" dirty="0" smtClean="0">
                <a:latin typeface="Arial" panose="020B0604020202020204" pitchFamily="34" charset="0"/>
              </a:rPr>
              <a:t>if</a:t>
            </a:r>
            <a:r>
              <a:rPr lang="zh-CN" altLang="en-US" dirty="0" smtClean="0">
                <a:latin typeface="Arial" panose="020B0604020202020204" pitchFamily="34" charset="0"/>
              </a:rPr>
              <a:t>语句表示分支，再加上</a:t>
            </a:r>
            <a:r>
              <a:rPr lang="en-US" altLang="zh-CN" dirty="0" err="1" smtClean="0">
                <a:latin typeface="Arial" panose="020B0604020202020204" pitchFamily="34" charset="0"/>
              </a:rPr>
              <a:t>goto</a:t>
            </a:r>
            <a:r>
              <a:rPr lang="zh-CN" altLang="en-US" dirty="0" smtClean="0">
                <a:latin typeface="Arial" panose="020B0604020202020204" pitchFamily="34" charset="0"/>
              </a:rPr>
              <a:t>和</a:t>
            </a:r>
            <a:r>
              <a:rPr lang="en-US" altLang="zh-CN" dirty="0" smtClean="0">
                <a:latin typeface="Arial" panose="020B0604020202020204" pitchFamily="34" charset="0"/>
              </a:rPr>
              <a:t>label</a:t>
            </a:r>
            <a:r>
              <a:rPr lang="zh-CN" altLang="en-US" dirty="0" smtClean="0">
                <a:latin typeface="Arial" panose="020B0604020202020204" pitchFamily="34" charset="0"/>
              </a:rPr>
              <a:t>配合使用，</a:t>
            </a:r>
            <a:r>
              <a:rPr lang="en-US" altLang="zh-CN" dirty="0" err="1" smtClean="0">
                <a:latin typeface="Arial" panose="020B0604020202020204" pitchFamily="34" charset="0"/>
              </a:rPr>
              <a:t>risc</a:t>
            </a:r>
            <a:r>
              <a:rPr lang="en-US" altLang="zh-CN" dirty="0" smtClean="0">
                <a:latin typeface="Arial" panose="020B0604020202020204" pitchFamily="34" charset="0"/>
              </a:rPr>
              <a:t>-v</a:t>
            </a:r>
            <a:r>
              <a:rPr lang="zh-CN" altLang="en-US" dirty="0" smtClean="0">
                <a:latin typeface="Arial" panose="020B0604020202020204" pitchFamily="34" charset="0"/>
              </a:rPr>
              <a:t>包括两条分支指令，</a:t>
            </a:r>
            <a:r>
              <a:rPr lang="en-US" altLang="zh-CN" dirty="0" err="1" smtClean="0">
                <a:latin typeface="Arial" panose="020B0604020202020204" pitchFamily="34" charset="0"/>
              </a:rPr>
              <a:t>beq</a:t>
            </a:r>
            <a:r>
              <a:rPr lang="en-US" altLang="zh-CN" dirty="0" smtClean="0">
                <a:latin typeface="Arial" panose="020B0604020202020204" pitchFamily="34" charset="0"/>
              </a:rPr>
              <a:t>, </a:t>
            </a:r>
            <a:r>
              <a:rPr lang="en-US" altLang="zh-CN" dirty="0" err="1" smtClean="0">
                <a:latin typeface="Arial" panose="020B0604020202020204" pitchFamily="34" charset="0"/>
              </a:rPr>
              <a:t>bne</a:t>
            </a:r>
            <a:r>
              <a:rPr lang="zh-CN" altLang="en-US" dirty="0" smtClean="0">
                <a:latin typeface="Arial" panose="020B0604020202020204" pitchFamily="34" charset="0"/>
              </a:rPr>
              <a:t>，相当于带</a:t>
            </a:r>
            <a:r>
              <a:rPr lang="en-US" altLang="zh-CN" dirty="0" err="1" smtClean="0">
                <a:latin typeface="Arial" panose="020B0604020202020204" pitchFamily="34" charset="0"/>
              </a:rPr>
              <a:t>goto</a:t>
            </a:r>
            <a:r>
              <a:rPr lang="zh-CN" altLang="en-US" dirty="0" smtClean="0">
                <a:latin typeface="Arial" panose="020B0604020202020204" pitchFamily="34" charset="0"/>
              </a:rPr>
              <a:t>的</a:t>
            </a:r>
            <a:r>
              <a:rPr lang="en-US" altLang="zh-CN" dirty="0" smtClean="0">
                <a:latin typeface="Arial" panose="020B0604020202020204" pitchFamily="34" charset="0"/>
              </a:rPr>
              <a:t>if</a:t>
            </a:r>
            <a:r>
              <a:rPr lang="zh-CN" altLang="en-US" dirty="0" smtClean="0">
                <a:latin typeface="Arial" panose="020B0604020202020204" pitchFamily="34" charset="0"/>
              </a:rPr>
              <a:t>语句。</a:t>
            </a:r>
            <a:endParaRPr lang="en-US" altLang="zh-CN" dirty="0" smtClean="0">
              <a:latin typeface="Arial" panose="020B0604020202020204" pitchFamily="34" charset="0"/>
            </a:endParaRPr>
          </a:p>
          <a:p>
            <a:r>
              <a:rPr lang="zh-CN" altLang="en-US" dirty="0" smtClean="0">
                <a:latin typeface="Arial" panose="020B0604020202020204" pitchFamily="34" charset="0"/>
              </a:rPr>
              <a:t>条件转移指令：</a:t>
            </a:r>
            <a:r>
              <a:rPr lang="en-US" altLang="zh-CN" dirty="0" err="1" smtClean="0">
                <a:latin typeface="Arial" panose="020B0604020202020204" pitchFamily="34" charset="0"/>
              </a:rPr>
              <a:t>beq</a:t>
            </a:r>
            <a:r>
              <a:rPr lang="en-US" altLang="zh-CN" dirty="0" smtClean="0">
                <a:latin typeface="Arial" panose="020B0604020202020204" pitchFamily="34" charset="0"/>
              </a:rPr>
              <a:t>, </a:t>
            </a:r>
            <a:r>
              <a:rPr lang="en-US" altLang="zh-CN" dirty="0" err="1" smtClean="0">
                <a:latin typeface="Arial" panose="020B0604020202020204" pitchFamily="34" charset="0"/>
              </a:rPr>
              <a:t>bne</a:t>
            </a:r>
            <a:r>
              <a:rPr lang="en-US" altLang="zh-CN" dirty="0" smtClean="0">
                <a:latin typeface="Arial" panose="020B0604020202020204" pitchFamily="34" charset="0"/>
              </a:rPr>
              <a:t>, </a:t>
            </a:r>
            <a:r>
              <a:rPr lang="en-US" altLang="zh-CN" dirty="0" err="1" smtClean="0">
                <a:latin typeface="Arial" panose="020B0604020202020204" pitchFamily="34" charset="0"/>
              </a:rPr>
              <a:t>slt</a:t>
            </a:r>
            <a:endParaRPr lang="en-US" altLang="zh-CN" dirty="0" smtClean="0">
              <a:latin typeface="Arial" panose="020B0604020202020204" pitchFamily="34" charset="0"/>
            </a:endParaRPr>
          </a:p>
          <a:p>
            <a:r>
              <a:rPr lang="zh-CN" altLang="en-US" dirty="0" smtClean="0">
                <a:latin typeface="Arial" panose="020B0604020202020204" pitchFamily="34" charset="0"/>
              </a:rPr>
              <a:t>下面我们就看一个例子，</a:t>
            </a:r>
            <a:r>
              <a:rPr lang="en-US" altLang="zh-CN" dirty="0" smtClean="0">
                <a:latin typeface="Arial" panose="020B0604020202020204" pitchFamily="34" charset="0"/>
              </a:rPr>
              <a:t>if</a:t>
            </a:r>
            <a:r>
              <a:rPr lang="zh-CN" altLang="en-US" dirty="0" smtClean="0">
                <a:latin typeface="Arial" panose="020B0604020202020204" pitchFamily="34" charset="0"/>
              </a:rPr>
              <a:t>语句编译后形成的汇编代码是什么</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无条件分支：</a:t>
            </a:r>
            <a:r>
              <a:rPr lang="en-US" altLang="zh-CN" dirty="0" err="1" smtClean="0">
                <a:latin typeface="Arial" panose="020B0604020202020204" pitchFamily="34" charset="0"/>
              </a:rPr>
              <a:t>beq</a:t>
            </a:r>
            <a:r>
              <a:rPr lang="en-US" altLang="zh-CN" dirty="0" smtClean="0">
                <a:latin typeface="Arial" panose="020B0604020202020204" pitchFamily="34" charset="0"/>
              </a:rPr>
              <a:t> x0, x0, exit</a:t>
            </a:r>
          </a:p>
          <a:p>
            <a:endParaRPr lang="en-US" altLang="zh-CN" dirty="0" smtClean="0">
              <a:latin typeface="Arial" panose="020B0604020202020204" pitchFamily="34" charset="0"/>
            </a:endParaRPr>
          </a:p>
          <a:p>
            <a:r>
              <a:rPr lang="zh-CN" altLang="en-US" dirty="0" smtClean="0">
                <a:latin typeface="Arial" panose="020B0604020202020204" pitchFamily="34" charset="0"/>
              </a:rPr>
              <a:t>编译器产生分支指令和标号，但它们在高级语言中并不出现。这也是高级语言编码效率高的原因之一。</a:t>
            </a:r>
            <a:endParaRPr lang="en-US" altLang="zh-CN" dirty="0" smtClean="0">
              <a:latin typeface="Arial" panose="020B0604020202020204" pitchFamily="34" charset="0"/>
            </a:endParaRPr>
          </a:p>
          <a:p>
            <a:r>
              <a:rPr lang="zh-CN" altLang="en-US" dirty="0" smtClean="0">
                <a:latin typeface="Arial" panose="020B0604020202020204" pitchFamily="34" charset="0"/>
              </a:rPr>
              <a:t>像</a:t>
            </a:r>
            <a:r>
              <a:rPr lang="en-US" altLang="zh-CN" dirty="0" err="1" smtClean="0">
                <a:latin typeface="Arial" panose="020B0604020202020204" pitchFamily="34" charset="0"/>
              </a:rPr>
              <a:t>lw</a:t>
            </a:r>
            <a:r>
              <a:rPr lang="en-US" altLang="zh-CN" dirty="0" smtClean="0">
                <a:latin typeface="Arial" panose="020B0604020202020204" pitchFamily="34" charset="0"/>
              </a:rPr>
              <a:t>, </a:t>
            </a:r>
            <a:r>
              <a:rPr lang="en-US" altLang="zh-CN" dirty="0" err="1" smtClean="0">
                <a:latin typeface="Arial" panose="020B0604020202020204" pitchFamily="34" charset="0"/>
              </a:rPr>
              <a:t>sw</a:t>
            </a:r>
            <a:r>
              <a:rPr lang="zh-CN" altLang="en-US" dirty="0" smtClean="0">
                <a:latin typeface="Arial" panose="020B0604020202020204" pitchFamily="34" charset="0"/>
              </a:rPr>
              <a:t>指令计算数据地址一样，分支地址也要进行计算，是由汇编器完成的。</a:t>
            </a:r>
          </a:p>
          <a:p>
            <a:endParaRPr lang="en-US" altLang="zh-CN" dirty="0" smtClean="0">
              <a:latin typeface="Arial" panose="020B0604020202020204" pitchFamily="34" charset="0"/>
            </a:endParaRPr>
          </a:p>
          <a:p>
            <a:r>
              <a:rPr lang="zh-CN" altLang="en-US" dirty="0" smtClean="0">
                <a:latin typeface="Arial" panose="020B0604020202020204" pitchFamily="34" charset="0"/>
              </a:rPr>
              <a:t>有没有可能减少一个</a:t>
            </a:r>
            <a:r>
              <a:rPr lang="en-US" altLang="zh-CN" dirty="0" smtClean="0">
                <a:latin typeface="Arial" panose="020B0604020202020204" pitchFamily="34" charset="0"/>
              </a:rPr>
              <a:t>branch</a:t>
            </a:r>
            <a:r>
              <a:rPr lang="zh-CN" altLang="en-US" dirty="0" smtClean="0">
                <a:latin typeface="Arial" panose="020B0604020202020204" pitchFamily="34" charset="0"/>
              </a:rPr>
              <a:t>呢</a:t>
            </a: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683701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2643"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A785A56-17E6-4540-902C-0230A370C0A6}"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12644"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126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5EE367-3531-4C8D-94D5-835BC34BF3A9}" type="slidenum">
              <a:rPr lang="en-US" altLang="en-US" sz="1200" b="0" smtClean="0">
                <a:ea typeface="宋体" panose="02010600030101010101" pitchFamily="2" charset="-122"/>
              </a:rPr>
              <a:pPr/>
              <a:t>66</a:t>
            </a:fld>
            <a:endParaRPr lang="en-US" altLang="en-US" sz="1200" b="0" smtClean="0">
              <a:ea typeface="宋体" panose="02010600030101010101" pitchFamily="2" charset="-122"/>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除了判断相等或者不等之外，判断一个变量是否小于另一个变量也很有用。比如一个</a:t>
            </a:r>
            <a:r>
              <a:rPr lang="en-US" altLang="zh-CN" smtClean="0">
                <a:latin typeface="Arial" panose="020B0604020202020204" pitchFamily="34" charset="0"/>
              </a:rPr>
              <a:t>for</a:t>
            </a:r>
            <a:r>
              <a:rPr lang="zh-CN" altLang="en-US" smtClean="0">
                <a:latin typeface="Arial" panose="020B0604020202020204" pitchFamily="34" charset="0"/>
              </a:rPr>
              <a:t>循环需要判断下标变量是否小于</a:t>
            </a:r>
            <a:r>
              <a:rPr lang="en-US" altLang="zh-CN" smtClean="0">
                <a:latin typeface="Arial" panose="020B0604020202020204" pitchFamily="34" charset="0"/>
              </a:rPr>
              <a:t>0</a:t>
            </a:r>
          </a:p>
          <a:p>
            <a:endParaRPr lang="en-AU" altLang="en-US" smtClean="0">
              <a:latin typeface="Arial" panose="020B0604020202020204" pitchFamily="34" charset="0"/>
            </a:endParaRPr>
          </a:p>
        </p:txBody>
      </p:sp>
    </p:spTree>
    <p:extLst>
      <p:ext uri="{BB962C8B-B14F-4D97-AF65-F5344CB8AC3E}">
        <p14:creationId xmlns:p14="http://schemas.microsoft.com/office/powerpoint/2010/main" val="91003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223838" y="808038"/>
            <a:ext cx="7185026" cy="4041775"/>
          </a:xfrm>
          <a:ln/>
        </p:spPr>
      </p:sp>
      <p:sp>
        <p:nvSpPr>
          <p:cNvPr id="163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smtClean="0">
                <a:latin typeface="Arial" panose="020B0604020202020204" pitchFamily="34" charset="0"/>
              </a:rPr>
              <a:t>1.</a:t>
            </a:r>
            <a:r>
              <a:rPr kumimoji="1" lang="zh-CN" altLang="en-US" dirty="0" smtClean="0">
                <a:latin typeface="Arial" panose="020B0604020202020204" pitchFamily="34" charset="0"/>
              </a:rPr>
              <a:t>堆栈现在用的很少，但是在一些外部设备，接口中还会用到。比如磁盘的一些参数（磁道，扇区等等）放入堆栈。堆栈一开始使用是为了方便高级算法语言</a:t>
            </a:r>
            <a:r>
              <a:rPr kumimoji="1" lang="en-US" altLang="zh-CN" dirty="0" smtClean="0">
                <a:latin typeface="Arial" panose="020B0604020202020204" pitchFamily="34" charset="0"/>
              </a:rPr>
              <a:t>ALGOL</a:t>
            </a:r>
            <a:r>
              <a:rPr kumimoji="1" lang="zh-CN" altLang="en-US" dirty="0" smtClean="0">
                <a:latin typeface="Arial" panose="020B0604020202020204" pitchFamily="34" charset="0"/>
              </a:rPr>
              <a:t>，但是不够灵活。堆栈不仅可以在存储器中，也可以在寄存器中。</a:t>
            </a:r>
            <a:endParaRPr kumimoji="1" lang="en-US" altLang="zh-CN" dirty="0" smtClean="0">
              <a:latin typeface="Arial" panose="020B0604020202020204" pitchFamily="34" charset="0"/>
            </a:endParaRPr>
          </a:p>
          <a:p>
            <a:r>
              <a:rPr kumimoji="1" lang="en-US" altLang="zh-CN" dirty="0" smtClean="0">
                <a:latin typeface="Arial" panose="020B0604020202020204" pitchFamily="34" charset="0"/>
              </a:rPr>
              <a:t>2.</a:t>
            </a:r>
            <a:r>
              <a:rPr kumimoji="1" lang="zh-CN" altLang="en-US" dirty="0" smtClean="0">
                <a:latin typeface="Arial" panose="020B0604020202020204" pitchFamily="34" charset="0"/>
              </a:rPr>
              <a:t>累加器，现在也还用的比较多，有一个操作数在累加器中，一个在存储器中，运算结果放在累加器中。比堆栈结构灵活。</a:t>
            </a:r>
            <a:endParaRPr kumimoji="1" lang="en-US" altLang="zh-CN" dirty="0" smtClean="0">
              <a:latin typeface="Arial" panose="020B0604020202020204" pitchFamily="34" charset="0"/>
            </a:endParaRPr>
          </a:p>
          <a:p>
            <a:r>
              <a:rPr kumimoji="1" lang="en-US" altLang="zh-CN" dirty="0" smtClean="0">
                <a:latin typeface="Arial" panose="020B0604020202020204" pitchFamily="34" charset="0"/>
              </a:rPr>
              <a:t>3.Intel</a:t>
            </a:r>
            <a:r>
              <a:rPr kumimoji="1" lang="zh-CN" altLang="en-US" dirty="0" smtClean="0">
                <a:latin typeface="Arial" panose="020B0604020202020204" pitchFamily="34" charset="0"/>
              </a:rPr>
              <a:t>构架在</a:t>
            </a:r>
            <a:r>
              <a:rPr kumimoji="1" lang="en-US" altLang="zh-CN" dirty="0" smtClean="0">
                <a:latin typeface="Arial" panose="020B0604020202020204" pitchFamily="34" charset="0"/>
              </a:rPr>
              <a:t>2</a:t>
            </a:r>
            <a:r>
              <a:rPr kumimoji="1" lang="zh-CN" altLang="en-US" dirty="0" smtClean="0">
                <a:latin typeface="Arial" panose="020B0604020202020204" pitchFamily="34" charset="0"/>
              </a:rPr>
              <a:t>和</a:t>
            </a:r>
            <a:r>
              <a:rPr kumimoji="1" lang="en-US" altLang="zh-CN" dirty="0" smtClean="0">
                <a:latin typeface="Arial" panose="020B0604020202020204" pitchFamily="34" charset="0"/>
              </a:rPr>
              <a:t>3</a:t>
            </a:r>
            <a:r>
              <a:rPr kumimoji="1" lang="zh-CN" altLang="en-US" dirty="0" smtClean="0">
                <a:latin typeface="Arial" panose="020B0604020202020204" pitchFamily="34" charset="0"/>
              </a:rPr>
              <a:t>之间，所以又叫累加器扩展器，一开始在第</a:t>
            </a:r>
            <a:r>
              <a:rPr kumimoji="1" lang="en-US" altLang="zh-CN" dirty="0" smtClean="0">
                <a:latin typeface="Arial" panose="020B0604020202020204" pitchFamily="34" charset="0"/>
              </a:rPr>
              <a:t>1</a:t>
            </a:r>
            <a:r>
              <a:rPr kumimoji="1" lang="zh-CN" altLang="en-US" dirty="0" smtClean="0">
                <a:latin typeface="Arial" panose="020B0604020202020204" pitchFamily="34" charset="0"/>
              </a:rPr>
              <a:t>版教材是作为反面例子介绍的。</a:t>
            </a:r>
            <a:r>
              <a:rPr kumimoji="1" lang="en-US" altLang="zh-CN" dirty="0" smtClean="0">
                <a:latin typeface="Arial" panose="020B0604020202020204" pitchFamily="34" charset="0"/>
              </a:rPr>
              <a:t>80</a:t>
            </a:r>
            <a:r>
              <a:rPr kumimoji="1" lang="zh-CN" altLang="en-US" dirty="0" smtClean="0">
                <a:latin typeface="Arial" panose="020B0604020202020204" pitchFamily="34" charset="0"/>
              </a:rPr>
              <a:t>年代初，</a:t>
            </a:r>
            <a:r>
              <a:rPr kumimoji="1" lang="en-US" altLang="zh-CN" dirty="0" smtClean="0">
                <a:latin typeface="Arial" panose="020B0604020202020204" pitchFamily="34" charset="0"/>
              </a:rPr>
              <a:t>RICS</a:t>
            </a:r>
            <a:r>
              <a:rPr kumimoji="1" lang="zh-CN" altLang="en-US" dirty="0" smtClean="0">
                <a:latin typeface="Arial" panose="020B0604020202020204" pitchFamily="34" charset="0"/>
              </a:rPr>
              <a:t>问世之后，反响很好，广泛地被工作站，服务器接受，但是台式机方面没有获得很大的成功。</a:t>
            </a:r>
            <a:r>
              <a:rPr kumimoji="1" lang="en-US" altLang="zh-CN" dirty="0" smtClean="0">
                <a:latin typeface="Arial" panose="020B0604020202020204" pitchFamily="34" charset="0"/>
              </a:rPr>
              <a:t>Intel</a:t>
            </a:r>
            <a:r>
              <a:rPr kumimoji="1" lang="zh-CN" altLang="en-US" dirty="0" smtClean="0">
                <a:latin typeface="Arial" panose="020B0604020202020204" pitchFamily="34" charset="0"/>
              </a:rPr>
              <a:t>号称自己有</a:t>
            </a:r>
            <a:r>
              <a:rPr kumimoji="1" lang="en-US" altLang="zh-CN" dirty="0" smtClean="0">
                <a:latin typeface="Arial" panose="020B0604020202020204" pitchFamily="34" charset="0"/>
              </a:rPr>
              <a:t>8</a:t>
            </a:r>
            <a:r>
              <a:rPr kumimoji="1" lang="zh-CN" altLang="en-US" dirty="0" smtClean="0">
                <a:latin typeface="Arial" panose="020B0604020202020204" pitchFamily="34" charset="0"/>
              </a:rPr>
              <a:t>个寄存器，但实际上通用的只有</a:t>
            </a:r>
            <a:r>
              <a:rPr kumimoji="1" lang="en-US" altLang="zh-CN" dirty="0" smtClean="0">
                <a:latin typeface="Arial" panose="020B0604020202020204" pitchFamily="34" charset="0"/>
              </a:rPr>
              <a:t>4</a:t>
            </a:r>
            <a:r>
              <a:rPr kumimoji="1" lang="zh-CN" altLang="en-US" dirty="0" smtClean="0">
                <a:latin typeface="Arial" panose="020B0604020202020204" pitchFamily="34" charset="0"/>
              </a:rPr>
              <a:t>个。</a:t>
            </a:r>
            <a:endParaRPr kumimoji="1" lang="en-US" altLang="zh-CN" dirty="0" smtClean="0">
              <a:latin typeface="Arial" panose="020B0604020202020204" pitchFamily="34" charset="0"/>
            </a:endParaRPr>
          </a:p>
          <a:p>
            <a:r>
              <a:rPr kumimoji="1" lang="en-US" altLang="zh-CN" dirty="0" smtClean="0">
                <a:latin typeface="Arial" panose="020B0604020202020204" pitchFamily="34" charset="0"/>
              </a:rPr>
              <a:t>3.Motorola</a:t>
            </a:r>
            <a:r>
              <a:rPr kumimoji="1" lang="zh-CN" altLang="en-US" dirty="0" smtClean="0">
                <a:latin typeface="Arial" panose="020B0604020202020204" pitchFamily="34" charset="0"/>
              </a:rPr>
              <a:t>处理器，比较多的</a:t>
            </a:r>
            <a:r>
              <a:rPr kumimoji="1" lang="en-US" altLang="zh-CN" dirty="0" smtClean="0">
                <a:latin typeface="Arial" panose="020B0604020202020204" pitchFamily="34" charset="0"/>
              </a:rPr>
              <a:t>GPR</a:t>
            </a:r>
            <a:r>
              <a:rPr kumimoji="1" lang="zh-CN" altLang="en-US" dirty="0" smtClean="0">
                <a:latin typeface="Arial" panose="020B0604020202020204" pitchFamily="34" charset="0"/>
              </a:rPr>
              <a:t>寄存器：通用寄存器，没有任何限制的寄存器。</a:t>
            </a:r>
            <a:endParaRPr kumimoji="1" lang="en-US" altLang="zh-CN" dirty="0" smtClean="0">
              <a:latin typeface="Arial" panose="020B0604020202020204" pitchFamily="34" charset="0"/>
            </a:endParaRPr>
          </a:p>
          <a:p>
            <a:endParaRPr kumimoji="1" lang="zh-CN" altLang="en-US" dirty="0" smtClean="0">
              <a:latin typeface="Arial" panose="020B0604020202020204" pitchFamily="34" charset="0"/>
            </a:endParaRPr>
          </a:p>
        </p:txBody>
      </p:sp>
      <p:sp>
        <p:nvSpPr>
          <p:cNvPr id="16388"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542EE87-C872-4B7A-943E-3EF0FC2EFD32}" type="slidenum">
              <a:rPr lang="en-US" altLang="zh-CN" sz="1200" b="0" smtClean="0">
                <a:latin typeface="Arial" panose="020B0604020202020204" pitchFamily="34" charset="0"/>
                <a:ea typeface="宋体" panose="02010600030101010101" pitchFamily="2" charset="-122"/>
              </a:rPr>
              <a:pPr/>
              <a:t>12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285439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MIPS</a:t>
            </a:r>
            <a:r>
              <a:rPr lang="zh-CN" altLang="en-US" smtClean="0">
                <a:latin typeface="Arial" panose="020B0604020202020204" pitchFamily="34" charset="0"/>
              </a:rPr>
              <a:t>里进行分支判断是用</a:t>
            </a:r>
            <a:r>
              <a:rPr lang="en-US" altLang="zh-CN" smtClean="0">
                <a:latin typeface="Arial" panose="020B0604020202020204" pitchFamily="34" charset="0"/>
              </a:rPr>
              <a:t>slt</a:t>
            </a:r>
            <a:r>
              <a:rPr lang="zh-CN" altLang="en-US" smtClean="0">
                <a:latin typeface="Arial" panose="020B0604020202020204" pitchFamily="34" charset="0"/>
              </a:rPr>
              <a:t>根据比较结果设置寄存器，然后用</a:t>
            </a:r>
            <a:r>
              <a:rPr lang="en-US" altLang="zh-CN" smtClean="0">
                <a:latin typeface="Arial" panose="020B0604020202020204" pitchFamily="34" charset="0"/>
              </a:rPr>
              <a:t>beq</a:t>
            </a:r>
            <a:r>
              <a:rPr lang="zh-CN" altLang="en-US" smtClean="0">
                <a:latin typeface="Arial" panose="020B0604020202020204" pitchFamily="34" charset="0"/>
              </a:rPr>
              <a:t>或者</a:t>
            </a:r>
            <a:r>
              <a:rPr lang="en-US" altLang="zh-CN" smtClean="0">
                <a:latin typeface="Arial" panose="020B0604020202020204" pitchFamily="34" charset="0"/>
              </a:rPr>
              <a:t>bne</a:t>
            </a:r>
            <a:r>
              <a:rPr lang="zh-CN" altLang="en-US" smtClean="0">
                <a:latin typeface="Arial" panose="020B0604020202020204" pitchFamily="34" charset="0"/>
              </a:rPr>
              <a:t>来进行分支判断，</a:t>
            </a:r>
            <a:r>
              <a:rPr lang="en-US" altLang="zh-CN" smtClean="0">
                <a:latin typeface="Arial" panose="020B0604020202020204" pitchFamily="34" charset="0"/>
              </a:rPr>
              <a:t>blt, bge</a:t>
            </a:r>
            <a:r>
              <a:rPr lang="zh-CN" altLang="en-US" smtClean="0">
                <a:latin typeface="Arial" panose="020B0604020202020204" pitchFamily="34" charset="0"/>
              </a:rPr>
              <a:t>这些指令是作为伪指令。</a:t>
            </a:r>
            <a:r>
              <a:rPr lang="en-US" altLang="zh-CN" smtClean="0">
                <a:latin typeface="Arial" panose="020B0604020202020204" pitchFamily="34" charset="0"/>
              </a:rPr>
              <a:t>MIPS</a:t>
            </a:r>
            <a:r>
              <a:rPr lang="zh-CN" altLang="en-US" smtClean="0">
                <a:latin typeface="Arial" panose="020B0604020202020204" pitchFamily="34" charset="0"/>
              </a:rPr>
              <a:t>的这种方法可以使处理器数据通路简单一些，但是需要更多的指令来执行程序。</a:t>
            </a:r>
            <a:endParaRPr lang="en-US" altLang="zh-CN" smtClean="0">
              <a:latin typeface="Arial" panose="020B0604020202020204" pitchFamily="34" charset="0"/>
            </a:endParaRPr>
          </a:p>
          <a:p>
            <a:r>
              <a:rPr lang="en-US" altLang="zh-CN" smtClean="0">
                <a:latin typeface="Arial" panose="020B0604020202020204" pitchFamily="34" charset="0"/>
              </a:rPr>
              <a:t>Mips</a:t>
            </a:r>
            <a:r>
              <a:rPr lang="zh-CN" altLang="en-US" smtClean="0">
                <a:latin typeface="Arial" panose="020B0604020202020204" pitchFamily="34" charset="0"/>
              </a:rPr>
              <a:t>体系结构没有包括专门的“小于时分支”指令，因为它太复杂了，不符合“设备简单性”：它不仅会延长时钟周期，也会增加平均执行每个指令的周期数。两条更快的指令（</a:t>
            </a:r>
            <a:r>
              <a:rPr lang="en-US" altLang="zh-CN" smtClean="0">
                <a:latin typeface="Arial" panose="020B0604020202020204" pitchFamily="34" charset="0"/>
              </a:rPr>
              <a:t>beq, bne</a:t>
            </a:r>
            <a:r>
              <a:rPr lang="zh-CN" altLang="en-US" smtClean="0">
                <a:latin typeface="Arial" panose="020B0604020202020204" pitchFamily="34" charset="0"/>
              </a:rPr>
              <a:t>）更有用。</a:t>
            </a:r>
          </a:p>
          <a:p>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$zero</a:t>
            </a:r>
            <a:r>
              <a:rPr lang="zh-CN" altLang="en-US" smtClean="0">
                <a:latin typeface="Arial" panose="020B0604020202020204" pitchFamily="34" charset="0"/>
              </a:rPr>
              <a:t>专门存放</a:t>
            </a:r>
            <a:r>
              <a:rPr lang="en-US" altLang="zh-CN" smtClean="0">
                <a:latin typeface="Arial" panose="020B0604020202020204" pitchFamily="34" charset="0"/>
              </a:rPr>
              <a:t>0</a:t>
            </a:r>
            <a:r>
              <a:rPr lang="zh-CN" altLang="en-US" smtClean="0">
                <a:latin typeface="Arial" panose="020B0604020202020204" pitchFamily="34" charset="0"/>
              </a:rPr>
              <a:t>的寄存器，所以为什么</a:t>
            </a:r>
            <a:r>
              <a:rPr lang="en-US" altLang="zh-CN" smtClean="0">
                <a:latin typeface="Arial" panose="020B0604020202020204" pitchFamily="34" charset="0"/>
              </a:rPr>
              <a:t>t0</a:t>
            </a:r>
            <a:r>
              <a:rPr lang="zh-CN" altLang="en-US" smtClean="0">
                <a:latin typeface="Arial" panose="020B0604020202020204" pitchFamily="34" charset="0"/>
              </a:rPr>
              <a:t>和</a:t>
            </a:r>
            <a:r>
              <a:rPr lang="en-US" altLang="zh-CN" smtClean="0">
                <a:latin typeface="Arial" panose="020B0604020202020204" pitchFamily="34" charset="0"/>
              </a:rPr>
              <a:t>0</a:t>
            </a:r>
            <a:r>
              <a:rPr lang="zh-CN" altLang="en-US" smtClean="0">
                <a:latin typeface="Arial" panose="020B0604020202020204" pitchFamily="34" charset="0"/>
              </a:rPr>
              <a:t>比较，不和</a:t>
            </a:r>
            <a:r>
              <a:rPr lang="en-US" altLang="zh-CN" smtClean="0">
                <a:latin typeface="Arial" panose="020B0604020202020204" pitchFamily="34" charset="0"/>
              </a:rPr>
              <a:t>1</a:t>
            </a:r>
            <a:r>
              <a:rPr lang="zh-CN" altLang="en-US" smtClean="0">
                <a:latin typeface="Arial" panose="020B0604020202020204" pitchFamily="34" charset="0"/>
              </a:rPr>
              <a:t>比较。</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1146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98A93A7-6492-407E-8CB8-27265F673584}" type="slidenum">
              <a:rPr lang="en-US" altLang="zh-CN" sz="1200" b="0" smtClean="0">
                <a:latin typeface="Arial" panose="020B0604020202020204" pitchFamily="34" charset="0"/>
                <a:ea typeface="宋体" panose="02010600030101010101" pitchFamily="2" charset="-122"/>
              </a:rPr>
              <a:pPr/>
              <a:t>67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3284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167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18A403-4117-40B4-B3BE-2C0BE2938CFC}"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167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167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8490297-C22C-4CBC-ACA6-CFABBDE7F07D}" type="slidenum">
              <a:rPr lang="en-US" altLang="en-US" sz="1200" b="0" smtClean="0">
                <a:ea typeface="宋体" panose="02010600030101010101" pitchFamily="2" charset="-122"/>
              </a:rPr>
              <a:pPr/>
              <a:t>68</a:t>
            </a:fld>
            <a:endParaRPr lang="en-US" altLang="en-US" sz="1200" b="0" smtClean="0">
              <a:ea typeface="宋体" panose="02010600030101010101" pitchFamily="2" charset="-122"/>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不同的比较指令运行到同一个操作数上，结果也是不一样的</a:t>
            </a:r>
          </a:p>
          <a:p>
            <a:endParaRPr lang="en-AU" altLang="en-US" smtClean="0">
              <a:latin typeface="Arial" panose="020B0604020202020204" pitchFamily="34" charset="0"/>
            </a:endParaRPr>
          </a:p>
        </p:txBody>
      </p:sp>
    </p:spTree>
    <p:extLst>
      <p:ext uri="{BB962C8B-B14F-4D97-AF65-F5344CB8AC3E}">
        <p14:creationId xmlns:p14="http://schemas.microsoft.com/office/powerpoint/2010/main" val="144169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Slt</a:t>
            </a:r>
            <a:r>
              <a:rPr lang="zh-CN" altLang="en-US" smtClean="0">
                <a:latin typeface="Arial" panose="020B0604020202020204" pitchFamily="34" charset="0"/>
              </a:rPr>
              <a:t>还有与立即数的比较</a:t>
            </a:r>
            <a:endParaRPr lang="en-US" altLang="zh-CN" smtClean="0">
              <a:latin typeface="Arial" panose="020B0604020202020204" pitchFamily="34" charset="0"/>
            </a:endParaRPr>
          </a:p>
          <a:p>
            <a:r>
              <a:rPr lang="en-US" altLang="zh-CN" smtClean="0">
                <a:latin typeface="Arial" panose="020B0604020202020204" pitchFamily="34" charset="0"/>
              </a:rPr>
              <a:t>Slt, slti</a:t>
            </a:r>
            <a:r>
              <a:rPr lang="zh-CN" altLang="en-US" smtClean="0">
                <a:latin typeface="Arial" panose="020B0604020202020204" pitchFamily="34" charset="0"/>
              </a:rPr>
              <a:t>针对有符号数，</a:t>
            </a:r>
            <a:r>
              <a:rPr lang="en-US" altLang="zh-CN" smtClean="0">
                <a:latin typeface="Arial" panose="020B0604020202020204" pitchFamily="34" charset="0"/>
              </a:rPr>
              <a:t>sltu sltiu</a:t>
            </a:r>
            <a:r>
              <a:rPr lang="zh-CN" altLang="en-US" smtClean="0">
                <a:latin typeface="Arial" panose="020B0604020202020204" pitchFamily="34" charset="0"/>
              </a:rPr>
              <a:t>针对无符号数</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不同的比较指令运行到同一个操作数上，结果也是不一样的</a:t>
            </a:r>
          </a:p>
          <a:p>
            <a:endParaRPr lang="en-US" altLang="zh-CN" smtClean="0">
              <a:latin typeface="Arial" panose="020B0604020202020204" pitchFamily="34" charset="0"/>
            </a:endParaRPr>
          </a:p>
          <a:p>
            <a:r>
              <a:rPr lang="zh-CN" altLang="en-US" smtClean="0">
                <a:latin typeface="Arial" panose="020B0604020202020204" pitchFamily="34" charset="0"/>
              </a:rPr>
              <a:t>将有符号数作为无符号数来处理，是检验</a:t>
            </a:r>
            <a:r>
              <a:rPr lang="en-US" altLang="zh-CN" smtClean="0">
                <a:latin typeface="Arial" panose="020B0604020202020204" pitchFamily="34" charset="0"/>
              </a:rPr>
              <a:t>0&lt;=x&lt;y</a:t>
            </a:r>
            <a:r>
              <a:rPr lang="zh-CN" altLang="en-US" smtClean="0">
                <a:latin typeface="Arial" panose="020B0604020202020204" pitchFamily="34" charset="0"/>
              </a:rPr>
              <a:t>的低开销方法，常用于检查数组的下标是否越界。</a:t>
            </a:r>
          </a:p>
          <a:p>
            <a:endParaRPr lang="en-US" altLang="zh-CN" smtClean="0">
              <a:latin typeface="Arial" panose="020B0604020202020204" pitchFamily="34" charset="0"/>
            </a:endParaRPr>
          </a:p>
          <a:p>
            <a:endParaRPr lang="en-US" altLang="zh-CN" smtClean="0">
              <a:latin typeface="Arial" panose="020B0604020202020204" pitchFamily="34" charset="0"/>
            </a:endParaRPr>
          </a:p>
        </p:txBody>
      </p:sp>
    </p:spTree>
    <p:extLst>
      <p:ext uri="{BB962C8B-B14F-4D97-AF65-F5344CB8AC3E}">
        <p14:creationId xmlns:p14="http://schemas.microsoft.com/office/powerpoint/2010/main" val="1088582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不同的比较指令运行到同一个操作数上，结果也是不一样的</a:t>
            </a:r>
          </a:p>
          <a:p>
            <a:endParaRPr lang="zh-CN" altLang="en-US" smtClean="0">
              <a:latin typeface="Arial" panose="020B0604020202020204" pitchFamily="34" charset="0"/>
            </a:endParaRPr>
          </a:p>
        </p:txBody>
      </p:sp>
    </p:spTree>
    <p:extLst>
      <p:ext uri="{BB962C8B-B14F-4D97-AF65-F5344CB8AC3E}">
        <p14:creationId xmlns:p14="http://schemas.microsoft.com/office/powerpoint/2010/main" val="1343046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xfrm>
            <a:off x="101600" y="750888"/>
            <a:ext cx="6594475" cy="3709987"/>
          </a:xfrm>
          <a:ln/>
        </p:spPr>
      </p:sp>
      <p:sp>
        <p:nvSpPr>
          <p:cNvPr id="1228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index-out-of-bounds</a:t>
            </a:r>
            <a:r>
              <a:rPr lang="zh-CN" altLang="en-US" smtClean="0">
                <a:latin typeface="Arial" panose="020B0604020202020204" pitchFamily="34" charset="0"/>
              </a:rPr>
              <a:t>：</a:t>
            </a:r>
            <a:r>
              <a:rPr lang="zh-CN" altLang="zh-CN" smtClean="0">
                <a:latin typeface="Arial" panose="020B0604020202020204" pitchFamily="34" charset="0"/>
              </a:rPr>
              <a:t>索引越界</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将有符号数当作无符号数处理，给我们提供了一种低成本的方式检查是否</a:t>
            </a:r>
            <a:r>
              <a:rPr lang="en-US" altLang="zh-CN" smtClean="0">
                <a:latin typeface="Arial" panose="020B0604020202020204" pitchFamily="34" charset="0"/>
              </a:rPr>
              <a:t>0&lt;=x&lt;y</a:t>
            </a:r>
            <a:r>
              <a:rPr lang="zh-CN" altLang="en-US" smtClean="0">
                <a:latin typeface="Arial" panose="020B0604020202020204" pitchFamily="34" charset="0"/>
              </a:rPr>
              <a:t>，常用于检查数组下标是否越界。</a:t>
            </a:r>
            <a:endParaRPr lang="en-US" altLang="zh-CN" smtClean="0">
              <a:latin typeface="Arial" panose="020B0604020202020204" pitchFamily="34" charset="0"/>
            </a:endParaRPr>
          </a:p>
          <a:p>
            <a:r>
              <a:rPr lang="zh-CN" altLang="en-US" smtClean="0">
                <a:latin typeface="Arial" panose="020B0604020202020204" pitchFamily="34" charset="0"/>
              </a:rPr>
              <a:t>无符号数比较</a:t>
            </a:r>
            <a:r>
              <a:rPr lang="en-US" altLang="zh-CN" smtClean="0">
                <a:latin typeface="Arial" panose="020B0604020202020204" pitchFamily="34" charset="0"/>
              </a:rPr>
              <a:t>x&lt;y</a:t>
            </a:r>
            <a:r>
              <a:rPr lang="zh-CN" altLang="en-US" smtClean="0">
                <a:latin typeface="Arial" panose="020B0604020202020204" pitchFamily="34" charset="0"/>
              </a:rPr>
              <a:t>，在检测</a:t>
            </a:r>
            <a:r>
              <a:rPr lang="en-US" altLang="zh-CN" smtClean="0">
                <a:latin typeface="Arial" panose="020B0604020202020204" pitchFamily="34" charset="0"/>
              </a:rPr>
              <a:t>x&lt;y</a:t>
            </a:r>
            <a:r>
              <a:rPr lang="zh-CN" altLang="en-US" smtClean="0">
                <a:latin typeface="Arial" panose="020B0604020202020204" pitchFamily="34" charset="0"/>
              </a:rPr>
              <a:t>的同时，也检测了</a:t>
            </a:r>
            <a:r>
              <a:rPr lang="en-US" altLang="zh-CN" smtClean="0">
                <a:latin typeface="Arial" panose="020B0604020202020204" pitchFamily="34" charset="0"/>
              </a:rPr>
              <a:t>x</a:t>
            </a:r>
            <a:r>
              <a:rPr lang="zh-CN" altLang="en-US" smtClean="0">
                <a:latin typeface="Arial" panose="020B0604020202020204" pitchFamily="34" charset="0"/>
              </a:rPr>
              <a:t>是否为负数。</a:t>
            </a:r>
            <a:endParaRPr lang="en-US" altLang="zh-CN" smtClean="0">
              <a:latin typeface="Arial" panose="020B0604020202020204" pitchFamily="34" charset="0"/>
            </a:endParaRPr>
          </a:p>
          <a:p>
            <a:endParaRPr lang="en-US" altLang="zh-CN" smtClean="0">
              <a:latin typeface="Arial" panose="020B0604020202020204" pitchFamily="34" charset="0"/>
            </a:endParaRPr>
          </a:p>
        </p:txBody>
      </p:sp>
    </p:spTree>
    <p:extLst>
      <p:ext uri="{BB962C8B-B14F-4D97-AF65-F5344CB8AC3E}">
        <p14:creationId xmlns:p14="http://schemas.microsoft.com/office/powerpoint/2010/main" val="13996301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p:spPr>
      </p:sp>
      <p:sp>
        <p:nvSpPr>
          <p:cNvPr id="1105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这段代码的物理含义</a:t>
            </a:r>
            <a:r>
              <a:rPr lang="en-US" altLang="zh-CN" smtClean="0">
                <a:latin typeface="Arial" panose="020B0604020202020204" pitchFamily="34" charset="0"/>
              </a:rPr>
              <a:t>? </a:t>
            </a:r>
            <a:r>
              <a:rPr lang="zh-CN" altLang="en-US" smtClean="0">
                <a:latin typeface="Arial" panose="020B0604020202020204" pitchFamily="34" charset="0"/>
              </a:rPr>
              <a:t>找到第一个不为</a:t>
            </a:r>
            <a:r>
              <a:rPr lang="en-US" altLang="zh-CN" smtClean="0">
                <a:latin typeface="Arial" panose="020B0604020202020204" pitchFamily="34" charset="0"/>
              </a:rPr>
              <a:t>k</a:t>
            </a:r>
            <a:r>
              <a:rPr lang="zh-CN" altLang="en-US" smtClean="0">
                <a:latin typeface="Arial" panose="020B0604020202020204" pitchFamily="34" charset="0"/>
              </a:rPr>
              <a:t>的数 的 </a:t>
            </a:r>
            <a:r>
              <a:rPr lang="en-US" altLang="zh-CN" smtClean="0">
                <a:latin typeface="Arial" panose="020B0604020202020204" pitchFamily="34" charset="0"/>
              </a:rPr>
              <a:t>index</a:t>
            </a:r>
          </a:p>
          <a:p>
            <a:endParaRPr lang="en-US" altLang="zh-CN" smtClean="0">
              <a:latin typeface="Arial" panose="020B0604020202020204" pitchFamily="34" charset="0"/>
            </a:endParaRPr>
          </a:p>
          <a:p>
            <a:r>
              <a:rPr lang="zh-CN" altLang="en-US" smtClean="0">
                <a:latin typeface="Arial" panose="020B0604020202020204" pitchFamily="34" charset="0"/>
              </a:rPr>
              <a:t>循环程序中也要使用分支跳转</a:t>
            </a:r>
            <a:r>
              <a:rPr lang="en-US" altLang="zh-CN" smtClean="0">
                <a:latin typeface="Arial" panose="020B0604020202020204" pitchFamily="34" charset="0"/>
              </a:rPr>
              <a:t>,if</a:t>
            </a:r>
            <a:r>
              <a:rPr lang="zh-CN" altLang="en-US" smtClean="0">
                <a:latin typeface="Arial" panose="020B0604020202020204" pitchFamily="34" charset="0"/>
              </a:rPr>
              <a:t>语句中是二选一，而循环程序中用于重复计算，但是分支指令是相同的</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Note: </a:t>
            </a:r>
            <a:r>
              <a:rPr lang="zh-CN" altLang="en-US" smtClean="0">
                <a:latin typeface="Arial" panose="020B0604020202020204" pitchFamily="34" charset="0"/>
              </a:rPr>
              <a:t>取数组元素的方式</a:t>
            </a:r>
          </a:p>
        </p:txBody>
      </p:sp>
      <p:sp>
        <p:nvSpPr>
          <p:cNvPr id="11059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21B29-91FF-4CE4-8179-233A0EBEB9D6}" type="slidenum">
              <a:rPr lang="en-US" altLang="zh-CN" sz="1200" b="0" smtClean="0">
                <a:latin typeface="Arial" panose="020B0604020202020204" pitchFamily="34" charset="0"/>
                <a:ea typeface="宋体" panose="02010600030101010101" pitchFamily="2" charset="-122"/>
              </a:rPr>
              <a:pPr/>
              <a:t>72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518668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Case/switch</a:t>
            </a:r>
            <a:r>
              <a:rPr lang="zh-CN" altLang="en-US" smtClean="0">
                <a:latin typeface="Arial" panose="020B0604020202020204" pitchFamily="34" charset="0"/>
              </a:rPr>
              <a:t>根据某个变量的不同取值，选择不同的分支。</a:t>
            </a:r>
            <a:endParaRPr lang="en-US" altLang="zh-CN" smtClean="0">
              <a:latin typeface="Arial" panose="020B0604020202020204" pitchFamily="34" charset="0"/>
            </a:endParaRPr>
          </a:p>
          <a:p>
            <a:r>
              <a:rPr lang="zh-CN" altLang="en-US" smtClean="0">
                <a:latin typeface="Arial" panose="020B0604020202020204" pitchFamily="34" charset="0"/>
              </a:rPr>
              <a:t>实现</a:t>
            </a:r>
            <a:r>
              <a:rPr lang="en-US" altLang="zh-CN" smtClean="0">
                <a:latin typeface="Arial" panose="020B0604020202020204" pitchFamily="34" charset="0"/>
              </a:rPr>
              <a:t>switch</a:t>
            </a:r>
            <a:r>
              <a:rPr lang="zh-CN" altLang="en-US" smtClean="0">
                <a:latin typeface="Arial" panose="020B0604020202020204" pitchFamily="34" charset="0"/>
              </a:rPr>
              <a:t>的一种方法是借助一个条件判断序列</a:t>
            </a:r>
            <a:r>
              <a:rPr lang="en-US" altLang="zh-CN" smtClean="0">
                <a:latin typeface="Arial" panose="020B0604020202020204" pitchFamily="34" charset="0"/>
              </a:rPr>
              <a:t>,</a:t>
            </a:r>
            <a:r>
              <a:rPr lang="zh-CN" altLang="en-US" smtClean="0">
                <a:latin typeface="Arial" panose="020B0604020202020204" pitchFamily="34" charset="0"/>
              </a:rPr>
              <a:t>把</a:t>
            </a:r>
            <a:r>
              <a:rPr lang="en-US" altLang="zh-CN" smtClean="0">
                <a:latin typeface="Arial" panose="020B0604020202020204" pitchFamily="34" charset="0"/>
              </a:rPr>
              <a:t>switch</a:t>
            </a:r>
            <a:r>
              <a:rPr lang="zh-CN" altLang="en-US" smtClean="0">
                <a:latin typeface="Arial" panose="020B0604020202020204" pitchFamily="34" charset="0"/>
              </a:rPr>
              <a:t>转化为一系列的</a:t>
            </a:r>
            <a:r>
              <a:rPr lang="en-US" altLang="zh-CN" smtClean="0">
                <a:latin typeface="Arial" panose="020B0604020202020204" pitchFamily="34" charset="0"/>
              </a:rPr>
              <a:t>if-then-else</a:t>
            </a:r>
          </a:p>
          <a:p>
            <a:r>
              <a:rPr lang="zh-CN" altLang="en-US" smtClean="0">
                <a:latin typeface="Arial" panose="020B0604020202020204" pitchFamily="34" charset="0"/>
              </a:rPr>
              <a:t>另一种更有效的方法是通过编码形成一个转移地址表，就是分支指令序列地址表；程序通过查找转移地址表来获取目标地址，并跳转到相应的分支指令序列。</a:t>
            </a:r>
          </a:p>
          <a:p>
            <a:endParaRPr lang="zh-CN" altLang="en-US" smtClean="0">
              <a:latin typeface="Arial" panose="020B0604020202020204" pitchFamily="34" charset="0"/>
            </a:endParaRPr>
          </a:p>
        </p:txBody>
      </p:sp>
      <p:sp>
        <p:nvSpPr>
          <p:cNvPr id="12493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BBBD2A5-9DF6-4E6F-8B1F-EF7F83DE95A0}" type="slidenum">
              <a:rPr lang="en-US" altLang="zh-CN" sz="1200" b="0" smtClean="0">
                <a:latin typeface="Arial" panose="020B0604020202020204" pitchFamily="34" charset="0"/>
                <a:ea typeface="宋体" panose="02010600030101010101" pitchFamily="2" charset="-122"/>
              </a:rPr>
              <a:pPr/>
              <a:t>73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079825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p:spPr>
      </p:sp>
      <p:sp>
        <p:nvSpPr>
          <p:cNvPr id="1269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转移地址表就是一个字数组，数组中的元素对应于代码中各个标号的地址。</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为支持这种情况，有一条间接跳转指令，</a:t>
            </a:r>
            <a:r>
              <a:rPr lang="en-US" altLang="zh-CN" smtClean="0">
                <a:latin typeface="Arial" panose="020B0604020202020204" pitchFamily="34" charset="0"/>
              </a:rPr>
              <a:t>jalr, </a:t>
            </a:r>
            <a:r>
              <a:rPr lang="zh-CN" altLang="en-US" smtClean="0">
                <a:latin typeface="Arial" panose="020B0604020202020204" pitchFamily="34" charset="0"/>
              </a:rPr>
              <a:t>无条件地转移到某个寄存器指定的地址。</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x6</a:t>
            </a:r>
            <a:r>
              <a:rPr lang="zh-CN" altLang="en-US" smtClean="0">
                <a:latin typeface="Arial" panose="020B0604020202020204" pitchFamily="34" charset="0"/>
              </a:rPr>
              <a:t>是地址转移表的起始地址</a:t>
            </a:r>
          </a:p>
          <a:p>
            <a:endParaRPr lang="zh-CN" altLang="en-US" smtClean="0">
              <a:latin typeface="Arial" panose="020B0604020202020204" pitchFamily="34" charset="0"/>
            </a:endParaRPr>
          </a:p>
        </p:txBody>
      </p:sp>
      <p:sp>
        <p:nvSpPr>
          <p:cNvPr id="1269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C28D7FB-1067-4739-BC50-F9DCF15D2AAE}" type="slidenum">
              <a:rPr lang="en-US" altLang="zh-CN" sz="1200" b="0" smtClean="0">
                <a:latin typeface="Arial" panose="020B0604020202020204" pitchFamily="34" charset="0"/>
                <a:ea typeface="宋体" panose="02010600030101010101" pitchFamily="2" charset="-122"/>
              </a:rPr>
              <a:pPr/>
              <a:t>74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370568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a:ln/>
        </p:spPr>
      </p:sp>
      <p:sp>
        <p:nvSpPr>
          <p:cNvPr id="1290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solidFill>
                  <a:srgbClr val="000000"/>
                </a:solidFill>
                <a:latin typeface="Arial" panose="020B0604020202020204" pitchFamily="34" charset="0"/>
              </a:rPr>
              <a:t>jalr     x0, 0(x1) </a:t>
            </a:r>
            <a:endParaRPr lang="zh-CN" altLang="en-US" smtClean="0">
              <a:latin typeface="Arial" panose="020B0604020202020204" pitchFamily="34" charset="0"/>
            </a:endParaRPr>
          </a:p>
        </p:txBody>
      </p:sp>
      <p:sp>
        <p:nvSpPr>
          <p:cNvPr id="1290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48D1141-8DC1-4D5A-B3BF-219827B096D8}" type="slidenum">
              <a:rPr lang="en-US" altLang="zh-CN" sz="1200" b="0" smtClean="0">
                <a:latin typeface="Arial" panose="020B0604020202020204" pitchFamily="34" charset="0"/>
                <a:ea typeface="宋体" panose="02010600030101010101" pitchFamily="2" charset="-122"/>
              </a:rPr>
              <a:pPr/>
              <a:t>75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647587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107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A4F24C7-7AD0-465C-ADFC-A0410953FA9C}"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3107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310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6AB9ACF-DC65-452C-91BF-B926A4492969}" type="slidenum">
              <a:rPr lang="en-US" altLang="en-US" sz="1200" b="0" smtClean="0">
                <a:ea typeface="宋体" panose="02010600030101010101" pitchFamily="2" charset="-122"/>
              </a:rPr>
              <a:pPr/>
              <a:t>76</a:t>
            </a:fld>
            <a:endParaRPr lang="en-US" altLang="en-US" sz="1200" b="0" smtClean="0">
              <a:ea typeface="宋体" panose="02010600030101010101" pitchFamily="2" charset="-122"/>
            </a:endParaRP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以上这些以分支指令结束的指令序列，这种指令序列对编译技术而言非常简单，有个专用术语叫基本块。</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编译的最初阶段就是将程序分成基本块。</a:t>
            </a:r>
          </a:p>
          <a:p>
            <a:endParaRPr lang="en-AU" altLang="en-US" smtClean="0">
              <a:latin typeface="Arial" panose="020B0604020202020204" pitchFamily="34" charset="0"/>
            </a:endParaRPr>
          </a:p>
        </p:txBody>
      </p:sp>
    </p:spTree>
    <p:extLst>
      <p:ext uri="{BB962C8B-B14F-4D97-AF65-F5344CB8AC3E}">
        <p14:creationId xmlns:p14="http://schemas.microsoft.com/office/powerpoint/2010/main" val="189607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223838" y="808038"/>
            <a:ext cx="7185026" cy="4041775"/>
          </a:xfrm>
          <a:ln/>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RISC-V</a:t>
            </a:r>
            <a:r>
              <a:rPr lang="zh-CN" altLang="en-US" smtClean="0">
                <a:latin typeface="Arial" panose="020B0604020202020204" pitchFamily="34" charset="0"/>
              </a:rPr>
              <a:t>是第一类</a:t>
            </a:r>
          </a:p>
        </p:txBody>
      </p:sp>
      <p:sp>
        <p:nvSpPr>
          <p:cNvPr id="184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C09A9C0-71F1-48CE-B3DE-6F5DB06ACCC9}" type="slidenum">
              <a:rPr lang="en-US" altLang="zh-CN" sz="1200" b="0" smtClean="0">
                <a:latin typeface="Arial" panose="020B0604020202020204" pitchFamily="34" charset="0"/>
                <a:ea typeface="宋体" panose="02010600030101010101" pitchFamily="2" charset="-122"/>
              </a:rPr>
              <a:pPr/>
              <a:t>13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54110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2671FC-566B-498F-B1CD-EF7797061FC7}" type="slidenum">
              <a:rPr lang="en-US" altLang="zh-CN" smtClean="0">
                <a:ea typeface="Arial Unicode MS" panose="020B0604020202020204" pitchFamily="34" charset="-122"/>
              </a:rPr>
              <a:pPr>
                <a:spcBef>
                  <a:spcPct val="0"/>
                </a:spcBef>
              </a:pPr>
              <a:t>77</a:t>
            </a:fld>
            <a:endParaRPr lang="en-US" altLang="zh-CN" smtClean="0">
              <a:ea typeface="Arial Unicode MS" panose="020B0604020202020204" pitchFamily="34"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过程和函数是程序员进行结构化编程的一种工具，都有助于提高程序的可读性和代码的可重用性。</a:t>
            </a:r>
            <a:endParaRPr lang="en-US" altLang="zh-CN" smtClean="0">
              <a:latin typeface="Arial" panose="020B0604020202020204" pitchFamily="34" charset="0"/>
            </a:endParaRPr>
          </a:p>
          <a:p>
            <a:r>
              <a:rPr lang="zh-CN" altLang="en-US" smtClean="0">
                <a:latin typeface="Arial" panose="020B0604020202020204" pitchFamily="34" charset="0"/>
              </a:rPr>
              <a:t>过程使用参数将过程和其余的程序、数据分开，从而集中精力执行一个子任务。只允许传递值和结果。</a:t>
            </a:r>
            <a:endParaRPr lang="en-US" altLang="zh-CN" smtClean="0">
              <a:latin typeface="Arial" panose="020B0604020202020204" pitchFamily="34" charset="0"/>
            </a:endParaRPr>
          </a:p>
          <a:p>
            <a:r>
              <a:rPr lang="zh-CN" altLang="en-US" smtClean="0">
                <a:latin typeface="Arial" panose="020B0604020202020204" pitchFamily="34" charset="0"/>
              </a:rPr>
              <a:t>过程是用软件进行抽象的一种方式。</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第</a:t>
            </a:r>
            <a:r>
              <a:rPr lang="en-US" altLang="zh-CN" smtClean="0">
                <a:latin typeface="Arial" panose="020B0604020202020204" pitchFamily="34" charset="0"/>
              </a:rPr>
              <a:t>6</a:t>
            </a:r>
            <a:r>
              <a:rPr lang="zh-CN" altLang="en-US" smtClean="0">
                <a:latin typeface="Arial" panose="020B0604020202020204" pitchFamily="34" charset="0"/>
              </a:rPr>
              <a:t>条，注意一个过程可能由一个程序的几个点调用。</a:t>
            </a:r>
          </a:p>
          <a:p>
            <a:endParaRPr lang="zh-CN" altLang="zh-CN" smtClean="0">
              <a:latin typeface="Arial" panose="020B0604020202020204" pitchFamily="34" charset="0"/>
            </a:endParaRPr>
          </a:p>
        </p:txBody>
      </p:sp>
    </p:spTree>
    <p:extLst>
      <p:ext uri="{BB962C8B-B14F-4D97-AF65-F5344CB8AC3E}">
        <p14:creationId xmlns:p14="http://schemas.microsoft.com/office/powerpoint/2010/main" val="29377787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5171"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272F6A2-2AF5-4F40-9558-0E51EDD2B14B}"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35172"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351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034AEE-A3D1-4834-B720-BDB26607C683}" type="slidenum">
              <a:rPr lang="en-US" altLang="en-US" sz="1200" b="0" smtClean="0">
                <a:ea typeface="宋体" panose="02010600030101010101" pitchFamily="2" charset="-122"/>
              </a:rPr>
              <a:pPr/>
              <a:t>78</a:t>
            </a:fld>
            <a:endParaRPr lang="en-US" altLang="en-US" sz="1200" b="0" smtClean="0">
              <a:ea typeface="宋体" panose="02010600030101010101" pitchFamily="2" charset="-122"/>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无条件跳转： </a:t>
            </a:r>
            <a:r>
              <a:rPr lang="en-US" altLang="zh-CN" smtClean="0">
                <a:latin typeface="Arial" panose="020B0604020202020204" pitchFamily="34" charset="0"/>
              </a:rPr>
              <a:t>jal x0, Label</a:t>
            </a:r>
            <a:r>
              <a:rPr lang="zh-CN" altLang="en-US" smtClean="0">
                <a:latin typeface="Arial" panose="020B0604020202020204" pitchFamily="34" charset="0"/>
              </a:rPr>
              <a:t>，因为</a:t>
            </a:r>
            <a:r>
              <a:rPr lang="en-US" altLang="zh-CN" smtClean="0">
                <a:latin typeface="Arial" panose="020B0604020202020204" pitchFamily="34" charset="0"/>
              </a:rPr>
              <a:t>x0</a:t>
            </a:r>
            <a:r>
              <a:rPr lang="zh-CN" altLang="en-US" smtClean="0">
                <a:latin typeface="Arial" panose="020B0604020202020204" pitchFamily="34" charset="0"/>
              </a:rPr>
              <a:t>硬连线到</a:t>
            </a:r>
            <a:r>
              <a:rPr lang="en-US" altLang="zh-CN" smtClean="0">
                <a:latin typeface="Arial" panose="020B0604020202020204" pitchFamily="34" charset="0"/>
              </a:rPr>
              <a:t>0</a:t>
            </a:r>
            <a:r>
              <a:rPr lang="zh-CN" altLang="en-US" smtClean="0">
                <a:latin typeface="Arial" panose="020B0604020202020204" pitchFamily="34" charset="0"/>
              </a:rPr>
              <a:t>，效果等同于丢弃返回地址。</a:t>
            </a:r>
            <a:endParaRPr lang="en-AU" altLang="en-US" smtClean="0">
              <a:latin typeface="Arial" panose="020B0604020202020204" pitchFamily="34" charset="0"/>
            </a:endParaRPr>
          </a:p>
        </p:txBody>
      </p:sp>
    </p:spTree>
    <p:extLst>
      <p:ext uri="{BB962C8B-B14F-4D97-AF65-F5344CB8AC3E}">
        <p14:creationId xmlns:p14="http://schemas.microsoft.com/office/powerpoint/2010/main" val="36427094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zh-CN" altLang="en-US" smtClean="0">
                <a:latin typeface="Arial" panose="020B0604020202020204" pitchFamily="34" charset="0"/>
              </a:rPr>
              <a:t>寄存器是保存数据最快的存储位置，在过程调用的时候尽量多的使用寄存器，</a:t>
            </a:r>
            <a:endParaRPr lang="en-US" altLang="zh-CN" smtClean="0">
              <a:latin typeface="Arial" panose="020B0604020202020204" pitchFamily="34" charset="0"/>
            </a:endParaRPr>
          </a:p>
          <a:p>
            <a:pPr marL="228600" indent="-228600">
              <a:buFontTx/>
              <a:buAutoNum type="arabicPeriod"/>
            </a:pPr>
            <a:r>
              <a:rPr lang="zh-CN" altLang="en-US" smtClean="0">
                <a:latin typeface="Arial" panose="020B0604020202020204" pitchFamily="34" charset="0"/>
              </a:rPr>
              <a:t>如果一个过程需要多于</a:t>
            </a:r>
            <a:r>
              <a:rPr lang="en-US" altLang="zh-CN" smtClean="0">
                <a:latin typeface="Arial" panose="020B0604020202020204" pitchFamily="34" charset="0"/>
              </a:rPr>
              <a:t>8</a:t>
            </a:r>
            <a:r>
              <a:rPr lang="zh-CN" altLang="en-US" smtClean="0">
                <a:latin typeface="Arial" panose="020B0604020202020204" pitchFamily="34" charset="0"/>
              </a:rPr>
              <a:t>个参数寄存器，就需要换出寄存器到存储器。并且在过程完成后，所用的寄存器必须恢复到调用之前的值。</a:t>
            </a:r>
            <a:endParaRPr lang="en-US" altLang="zh-CN" smtClean="0">
              <a:latin typeface="Arial" panose="020B0604020202020204" pitchFamily="34" charset="0"/>
            </a:endParaRPr>
          </a:p>
          <a:p>
            <a:pPr marL="228600" indent="-228600">
              <a:buFontTx/>
              <a:buAutoNum type="arabicPeriod"/>
            </a:pPr>
            <a:r>
              <a:rPr lang="zh-CN" altLang="en-US" smtClean="0">
                <a:latin typeface="Arial" panose="020B0604020202020204" pitchFamily="34" charset="0"/>
              </a:rPr>
              <a:t>最理想的数据结构就是栈</a:t>
            </a:r>
            <a:r>
              <a:rPr lang="en-US" altLang="zh-CN" smtClean="0">
                <a:latin typeface="Arial" panose="020B0604020202020204" pitchFamily="34" charset="0"/>
              </a:rPr>
              <a:t>—</a:t>
            </a:r>
            <a:r>
              <a:rPr lang="zh-CN" altLang="en-US" smtClean="0">
                <a:latin typeface="Arial" panose="020B0604020202020204" pitchFamily="34" charset="0"/>
              </a:rPr>
              <a:t>后进先出队列。把数据放入栈叫</a:t>
            </a:r>
            <a:r>
              <a:rPr lang="en-US" altLang="zh-CN" smtClean="0">
                <a:latin typeface="Arial" panose="020B0604020202020204" pitchFamily="34" charset="0"/>
              </a:rPr>
              <a:t>push</a:t>
            </a:r>
            <a:r>
              <a:rPr lang="zh-CN" altLang="en-US" smtClean="0">
                <a:latin typeface="Arial" panose="020B0604020202020204" pitchFamily="34" charset="0"/>
              </a:rPr>
              <a:t>，移除数据称为出栈</a:t>
            </a:r>
            <a:r>
              <a:rPr lang="en-US" altLang="zh-CN" smtClean="0">
                <a:latin typeface="Arial" panose="020B0604020202020204" pitchFamily="34" charset="0"/>
              </a:rPr>
              <a:t>,pop</a:t>
            </a:r>
            <a:r>
              <a:rPr lang="zh-CN" altLang="en-US" smtClean="0">
                <a:latin typeface="Arial" panose="020B0604020202020204" pitchFamily="34" charset="0"/>
              </a:rPr>
              <a:t>，栈指针，一个特殊的寄存器，</a:t>
            </a:r>
            <a:r>
              <a:rPr lang="en-US" altLang="zh-CN" smtClean="0">
                <a:latin typeface="Arial" panose="020B0604020202020204" pitchFamily="34" charset="0"/>
              </a:rPr>
              <a:t>sp</a:t>
            </a:r>
            <a:r>
              <a:rPr lang="zh-CN" altLang="en-US" smtClean="0">
                <a:latin typeface="Arial" panose="020B0604020202020204" pitchFamily="34" charset="0"/>
              </a:rPr>
              <a:t>（</a:t>
            </a:r>
            <a:r>
              <a:rPr lang="en-US" altLang="zh-CN" smtClean="0">
                <a:latin typeface="Arial" panose="020B0604020202020204" pitchFamily="34" charset="0"/>
              </a:rPr>
              <a:t>x2)</a:t>
            </a:r>
            <a:r>
              <a:rPr lang="zh-CN" altLang="en-US" smtClean="0">
                <a:latin typeface="Arial" panose="020B0604020202020204" pitchFamily="34" charset="0"/>
              </a:rPr>
              <a:t>，用于保存被调用者所需的寄存器。栈是内存里的一块存储结构，栈底是高地址，栈增长是地址从高到低，</a:t>
            </a:r>
            <a:r>
              <a:rPr lang="en-US" altLang="zh-CN" smtClean="0">
                <a:latin typeface="Arial" panose="020B0604020202020204" pitchFamily="34" charset="0"/>
              </a:rPr>
              <a:t>push</a:t>
            </a:r>
            <a:r>
              <a:rPr lang="zh-CN" altLang="en-US" smtClean="0">
                <a:latin typeface="Arial" panose="020B0604020202020204" pitchFamily="34" charset="0"/>
              </a:rPr>
              <a:t>的时候，</a:t>
            </a:r>
            <a:r>
              <a:rPr lang="en-US" altLang="zh-CN" smtClean="0">
                <a:latin typeface="Arial" panose="020B0604020202020204" pitchFamily="34" charset="0"/>
              </a:rPr>
              <a:t>sp</a:t>
            </a:r>
            <a:r>
              <a:rPr lang="zh-CN" altLang="en-US" smtClean="0">
                <a:latin typeface="Arial" panose="020B0604020202020204" pitchFamily="34" charset="0"/>
              </a:rPr>
              <a:t>减小，</a:t>
            </a:r>
            <a:r>
              <a:rPr lang="en-US" altLang="zh-CN" smtClean="0">
                <a:latin typeface="Arial" panose="020B0604020202020204" pitchFamily="34" charset="0"/>
              </a:rPr>
              <a:t>pop, sp</a:t>
            </a:r>
            <a:r>
              <a:rPr lang="zh-CN" altLang="en-US" smtClean="0">
                <a:latin typeface="Arial" panose="020B0604020202020204" pitchFamily="34" charset="0"/>
              </a:rPr>
              <a:t>增大</a:t>
            </a:r>
          </a:p>
        </p:txBody>
      </p:sp>
      <p:sp>
        <p:nvSpPr>
          <p:cNvPr id="1372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188845D-1856-4AE6-97A9-962536158BB5}" type="slidenum">
              <a:rPr lang="en-US" altLang="zh-CN" sz="1200" b="0" smtClean="0">
                <a:latin typeface="Arial" panose="020B0604020202020204" pitchFamily="34" charset="0"/>
                <a:ea typeface="宋体" panose="02010600030101010101" pitchFamily="2" charset="-122"/>
              </a:rPr>
              <a:pPr/>
              <a:t>79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61574122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srgbClr val="000000"/>
                </a:solidFill>
              </a:rPr>
              <a:t>1.1    Introduction</a:t>
            </a:r>
          </a:p>
        </p:txBody>
      </p:sp>
      <p:sp>
        <p:nvSpPr>
          <p:cNvPr id="7" name="Rectangle 7"/>
          <p:cNvSpPr>
            <a:spLocks noGrp="1" noChangeArrowheads="1"/>
          </p:cNvSpPr>
          <p:nvPr>
            <p:ph type="sldNum" sz="quarter" idx="5"/>
          </p:nvPr>
        </p:nvSpPr>
        <p:spPr>
          <a:ln/>
        </p:spPr>
        <p:txBody>
          <a:bodyPr/>
          <a:lstStyle/>
          <a:p>
            <a:fld id="{FFB28693-320E-4375-90F1-090F4972556E}" type="slidenum">
              <a:rPr lang="en-US" altLang="zh-CN">
                <a:solidFill>
                  <a:srgbClr val="000000"/>
                </a:solidFill>
              </a:rPr>
              <a:pPr/>
              <a:t>80</a:t>
            </a:fld>
            <a:endParaRPr lang="en-US" altLang="zh-CN">
              <a:solidFill>
                <a:srgbClr val="000000"/>
              </a:solidFill>
            </a:endParaRPr>
          </a:p>
        </p:txBody>
      </p:sp>
      <p:sp>
        <p:nvSpPr>
          <p:cNvPr id="353282" name="Rectangle 2"/>
          <p:cNvSpPr>
            <a:spLocks noGrp="1" noRot="1" noChangeAspect="1" noChangeArrowheads="1" noTextEdit="1"/>
          </p:cNvSpPr>
          <p:nvPr>
            <p:ph type="sldImg"/>
          </p:nvPr>
        </p:nvSpPr>
        <p:spPr>
          <a:xfrm>
            <a:off x="139700" y="768350"/>
            <a:ext cx="6819900" cy="3836988"/>
          </a:xfrm>
          <a:ln/>
        </p:spPr>
      </p:sp>
      <p:sp>
        <p:nvSpPr>
          <p:cNvPr id="353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018905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zh-CN">
                <a:solidFill>
                  <a:srgbClr val="000000"/>
                </a:solidFill>
              </a:rPr>
              <a:t>1.1    Introduction</a:t>
            </a:r>
          </a:p>
        </p:txBody>
      </p:sp>
      <p:sp>
        <p:nvSpPr>
          <p:cNvPr id="7" name="Rectangle 7"/>
          <p:cNvSpPr>
            <a:spLocks noGrp="1" noChangeArrowheads="1"/>
          </p:cNvSpPr>
          <p:nvPr>
            <p:ph type="sldNum" sz="quarter" idx="5"/>
          </p:nvPr>
        </p:nvSpPr>
        <p:spPr>
          <a:ln/>
        </p:spPr>
        <p:txBody>
          <a:bodyPr/>
          <a:lstStyle/>
          <a:p>
            <a:fld id="{94E2703D-4C36-4109-9A5C-6D0FA2A08170}" type="slidenum">
              <a:rPr lang="en-US" altLang="zh-CN">
                <a:solidFill>
                  <a:srgbClr val="000000"/>
                </a:solidFill>
              </a:rPr>
              <a:pPr/>
              <a:t>81</a:t>
            </a:fld>
            <a:endParaRPr lang="en-US" altLang="zh-CN">
              <a:solidFill>
                <a:srgbClr val="000000"/>
              </a:solidFill>
            </a:endParaRPr>
          </a:p>
        </p:txBody>
      </p:sp>
      <p:sp>
        <p:nvSpPr>
          <p:cNvPr id="345090" name="Rectangle 2"/>
          <p:cNvSpPr>
            <a:spLocks noGrp="1" noRot="1" noChangeAspect="1" noChangeArrowheads="1" noTextEdit="1"/>
          </p:cNvSpPr>
          <p:nvPr>
            <p:ph type="sldImg"/>
          </p:nvPr>
        </p:nvSpPr>
        <p:spPr>
          <a:xfrm>
            <a:off x="139700" y="768350"/>
            <a:ext cx="6819900" cy="3836988"/>
          </a:xfrm>
          <a:ln/>
        </p:spPr>
      </p:sp>
      <p:sp>
        <p:nvSpPr>
          <p:cNvPr id="345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518648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3926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B00864-2620-414D-9DAB-2DFBADCCCA98}"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3926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392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EBC24A-2438-4DF5-9D4E-80BE70DBB99B}" type="slidenum">
              <a:rPr lang="en-US" altLang="en-US" sz="1200" b="0" smtClean="0">
                <a:ea typeface="宋体" panose="02010600030101010101" pitchFamily="2" charset="-122"/>
              </a:rPr>
              <a:pPr/>
              <a:t>82</a:t>
            </a:fld>
            <a:endParaRPr lang="en-US" altLang="en-US" sz="1200" b="0" smtClean="0">
              <a:ea typeface="宋体" panose="02010600030101010101" pitchFamily="2" charset="-122"/>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在</a:t>
            </a:r>
            <a:r>
              <a:rPr lang="en-US" altLang="zh-CN" dirty="0" smtClean="0">
                <a:latin typeface="Arial" panose="020B0604020202020204" pitchFamily="34" charset="0"/>
              </a:rPr>
              <a:t>32</a:t>
            </a:r>
            <a:r>
              <a:rPr lang="zh-CN" altLang="en-US" dirty="0" smtClean="0">
                <a:latin typeface="Arial" panose="020B0604020202020204" pitchFamily="34" charset="0"/>
              </a:rPr>
              <a:t>位的系统中： </a:t>
            </a:r>
            <a:r>
              <a:rPr lang="en-US" altLang="zh-CN" dirty="0" smtClean="0">
                <a:latin typeface="Arial" panose="020B0604020202020204" pitchFamily="34" charset="0"/>
              </a:rPr>
              <a:t>`short`</a:t>
            </a:r>
            <a:r>
              <a:rPr lang="zh-CN" altLang="en-US" dirty="0" smtClean="0">
                <a:latin typeface="Arial" panose="020B0604020202020204" pitchFamily="34" charset="0"/>
              </a:rPr>
              <a:t>与</a:t>
            </a:r>
            <a:r>
              <a:rPr lang="en-US" altLang="zh-CN" dirty="0" smtClean="0">
                <a:latin typeface="Arial" panose="020B0604020202020204" pitchFamily="34" charset="0"/>
              </a:rPr>
              <a:t>`</a:t>
            </a:r>
            <a:r>
              <a:rPr lang="en-US" altLang="zh-CN" dirty="0" err="1" smtClean="0">
                <a:latin typeface="Arial" panose="020B0604020202020204" pitchFamily="34" charset="0"/>
              </a:rPr>
              <a:t>int</a:t>
            </a:r>
            <a:r>
              <a:rPr lang="en-US" altLang="zh-CN" dirty="0" smtClean="0">
                <a:latin typeface="Arial" panose="020B0604020202020204" pitchFamily="34" charset="0"/>
              </a:rPr>
              <a:t>`</a:t>
            </a:r>
            <a:r>
              <a:rPr lang="zh-CN" altLang="en-US" dirty="0" smtClean="0">
                <a:latin typeface="Arial" panose="020B0604020202020204" pitchFamily="34" charset="0"/>
              </a:rPr>
              <a:t>占两个字节， </a:t>
            </a:r>
            <a:r>
              <a:rPr lang="en-US" altLang="zh-CN" dirty="0" smtClean="0">
                <a:latin typeface="Arial" panose="020B0604020202020204" pitchFamily="34" charset="0"/>
              </a:rPr>
              <a:t>`long` </a:t>
            </a:r>
            <a:r>
              <a:rPr lang="zh-CN" altLang="en-US" dirty="0" smtClean="0">
                <a:latin typeface="Arial" panose="020B0604020202020204" pitchFamily="34" charset="0"/>
              </a:rPr>
              <a:t>占四个字节， </a:t>
            </a:r>
            <a:r>
              <a:rPr lang="en-US" altLang="zh-CN" dirty="0" smtClean="0">
                <a:latin typeface="Arial" panose="020B0604020202020204" pitchFamily="34" charset="0"/>
              </a:rPr>
              <a:t>`long </a:t>
            </a:r>
            <a:r>
              <a:rPr lang="en-US" altLang="zh-CN" dirty="0" err="1" smtClean="0">
                <a:latin typeface="Arial" panose="020B0604020202020204" pitchFamily="34" charset="0"/>
              </a:rPr>
              <a:t>long</a:t>
            </a:r>
            <a:r>
              <a:rPr lang="en-US" altLang="zh-CN" dirty="0" smtClean="0">
                <a:latin typeface="Arial" panose="020B0604020202020204" pitchFamily="34" charset="0"/>
              </a:rPr>
              <a:t>` </a:t>
            </a:r>
            <a:r>
              <a:rPr lang="zh-CN" altLang="en-US" dirty="0" smtClean="0">
                <a:latin typeface="Arial" panose="020B0604020202020204" pitchFamily="34" charset="0"/>
              </a:rPr>
              <a:t>占八个字节； 在</a:t>
            </a:r>
            <a:r>
              <a:rPr lang="en-US" altLang="zh-CN" dirty="0" smtClean="0">
                <a:latin typeface="Arial" panose="020B0604020202020204" pitchFamily="34" charset="0"/>
              </a:rPr>
              <a:t>64</a:t>
            </a:r>
            <a:r>
              <a:rPr lang="zh-CN" altLang="en-US" dirty="0" smtClean="0">
                <a:latin typeface="Arial" panose="020B0604020202020204" pitchFamily="34" charset="0"/>
              </a:rPr>
              <a:t>位的系统中： </a:t>
            </a:r>
            <a:r>
              <a:rPr lang="en-US" altLang="zh-CN" dirty="0" smtClean="0">
                <a:latin typeface="Arial" panose="020B0604020202020204" pitchFamily="34" charset="0"/>
              </a:rPr>
              <a:t>`short`</a:t>
            </a:r>
            <a:r>
              <a:rPr lang="zh-CN" altLang="en-US" dirty="0" smtClean="0">
                <a:latin typeface="Arial" panose="020B0604020202020204" pitchFamily="34" charset="0"/>
              </a:rPr>
              <a:t>占两个字节， </a:t>
            </a:r>
            <a:r>
              <a:rPr lang="en-US" altLang="zh-CN" dirty="0" smtClean="0">
                <a:latin typeface="Arial" panose="020B0604020202020204" pitchFamily="34" charset="0"/>
              </a:rPr>
              <a:t>`</a:t>
            </a:r>
            <a:r>
              <a:rPr lang="en-US" altLang="zh-CN" dirty="0" err="1" smtClean="0">
                <a:latin typeface="Arial" panose="020B0604020202020204" pitchFamily="34" charset="0"/>
              </a:rPr>
              <a:t>int</a:t>
            </a:r>
            <a:r>
              <a:rPr lang="en-US" altLang="zh-CN" dirty="0" smtClean="0">
                <a:latin typeface="Arial" panose="020B0604020202020204" pitchFamily="34" charset="0"/>
              </a:rPr>
              <a:t>` </a:t>
            </a:r>
            <a:r>
              <a:rPr lang="zh-CN" altLang="en-US" dirty="0" smtClean="0">
                <a:latin typeface="Arial" panose="020B0604020202020204" pitchFamily="34" charset="0"/>
              </a:rPr>
              <a:t>与 </a:t>
            </a:r>
            <a:r>
              <a:rPr lang="en-US" altLang="zh-CN" dirty="0" smtClean="0">
                <a:latin typeface="Arial" panose="020B0604020202020204" pitchFamily="34" charset="0"/>
              </a:rPr>
              <a:t>`long` </a:t>
            </a:r>
            <a:r>
              <a:rPr lang="zh-CN" altLang="en-US" dirty="0" smtClean="0">
                <a:latin typeface="Arial" panose="020B0604020202020204" pitchFamily="34" charset="0"/>
              </a:rPr>
              <a:t>占四个字节， </a:t>
            </a:r>
            <a:r>
              <a:rPr lang="en-US" altLang="zh-CN" dirty="0" smtClean="0">
                <a:latin typeface="Arial" panose="020B0604020202020204" pitchFamily="34" charset="0"/>
              </a:rPr>
              <a:t>`long </a:t>
            </a:r>
            <a:r>
              <a:rPr lang="en-US" altLang="zh-CN" dirty="0" err="1" smtClean="0">
                <a:latin typeface="Arial" panose="020B0604020202020204" pitchFamily="34" charset="0"/>
              </a:rPr>
              <a:t>long</a:t>
            </a:r>
            <a:r>
              <a:rPr lang="en-US" altLang="zh-CN" dirty="0" smtClean="0">
                <a:latin typeface="Arial" panose="020B0604020202020204" pitchFamily="34" charset="0"/>
              </a:rPr>
              <a:t>` </a:t>
            </a:r>
            <a:r>
              <a:rPr lang="zh-CN" altLang="en-US" dirty="0" smtClean="0">
                <a:latin typeface="Arial" panose="020B0604020202020204" pitchFamily="34" charset="0"/>
              </a:rPr>
              <a:t>占八个字节。</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en-US" altLang="zh-CN" dirty="0" smtClean="0">
                <a:latin typeface="Arial" panose="020B0604020202020204" pitchFamily="34" charset="0"/>
              </a:rPr>
              <a:t>4</a:t>
            </a:r>
            <a:r>
              <a:rPr lang="zh-CN" altLang="en-US" dirty="0" smtClean="0">
                <a:latin typeface="Arial" panose="020B0604020202020204" pitchFamily="34" charset="0"/>
              </a:rPr>
              <a:t>个参数所在的寄存器不用保存，过程体还需要两个临时寄存器，因此，需要保存</a:t>
            </a:r>
            <a:r>
              <a:rPr lang="en-US" altLang="zh-CN" dirty="0" smtClean="0">
                <a:latin typeface="Arial" panose="020B0604020202020204" pitchFamily="34" charset="0"/>
              </a:rPr>
              <a:t>3</a:t>
            </a:r>
            <a:r>
              <a:rPr lang="zh-CN" altLang="en-US" dirty="0" smtClean="0">
                <a:latin typeface="Arial" panose="020B0604020202020204" pitchFamily="34" charset="0"/>
              </a:rPr>
              <a:t>给寄存器，首先是保存过程中使用的寄存器</a:t>
            </a:r>
          </a:p>
          <a:p>
            <a:endParaRPr lang="zh-CN" altLang="en-US" dirty="0" smtClean="0">
              <a:latin typeface="Arial" panose="020B0604020202020204" pitchFamily="34" charset="0"/>
            </a:endParaRPr>
          </a:p>
          <a:p>
            <a:endParaRPr lang="en-AU" altLang="en-US" dirty="0" smtClean="0">
              <a:latin typeface="Arial" panose="020B0604020202020204" pitchFamily="34" charset="0"/>
            </a:endParaRPr>
          </a:p>
        </p:txBody>
      </p:sp>
    </p:spTree>
    <p:extLst>
      <p:ext uri="{BB962C8B-B14F-4D97-AF65-F5344CB8AC3E}">
        <p14:creationId xmlns:p14="http://schemas.microsoft.com/office/powerpoint/2010/main" val="24277676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4131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BA0A6C1-B8AD-43B3-95B9-6B349C365117}"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4131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413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2FED620-BC5C-4FAF-84AA-36973B83454E}" type="slidenum">
              <a:rPr lang="en-US" altLang="en-US" sz="1200" b="0" smtClean="0">
                <a:ea typeface="宋体" panose="02010600030101010101" pitchFamily="2" charset="-122"/>
              </a:rPr>
              <a:pPr/>
              <a:t>83</a:t>
            </a:fld>
            <a:endParaRPr lang="en-US" altLang="en-US" sz="1200" b="0" smtClean="0">
              <a:ea typeface="宋体" panose="02010600030101010101" pitchFamily="2" charset="-122"/>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smtClean="0">
                <a:latin typeface="Arial" panose="020B0604020202020204" pitchFamily="34" charset="0"/>
              </a:rPr>
              <a:t>x10</a:t>
            </a:r>
            <a:r>
              <a:rPr lang="zh-CN" altLang="en-US" smtClean="0">
                <a:latin typeface="Arial" panose="020B0604020202020204" pitchFamily="34" charset="0"/>
              </a:rPr>
              <a:t>：返回值</a:t>
            </a:r>
            <a:endParaRPr lang="en-AU" altLang="en-US" smtClean="0">
              <a:latin typeface="Arial" panose="020B0604020202020204" pitchFamily="34" charset="0"/>
            </a:endParaRPr>
          </a:p>
        </p:txBody>
      </p:sp>
    </p:spTree>
    <p:extLst>
      <p:ext uri="{BB962C8B-B14F-4D97-AF65-F5344CB8AC3E}">
        <p14:creationId xmlns:p14="http://schemas.microsoft.com/office/powerpoint/2010/main" val="25648358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栈指针总是指向栈顶，或者说栈中的最后一个双字。</a:t>
            </a:r>
          </a:p>
          <a:p>
            <a:endParaRPr lang="zh-CN" altLang="en-US" smtClean="0">
              <a:latin typeface="Arial" panose="020B0604020202020204" pitchFamily="34" charset="0"/>
            </a:endParaRPr>
          </a:p>
        </p:txBody>
      </p:sp>
      <p:sp>
        <p:nvSpPr>
          <p:cNvPr id="1433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60D6CC7B-EA4C-419D-B942-E1FB4D5F2F44}" type="slidenum">
              <a:rPr lang="en-US" altLang="zh-CN" sz="1200" b="0" smtClean="0">
                <a:latin typeface="Arial" panose="020B0604020202020204" pitchFamily="34" charset="0"/>
                <a:ea typeface="宋体" panose="02010600030101010101" pitchFamily="2" charset="-122"/>
              </a:rPr>
              <a:pPr/>
              <a:t>84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152292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先前使用了临时寄存器，并假设其旧值必须被保存和恢复。为了避免保存和恢复一个其值从未被使用过的寄存器（临时寄存器），</a:t>
            </a:r>
            <a:r>
              <a:rPr lang="en-US" altLang="zh-CN" smtClean="0">
                <a:latin typeface="Arial" panose="020B0604020202020204" pitchFamily="34" charset="0"/>
              </a:rPr>
              <a:t>RISC-V</a:t>
            </a:r>
            <a:r>
              <a:rPr lang="zh-CN" altLang="en-US" smtClean="0">
                <a:latin typeface="Arial" panose="020B0604020202020204" pitchFamily="34" charset="0"/>
              </a:rPr>
              <a:t>将</a:t>
            </a:r>
            <a:r>
              <a:rPr lang="en-US" altLang="zh-CN" smtClean="0">
                <a:latin typeface="Arial" panose="020B0604020202020204" pitchFamily="34" charset="0"/>
              </a:rPr>
              <a:t>19</a:t>
            </a:r>
            <a:r>
              <a:rPr lang="zh-CN" altLang="en-US" smtClean="0">
                <a:latin typeface="Arial" panose="020B0604020202020204" pitchFamily="34" charset="0"/>
              </a:rPr>
              <a:t>个寄存器分为</a:t>
            </a:r>
            <a:r>
              <a:rPr lang="en-US" altLang="zh-CN" smtClean="0">
                <a:latin typeface="Arial" panose="020B0604020202020204" pitchFamily="34" charset="0"/>
              </a:rPr>
              <a:t>2</a:t>
            </a:r>
            <a:r>
              <a:rPr lang="zh-CN" altLang="en-US" smtClean="0">
                <a:latin typeface="Arial" panose="020B0604020202020204" pitchFamily="34" charset="0"/>
              </a:rPr>
              <a:t>组。这样可以减少寄存器换出。</a:t>
            </a:r>
          </a:p>
          <a:p>
            <a:endParaRPr lang="en-US" altLang="zh-CN" smtClean="0">
              <a:latin typeface="Arial" panose="020B0604020202020204" pitchFamily="34" charset="0"/>
            </a:endParaRPr>
          </a:p>
          <a:p>
            <a:r>
              <a:rPr lang="zh-CN" altLang="en-US" smtClean="0">
                <a:latin typeface="Arial" panose="020B0604020202020204" pitchFamily="34" charset="0"/>
              </a:rPr>
              <a:t>上诉例子中，</a:t>
            </a:r>
            <a:r>
              <a:rPr lang="en-US" altLang="zh-CN" smtClean="0">
                <a:latin typeface="Arial" panose="020B0604020202020204" pitchFamily="34" charset="0"/>
              </a:rPr>
              <a:t>x5, x6</a:t>
            </a:r>
            <a:r>
              <a:rPr lang="zh-CN" altLang="en-US" smtClean="0">
                <a:latin typeface="Arial" panose="020B0604020202020204" pitchFamily="34" charset="0"/>
              </a:rPr>
              <a:t>不需要保存，但是</a:t>
            </a:r>
            <a:r>
              <a:rPr lang="en-US" altLang="zh-CN" smtClean="0">
                <a:latin typeface="Arial" panose="020B0604020202020204" pitchFamily="34" charset="0"/>
              </a:rPr>
              <a:t>x20</a:t>
            </a:r>
            <a:r>
              <a:rPr lang="zh-CN" altLang="en-US" smtClean="0">
                <a:latin typeface="Arial" panose="020B0604020202020204" pitchFamily="34" charset="0"/>
              </a:rPr>
              <a:t>需要保存</a:t>
            </a:r>
          </a:p>
        </p:txBody>
      </p:sp>
      <p:sp>
        <p:nvSpPr>
          <p:cNvPr id="1454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1A966BA5-1EB0-4A2B-B0A8-E0C74BCB1087}" type="slidenum">
              <a:rPr lang="en-US" altLang="zh-CN" sz="1200" b="0" smtClean="0">
                <a:latin typeface="Arial" panose="020B0604020202020204" pitchFamily="34" charset="0"/>
                <a:ea typeface="宋体" panose="02010600030101010101" pitchFamily="2" charset="-122"/>
              </a:rPr>
              <a:pPr/>
              <a:t>85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027179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没有调用其他过程的过程叫做叶过程。实际上，很多时候过程还要调用其他过程。更进一步，过程调用自身，这就是递归。过程调用时，必须小心保存寄存器，一个解决方法是将其他所有必须保存的寄存器压栈，我们规定调用者将所有调用后还需要的参数寄存器（</a:t>
            </a:r>
            <a:r>
              <a:rPr lang="en-US" altLang="zh-CN" smtClean="0">
                <a:latin typeface="Arial" panose="020B0604020202020204" pitchFamily="34" charset="0"/>
              </a:rPr>
              <a:t>x10-x17</a:t>
            </a:r>
            <a:r>
              <a:rPr lang="zh-CN" altLang="en-US" smtClean="0">
                <a:latin typeface="Arial" panose="020B0604020202020204" pitchFamily="34" charset="0"/>
              </a:rPr>
              <a:t>）或临时寄存器（</a:t>
            </a:r>
            <a:r>
              <a:rPr lang="en-US" altLang="zh-CN" smtClean="0">
                <a:latin typeface="Arial" panose="020B0604020202020204" pitchFamily="34" charset="0"/>
              </a:rPr>
              <a:t>x5~x7, x28~x31</a:t>
            </a:r>
            <a:r>
              <a:rPr lang="zh-CN" altLang="en-US" smtClean="0">
                <a:latin typeface="Arial" panose="020B0604020202020204" pitchFamily="34" charset="0"/>
              </a:rPr>
              <a:t>）压栈。被调用者将返回地址寄存器（</a:t>
            </a:r>
            <a:r>
              <a:rPr lang="en-US" altLang="zh-CN" smtClean="0">
                <a:latin typeface="Arial" panose="020B0604020202020204" pitchFamily="34" charset="0"/>
              </a:rPr>
              <a:t>x1</a:t>
            </a:r>
            <a:r>
              <a:rPr lang="zh-CN" altLang="en-US" smtClean="0">
                <a:latin typeface="Arial" panose="020B0604020202020204" pitchFamily="34" charset="0"/>
              </a:rPr>
              <a:t>）和被调用者使用的保存寄存器（</a:t>
            </a:r>
            <a:r>
              <a:rPr lang="en-US" altLang="zh-CN" smtClean="0">
                <a:latin typeface="Arial" panose="020B0604020202020204" pitchFamily="34" charset="0"/>
              </a:rPr>
              <a:t>x8,x9,x18~x27</a:t>
            </a:r>
            <a:r>
              <a:rPr lang="zh-CN" altLang="en-US" smtClean="0">
                <a:latin typeface="Arial" panose="020B0604020202020204" pitchFamily="34" charset="0"/>
              </a:rPr>
              <a:t>）压栈。</a:t>
            </a:r>
          </a:p>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
        <p:nvSpPr>
          <p:cNvPr id="1474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D23CC210-D27E-4892-9DB0-76C1225C3EEB}" type="slidenum">
              <a:rPr lang="en-US" altLang="zh-CN" sz="1200" b="0" smtClean="0">
                <a:latin typeface="Arial" panose="020B0604020202020204" pitchFamily="34" charset="0"/>
                <a:ea typeface="宋体" panose="02010600030101010101" pitchFamily="2" charset="-122"/>
              </a:rPr>
              <a:pPr/>
              <a:t>86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8035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223838" y="808038"/>
            <a:ext cx="7185026" cy="4041775"/>
          </a:xfrm>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smtClean="0">
                <a:latin typeface="Arial" panose="020B0604020202020204" pitchFamily="34" charset="0"/>
              </a:rPr>
              <a:t>算法语言把硬件细节屏蔽起来，是一个抽象，用字母表示就可以了。</a:t>
            </a:r>
            <a:endParaRPr kumimoji="1" lang="en-US" altLang="zh-CN" smtClean="0">
              <a:latin typeface="Arial" panose="020B0604020202020204" pitchFamily="34" charset="0"/>
            </a:endParaRPr>
          </a:p>
          <a:p>
            <a:r>
              <a:rPr kumimoji="1" lang="zh-CN" altLang="en-US" smtClean="0">
                <a:latin typeface="Arial" panose="020B0604020202020204" pitchFamily="34" charset="0"/>
              </a:rPr>
              <a:t>但是机器指令是指向硬件的，所以他的变量也是直接指向硬件的，他的变量直接就是变量存放的载体。</a:t>
            </a:r>
            <a:endParaRPr kumimoji="1" lang="en-US" altLang="zh-CN" smtClean="0">
              <a:latin typeface="Arial" panose="020B0604020202020204" pitchFamily="34" charset="0"/>
            </a:endParaRPr>
          </a:p>
          <a:p>
            <a:r>
              <a:rPr kumimoji="1" lang="en-US" altLang="zh-CN" smtClean="0">
                <a:latin typeface="Arial" panose="020B0604020202020204" pitchFamily="34" charset="0"/>
              </a:rPr>
              <a:t>80%</a:t>
            </a:r>
            <a:r>
              <a:rPr kumimoji="1" lang="zh-CN" altLang="en-US" smtClean="0">
                <a:latin typeface="Arial" panose="020B0604020202020204" pitchFamily="34" charset="0"/>
              </a:rPr>
              <a:t>的寻址方式是偏移量。</a:t>
            </a:r>
            <a:endParaRPr kumimoji="1" lang="en-US" altLang="zh-CN" smtClean="0">
              <a:latin typeface="Arial" panose="020B0604020202020204" pitchFamily="34" charset="0"/>
            </a:endParaRPr>
          </a:p>
          <a:p>
            <a:r>
              <a:rPr kumimoji="1" lang="zh-CN" altLang="en-US" smtClean="0">
                <a:latin typeface="Arial" panose="020B0604020202020204" pitchFamily="34" charset="0"/>
              </a:rPr>
              <a:t>数组，堆是用堆栈方式</a:t>
            </a:r>
            <a:endParaRPr kumimoji="1" lang="en-US" altLang="zh-CN" smtClean="0">
              <a:latin typeface="Arial" panose="020B0604020202020204" pitchFamily="34" charset="0"/>
            </a:endParaRPr>
          </a:p>
          <a:p>
            <a:endParaRPr kumimoji="1" lang="en-US" altLang="zh-CN" smtClean="0">
              <a:latin typeface="Arial" panose="020B0604020202020204" pitchFamily="34" charset="0"/>
            </a:endParaRPr>
          </a:p>
          <a:p>
            <a:endParaRPr kumimoji="1" lang="zh-CN" altLang="en-US" smtClean="0">
              <a:latin typeface="Arial" panose="020B0604020202020204" pitchFamily="34" charset="0"/>
            </a:endParaRPr>
          </a:p>
        </p:txBody>
      </p:sp>
      <p:sp>
        <p:nvSpPr>
          <p:cNvPr id="20484" name="幻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F50A5B8-4F80-49BB-B49D-E388AF058519}" type="slidenum">
              <a:rPr lang="en-US" altLang="zh-CN" sz="1200" b="0" smtClean="0">
                <a:latin typeface="Arial" panose="020B0604020202020204" pitchFamily="34" charset="0"/>
                <a:ea typeface="宋体" panose="02010600030101010101" pitchFamily="2" charset="-122"/>
              </a:rPr>
              <a:pPr/>
              <a:t>14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3498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9602D-CE51-432B-99BD-34454C049910}" type="slidenum">
              <a:rPr lang="zh-CN" altLang="en-US"/>
              <a:pPr/>
              <a:t>87</a:t>
            </a:fld>
            <a:endParaRPr lang="en-US" altLang="zh-CN"/>
          </a:p>
        </p:txBody>
      </p:sp>
      <p:sp>
        <p:nvSpPr>
          <p:cNvPr id="1317890" name="Rectangle 2"/>
          <p:cNvSpPr>
            <a:spLocks noGrp="1" noRot="1" noChangeAspect="1" noChangeArrowheads="1" noTextEdit="1"/>
          </p:cNvSpPr>
          <p:nvPr>
            <p:ph type="sldImg"/>
          </p:nvPr>
        </p:nvSpPr>
        <p:spPr>
          <a:xfrm>
            <a:off x="139700" y="768350"/>
            <a:ext cx="6819900" cy="3836988"/>
          </a:xfrm>
          <a:ln/>
        </p:spPr>
      </p:sp>
      <p:sp>
        <p:nvSpPr>
          <p:cNvPr id="1317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01519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89</a:t>
            </a:fld>
            <a:endParaRPr lang="en-US" altLang="zh-CN"/>
          </a:p>
        </p:txBody>
      </p:sp>
    </p:spTree>
    <p:extLst>
      <p:ext uri="{BB962C8B-B14F-4D97-AF65-F5344CB8AC3E}">
        <p14:creationId xmlns:p14="http://schemas.microsoft.com/office/powerpoint/2010/main" val="2490329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X10</a:t>
            </a:r>
            <a:r>
              <a:rPr lang="zh-CN" altLang="en-US" smtClean="0">
                <a:latin typeface="Arial" panose="020B0604020202020204" pitchFamily="34" charset="0"/>
              </a:rPr>
              <a:t>存储了</a:t>
            </a:r>
            <a:r>
              <a:rPr lang="en-US" altLang="zh-CN" smtClean="0">
                <a:latin typeface="Arial" panose="020B0604020202020204" pitchFamily="34" charset="0"/>
              </a:rPr>
              <a:t>n</a:t>
            </a:r>
            <a:r>
              <a:rPr lang="zh-CN" altLang="en-US" smtClean="0">
                <a:latin typeface="Arial" panose="020B0604020202020204" pitchFamily="34" charset="0"/>
              </a:rPr>
              <a:t>， </a:t>
            </a:r>
            <a:r>
              <a:rPr lang="en-US" altLang="zh-CN" smtClean="0">
                <a:latin typeface="Arial" panose="020B0604020202020204" pitchFamily="34" charset="0"/>
              </a:rPr>
              <a:t>X1</a:t>
            </a:r>
            <a:r>
              <a:rPr lang="zh-CN" altLang="en-US" smtClean="0">
                <a:latin typeface="Arial" panose="020B0604020202020204" pitchFamily="34" charset="0"/>
              </a:rPr>
              <a:t>存了返回的地址</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从栈中弹出两项之前，我们本应该载入</a:t>
            </a:r>
            <a:r>
              <a:rPr lang="en-US" altLang="zh-CN" smtClean="0">
                <a:latin typeface="Arial" panose="020B0604020202020204" pitchFamily="34" charset="0"/>
              </a:rPr>
              <a:t>x1</a:t>
            </a:r>
            <a:r>
              <a:rPr lang="zh-CN" altLang="en-US" smtClean="0">
                <a:latin typeface="Arial" panose="020B0604020202020204" pitchFamily="34" charset="0"/>
              </a:rPr>
              <a:t>和</a:t>
            </a:r>
            <a:r>
              <a:rPr lang="en-US" altLang="zh-CN" smtClean="0">
                <a:latin typeface="Arial" panose="020B0604020202020204" pitchFamily="34" charset="0"/>
              </a:rPr>
              <a:t>x10, </a:t>
            </a:r>
            <a:r>
              <a:rPr lang="zh-CN" altLang="en-US" smtClean="0">
                <a:latin typeface="Arial" panose="020B0604020202020204" pitchFamily="34" charset="0"/>
              </a:rPr>
              <a:t>因为</a:t>
            </a:r>
            <a:r>
              <a:rPr lang="en-US" altLang="zh-CN" smtClean="0">
                <a:latin typeface="Arial" panose="020B0604020202020204" pitchFamily="34" charset="0"/>
              </a:rPr>
              <a:t>n&lt;=1</a:t>
            </a:r>
            <a:r>
              <a:rPr lang="zh-CN" altLang="en-US" smtClean="0">
                <a:latin typeface="Arial" panose="020B0604020202020204" pitchFamily="34" charset="0"/>
              </a:rPr>
              <a:t>时，它们都没有发生变化，所有就跳过这两条指令。</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1495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39250F-1185-4A7C-84DB-D73CD5D50387}" type="slidenum">
              <a:rPr lang="en-US" altLang="zh-CN" sz="1200" b="0" smtClean="0">
                <a:latin typeface="Arial" panose="020B0604020202020204" pitchFamily="34" charset="0"/>
                <a:ea typeface="宋体" panose="02010600030101010101" pitchFamily="2" charset="-122"/>
              </a:rPr>
              <a:pPr/>
              <a:t>90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70412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latin typeface="Arial" panose="020B0604020202020204" pitchFamily="34" charset="0"/>
            </a:endParaRPr>
          </a:p>
          <a:p>
            <a:r>
              <a:rPr lang="zh-CN" altLang="en-US" smtClean="0">
                <a:latin typeface="Arial" panose="020B0604020202020204" pitchFamily="34" charset="0"/>
              </a:rPr>
              <a:t>下面是</a:t>
            </a:r>
            <a:r>
              <a:rPr lang="en-US" altLang="zh-CN" smtClean="0">
                <a:latin typeface="Arial" panose="020B0604020202020204" pitchFamily="34" charset="0"/>
              </a:rPr>
              <a:t>n&gt;1</a:t>
            </a:r>
            <a:r>
              <a:rPr lang="zh-CN" altLang="en-US" smtClean="0">
                <a:latin typeface="Arial" panose="020B0604020202020204" pitchFamily="34" charset="0"/>
              </a:rPr>
              <a:t>的情况，</a:t>
            </a:r>
            <a:r>
              <a:rPr lang="en-US" altLang="zh-CN" smtClean="0">
                <a:latin typeface="Arial" panose="020B0604020202020204" pitchFamily="34" charset="0"/>
              </a:rPr>
              <a:t>n=n-1, </a:t>
            </a:r>
            <a:r>
              <a:rPr lang="zh-CN" altLang="en-US" smtClean="0">
                <a:latin typeface="Arial" panose="020B0604020202020204" pitchFamily="34" charset="0"/>
              </a:rPr>
              <a:t>再次调用</a:t>
            </a:r>
            <a:r>
              <a:rPr lang="en-US" altLang="zh-CN" smtClean="0">
                <a:latin typeface="Arial" panose="020B0604020202020204" pitchFamily="34" charset="0"/>
              </a:rPr>
              <a:t>fact</a:t>
            </a:r>
            <a:r>
              <a:rPr lang="zh-CN" altLang="en-US" smtClean="0">
                <a:latin typeface="Arial" panose="020B0604020202020204" pitchFamily="34" charset="0"/>
              </a:rPr>
              <a:t>。因为再次调用</a:t>
            </a:r>
            <a:r>
              <a:rPr lang="en-US" altLang="zh-CN" smtClean="0">
                <a:latin typeface="Arial" panose="020B0604020202020204" pitchFamily="34" charset="0"/>
              </a:rPr>
              <a:t>fact</a:t>
            </a:r>
            <a:r>
              <a:rPr lang="zh-CN" altLang="en-US" smtClean="0">
                <a:latin typeface="Arial" panose="020B0604020202020204" pitchFamily="34" charset="0"/>
              </a:rPr>
              <a:t>的时候，</a:t>
            </a:r>
            <a:r>
              <a:rPr lang="en-US" altLang="zh-CN" smtClean="0">
                <a:latin typeface="Arial" panose="020B0604020202020204" pitchFamily="34" charset="0"/>
              </a:rPr>
              <a:t>x1</a:t>
            </a:r>
            <a:r>
              <a:rPr lang="zh-CN" altLang="en-US" smtClean="0">
                <a:latin typeface="Arial" panose="020B0604020202020204" pitchFamily="34" charset="0"/>
              </a:rPr>
              <a:t>和</a:t>
            </a:r>
            <a:r>
              <a:rPr lang="en-US" altLang="zh-CN" smtClean="0">
                <a:latin typeface="Arial" panose="020B0604020202020204" pitchFamily="34" charset="0"/>
              </a:rPr>
              <a:t>x10</a:t>
            </a:r>
            <a:r>
              <a:rPr lang="zh-CN" altLang="en-US" smtClean="0">
                <a:latin typeface="Arial" panose="020B0604020202020204" pitchFamily="34" charset="0"/>
              </a:rPr>
              <a:t>的值变了，当</a:t>
            </a:r>
            <a:r>
              <a:rPr lang="en-US" altLang="zh-CN" smtClean="0">
                <a:latin typeface="Arial" panose="020B0604020202020204" pitchFamily="34" charset="0"/>
              </a:rPr>
              <a:t>fact</a:t>
            </a:r>
            <a:r>
              <a:rPr lang="zh-CN" altLang="en-US" smtClean="0">
                <a:latin typeface="Arial" panose="020B0604020202020204" pitchFamily="34" charset="0"/>
              </a:rPr>
              <a:t>执行完返回时，我们需要把原先的参数和返回地址取出来。</a:t>
            </a:r>
          </a:p>
          <a:p>
            <a:endParaRPr lang="zh-CN" altLang="en-US" smtClean="0">
              <a:latin typeface="Arial" panose="020B0604020202020204" pitchFamily="34" charset="0"/>
            </a:endParaRPr>
          </a:p>
        </p:txBody>
      </p:sp>
      <p:sp>
        <p:nvSpPr>
          <p:cNvPr id="15155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07B657A-2058-481F-96F2-AEFA5C6F4964}" type="slidenum">
              <a:rPr lang="en-US" altLang="zh-CN" sz="1200" b="0" smtClean="0">
                <a:latin typeface="Arial" panose="020B0604020202020204" pitchFamily="34" charset="0"/>
                <a:ea typeface="宋体" panose="02010600030101010101" pitchFamily="2" charset="-122"/>
              </a:rPr>
              <a:pPr/>
              <a:t>91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6032805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a:xfrm>
            <a:off x="-223838" y="808038"/>
            <a:ext cx="7185026" cy="4041775"/>
          </a:xfrm>
          <a:ln/>
        </p:spPr>
      </p:sp>
      <p:sp>
        <p:nvSpPr>
          <p:cNvPr id="153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5360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1CAD0C4-B38C-4E1F-849E-0FA550CF2B9D}" type="slidenum">
              <a:rPr lang="en-US" altLang="zh-CN" sz="1200" b="0" smtClean="0">
                <a:latin typeface="Arial" panose="020B0604020202020204" pitchFamily="34" charset="0"/>
                <a:ea typeface="宋体" panose="02010600030101010101" pitchFamily="2" charset="-122"/>
              </a:rPr>
              <a:pPr/>
              <a:t>92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4443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这里总结了</a:t>
            </a:r>
            <a:r>
              <a:rPr lang="en-US" altLang="zh-CN" smtClean="0">
                <a:latin typeface="Arial" panose="020B0604020202020204" pitchFamily="34" charset="0"/>
              </a:rPr>
              <a:t>RISC-V</a:t>
            </a:r>
            <a:r>
              <a:rPr lang="zh-CN" altLang="en-US" smtClean="0">
                <a:latin typeface="Arial" panose="020B0604020202020204" pitchFamily="34" charset="0"/>
              </a:rPr>
              <a:t>中对寄存器的约定。这个规定也是体现“</a:t>
            </a:r>
            <a:r>
              <a:rPr lang="en-US" altLang="zh-CN" smtClean="0">
                <a:latin typeface="Arial" panose="020B0604020202020204" pitchFamily="34" charset="0"/>
              </a:rPr>
              <a:t>make the common case fast</a:t>
            </a:r>
            <a:r>
              <a:rPr lang="zh-CN" altLang="en-US" smtClean="0">
                <a:latin typeface="Arial" panose="020B0604020202020204" pitchFamily="34" charset="0"/>
              </a:rPr>
              <a:t>”的一个例子：大多数过程可以使用多达</a:t>
            </a:r>
            <a:r>
              <a:rPr lang="en-US" altLang="zh-CN" smtClean="0">
                <a:latin typeface="Arial" panose="020B0604020202020204" pitchFamily="34" charset="0"/>
              </a:rPr>
              <a:t>8</a:t>
            </a:r>
            <a:r>
              <a:rPr lang="zh-CN" altLang="en-US" smtClean="0">
                <a:latin typeface="Arial" panose="020B0604020202020204" pitchFamily="34" charset="0"/>
              </a:rPr>
              <a:t>个参数寄存器、</a:t>
            </a:r>
            <a:r>
              <a:rPr lang="en-US" altLang="zh-CN" smtClean="0">
                <a:latin typeface="Arial" panose="020B0604020202020204" pitchFamily="34" charset="0"/>
              </a:rPr>
              <a:t>12</a:t>
            </a:r>
            <a:r>
              <a:rPr lang="zh-CN" altLang="en-US" smtClean="0">
                <a:latin typeface="Arial" panose="020B0604020202020204" pitchFamily="34" charset="0"/>
              </a:rPr>
              <a:t>个保留寄存器和</a:t>
            </a:r>
            <a:r>
              <a:rPr lang="en-US" altLang="zh-CN" smtClean="0">
                <a:latin typeface="Arial" panose="020B0604020202020204" pitchFamily="34" charset="0"/>
              </a:rPr>
              <a:t>7</a:t>
            </a:r>
            <a:r>
              <a:rPr lang="zh-CN" altLang="en-US" smtClean="0">
                <a:latin typeface="Arial" panose="020B0604020202020204" pitchFamily="34" charset="0"/>
              </a:rPr>
              <a:t>个临时寄存器而无须进入内存。</a:t>
            </a:r>
            <a:endParaRPr lang="en-US" altLang="zh-CN" smtClean="0">
              <a:latin typeface="Arial" panose="020B0604020202020204" pitchFamily="34" charset="0"/>
            </a:endParaRPr>
          </a:p>
          <a:p>
            <a:r>
              <a:rPr lang="zh-CN" altLang="en-US" smtClean="0">
                <a:latin typeface="Arial" panose="020B0604020202020204" pitchFamily="34" charset="0"/>
              </a:rPr>
              <a:t>如果参数超过</a:t>
            </a:r>
            <a:r>
              <a:rPr lang="en-US" altLang="zh-CN" smtClean="0">
                <a:latin typeface="Arial" panose="020B0604020202020204" pitchFamily="34" charset="0"/>
              </a:rPr>
              <a:t>8</a:t>
            </a:r>
            <a:r>
              <a:rPr lang="zh-CN" altLang="en-US" smtClean="0">
                <a:latin typeface="Arial" panose="020B0604020202020204" pitchFamily="34" charset="0"/>
              </a:rPr>
              <a:t>个怎么办？</a:t>
            </a:r>
            <a:r>
              <a:rPr lang="en-US" altLang="zh-CN" smtClean="0">
                <a:latin typeface="Arial" panose="020B0604020202020204" pitchFamily="34" charset="0"/>
              </a:rPr>
              <a:t>RISC-V</a:t>
            </a:r>
            <a:r>
              <a:rPr lang="zh-CN" altLang="en-US" smtClean="0">
                <a:latin typeface="Arial" panose="020B0604020202020204" pitchFamily="34" charset="0"/>
              </a:rPr>
              <a:t>约定将栈中额外的参数放在帧指针的上方。可以通过帧指针寻址。帧指针的方便性在于对过程中栈内变量的所有引用都具有相同的偏移。但是，帧指针不是必需的。</a:t>
            </a:r>
            <a:r>
              <a:rPr lang="en-US" altLang="zh-CN" smtClean="0">
                <a:latin typeface="Arial" panose="020B0604020202020204" pitchFamily="34" charset="0"/>
              </a:rPr>
              <a:t>RISC-V</a:t>
            </a:r>
            <a:r>
              <a:rPr lang="zh-CN" altLang="en-US" smtClean="0">
                <a:latin typeface="Arial" panose="020B0604020202020204" pitchFamily="34" charset="0"/>
              </a:rPr>
              <a:t>编译器仅在改变了栈指针的过程中使用帧指针。</a:t>
            </a:r>
          </a:p>
        </p:txBody>
      </p:sp>
      <p:sp>
        <p:nvSpPr>
          <p:cNvPr id="16384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93E70EE-2D34-4AFC-9D34-CDF81C9F9F7C}" type="slidenum">
              <a:rPr lang="en-US" altLang="zh-CN" sz="1200" b="0" smtClean="0">
                <a:latin typeface="Arial" panose="020B0604020202020204" pitchFamily="34" charset="0"/>
                <a:ea typeface="宋体" panose="02010600030101010101" pitchFamily="2" charset="-122"/>
              </a:rPr>
              <a:pPr/>
              <a:t>93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690499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有些方案也保存了栈，以确保调用者在弹栈时取回与压栈时相同的数据。</a:t>
            </a:r>
            <a:r>
              <a:rPr lang="en-US" altLang="zh-CN" smtClean="0">
                <a:latin typeface="Arial" panose="020B0604020202020204" pitchFamily="34" charset="0"/>
              </a:rPr>
              <a:t>Sp</a:t>
            </a:r>
            <a:r>
              <a:rPr lang="zh-CN" altLang="en-US" smtClean="0">
                <a:latin typeface="Arial" panose="020B0604020202020204" pitchFamily="34" charset="0"/>
              </a:rPr>
              <a:t>以上的栈通过确保被调用者不在其上进行写入来保存；</a:t>
            </a:r>
            <a:r>
              <a:rPr lang="en-US" altLang="zh-CN" smtClean="0">
                <a:latin typeface="Arial" panose="020B0604020202020204" pitchFamily="34" charset="0"/>
              </a:rPr>
              <a:t>sp</a:t>
            </a:r>
            <a:r>
              <a:rPr lang="zh-CN" altLang="en-US" smtClean="0">
                <a:latin typeface="Arial" panose="020B0604020202020204" pitchFamily="34" charset="0"/>
              </a:rPr>
              <a:t>本身就是由被调用者将其被减去的值重新加上来保存的，并且其他寄存器通过将它们保存到栈（若被使用）并从栈中将其恢复来进行保存。</a:t>
            </a:r>
          </a:p>
        </p:txBody>
      </p:sp>
      <p:sp>
        <p:nvSpPr>
          <p:cNvPr id="15565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D3E9E41-E975-4628-B492-287392F480D5}" type="slidenum">
              <a:rPr lang="en-US" altLang="zh-CN" sz="1200" b="0" smtClean="0">
                <a:latin typeface="Arial" panose="020B0604020202020204" pitchFamily="34" charset="0"/>
                <a:ea typeface="宋体" panose="02010600030101010101" pitchFamily="2" charset="-122"/>
              </a:rPr>
              <a:pPr/>
              <a:t>94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772119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95</a:t>
            </a:fld>
            <a:endParaRPr lang="en-US" altLang="zh-CN"/>
          </a:p>
        </p:txBody>
      </p:sp>
    </p:spTree>
    <p:extLst>
      <p:ext uri="{BB962C8B-B14F-4D97-AF65-F5344CB8AC3E}">
        <p14:creationId xmlns:p14="http://schemas.microsoft.com/office/powerpoint/2010/main" val="37247075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C</a:t>
            </a:r>
            <a:r>
              <a:rPr lang="zh-CN" altLang="en-US" smtClean="0">
                <a:latin typeface="Arial" panose="020B0604020202020204" pitchFamily="34" charset="0"/>
              </a:rPr>
              <a:t>变量通常指一个存储位置，其解释取决于其类型（</a:t>
            </a:r>
            <a:r>
              <a:rPr lang="en-US" altLang="zh-CN" smtClean="0">
                <a:latin typeface="Arial" panose="020B0604020202020204" pitchFamily="34" charset="0"/>
              </a:rPr>
              <a:t>type</a:t>
            </a:r>
            <a:r>
              <a:rPr lang="zh-CN" altLang="en-US" smtClean="0">
                <a:latin typeface="Arial" panose="020B0604020202020204" pitchFamily="34" charset="0"/>
              </a:rPr>
              <a:t>）和存储方式（</a:t>
            </a:r>
            <a:r>
              <a:rPr lang="en-US" altLang="zh-CN" smtClean="0">
                <a:latin typeface="Arial" panose="020B0604020202020204" pitchFamily="34" charset="0"/>
              </a:rPr>
              <a:t>storage class</a:t>
            </a:r>
            <a:r>
              <a:rPr lang="zh-CN" altLang="en-US" smtClean="0">
                <a:latin typeface="Arial" panose="020B0604020202020204" pitchFamily="34" charset="0"/>
              </a:rPr>
              <a:t>）。示例类型包括整型和字符型。</a:t>
            </a:r>
            <a:r>
              <a:rPr lang="en-US" altLang="zh-CN" smtClean="0">
                <a:latin typeface="Arial" panose="020B0604020202020204" pitchFamily="34" charset="0"/>
              </a:rPr>
              <a:t>C</a:t>
            </a:r>
            <a:r>
              <a:rPr lang="zh-CN" altLang="en-US" smtClean="0">
                <a:latin typeface="Arial" panose="020B0604020202020204" pitchFamily="34" charset="0"/>
              </a:rPr>
              <a:t>语言有两种存储方式：动态和静态的。</a:t>
            </a:r>
            <a:endParaRPr lang="en-US" altLang="zh-CN" smtClean="0">
              <a:latin typeface="Arial" panose="020B0604020202020204" pitchFamily="34" charset="0"/>
            </a:endParaRPr>
          </a:p>
          <a:p>
            <a:r>
              <a:rPr lang="en-US" altLang="zh-CN" smtClean="0">
                <a:latin typeface="Arial" panose="020B0604020202020204" pitchFamily="34" charset="0"/>
              </a:rPr>
              <a:t>C</a:t>
            </a:r>
            <a:r>
              <a:rPr lang="zh-CN" altLang="en-US" smtClean="0">
                <a:latin typeface="Arial" panose="020B0604020202020204" pitchFamily="34" charset="0"/>
              </a:rPr>
              <a:t>变量的两种存储方式：动态（过程中的变量，过程结束就失效）和静态（始终存在，在过程之外声明，以及用</a:t>
            </a:r>
            <a:r>
              <a:rPr lang="en-US" altLang="zh-CN" smtClean="0">
                <a:latin typeface="Arial" panose="020B0604020202020204" pitchFamily="34" charset="0"/>
              </a:rPr>
              <a:t>static</a:t>
            </a:r>
            <a:r>
              <a:rPr lang="zh-CN" altLang="en-US" smtClean="0">
                <a:latin typeface="Arial" panose="020B0604020202020204" pitchFamily="34" charset="0"/>
              </a:rPr>
              <a:t>声明的变量）</a:t>
            </a:r>
            <a:endParaRPr lang="en-US" altLang="zh-CN" smtClean="0">
              <a:latin typeface="Arial" panose="020B0604020202020204" pitchFamily="34" charset="0"/>
            </a:endParaRPr>
          </a:p>
          <a:p>
            <a:r>
              <a:rPr lang="zh-CN" altLang="en-US" smtClean="0">
                <a:latin typeface="Arial" panose="020B0604020202020204" pitchFamily="34" charset="0"/>
              </a:rPr>
              <a:t>静态数据用</a:t>
            </a:r>
            <a:r>
              <a:rPr lang="en-US" altLang="zh-CN" smtClean="0">
                <a:latin typeface="Arial" panose="020B0604020202020204" pitchFamily="34" charset="0"/>
              </a:rPr>
              <a:t>gp</a:t>
            </a:r>
            <a:r>
              <a:rPr lang="zh-CN" altLang="en-US" smtClean="0">
                <a:latin typeface="Arial" panose="020B0604020202020204" pitchFamily="34" charset="0"/>
              </a:rPr>
              <a:t>（</a:t>
            </a:r>
            <a:r>
              <a:rPr lang="en-US" altLang="zh-CN" smtClean="0">
                <a:latin typeface="Arial" panose="020B0604020202020204" pitchFamily="34" charset="0"/>
              </a:rPr>
              <a:t>x3)</a:t>
            </a:r>
            <a:r>
              <a:rPr lang="zh-CN" altLang="en-US" smtClean="0">
                <a:latin typeface="Arial" panose="020B0604020202020204" pitchFamily="34" charset="0"/>
              </a:rPr>
              <a:t>来访问</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Type </a:t>
            </a:r>
            <a:r>
              <a:rPr lang="zh-CN" altLang="en-US" smtClean="0">
                <a:latin typeface="Arial" panose="020B0604020202020204" pitchFamily="34" charset="0"/>
              </a:rPr>
              <a:t>和 </a:t>
            </a:r>
            <a:r>
              <a:rPr lang="en-US" altLang="zh-CN" smtClean="0">
                <a:latin typeface="Arial" panose="020B0604020202020204" pitchFamily="34" charset="0"/>
              </a:rPr>
              <a:t>storage class </a:t>
            </a:r>
          </a:p>
          <a:p>
            <a:r>
              <a:rPr lang="en-US" altLang="zh-CN" smtClean="0">
                <a:latin typeface="Arial" panose="020B0604020202020204" pitchFamily="34" charset="0"/>
              </a:rPr>
              <a:t>There are four storage classes in C they are as follows:</a:t>
            </a:r>
          </a:p>
          <a:p>
            <a:r>
              <a:rPr lang="en-US" altLang="zh-CN" smtClean="0">
                <a:latin typeface="Arial" panose="020B0604020202020204" pitchFamily="34" charset="0"/>
              </a:rPr>
              <a:t>Automatic Storage Class</a:t>
            </a:r>
          </a:p>
          <a:p>
            <a:r>
              <a:rPr lang="en-US" altLang="zh-CN" smtClean="0">
                <a:latin typeface="Arial" panose="020B0604020202020204" pitchFamily="34" charset="0"/>
              </a:rPr>
              <a:t>Register Storage Class</a:t>
            </a:r>
          </a:p>
          <a:p>
            <a:r>
              <a:rPr lang="en-US" altLang="zh-CN" smtClean="0">
                <a:latin typeface="Arial" panose="020B0604020202020204" pitchFamily="34" charset="0"/>
              </a:rPr>
              <a:t>Static Storage Class</a:t>
            </a:r>
          </a:p>
          <a:p>
            <a:r>
              <a:rPr lang="en-US" altLang="zh-CN" smtClean="0">
                <a:latin typeface="Arial" panose="020B0604020202020204" pitchFamily="34" charset="0"/>
              </a:rPr>
              <a:t>External Storage Class</a:t>
            </a:r>
          </a:p>
          <a:p>
            <a:endParaRPr lang="en-US" altLang="zh-CN" smtClean="0">
              <a:latin typeface="Arial" panose="020B0604020202020204" pitchFamily="34" charset="0"/>
            </a:endParaRPr>
          </a:p>
          <a:p>
            <a:r>
              <a:rPr lang="en-US" altLang="zh-CN" smtClean="0">
                <a:latin typeface="Arial" panose="020B0604020202020204" pitchFamily="34" charset="0"/>
              </a:rPr>
              <a:t>All variables defined within a function or block by default belong to automatic storage class if no storage class is mentioned. </a:t>
            </a:r>
            <a:endParaRPr lang="zh-CN" altLang="en-US" smtClean="0">
              <a:latin typeface="Arial" panose="020B0604020202020204" pitchFamily="34" charset="0"/>
            </a:endParaRPr>
          </a:p>
        </p:txBody>
      </p:sp>
      <p:sp>
        <p:nvSpPr>
          <p:cNvPr id="15770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936487D8-4143-4D55-A815-B0D438DF2856}" type="slidenum">
              <a:rPr lang="en-US" altLang="zh-CN" sz="1200" b="0" smtClean="0">
                <a:latin typeface="Arial" panose="020B0604020202020204" pitchFamily="34" charset="0"/>
                <a:ea typeface="宋体" panose="02010600030101010101" pitchFamily="2" charset="-122"/>
              </a:rPr>
              <a:pPr/>
              <a:t>96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87336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59747"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4ABC5508-D6CE-40DB-A7CA-9720B0E53BC3}"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59748"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597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806AE0A-A22C-451C-B993-FE85A33474DD}" type="slidenum">
              <a:rPr lang="en-US" altLang="en-US" sz="1200" b="0" smtClean="0">
                <a:ea typeface="宋体" panose="02010600030101010101" pitchFamily="2" charset="-122"/>
              </a:rPr>
              <a:pPr/>
              <a:t>97</a:t>
            </a:fld>
            <a:endParaRPr lang="en-US" altLang="en-US" sz="1200" b="0" smtClean="0">
              <a:ea typeface="宋体" panose="02010600030101010101" pitchFamily="2" charset="-122"/>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栈还需要存储一些局部变量，例如局部数组或结构</a:t>
            </a:r>
            <a:r>
              <a:rPr lang="en-US" altLang="zh-CN" dirty="0" smtClean="0">
                <a:latin typeface="Arial" panose="020B0604020202020204" pitchFamily="34" charset="0"/>
              </a:rPr>
              <a:t>, </a:t>
            </a:r>
            <a:r>
              <a:rPr lang="zh-CN" altLang="en-US" dirty="0" smtClean="0">
                <a:latin typeface="Arial" panose="020B0604020202020204" pitchFamily="34" charset="0"/>
              </a:rPr>
              <a:t>这些变量时局部于过程，不适用于寄存器，而是保存在栈中。栈中包含过程保存的寄存器和局部变量的段称为过程帧</a:t>
            </a:r>
            <a:r>
              <a:rPr lang="en-US" altLang="zh-CN" dirty="0" smtClean="0">
                <a:latin typeface="Arial" panose="020B0604020202020204" pitchFamily="34" charset="0"/>
              </a:rPr>
              <a:t>(frame)</a:t>
            </a:r>
            <a:r>
              <a:rPr lang="zh-CN" altLang="en-US" dirty="0" smtClean="0">
                <a:latin typeface="Arial" panose="020B0604020202020204" pitchFamily="34" charset="0"/>
              </a:rPr>
              <a:t>或者活动记录</a:t>
            </a:r>
            <a:r>
              <a:rPr lang="en-US" altLang="zh-CN" dirty="0" smtClean="0">
                <a:latin typeface="Arial" panose="020B0604020202020204" pitchFamily="34" charset="0"/>
              </a:rPr>
              <a:t>(activation record)</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在过程中栈指针可能改变，如果利用栈指针和地址运算来完成对局部变量的引用，非常不方便。因此，定义一个帧指针</a:t>
            </a:r>
            <a:r>
              <a:rPr lang="en-US" altLang="zh-CN" dirty="0" err="1" smtClean="0">
                <a:latin typeface="Arial" panose="020B0604020202020204" pitchFamily="34" charset="0"/>
              </a:rPr>
              <a:t>fp</a:t>
            </a:r>
            <a:r>
              <a:rPr lang="en-US" altLang="zh-CN" dirty="0" smtClean="0">
                <a:latin typeface="Arial" panose="020B0604020202020204" pitchFamily="34" charset="0"/>
              </a:rPr>
              <a:t>(x8)</a:t>
            </a:r>
            <a:r>
              <a:rPr lang="zh-CN" altLang="en-US" dirty="0" smtClean="0">
                <a:latin typeface="Arial" panose="020B0604020202020204" pitchFamily="34" charset="0"/>
              </a:rPr>
              <a:t>，指向过程帧的第一个双字，这样帧指针就提供了一个稳定的基寄存器，对局部变量的引用就变得非常简单。如果过程中栈内没有局部变量，编译器一般不设置和不恢复帧指针以节省时间。当使用帧指针时，在调用中使用</a:t>
            </a:r>
            <a:r>
              <a:rPr lang="en-US" altLang="zh-CN" dirty="0" err="1" smtClean="0">
                <a:latin typeface="Arial" panose="020B0604020202020204" pitchFamily="34" charset="0"/>
              </a:rPr>
              <a:t>sp</a:t>
            </a:r>
            <a:r>
              <a:rPr lang="zh-CN" altLang="en-US" dirty="0" smtClean="0">
                <a:latin typeface="Arial" panose="020B0604020202020204" pitchFamily="34" charset="0"/>
              </a:rPr>
              <a:t>来进行初始化，且可以使用</a:t>
            </a:r>
            <a:r>
              <a:rPr lang="en-US" altLang="zh-CN" dirty="0" err="1" smtClean="0">
                <a:latin typeface="Arial" panose="020B0604020202020204" pitchFamily="34" charset="0"/>
              </a:rPr>
              <a:t>fp</a:t>
            </a:r>
            <a:r>
              <a:rPr lang="zh-CN" altLang="en-US" dirty="0" smtClean="0">
                <a:latin typeface="Arial" panose="020B0604020202020204" pitchFamily="34" charset="0"/>
              </a:rPr>
              <a:t>恢复</a:t>
            </a:r>
            <a:r>
              <a:rPr lang="en-US" altLang="zh-CN" dirty="0" smtClean="0">
                <a:latin typeface="Arial" panose="020B0604020202020204" pitchFamily="34" charset="0"/>
              </a:rPr>
              <a:t>sp.</a:t>
            </a:r>
          </a:p>
          <a:p>
            <a:endParaRPr lang="en-US" altLang="zh-CN" dirty="0" smtClean="0">
              <a:latin typeface="Arial" panose="020B0604020202020204" pitchFamily="34" charset="0"/>
            </a:endParaRPr>
          </a:p>
          <a:p>
            <a:r>
              <a:rPr lang="zh-CN" altLang="en-US" dirty="0" smtClean="0">
                <a:latin typeface="Arial" panose="020B0604020202020204" pitchFamily="34" charset="0"/>
              </a:rPr>
              <a:t>注意，不管是否使用显式的帧指针，栈上都会显示一条活动记录。我们可以通过维护稳定的</a:t>
            </a:r>
            <a:r>
              <a:rPr lang="en-US" altLang="zh-CN" dirty="0" err="1" smtClean="0">
                <a:latin typeface="Arial" panose="020B0604020202020204" pitchFamily="34" charset="0"/>
              </a:rPr>
              <a:t>sp</a:t>
            </a:r>
            <a:r>
              <a:rPr lang="zh-CN" altLang="en-US" dirty="0" smtClean="0">
                <a:latin typeface="Arial" panose="020B0604020202020204" pitchFamily="34" charset="0"/>
              </a:rPr>
              <a:t>来减少对</a:t>
            </a:r>
            <a:r>
              <a:rPr lang="en-US" altLang="zh-CN" dirty="0" err="1" smtClean="0">
                <a:latin typeface="Arial" panose="020B0604020202020204" pitchFamily="34" charset="0"/>
              </a:rPr>
              <a:t>fp</a:t>
            </a:r>
            <a:r>
              <a:rPr lang="zh-CN" altLang="en-US" dirty="0" smtClean="0">
                <a:latin typeface="Arial" panose="020B0604020202020204" pitchFamily="34" charset="0"/>
              </a:rPr>
              <a:t>的使用</a:t>
            </a:r>
          </a:p>
          <a:p>
            <a:endParaRPr lang="en-AU" altLang="en-US" dirty="0" smtClean="0">
              <a:latin typeface="Arial" panose="020B0604020202020204" pitchFamily="34" charset="0"/>
            </a:endParaRPr>
          </a:p>
          <a:p>
            <a:endParaRPr lang="en-AU" altLang="en-US" dirty="0" smtClean="0">
              <a:latin typeface="Arial" panose="020B0604020202020204" pitchFamily="34" charset="0"/>
            </a:endParaRPr>
          </a:p>
        </p:txBody>
      </p:sp>
    </p:spTree>
    <p:extLst>
      <p:ext uri="{BB962C8B-B14F-4D97-AF65-F5344CB8AC3E}">
        <p14:creationId xmlns:p14="http://schemas.microsoft.com/office/powerpoint/2010/main" val="145264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16542EC-D25F-4756-81A1-FB3071DAD034}" type="slidenum">
              <a:rPr lang="en-US" altLang="zh-CN" smtClean="0">
                <a:ea typeface="Arial Unicode MS" panose="020B0604020202020204" pitchFamily="34" charset="-122"/>
              </a:rPr>
              <a:pPr>
                <a:spcBef>
                  <a:spcPct val="0"/>
                </a:spcBef>
              </a:pPr>
              <a:t>15</a:t>
            </a:fld>
            <a:endParaRPr lang="en-US" altLang="zh-CN" smtClean="0">
              <a:ea typeface="Arial Unicode MS" panose="020B0604020202020204" pitchFamily="34" charset="-122"/>
            </a:endParaRPr>
          </a:p>
        </p:txBody>
      </p:sp>
      <p:sp>
        <p:nvSpPr>
          <p:cNvPr id="22531"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smtClean="0">
                <a:latin typeface="Arial" panose="020B0604020202020204" pitchFamily="34" charset="0"/>
              </a:rPr>
              <a:t>我们从最简单的指令看起，首先看下算术指令。</a:t>
            </a:r>
            <a:endParaRPr lang="en-US" altLang="zh-CN" dirty="0" smtClean="0">
              <a:latin typeface="Arial" panose="020B0604020202020204" pitchFamily="34" charset="0"/>
            </a:endParaRPr>
          </a:p>
          <a:p>
            <a:pPr>
              <a:defRPr/>
            </a:pPr>
            <a:endParaRPr lang="en-US" altLang="zh-CN" dirty="0" smtClean="0">
              <a:latin typeface="Arial" panose="020B0604020202020204" pitchFamily="34" charset="0"/>
            </a:endParaRPr>
          </a:p>
          <a:p>
            <a:pPr marL="228600" indent="-228600">
              <a:buFontTx/>
              <a:buAutoNum type="arabicPeriod"/>
              <a:defRPr/>
            </a:pPr>
            <a:r>
              <a:rPr kumimoji="1" lang="zh-CN" altLang="en-US" dirty="0" smtClean="0"/>
              <a:t>对于所有的计算机来说，最基本的操作就是算术操作。</a:t>
            </a:r>
            <a:endParaRPr kumimoji="1" lang="en-US" altLang="zh-CN" dirty="0" smtClean="0"/>
          </a:p>
          <a:p>
            <a:pPr marL="228600" indent="-228600">
              <a:buFontTx/>
              <a:buAutoNum type="arabicPeriod"/>
              <a:defRPr/>
            </a:pPr>
            <a:r>
              <a:rPr kumimoji="1" lang="zh-CN" altLang="en-US" dirty="0" smtClean="0"/>
              <a:t>要求每条指令有且只有三个操作数，</a:t>
            </a:r>
            <a:r>
              <a:rPr lang="zh-CN" altLang="en-US" dirty="0" smtClean="0">
                <a:latin typeface="Arial" panose="020B0604020202020204" pitchFamily="34" charset="0"/>
              </a:rPr>
              <a:t>实际三个操作数是三个寄存器。</a:t>
            </a:r>
            <a:endParaRPr lang="en-US" altLang="zh-CN" dirty="0" smtClean="0">
              <a:latin typeface="Arial" panose="020B0604020202020204" pitchFamily="34" charset="0"/>
            </a:endParaRPr>
          </a:p>
          <a:p>
            <a:pPr marL="228600" indent="-228600">
              <a:buFontTx/>
              <a:buAutoNum type="arabicPeriod"/>
              <a:defRPr/>
            </a:pPr>
            <a:r>
              <a:rPr kumimoji="1" lang="zh-CN" altLang="en-US" dirty="0" smtClean="0"/>
              <a:t>符合硬件简单性的设计原则：简单源于规整。设计指令集架构时的原则：</a:t>
            </a:r>
            <a:endParaRPr lang="en-US" altLang="zh-CN" sz="2400" dirty="0" smtClean="0">
              <a:ea typeface="宋体" charset="-122"/>
            </a:endParaRPr>
          </a:p>
          <a:p>
            <a:pPr lvl="1">
              <a:buClr>
                <a:schemeClr val="accent1"/>
              </a:buClr>
              <a:buFont typeface="Wingdings" pitchFamily="2" charset="2"/>
              <a:buChar char="§"/>
              <a:defRPr/>
            </a:pPr>
            <a:r>
              <a:rPr lang="en-US" altLang="zh-CN" sz="1000" dirty="0" smtClean="0">
                <a:ea typeface="宋体" charset="-122"/>
              </a:rPr>
              <a:t> keep the hardware </a:t>
            </a:r>
            <a:r>
              <a:rPr lang="en-US" altLang="zh-CN" sz="1000" dirty="0" smtClean="0">
                <a:solidFill>
                  <a:srgbClr val="FF0000"/>
                </a:solidFill>
                <a:ea typeface="宋体" charset="-122"/>
              </a:rPr>
              <a:t>simple</a:t>
            </a:r>
            <a:r>
              <a:rPr lang="en-US" altLang="zh-CN" sz="1000" dirty="0" smtClean="0">
                <a:ea typeface="宋体" charset="-122"/>
              </a:rPr>
              <a:t> – the chip must only implement basic primitives and run fast</a:t>
            </a:r>
          </a:p>
          <a:p>
            <a:pPr lvl="1">
              <a:buClr>
                <a:schemeClr val="accent1"/>
              </a:buClr>
              <a:buFont typeface="Wingdings" pitchFamily="2" charset="2"/>
              <a:buChar char="§"/>
              <a:defRPr/>
            </a:pPr>
            <a:r>
              <a:rPr lang="en-US" altLang="zh-CN" sz="1000" dirty="0" smtClean="0">
                <a:ea typeface="宋体" charset="-122"/>
              </a:rPr>
              <a:t>keep the instructions</a:t>
            </a:r>
            <a:r>
              <a:rPr lang="en-US" altLang="zh-CN" sz="1000" dirty="0" smtClean="0">
                <a:solidFill>
                  <a:srgbClr val="FF0000"/>
                </a:solidFill>
                <a:ea typeface="宋体" charset="-122"/>
              </a:rPr>
              <a:t> regular </a:t>
            </a:r>
            <a:r>
              <a:rPr lang="en-US" altLang="zh-CN" sz="1000" dirty="0" smtClean="0">
                <a:ea typeface="宋体" charset="-122"/>
              </a:rPr>
              <a:t>– simplifies the decoding/scheduling of instructions</a:t>
            </a:r>
            <a:endParaRPr kumimoji="1" lang="en-US" altLang="zh-CN" sz="1000" dirty="0" smtClean="0"/>
          </a:p>
          <a:p>
            <a:pPr>
              <a:defRPr/>
            </a:pPr>
            <a:r>
              <a:rPr kumimoji="1" lang="en-US" altLang="zh-CN" dirty="0" err="1" smtClean="0"/>
              <a:t>B,c</a:t>
            </a:r>
            <a:r>
              <a:rPr kumimoji="1" lang="zh-CN" altLang="en-US" dirty="0" smtClean="0"/>
              <a:t>是源操作数，</a:t>
            </a:r>
            <a:endParaRPr kumimoji="1" lang="en-US" altLang="zh-CN" dirty="0" smtClean="0"/>
          </a:p>
          <a:p>
            <a:pPr>
              <a:defRPr/>
            </a:pPr>
            <a:r>
              <a:rPr kumimoji="1" lang="en-US" altLang="zh-CN" dirty="0" smtClean="0"/>
              <a:t>C</a:t>
            </a:r>
            <a:r>
              <a:rPr kumimoji="1" lang="zh-CN" altLang="en-US" dirty="0" smtClean="0"/>
              <a:t> </a:t>
            </a:r>
            <a:r>
              <a:rPr kumimoji="1" lang="en-US" altLang="zh-CN" dirty="0" smtClean="0"/>
              <a:t>code</a:t>
            </a:r>
            <a:r>
              <a:rPr kumimoji="1" lang="zh-CN" altLang="en-US" dirty="0" smtClean="0"/>
              <a:t>是赋值语句，但是</a:t>
            </a:r>
            <a:r>
              <a:rPr kumimoji="1" lang="en-US" altLang="zh-CN" dirty="0" err="1" smtClean="0"/>
              <a:t>risc</a:t>
            </a:r>
            <a:r>
              <a:rPr kumimoji="1" lang="en-US" altLang="zh-CN" dirty="0" smtClean="0"/>
              <a:t>-v code</a:t>
            </a:r>
            <a:r>
              <a:rPr kumimoji="1" lang="zh-CN" altLang="en-US" dirty="0" smtClean="0"/>
              <a:t>只是算术操作，还不完整，还要加上其他操作。</a:t>
            </a:r>
          </a:p>
          <a:p>
            <a:pPr>
              <a:defRPr/>
            </a:pP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6530385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r>
              <a:rPr lang="en-US" altLang="zh-CN" smtClean="0"/>
              <a:t>1.1    Introduction</a:t>
            </a:r>
            <a:endParaRPr lang="en-US" altLang="zh-CN"/>
          </a:p>
        </p:txBody>
      </p:sp>
      <p:sp>
        <p:nvSpPr>
          <p:cNvPr id="5" name="灯片编号占位符 4"/>
          <p:cNvSpPr>
            <a:spLocks noGrp="1"/>
          </p:cNvSpPr>
          <p:nvPr>
            <p:ph type="sldNum" sz="quarter" idx="11"/>
          </p:nvPr>
        </p:nvSpPr>
        <p:spPr/>
        <p:txBody>
          <a:bodyPr/>
          <a:lstStyle/>
          <a:p>
            <a:fld id="{EBADF7BA-8CF4-4F81-BE0D-0527143A71C0}" type="slidenum">
              <a:rPr lang="en-US" altLang="zh-CN" smtClean="0"/>
              <a:pPr/>
              <a:t>98</a:t>
            </a:fld>
            <a:endParaRPr lang="en-US" altLang="zh-CN"/>
          </a:p>
        </p:txBody>
      </p:sp>
    </p:spTree>
    <p:extLst>
      <p:ext uri="{BB962C8B-B14F-4D97-AF65-F5344CB8AC3E}">
        <p14:creationId xmlns:p14="http://schemas.microsoft.com/office/powerpoint/2010/main" val="26737212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1795"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F28E727-B9FB-4A8C-8425-5A77A62CCF6E}"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61796"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617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7571BA36-4571-4231-BAFB-D29F2E39D27E}" type="slidenum">
              <a:rPr lang="en-US" altLang="en-US" sz="1200" b="0" smtClean="0">
                <a:ea typeface="宋体" panose="02010600030101010101" pitchFamily="2" charset="-122"/>
              </a:rPr>
              <a:pPr/>
              <a:t>99</a:t>
            </a:fld>
            <a:endParaRPr lang="en-US" altLang="en-US" sz="1200" b="0" smtClean="0">
              <a:ea typeface="宋体" panose="02010600030101010101" pitchFamily="2" charset="-122"/>
            </a:endParaRPr>
          </a:p>
        </p:txBody>
      </p:sp>
      <p:sp>
        <p:nvSpPr>
          <p:cNvPr id="161798" name="Rectangle 2"/>
          <p:cNvSpPr>
            <a:spLocks noGrp="1" noRot="1" noChangeAspect="1" noChangeArrowheads="1" noTextEdit="1"/>
          </p:cNvSpPr>
          <p:nvPr>
            <p:ph type="sldImg"/>
          </p:nvPr>
        </p:nvSpPr>
        <p:spPr>
          <a:ln/>
        </p:spPr>
      </p:sp>
      <p:sp>
        <p:nvSpPr>
          <p:cNvPr id="1617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除了动态变量，</a:t>
            </a:r>
            <a:r>
              <a:rPr lang="en-US" altLang="zh-CN" dirty="0" smtClean="0">
                <a:latin typeface="Arial" panose="020B0604020202020204" pitchFamily="34" charset="0"/>
              </a:rPr>
              <a:t>C</a:t>
            </a:r>
            <a:r>
              <a:rPr lang="zh-CN" altLang="en-US" dirty="0" smtClean="0">
                <a:latin typeface="Arial" panose="020B0604020202020204" pitchFamily="34" charset="0"/>
              </a:rPr>
              <a:t>程序员还需要为静态变量和动态数据结构分配内存空间。这个图展示了运行</a:t>
            </a:r>
            <a:r>
              <a:rPr lang="en-US" altLang="zh-CN" dirty="0" err="1" smtClean="0">
                <a:latin typeface="Arial" panose="020B0604020202020204" pitchFamily="34" charset="0"/>
              </a:rPr>
              <a:t>linux</a:t>
            </a:r>
            <a:r>
              <a:rPr lang="en-US" altLang="zh-CN" dirty="0" smtClean="0">
                <a:latin typeface="Arial" panose="020B0604020202020204" pitchFamily="34" charset="0"/>
              </a:rPr>
              <a:t> OS</a:t>
            </a:r>
            <a:r>
              <a:rPr lang="zh-CN" altLang="en-US" dirty="0" smtClean="0">
                <a:latin typeface="Arial" panose="020B0604020202020204" pitchFamily="34" charset="0"/>
              </a:rPr>
              <a:t>时程序和数据在</a:t>
            </a:r>
            <a:r>
              <a:rPr lang="en-US" altLang="zh-CN" dirty="0" smtClean="0">
                <a:latin typeface="Arial" panose="020B0604020202020204" pitchFamily="34" charset="0"/>
              </a:rPr>
              <a:t>RISC-V</a:t>
            </a:r>
            <a:r>
              <a:rPr lang="zh-CN" altLang="en-US" dirty="0" smtClean="0">
                <a:latin typeface="Arial" panose="020B0604020202020204" pitchFamily="34" charset="0"/>
              </a:rPr>
              <a:t>内存分配的约定。这些地址只是一种软件规定，并不是</a:t>
            </a:r>
            <a:r>
              <a:rPr lang="en-US" altLang="zh-CN" dirty="0" smtClean="0">
                <a:latin typeface="Arial" panose="020B0604020202020204" pitchFamily="34" charset="0"/>
              </a:rPr>
              <a:t>RISC-V</a:t>
            </a:r>
            <a:r>
              <a:rPr lang="zh-CN" altLang="en-US" dirty="0" smtClean="0">
                <a:latin typeface="Arial" panose="020B0604020202020204" pitchFamily="34" charset="0"/>
              </a:rPr>
              <a:t>体系结构的一部分。</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栈由内存高地址开始，向下增长。内存低地址段先是保留区域，然后时机器代码的存储区域，称为正文段，之上是静态数据段，用于存储常量和其他静态变量的空间。</a:t>
            </a:r>
            <a:endParaRPr lang="en-US" altLang="zh-CN" dirty="0" smtClean="0">
              <a:latin typeface="Arial" panose="020B0604020202020204" pitchFamily="34" charset="0"/>
            </a:endParaRPr>
          </a:p>
          <a:p>
            <a:r>
              <a:rPr lang="zh-CN" altLang="en-US" dirty="0" smtClean="0">
                <a:latin typeface="Arial" panose="020B0604020202020204" pitchFamily="34" charset="0"/>
              </a:rPr>
              <a:t>类似链表的数据结构通常会随着生命期增长或者缩短，这类数据结构对应的段称为堆</a:t>
            </a:r>
            <a:r>
              <a:rPr lang="en-US" altLang="zh-CN" dirty="0" smtClean="0">
                <a:latin typeface="Arial" panose="020B0604020202020204" pitchFamily="34" charset="0"/>
              </a:rPr>
              <a:t>(heap),</a:t>
            </a:r>
            <a:r>
              <a:rPr lang="zh-CN" altLang="en-US" dirty="0" smtClean="0">
                <a:latin typeface="Arial" panose="020B0604020202020204" pitchFamily="34" charset="0"/>
              </a:rPr>
              <a:t>它放在内存中。位于静态数据之后。</a:t>
            </a:r>
            <a:endParaRPr lang="en-US" altLang="zh-CN" dirty="0" smtClean="0">
              <a:latin typeface="Arial" panose="020B0604020202020204" pitchFamily="34" charset="0"/>
            </a:endParaRPr>
          </a:p>
          <a:p>
            <a:r>
              <a:rPr lang="zh-CN" altLang="en-US" dirty="0" smtClean="0">
                <a:latin typeface="Arial" panose="020B0604020202020204" pitchFamily="34" charset="0"/>
              </a:rPr>
              <a:t>栈和堆相互增长，在两个段此消彼长的过程中达到内存的高效使用。</a:t>
            </a:r>
            <a:endParaRPr lang="en-US" altLang="zh-CN" dirty="0" smtClean="0">
              <a:latin typeface="Arial" panose="020B0604020202020204" pitchFamily="34" charset="0"/>
            </a:endParaRPr>
          </a:p>
          <a:p>
            <a:r>
              <a:rPr lang="en-US" altLang="zh-CN" dirty="0" smtClean="0">
                <a:latin typeface="Arial" panose="020B0604020202020204" pitchFamily="34" charset="0"/>
              </a:rPr>
              <a:t>C</a:t>
            </a:r>
            <a:r>
              <a:rPr lang="zh-CN" altLang="en-US" dirty="0" smtClean="0">
                <a:latin typeface="Arial" panose="020B0604020202020204" pitchFamily="34" charset="0"/>
              </a:rPr>
              <a:t>语言通过显示函数</a:t>
            </a:r>
            <a:r>
              <a:rPr lang="en-US" altLang="zh-CN" dirty="0" err="1" smtClean="0">
                <a:latin typeface="Arial" panose="020B0604020202020204" pitchFamily="34" charset="0"/>
              </a:rPr>
              <a:t>malloc</a:t>
            </a:r>
            <a:r>
              <a:rPr lang="en-US" altLang="zh-CN" dirty="0" smtClean="0">
                <a:latin typeface="Arial" panose="020B0604020202020204" pitchFamily="34" charset="0"/>
              </a:rPr>
              <a:t>(), free()</a:t>
            </a:r>
            <a:r>
              <a:rPr lang="zh-CN" altLang="en-US" dirty="0" smtClean="0">
                <a:latin typeface="Arial" panose="020B0604020202020204" pitchFamily="34" charset="0"/>
              </a:rPr>
              <a:t>分配和释放空间，容易导致漏洞。忘记释放会导致“内存泄漏”（消耗掉太多内存导致操作系统崩溃），过早的释放会导致“悬空指针”（指针指向程序从未访问的位置）。</a:t>
            </a:r>
            <a:r>
              <a:rPr lang="en-US" altLang="zh-CN" dirty="0" err="1" smtClean="0">
                <a:latin typeface="Arial" panose="020B0604020202020204" pitchFamily="34" charset="0"/>
              </a:rPr>
              <a:t>Jave</a:t>
            </a:r>
            <a:r>
              <a:rPr lang="zh-CN" altLang="en-US" dirty="0" smtClean="0">
                <a:latin typeface="Arial" panose="020B0604020202020204" pitchFamily="34" charset="0"/>
              </a:rPr>
              <a:t>使用自动内存分配和垃圾回收机制来避免这类错误。</a:t>
            </a:r>
          </a:p>
          <a:p>
            <a:endParaRPr lang="en-AU" altLang="en-US" dirty="0" smtClean="0">
              <a:latin typeface="Arial" panose="020B0604020202020204" pitchFamily="34" charset="0"/>
            </a:endParaRPr>
          </a:p>
        </p:txBody>
      </p:sp>
    </p:spTree>
    <p:extLst>
      <p:ext uri="{BB962C8B-B14F-4D97-AF65-F5344CB8AC3E}">
        <p14:creationId xmlns:p14="http://schemas.microsoft.com/office/powerpoint/2010/main" val="29793619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a:ln/>
        </p:spPr>
      </p:sp>
      <p:sp>
        <p:nvSpPr>
          <p:cNvPr id="1658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计算机的发明是为了数字计算，但很快就被用于文本处理，就需要处理字符。大多数计算机使用字节来表示字符。</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ASCII ((American Standard Code for Information Interchange): </a:t>
            </a:r>
            <a:r>
              <a:rPr lang="zh-CN" altLang="en-US" smtClean="0">
                <a:latin typeface="Arial" panose="020B0604020202020204" pitchFamily="34" charset="0"/>
              </a:rPr>
              <a:t>美国信息交换标准代码）是基于</a:t>
            </a:r>
            <a:r>
              <a:rPr lang="zh-CN" altLang="en-US" smtClean="0">
                <a:latin typeface="Arial" panose="020B0604020202020204" pitchFamily="34" charset="0"/>
                <a:hlinkClick r:id="rId3"/>
              </a:rPr>
              <a:t>拉丁字母</a:t>
            </a:r>
            <a:r>
              <a:rPr lang="zh-CN" altLang="en-US" smtClean="0">
                <a:latin typeface="Arial" panose="020B0604020202020204" pitchFamily="34" charset="0"/>
              </a:rPr>
              <a:t>的一套电脑</a:t>
            </a:r>
            <a:r>
              <a:rPr lang="zh-CN" altLang="en-US" smtClean="0">
                <a:latin typeface="Arial" panose="020B0604020202020204" pitchFamily="34" charset="0"/>
                <a:hlinkClick r:id="rId4"/>
              </a:rPr>
              <a:t>编码</a:t>
            </a:r>
            <a:r>
              <a:rPr lang="zh-CN" altLang="en-US" smtClean="0">
                <a:latin typeface="Arial" panose="020B0604020202020204" pitchFamily="34" charset="0"/>
              </a:rPr>
              <a:t>系统，主要用于显示现代</a:t>
            </a:r>
            <a:r>
              <a:rPr lang="zh-CN" altLang="en-US" smtClean="0">
                <a:latin typeface="Arial" panose="020B0604020202020204" pitchFamily="34" charset="0"/>
                <a:hlinkClick r:id="rId5"/>
              </a:rPr>
              <a:t>英语</a:t>
            </a:r>
            <a:r>
              <a:rPr lang="zh-CN" altLang="en-US" smtClean="0">
                <a:latin typeface="Arial" panose="020B0604020202020204" pitchFamily="34" charset="0"/>
              </a:rPr>
              <a:t>和其他</a:t>
            </a:r>
            <a:r>
              <a:rPr lang="zh-CN" altLang="en-US" smtClean="0">
                <a:latin typeface="Arial" panose="020B0604020202020204" pitchFamily="34" charset="0"/>
                <a:hlinkClick r:id="rId6"/>
              </a:rPr>
              <a:t>西欧</a:t>
            </a:r>
            <a:r>
              <a:rPr lang="zh-CN" altLang="en-US" smtClean="0">
                <a:latin typeface="Arial" panose="020B0604020202020204" pitchFamily="34" charset="0"/>
              </a:rPr>
              <a:t>语言。它是最通用的信息交换标准，并等同于</a:t>
            </a:r>
            <a:r>
              <a:rPr lang="zh-CN" altLang="en-US" smtClean="0">
                <a:latin typeface="Arial" panose="020B0604020202020204" pitchFamily="34" charset="0"/>
                <a:hlinkClick r:id="rId7"/>
              </a:rPr>
              <a:t>国际</a:t>
            </a:r>
            <a:r>
              <a:rPr lang="zh-CN" altLang="en-US" smtClean="0">
                <a:latin typeface="Arial" panose="020B0604020202020204" pitchFamily="34" charset="0"/>
              </a:rPr>
              <a:t>标准</a:t>
            </a:r>
            <a:r>
              <a:rPr lang="en-US" altLang="zh-CN" smtClean="0">
                <a:latin typeface="Arial" panose="020B0604020202020204" pitchFamily="34" charset="0"/>
              </a:rPr>
              <a:t>ISO/IEC 646</a:t>
            </a:r>
            <a:r>
              <a:rPr lang="zh-CN" altLang="en-US" smtClean="0">
                <a:latin typeface="Arial" panose="020B0604020202020204" pitchFamily="34" charset="0"/>
              </a:rPr>
              <a:t>。</a:t>
            </a:r>
            <a:r>
              <a:rPr lang="en-US" altLang="zh-CN" smtClean="0">
                <a:latin typeface="Arial" panose="020B0604020202020204" pitchFamily="34" charset="0"/>
              </a:rPr>
              <a:t>ASCII</a:t>
            </a:r>
            <a:r>
              <a:rPr lang="zh-CN" altLang="en-US" smtClean="0">
                <a:latin typeface="Arial" panose="020B0604020202020204" pitchFamily="34" charset="0"/>
              </a:rPr>
              <a:t>第一次以规范标准的类型发表是在</a:t>
            </a:r>
            <a:r>
              <a:rPr lang="en-US" altLang="zh-CN" smtClean="0">
                <a:latin typeface="Arial" panose="020B0604020202020204" pitchFamily="34" charset="0"/>
              </a:rPr>
              <a:t>1967</a:t>
            </a:r>
            <a:r>
              <a:rPr lang="zh-CN" altLang="en-US" smtClean="0">
                <a:latin typeface="Arial" panose="020B0604020202020204" pitchFamily="34" charset="0"/>
              </a:rPr>
              <a:t>年，最后一次更新则是在</a:t>
            </a:r>
            <a:r>
              <a:rPr lang="en-US" altLang="zh-CN" smtClean="0">
                <a:latin typeface="Arial" panose="020B0604020202020204" pitchFamily="34" charset="0"/>
              </a:rPr>
              <a:t>1986</a:t>
            </a:r>
            <a:r>
              <a:rPr lang="zh-CN" altLang="en-US" smtClean="0">
                <a:latin typeface="Arial" panose="020B0604020202020204" pitchFamily="34" charset="0"/>
              </a:rPr>
              <a:t>年，到目前为止共定义了</a:t>
            </a:r>
            <a:r>
              <a:rPr lang="en-US" altLang="zh-CN" smtClean="0">
                <a:latin typeface="Arial" panose="020B0604020202020204" pitchFamily="34" charset="0"/>
              </a:rPr>
              <a:t>128</a:t>
            </a:r>
            <a:r>
              <a:rPr lang="zh-CN" altLang="en-US" smtClean="0">
                <a:latin typeface="Arial" panose="020B0604020202020204" pitchFamily="34" charset="0"/>
              </a:rPr>
              <a:t>个字符</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0x30 </a:t>
            </a:r>
            <a:r>
              <a:rPr lang="zh-CN" altLang="en-US" smtClean="0">
                <a:latin typeface="Arial" panose="020B0604020202020204" pitchFamily="34" charset="0"/>
              </a:rPr>
              <a:t>（</a:t>
            </a:r>
            <a:r>
              <a:rPr lang="en-US" altLang="zh-CN" smtClean="0">
                <a:latin typeface="Arial" panose="020B0604020202020204" pitchFamily="34" charset="0"/>
              </a:rPr>
              <a:t>48</a:t>
            </a:r>
            <a:r>
              <a:rPr lang="zh-CN" altLang="en-US" smtClean="0">
                <a:latin typeface="Arial" panose="020B0604020202020204" pitchFamily="34" charset="0"/>
              </a:rPr>
              <a:t>） 字符</a:t>
            </a:r>
            <a:r>
              <a:rPr lang="en-US" altLang="zh-CN" smtClean="0">
                <a:latin typeface="Arial" panose="020B0604020202020204" pitchFamily="34" charset="0"/>
              </a:rPr>
              <a:t>0</a:t>
            </a:r>
            <a:r>
              <a:rPr lang="zh-CN" altLang="en-US" smtClean="0">
                <a:latin typeface="Arial" panose="020B0604020202020204" pitchFamily="34" charset="0"/>
              </a:rPr>
              <a:t>， </a:t>
            </a:r>
            <a:r>
              <a:rPr lang="en-US" altLang="zh-CN" smtClean="0">
                <a:latin typeface="Arial" panose="020B0604020202020204" pitchFamily="34" charset="0"/>
              </a:rPr>
              <a:t>0x41 </a:t>
            </a:r>
            <a:r>
              <a:rPr lang="zh-CN" altLang="en-US" smtClean="0">
                <a:latin typeface="Arial" panose="020B0604020202020204" pitchFamily="34" charset="0"/>
              </a:rPr>
              <a:t>（</a:t>
            </a:r>
            <a:r>
              <a:rPr lang="en-US" altLang="zh-CN" smtClean="0">
                <a:latin typeface="Arial" panose="020B0604020202020204" pitchFamily="34" charset="0"/>
              </a:rPr>
              <a:t>65</a:t>
            </a:r>
            <a:r>
              <a:rPr lang="zh-CN" altLang="en-US" smtClean="0">
                <a:latin typeface="Arial" panose="020B0604020202020204" pitchFamily="34" charset="0"/>
              </a:rPr>
              <a:t>） 字符</a:t>
            </a:r>
            <a:r>
              <a:rPr lang="en-US" altLang="zh-CN" smtClean="0">
                <a:latin typeface="Arial" panose="020B0604020202020204" pitchFamily="34" charset="0"/>
              </a:rPr>
              <a:t>A </a:t>
            </a:r>
            <a:r>
              <a:rPr lang="zh-CN" altLang="en-US" smtClean="0">
                <a:latin typeface="Arial" panose="020B0604020202020204" pitchFamily="34" charset="0"/>
              </a:rPr>
              <a:t>， </a:t>
            </a:r>
            <a:r>
              <a:rPr lang="en-US" altLang="zh-CN" smtClean="0">
                <a:latin typeface="Arial" panose="020B0604020202020204" pitchFamily="34" charset="0"/>
              </a:rPr>
              <a:t>0x61 </a:t>
            </a:r>
            <a:r>
              <a:rPr lang="zh-CN" altLang="en-US" smtClean="0">
                <a:latin typeface="Arial" panose="020B0604020202020204" pitchFamily="34" charset="0"/>
              </a:rPr>
              <a:t>（</a:t>
            </a:r>
            <a:r>
              <a:rPr lang="en-US" altLang="zh-CN" smtClean="0">
                <a:latin typeface="Arial" panose="020B0604020202020204" pitchFamily="34" charset="0"/>
              </a:rPr>
              <a:t>97</a:t>
            </a:r>
            <a:r>
              <a:rPr lang="zh-CN" altLang="en-US" smtClean="0">
                <a:latin typeface="Arial" panose="020B0604020202020204" pitchFamily="34" charset="0"/>
              </a:rPr>
              <a:t>） 字符</a:t>
            </a:r>
            <a:r>
              <a:rPr lang="en-US" altLang="zh-CN" smtClean="0">
                <a:latin typeface="Arial" panose="020B0604020202020204" pitchFamily="34" charset="0"/>
              </a:rPr>
              <a:t>a</a:t>
            </a:r>
            <a:r>
              <a:rPr lang="zh-CN" altLang="en-US" smtClean="0">
                <a:latin typeface="Arial" panose="020B0604020202020204" pitchFamily="34" charset="0"/>
              </a:rPr>
              <a:t>，  </a:t>
            </a:r>
            <a:r>
              <a:rPr lang="en-US" altLang="zh-CN" smtClean="0">
                <a:latin typeface="Arial" panose="020B0604020202020204" pitchFamily="34" charset="0"/>
              </a:rPr>
              <a:t>0x00 </a:t>
            </a:r>
            <a:r>
              <a:rPr lang="zh-CN" altLang="en-US" smtClean="0">
                <a:latin typeface="Arial" panose="020B0604020202020204" pitchFamily="34" charset="0"/>
              </a:rPr>
              <a:t>（</a:t>
            </a:r>
            <a:r>
              <a:rPr lang="en-US" altLang="zh-CN" smtClean="0">
                <a:latin typeface="Arial" panose="020B0604020202020204" pitchFamily="34" charset="0"/>
              </a:rPr>
              <a:t>0</a:t>
            </a:r>
            <a:r>
              <a:rPr lang="zh-CN" altLang="en-US" smtClean="0">
                <a:latin typeface="Arial" panose="020B0604020202020204" pitchFamily="34" charset="0"/>
              </a:rPr>
              <a:t>） </a:t>
            </a:r>
            <a:r>
              <a:rPr lang="en-US" altLang="zh-CN" smtClean="0">
                <a:latin typeface="Arial" panose="020B0604020202020204" pitchFamily="34" charset="0"/>
              </a:rPr>
              <a:t>null</a:t>
            </a:r>
          </a:p>
          <a:p>
            <a:endParaRPr lang="en-US" altLang="zh-CN" smtClean="0">
              <a:latin typeface="Arial" panose="020B0604020202020204" pitchFamily="34" charset="0"/>
            </a:endParaRPr>
          </a:p>
          <a:p>
            <a:r>
              <a:rPr lang="en-US" altLang="zh-CN" smtClean="0">
                <a:latin typeface="Arial" panose="020B0604020202020204" pitchFamily="34" charset="0"/>
              </a:rPr>
              <a:t>ASCII</a:t>
            </a:r>
            <a:r>
              <a:rPr lang="zh-CN" altLang="en-US" smtClean="0">
                <a:latin typeface="Arial" panose="020B0604020202020204" pitchFamily="34" charset="0"/>
              </a:rPr>
              <a:t>码对比二进制数：１</a:t>
            </a:r>
            <a:r>
              <a:rPr lang="en-US" altLang="zh-CN" smtClean="0">
                <a:latin typeface="Arial" panose="020B0604020202020204" pitchFamily="34" charset="0"/>
              </a:rPr>
              <a:t>.</a:t>
            </a:r>
            <a:r>
              <a:rPr lang="zh-CN" altLang="en-US" smtClean="0">
                <a:latin typeface="Arial" panose="020B0604020202020204" pitchFamily="34" charset="0"/>
              </a:rPr>
              <a:t>　存储需要更多位。２</a:t>
            </a:r>
            <a:r>
              <a:rPr lang="en-US" altLang="zh-CN" smtClean="0">
                <a:latin typeface="Arial" panose="020B0604020202020204" pitchFamily="34" charset="0"/>
              </a:rPr>
              <a:t>.</a:t>
            </a:r>
            <a:r>
              <a:rPr lang="zh-CN" altLang="en-US" smtClean="0">
                <a:latin typeface="Arial" panose="020B0604020202020204" pitchFamily="34" charset="0"/>
              </a:rPr>
              <a:t>　硬件上进行计算也困难</a:t>
            </a:r>
          </a:p>
        </p:txBody>
      </p:sp>
      <p:sp>
        <p:nvSpPr>
          <p:cNvPr id="16589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824670E-B2D2-435C-8EA1-0829FB7B9685}" type="slidenum">
              <a:rPr lang="en-US" altLang="zh-CN" sz="1200" b="0" smtClean="0">
                <a:latin typeface="Arial" panose="020B0604020202020204" pitchFamily="34" charset="0"/>
                <a:ea typeface="宋体" panose="02010600030101010101" pitchFamily="2" charset="-122"/>
              </a:rPr>
              <a:pPr/>
              <a:t>100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1652044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idx="4294967295"/>
          </p:nvPr>
        </p:nvSpPr>
        <p:spPr bwMode="auto">
          <a:xfrm>
            <a:off x="0"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a:ea typeface="宋体" panose="02010600030101010101" pitchFamily="2" charset="-122"/>
              </a:rPr>
              <a:t>The University of Adelaide, School of Computer Science</a:t>
            </a:r>
          </a:p>
        </p:txBody>
      </p:sp>
      <p:sp>
        <p:nvSpPr>
          <p:cNvPr id="167939" name="Rectangle 3"/>
          <p:cNvSpPr>
            <a:spLocks noGrp="1" noChangeArrowheads="1"/>
          </p:cNvSpPr>
          <p:nvPr>
            <p:ph type="dt" sz="quarter" idx="4294967295"/>
          </p:nvPr>
        </p:nvSpPr>
        <p:spPr bwMode="auto">
          <a:xfrm>
            <a:off x="3849688" y="0"/>
            <a:ext cx="2946400" cy="496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AF56389-73C5-42BC-8EBC-C7274967B6D7}" type="datetime3">
              <a:rPr lang="en-US" altLang="en-US" sz="1200" b="0">
                <a:ea typeface="宋体" panose="02010600030101010101" pitchFamily="2" charset="-122"/>
              </a:rPr>
              <a:pPr/>
              <a:t>27 March 2022</a:t>
            </a:fld>
            <a:endParaRPr lang="en-US" altLang="en-US" sz="1200" b="0">
              <a:ea typeface="宋体" panose="02010600030101010101" pitchFamily="2" charset="-122"/>
            </a:endParaRPr>
          </a:p>
        </p:txBody>
      </p:sp>
      <p:sp>
        <p:nvSpPr>
          <p:cNvPr id="167940" name="Rectangle 6"/>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en-US" sz="1200" b="0" smtClean="0">
                <a:ea typeface="宋体" panose="02010600030101010101" pitchFamily="2" charset="-122"/>
              </a:rPr>
              <a:t>Chapter 2 — Instructions: Language of the Computer</a:t>
            </a:r>
          </a:p>
        </p:txBody>
      </p:sp>
      <p:sp>
        <p:nvSpPr>
          <p:cNvPr id="16794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defTabSz="966788">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defTabSz="966788"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62BF77B-5CA3-4E6B-A134-C4AD9F9599AE}" type="slidenum">
              <a:rPr lang="en-US" altLang="en-US" sz="1200" b="0" smtClean="0">
                <a:ea typeface="宋体" panose="02010600030101010101" pitchFamily="2" charset="-122"/>
              </a:rPr>
              <a:pPr/>
              <a:t>101</a:t>
            </a:fld>
            <a:endParaRPr lang="en-US" altLang="en-US" sz="1200" b="0" smtClean="0">
              <a:ea typeface="宋体" panose="02010600030101010101" pitchFamily="2" charset="-122"/>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Lb</a:t>
            </a:r>
            <a:r>
              <a:rPr lang="zh-CN" altLang="en-US" smtClean="0">
                <a:latin typeface="Arial" panose="020B0604020202020204" pitchFamily="34" charset="0"/>
              </a:rPr>
              <a:t>从内存中读出一个字节，放在寄存器的最右边</a:t>
            </a:r>
            <a:r>
              <a:rPr lang="en-US" altLang="zh-CN" smtClean="0">
                <a:latin typeface="Arial" panose="020B0604020202020204" pitchFamily="34" charset="0"/>
              </a:rPr>
              <a:t>8</a:t>
            </a:r>
            <a:r>
              <a:rPr lang="zh-CN" altLang="en-US" smtClean="0">
                <a:latin typeface="Arial" panose="020B0604020202020204" pitchFamily="34" charset="0"/>
              </a:rPr>
              <a:t>位。</a:t>
            </a:r>
            <a:r>
              <a:rPr lang="en-US" altLang="zh-CN" smtClean="0">
                <a:latin typeface="Arial" panose="020B0604020202020204" pitchFamily="34" charset="0"/>
              </a:rPr>
              <a:t>Sb</a:t>
            </a:r>
            <a:r>
              <a:rPr lang="zh-CN" altLang="en-US" smtClean="0">
                <a:latin typeface="Arial" panose="020B0604020202020204" pitchFamily="34" charset="0"/>
              </a:rPr>
              <a:t>同样。</a:t>
            </a:r>
            <a:endParaRPr lang="en-US" altLang="zh-CN" smtClean="0">
              <a:latin typeface="Arial" panose="020B0604020202020204" pitchFamily="34" charset="0"/>
            </a:endParaRPr>
          </a:p>
          <a:p>
            <a:endParaRPr lang="en-US" altLang="zh-CN" smtClean="0">
              <a:latin typeface="Arial" panose="020B0604020202020204" pitchFamily="34" charset="0"/>
            </a:endParaRPr>
          </a:p>
          <a:p>
            <a:endParaRPr lang="en-AU" altLang="en-US" smtClean="0">
              <a:latin typeface="Arial" panose="020B0604020202020204" pitchFamily="34" charset="0"/>
            </a:endParaRPr>
          </a:p>
        </p:txBody>
      </p:sp>
    </p:spTree>
    <p:extLst>
      <p:ext uri="{BB962C8B-B14F-4D97-AF65-F5344CB8AC3E}">
        <p14:creationId xmlns:p14="http://schemas.microsoft.com/office/powerpoint/2010/main" val="27079357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C26858-178C-498B-936F-E9E3A1FC4F70}" type="slidenum">
              <a:rPr lang="en-US" altLang="zh-CN" smtClean="0">
                <a:ea typeface="Arial Unicode MS" panose="020B0604020202020204" pitchFamily="34" charset="-122"/>
              </a:rPr>
              <a:pPr>
                <a:spcBef>
                  <a:spcPct val="0"/>
                </a:spcBef>
              </a:pPr>
              <a:t>102</a:t>
            </a:fld>
            <a:endParaRPr lang="en-US" altLang="zh-CN" smtClean="0">
              <a:ea typeface="Arial Unicode MS" panose="020B0604020202020204" pitchFamily="34"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多个字符连接起来成为字符串，字符串长度不是固定的，而是可变的。</a:t>
            </a:r>
            <a:endParaRPr lang="en-US" altLang="zh-CN" smtClean="0">
              <a:latin typeface="Arial" panose="020B0604020202020204" pitchFamily="34" charset="0"/>
            </a:endParaRPr>
          </a:p>
          <a:p>
            <a:r>
              <a:rPr lang="en-US" altLang="zh-CN" smtClean="0">
                <a:latin typeface="Arial" panose="020B0604020202020204" pitchFamily="34" charset="0"/>
              </a:rPr>
              <a:t>Java uses the first choice, Java</a:t>
            </a:r>
            <a:r>
              <a:rPr lang="zh-CN" altLang="en-US" smtClean="0">
                <a:latin typeface="Arial" panose="020B0604020202020204" pitchFamily="34" charset="0"/>
              </a:rPr>
              <a:t>包含一个给出字符串长度的字，类似于</a:t>
            </a:r>
            <a:r>
              <a:rPr lang="en-US" altLang="zh-CN" smtClean="0">
                <a:latin typeface="Arial" panose="020B0604020202020204" pitchFamily="34" charset="0"/>
              </a:rPr>
              <a:t>Java</a:t>
            </a:r>
            <a:r>
              <a:rPr lang="zh-CN" altLang="en-US" smtClean="0">
                <a:latin typeface="Arial" panose="020B0604020202020204" pitchFamily="34" charset="0"/>
              </a:rPr>
              <a:t>数组。</a:t>
            </a:r>
            <a:endParaRPr lang="en-US" altLang="zh-CN" smtClean="0">
              <a:latin typeface="Arial" panose="020B0604020202020204" pitchFamily="34" charset="0"/>
            </a:endParaRPr>
          </a:p>
          <a:p>
            <a:endParaRPr lang="en-US" altLang="zh-CN" smtClean="0">
              <a:latin typeface="Arial" panose="020B0604020202020204" pitchFamily="34" charset="0"/>
            </a:endParaRPr>
          </a:p>
        </p:txBody>
      </p:sp>
    </p:spTree>
    <p:extLst>
      <p:ext uri="{BB962C8B-B14F-4D97-AF65-F5344CB8AC3E}">
        <p14:creationId xmlns:p14="http://schemas.microsoft.com/office/powerpoint/2010/main" val="361557220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本质就是数组访问</a:t>
            </a:r>
          </a:p>
          <a:p>
            <a:endParaRPr lang="en-US" altLang="zh-CN" smtClean="0">
              <a:latin typeface="Arial" panose="020B0604020202020204" pitchFamily="34" charset="0"/>
            </a:endParaRPr>
          </a:p>
          <a:p>
            <a:r>
              <a:rPr lang="zh-CN" altLang="en-US" smtClean="0">
                <a:latin typeface="Arial" panose="020B0604020202020204" pitchFamily="34" charset="0"/>
              </a:rPr>
              <a:t>注意到 </a:t>
            </a:r>
            <a:r>
              <a:rPr lang="en-US" altLang="zh-CN" smtClean="0">
                <a:latin typeface="Arial" panose="020B0604020202020204" pitchFamily="34" charset="0"/>
              </a:rPr>
              <a:t>y</a:t>
            </a:r>
            <a:r>
              <a:rPr lang="zh-CN" altLang="en-US" smtClean="0">
                <a:latin typeface="Arial" panose="020B0604020202020204" pitchFamily="34" charset="0"/>
              </a:rPr>
              <a:t>和</a:t>
            </a:r>
            <a:r>
              <a:rPr lang="en-US" altLang="zh-CN" smtClean="0">
                <a:latin typeface="Arial" panose="020B0604020202020204" pitchFamily="34" charset="0"/>
              </a:rPr>
              <a:t>x </a:t>
            </a:r>
            <a:r>
              <a:rPr lang="zh-CN" altLang="en-US" smtClean="0">
                <a:latin typeface="Arial" panose="020B0604020202020204" pitchFamily="34" charset="0"/>
              </a:rPr>
              <a:t>都是一个</a:t>
            </a:r>
            <a:r>
              <a:rPr lang="en-US" altLang="zh-CN" smtClean="0">
                <a:latin typeface="Arial" panose="020B0604020202020204" pitchFamily="34" charset="0"/>
              </a:rPr>
              <a:t>byte </a:t>
            </a:r>
            <a:r>
              <a:rPr lang="zh-CN" altLang="en-US" smtClean="0">
                <a:latin typeface="Arial" panose="020B0604020202020204" pitchFamily="34" charset="0"/>
              </a:rPr>
              <a:t>数组，所以不需要乘</a:t>
            </a:r>
            <a:r>
              <a:rPr lang="en-US" altLang="zh-CN" smtClean="0">
                <a:latin typeface="Arial" panose="020B0604020202020204" pitchFamily="34" charset="0"/>
              </a:rPr>
              <a:t>8</a:t>
            </a:r>
            <a:endParaRPr lang="zh-CN" altLang="en-US" smtClean="0">
              <a:latin typeface="Arial" panose="020B0604020202020204" pitchFamily="34" charset="0"/>
            </a:endParaRPr>
          </a:p>
        </p:txBody>
      </p:sp>
      <p:sp>
        <p:nvSpPr>
          <p:cNvPr id="17203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19B74B3-D931-4BD7-9EC7-AC10E3643C0E}" type="slidenum">
              <a:rPr lang="en-US" altLang="zh-CN" sz="1200" b="0" smtClean="0">
                <a:latin typeface="Arial" panose="020B0604020202020204" pitchFamily="34" charset="0"/>
                <a:ea typeface="宋体" panose="02010600030101010101" pitchFamily="2" charset="-122"/>
              </a:rPr>
              <a:pPr/>
              <a:t>103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747090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a:ln/>
        </p:spPr>
      </p:sp>
      <p:sp>
        <p:nvSpPr>
          <p:cNvPr id="174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叶子程序，使用临时变量，没有其他程序会用到本程序所调用的变量</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尽可能使用临时变量， 尽量不去使用</a:t>
            </a:r>
            <a:r>
              <a:rPr lang="en-US" altLang="zh-CN" smtClean="0">
                <a:latin typeface="Arial" panose="020B0604020202020204" pitchFamily="34" charset="0"/>
              </a:rPr>
              <a:t>stack </a:t>
            </a:r>
            <a:r>
              <a:rPr lang="zh-CN" altLang="en-US" smtClean="0">
                <a:latin typeface="Arial" panose="020B0604020202020204" pitchFamily="34" charset="0"/>
              </a:rPr>
              <a:t>去缓存</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C</a:t>
            </a:r>
            <a:r>
              <a:rPr lang="zh-CN" altLang="en-US" smtClean="0">
                <a:latin typeface="Arial" panose="020B0604020202020204" pitchFamily="34" charset="0"/>
              </a:rPr>
              <a:t>中字符串复制通常使用指针，而不是数组，避免对</a:t>
            </a:r>
            <a:r>
              <a:rPr lang="en-US" altLang="zh-CN" smtClean="0">
                <a:latin typeface="Arial" panose="020B0604020202020204" pitchFamily="34" charset="0"/>
              </a:rPr>
              <a:t>i</a:t>
            </a:r>
            <a:r>
              <a:rPr lang="zh-CN" altLang="en-US" smtClean="0">
                <a:latin typeface="Arial" panose="020B0604020202020204" pitchFamily="34" charset="0"/>
              </a:rPr>
              <a:t>的操作。</a:t>
            </a:r>
          </a:p>
          <a:p>
            <a:endParaRPr lang="zh-CN" altLang="en-US" smtClean="0">
              <a:latin typeface="Arial" panose="020B0604020202020204" pitchFamily="34" charset="0"/>
            </a:endParaRPr>
          </a:p>
        </p:txBody>
      </p:sp>
      <p:sp>
        <p:nvSpPr>
          <p:cNvPr id="17408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29F54112-38C6-434E-9D45-A1EEB1960175}" type="slidenum">
              <a:rPr lang="en-US" altLang="zh-CN" sz="1200" b="0" smtClean="0">
                <a:latin typeface="Arial" panose="020B0604020202020204" pitchFamily="34" charset="0"/>
                <a:ea typeface="宋体" panose="02010600030101010101" pitchFamily="2" charset="-122"/>
              </a:rPr>
              <a:pPr/>
              <a:t>104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566775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F382DAF-2D4D-4F3F-9CBB-F11C685BD44C}" type="slidenum">
              <a:rPr lang="en-US" altLang="zh-CN" smtClean="0">
                <a:ea typeface="Arial Unicode MS" panose="020B0604020202020204" pitchFamily="34" charset="-122"/>
              </a:rPr>
              <a:pPr>
                <a:spcBef>
                  <a:spcPct val="0"/>
                </a:spcBef>
              </a:pPr>
              <a:t>105</a:t>
            </a:fld>
            <a:endParaRPr lang="en-US" altLang="zh-CN" smtClean="0">
              <a:ea typeface="Arial Unicode MS" panose="020B0604020202020204" pitchFamily="34"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smtClean="0">
                <a:latin typeface="Arial" panose="020B0604020202020204" pitchFamily="34" charset="0"/>
              </a:rPr>
              <a:t>Lui</a:t>
            </a:r>
            <a:r>
              <a:rPr lang="zh-CN" altLang="en-US" dirty="0" smtClean="0">
                <a:latin typeface="Arial" panose="020B0604020202020204" pitchFamily="34" charset="0"/>
              </a:rPr>
              <a:t>用于将</a:t>
            </a:r>
            <a:r>
              <a:rPr lang="en-US" altLang="zh-CN" dirty="0" smtClean="0">
                <a:latin typeface="Arial" panose="020B0604020202020204" pitchFamily="34" charset="0"/>
              </a:rPr>
              <a:t>20</a:t>
            </a:r>
            <a:r>
              <a:rPr lang="zh-CN" altLang="en-US" dirty="0" smtClean="0">
                <a:latin typeface="Arial" panose="020B0604020202020204" pitchFamily="34" charset="0"/>
              </a:rPr>
              <a:t>位常数加载到寄存器的第</a:t>
            </a:r>
            <a:r>
              <a:rPr lang="en-US" altLang="zh-CN" dirty="0" smtClean="0">
                <a:latin typeface="Arial" panose="020B0604020202020204" pitchFamily="34" charset="0"/>
              </a:rPr>
              <a:t>31</a:t>
            </a:r>
            <a:r>
              <a:rPr lang="zh-CN" altLang="en-US" dirty="0" smtClean="0">
                <a:latin typeface="Arial" panose="020B0604020202020204" pitchFamily="34" charset="0"/>
              </a:rPr>
              <a:t>位到第</a:t>
            </a:r>
            <a:r>
              <a:rPr lang="en-US" altLang="zh-CN" dirty="0" smtClean="0">
                <a:latin typeface="Arial" panose="020B0604020202020204" pitchFamily="34" charset="0"/>
              </a:rPr>
              <a:t>12</a:t>
            </a:r>
            <a:r>
              <a:rPr lang="zh-CN" altLang="en-US" dirty="0" smtClean="0">
                <a:latin typeface="Arial" panose="020B0604020202020204" pitchFamily="34" charset="0"/>
              </a:rPr>
              <a:t>位，低</a:t>
            </a:r>
            <a:r>
              <a:rPr lang="en-US" altLang="zh-CN" dirty="0" smtClean="0">
                <a:latin typeface="Arial" panose="020B0604020202020204" pitchFamily="34" charset="0"/>
              </a:rPr>
              <a:t>12</a:t>
            </a:r>
            <a:r>
              <a:rPr lang="zh-CN" altLang="en-US" dirty="0" smtClean="0">
                <a:latin typeface="Arial" panose="020B0604020202020204" pitchFamily="34" charset="0"/>
              </a:rPr>
              <a:t>位填充</a:t>
            </a:r>
            <a:r>
              <a:rPr lang="en-US" altLang="zh-CN" dirty="0" smtClean="0">
                <a:latin typeface="Arial" panose="020B0604020202020204" pitchFamily="34" charset="0"/>
              </a:rPr>
              <a:t>0</a:t>
            </a:r>
          </a:p>
          <a:p>
            <a:endParaRPr lang="en-US" altLang="zh-CN" dirty="0" smtClean="0">
              <a:latin typeface="Arial" panose="020B0604020202020204" pitchFamily="34" charset="0"/>
            </a:endParaRPr>
          </a:p>
          <a:p>
            <a:endParaRPr lang="zh-CN" altLang="zh-CN" dirty="0" smtClean="0">
              <a:latin typeface="Arial" panose="020B0604020202020204" pitchFamily="34" charset="0"/>
            </a:endParaRPr>
          </a:p>
        </p:txBody>
      </p:sp>
    </p:spTree>
    <p:extLst>
      <p:ext uri="{BB962C8B-B14F-4D97-AF65-F5344CB8AC3E}">
        <p14:creationId xmlns:p14="http://schemas.microsoft.com/office/powerpoint/2010/main" val="6938504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a:ln/>
        </p:spPr>
      </p:sp>
      <p:sp>
        <p:nvSpPr>
          <p:cNvPr id="178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用</a:t>
            </a:r>
            <a:r>
              <a:rPr lang="en-US" altLang="zh-CN" smtClean="0">
                <a:latin typeface="Arial" panose="020B0604020202020204" pitchFamily="34" charset="0"/>
              </a:rPr>
              <a:t>addi, </a:t>
            </a:r>
            <a:r>
              <a:rPr lang="zh-CN" altLang="en-US" smtClean="0">
                <a:latin typeface="Arial" panose="020B0604020202020204" pitchFamily="34" charset="0"/>
              </a:rPr>
              <a:t>把</a:t>
            </a:r>
            <a:r>
              <a:rPr lang="en-US" altLang="zh-CN" smtClean="0">
                <a:latin typeface="Arial" panose="020B0604020202020204" pitchFamily="34" charset="0"/>
              </a:rPr>
              <a:t>16</a:t>
            </a:r>
            <a:r>
              <a:rPr lang="zh-CN" altLang="en-US" smtClean="0">
                <a:latin typeface="Arial" panose="020B0604020202020204" pitchFamily="34" charset="0"/>
              </a:rPr>
              <a:t>位立即数按照有符号数拓展，所以最高位是</a:t>
            </a:r>
            <a:r>
              <a:rPr lang="en-US" altLang="zh-CN" smtClean="0">
                <a:latin typeface="Arial" panose="020B0604020202020204" pitchFamily="34" charset="0"/>
              </a:rPr>
              <a:t>0</a:t>
            </a:r>
            <a:r>
              <a:rPr lang="zh-CN" altLang="en-US" smtClean="0">
                <a:latin typeface="Arial" panose="020B0604020202020204" pitchFamily="34" charset="0"/>
              </a:rPr>
              <a:t>没有问题，最高位是</a:t>
            </a:r>
            <a:r>
              <a:rPr lang="en-US" altLang="zh-CN" smtClean="0">
                <a:latin typeface="Arial" panose="020B0604020202020204" pitchFamily="34" charset="0"/>
              </a:rPr>
              <a:t>1</a:t>
            </a:r>
            <a:r>
              <a:rPr lang="zh-CN" altLang="en-US" smtClean="0">
                <a:latin typeface="Arial" panose="020B0604020202020204" pitchFamily="34" charset="0"/>
              </a:rPr>
              <a:t>就不对了，用</a:t>
            </a:r>
            <a:r>
              <a:rPr lang="en-US" altLang="zh-CN" smtClean="0">
                <a:latin typeface="Arial" panose="020B0604020202020204" pitchFamily="34" charset="0"/>
              </a:rPr>
              <a:t>ori </a:t>
            </a:r>
            <a:r>
              <a:rPr lang="zh-CN" altLang="en-US" smtClean="0">
                <a:latin typeface="Arial" panose="020B0604020202020204" pitchFamily="34" charset="0"/>
              </a:rPr>
              <a:t>没有这个问题，也可以用</a:t>
            </a:r>
            <a:r>
              <a:rPr lang="en-US" altLang="zh-CN" smtClean="0">
                <a:latin typeface="Arial" panose="020B0604020202020204" pitchFamily="34" charset="0"/>
              </a:rPr>
              <a:t>addiu</a:t>
            </a:r>
            <a:r>
              <a:rPr lang="zh-CN" altLang="en-US" smtClean="0">
                <a:latin typeface="Arial" panose="020B0604020202020204" pitchFamily="34" charset="0"/>
              </a:rPr>
              <a:t>，或者先用</a:t>
            </a:r>
            <a:r>
              <a:rPr lang="en-US" altLang="zh-CN" smtClean="0">
                <a:latin typeface="Arial" panose="020B0604020202020204" pitchFamily="34" charset="0"/>
              </a:rPr>
              <a:t>lui </a:t>
            </a:r>
            <a:r>
              <a:rPr lang="zh-CN" altLang="en-US" smtClean="0">
                <a:latin typeface="Arial" panose="020B0604020202020204" pitchFamily="34" charset="0"/>
              </a:rPr>
              <a:t>在第</a:t>
            </a:r>
            <a:r>
              <a:rPr lang="en-US" altLang="zh-CN" smtClean="0">
                <a:latin typeface="Arial" panose="020B0604020202020204" pitchFamily="34" charset="0"/>
              </a:rPr>
              <a:t>12</a:t>
            </a:r>
            <a:r>
              <a:rPr lang="zh-CN" altLang="en-US" smtClean="0">
                <a:latin typeface="Arial" panose="020B0604020202020204" pitchFamily="34" charset="0"/>
              </a:rPr>
              <a:t>位添加</a:t>
            </a:r>
            <a:r>
              <a:rPr lang="en-US" altLang="zh-CN" smtClean="0">
                <a:latin typeface="Arial" panose="020B0604020202020204" pitchFamily="34" charset="0"/>
              </a:rPr>
              <a:t>1</a:t>
            </a:r>
            <a:r>
              <a:rPr lang="zh-CN" altLang="en-US" smtClean="0">
                <a:latin typeface="Arial" panose="020B0604020202020204" pitchFamily="34" charset="0"/>
              </a:rPr>
              <a:t>，然后再用</a:t>
            </a:r>
            <a:r>
              <a:rPr lang="en-US" altLang="zh-CN" smtClean="0">
                <a:latin typeface="Arial" panose="020B0604020202020204" pitchFamily="34" charset="0"/>
              </a:rPr>
              <a:t>addi</a:t>
            </a:r>
            <a:r>
              <a:rPr lang="zh-CN" altLang="en-US" smtClean="0">
                <a:latin typeface="Arial" panose="020B0604020202020204" pitchFamily="34" charset="0"/>
              </a:rPr>
              <a:t>加上低</a:t>
            </a:r>
            <a:r>
              <a:rPr lang="en-US" altLang="zh-CN" smtClean="0">
                <a:latin typeface="Arial" panose="020B0604020202020204" pitchFamily="34" charset="0"/>
              </a:rPr>
              <a:t>16</a:t>
            </a:r>
            <a:r>
              <a:rPr lang="zh-CN" altLang="en-US" smtClean="0">
                <a:latin typeface="Arial" panose="020B0604020202020204" pitchFamily="34" charset="0"/>
              </a:rPr>
              <a:t>位。</a:t>
            </a:r>
          </a:p>
          <a:p>
            <a:endParaRPr lang="zh-CN" altLang="en-US" smtClean="0">
              <a:latin typeface="Arial" panose="020B0604020202020204" pitchFamily="34" charset="0"/>
            </a:endParaRPr>
          </a:p>
        </p:txBody>
      </p:sp>
      <p:sp>
        <p:nvSpPr>
          <p:cNvPr id="178180" name="页眉占位符 3"/>
          <p:cNvSpPr>
            <a:spLocks noGrp="1"/>
          </p:cNvSpPr>
          <p:nvPr>
            <p:ph type="hdr"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r>
              <a:rPr lang="en-US" altLang="zh-CN"/>
              <a:t>1.1    Introduction</a:t>
            </a:r>
          </a:p>
        </p:txBody>
      </p:sp>
      <p:sp>
        <p:nvSpPr>
          <p:cNvPr id="178181"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AE0048E-4055-4EC0-873E-EADB5EBDCFEF}" type="slidenum">
              <a:rPr lang="en-US" altLang="zh-CN" sz="1200" b="0" smtClean="0">
                <a:latin typeface="Arial" panose="020B0604020202020204" pitchFamily="34" charset="0"/>
                <a:ea typeface="宋体" panose="02010600030101010101" pitchFamily="2" charset="-122"/>
              </a:rPr>
              <a:pPr/>
              <a:t>106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7583260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a:ln/>
        </p:spPr>
      </p:sp>
      <p:sp>
        <p:nvSpPr>
          <p:cNvPr id="180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条件分支的操作码是</a:t>
            </a:r>
            <a:r>
              <a:rPr lang="en-US" altLang="zh-CN" dirty="0" smtClean="0">
                <a:latin typeface="Arial" panose="020B0604020202020204" pitchFamily="34" charset="0"/>
              </a:rPr>
              <a:t>1100011</a:t>
            </a:r>
            <a:r>
              <a:rPr lang="zh-CN" altLang="en-US" dirty="0" smtClean="0">
                <a:latin typeface="Arial" panose="020B0604020202020204" pitchFamily="34" charset="0"/>
              </a:rPr>
              <a:t>，</a:t>
            </a:r>
            <a:r>
              <a:rPr lang="en-US" altLang="zh-CN" dirty="0" err="1" smtClean="0">
                <a:latin typeface="Arial" panose="020B0604020202020204" pitchFamily="34" charset="0"/>
              </a:rPr>
              <a:t>bne</a:t>
            </a:r>
            <a:r>
              <a:rPr lang="zh-CN" altLang="en-US" dirty="0" smtClean="0">
                <a:latin typeface="Arial" panose="020B0604020202020204" pitchFamily="34" charset="0"/>
              </a:rPr>
              <a:t>的</a:t>
            </a:r>
            <a:r>
              <a:rPr lang="en-US" altLang="zh-CN" dirty="0" smtClean="0">
                <a:latin typeface="Arial" panose="020B0604020202020204" pitchFamily="34" charset="0"/>
              </a:rPr>
              <a:t>funct3</a:t>
            </a:r>
            <a:r>
              <a:rPr lang="zh-CN" altLang="en-US" dirty="0" smtClean="0">
                <a:latin typeface="Arial" panose="020B0604020202020204" pitchFamily="34" charset="0"/>
              </a:rPr>
              <a:t>是</a:t>
            </a:r>
            <a:r>
              <a:rPr lang="en-US" altLang="zh-CN" dirty="0" smtClean="0">
                <a:latin typeface="Arial" panose="020B0604020202020204" pitchFamily="34" charset="0"/>
              </a:rPr>
              <a:t>001</a:t>
            </a:r>
            <a:r>
              <a:rPr lang="zh-CN" altLang="en-US" dirty="0" smtClean="0">
                <a:latin typeface="Arial" panose="020B0604020202020204" pitchFamily="34" charset="0"/>
              </a:rPr>
              <a:t>，</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en-US" altLang="zh-CN" dirty="0" smtClean="0">
                <a:latin typeface="Arial" panose="020B0604020202020204" pitchFamily="34" charset="0"/>
              </a:rPr>
              <a:t>SB-type:  </a:t>
            </a:r>
          </a:p>
          <a:p>
            <a:r>
              <a:rPr lang="en-US" altLang="zh-CN" dirty="0" err="1" smtClean="0">
                <a:latin typeface="Arial" panose="020B0604020202020204" pitchFamily="34" charset="0"/>
              </a:rPr>
              <a:t>Bne</a:t>
            </a:r>
            <a:r>
              <a:rPr lang="en-US" altLang="zh-CN" dirty="0" smtClean="0">
                <a:latin typeface="Arial" panose="020B0604020202020204" pitchFamily="34" charset="0"/>
              </a:rPr>
              <a:t>, </a:t>
            </a:r>
            <a:r>
              <a:rPr lang="zh-CN" altLang="en-US" dirty="0" smtClean="0">
                <a:latin typeface="Arial" panose="020B0604020202020204" pitchFamily="34" charset="0"/>
              </a:rPr>
              <a:t>后面的必须是偶数。 </a:t>
            </a:r>
            <a:r>
              <a:rPr lang="en-US" altLang="zh-CN" dirty="0" smtClean="0">
                <a:latin typeface="Arial" panose="020B0604020202020204" pitchFamily="34" charset="0"/>
              </a:rPr>
              <a:t>The address uses unusual encoding</a:t>
            </a:r>
          </a:p>
          <a:p>
            <a:endParaRPr lang="en-US" altLang="zh-CN" dirty="0" smtClean="0">
              <a:latin typeface="Arial" panose="020B0604020202020204" pitchFamily="34" charset="0"/>
            </a:endParaRPr>
          </a:p>
          <a:p>
            <a:r>
              <a:rPr lang="en-US" altLang="zh-CN" dirty="0" smtClean="0">
                <a:latin typeface="Arial" panose="020B0604020202020204" pitchFamily="34" charset="0"/>
              </a:rPr>
              <a:t>2000  = </a:t>
            </a:r>
            <a:r>
              <a:rPr lang="zh-CN" altLang="en-US" dirty="0" smtClean="0">
                <a:latin typeface="Arial" panose="020B0604020202020204" pitchFamily="34" charset="0"/>
              </a:rPr>
              <a:t>（</a:t>
            </a:r>
            <a:r>
              <a:rPr lang="en-US" altLang="zh-CN" dirty="0" smtClean="0">
                <a:latin typeface="Arial" panose="020B0604020202020204" pitchFamily="34" charset="0"/>
              </a:rPr>
              <a:t>11111010000</a:t>
            </a:r>
            <a:r>
              <a:rPr lang="zh-CN" altLang="en-US" dirty="0" smtClean="0">
                <a:latin typeface="Arial" panose="020B0604020202020204" pitchFamily="34" charset="0"/>
              </a:rPr>
              <a:t>）</a:t>
            </a:r>
            <a:r>
              <a:rPr lang="en-US" altLang="zh-CN" dirty="0" smtClean="0">
                <a:latin typeface="Arial" panose="020B0604020202020204" pitchFamily="34" charset="0"/>
              </a:rPr>
              <a:t>bin = </a:t>
            </a:r>
            <a:r>
              <a:rPr lang="zh-CN" altLang="en-US" dirty="0" smtClean="0">
                <a:latin typeface="Arial" panose="020B0604020202020204" pitchFamily="34" charset="0"/>
              </a:rPr>
              <a:t>（</a:t>
            </a:r>
            <a:r>
              <a:rPr lang="en-US" altLang="zh-CN" dirty="0" smtClean="0">
                <a:latin typeface="Arial" panose="020B0604020202020204" pitchFamily="34" charset="0"/>
              </a:rPr>
              <a:t>0111</a:t>
            </a:r>
            <a:r>
              <a:rPr lang="zh-CN" altLang="en-US" dirty="0" smtClean="0">
                <a:latin typeface="Arial" panose="020B0604020202020204" pitchFamily="34" charset="0"/>
              </a:rPr>
              <a:t>，</a:t>
            </a:r>
            <a:r>
              <a:rPr lang="en-US" altLang="zh-CN" dirty="0" smtClean="0">
                <a:latin typeface="Arial" panose="020B0604020202020204" pitchFamily="34" charset="0"/>
              </a:rPr>
              <a:t>1101</a:t>
            </a:r>
            <a:r>
              <a:rPr lang="zh-CN" altLang="en-US" dirty="0" smtClean="0">
                <a:latin typeface="Arial" panose="020B0604020202020204" pitchFamily="34" charset="0"/>
              </a:rPr>
              <a:t>，</a:t>
            </a:r>
            <a:r>
              <a:rPr lang="en-US" altLang="zh-CN" dirty="0" smtClean="0">
                <a:latin typeface="Arial" panose="020B0604020202020204" pitchFamily="34" charset="0"/>
              </a:rPr>
              <a:t>0000</a:t>
            </a:r>
            <a:r>
              <a:rPr lang="zh-CN" altLang="en-US" dirty="0" smtClean="0">
                <a:latin typeface="Arial" panose="020B0604020202020204" pitchFamily="34" charset="0"/>
              </a:rPr>
              <a:t>）</a:t>
            </a:r>
            <a:r>
              <a:rPr lang="en-US" altLang="zh-CN" dirty="0" smtClean="0">
                <a:latin typeface="Arial" panose="020B0604020202020204" pitchFamily="34" charset="0"/>
              </a:rPr>
              <a:t>bin</a:t>
            </a:r>
            <a:endParaRPr lang="zh-CN" altLang="en-US" dirty="0" smtClean="0">
              <a:latin typeface="Arial" panose="020B0604020202020204" pitchFamily="34" charset="0"/>
            </a:endParaRPr>
          </a:p>
          <a:p>
            <a:endParaRPr lang="en-US" altLang="zh-CN" dirty="0" smtClean="0">
              <a:latin typeface="Arial" panose="020B0604020202020204" pitchFamily="34" charset="0"/>
            </a:endParaRPr>
          </a:p>
          <a:p>
            <a:r>
              <a:rPr lang="en-US" altLang="zh-CN" dirty="0" smtClean="0">
                <a:latin typeface="Arial" panose="020B0604020202020204" pitchFamily="34" charset="0"/>
              </a:rPr>
              <a:t>PC </a:t>
            </a:r>
            <a:r>
              <a:rPr lang="zh-CN" altLang="en-US" dirty="0" smtClean="0">
                <a:latin typeface="Arial" panose="020B0604020202020204" pitchFamily="34" charset="0"/>
              </a:rPr>
              <a:t>相对偏移表示分支和目标指令之间的半字数。</a:t>
            </a:r>
            <a:endParaRPr lang="en-US" altLang="zh-CN" dirty="0" smtClean="0">
              <a:latin typeface="Arial" panose="020B0604020202020204" pitchFamily="34" charset="0"/>
            </a:endParaRPr>
          </a:p>
          <a:p>
            <a:r>
              <a:rPr lang="en-US" altLang="zh-CN" dirty="0" smtClean="0">
                <a:latin typeface="Arial" panose="020B0604020202020204" pitchFamily="34" charset="0"/>
              </a:rPr>
              <a:t>Jal</a:t>
            </a:r>
            <a:r>
              <a:rPr lang="zh-CN" altLang="en-US" dirty="0" smtClean="0">
                <a:latin typeface="Arial" panose="020B0604020202020204" pitchFamily="34" charset="0"/>
              </a:rPr>
              <a:t>指令中的</a:t>
            </a:r>
            <a:r>
              <a:rPr lang="en-US" altLang="zh-CN" dirty="0" smtClean="0">
                <a:latin typeface="Arial" panose="020B0604020202020204" pitchFamily="34" charset="0"/>
              </a:rPr>
              <a:t>20</a:t>
            </a:r>
            <a:r>
              <a:rPr lang="zh-CN" altLang="en-US" dirty="0" smtClean="0">
                <a:latin typeface="Arial" panose="020B0604020202020204" pitchFamily="34" charset="0"/>
              </a:rPr>
              <a:t>位地址字段可以寻址当前指令的前后</a:t>
            </a:r>
            <a:r>
              <a:rPr lang="en-US" altLang="zh-CN" dirty="0" smtClean="0">
                <a:latin typeface="Arial" panose="020B0604020202020204" pitchFamily="34" charset="0"/>
              </a:rPr>
              <a:t>1M</a:t>
            </a:r>
            <a:r>
              <a:rPr lang="zh-CN" altLang="en-US" dirty="0" smtClean="0">
                <a:latin typeface="Arial" panose="020B0604020202020204" pitchFamily="34" charset="0"/>
              </a:rPr>
              <a:t>字节范围，条件分支指令的</a:t>
            </a:r>
            <a:r>
              <a:rPr lang="en-US" altLang="zh-CN" dirty="0" smtClean="0">
                <a:latin typeface="Arial" panose="020B0604020202020204" pitchFamily="34" charset="0"/>
              </a:rPr>
              <a:t>12</a:t>
            </a:r>
            <a:r>
              <a:rPr lang="zh-CN" altLang="en-US" dirty="0" smtClean="0">
                <a:latin typeface="Arial" panose="020B0604020202020204" pitchFamily="34" charset="0"/>
              </a:rPr>
              <a:t>位字段可以寻址当前指令的前后</a:t>
            </a:r>
            <a:r>
              <a:rPr lang="en-US" altLang="zh-CN" dirty="0" smtClean="0">
                <a:latin typeface="Arial" panose="020B0604020202020204" pitchFamily="34" charset="0"/>
              </a:rPr>
              <a:t>4K</a:t>
            </a:r>
            <a:r>
              <a:rPr lang="zh-CN" altLang="en-US" dirty="0" smtClean="0">
                <a:latin typeface="Arial" panose="020B0604020202020204" pitchFamily="34" charset="0"/>
              </a:rPr>
              <a:t>字节范围。</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注意到这两个地址空间是不是一样的。 </a:t>
            </a:r>
            <a:r>
              <a:rPr lang="en-US" altLang="zh-CN" dirty="0" err="1" smtClean="0">
                <a:latin typeface="Arial" panose="020B0604020202020204" pitchFamily="34" charset="0"/>
              </a:rPr>
              <a:t>Bne</a:t>
            </a:r>
            <a:r>
              <a:rPr lang="en-US" altLang="zh-CN" dirty="0" smtClean="0">
                <a:latin typeface="Arial" panose="020B0604020202020204" pitchFamily="34" charset="0"/>
              </a:rPr>
              <a:t> </a:t>
            </a:r>
            <a:r>
              <a:rPr lang="zh-CN" altLang="en-US" dirty="0" smtClean="0">
                <a:latin typeface="Arial" panose="020B0604020202020204" pitchFamily="34" charset="0"/>
              </a:rPr>
              <a:t>是</a:t>
            </a:r>
            <a:r>
              <a:rPr lang="en-US" altLang="zh-CN" dirty="0" smtClean="0">
                <a:latin typeface="Arial" panose="020B0604020202020204" pitchFamily="34" charset="0"/>
              </a:rPr>
              <a:t>12</a:t>
            </a:r>
            <a:r>
              <a:rPr lang="zh-CN" altLang="en-US" dirty="0" smtClean="0">
                <a:latin typeface="Arial" panose="020B0604020202020204" pitchFamily="34" charset="0"/>
              </a:rPr>
              <a:t>，  </a:t>
            </a:r>
            <a:r>
              <a:rPr lang="en-US" altLang="zh-CN" dirty="0" smtClean="0">
                <a:latin typeface="Arial" panose="020B0604020202020204" pitchFamily="34" charset="0"/>
              </a:rPr>
              <a:t>0</a:t>
            </a:r>
            <a:r>
              <a:rPr lang="zh-CN" altLang="en-US" dirty="0" smtClean="0">
                <a:latin typeface="Arial" panose="020B0604020202020204" pitchFamily="34" charset="0"/>
              </a:rPr>
              <a:t> </a:t>
            </a:r>
            <a:r>
              <a:rPr lang="en-US" altLang="zh-CN" dirty="0" smtClean="0">
                <a:latin typeface="Arial" panose="020B0604020202020204" pitchFamily="34" charset="0"/>
              </a:rPr>
              <a:t>0</a:t>
            </a:r>
            <a:r>
              <a:rPr lang="zh-CN" altLang="en-US" dirty="0" smtClean="0">
                <a:latin typeface="Arial" panose="020B0604020202020204" pitchFamily="34" charset="0"/>
              </a:rPr>
              <a:t> </a:t>
            </a:r>
            <a:r>
              <a:rPr lang="en-US" altLang="zh-CN" dirty="0" smtClean="0">
                <a:latin typeface="Arial" panose="020B0604020202020204" pitchFamily="34" charset="0"/>
              </a:rPr>
              <a:t>111110</a:t>
            </a:r>
            <a:r>
              <a:rPr lang="zh-CN" altLang="en-US" dirty="0" smtClean="0">
                <a:latin typeface="Arial" panose="020B0604020202020204" pitchFamily="34" charset="0"/>
              </a:rPr>
              <a:t> </a:t>
            </a:r>
            <a:r>
              <a:rPr lang="en-US" altLang="zh-CN" dirty="0" smtClean="0">
                <a:latin typeface="Arial" panose="020B0604020202020204" pitchFamily="34" charset="0"/>
              </a:rPr>
              <a:t>1000</a:t>
            </a:r>
          </a:p>
          <a:p>
            <a:endParaRPr lang="en-US" altLang="zh-CN" dirty="0" smtClean="0">
              <a:latin typeface="Arial" panose="020B0604020202020204" pitchFamily="34" charset="0"/>
            </a:endParaRPr>
          </a:p>
          <a:p>
            <a:r>
              <a:rPr lang="zh-CN" altLang="en-US" dirty="0" smtClean="0">
                <a:latin typeface="Arial" panose="020B0604020202020204" pitchFamily="34" charset="0"/>
              </a:rPr>
              <a:t> </a:t>
            </a:r>
            <a:r>
              <a:rPr lang="en-US" altLang="zh-CN" dirty="0" err="1" smtClean="0">
                <a:latin typeface="Arial" panose="020B0604020202020204" pitchFamily="34" charset="0"/>
              </a:rPr>
              <a:t>jal</a:t>
            </a:r>
            <a:r>
              <a:rPr lang="en-US" altLang="zh-CN" dirty="0" smtClean="0">
                <a:latin typeface="Arial" panose="020B0604020202020204" pitchFamily="34" charset="0"/>
              </a:rPr>
              <a:t> </a:t>
            </a:r>
            <a:r>
              <a:rPr lang="zh-CN" altLang="en-US" dirty="0" smtClean="0">
                <a:latin typeface="Arial" panose="020B0604020202020204" pitchFamily="34" charset="0"/>
              </a:rPr>
              <a:t>是</a:t>
            </a:r>
            <a:r>
              <a:rPr lang="en-US" altLang="zh-CN" dirty="0" smtClean="0">
                <a:latin typeface="Arial" panose="020B0604020202020204" pitchFamily="34" charset="0"/>
              </a:rPr>
              <a:t>20</a:t>
            </a:r>
            <a:endParaRPr lang="zh-CN" altLang="en-US" dirty="0" smtClean="0">
              <a:latin typeface="Arial" panose="020B0604020202020204" pitchFamily="34" charset="0"/>
            </a:endParaRPr>
          </a:p>
        </p:txBody>
      </p:sp>
      <p:sp>
        <p:nvSpPr>
          <p:cNvPr id="18022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C89CD950-77AB-4547-BA7F-F96D8BDE41D3}" type="slidenum">
              <a:rPr lang="en-US" altLang="zh-CN" sz="1200" b="0" smtClean="0">
                <a:latin typeface="Arial" panose="020B0604020202020204" pitchFamily="34" charset="0"/>
                <a:ea typeface="宋体" panose="02010600030101010101" pitchFamily="2" charset="-122"/>
              </a:rPr>
              <a:pPr/>
              <a:t>107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231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再来看一条更复杂一些的</a:t>
            </a:r>
            <a:r>
              <a:rPr lang="en-US" altLang="zh-CN" smtClean="0">
                <a:latin typeface="Arial" panose="020B0604020202020204" pitchFamily="34" charset="0"/>
              </a:rPr>
              <a:t>C</a:t>
            </a:r>
            <a:r>
              <a:rPr lang="zh-CN" altLang="en-US" smtClean="0">
                <a:latin typeface="Arial" panose="020B0604020202020204" pitchFamily="34" charset="0"/>
              </a:rPr>
              <a:t>语言赋值语句。</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zh-CN" altLang="en-US" smtClean="0">
                <a:latin typeface="Arial" panose="020B0604020202020204" pitchFamily="34" charset="0"/>
              </a:rPr>
              <a:t>高级语言的代码量更少</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2458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B6D82C3-4F19-4CAD-B6D3-B744D0AF67D0}" type="slidenum">
              <a:rPr lang="en-US" altLang="zh-CN" sz="1200" b="0" smtClean="0">
                <a:latin typeface="Arial" panose="020B0604020202020204" pitchFamily="34" charset="0"/>
                <a:ea typeface="宋体" panose="02010600030101010101" pitchFamily="2" charset="-122"/>
              </a:rPr>
              <a:pPr/>
              <a:t>16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1907599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Jal </a:t>
            </a:r>
            <a:r>
              <a:rPr lang="zh-CN" altLang="en-US" smtClean="0">
                <a:latin typeface="Arial" panose="020B0604020202020204" pitchFamily="34" charset="0"/>
              </a:rPr>
              <a:t>是唯一的一条</a:t>
            </a:r>
            <a:r>
              <a:rPr lang="en-US" altLang="zh-CN" smtClean="0">
                <a:latin typeface="Arial" panose="020B0604020202020204" pitchFamily="34" charset="0"/>
              </a:rPr>
              <a:t>UJ-type</a:t>
            </a:r>
            <a:r>
              <a:rPr lang="zh-CN" altLang="en-US" smtClean="0">
                <a:latin typeface="Arial" panose="020B0604020202020204" pitchFamily="34" charset="0"/>
              </a:rPr>
              <a:t>指令  （</a:t>
            </a:r>
            <a:r>
              <a:rPr lang="en-US" altLang="zh-CN" smtClean="0">
                <a:latin typeface="Arial" panose="020B0604020202020204" pitchFamily="34" charset="0"/>
              </a:rPr>
              <a:t>the unconditional jump-and-link instruction</a:t>
            </a:r>
            <a:r>
              <a:rPr lang="zh-CN" altLang="en-US" smtClean="0">
                <a:latin typeface="Arial" panose="020B0604020202020204" pitchFamily="34" charset="0"/>
              </a:rPr>
              <a:t>）</a:t>
            </a:r>
            <a:endParaRPr lang="en-US" altLang="zh-CN" smtClean="0">
              <a:latin typeface="Arial" panose="020B0604020202020204" pitchFamily="34" charset="0"/>
            </a:endParaRPr>
          </a:p>
          <a:p>
            <a:r>
              <a:rPr lang="zh-CN" altLang="en-US" smtClean="0">
                <a:latin typeface="Arial" panose="020B0604020202020204" pitchFamily="34" charset="0"/>
              </a:rPr>
              <a:t>后面的必须是偶数</a:t>
            </a:r>
            <a:endParaRPr lang="en-US" altLang="zh-CN" smtClean="0">
              <a:latin typeface="Arial" panose="020B0604020202020204" pitchFamily="34" charset="0"/>
            </a:endParaRPr>
          </a:p>
          <a:p>
            <a:endParaRPr lang="zh-CN" altLang="en-US" smtClean="0">
              <a:latin typeface="Arial" panose="020B0604020202020204" pitchFamily="34" charset="0"/>
            </a:endParaRPr>
          </a:p>
        </p:txBody>
      </p:sp>
      <p:sp>
        <p:nvSpPr>
          <p:cNvPr id="18227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87114333-469A-4E09-892A-28E53589534E}" type="slidenum">
              <a:rPr lang="en-US" altLang="zh-CN" sz="1200" b="0" smtClean="0">
                <a:latin typeface="Arial" panose="020B0604020202020204" pitchFamily="34" charset="0"/>
                <a:ea typeface="宋体" panose="02010600030101010101" pitchFamily="2" charset="-122"/>
              </a:rPr>
              <a:pPr/>
              <a:t>108</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867916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8432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96E71BC-5065-40B3-9554-68B78BE6E5CD}" type="slidenum">
              <a:rPr lang="en-US" altLang="zh-CN" sz="1200" b="0" smtClean="0">
                <a:latin typeface="Arial" panose="020B0604020202020204" pitchFamily="34" charset="0"/>
                <a:ea typeface="宋体" panose="02010600030101010101" pitchFamily="2" charset="-122"/>
              </a:rPr>
              <a:pPr/>
              <a:t>109</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477253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rPr>
              <a:t>前面的例子转成二进制</a:t>
            </a:r>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kumimoji="1" lang="zh-CN" altLang="en-US" dirty="0" smtClean="0">
                <a:latin typeface="Arial" panose="020B0604020202020204" pitchFamily="34" charset="0"/>
              </a:rPr>
              <a:t>相对转移还有一个优点：程序放到哪里都可以执行，绝对地址就不行。</a:t>
            </a:r>
          </a:p>
          <a:p>
            <a:endParaRPr lang="en-US" altLang="zh-CN" dirty="0" smtClean="0">
              <a:latin typeface="Arial" panose="020B0604020202020204" pitchFamily="34" charset="0"/>
            </a:endParaRPr>
          </a:p>
          <a:p>
            <a:endParaRPr lang="en-US" altLang="zh-CN" dirty="0" smtClean="0">
              <a:latin typeface="Arial" panose="020B0604020202020204" pitchFamily="34" charset="0"/>
            </a:endParaRPr>
          </a:p>
          <a:p>
            <a:r>
              <a:rPr lang="zh-CN" altLang="en-US" dirty="0" smtClean="0">
                <a:latin typeface="Arial" panose="020B0604020202020204" pitchFamily="34" charset="0"/>
              </a:rPr>
              <a:t>注意到用的是相对的</a:t>
            </a:r>
            <a:r>
              <a:rPr lang="en-US" altLang="zh-CN" dirty="0" smtClean="0">
                <a:latin typeface="Arial" panose="020B0604020202020204" pitchFamily="34" charset="0"/>
              </a:rPr>
              <a:t>offset   </a:t>
            </a:r>
            <a:r>
              <a:rPr lang="zh-CN" altLang="en-US" dirty="0" smtClean="0">
                <a:latin typeface="Arial" panose="020B0604020202020204" pitchFamily="34" charset="0"/>
              </a:rPr>
              <a:t>（除非跳转到非常远的地方）</a:t>
            </a:r>
          </a:p>
          <a:p>
            <a:endParaRPr lang="en-US" altLang="zh-CN" dirty="0" smtClean="0">
              <a:solidFill>
                <a:srgbClr val="000000"/>
              </a:solidFill>
              <a:latin typeface="Times New Roman" panose="02020603050405020304" pitchFamily="18" charset="0"/>
              <a:ea typeface="等线" pitchFamily="2" charset="-122"/>
              <a:cs typeface="Times New Roman" panose="02020603050405020304" pitchFamily="18" charset="0"/>
            </a:endParaRPr>
          </a:p>
        </p:txBody>
      </p:sp>
      <p:sp>
        <p:nvSpPr>
          <p:cNvPr id="18637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A93F0B5E-776B-4BDB-8781-C503CDC777DF}" type="slidenum">
              <a:rPr lang="en-US" altLang="zh-CN" sz="1200" b="0" smtClean="0">
                <a:latin typeface="Arial" panose="020B0604020202020204" pitchFamily="34" charset="0"/>
                <a:ea typeface="宋体" panose="02010600030101010101" pitchFamily="2" charset="-122"/>
              </a:rPr>
              <a:pPr/>
              <a:t>110</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310463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跳到一个</a:t>
            </a:r>
            <a:r>
              <a:rPr lang="en-US" altLang="zh-CN" smtClean="0">
                <a:latin typeface="Arial" panose="020B0604020202020204" pitchFamily="34" charset="0"/>
              </a:rPr>
              <a:t>12bit</a:t>
            </a:r>
            <a:r>
              <a:rPr lang="zh-CN" altLang="en-US" smtClean="0">
                <a:latin typeface="Arial" panose="020B0604020202020204" pitchFamily="34" charset="0"/>
              </a:rPr>
              <a:t> 地址长之外的 地址</a:t>
            </a:r>
            <a:endParaRPr lang="en-US" altLang="zh-CN" smtClean="0">
              <a:latin typeface="Arial" panose="020B0604020202020204" pitchFamily="34" charset="0"/>
            </a:endParaRPr>
          </a:p>
          <a:p>
            <a:endParaRPr lang="en-US" altLang="zh-CN" smtClean="0">
              <a:latin typeface="Arial" panose="020B0604020202020204" pitchFamily="34" charset="0"/>
            </a:endParaRPr>
          </a:p>
          <a:p>
            <a:r>
              <a:rPr lang="en-US" altLang="zh-CN" smtClean="0">
                <a:latin typeface="Arial" panose="020B0604020202020204" pitchFamily="34" charset="0"/>
              </a:rPr>
              <a:t>X10 </a:t>
            </a:r>
            <a:r>
              <a:rPr lang="zh-CN" altLang="en-US" smtClean="0">
                <a:latin typeface="Arial" panose="020B0604020202020204" pitchFamily="34" charset="0"/>
              </a:rPr>
              <a:t>等于</a:t>
            </a:r>
            <a:r>
              <a:rPr lang="en-US" altLang="zh-CN" smtClean="0">
                <a:latin typeface="Arial" panose="020B0604020202020204" pitchFamily="34" charset="0"/>
              </a:rPr>
              <a:t>0</a:t>
            </a:r>
            <a:r>
              <a:rPr lang="zh-CN" altLang="en-US" smtClean="0">
                <a:latin typeface="Arial" panose="020B0604020202020204" pitchFamily="34" charset="0"/>
              </a:rPr>
              <a:t>， 然后跳转到  </a:t>
            </a:r>
            <a:r>
              <a:rPr lang="en-US" altLang="zh-CN" smtClean="0">
                <a:latin typeface="Arial" panose="020B0604020202020204" pitchFamily="34" charset="0"/>
              </a:rPr>
              <a:t>L1    Beq</a:t>
            </a:r>
            <a:r>
              <a:rPr lang="zh-CN" altLang="en-US" smtClean="0">
                <a:latin typeface="Arial" panose="020B0604020202020204" pitchFamily="34" charset="0"/>
              </a:rPr>
              <a:t>的地址空间是  </a:t>
            </a:r>
            <a:r>
              <a:rPr lang="en-US" altLang="zh-CN" smtClean="0">
                <a:latin typeface="Arial" panose="020B0604020202020204" pitchFamily="34" charset="0"/>
              </a:rPr>
              <a:t>12bit</a:t>
            </a:r>
          </a:p>
          <a:p>
            <a:endParaRPr lang="en-US" altLang="zh-CN" smtClean="0">
              <a:latin typeface="Arial" panose="020B0604020202020204" pitchFamily="34" charset="0"/>
            </a:endParaRPr>
          </a:p>
          <a:p>
            <a:r>
              <a:rPr lang="zh-CN" altLang="en-US" smtClean="0">
                <a:latin typeface="Arial" panose="020B0604020202020204" pitchFamily="34" charset="0"/>
              </a:rPr>
              <a:t>如果</a:t>
            </a:r>
            <a:r>
              <a:rPr lang="en-US" altLang="zh-CN" smtClean="0">
                <a:latin typeface="Arial" panose="020B0604020202020204" pitchFamily="34" charset="0"/>
              </a:rPr>
              <a:t>X10 </a:t>
            </a:r>
            <a:r>
              <a:rPr lang="zh-CN" altLang="en-US" smtClean="0">
                <a:latin typeface="Arial" panose="020B0604020202020204" pitchFamily="34" charset="0"/>
              </a:rPr>
              <a:t>不等于</a:t>
            </a:r>
            <a:r>
              <a:rPr lang="en-US" altLang="zh-CN" smtClean="0">
                <a:latin typeface="Arial" panose="020B0604020202020204" pitchFamily="34" charset="0"/>
              </a:rPr>
              <a:t>0</a:t>
            </a:r>
            <a:r>
              <a:rPr lang="zh-CN" altLang="en-US" smtClean="0">
                <a:latin typeface="Arial" panose="020B0604020202020204" pitchFamily="34" charset="0"/>
              </a:rPr>
              <a:t>， 跳转到</a:t>
            </a:r>
            <a:r>
              <a:rPr lang="en-US" altLang="zh-CN" smtClean="0">
                <a:latin typeface="Arial" panose="020B0604020202020204" pitchFamily="34" charset="0"/>
              </a:rPr>
              <a:t>L2</a:t>
            </a:r>
          </a:p>
          <a:p>
            <a:r>
              <a:rPr lang="zh-CN" altLang="en-US" smtClean="0">
                <a:latin typeface="Arial" panose="020B0604020202020204" pitchFamily="34" charset="0"/>
              </a:rPr>
              <a:t>如果</a:t>
            </a:r>
            <a:r>
              <a:rPr lang="en-US" altLang="zh-CN" smtClean="0">
                <a:latin typeface="Arial" panose="020B0604020202020204" pitchFamily="34" charset="0"/>
              </a:rPr>
              <a:t>X10 </a:t>
            </a:r>
            <a:r>
              <a:rPr lang="zh-CN" altLang="en-US" smtClean="0">
                <a:latin typeface="Arial" panose="020B0604020202020204" pitchFamily="34" charset="0"/>
              </a:rPr>
              <a:t>等于</a:t>
            </a:r>
            <a:r>
              <a:rPr lang="en-US" altLang="zh-CN" smtClean="0">
                <a:latin typeface="Arial" panose="020B0604020202020204" pitchFamily="34" charset="0"/>
              </a:rPr>
              <a:t>0</a:t>
            </a:r>
            <a:r>
              <a:rPr lang="zh-CN" altLang="en-US" smtClean="0">
                <a:latin typeface="Arial" panose="020B0604020202020204" pitchFamily="34" charset="0"/>
              </a:rPr>
              <a:t>， 就执行下一句。 下一句是 </a:t>
            </a:r>
            <a:r>
              <a:rPr lang="en-US" altLang="zh-CN" smtClean="0">
                <a:latin typeface="Arial" panose="020B0604020202020204" pitchFamily="34" charset="0"/>
              </a:rPr>
              <a:t>Jal  【Jal </a:t>
            </a:r>
            <a:r>
              <a:rPr lang="zh-CN" altLang="en-US" smtClean="0">
                <a:latin typeface="Arial" panose="020B0604020202020204" pitchFamily="34" charset="0"/>
              </a:rPr>
              <a:t>的地址空间是  </a:t>
            </a:r>
            <a:r>
              <a:rPr lang="en-US" altLang="zh-CN" smtClean="0">
                <a:latin typeface="Arial" panose="020B0604020202020204" pitchFamily="34" charset="0"/>
              </a:rPr>
              <a:t>20 bit】</a:t>
            </a:r>
            <a:endParaRPr lang="zh-CN" altLang="en-US" smtClean="0">
              <a:latin typeface="Arial" panose="020B0604020202020204" pitchFamily="34" charset="0"/>
            </a:endParaRPr>
          </a:p>
        </p:txBody>
      </p:sp>
      <p:sp>
        <p:nvSpPr>
          <p:cNvPr id="18842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3C5C10EB-18E5-4BCD-8389-0B9827C7CE05}" type="slidenum">
              <a:rPr lang="en-US" altLang="zh-CN" sz="1200" b="0" smtClean="0">
                <a:latin typeface="Arial" panose="020B0604020202020204" pitchFamily="34" charset="0"/>
                <a:ea typeface="宋体" panose="02010600030101010101" pitchFamily="2" charset="-122"/>
              </a:rPr>
              <a:pPr/>
              <a:t>111</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287607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88419"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indent="-457200">
              <a:buFontTx/>
              <a:buAutoNum type="arabicPeriod"/>
              <a:defRPr/>
            </a:pPr>
            <a:r>
              <a:rPr lang="zh-CN" altLang="en-US" sz="2400" dirty="0" smtClean="0">
                <a:latin typeface="Arial" panose="020B0604020202020204" pitchFamily="34" charset="0"/>
              </a:rPr>
              <a:t>立即数寻址：操作数是指令本身的常量</a:t>
            </a:r>
            <a:endParaRPr lang="en-US" altLang="zh-CN" sz="2400" dirty="0" smtClean="0">
              <a:latin typeface="Arial" panose="020B0604020202020204" pitchFamily="34" charset="0"/>
            </a:endParaRPr>
          </a:p>
          <a:p>
            <a:pPr lvl="1" indent="-457200">
              <a:buFontTx/>
              <a:buAutoNum type="arabicPeriod"/>
              <a:defRPr/>
            </a:pPr>
            <a:r>
              <a:rPr lang="zh-CN" altLang="en-US" sz="2400" dirty="0" smtClean="0">
                <a:latin typeface="Arial" panose="020B0604020202020204" pitchFamily="34" charset="0"/>
              </a:rPr>
              <a:t>寄存器寻址：操作数在寄存器中</a:t>
            </a:r>
            <a:endParaRPr lang="en-US" altLang="zh-CN" sz="2400" dirty="0" smtClean="0">
              <a:latin typeface="Arial" panose="020B0604020202020204" pitchFamily="34" charset="0"/>
            </a:endParaRPr>
          </a:p>
          <a:p>
            <a:pPr lvl="1" indent="-457200">
              <a:buFontTx/>
              <a:buAutoNum type="arabicPeriod"/>
              <a:defRPr/>
            </a:pPr>
            <a:r>
              <a:rPr lang="zh-CN" altLang="en-US" sz="2400" dirty="0" smtClean="0">
                <a:latin typeface="Arial" panose="020B0604020202020204" pitchFamily="34" charset="0"/>
              </a:rPr>
              <a:t>基址寻址：操作数在内存中，其地址是寄存器和指令中的常量（字节）之和</a:t>
            </a:r>
            <a:endParaRPr lang="en-US" altLang="zh-CN" sz="2400" dirty="0" smtClean="0">
              <a:latin typeface="Arial" panose="020B0604020202020204" pitchFamily="34" charset="0"/>
            </a:endParaRPr>
          </a:p>
          <a:p>
            <a:pPr lvl="1" indent="-457200">
              <a:buFontTx/>
              <a:buAutoNum type="arabicPeriod"/>
              <a:defRPr/>
            </a:pPr>
            <a:r>
              <a:rPr lang="en-US" altLang="zh-CN" sz="2400" dirty="0" smtClean="0">
                <a:latin typeface="Arial" panose="020B0604020202020204" pitchFamily="34" charset="0"/>
              </a:rPr>
              <a:t>PC</a:t>
            </a:r>
            <a:r>
              <a:rPr lang="zh-CN" altLang="en-US" sz="2400" dirty="0" smtClean="0">
                <a:latin typeface="Arial" panose="020B0604020202020204" pitchFamily="34" charset="0"/>
              </a:rPr>
              <a:t>相对寻址：分支地址是</a:t>
            </a:r>
            <a:r>
              <a:rPr lang="en-US" altLang="zh-CN" sz="2400" dirty="0" smtClean="0">
                <a:latin typeface="Arial" panose="020B0604020202020204" pitchFamily="34" charset="0"/>
              </a:rPr>
              <a:t>PC</a:t>
            </a:r>
            <a:r>
              <a:rPr lang="zh-CN" altLang="en-US" sz="2400" dirty="0" smtClean="0">
                <a:latin typeface="Arial" panose="020B0604020202020204" pitchFamily="34" charset="0"/>
              </a:rPr>
              <a:t>和指令中常量（半字）之和</a:t>
            </a:r>
            <a:endParaRPr lang="en-US" altLang="zh-CN" sz="2400" dirty="0" smtClean="0">
              <a:latin typeface="Arial" panose="020B0604020202020204" pitchFamily="34" charset="0"/>
            </a:endParaRPr>
          </a:p>
          <a:p>
            <a:pPr marL="0" lvl="1">
              <a:defRPr/>
            </a:pPr>
            <a:endParaRPr lang="en-US" altLang="zh-CN" sz="2400" dirty="0" smtClean="0">
              <a:latin typeface="Arial" panose="020B0604020202020204" pitchFamily="34" charset="0"/>
            </a:endParaRPr>
          </a:p>
          <a:p>
            <a:pPr marL="0" lvl="1">
              <a:defRPr/>
            </a:pPr>
            <a:r>
              <a:rPr lang="en-US" altLang="zh-CN" sz="2400" dirty="0" smtClean="0">
                <a:latin typeface="Arial" panose="020B0604020202020204" pitchFamily="34" charset="0"/>
              </a:rPr>
              <a:t>PC-relative addressing:   </a:t>
            </a:r>
            <a:r>
              <a:rPr lang="zh-CN" altLang="en-US" sz="2400" dirty="0" smtClean="0">
                <a:latin typeface="Arial" panose="020B0604020202020204" pitchFamily="34" charset="0"/>
              </a:rPr>
              <a:t>其中的</a:t>
            </a:r>
            <a:r>
              <a:rPr lang="en-US" altLang="zh-CN" sz="2400" dirty="0" smtClean="0">
                <a:latin typeface="Arial" panose="020B0604020202020204" pitchFamily="34" charset="0"/>
              </a:rPr>
              <a:t>L1</a:t>
            </a:r>
            <a:r>
              <a:rPr lang="zh-CN" altLang="en-US" sz="2400" dirty="0" smtClean="0">
                <a:latin typeface="Arial" panose="020B0604020202020204" pitchFamily="34" charset="0"/>
              </a:rPr>
              <a:t>是相对寻址</a:t>
            </a:r>
            <a:endParaRPr lang="zh-CN" altLang="en-US" dirty="0" smtClean="0">
              <a:latin typeface="Arial" panose="020B0604020202020204" pitchFamily="34" charset="0"/>
            </a:endParaRPr>
          </a:p>
          <a:p>
            <a:pPr>
              <a:defRPr/>
            </a:pPr>
            <a:endParaRPr lang="zh-CN" altLang="en-US" dirty="0" smtClean="0">
              <a:latin typeface="Arial" panose="020B0604020202020204" pitchFamily="34" charset="0"/>
            </a:endParaRPr>
          </a:p>
        </p:txBody>
      </p:sp>
      <p:sp>
        <p:nvSpPr>
          <p:cNvPr id="19046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56ECBE82-74FE-46A6-8357-0C4B8D8DE416}" type="slidenum">
              <a:rPr lang="en-US" altLang="zh-CN" sz="1200" b="0" smtClean="0">
                <a:latin typeface="Arial" panose="020B0604020202020204" pitchFamily="34" charset="0"/>
                <a:ea typeface="宋体" panose="02010600030101010101" pitchFamily="2" charset="-122"/>
              </a:rPr>
              <a:pPr/>
              <a:t>112</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6599059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a:ln/>
        </p:spPr>
      </p:sp>
      <p:sp>
        <p:nvSpPr>
          <p:cNvPr id="192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K0</a:t>
            </a:r>
            <a:r>
              <a:rPr lang="zh-CN" altLang="en-US" smtClean="0">
                <a:latin typeface="Arial" panose="020B0604020202020204" pitchFamily="34" charset="0"/>
              </a:rPr>
              <a:t>，</a:t>
            </a:r>
            <a:r>
              <a:rPr lang="en-US" altLang="zh-CN" smtClean="0">
                <a:latin typeface="Arial" panose="020B0604020202020204" pitchFamily="34" charset="0"/>
              </a:rPr>
              <a:t>k1</a:t>
            </a:r>
            <a:r>
              <a:rPr lang="zh-CN" altLang="en-US" smtClean="0">
                <a:latin typeface="Arial" panose="020B0604020202020204" pitchFamily="34" charset="0"/>
              </a:rPr>
              <a:t>：</a:t>
            </a:r>
            <a:r>
              <a:rPr lang="en-US" altLang="zh-CN" smtClean="0">
                <a:latin typeface="Arial" panose="020B0604020202020204" pitchFamily="34" charset="0"/>
              </a:rPr>
              <a:t>26-27</a:t>
            </a:r>
            <a:endParaRPr lang="zh-CN" altLang="en-US" smtClean="0">
              <a:latin typeface="Arial" panose="020B0604020202020204" pitchFamily="34" charset="0"/>
            </a:endParaRPr>
          </a:p>
        </p:txBody>
      </p:sp>
      <p:sp>
        <p:nvSpPr>
          <p:cNvPr id="192516"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0412CC1E-4A8E-4338-8384-45D1D8654AB6}" type="slidenum">
              <a:rPr lang="en-US" altLang="zh-CN" sz="1200" b="0" smtClean="0">
                <a:latin typeface="Arial" panose="020B0604020202020204" pitchFamily="34" charset="0"/>
                <a:ea typeface="宋体" panose="02010600030101010101" pitchFamily="2" charset="-122"/>
              </a:rPr>
              <a:pPr/>
              <a:t>113</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94420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a:ln/>
        </p:spPr>
      </p:sp>
      <p:sp>
        <p:nvSpPr>
          <p:cNvPr id="194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94564"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FF293A61-77F7-49D3-AC91-10A49D7A0D59}" type="slidenum">
              <a:rPr lang="en-US" altLang="zh-CN" sz="1200" b="0" smtClean="0">
                <a:latin typeface="Arial" panose="020B0604020202020204" pitchFamily="34" charset="0"/>
                <a:ea typeface="宋体" panose="02010600030101010101" pitchFamily="2" charset="-122"/>
              </a:rPr>
              <a:pPr/>
              <a:t>114</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2985716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a:ln/>
        </p:spPr>
      </p:sp>
      <p:sp>
        <p:nvSpPr>
          <p:cNvPr id="1966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rPr>
              <a:t>SLLI (Shift Left Logical Immediate).</a:t>
            </a:r>
          </a:p>
          <a:p>
            <a:r>
              <a:rPr lang="en-US" altLang="zh-CN" smtClean="0">
                <a:latin typeface="Arial" panose="020B0604020202020204" pitchFamily="34" charset="0"/>
              </a:rPr>
              <a:t>SRLI (Shift Right Logical Immediate).</a:t>
            </a:r>
          </a:p>
          <a:p>
            <a:r>
              <a:rPr lang="en-US" altLang="zh-CN" smtClean="0">
                <a:latin typeface="Arial" panose="020B0604020202020204" pitchFamily="34" charset="0"/>
              </a:rPr>
              <a:t>SRAI (Shift Right Arithmetic Immediate).</a:t>
            </a:r>
          </a:p>
          <a:p>
            <a:endParaRPr lang="zh-CN" altLang="en-US" smtClean="0">
              <a:latin typeface="Arial" panose="020B0604020202020204" pitchFamily="34" charset="0"/>
            </a:endParaRPr>
          </a:p>
        </p:txBody>
      </p:sp>
      <p:sp>
        <p:nvSpPr>
          <p:cNvPr id="196612"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1549632-DD6C-4932-AD85-BFA7D950EA9E}" type="slidenum">
              <a:rPr lang="en-US" altLang="zh-CN" sz="1200" b="0" smtClean="0">
                <a:latin typeface="Arial" panose="020B0604020202020204" pitchFamily="34" charset="0"/>
                <a:ea typeface="宋体" panose="02010600030101010101" pitchFamily="2" charset="-122"/>
              </a:rPr>
              <a:pPr/>
              <a:t>115</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987002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a:ln/>
        </p:spPr>
      </p:sp>
      <p:sp>
        <p:nvSpPr>
          <p:cNvPr id="1986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98660"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E276914A-832E-464E-9766-61ACF14D5CC5}" type="slidenum">
              <a:rPr lang="en-US" altLang="zh-CN" sz="1200" b="0" smtClean="0">
                <a:latin typeface="Arial" panose="020B0604020202020204" pitchFamily="34" charset="0"/>
                <a:ea typeface="宋体" panose="02010600030101010101" pitchFamily="2" charset="-122"/>
              </a:rPr>
              <a:pPr/>
              <a:t>116</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2566279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a:ln/>
        </p:spPr>
      </p:sp>
      <p:sp>
        <p:nvSpPr>
          <p:cNvPr id="2007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00708" name="灯片编号占位符 4"/>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1pPr>
            <a:lvl2pPr marL="742950" indent="-28575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2pPr>
            <a:lvl3pPr marL="11430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3pPr>
            <a:lvl4pPr marL="16002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4pPr>
            <a:lvl5pPr marL="2057400" indent="-228600">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ea typeface="Arial Unicode MS" panose="020B0604020202020204" pitchFamily="34" charset="-122"/>
                <a:cs typeface="Arial Unicode MS" panose="020B0604020202020204" pitchFamily="34" charset="-122"/>
              </a:defRPr>
            </a:lvl9pPr>
          </a:lstStyle>
          <a:p>
            <a:fld id="{B6354A6B-909E-44D1-8EDD-87E7F06715B8}" type="slidenum">
              <a:rPr lang="en-US" altLang="zh-CN" sz="1200" b="0" smtClean="0">
                <a:latin typeface="Arial" panose="020B0604020202020204" pitchFamily="34" charset="0"/>
                <a:ea typeface="宋体" panose="02010600030101010101" pitchFamily="2" charset="-122"/>
              </a:rPr>
              <a:pPr/>
              <a:t>117</a:t>
            </a:fld>
            <a:endParaRPr lang="en-US" altLang="zh-CN" sz="1200" b="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5648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0.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6.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slideMaster" Target="../slideMasters/slideMaster10.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3.xml"/><Relationship Id="rId1" Type="http://schemas.openxmlformats.org/officeDocument/2006/relationships/audio" Target="../media/audio1.wav"/><Relationship Id="rId5" Type="http://schemas.openxmlformats.org/officeDocument/2006/relationships/image" Target="../media/image7.jpeg"/><Relationship Id="rId4" Type="http://schemas.openxmlformats.org/officeDocument/2006/relationships/image" Target="../media/image2.png"/></Relationships>
</file>

<file path=ppt/slideLayouts/_rels/slideLayout159.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1.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2.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3.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4.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5.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6.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7.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8.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audio" Target="../media/audio1.wav"/></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audio" Target="../media/audio1.wav"/></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5.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audio" Target="../media/audio1.wav"/></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7.xml"/><Relationship Id="rId1" Type="http://schemas.openxmlformats.org/officeDocument/2006/relationships/audio" Target="../media/audio1.wav"/><Relationship Id="rId4"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audio" Target="../media/audio1.wav"/></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25834B4-21A2-4CC0-B0EC-C67028DD99CB}" type="slidenum">
              <a:rPr lang="en-US" altLang="zh-CN"/>
              <a:pPr/>
              <a:t>‹#›</a:t>
            </a:fld>
            <a:endParaRPr lang="en-US" altLang="zh-CN"/>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BA9D32C-6795-417B-B03A-DDC1B90C414A}" type="slidenum">
              <a:rPr lang="en-US" altLang="zh-CN"/>
              <a:pPr/>
              <a:t>‹#›</a:t>
            </a:fld>
            <a:endParaRPr lang="en-US" altLang="zh-CN"/>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605CBF8-6B0C-4DC4-A363-FF759C41A8BE}" type="slidenum">
              <a:rPr lang="en-US" altLang="zh-CN"/>
              <a:pPr/>
              <a:t>‹#›</a:t>
            </a:fld>
            <a:endParaRPr lang="en-US" altLang="zh-CN"/>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9F931-0881-4852-9C5A-BCDB41AB84B8}" type="slidenum">
              <a:rPr lang="en-US" altLang="zh-CN"/>
              <a:pPr/>
              <a:t>‹#›</a:t>
            </a:fld>
            <a:endParaRPr lang="en-US" altLang="zh-CN"/>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9564E30-1739-403B-907B-2139806D09A2}" type="slidenum">
              <a:rPr lang="en-US" altLang="zh-CN"/>
              <a:pPr/>
              <a:t>‹#›</a:t>
            </a:fld>
            <a:endParaRPr lang="en-US" altLang="zh-CN"/>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0"/>
            <a:ext cx="5425017"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37818" y="1600200"/>
            <a:ext cx="5427133" cy="226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9CE551B-C2B4-477E-AEF1-C1FEC7C24D4F}" type="slidenum">
              <a:rPr lang="en-US" altLang="zh-CN"/>
              <a:pPr/>
              <a:t>‹#›</a:t>
            </a:fld>
            <a:endParaRPr lang="en-US" altLang="zh-CN"/>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03-1"/>
          <p:cNvPicPr>
            <a:picLocks noChangeAspect="1" noChangeArrowheads="1"/>
          </p:cNvPicPr>
          <p:nvPr/>
        </p:nvPicPr>
        <p:blipFill>
          <a:blip r:embed="rId3"/>
          <a:srcRect/>
          <a:stretch>
            <a:fillRect/>
          </a:stretch>
        </p:blipFill>
        <p:spPr bwMode="auto">
          <a:xfrm>
            <a:off x="912285" y="6308726"/>
            <a:ext cx="11279716" cy="549275"/>
          </a:xfrm>
          <a:prstGeom prst="rect">
            <a:avLst/>
          </a:prstGeom>
          <a:noFill/>
          <a:ln w="9525">
            <a:noFill/>
            <a:miter lim="800000"/>
            <a:headEnd/>
            <a:tailEnd/>
          </a:ln>
        </p:spPr>
      </p:pic>
      <p:pic>
        <p:nvPicPr>
          <p:cNvPr id="5" name="Picture 8" descr="eagle_blue"/>
          <p:cNvPicPr>
            <a:picLocks noChangeAspect="1" noChangeArrowheads="1"/>
          </p:cNvPicPr>
          <p:nvPr/>
        </p:nvPicPr>
        <p:blipFill>
          <a:blip r:embed="rId4"/>
          <a:srcRect/>
          <a:stretch>
            <a:fillRect/>
          </a:stretch>
        </p:blipFill>
        <p:spPr bwMode="auto">
          <a:xfrm>
            <a:off x="1" y="6308726"/>
            <a:ext cx="912284" cy="549275"/>
          </a:xfrm>
          <a:prstGeom prst="rect">
            <a:avLst/>
          </a:prstGeom>
          <a:noFill/>
          <a:ln w="9525">
            <a:noFill/>
            <a:miter lim="800000"/>
            <a:headEnd/>
            <a:tailEnd/>
          </a:ln>
        </p:spPr>
      </p:pic>
      <p:sp>
        <p:nvSpPr>
          <p:cNvPr id="6"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smtClean="0">
              <a:solidFill>
                <a:schemeClr val="bg1"/>
              </a:solidFill>
            </a:endParaRPr>
          </a:p>
        </p:txBody>
      </p:sp>
      <p:sp>
        <p:nvSpPr>
          <p:cNvPr id="97282" name="Rectangle 2"/>
          <p:cNvSpPr>
            <a:spLocks noGrp="1" noChangeArrowheads="1"/>
          </p:cNvSpPr>
          <p:nvPr>
            <p:ph type="ctrTitle"/>
          </p:nvPr>
        </p:nvSpPr>
        <p:spPr>
          <a:xfrm>
            <a:off x="912284" y="1268413"/>
            <a:ext cx="5856816" cy="2189162"/>
          </a:xfrm>
        </p:spPr>
        <p:txBody>
          <a:bodyPr/>
          <a:lstStyle>
            <a:lvl1pPr>
              <a:defRPr sz="4000">
                <a:latin typeface="Comic Sans MS" pitchFamily="66" charset="0"/>
              </a:defRPr>
            </a:lvl1pPr>
          </a:lstStyle>
          <a:p>
            <a:r>
              <a:rPr lang="zh-CN" altLang="en-US" smtClean="0"/>
              <a:t>单击此处编辑母版标题样式</a:t>
            </a:r>
            <a:endParaRPr lang="en-US" altLang="zh-CN"/>
          </a:p>
        </p:txBody>
      </p:sp>
      <p:sp>
        <p:nvSpPr>
          <p:cNvPr id="97283" name="Rectangle 3"/>
          <p:cNvSpPr>
            <a:spLocks noGrp="1" noChangeArrowheads="1"/>
          </p:cNvSpPr>
          <p:nvPr>
            <p:ph type="subTitle" idx="1"/>
          </p:nvPr>
        </p:nvSpPr>
        <p:spPr>
          <a:xfrm>
            <a:off x="1200151" y="4076700"/>
            <a:ext cx="5374216" cy="1752600"/>
          </a:xfrm>
        </p:spPr>
        <p:txBody>
          <a:bodyPr/>
          <a:lstStyle>
            <a:lvl1pPr marL="0" indent="0" algn="ctr">
              <a:buFont typeface="Wingdings" pitchFamily="2" charset="2"/>
              <a:buNone/>
              <a:defRPr sz="2400"/>
            </a:lvl1pPr>
          </a:lstStyle>
          <a:p>
            <a:r>
              <a:rPr lang="zh-CN" altLang="en-US" smtClean="0"/>
              <a:t>单击此处编辑母版副标题样式</a:t>
            </a:r>
            <a:endParaRPr lang="zh-CN" altLang="en-US"/>
          </a:p>
        </p:txBody>
      </p:sp>
      <p:sp>
        <p:nvSpPr>
          <p:cNvPr id="8" name="Rectangle 4"/>
          <p:cNvSpPr>
            <a:spLocks noGrp="1" noChangeArrowheads="1"/>
          </p:cNvSpPr>
          <p:nvPr>
            <p:ph type="dt" sz="half" idx="10"/>
          </p:nvPr>
        </p:nvSpPr>
        <p:spPr>
          <a:xfrm>
            <a:off x="5238744" y="6429396"/>
            <a:ext cx="2844800" cy="428604"/>
          </a:xfrm>
        </p:spPr>
        <p:txBody>
          <a:bodyPr/>
          <a:lstStyle>
            <a:lvl1pPr>
              <a:defRPr smtClean="0">
                <a:solidFill>
                  <a:schemeClr val="bg1"/>
                </a:solidFill>
              </a:defRPr>
            </a:lvl1pPr>
          </a:lstStyle>
          <a:p>
            <a:fld id="{530820CF-B880-4189-942D-D702A7CBA730}" type="datetimeFigureOut">
              <a:rPr lang="zh-CN" altLang="en-US" smtClean="0"/>
              <a:pPr/>
              <a:t>2022/3/27</a:t>
            </a:fld>
            <a:endParaRPr lang="zh-CN" altLang="en-US" dirty="0"/>
          </a:p>
        </p:txBody>
      </p:sp>
      <p:sp>
        <p:nvSpPr>
          <p:cNvPr id="10" name="Rectangle 6"/>
          <p:cNvSpPr>
            <a:spLocks noGrp="1" noChangeArrowheads="1"/>
          </p:cNvSpPr>
          <p:nvPr>
            <p:ph type="sldNum" sz="quarter" idx="12"/>
          </p:nvPr>
        </p:nvSpPr>
        <p:spPr>
          <a:xfrm>
            <a:off x="6477003" y="6429396"/>
            <a:ext cx="952507" cy="428604"/>
          </a:xfrm>
        </p:spPr>
        <p:txBody>
          <a:bodyPr/>
          <a:lstStyle>
            <a:lvl1pPr>
              <a:defRPr smtClean="0">
                <a:solidFill>
                  <a:schemeClr val="bg1"/>
                </a:solidFill>
              </a:defRPr>
            </a:lvl1pPr>
          </a:lstStyle>
          <a:p>
            <a:fld id="{B450263B-6185-48C7-B149-443ADD9A2F88}" type="slidenum">
              <a:rPr lang="en-US" altLang="zh-CN" smtClean="0"/>
              <a:pPr/>
              <a:t>‹#›</a:t>
            </a:fld>
            <a:endParaRPr lang="en-US" altLang="zh-CN"/>
          </a:p>
        </p:txBody>
      </p:sp>
      <p:pic>
        <p:nvPicPr>
          <p:cNvPr id="11" name="图片 10" descr="金字塔.jpg"/>
          <p:cNvPicPr>
            <a:picLocks noChangeAspect="1"/>
          </p:cNvPicPr>
          <p:nvPr/>
        </p:nvPicPr>
        <p:blipFill>
          <a:blip r:embed="rId5"/>
          <a:stretch>
            <a:fillRect/>
          </a:stretch>
        </p:blipFill>
        <p:spPr>
          <a:xfrm>
            <a:off x="7524761" y="1357298"/>
            <a:ext cx="3977668" cy="3857652"/>
          </a:xfrm>
          <a:prstGeom prst="rect">
            <a:avLst/>
          </a:prstGeom>
        </p:spPr>
      </p:pic>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4F95ABE-ECCD-4B62-B9C1-9E291BEC2876}" type="slidenum">
              <a:rPr lang="en-US" altLang="zh-CN"/>
              <a:pPr/>
              <a:t>‹#›</a:t>
            </a:fld>
            <a:endParaRPr lang="en-US" altLang="zh-CN"/>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27051" y="1268414"/>
            <a:ext cx="5433483"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63734" y="1268414"/>
            <a:ext cx="5433484" cy="48863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61451" y="0"/>
            <a:ext cx="2842683" cy="61547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7051" y="0"/>
            <a:ext cx="8331200" cy="61547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3267" y="1"/>
            <a:ext cx="10320867" cy="9366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7051" y="1268413"/>
            <a:ext cx="11070167" cy="2366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27051" y="3787776"/>
            <a:ext cx="11070167" cy="236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8A2F4DE-B2D1-4EB9-A0A1-070F1F226689}" type="slidenum">
              <a:rPr lang="en-US" altLang="zh-CN"/>
              <a:pPr/>
              <a:t>‹#›</a:t>
            </a:fld>
            <a:endParaRPr lang="en-US" altLang="zh-CN"/>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079B59FF-2783-4EDA-A34C-94E511123C92}" type="slidenum">
              <a:rPr lang="en-US" altLang="zh-CN"/>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CB2D049-70F0-4DD1-8307-41DDC73616B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EC77660-B2BF-4316-B62F-F19E59DD8111}" type="slidenum">
              <a:rPr lang="en-US" altLang="zh-CN"/>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9CA088B-0E2A-488E-9EF3-405015557568}" type="slidenum">
              <a:rPr lang="en-US" altLang="zh-CN"/>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02700" y="274638"/>
            <a:ext cx="2762251" cy="3586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38"/>
            <a:ext cx="8089900" cy="3586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F14685-EBD7-4DAA-A215-16CEB1ECDA20}" type="slidenum">
              <a:rPr lang="en-US" altLang="zh-CN"/>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B450263B-6185-48C7-B149-443ADD9A2F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C7F4713-FF3D-4424-87A0-38E0DE0C413E}" type="slidenum">
              <a:rPr lang="en-US" altLang="zh-CN" smtClean="0"/>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fld id="{7C2B9E01-C16F-4649-A4EF-BD5C70A2EE5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2FB114C-66A7-4EB6-B3FE-5DC607EE118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645900"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84168" y="6381750"/>
            <a:ext cx="3052233" cy="476250"/>
          </a:xfrm>
        </p:spPr>
        <p:txBody>
          <a:bodyPr/>
          <a:lstStyle>
            <a:lvl1pPr>
              <a:defRPr/>
            </a:lvl1pPr>
          </a:lstStyle>
          <a:p>
            <a:fld id="{E9DDB310-9325-49CA-B280-FDC5CA2E6781}" type="slidenum">
              <a:rPr lang="en-US" altLang="zh-CN"/>
              <a:pPr/>
              <a:t>‹#›</a:t>
            </a:fld>
            <a:endParaRPr lang="en-US" altLang="zh-CN"/>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0400" y="1905001"/>
            <a:ext cx="11387667" cy="4194175"/>
          </a:xfrm>
        </p:spPr>
        <p:txBody>
          <a:bodyPr/>
          <a:lstStyle/>
          <a:p>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215217" y="6408738"/>
            <a:ext cx="6720416"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84168" y="6381750"/>
            <a:ext cx="3052233" cy="476250"/>
          </a:xfrm>
        </p:spPr>
        <p:txBody>
          <a:bodyPr/>
          <a:lstStyle>
            <a:lvl1pPr>
              <a:defRPr/>
            </a:lvl1pPr>
          </a:lstStyle>
          <a:p>
            <a:fld id="{8184DBEB-B8C1-405B-94A5-0ECACC7DDDAB}" type="slidenum">
              <a:rPr lang="en-US" altLang="zh-CN"/>
              <a:pPr/>
              <a:t>‹#›</a:t>
            </a:fld>
            <a:endParaRPr lang="en-US" altLang="zh-CN"/>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4EA11FE7-8B54-4599-ACA3-A905A6784821}"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7" name="灯片编号占位符 6"/>
          <p:cNvSpPr>
            <a:spLocks noGrp="1"/>
          </p:cNvSpPr>
          <p:nvPr>
            <p:ph type="sldNum" sz="quarter" idx="12"/>
          </p:nvPr>
        </p:nvSpPr>
        <p:spPr/>
        <p:txBody>
          <a:bodyPr/>
          <a:lstStyle>
            <a:lvl1pPr>
              <a:defRPr/>
            </a:lvl1pPr>
          </a:lstStyle>
          <a:p>
            <a:pPr>
              <a:defRPr/>
            </a:pPr>
            <a:fld id="{0C71696B-1B82-4239-AFFB-7DE3BCB2520F}"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B40FA4E0-3E88-4C50-9B3C-92C87794AF5B}"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smtClean="0"/>
              <a:t>DIGITAL LOGIC CIRCUIT</a:t>
            </a:r>
            <a:r>
              <a:rPr lang="en-US" altLang="zh-CN" smtClean="0">
                <a:solidFill>
                  <a:schemeClr val="bg1"/>
                </a:solidFill>
                <a:effectLst/>
              </a:rPr>
              <a:t>           </a:t>
            </a:r>
            <a:endParaRPr lang="en-US" altLang="zh-CN">
              <a:solidFill>
                <a:schemeClr val="bg1"/>
              </a:solidFill>
              <a:effectLst/>
            </a:endParaRPr>
          </a:p>
        </p:txBody>
      </p:sp>
      <p:sp>
        <p:nvSpPr>
          <p:cNvPr id="6" name="灯片编号占位符 5"/>
          <p:cNvSpPr>
            <a:spLocks noGrp="1"/>
          </p:cNvSpPr>
          <p:nvPr>
            <p:ph type="sldNum" sz="quarter" idx="12"/>
          </p:nvPr>
        </p:nvSpPr>
        <p:spPr/>
        <p:txBody>
          <a:bodyPr/>
          <a:lstStyle>
            <a:lvl1pPr>
              <a:defRPr/>
            </a:lvl1pPr>
          </a:lstStyle>
          <a:p>
            <a:pPr>
              <a:defRPr/>
            </a:pPr>
            <a:fld id="{426A74AD-974D-475C-BC4A-781D324C6404}"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hf sldNum="0" hd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r>
              <a:rPr lang="en-US" altLang="zh-CN" smtClean="0"/>
              <a:t>DIGITAL LOGIC CIRCUIT</a:t>
            </a:r>
            <a:r>
              <a:rPr lang="en-US" altLang="zh-CN" smtClean="0">
                <a:solidFill>
                  <a:schemeClr val="bg1"/>
                </a:solidFill>
              </a:rPr>
              <a:t>           </a:t>
            </a:r>
            <a:endParaRPr lang="en-US" altLang="zh-CN">
              <a:solidFill>
                <a:schemeClr val="bg1"/>
              </a:solidFill>
            </a:endParaRPr>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hf sldNum="0" hd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914400" y="2286000"/>
            <a:ext cx="10363200" cy="1143000"/>
          </a:xfrm>
        </p:spPr>
        <p:txBody>
          <a:bodyPr/>
          <a:lstStyle>
            <a:lvl1pPr>
              <a:defRPr/>
            </a:lvl1pPr>
          </a:lstStyle>
          <a:p>
            <a:r>
              <a:rPr lang="zh-CN" altLang="en-US" smtClean="0"/>
              <a:t>单击此处编辑母版标题样式</a:t>
            </a:r>
            <a:endParaRPr lang="zh-CN" altLang="en-US"/>
          </a:p>
        </p:txBody>
      </p:sp>
      <p:sp>
        <p:nvSpPr>
          <p:cNvPr id="5123" name="Rectangle 3"/>
          <p:cNvSpPr>
            <a:spLocks noGrp="1" noRot="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smtClean="0"/>
              <a:t>单击此处编辑母版副标题样式</a:t>
            </a:r>
            <a:endParaRPr lang="zh-CN" altLang="en-US"/>
          </a:p>
        </p:txBody>
      </p:sp>
      <p:sp>
        <p:nvSpPr>
          <p:cNvPr id="5124" name="Rectangle 4"/>
          <p:cNvSpPr>
            <a:spLocks noGrp="1" noChangeArrowheads="1"/>
          </p:cNvSpPr>
          <p:nvPr>
            <p:ph type="dt" sz="half" idx="2"/>
          </p:nvPr>
        </p:nvSpPr>
        <p:spPr/>
        <p:txBody>
          <a:bodyPr/>
          <a:lstStyle>
            <a:lvl1pPr>
              <a:defRPr/>
            </a:lvl1pPr>
          </a:lstStyle>
          <a:p>
            <a:endParaRPr lang="en-US" altLang="zh-CN"/>
          </a:p>
        </p:txBody>
      </p:sp>
      <p:sp>
        <p:nvSpPr>
          <p:cNvPr id="5125" name="Rectangle 5"/>
          <p:cNvSpPr>
            <a:spLocks noGrp="1" noChangeArrowheads="1"/>
          </p:cNvSpPr>
          <p:nvPr>
            <p:ph type="ftr" sz="quarter" idx="3"/>
          </p:nvPr>
        </p:nvSpPr>
        <p:spPr/>
        <p:txBody>
          <a:bodyPr/>
          <a:lstStyle>
            <a:lvl1pPr>
              <a:defRPr/>
            </a:lvl1pPr>
          </a:lstStyle>
          <a:p>
            <a:endParaRPr lang="en-US" altLang="zh-CN"/>
          </a:p>
        </p:txBody>
      </p:sp>
      <p:sp>
        <p:nvSpPr>
          <p:cNvPr id="5126" name="Rectangle 6"/>
          <p:cNvSpPr>
            <a:spLocks noGrp="1" noChangeArrowheads="1"/>
          </p:cNvSpPr>
          <p:nvPr>
            <p:ph type="sldNum" sz="quarter" idx="4"/>
          </p:nvPr>
        </p:nvSpPr>
        <p:spPr/>
        <p:txBody>
          <a:bodyPr/>
          <a:lstStyle>
            <a:lvl1pPr>
              <a:defRPr/>
            </a:lvl1pPr>
          </a:lstStyle>
          <a:p>
            <a:fld id="{F105839E-F177-4213-BB55-97ABE955935F}" type="slidenum">
              <a:rPr lang="en-US" altLang="zh-CN"/>
              <a:pPr/>
              <a:t>‹#›</a:t>
            </a:fld>
            <a:endParaRPr lang="en-US" altLang="zh-C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0" fill="hold">
                                          <p:stCondLst>
                                            <p:cond delay="0"/>
                                          </p:stCondLst>
                                        </p:cTn>
                                        <p:tgtEl>
                                          <p:spTgt spid="5122"/>
                                        </p:tgtEl>
                                        <p:attrNameLst>
                                          <p:attrName>style.visibility</p:attrName>
                                        </p:attrNameLst>
                                      </p:cBhvr>
                                      <p:to>
                                        <p:strVal val="visible"/>
                                      </p:to>
                                    </p:set>
                                    <p:anim calcmode="lin" valueType="num">
                                      <p:cBhvr>
                                        <p:cTn id="7" dur="1000" fill="hold"/>
                                        <p:tgtEl>
                                          <p:spTgt spid="5122"/>
                                        </p:tgtEl>
                                        <p:attrNameLst>
                                          <p:attrName>ppt_x</p:attrName>
                                        </p:attrNameLst>
                                      </p:cBhvr>
                                      <p:tavLst>
                                        <p:tav tm="0">
                                          <p:val>
                                            <p:strVal val="#ppt_x-.2"/>
                                          </p:val>
                                        </p:tav>
                                        <p:tav tm="100000">
                                          <p:val>
                                            <p:strVal val="#ppt_x"/>
                                          </p:val>
                                        </p:tav>
                                      </p:tavLst>
                                    </p:anim>
                                    <p:anim calcmode="lin" valueType="num">
                                      <p:cBhvr>
                                        <p:cTn id="8" dur="1000" fill="hold"/>
                                        <p:tgtEl>
                                          <p:spTgt spid="51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122"/>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5123">
                                            <p:txEl>
                                              <p:pRg st="0" end="0"/>
                                            </p:txEl>
                                          </p:spTgt>
                                        </p:tgtEl>
                                        <p:attrNameLst>
                                          <p:attrName>style.visibility</p:attrName>
                                        </p:attrNameLst>
                                      </p:cBhvr>
                                      <p:to>
                                        <p:strVal val="visible"/>
                                      </p:to>
                                    </p:set>
                                    <p:animEffect transition="in" filter="fade">
                                      <p:cBhvr>
                                        <p:cTn id="14" dur="500"/>
                                        <p:tgtEl>
                                          <p:spTgt spid="5123">
                                            <p:txEl>
                                              <p:pRg st="0" end="0"/>
                                            </p:txEl>
                                          </p:spTgt>
                                        </p:tgtEl>
                                      </p:cBhvr>
                                    </p:animEffect>
                                    <p:anim calcmode="lin" valueType="num">
                                      <p:cBhvr>
                                        <p:cTn id="15"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5123">
                                            <p:txEl>
                                              <p:pRg st="0" end="0"/>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tmplLst>
          <p:tmpl lvl="1">
            <p:tnLst>
              <p:par>
                <p:cTn presetID="44" presetClass="entr" presetSubtype="0" fill="hold" nodeType="clickEffect">
                  <p:stCondLst>
                    <p:cond delay="0"/>
                  </p:stCondLst>
                  <p:childTnLst>
                    <p:set>
                      <p:cBhvr>
                        <p:cTn dur="0" fill="hold">
                          <p:stCondLst>
                            <p:cond delay="0"/>
                          </p:stCondLst>
                        </p:cTn>
                        <p:tgtEl>
                          <p:spTgt spid="5123"/>
                        </p:tgtEl>
                        <p:attrNameLst>
                          <p:attrName>style.visibility</p:attrName>
                        </p:attrNameLst>
                      </p:cBhvr>
                      <p:to>
                        <p:strVal val="visible"/>
                      </p:to>
                    </p:set>
                    <p:animEffect transition="in" filter="fade">
                      <p:cBhvr>
                        <p:cTn dur="500"/>
                        <p:tgtEl>
                          <p:spTgt spid="5123"/>
                        </p:tgtEl>
                      </p:cBhvr>
                    </p:animEffect>
                    <p:anim calcmode="lin" valueType="num">
                      <p:cBhvr>
                        <p:cTn dur="500" fill="hold"/>
                        <p:tgtEl>
                          <p:spTgt spid="5123"/>
                        </p:tgtEl>
                        <p:attrNameLst>
                          <p:attrName>ppt_x</p:attrName>
                        </p:attrNameLst>
                      </p:cBhvr>
                      <p:tavLst>
                        <p:tav tm="0">
                          <p:val>
                            <p:strVal val="#ppt_x"/>
                          </p:val>
                        </p:tav>
                        <p:tav tm="100000">
                          <p:val>
                            <p:strVal val="#ppt_x"/>
                          </p:val>
                        </p:tav>
                      </p:tavLst>
                    </p:anim>
                    <p:anim calcmode="lin" valueType="num">
                      <p:cBhvr>
                        <p:cTn dur="500" fill="hold"/>
                        <p:tgtEl>
                          <p:spTgt spid="5123"/>
                        </p:tgtEl>
                        <p:attrNameLst>
                          <p:attrName>ppt_y</p:attrName>
                        </p:attrNameLst>
                      </p:cBhvr>
                      <p:tavLst>
                        <p:tav tm="0">
                          <p:val>
                            <p:strVal val="#ppt_y+.05"/>
                          </p:val>
                        </p:tav>
                        <p:tav tm="100000">
                          <p:val>
                            <p:strVal val="#ppt_y"/>
                          </p:val>
                        </p:tav>
                      </p:tavLst>
                    </p:anim>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01B1F64-6D85-4AC5-8B2A-6E144C35D79A}" type="slidenum">
              <a:rPr lang="en-US" altLang="zh-CN"/>
              <a:pPr/>
              <a:t>‹#›</a:t>
            </a:fld>
            <a:endParaRPr lang="en-US" altLang="zh-CN"/>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FE9E4-3DF1-484A-8472-28323113CBD9}" type="slidenum">
              <a:rPr lang="en-US" altLang="zh-CN"/>
              <a:pPr/>
              <a:t>‹#›</a:t>
            </a:fld>
            <a:endParaRPr lang="en-US" altLang="zh-CN"/>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02168"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4C09B91-8A5A-4658-818E-7DB8E43C5DB5}" type="slidenum">
              <a:rPr lang="en-US" altLang="zh-CN"/>
              <a:pPr/>
              <a:t>‹#›</a:t>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4444ECF-E3F7-44D7-96FA-975EFF48A6A9}" type="slidenum">
              <a:rPr lang="en-US" altLang="zh-CN"/>
              <a:pPr/>
              <a:t>‹#›</a:t>
            </a:fld>
            <a:endParaRPr lang="en-US" altLang="zh-CN"/>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8D572D2-FAE3-4C4D-8A83-FAA14E0D11D0}" type="slidenum">
              <a:rPr lang="en-US" altLang="zh-CN"/>
              <a:pPr/>
              <a:t>‹#›</a:t>
            </a:fld>
            <a:endParaRPr lang="en-US" altLang="zh-CN"/>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9A22B02-BA5A-4051-A902-E0C5996A1A0C}" type="slidenum">
              <a:rPr lang="en-US" altLang="zh-CN"/>
              <a:pPr/>
              <a:t>‹#›</a:t>
            </a:fld>
            <a:endParaRPr lang="en-US" altLang="zh-CN"/>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14C8399-028E-45CB-8927-DBA97B776EB7}" type="slidenum">
              <a:rPr lang="en-US" altLang="zh-CN"/>
              <a:pPr/>
              <a:t>‹#›</a:t>
            </a:fld>
            <a:endParaRPr lang="en-US" altLang="zh-CN"/>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A08D9A-9437-4EA3-ADA3-0510FB2D75A2}" type="slidenum">
              <a:rPr lang="en-US" altLang="zh-CN"/>
              <a:pPr/>
              <a:t>‹#›</a:t>
            </a:fld>
            <a:endParaRPr lang="en-US" altLang="zh-CN"/>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20DB15F-CDEC-4BE2-83E1-36EAA817E06A}" type="slidenum">
              <a:rPr lang="en-US" altLang="zh-CN"/>
              <a:pPr/>
              <a:t>‹#›</a:t>
            </a:fld>
            <a:endParaRPr lang="en-US" altLang="zh-CN"/>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2D49618-56E0-4264-BD0D-45982F60B301}" type="slidenum">
              <a:rPr lang="en-US" altLang="zh-CN"/>
              <a:pPr/>
              <a:t>‹#›</a:t>
            </a:fld>
            <a:endParaRPr lang="en-US" altLang="zh-CN"/>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918" y="609601"/>
            <a:ext cx="2846916" cy="5489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2167" y="609601"/>
            <a:ext cx="8337551" cy="5489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426029-F3C9-43D6-B187-38DE4D188303}" type="slidenum">
              <a:rPr lang="en-US" altLang="zh-CN"/>
              <a:pPr/>
              <a:t>‹#›</a:t>
            </a:fld>
            <a:endParaRPr lang="en-US" altLang="zh-CN"/>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02167" y="1905001"/>
            <a:ext cx="11387667" cy="4194175"/>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1" y="6245225"/>
            <a:ext cx="3052233" cy="476250"/>
          </a:xfrm>
        </p:spPr>
        <p:txBody>
          <a:bodyPr/>
          <a:lstStyle>
            <a:lvl1pPr>
              <a:defRPr/>
            </a:lvl1pPr>
          </a:lstStyle>
          <a:p>
            <a:fld id="{CE53965A-DD0B-4F99-8EEE-F2D15EF28353}" type="slidenum">
              <a:rPr lang="en-US" altLang="zh-CN"/>
              <a:pPr/>
              <a:t>‹#›</a:t>
            </a:fld>
            <a:endParaRPr lang="en-US" altLang="zh-CN"/>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09600"/>
            <a:ext cx="1138766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02168"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905001"/>
            <a:ext cx="5592233"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1" y="6245225"/>
            <a:ext cx="3052233" cy="476250"/>
          </a:xfrm>
        </p:spPr>
        <p:txBody>
          <a:bodyPr/>
          <a:lstStyle>
            <a:lvl1pPr>
              <a:defRPr/>
            </a:lvl1pPr>
          </a:lstStyle>
          <a:p>
            <a:fld id="{CDA2D4B0-21C6-49A8-947E-D16446171034}" type="slidenum">
              <a:rPr lang="en-US" altLang="zh-CN"/>
              <a:pPr/>
              <a:t>‹#›</a:t>
            </a:fld>
            <a:endParaRPr lang="en-US" altLang="zh-CN"/>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02167" y="609601"/>
            <a:ext cx="11387667" cy="5489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02167" y="6245225"/>
            <a:ext cx="3052233"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1" y="6245225"/>
            <a:ext cx="3052233" cy="476250"/>
          </a:xfrm>
        </p:spPr>
        <p:txBody>
          <a:bodyPr/>
          <a:lstStyle>
            <a:lvl1pPr>
              <a:defRPr/>
            </a:lvl1pPr>
          </a:lstStyle>
          <a:p>
            <a:fld id="{DF520633-AD61-46AC-9A52-6249CA64F411}" type="slidenum">
              <a:rPr lang="en-US" altLang="zh-CN"/>
              <a:pPr/>
              <a:t>‹#›</a:t>
            </a:fld>
            <a:endParaRPr lang="en-US" altLang="zh-C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3A29E91-2B1C-4011-97A3-A25E2B8B39DA}" type="slidenum">
              <a:rPr lang="en-US" altLang="zh-CN"/>
              <a:pPr/>
              <a:t>‹#›</a:t>
            </a:fld>
            <a:endParaRPr lang="en-US" altLang="zh-CN"/>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defRPr>
                <a:solidFill>
                  <a:srgbClr val="00B0F0"/>
                </a:solidFill>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000749" y="6429396"/>
            <a:ext cx="1714512" cy="428604"/>
          </a:xfrm>
        </p:spPr>
        <p:txBody>
          <a:bodyPr/>
          <a:lstStyle>
            <a:lvl1pPr>
              <a:defRPr>
                <a:solidFill>
                  <a:schemeClr val="bg1"/>
                </a:solidFill>
              </a:defRPr>
            </a:lvl1pPr>
          </a:lstStyle>
          <a:p>
            <a:fld id="{AAD8B667-8699-459D-853F-A17A71841E7C}" type="slidenum">
              <a:rPr lang="en-US" altLang="zh-CN" smtClean="0"/>
              <a:pPr/>
              <a:t>‹#›</a:t>
            </a:fld>
            <a:endParaRPr lang="en-US" altLang="zh-CN">
              <a:solidFill>
                <a:srgbClr val="660066"/>
              </a:solidFill>
              <a:latin typeface="Impact" pitchFamily="34" charset="0"/>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0E2A799-D608-4F56-8F3A-3EF734EB2CD3}" type="slidenum">
              <a:rPr lang="zh-CN" altLang="en-US" smtClean="0"/>
              <a:pPr>
                <a:defRPr/>
              </a:pPr>
              <a:t>‹#›</a:t>
            </a:fld>
            <a:endParaRPr lang="en-US" altLang="zh-CN"/>
          </a:p>
        </p:txBody>
      </p:sp>
      <p:pic>
        <p:nvPicPr>
          <p:cNvPr id="7" name="Picture 256" descr="03-1"/>
          <p:cNvPicPr>
            <a:picLocks noChangeAspect="1" noChangeArrowheads="1"/>
          </p:cNvPicPr>
          <p:nvPr/>
        </p:nvPicPr>
        <p:blipFill>
          <a:blip r:embed="rId3"/>
          <a:srcRect/>
          <a:stretch>
            <a:fillRect/>
          </a:stretch>
        </p:blipFill>
        <p:spPr bwMode="auto">
          <a:xfrm>
            <a:off x="912285" y="6286544"/>
            <a:ext cx="11279716" cy="571480"/>
          </a:xfrm>
          <a:prstGeom prst="rect">
            <a:avLst/>
          </a:prstGeom>
          <a:noFill/>
          <a:ln w="9525">
            <a:noFill/>
            <a:miter lim="800000"/>
            <a:headEnd/>
            <a:tailEnd/>
          </a:ln>
        </p:spPr>
      </p:pic>
      <p:pic>
        <p:nvPicPr>
          <p:cNvPr id="8" name="Picture 257" descr="eagle_blue"/>
          <p:cNvPicPr>
            <a:picLocks noChangeAspect="1" noChangeArrowheads="1"/>
          </p:cNvPicPr>
          <p:nvPr/>
        </p:nvPicPr>
        <p:blipFill>
          <a:blip r:embed="rId4"/>
          <a:srcRect/>
          <a:stretch>
            <a:fillRect/>
          </a:stretch>
        </p:blipFill>
        <p:spPr bwMode="auto">
          <a:xfrm>
            <a:off x="1" y="6286544"/>
            <a:ext cx="912284" cy="571480"/>
          </a:xfrm>
          <a:prstGeom prst="rect">
            <a:avLst/>
          </a:prstGeom>
          <a:noFill/>
          <a:ln w="9525">
            <a:noFill/>
            <a:miter lim="800000"/>
            <a:headEnd/>
            <a:tailEnd/>
          </a:ln>
        </p:spPr>
      </p:pic>
      <p:sp>
        <p:nvSpPr>
          <p:cNvPr id="9" name="灯片编号占位符 5"/>
          <p:cNvSpPr txBox="1">
            <a:spLocks/>
          </p:cNvSpPr>
          <p:nvPr/>
        </p:nvSpPr>
        <p:spPr bwMode="auto">
          <a:xfrm>
            <a:off x="6000749" y="6429396"/>
            <a:ext cx="1714512" cy="4286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000" b="0" i="0" u="none" strike="noStrike" kern="1200" cap="none" spc="0" normalizeH="0" baseline="0" noProof="0" smtClean="0">
                <a:ln>
                  <a:noFill/>
                </a:ln>
                <a:solidFill>
                  <a:schemeClr val="bg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2000" b="0" i="0" u="none" strike="noStrike" kern="1200" cap="none" spc="0" normalizeH="0" baseline="0" noProof="0">
              <a:ln>
                <a:noFill/>
              </a:ln>
              <a:solidFill>
                <a:schemeClr val="bg1"/>
              </a:solidFill>
              <a:effectLst/>
              <a:uLnTx/>
              <a:uFillTx/>
              <a:latin typeface="Arial" charset="0"/>
              <a:ea typeface="+mn-ea"/>
              <a:cs typeface="+mn-cs"/>
            </a:endParaRPr>
          </a:p>
        </p:txBody>
      </p:sp>
      <p:sp>
        <p:nvSpPr>
          <p:cNvPr id="11" name="TextBox 10"/>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灯片编号占位符 5"/>
          <p:cNvSpPr>
            <a:spLocks noGrp="1"/>
          </p:cNvSpPr>
          <p:nvPr>
            <p:ph type="sldNum" sz="quarter" idx="12"/>
          </p:nvPr>
        </p:nvSpPr>
        <p:spPr/>
        <p:txBody>
          <a:bodyPr/>
          <a:lstStyle>
            <a:lvl1pPr>
              <a:defRPr/>
            </a:lvl1pPr>
          </a:lstStyle>
          <a:p>
            <a:pPr>
              <a:defRPr/>
            </a:pPr>
            <a:fld id="{E84D023E-4A0D-4EC6-8788-361998052E20}"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56BEDB9-C362-49D8-A625-D5F243B616CE}" type="slidenum">
              <a:rPr lang="zh-CN" altLang="en-US" smtClean="0"/>
              <a:pPr>
                <a:defRPr/>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8C686DB-CC4B-4EDD-937C-4F1F98FB23F8}"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F39765E-C7B2-4CC2-BEE0-91ED1D812212}"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32F30F9-F560-45E5-B69D-637CE498569B}"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E11303D-D08A-49E0-9F72-123243A3EED5}" type="slidenum">
              <a:rPr lang="en-US" altLang="zh-CN"/>
              <a:pPr/>
              <a:t>‹#›</a:t>
            </a:fld>
            <a:endParaRPr lang="en-US" altLang="zh-CN"/>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EA769DC-9ED2-4406-8312-73254C1A2430}" type="slidenum">
              <a:rPr lang="en-US" altLang="zh-CN" smtClean="0"/>
              <a:pPr/>
              <a:t>‹#›</a:t>
            </a:fld>
            <a:endParaRPr lang="en-US" altLang="zh-CN"/>
          </a:p>
        </p:txBody>
      </p:sp>
    </p:spTree>
  </p:cSld>
  <p:clrMapOvr>
    <a:masterClrMapping/>
  </p:clrMapOvr>
  <p:transition spd="med">
    <p:random/>
    <p:sndAc>
      <p:stSnd>
        <p:snd r:embed="rId1" name="chimes.wav"/>
      </p:stSnd>
    </p:sndAc>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197600" y="3938589"/>
            <a:ext cx="53848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27200" y="274638"/>
            <a:ext cx="9855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5225"/>
            <a:ext cx="2844800" cy="476250"/>
          </a:xfrm>
        </p:spPr>
        <p:txBody>
          <a:bodyPr/>
          <a:lstStyle>
            <a:lvl1pPr>
              <a:defRPr/>
            </a:lvl1pPr>
          </a:lstStyle>
          <a:p>
            <a:pPr>
              <a:defRPr/>
            </a:pPr>
            <a:fld id="{19C3626B-7E80-48B0-8851-3CD84FC2191D}" type="slidenum">
              <a:rPr lang="zh-CN" altLang="en-US" smtClean="0"/>
              <a:pPr>
                <a:defRPr/>
              </a:pPr>
              <a:t>‹#›</a:t>
            </a:fld>
            <a:endParaRPr lang="en-US" altLang="zh-CN"/>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62100" y="0"/>
            <a:ext cx="10363200" cy="8445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143000"/>
            <a:ext cx="10896600" cy="4762500"/>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4432300" y="6524625"/>
            <a:ext cx="4639733" cy="344488"/>
          </a:xfrm>
        </p:spPr>
        <p:txBody>
          <a:bodyPr/>
          <a:lstStyle>
            <a:lvl1pPr>
              <a:defRPr/>
            </a:lvl1pPr>
          </a:lstStyle>
          <a:p>
            <a:endParaRPr lang="en-US" altLang="zh-CN"/>
          </a:p>
        </p:txBody>
      </p:sp>
      <p:sp>
        <p:nvSpPr>
          <p:cNvPr id="5" name="日期占位符 4"/>
          <p:cNvSpPr>
            <a:spLocks noGrp="1"/>
          </p:cNvSpPr>
          <p:nvPr>
            <p:ph type="dt" sz="half" idx="11"/>
          </p:nvPr>
        </p:nvSpPr>
        <p:spPr>
          <a:xfrm>
            <a:off x="0" y="6400800"/>
            <a:ext cx="4368800" cy="457200"/>
          </a:xfrm>
        </p:spPr>
        <p:txBody>
          <a:bodyPr/>
          <a:lstStyle>
            <a:lvl1pPr>
              <a:defRPr/>
            </a:lvl1pPr>
          </a:lstStyle>
          <a:p>
            <a:endParaRPr lang="en-US" altLang="zh-CN"/>
          </a:p>
        </p:txBody>
      </p:sp>
    </p:spTree>
  </p:cSld>
  <p:clrMapOvr>
    <a:masterClrMapping/>
  </p:clrMapOvr>
  <p:transition spd="med">
    <p:random/>
    <p:sndAc>
      <p:stSnd>
        <p:snd r:embed="rId1" name="chimes.wav"/>
      </p:stSnd>
    </p:sndAc>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036EC52-C345-48C0-AC65-01DB492855A5}" type="slidenum">
              <a:rPr lang="en-US" altLang="zh-CN"/>
              <a:pPr/>
              <a:t>‹#›</a:t>
            </a:fld>
            <a:endParaRPr lang="en-US" altLang="zh-CN"/>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281EB50-E33C-4630-81AC-D7831CF8482B}" type="slidenum">
              <a:rPr lang="en-US" altLang="zh-CN"/>
              <a:pPr/>
              <a:t>‹#›</a:t>
            </a:fld>
            <a:endParaRPr lang="en-US" altLang="zh-CN"/>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7F18D0-4322-469A-9E24-97ABEB7398C6}" type="slidenum">
              <a:rPr lang="en-US" altLang="zh-CN"/>
              <a:pPr/>
              <a:t>‹#›</a:t>
            </a:fld>
            <a:endParaRPr lang="en-US" altLang="zh-CN"/>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98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286501" y="121442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E34D8B-25E4-460D-99CD-72A219E13BAA}"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66712" y="121442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66712" y="185418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0480" y="121442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250480" y="185418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4A096F89-6BA1-4855-825B-46615653CEC9}"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7CA5D8F0-096B-4D6C-9C4D-F4367F481A21}" type="slidenum">
              <a:rPr lang="en-US" altLang="zh-CN"/>
              <a:pPr/>
              <a:t>‹#›</a:t>
            </a:fld>
            <a:endParaRPr lang="en-US" altLang="zh-CN"/>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image" Target="../media/image2.png"/><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image" Target="../media/image1.png"/><Relationship Id="rId2" Type="http://schemas.openxmlformats.org/officeDocument/2006/relationships/slideLayout" Target="../slideLayouts/slideLayout117.xml"/><Relationship Id="rId16" Type="http://schemas.openxmlformats.org/officeDocument/2006/relationships/audio" Target="../media/audio1.wav"/><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theme" Target="../theme/theme10.xml"/><Relationship Id="rId10" Type="http://schemas.openxmlformats.org/officeDocument/2006/relationships/slideLayout" Target="../slideLayouts/slideLayout125.xml"/><Relationship Id="rId19" Type="http://schemas.openxmlformats.org/officeDocument/2006/relationships/image" Target="../media/image3.png"/><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7.xml"/><Relationship Id="rId13" Type="http://schemas.openxmlformats.org/officeDocument/2006/relationships/slideLayout" Target="../slideLayouts/slideLayout142.xml"/><Relationship Id="rId3" Type="http://schemas.openxmlformats.org/officeDocument/2006/relationships/slideLayout" Target="../slideLayouts/slideLayout132.xml"/><Relationship Id="rId7" Type="http://schemas.openxmlformats.org/officeDocument/2006/relationships/slideLayout" Target="../slideLayouts/slideLayout136.xml"/><Relationship Id="rId12" Type="http://schemas.openxmlformats.org/officeDocument/2006/relationships/slideLayout" Target="../slideLayouts/slideLayout141.xml"/><Relationship Id="rId2" Type="http://schemas.openxmlformats.org/officeDocument/2006/relationships/slideLayout" Target="../slideLayouts/slideLayout131.xml"/><Relationship Id="rId16" Type="http://schemas.openxmlformats.org/officeDocument/2006/relationships/image" Target="../media/image4.jpeg"/><Relationship Id="rId1" Type="http://schemas.openxmlformats.org/officeDocument/2006/relationships/slideLayout" Target="../slideLayouts/slideLayout130.xml"/><Relationship Id="rId6" Type="http://schemas.openxmlformats.org/officeDocument/2006/relationships/slideLayout" Target="../slideLayouts/slideLayout135.xml"/><Relationship Id="rId11" Type="http://schemas.openxmlformats.org/officeDocument/2006/relationships/slideLayout" Target="../slideLayouts/slideLayout140.xml"/><Relationship Id="rId5" Type="http://schemas.openxmlformats.org/officeDocument/2006/relationships/slideLayout" Target="../slideLayouts/slideLayout134.xml"/><Relationship Id="rId15" Type="http://schemas.openxmlformats.org/officeDocument/2006/relationships/theme" Target="../theme/theme11.xml"/><Relationship Id="rId10" Type="http://schemas.openxmlformats.org/officeDocument/2006/relationships/slideLayout" Target="../slideLayouts/slideLayout139.xml"/><Relationship Id="rId4" Type="http://schemas.openxmlformats.org/officeDocument/2006/relationships/slideLayout" Target="../slideLayouts/slideLayout133.xml"/><Relationship Id="rId9" Type="http://schemas.openxmlformats.org/officeDocument/2006/relationships/slideLayout" Target="../slideLayouts/slideLayout138.xml"/><Relationship Id="rId14" Type="http://schemas.openxmlformats.org/officeDocument/2006/relationships/slideLayout" Target="../slideLayouts/slideLayout14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6" Type="http://schemas.openxmlformats.org/officeDocument/2006/relationships/image" Target="../media/image4.jpeg"/><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theme" Target="../theme/theme12.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slideLayout" Target="../slideLayouts/slideLayout15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18" Type="http://schemas.openxmlformats.org/officeDocument/2006/relationships/image" Target="../media/image1.png"/><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17" Type="http://schemas.openxmlformats.org/officeDocument/2006/relationships/audio" Target="../media/audio1.wav"/><Relationship Id="rId2" Type="http://schemas.openxmlformats.org/officeDocument/2006/relationships/slideLayout" Target="../slideLayouts/slideLayout159.xml"/><Relationship Id="rId16" Type="http://schemas.openxmlformats.org/officeDocument/2006/relationships/theme" Target="../theme/theme13.xml"/><Relationship Id="rId20" Type="http://schemas.openxmlformats.org/officeDocument/2006/relationships/image" Target="../media/image6.jpeg"/><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slideLayout" Target="../slideLayouts/slideLayout172.xml"/><Relationship Id="rId10" Type="http://schemas.openxmlformats.org/officeDocument/2006/relationships/slideLayout" Target="../slideLayouts/slideLayout167.xml"/><Relationship Id="rId19" Type="http://schemas.openxmlformats.org/officeDocument/2006/relationships/image" Target="../media/image2.png"/><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slideLayout" Target="../slideLayouts/slideLayout17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audio" Target="../media/audio1.wav"/><Relationship Id="rId2" Type="http://schemas.openxmlformats.org/officeDocument/2006/relationships/slideLayout" Target="../slideLayouts/slideLayout24.xml"/><Relationship Id="rId16" Type="http://schemas.openxmlformats.org/officeDocument/2006/relationships/theme" Target="../theme/theme3.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4.jpe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image" Target="../media/image2.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audio" Target="../media/audio1.wav"/><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theme" Target="../theme/theme5.xml"/><Relationship Id="rId10" Type="http://schemas.openxmlformats.org/officeDocument/2006/relationships/slideLayout" Target="../slideLayouts/slideLayout61.xml"/><Relationship Id="rId19" Type="http://schemas.openxmlformats.org/officeDocument/2006/relationships/image" Target="../media/image3.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image" Target="../media/image4.jpe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theme" Target="../theme/theme6.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2.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image" Target="../media/image1.png"/><Relationship Id="rId2" Type="http://schemas.openxmlformats.org/officeDocument/2006/relationships/slideLayout" Target="../slideLayouts/slideLayout81.xml"/><Relationship Id="rId16" Type="http://schemas.openxmlformats.org/officeDocument/2006/relationships/audio" Target="../media/audio1.wav"/><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theme" Target="../theme/theme7.xml"/><Relationship Id="rId10" Type="http://schemas.openxmlformats.org/officeDocument/2006/relationships/slideLayout" Target="../slideLayouts/slideLayout89.xml"/><Relationship Id="rId19" Type="http://schemas.openxmlformats.org/officeDocument/2006/relationships/image" Target="../media/image3.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8.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9.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901"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127448" y="0"/>
            <a:ext cx="10776685" cy="114298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9459" name="Rectangle 3"/>
          <p:cNvSpPr>
            <a:spLocks noGrp="1" noChangeArrowheads="1"/>
          </p:cNvSpPr>
          <p:nvPr>
            <p:ph type="body" idx="1"/>
          </p:nvPr>
        </p:nvSpPr>
        <p:spPr bwMode="auto">
          <a:xfrm>
            <a:off x="527051" y="1268414"/>
            <a:ext cx="11070167"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altLang="en-US" dirty="0" smtClean="0"/>
              <a:t>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fld id="{7B92D8AC-6FB5-4907-AE0D-3C1A69372422}" type="slidenum">
              <a:rPr lang="en-US" altLang="zh-CN" smtClean="0"/>
              <a:pPr/>
              <a:t>‹#›</a:t>
            </a:fld>
            <a:endParaRPr lang="en-US" altLang="zh-CN"/>
          </a:p>
        </p:txBody>
      </p:sp>
      <p:pic>
        <p:nvPicPr>
          <p:cNvPr id="19463" name="Picture 7"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9464" name="Picture 8"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sp>
        <p:nvSpPr>
          <p:cNvPr id="96265" name="Rectangle 9"/>
          <p:cNvSpPr>
            <a:spLocks noChangeArrowheads="1"/>
          </p:cNvSpPr>
          <p:nvPr/>
        </p:nvSpPr>
        <p:spPr bwMode="auto">
          <a:xfrm>
            <a:off x="814918" y="6381751"/>
            <a:ext cx="4607983" cy="320675"/>
          </a:xfrm>
          <a:prstGeom prst="rect">
            <a:avLst/>
          </a:prstGeom>
          <a:noFill/>
          <a:ln w="9525">
            <a:noFill/>
            <a:miter lim="800000"/>
            <a:headEnd/>
            <a:tailEnd/>
          </a:ln>
          <a:effectLst/>
        </p:spPr>
        <p:txBody>
          <a:bodyPr/>
          <a:lstStyle/>
          <a:p>
            <a:pPr>
              <a:defRPr/>
            </a:pPr>
            <a:r>
              <a:rPr lang="en-US" altLang="zh-CN" sz="1400" dirty="0" err="1" smtClean="0">
                <a:solidFill>
                  <a:schemeClr val="bg1"/>
                </a:solidFill>
              </a:rPr>
              <a:t>ComputerOrganization</a:t>
            </a:r>
            <a:endParaRPr lang="en-US" altLang="zh-CN" sz="1400" dirty="0">
              <a:solidFill>
                <a:schemeClr val="bg1"/>
              </a:solidFill>
            </a:endParaRPr>
          </a:p>
        </p:txBody>
      </p:sp>
      <p:sp>
        <p:nvSpPr>
          <p:cNvPr id="96268" name="Rectangle 12"/>
          <p:cNvSpPr>
            <a:spLocks noChangeArrowheads="1"/>
          </p:cNvSpPr>
          <p:nvPr/>
        </p:nvSpPr>
        <p:spPr bwMode="auto">
          <a:xfrm>
            <a:off x="4559301" y="6453188"/>
            <a:ext cx="1824567" cy="404812"/>
          </a:xfrm>
          <a:prstGeom prst="rect">
            <a:avLst/>
          </a:prstGeom>
          <a:noFill/>
          <a:ln w="9525">
            <a:noFill/>
            <a:miter lim="800000"/>
            <a:headEnd/>
            <a:tailEnd/>
          </a:ln>
        </p:spPr>
        <p:txBody>
          <a:bodyPr/>
          <a:lstStyle/>
          <a:p>
            <a:pPr algn="r">
              <a:spcBef>
                <a:spcPct val="50000"/>
              </a:spcBef>
              <a:defRPr/>
            </a:pPr>
            <a:fld id="{1EA71A8F-742A-4424-B61A-9469D9412B4F}" type="slidenum">
              <a:rPr lang="en-US" altLang="zh-CN" sz="1400" smtClean="0">
                <a:solidFill>
                  <a:schemeClr val="bg1"/>
                </a:solidFill>
              </a:rPr>
              <a:pPr algn="r">
                <a:spcBef>
                  <a:spcPct val="50000"/>
                </a:spcBef>
                <a:defRPr/>
              </a:pPr>
              <a:t>‹#›</a:t>
            </a:fld>
            <a:endParaRPr lang="en-US" altLang="zh-CN" sz="1400" dirty="0">
              <a:solidFill>
                <a:schemeClr val="bg1"/>
              </a:solidFill>
            </a:endParaRPr>
          </a:p>
        </p:txBody>
      </p:sp>
      <p:pic>
        <p:nvPicPr>
          <p:cNvPr id="13" name="图片 12" descr="金字塔2.jpg"/>
          <p:cNvPicPr>
            <a:picLocks noChangeAspect="1"/>
          </p:cNvPicPr>
          <p:nvPr/>
        </p:nvPicPr>
        <p:blipFill>
          <a:blip r:embed="rId20"/>
          <a:stretch>
            <a:fillRect/>
          </a:stretch>
        </p:blipFill>
        <p:spPr>
          <a:xfrm>
            <a:off x="190459" y="214291"/>
            <a:ext cx="936989" cy="766437"/>
          </a:xfrm>
          <a:prstGeom prst="rect">
            <a:avLst/>
          </a:prstGeom>
        </p:spPr>
      </p:pic>
    </p:spTree>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Lst>
  <p:transition spd="med">
    <p:random/>
    <p:sndAc>
      <p:stSnd>
        <p:snd r:embed="rId17" name="chimes.wav"/>
      </p:stSnd>
    </p:sndAc>
  </p:transition>
  <p:timing>
    <p:tnLst>
      <p:par>
        <p:cTn id="1" dur="indefinite" restart="never" nodeType="tmRoot"/>
      </p:par>
    </p:tnLst>
  </p:timing>
  <p:txStyles>
    <p:titleStyle>
      <a:lvl1pPr algn="l" rtl="0" eaLnBrk="1" fontAlgn="base" hangingPunct="1">
        <a:spcBef>
          <a:spcPct val="0"/>
        </a:spcBef>
        <a:spcAft>
          <a:spcPct val="0"/>
        </a:spcAft>
        <a:defRPr sz="3600">
          <a:solidFill>
            <a:srgbClr val="FF0000"/>
          </a:solidFill>
          <a:latin typeface="+mj-lt"/>
          <a:ea typeface="+mj-ea"/>
          <a:cs typeface="+mj-cs"/>
        </a:defRPr>
      </a:lvl1pPr>
      <a:lvl2pPr algn="l" rtl="0" eaLnBrk="1" fontAlgn="base" hangingPunct="1">
        <a:spcBef>
          <a:spcPct val="0"/>
        </a:spcBef>
        <a:spcAft>
          <a:spcPct val="0"/>
        </a:spcAft>
        <a:defRPr sz="3600">
          <a:solidFill>
            <a:srgbClr val="FF0000"/>
          </a:solidFill>
          <a:latin typeface="Arial" pitchFamily="34" charset="0"/>
          <a:ea typeface="宋体" pitchFamily="2" charset="-122"/>
        </a:defRPr>
      </a:lvl2pPr>
      <a:lvl3pPr algn="l" rtl="0" eaLnBrk="1" fontAlgn="base" hangingPunct="1">
        <a:spcBef>
          <a:spcPct val="0"/>
        </a:spcBef>
        <a:spcAft>
          <a:spcPct val="0"/>
        </a:spcAft>
        <a:defRPr sz="3600">
          <a:solidFill>
            <a:srgbClr val="FF0000"/>
          </a:solidFill>
          <a:latin typeface="Arial" pitchFamily="34" charset="0"/>
          <a:ea typeface="宋体" pitchFamily="2" charset="-122"/>
        </a:defRPr>
      </a:lvl3pPr>
      <a:lvl4pPr algn="l" rtl="0" eaLnBrk="1" fontAlgn="base" hangingPunct="1">
        <a:spcBef>
          <a:spcPct val="0"/>
        </a:spcBef>
        <a:spcAft>
          <a:spcPct val="0"/>
        </a:spcAft>
        <a:defRPr sz="3600">
          <a:solidFill>
            <a:srgbClr val="FF0000"/>
          </a:solidFill>
          <a:latin typeface="Arial" pitchFamily="34" charset="0"/>
          <a:ea typeface="宋体" pitchFamily="2" charset="-122"/>
        </a:defRPr>
      </a:lvl4pPr>
      <a:lvl5pPr algn="l" rtl="0" eaLnBrk="1" fontAlgn="base" hangingPunct="1">
        <a:spcBef>
          <a:spcPct val="0"/>
        </a:spcBef>
        <a:spcAft>
          <a:spcPct val="0"/>
        </a:spcAft>
        <a:defRPr sz="3600">
          <a:solidFill>
            <a:srgbClr val="FF0000"/>
          </a:solidFill>
          <a:latin typeface="Arial" pitchFamily="34" charset="0"/>
          <a:ea typeface="宋体" pitchFamily="2" charset="-122"/>
        </a:defRPr>
      </a:lvl5pPr>
      <a:lvl6pPr marL="457200" algn="l" rtl="0" eaLnBrk="1" fontAlgn="base" hangingPunct="1">
        <a:spcBef>
          <a:spcPct val="0"/>
        </a:spcBef>
        <a:spcAft>
          <a:spcPct val="0"/>
        </a:spcAft>
        <a:defRPr sz="3600">
          <a:solidFill>
            <a:srgbClr val="FF0000"/>
          </a:solidFill>
          <a:latin typeface="Arial" pitchFamily="34" charset="0"/>
          <a:ea typeface="宋体" pitchFamily="2" charset="-122"/>
        </a:defRPr>
      </a:lvl6pPr>
      <a:lvl7pPr marL="914400" algn="l" rtl="0" eaLnBrk="1" fontAlgn="base" hangingPunct="1">
        <a:spcBef>
          <a:spcPct val="0"/>
        </a:spcBef>
        <a:spcAft>
          <a:spcPct val="0"/>
        </a:spcAft>
        <a:defRPr sz="3600">
          <a:solidFill>
            <a:srgbClr val="FF0000"/>
          </a:solidFill>
          <a:latin typeface="Arial" pitchFamily="34" charset="0"/>
          <a:ea typeface="宋体" pitchFamily="2" charset="-122"/>
        </a:defRPr>
      </a:lvl7pPr>
      <a:lvl8pPr marL="1371600" algn="l" rtl="0" eaLnBrk="1" fontAlgn="base" hangingPunct="1">
        <a:spcBef>
          <a:spcPct val="0"/>
        </a:spcBef>
        <a:spcAft>
          <a:spcPct val="0"/>
        </a:spcAft>
        <a:defRPr sz="3600">
          <a:solidFill>
            <a:srgbClr val="FF0000"/>
          </a:solidFill>
          <a:latin typeface="Arial" pitchFamily="34" charset="0"/>
          <a:ea typeface="宋体" pitchFamily="2" charset="-122"/>
        </a:defRPr>
      </a:lvl8pPr>
      <a:lvl9pPr marL="1828800" algn="l" rtl="0" eaLnBrk="1" fontAlgn="base" hangingPunct="1">
        <a:spcBef>
          <a:spcPct val="0"/>
        </a:spcBef>
        <a:spcAft>
          <a:spcPct val="0"/>
        </a:spcAft>
        <a:defRPr sz="3600">
          <a:solidFill>
            <a:srgbClr val="FF0000"/>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905235" y="0"/>
            <a:ext cx="7867667" cy="9286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66712" y="928671"/>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9DC9DB0-14F1-426C-A00E-451C377CB50B}" type="slidenum">
              <a:rPr lang="en-US" altLang="zh-CN" smtClean="0"/>
              <a:pPr/>
              <a:t>‹#›</a:t>
            </a:fld>
            <a:endParaRPr lang="en-US" altLang="zh-CN"/>
          </a:p>
        </p:txBody>
      </p:sp>
      <p:pic>
        <p:nvPicPr>
          <p:cNvPr id="9" name="Picture 256" descr="03-1"/>
          <p:cNvPicPr>
            <a:picLocks noChangeAspect="1" noChangeArrowheads="1"/>
          </p:cNvPicPr>
          <p:nvPr/>
        </p:nvPicPr>
        <p:blipFill>
          <a:blip r:embed="rId18"/>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9"/>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20"/>
          <a:stretch>
            <a:fillRect/>
          </a:stretch>
        </p:blipFill>
        <p:spPr>
          <a:xfrm>
            <a:off x="0" y="0"/>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Organization_Instruction_jxh</a:t>
            </a:r>
            <a:endParaRPr lang="zh-CN" altLang="en-US" sz="1400" b="0" dirty="0">
              <a:solidFill>
                <a:schemeClr val="bg1"/>
              </a:solidFill>
            </a:endParaRPr>
          </a:p>
        </p:txBody>
      </p:sp>
      <p:sp>
        <p:nvSpPr>
          <p:cNvPr id="13" name="灯片编号占位符 5"/>
          <p:cNvSpPr txBox="1">
            <a:spLocks/>
          </p:cNvSpPr>
          <p:nvPr/>
        </p:nvSpPr>
        <p:spPr>
          <a:xfrm>
            <a:off x="5429245" y="632652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smtClean="0">
                <a:ln>
                  <a:noFill/>
                </a:ln>
                <a:solidFill>
                  <a:schemeClr val="bg1"/>
                </a:solidFill>
                <a:effectLst/>
                <a:uLnTx/>
                <a:uFillTx/>
                <a:latin typeface="Arial" charset="0"/>
                <a:ea typeface="+mn-ea"/>
                <a:cs typeface="+mn-cs"/>
              </a:rPr>
              <a:t>2.</a:t>
            </a: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dirty="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61" r:id="rId14"/>
    <p:sldLayoutId id="2147483915" r:id="rId15"/>
  </p:sldLayoutIdLst>
  <p:transition spd="med">
    <p:random/>
    <p:sndAc>
      <p:stSnd>
        <p:snd r:embed="rId17"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err="1" smtClean="0">
                <a:solidFill>
                  <a:schemeClr val="bg1"/>
                </a:solidFill>
              </a:rPr>
              <a:t>O_jxh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402167" y="609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099" name="Rectangle 3"/>
          <p:cNvSpPr>
            <a:spLocks noGrp="1" noRot="1" noChangeArrowheads="1"/>
          </p:cNvSpPr>
          <p:nvPr>
            <p:ph type="body" idx="1"/>
          </p:nvPr>
        </p:nvSpPr>
        <p:spPr bwMode="auto">
          <a:xfrm>
            <a:off x="402167" y="1905001"/>
            <a:ext cx="11387667"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410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4102" name="Rectangle 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1F82ABB-03CF-40B6-A6C0-B182921F2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3809984" y="81558"/>
            <a:ext cx="7867667" cy="11319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a:t>
            </a:r>
            <a:endParaRPr lang="en-US" altLang="zh-CN" dirty="0" smtClean="0"/>
          </a:p>
        </p:txBody>
      </p:sp>
      <p:sp>
        <p:nvSpPr>
          <p:cNvPr id="15363" name="Rectangle 3"/>
          <p:cNvSpPr>
            <a:spLocks noGrp="1" noChangeArrowheads="1"/>
          </p:cNvSpPr>
          <p:nvPr>
            <p:ph type="body" idx="1"/>
          </p:nvPr>
        </p:nvSpPr>
        <p:spPr bwMode="auto">
          <a:xfrm>
            <a:off x="609600" y="1357298"/>
            <a:ext cx="10972800" cy="47688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5364"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5365"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5366"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B92D8AC-6FB5-4907-AE0D-3C1A69372422}" type="slidenum">
              <a:rPr lang="en-US" altLang="zh-CN" smtClean="0"/>
              <a:pPr/>
              <a:t>‹#›</a:t>
            </a:fld>
            <a:endParaRPr lang="en-US" altLang="zh-CN"/>
          </a:p>
        </p:txBody>
      </p:sp>
      <p:pic>
        <p:nvPicPr>
          <p:cNvPr id="9" name="Picture 256" descr="03-1"/>
          <p:cNvPicPr>
            <a:picLocks noChangeAspect="1" noChangeArrowheads="1"/>
          </p:cNvPicPr>
          <p:nvPr/>
        </p:nvPicPr>
        <p:blipFill>
          <a:blip r:embed="rId17"/>
          <a:srcRect/>
          <a:stretch>
            <a:fillRect/>
          </a:stretch>
        </p:blipFill>
        <p:spPr bwMode="auto">
          <a:xfrm>
            <a:off x="912285" y="6308726"/>
            <a:ext cx="11279716" cy="549275"/>
          </a:xfrm>
          <a:prstGeom prst="rect">
            <a:avLst/>
          </a:prstGeom>
          <a:noFill/>
          <a:ln w="9525">
            <a:noFill/>
            <a:miter lim="800000"/>
            <a:headEnd/>
            <a:tailEnd/>
          </a:ln>
        </p:spPr>
      </p:pic>
      <p:pic>
        <p:nvPicPr>
          <p:cNvPr id="10" name="Picture 257" descr="eagle_blue"/>
          <p:cNvPicPr>
            <a:picLocks noChangeAspect="1" noChangeArrowheads="1"/>
          </p:cNvPicPr>
          <p:nvPr/>
        </p:nvPicPr>
        <p:blipFill>
          <a:blip r:embed="rId18"/>
          <a:srcRect/>
          <a:stretch>
            <a:fillRect/>
          </a:stretch>
        </p:blipFill>
        <p:spPr bwMode="auto">
          <a:xfrm>
            <a:off x="1" y="6308726"/>
            <a:ext cx="912284" cy="549275"/>
          </a:xfrm>
          <a:prstGeom prst="rect">
            <a:avLst/>
          </a:prstGeom>
          <a:noFill/>
          <a:ln w="9525">
            <a:noFill/>
            <a:miter lim="800000"/>
            <a:headEnd/>
            <a:tailEnd/>
          </a:ln>
        </p:spPr>
      </p:pic>
      <p:pic>
        <p:nvPicPr>
          <p:cNvPr id="11" name="图片 10" descr="zju.bmp"/>
          <p:cNvPicPr>
            <a:picLocks noChangeAspect="1"/>
          </p:cNvPicPr>
          <p:nvPr/>
        </p:nvPicPr>
        <p:blipFill>
          <a:blip r:embed="rId19"/>
          <a:stretch>
            <a:fillRect/>
          </a:stretch>
        </p:blipFill>
        <p:spPr>
          <a:xfrm>
            <a:off x="190459" y="285728"/>
            <a:ext cx="3490155" cy="857256"/>
          </a:xfrm>
          <a:prstGeom prst="rect">
            <a:avLst/>
          </a:prstGeom>
        </p:spPr>
      </p:pic>
      <p:sp>
        <p:nvSpPr>
          <p:cNvPr id="12" name="TextBox 11"/>
          <p:cNvSpPr txBox="1"/>
          <p:nvPr/>
        </p:nvSpPr>
        <p:spPr>
          <a:xfrm>
            <a:off x="1047715" y="6324547"/>
            <a:ext cx="5810291" cy="307777"/>
          </a:xfrm>
          <a:prstGeom prst="rect">
            <a:avLst/>
          </a:prstGeom>
          <a:noFill/>
        </p:spPr>
        <p:txBody>
          <a:bodyPr wrap="square" rtlCol="0">
            <a:spAutoFit/>
          </a:bodyPr>
          <a:lstStyle/>
          <a:p>
            <a:r>
              <a:rPr lang="en-US" altLang="zh-CN" sz="1400" b="0" baseline="0" dirty="0" smtClean="0">
                <a:solidFill>
                  <a:schemeClr val="bg1"/>
                </a:solidFill>
              </a:rPr>
              <a:t>Architecture </a:t>
            </a:r>
            <a:r>
              <a:rPr lang="en-US" altLang="zh-CN" sz="1400" b="0" baseline="0" dirty="0" err="1" smtClean="0">
                <a:solidFill>
                  <a:schemeClr val="bg1"/>
                </a:solidFill>
              </a:rPr>
              <a:t>Lab_jxh</a:t>
            </a:r>
            <a:endParaRPr lang="zh-CN" altLang="en-US" sz="1400" b="0" dirty="0">
              <a:solidFill>
                <a:schemeClr val="bg1"/>
              </a:solidFill>
            </a:endParaRPr>
          </a:p>
        </p:txBody>
      </p:sp>
      <p:sp>
        <p:nvSpPr>
          <p:cNvPr id="13" name="灯片编号占位符 5"/>
          <p:cNvSpPr txBox="1">
            <a:spLocks/>
          </p:cNvSpPr>
          <p:nvPr/>
        </p:nvSpPr>
        <p:spPr>
          <a:xfrm>
            <a:off x="6762755" y="6357958"/>
            <a:ext cx="1714512" cy="428604"/>
          </a:xfrm>
          <a:prstGeom prst="rect">
            <a:avLst/>
          </a:prstGeom>
        </p:spPr>
        <p:txBody>
          <a:bodyPr/>
          <a:lstStyle>
            <a:lvl1pPr>
              <a:defRPr>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23AB107-6101-439A-BA7F-80ADDA7E7EB6}" type="slidenum">
              <a:rPr kumimoji="0" lang="zh-CN" altLang="en-US" sz="2400" b="0" i="0" u="none" strike="noStrike" kern="1200" cap="none" spc="0" normalizeH="0" baseline="0" noProof="0" smtClean="0">
                <a:ln>
                  <a:noFill/>
                </a:ln>
                <a:solidFill>
                  <a:schemeClr val="bg1"/>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altLang="zh-CN" sz="2400" b="0" i="0" u="none" strike="noStrike" kern="1200" cap="none" spc="0" normalizeH="0" baseline="0" noProof="0">
              <a:ln>
                <a:noFill/>
              </a:ln>
              <a:solidFill>
                <a:schemeClr val="bg1"/>
              </a:solidFill>
              <a:effectLst/>
              <a:uLnTx/>
              <a:uFillTx/>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Lst>
  <p:transition spd="med">
    <p:random/>
    <p:sndAc>
      <p:stSnd>
        <p:snd r:embed="rId16" name="chimes.wav"/>
      </p:stSnd>
    </p:sndAc>
  </p:transition>
  <p:timing>
    <p:tnLst>
      <p:par>
        <p:cTn id="1" dur="indefinite" restart="never" nodeType="tmRoot"/>
      </p:par>
    </p:tnLst>
  </p:timing>
  <p:txStyles>
    <p:titleStyle>
      <a:lvl1pPr algn="ctr" rtl="0" eaLnBrk="1" fontAlgn="base" hangingPunct="1">
        <a:spcBef>
          <a:spcPct val="0"/>
        </a:spcBef>
        <a:spcAft>
          <a:spcPct val="0"/>
        </a:spcAft>
        <a:defRPr sz="4000" b="1">
          <a:solidFill>
            <a:srgbClr val="0099FF"/>
          </a:solidFill>
          <a:latin typeface="+mj-lt"/>
          <a:ea typeface="+mj-ea"/>
          <a:cs typeface="+mj-cs"/>
        </a:defRPr>
      </a:lvl1pPr>
      <a:lvl2pPr algn="ctr" rtl="0" eaLnBrk="1" fontAlgn="base" hangingPunct="1">
        <a:spcBef>
          <a:spcPct val="0"/>
        </a:spcBef>
        <a:spcAft>
          <a:spcPct val="0"/>
        </a:spcAft>
        <a:defRPr sz="4000" b="1">
          <a:solidFill>
            <a:srgbClr val="0099FF"/>
          </a:solidFill>
          <a:latin typeface="Arial" charset="0"/>
          <a:ea typeface="宋体" pitchFamily="2" charset="-122"/>
        </a:defRPr>
      </a:lvl2pPr>
      <a:lvl3pPr algn="ctr" rtl="0" eaLnBrk="1" fontAlgn="base" hangingPunct="1">
        <a:spcBef>
          <a:spcPct val="0"/>
        </a:spcBef>
        <a:spcAft>
          <a:spcPct val="0"/>
        </a:spcAft>
        <a:defRPr sz="4000" b="1">
          <a:solidFill>
            <a:srgbClr val="0099FF"/>
          </a:solidFill>
          <a:latin typeface="Arial" charset="0"/>
          <a:ea typeface="宋体" pitchFamily="2" charset="-122"/>
        </a:defRPr>
      </a:lvl3pPr>
      <a:lvl4pPr algn="ctr" rtl="0" eaLnBrk="1" fontAlgn="base" hangingPunct="1">
        <a:spcBef>
          <a:spcPct val="0"/>
        </a:spcBef>
        <a:spcAft>
          <a:spcPct val="0"/>
        </a:spcAft>
        <a:defRPr sz="4000" b="1">
          <a:solidFill>
            <a:srgbClr val="0099FF"/>
          </a:solidFill>
          <a:latin typeface="Arial" charset="0"/>
          <a:ea typeface="宋体" pitchFamily="2" charset="-122"/>
        </a:defRPr>
      </a:lvl4pPr>
      <a:lvl5pPr algn="ctr" rtl="0" eaLnBrk="1" fontAlgn="base" hangingPunct="1">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66712" y="0"/>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6259" name="Rectangle 3"/>
          <p:cNvSpPr>
            <a:spLocks noGrp="1" noChangeArrowheads="1"/>
          </p:cNvSpPr>
          <p:nvPr>
            <p:ph type="body" idx="1"/>
          </p:nvPr>
        </p:nvSpPr>
        <p:spPr bwMode="auto">
          <a:xfrm>
            <a:off x="666712" y="1214422"/>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6260"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6261"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6262"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7B92D8AC-6FB5-4907-AE0D-3C1A6937242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5235" name="Rectangle 3"/>
          <p:cNvSpPr>
            <a:spLocks noGrp="1" noChangeArrowheads="1"/>
          </p:cNvSpPr>
          <p:nvPr>
            <p:ph type="body" idx="1"/>
          </p:nvPr>
        </p:nvSpPr>
        <p:spPr bwMode="auto">
          <a:xfrm>
            <a:off x="609601" y="1600200"/>
            <a:ext cx="11055351" cy="226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236"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Tx/>
              <a:defRPr/>
            </a:lvl1pPr>
          </a:lstStyle>
          <a:p>
            <a:endParaRPr lang="en-US" altLang="zh-CN"/>
          </a:p>
        </p:txBody>
      </p:sp>
      <p:sp>
        <p:nvSpPr>
          <p:cNvPr id="95237"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Tx/>
              <a:defRPr/>
            </a:lvl1pPr>
          </a:lstStyle>
          <a:p>
            <a:endParaRPr lang="en-US" altLang="zh-CN"/>
          </a:p>
        </p:txBody>
      </p:sp>
      <p:sp>
        <p:nvSpPr>
          <p:cNvPr id="9523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Tx/>
              <a:defRPr/>
            </a:lvl1pPr>
          </a:lstStyle>
          <a:p>
            <a:fld id="{6A830C9D-C376-4D0A-BE9D-F16796CCB111}" type="slidenum">
              <a:rPr lang="en-US" altLang="zh-CN"/>
              <a:pPr/>
              <a:t>‹#›</a:t>
            </a:fld>
            <a:endParaRPr lang="en-US" altLang="zh-CN"/>
          </a:p>
        </p:txBody>
      </p:sp>
      <p:sp>
        <p:nvSpPr>
          <p:cNvPr id="95239" name="Text Box 7"/>
          <p:cNvSpPr txBox="1">
            <a:spLocks noChangeArrowheads="1"/>
          </p:cNvSpPr>
          <p:nvPr/>
        </p:nvSpPr>
        <p:spPr bwMode="auto">
          <a:xfrm>
            <a:off x="814918" y="4365626"/>
            <a:ext cx="10850033" cy="904863"/>
          </a:xfrm>
          <a:prstGeom prst="rect">
            <a:avLst/>
          </a:prstGeom>
          <a:noFill/>
          <a:ln w="9525">
            <a:noFill/>
            <a:miter lim="800000"/>
            <a:headEnd/>
            <a:tailEnd/>
          </a:ln>
          <a:effectLst/>
        </p:spPr>
        <p:txBody>
          <a:bodyPr>
            <a:spAutoFit/>
          </a:bodyPr>
          <a:lstStyle/>
          <a:p>
            <a:pPr>
              <a:spcBef>
                <a:spcPct val="20000"/>
              </a:spcBef>
              <a:buClrTx/>
              <a:buFontTx/>
              <a:buChar char="•"/>
            </a:pPr>
            <a:r>
              <a:rPr lang="zh-CN" altLang="en-US" sz="2400">
                <a:ea typeface="Arial Unicode MS" pitchFamily="34" charset="-122"/>
                <a:cs typeface="Arial Unicode MS" pitchFamily="34" charset="-122"/>
              </a:rPr>
              <a:t>单击此处编辑母版文本样式</a:t>
            </a:r>
          </a:p>
          <a:p>
            <a:pPr>
              <a:spcBef>
                <a:spcPct val="20000"/>
              </a:spcBef>
              <a:buClrTx/>
            </a:pPr>
            <a:endParaRPr lang="en-US" altLang="zh-CN" sz="2400">
              <a:ea typeface="Arial Unicode MS" pitchFamily="34" charset="-122"/>
              <a:cs typeface="Arial Unicode MS" pitchFamily="34" charset="-122"/>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34" charset="0"/>
          <a:ea typeface="宋体" pitchFamily="2" charset="-122"/>
        </a:defRPr>
      </a:lvl2pPr>
      <a:lvl3pPr algn="ctr" rtl="0" eaLnBrk="1" fontAlgn="base" hangingPunct="1">
        <a:spcBef>
          <a:spcPct val="0"/>
        </a:spcBef>
        <a:spcAft>
          <a:spcPct val="0"/>
        </a:spcAft>
        <a:defRPr sz="4400">
          <a:solidFill>
            <a:schemeClr val="tx2"/>
          </a:solidFill>
          <a:latin typeface="Arial" pitchFamily="34" charset="0"/>
          <a:ea typeface="宋体" pitchFamily="2" charset="-122"/>
        </a:defRPr>
      </a:lvl3pPr>
      <a:lvl4pPr algn="ctr" rtl="0" eaLnBrk="1" fontAlgn="base" hangingPunct="1">
        <a:spcBef>
          <a:spcPct val="0"/>
        </a:spcBef>
        <a:spcAft>
          <a:spcPct val="0"/>
        </a:spcAft>
        <a:defRPr sz="4400">
          <a:solidFill>
            <a:schemeClr val="tx2"/>
          </a:solidFill>
          <a:latin typeface="Arial" pitchFamily="34" charset="0"/>
          <a:ea typeface="宋体" pitchFamily="2" charset="-122"/>
        </a:defRPr>
      </a:lvl4pPr>
      <a:lvl5pPr algn="ctr" rtl="0" eaLnBrk="1" fontAlgn="base" hangingPunct="1">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8.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64.xml"/></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2.xml"/><Relationship Id="rId1" Type="http://schemas.openxmlformats.org/officeDocument/2006/relationships/slideLayout" Target="../slideLayouts/slideLayout159.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3.xml"/><Relationship Id="rId1" Type="http://schemas.openxmlformats.org/officeDocument/2006/relationships/slideLayout" Target="../slideLayouts/slideLayout159.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4.xml"/><Relationship Id="rId1" Type="http://schemas.openxmlformats.org/officeDocument/2006/relationships/slideLayout" Target="../slideLayouts/slideLayout159.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5.xml"/><Relationship Id="rId1" Type="http://schemas.openxmlformats.org/officeDocument/2006/relationships/slideLayout" Target="../slideLayouts/slideLayout159.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6.xml"/><Relationship Id="rId1" Type="http://schemas.openxmlformats.org/officeDocument/2006/relationships/slideLayout" Target="../slideLayouts/slideLayout159.xml"/></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7.xml"/><Relationship Id="rId1" Type="http://schemas.openxmlformats.org/officeDocument/2006/relationships/slideLayout" Target="../slideLayouts/slideLayout159.xml"/></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8.xml"/><Relationship Id="rId1" Type="http://schemas.openxmlformats.org/officeDocument/2006/relationships/slideLayout" Target="../slideLayouts/slideLayout159.xml"/></Relationships>
</file>

<file path=ppt/slides/_rels/slide1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9.xml"/><Relationship Id="rId1" Type="http://schemas.openxmlformats.org/officeDocument/2006/relationships/slideLayout" Target="../slideLayouts/slideLayout159.xml"/></Relationships>
</file>

<file path=ppt/slides/_rels/slide10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0.xml"/><Relationship Id="rId1" Type="http://schemas.openxmlformats.org/officeDocument/2006/relationships/slideLayout" Target="../slideLayouts/slideLayout159.xml"/></Relationships>
</file>

<file path=ppt/slides/_rels/slide10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1.xml"/><Relationship Id="rId1" Type="http://schemas.openxmlformats.org/officeDocument/2006/relationships/slideLayout" Target="../slideLayouts/slideLayout159.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59.xml"/></Relationships>
</file>

<file path=ppt/slides/_rels/slide1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2.xml"/><Relationship Id="rId1" Type="http://schemas.openxmlformats.org/officeDocument/2006/relationships/slideLayout" Target="../slideLayouts/slideLayout159.xml"/></Relationships>
</file>

<file path=ppt/slides/_rels/slide1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3.xml"/><Relationship Id="rId1" Type="http://schemas.openxmlformats.org/officeDocument/2006/relationships/slideLayout" Target="../slideLayouts/slideLayout159.xml"/></Relationships>
</file>

<file path=ppt/slides/_rels/slide1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4.xml"/><Relationship Id="rId1" Type="http://schemas.openxmlformats.org/officeDocument/2006/relationships/slideLayout" Target="../slideLayouts/slideLayout159.xml"/><Relationship Id="rId4" Type="http://schemas.openxmlformats.org/officeDocument/2006/relationships/image" Target="../media/image23.png"/></Relationships>
</file>

<file path=ppt/slides/_rels/slide1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5.xml"/><Relationship Id="rId1" Type="http://schemas.openxmlformats.org/officeDocument/2006/relationships/slideLayout" Target="../slideLayouts/slideLayout159.xml"/></Relationships>
</file>

<file path=ppt/slides/_rels/slide1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6.xml"/><Relationship Id="rId1" Type="http://schemas.openxmlformats.org/officeDocument/2006/relationships/slideLayout" Target="../slideLayouts/slideLayout159.xml"/></Relationships>
</file>

<file path=ppt/slides/_rels/slide1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7.xml"/><Relationship Id="rId1" Type="http://schemas.openxmlformats.org/officeDocument/2006/relationships/slideLayout" Target="../slideLayouts/slideLayout159.xml"/></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8.xml"/><Relationship Id="rId1" Type="http://schemas.openxmlformats.org/officeDocument/2006/relationships/slideLayout" Target="../slideLayouts/slideLayout159.xml"/><Relationship Id="rId4" Type="http://schemas.openxmlformats.org/officeDocument/2006/relationships/image" Target="../media/image24.png"/></Relationships>
</file>

<file path=ppt/slides/_rels/slide1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9.xml"/><Relationship Id="rId1" Type="http://schemas.openxmlformats.org/officeDocument/2006/relationships/slideLayout" Target="../slideLayouts/slideLayout159.xml"/></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0.xml"/><Relationship Id="rId1" Type="http://schemas.openxmlformats.org/officeDocument/2006/relationships/slideLayout" Target="../slideLayouts/slideLayout159.xml"/></Relationships>
</file>

<file path=ppt/slides/_rels/slide1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1.xml"/><Relationship Id="rId1" Type="http://schemas.openxmlformats.org/officeDocument/2006/relationships/slideLayout" Target="../slideLayouts/slideLayout159.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159.xml"/></Relationships>
</file>

<file path=ppt/slides/_rels/slide1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2.xml"/><Relationship Id="rId1" Type="http://schemas.openxmlformats.org/officeDocument/2006/relationships/slideLayout" Target="../slideLayouts/slideLayout159.xml"/></Relationships>
</file>

<file path=ppt/slides/_rels/slide1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3.xml"/><Relationship Id="rId1" Type="http://schemas.openxmlformats.org/officeDocument/2006/relationships/slideLayout" Target="../slideLayouts/slideLayout164.xml"/></Relationships>
</file>

<file path=ppt/slides/_rels/slide1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4.xml"/><Relationship Id="rId1" Type="http://schemas.openxmlformats.org/officeDocument/2006/relationships/slideLayout" Target="../slideLayouts/slideLayout159.xml"/></Relationships>
</file>

<file path=ppt/slides/_rels/slide1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5.xml"/><Relationship Id="rId1" Type="http://schemas.openxmlformats.org/officeDocument/2006/relationships/slideLayout" Target="../slideLayouts/slideLayout159.xml"/></Relationships>
</file>

<file path=ppt/slides/_rels/slide1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6.xml"/><Relationship Id="rId1" Type="http://schemas.openxmlformats.org/officeDocument/2006/relationships/slideLayout" Target="../slideLayouts/slideLayout159.xml"/><Relationship Id="rId4" Type="http://schemas.openxmlformats.org/officeDocument/2006/relationships/image" Target="../media/image25.png"/></Relationships>
</file>

<file path=ppt/slides/_rels/slide1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7.xml"/><Relationship Id="rId1" Type="http://schemas.openxmlformats.org/officeDocument/2006/relationships/slideLayout" Target="../slideLayouts/slideLayout159.xml"/></Relationships>
</file>

<file path=ppt/slides/_rels/slide1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8.xml"/><Relationship Id="rId1" Type="http://schemas.openxmlformats.org/officeDocument/2006/relationships/slideLayout" Target="../slideLayouts/slideLayout159.xml"/></Relationships>
</file>

<file path=ppt/slides/_rels/slide1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9.xml"/><Relationship Id="rId1" Type="http://schemas.openxmlformats.org/officeDocument/2006/relationships/slideLayout" Target="../slideLayouts/slideLayout159.xml"/></Relationships>
</file>

<file path=ppt/slides/_rels/slide1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0.xml"/><Relationship Id="rId1" Type="http://schemas.openxmlformats.org/officeDocument/2006/relationships/slideLayout" Target="../slideLayouts/slideLayout159.xml"/></Relationships>
</file>

<file path=ppt/slides/_rels/slide1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1.xml"/><Relationship Id="rId1" Type="http://schemas.openxmlformats.org/officeDocument/2006/relationships/slideLayout" Target="../slideLayouts/slideLayout159.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59.xml"/></Relationships>
</file>

<file path=ppt/slides/_rels/slide1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2.xml"/><Relationship Id="rId1" Type="http://schemas.openxmlformats.org/officeDocument/2006/relationships/slideLayout" Target="../slideLayouts/slideLayout159.xml"/><Relationship Id="rId4" Type="http://schemas.openxmlformats.org/officeDocument/2006/relationships/image" Target="../media/image26.png"/></Relationships>
</file>

<file path=ppt/slides/_rels/slide1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3.xml"/><Relationship Id="rId1" Type="http://schemas.openxmlformats.org/officeDocument/2006/relationships/slideLayout" Target="../slideLayouts/slideLayout159.xml"/><Relationship Id="rId4" Type="http://schemas.openxmlformats.org/officeDocument/2006/relationships/image" Target="../media/image27.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6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6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64.xml"/></Relationships>
</file>

<file path=ppt/slides/_rels/slide1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7.xml"/><Relationship Id="rId1" Type="http://schemas.openxmlformats.org/officeDocument/2006/relationships/slideLayout" Target="../slideLayouts/slideLayout159.xml"/></Relationships>
</file>

<file path=ppt/slides/_rels/slide1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8.xml"/><Relationship Id="rId1" Type="http://schemas.openxmlformats.org/officeDocument/2006/relationships/slideLayout" Target="../slideLayouts/slideLayout159.xml"/></Relationships>
</file>

<file path=ppt/slides/_rels/slide1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9.xml"/><Relationship Id="rId1" Type="http://schemas.openxmlformats.org/officeDocument/2006/relationships/slideLayout" Target="../slideLayouts/slideLayout159.xml"/></Relationships>
</file>

<file path=ppt/slides/_rels/slide1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0.xml"/><Relationship Id="rId1" Type="http://schemas.openxmlformats.org/officeDocument/2006/relationships/slideLayout" Target="../slideLayouts/slideLayout159.xml"/></Relationships>
</file>

<file path=ppt/slides/_rels/slide1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1.xml"/><Relationship Id="rId1" Type="http://schemas.openxmlformats.org/officeDocument/2006/relationships/slideLayout" Target="../slideLayouts/slideLayout159.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159.xml"/></Relationships>
</file>

<file path=ppt/slides/_rels/slide1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2.xml"/><Relationship Id="rId1" Type="http://schemas.openxmlformats.org/officeDocument/2006/relationships/slideLayout" Target="../slideLayouts/slideLayout159.xml"/></Relationships>
</file>

<file path=ppt/slides/_rels/slide1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3.xml"/><Relationship Id="rId1" Type="http://schemas.openxmlformats.org/officeDocument/2006/relationships/slideLayout" Target="../slideLayouts/slideLayout159.xml"/></Relationships>
</file>

<file path=ppt/slides/_rels/slide14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24.xml"/><Relationship Id="rId7" Type="http://schemas.openxmlformats.org/officeDocument/2006/relationships/oleObject" Target="../embeddings/oleObject5.bin"/><Relationship Id="rId12" Type="http://schemas.openxmlformats.org/officeDocument/2006/relationships/image" Target="../media/image31.emf"/><Relationship Id="rId2" Type="http://schemas.openxmlformats.org/officeDocument/2006/relationships/slideLayout" Target="../slideLayouts/slideLayout159.xml"/><Relationship Id="rId1" Type="http://schemas.openxmlformats.org/officeDocument/2006/relationships/vmlDrawing" Target="../drawings/vmlDrawing4.vml"/><Relationship Id="rId6" Type="http://schemas.openxmlformats.org/officeDocument/2006/relationships/image" Target="../media/image28.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30.emf"/><Relationship Id="rId4" Type="http://schemas.openxmlformats.org/officeDocument/2006/relationships/audio" Target="../media/audio1.wav"/><Relationship Id="rId9" Type="http://schemas.openxmlformats.org/officeDocument/2006/relationships/oleObject" Target="../embeddings/oleObject6.bin"/></Relationships>
</file>

<file path=ppt/slides/_rels/slide143.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notesSlide" Target="../notesSlides/notesSlide125.xml"/><Relationship Id="rId7" Type="http://schemas.openxmlformats.org/officeDocument/2006/relationships/oleObject" Target="../embeddings/oleObject9.bin"/><Relationship Id="rId2" Type="http://schemas.openxmlformats.org/officeDocument/2006/relationships/slideLayout" Target="../slideLayouts/slideLayout159.xml"/><Relationship Id="rId1" Type="http://schemas.openxmlformats.org/officeDocument/2006/relationships/vmlDrawing" Target="../drawings/vmlDrawing5.vml"/><Relationship Id="rId6" Type="http://schemas.openxmlformats.org/officeDocument/2006/relationships/image" Target="../media/image32.emf"/><Relationship Id="rId5" Type="http://schemas.openxmlformats.org/officeDocument/2006/relationships/oleObject" Target="../embeddings/oleObject8.bin"/><Relationship Id="rId10" Type="http://schemas.openxmlformats.org/officeDocument/2006/relationships/image" Target="../media/image34.emf"/><Relationship Id="rId4" Type="http://schemas.openxmlformats.org/officeDocument/2006/relationships/audio" Target="../media/audio1.wav"/><Relationship Id="rId9" Type="http://schemas.openxmlformats.org/officeDocument/2006/relationships/oleObject" Target="../embeddings/oleObject10.bin"/></Relationships>
</file>

<file path=ppt/slides/_rels/slide1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6.xml"/><Relationship Id="rId1" Type="http://schemas.openxmlformats.org/officeDocument/2006/relationships/slideLayout" Target="../slideLayouts/slideLayout159.xml"/></Relationships>
</file>

<file path=ppt/slides/_rels/slide1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7.xml"/><Relationship Id="rId1" Type="http://schemas.openxmlformats.org/officeDocument/2006/relationships/slideLayout" Target="../slideLayouts/slideLayout159.xml"/></Relationships>
</file>

<file path=ppt/slides/_rels/slide1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8.xml"/><Relationship Id="rId1" Type="http://schemas.openxmlformats.org/officeDocument/2006/relationships/slideLayout" Target="../slideLayouts/slideLayout159.xml"/></Relationships>
</file>

<file path=ppt/slides/_rels/slide1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9.xml"/><Relationship Id="rId1" Type="http://schemas.openxmlformats.org/officeDocument/2006/relationships/slideLayout" Target="../slideLayouts/slideLayout159.xml"/></Relationships>
</file>

<file path=ppt/slides/_rels/slide1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0.xml"/><Relationship Id="rId1" Type="http://schemas.openxmlformats.org/officeDocument/2006/relationships/slideLayout" Target="../slideLayouts/slideLayout159.xml"/></Relationships>
</file>

<file path=ppt/slides/_rels/slide1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1.xml"/><Relationship Id="rId1" Type="http://schemas.openxmlformats.org/officeDocument/2006/relationships/slideLayout" Target="../slideLayouts/slideLayout163.xml"/><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0.xml"/></Relationships>
</file>

<file path=ppt/slides/_rels/slide1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2.xml"/><Relationship Id="rId1" Type="http://schemas.openxmlformats.org/officeDocument/2006/relationships/slideLayout" Target="../slideLayouts/slideLayout159.xml"/></Relationships>
</file>

<file path=ppt/slides/_rels/slide15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3.xml"/><Relationship Id="rId1" Type="http://schemas.openxmlformats.org/officeDocument/2006/relationships/slideLayout" Target="../slideLayouts/slideLayout159.xml"/></Relationships>
</file>

<file path=ppt/slides/_rels/slide1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4.xml"/><Relationship Id="rId1" Type="http://schemas.openxmlformats.org/officeDocument/2006/relationships/slideLayout" Target="../slideLayouts/slideLayout159.xml"/></Relationships>
</file>

<file path=ppt/slides/_rels/slide15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5.xml"/><Relationship Id="rId1" Type="http://schemas.openxmlformats.org/officeDocument/2006/relationships/slideLayout" Target="../slideLayouts/slideLayout163.xml"/><Relationship Id="rId4" Type="http://schemas.openxmlformats.org/officeDocument/2006/relationships/image" Target="../media/image36.png"/></Relationships>
</file>

<file path=ppt/slides/_rels/slide1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6.xml"/><Relationship Id="rId1" Type="http://schemas.openxmlformats.org/officeDocument/2006/relationships/slideLayout" Target="../slideLayouts/slideLayout159.xml"/></Relationships>
</file>

<file path=ppt/slides/_rels/slide15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7.xml"/><Relationship Id="rId1" Type="http://schemas.openxmlformats.org/officeDocument/2006/relationships/slideLayout" Target="../slideLayouts/slideLayout159.xml"/><Relationship Id="rId4" Type="http://schemas.openxmlformats.org/officeDocument/2006/relationships/image" Target="../media/image37.png"/></Relationships>
</file>

<file path=ppt/slides/_rels/slide1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8.xml"/><Relationship Id="rId1" Type="http://schemas.openxmlformats.org/officeDocument/2006/relationships/slideLayout" Target="../slideLayouts/slideLayout159.xml"/></Relationships>
</file>

<file path=ppt/slides/_rels/slide1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9.xml"/><Relationship Id="rId1" Type="http://schemas.openxmlformats.org/officeDocument/2006/relationships/slideLayout" Target="../slideLayouts/slideLayout159.xml"/></Relationships>
</file>

<file path=ppt/slides/_rels/slide1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0.xml"/><Relationship Id="rId1" Type="http://schemas.openxmlformats.org/officeDocument/2006/relationships/slideLayout" Target="../slideLayouts/slideLayout159.xml"/></Relationships>
</file>

<file path=ppt/slides/_rels/slide1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1.xml"/><Relationship Id="rId1" Type="http://schemas.openxmlformats.org/officeDocument/2006/relationships/slideLayout" Target="../slideLayouts/slideLayout159.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159.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159.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159.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59.xml"/></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70.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16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159.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59.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59.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159.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159.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164.xml"/></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159.xml"/></Relationships>
</file>

<file path=ppt/slides/_rels/slide2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159.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59.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59.xml"/></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59.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159.xml"/></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159.xml"/></Relationships>
</file>

<file path=ppt/slides/_rels/slide3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159.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9.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9.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59.xml"/><Relationship Id="rId1" Type="http://schemas.openxmlformats.org/officeDocument/2006/relationships/vmlDrawing" Target="../drawings/vmlDrawing3.v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159.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159.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159.xml"/></Relationships>
</file>

<file path=ppt/slides/_rels/slide4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159.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159.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159.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159.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159.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71.xml"/></Relationships>
</file>

<file path=ppt/slides/_rels/slide5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15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9.xml"/></Relationships>
</file>

<file path=ppt/slides/_rels/slide5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159.xml"/></Relationships>
</file>

<file path=ppt/slides/_rels/slide5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159.xml"/></Relationships>
</file>

<file path=ppt/slides/_rels/slide5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164.xml"/><Relationship Id="rId4" Type="http://schemas.openxmlformats.org/officeDocument/2006/relationships/image" Target="../media/image17.png"/></Relationships>
</file>

<file path=ppt/slides/_rels/slide5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15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6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159.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159.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159.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159.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159.xml"/></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159.xml"/></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159.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159.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159.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159.xml"/></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159.xml"/></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15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0.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159.xml"/></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159.xml"/></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159.xml"/></Relationships>
</file>

<file path=ppt/slides/_rels/slide7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159.xml"/></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159.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59.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159.xml"/></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4.xml"/><Relationship Id="rId1" Type="http://schemas.openxmlformats.org/officeDocument/2006/relationships/slideLayout" Target="../slideLayouts/slideLayout159.xml"/><Relationship Id="rId4" Type="http://schemas.openxmlformats.org/officeDocument/2006/relationships/image" Target="../media/image19.wmf"/></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5.xml"/><Relationship Id="rId1" Type="http://schemas.openxmlformats.org/officeDocument/2006/relationships/slideLayout" Target="../slideLayouts/slideLayout159.xml"/></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6.xml"/><Relationship Id="rId1" Type="http://schemas.openxmlformats.org/officeDocument/2006/relationships/slideLayout" Target="../slideLayouts/slideLayout159.xml"/></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7.xml"/><Relationship Id="rId1" Type="http://schemas.openxmlformats.org/officeDocument/2006/relationships/slideLayout" Target="../slideLayouts/slideLayout159.xml"/></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8.xml"/><Relationship Id="rId1" Type="http://schemas.openxmlformats.org/officeDocument/2006/relationships/slideLayout" Target="../slideLayouts/slideLayout159.xml"/></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9.xml"/><Relationship Id="rId1" Type="http://schemas.openxmlformats.org/officeDocument/2006/relationships/slideLayout" Target="../slideLayouts/slideLayout159.xml"/></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0.xml"/><Relationship Id="rId1" Type="http://schemas.openxmlformats.org/officeDocument/2006/relationships/slideLayout" Target="../slideLayouts/slideLayout164.xml"/></Relationships>
</file>

<file path=ppt/slides/_rels/slide8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59.xml"/></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1.xml"/><Relationship Id="rId1" Type="http://schemas.openxmlformats.org/officeDocument/2006/relationships/slideLayout" Target="../slideLayouts/slideLayout161.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159.xml"/></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2.xml"/><Relationship Id="rId1" Type="http://schemas.openxmlformats.org/officeDocument/2006/relationships/slideLayout" Target="../slideLayouts/slideLayout159.xml"/></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3.xml"/><Relationship Id="rId1" Type="http://schemas.openxmlformats.org/officeDocument/2006/relationships/slideLayout" Target="../slideLayouts/slideLayout15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9.xml"/></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5.xml"/><Relationship Id="rId1" Type="http://schemas.openxmlformats.org/officeDocument/2006/relationships/slideLayout" Target="../slideLayouts/slideLayout159.xml"/></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6.xml"/><Relationship Id="rId1" Type="http://schemas.openxmlformats.org/officeDocument/2006/relationships/slideLayout" Target="../slideLayouts/slideLayout159.xml"/><Relationship Id="rId4" Type="http://schemas.openxmlformats.org/officeDocument/2006/relationships/image" Target="../media/image20.png"/></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7.xml"/><Relationship Id="rId1" Type="http://schemas.openxmlformats.org/officeDocument/2006/relationships/slideLayout" Target="../slideLayouts/slideLayout161.xml"/></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8.xml"/><Relationship Id="rId1" Type="http://schemas.openxmlformats.org/officeDocument/2006/relationships/slideLayout" Target="../slideLayouts/slideLayout159.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9.xml"/><Relationship Id="rId1" Type="http://schemas.openxmlformats.org/officeDocument/2006/relationships/slideLayout" Target="../slideLayouts/slideLayout159.xml"/><Relationship Id="rId4" Type="http://schemas.openxmlformats.org/officeDocument/2006/relationships/image" Target="../media/image21.png"/></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0.xml"/><Relationship Id="rId1" Type="http://schemas.openxmlformats.org/officeDocument/2006/relationships/slideLayout" Target="../slideLayouts/slideLayout159.xml"/></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1.xml"/><Relationship Id="rId1" Type="http://schemas.openxmlformats.org/officeDocument/2006/relationships/slideLayout" Target="../slideLayouts/slideLayout159.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2135188" y="1916114"/>
            <a:ext cx="4818068" cy="3457575"/>
          </a:xfrm>
        </p:spPr>
        <p:txBody>
          <a:bodyPr/>
          <a:lstStyle/>
          <a:p>
            <a:r>
              <a:rPr lang="en-US" altLang="zh-CN" sz="4800" dirty="0">
                <a:latin typeface="Arial Unicode MS" pitchFamily="34" charset="-122"/>
              </a:rPr>
              <a:t>Chapter  2</a:t>
            </a:r>
            <a:br>
              <a:rPr lang="en-US" altLang="zh-CN" sz="4800" dirty="0">
                <a:latin typeface="Arial Unicode MS" pitchFamily="34" charset="-122"/>
              </a:rPr>
            </a:br>
            <a:r>
              <a:rPr lang="en-US" altLang="zh-CN" sz="4800" dirty="0">
                <a:solidFill>
                  <a:srgbClr val="0000FF"/>
                </a:solidFill>
                <a:latin typeface="Arial Unicode MS" pitchFamily="34" charset="-122"/>
              </a:rPr>
              <a:t>Instructions: Language of the Computer </a:t>
            </a:r>
            <a:r>
              <a:rPr lang="en-US" altLang="zh-CN" sz="4800" dirty="0">
                <a:solidFill>
                  <a:schemeClr val="tx1"/>
                </a:solidFill>
                <a:latin typeface="Arial Unicode MS" pitchFamily="34" charset="-122"/>
              </a:rPr>
              <a:t/>
            </a:r>
            <a:br>
              <a:rPr lang="en-US" altLang="zh-CN" sz="4800" dirty="0">
                <a:solidFill>
                  <a:schemeClr val="tx1"/>
                </a:solidFill>
                <a:latin typeface="Arial Unicode MS" pitchFamily="34" charset="-122"/>
              </a:rPr>
            </a:br>
            <a:endParaRPr lang="en-US" altLang="zh-CN" sz="4800" dirty="0">
              <a:solidFill>
                <a:schemeClr val="tx1"/>
              </a:solidFill>
              <a:latin typeface="Arial Unicode MS" pitchFamily="34" charset="-122"/>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763000" y="6248400"/>
            <a:ext cx="1905000" cy="457200"/>
          </a:xfrm>
          <a:prstGeom prst="rect">
            <a:avLst/>
          </a:prstGeom>
        </p:spPr>
        <p:txBody>
          <a:bodyPr/>
          <a:lstStyle/>
          <a:p>
            <a:fld id="{8E1F2CD3-0F2D-4345-A6BD-5E4E8184C651}" type="slidenum">
              <a:rPr lang="zh-CN" altLang="en-US"/>
              <a:pPr/>
              <a:t>10</a:t>
            </a:fld>
            <a:endParaRPr lang="en-US" altLang="zh-CN"/>
          </a:p>
        </p:txBody>
      </p:sp>
      <p:sp>
        <p:nvSpPr>
          <p:cNvPr id="1248258" name="Text Box 2"/>
          <p:cNvSpPr txBox="1">
            <a:spLocks noChangeArrowheads="1"/>
          </p:cNvSpPr>
          <p:nvPr/>
        </p:nvSpPr>
        <p:spPr bwMode="auto">
          <a:xfrm>
            <a:off x="1631504" y="285729"/>
            <a:ext cx="7893520" cy="646331"/>
          </a:xfrm>
          <a:prstGeom prst="rect">
            <a:avLst/>
          </a:prstGeom>
          <a:noFill/>
          <a:ln w="9525">
            <a:noFill/>
            <a:miter lim="800000"/>
            <a:headEnd/>
            <a:tailEnd/>
          </a:ln>
          <a:effectLst/>
        </p:spPr>
        <p:txBody>
          <a:bodyPr wrap="square">
            <a:spAutoFit/>
          </a:bodyPr>
          <a:lstStyle/>
          <a:p>
            <a:r>
              <a:rPr lang="en-US" altLang="zh-CN" sz="3600" b="1" dirty="0">
                <a:solidFill>
                  <a:srgbClr val="FF0000"/>
                </a:solidFill>
                <a:ea typeface="宋体" charset="-122"/>
              </a:rPr>
              <a:t>Instruction Set</a:t>
            </a:r>
          </a:p>
        </p:txBody>
      </p:sp>
      <p:sp>
        <p:nvSpPr>
          <p:cNvPr id="1248260" name="Text Box 4"/>
          <p:cNvSpPr txBox="1">
            <a:spLocks noChangeArrowheads="1"/>
          </p:cNvSpPr>
          <p:nvPr/>
        </p:nvSpPr>
        <p:spPr bwMode="auto">
          <a:xfrm>
            <a:off x="1271464" y="1268760"/>
            <a:ext cx="9721080" cy="4031873"/>
          </a:xfrm>
          <a:prstGeom prst="rect">
            <a:avLst/>
          </a:prstGeom>
          <a:noFill/>
          <a:ln w="9525">
            <a:noFill/>
            <a:miter lim="800000"/>
            <a:headEnd/>
            <a:tailEnd/>
          </a:ln>
          <a:effectLst/>
        </p:spPr>
        <p:txBody>
          <a:bodyPr wrap="square">
            <a:spAutoFit/>
          </a:bodyPr>
          <a:lstStyle/>
          <a:p>
            <a:pPr>
              <a:buClr>
                <a:srgbClr val="CC0000"/>
              </a:buClr>
              <a:buFontTx/>
              <a:buChar char="•"/>
            </a:pPr>
            <a:r>
              <a:rPr lang="zh-CN" altLang="en-US" sz="3200" dirty="0">
                <a:ea typeface="宋体" charset="-122"/>
              </a:rPr>
              <a:t> </a:t>
            </a:r>
            <a:r>
              <a:rPr lang="en-US" altLang="zh-CN" sz="3200" dirty="0">
                <a:ea typeface="宋体" charset="-122"/>
              </a:rPr>
              <a:t>Important design principles when defining the</a:t>
            </a:r>
          </a:p>
          <a:p>
            <a:pPr>
              <a:buClr>
                <a:srgbClr val="CC0000"/>
              </a:buClr>
            </a:pPr>
            <a:r>
              <a:rPr lang="en-US" altLang="zh-CN" sz="3200" dirty="0">
                <a:ea typeface="宋体" charset="-122"/>
              </a:rPr>
              <a:t>  instruction set architecture (ISA):</a:t>
            </a:r>
          </a:p>
          <a:p>
            <a:pPr lvl="1">
              <a:buClr>
                <a:schemeClr val="accent1"/>
              </a:buClr>
              <a:buFont typeface="Wingdings" pitchFamily="2" charset="2"/>
              <a:buChar char="§"/>
            </a:pPr>
            <a:endParaRPr lang="en-US" altLang="zh-CN" sz="3200" dirty="0">
              <a:ea typeface="宋体" charset="-122"/>
            </a:endParaRPr>
          </a:p>
          <a:p>
            <a:pPr lvl="1">
              <a:buClr>
                <a:schemeClr val="accent1"/>
              </a:buClr>
              <a:buFont typeface="Wingdings" pitchFamily="2" charset="2"/>
              <a:buChar char="§"/>
            </a:pPr>
            <a:r>
              <a:rPr lang="en-US" altLang="zh-CN" sz="3200" dirty="0">
                <a:ea typeface="宋体" charset="-122"/>
              </a:rPr>
              <a:t> keep the hardware </a:t>
            </a:r>
            <a:r>
              <a:rPr lang="en-US" altLang="zh-CN" sz="3200" dirty="0">
                <a:solidFill>
                  <a:srgbClr val="FF0000"/>
                </a:solidFill>
                <a:ea typeface="宋体" charset="-122"/>
              </a:rPr>
              <a:t>simple</a:t>
            </a:r>
            <a:r>
              <a:rPr lang="en-US" altLang="zh-CN" sz="3200" dirty="0">
                <a:ea typeface="宋体" charset="-122"/>
              </a:rPr>
              <a:t> – the chip must only</a:t>
            </a:r>
          </a:p>
          <a:p>
            <a:pPr lvl="1">
              <a:buClr>
                <a:schemeClr val="accent1"/>
              </a:buClr>
              <a:buFont typeface="Wingdings" pitchFamily="2" charset="2"/>
              <a:buNone/>
            </a:pPr>
            <a:r>
              <a:rPr lang="en-US" altLang="zh-CN" sz="3200" dirty="0">
                <a:ea typeface="宋体" charset="-122"/>
              </a:rPr>
              <a:t>   implement basic primitives and run fast</a:t>
            </a:r>
          </a:p>
          <a:p>
            <a:pPr lvl="1">
              <a:buClr>
                <a:schemeClr val="accent1"/>
              </a:buClr>
            </a:pPr>
            <a:endParaRPr lang="en-US" altLang="zh-CN" sz="3200" dirty="0">
              <a:ea typeface="宋体" charset="-122"/>
            </a:endParaRPr>
          </a:p>
          <a:p>
            <a:pPr lvl="1">
              <a:buClr>
                <a:schemeClr val="accent1"/>
              </a:buClr>
              <a:buFont typeface="Wingdings" pitchFamily="2" charset="2"/>
              <a:buChar char="§"/>
            </a:pPr>
            <a:r>
              <a:rPr lang="en-US" altLang="zh-CN" sz="3200" dirty="0">
                <a:ea typeface="宋体" charset="-122"/>
              </a:rPr>
              <a:t>keep the instructions</a:t>
            </a:r>
            <a:r>
              <a:rPr lang="en-US" altLang="zh-CN" sz="3200" dirty="0">
                <a:solidFill>
                  <a:srgbClr val="FF0000"/>
                </a:solidFill>
                <a:ea typeface="宋体" charset="-122"/>
              </a:rPr>
              <a:t> regular </a:t>
            </a:r>
            <a:r>
              <a:rPr lang="en-US" altLang="zh-CN" sz="3200" dirty="0">
                <a:ea typeface="宋体" charset="-122"/>
              </a:rPr>
              <a:t>– simplifies the</a:t>
            </a:r>
          </a:p>
          <a:p>
            <a:pPr lvl="1">
              <a:buClr>
                <a:schemeClr val="accent1"/>
              </a:buClr>
              <a:buFont typeface="Wingdings" pitchFamily="2" charset="2"/>
              <a:buNone/>
            </a:pPr>
            <a:r>
              <a:rPr lang="en-US" altLang="zh-CN" sz="3200" dirty="0">
                <a:ea typeface="宋体" charset="-122"/>
              </a:rPr>
              <a:t>   decoding/scheduling of instructions</a:t>
            </a:r>
          </a:p>
        </p:txBody>
      </p:sp>
    </p:spTree>
    <p:extLst>
      <p:ext uri="{BB962C8B-B14F-4D97-AF65-F5344CB8AC3E}">
        <p14:creationId xmlns:p14="http://schemas.microsoft.com/office/powerpoint/2010/main" val="20016725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txBox="1">
            <a:spLocks noChangeArrowheads="1"/>
          </p:cNvSpPr>
          <p:nvPr/>
        </p:nvSpPr>
        <p:spPr bwMode="auto">
          <a:xfrm>
            <a:off x="695400" y="1196752"/>
            <a:ext cx="11028363"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r>
              <a:rPr lang="en-US" altLang="en-US" b="0" dirty="0">
                <a:ea typeface="Arial Unicode MS" panose="020B0604020202020204" pitchFamily="34" charset="-122"/>
                <a:cs typeface="Arial Unicode MS" panose="020B0604020202020204" pitchFamily="34" charset="-122"/>
              </a:rPr>
              <a:t>Byte-encoded character sets</a:t>
            </a:r>
          </a:p>
          <a:p>
            <a:pPr lvl="1" eaLnBrk="1" hangingPunct="1"/>
            <a:r>
              <a:rPr lang="en-US" altLang="en-US" b="0" dirty="0">
                <a:ea typeface="Arial Unicode MS" panose="020B0604020202020204" pitchFamily="34" charset="-122"/>
                <a:cs typeface="Arial Unicode MS" panose="020B0604020202020204" pitchFamily="34" charset="-122"/>
              </a:rPr>
              <a:t>ASCII: 128 characters</a:t>
            </a:r>
          </a:p>
          <a:p>
            <a:pPr lvl="2" eaLnBrk="1" hangingPunct="1"/>
            <a:r>
              <a:rPr lang="en-US" altLang="en-US" b="0" dirty="0">
                <a:ea typeface="Arial Unicode MS" panose="020B0604020202020204" pitchFamily="34" charset="-122"/>
                <a:cs typeface="Arial Unicode MS" panose="020B0604020202020204" pitchFamily="34" charset="-122"/>
              </a:rPr>
              <a:t>95 graphic, 33 control</a:t>
            </a:r>
          </a:p>
          <a:p>
            <a:pPr lvl="1" eaLnBrk="1" hangingPunct="1"/>
            <a:r>
              <a:rPr lang="en-US" altLang="en-US" b="0" dirty="0">
                <a:ea typeface="Arial Unicode MS" panose="020B0604020202020204" pitchFamily="34" charset="-122"/>
                <a:cs typeface="Arial Unicode MS" panose="020B0604020202020204" pitchFamily="34" charset="-122"/>
              </a:rPr>
              <a:t>Latin-1: 256 characters</a:t>
            </a:r>
          </a:p>
          <a:p>
            <a:pPr lvl="2" eaLnBrk="1" hangingPunct="1"/>
            <a:r>
              <a:rPr lang="en-US" altLang="en-US" b="0" dirty="0">
                <a:ea typeface="Arial Unicode MS" panose="020B0604020202020204" pitchFamily="34" charset="-122"/>
                <a:cs typeface="Arial Unicode MS" panose="020B0604020202020204" pitchFamily="34" charset="-122"/>
              </a:rPr>
              <a:t>ASCII, +96 more graphic characters</a:t>
            </a:r>
          </a:p>
          <a:p>
            <a:pPr eaLnBrk="1" hangingPunct="1"/>
            <a:endParaRPr lang="en-US" altLang="en-US" b="0" dirty="0" smtClean="0">
              <a:ea typeface="Arial Unicode MS" panose="020B0604020202020204" pitchFamily="34" charset="-122"/>
              <a:cs typeface="Arial Unicode MS" panose="020B0604020202020204" pitchFamily="34" charset="-122"/>
            </a:endParaRPr>
          </a:p>
          <a:p>
            <a:pPr eaLnBrk="1" hangingPunct="1"/>
            <a:r>
              <a:rPr lang="en-US" altLang="en-US" b="0" dirty="0" smtClean="0">
                <a:ea typeface="Arial Unicode MS" panose="020B0604020202020204" pitchFamily="34" charset="-122"/>
                <a:cs typeface="Arial Unicode MS" panose="020B0604020202020204" pitchFamily="34" charset="-122"/>
              </a:rPr>
              <a:t>Unicode</a:t>
            </a:r>
            <a:r>
              <a:rPr lang="en-US" altLang="en-US" b="0" dirty="0">
                <a:ea typeface="Arial Unicode MS" panose="020B0604020202020204" pitchFamily="34" charset="-122"/>
                <a:cs typeface="Arial Unicode MS" panose="020B0604020202020204" pitchFamily="34" charset="-122"/>
              </a:rPr>
              <a:t>: 16-bit/32-bit character set</a:t>
            </a:r>
          </a:p>
          <a:p>
            <a:pPr lvl="1" eaLnBrk="1" hangingPunct="1"/>
            <a:r>
              <a:rPr lang="en-US" altLang="en-US" b="0" dirty="0">
                <a:ea typeface="Arial Unicode MS" panose="020B0604020202020204" pitchFamily="34" charset="-122"/>
                <a:cs typeface="Arial Unicode MS" panose="020B0604020202020204" pitchFamily="34" charset="-122"/>
              </a:rPr>
              <a:t>Used in Java, C++ wide characters, …</a:t>
            </a:r>
          </a:p>
          <a:p>
            <a:pPr lvl="1" eaLnBrk="1" hangingPunct="1"/>
            <a:r>
              <a:rPr lang="en-US" altLang="en-US" b="0" dirty="0">
                <a:ea typeface="Arial Unicode MS" panose="020B0604020202020204" pitchFamily="34" charset="-122"/>
                <a:cs typeface="Arial Unicode MS" panose="020B0604020202020204" pitchFamily="34" charset="-122"/>
              </a:rPr>
              <a:t>Most of the world’s alphabets, plus symbols</a:t>
            </a:r>
          </a:p>
          <a:p>
            <a:pPr lvl="1" eaLnBrk="1" hangingPunct="1"/>
            <a:r>
              <a:rPr lang="en-US" altLang="en-US" b="0" dirty="0">
                <a:ea typeface="Arial Unicode MS" panose="020B0604020202020204" pitchFamily="34" charset="-122"/>
                <a:cs typeface="Arial Unicode MS" panose="020B0604020202020204" pitchFamily="34" charset="-122"/>
              </a:rPr>
              <a:t>UTF-8, UTF-16: variable-length encodings</a:t>
            </a:r>
            <a:endParaRPr lang="en-AU" altLang="en-US" b="0" dirty="0">
              <a:ea typeface="Arial Unicode MS" panose="020B0604020202020204" pitchFamily="34" charset="-122"/>
              <a:cs typeface="Arial Unicode MS" panose="020B0604020202020204" pitchFamily="34" charset="-122"/>
            </a:endParaRPr>
          </a:p>
        </p:txBody>
      </p:sp>
      <p:sp>
        <p:nvSpPr>
          <p:cNvPr id="5" name="Rectangle 2"/>
          <p:cNvSpPr>
            <a:spLocks noGrp="1" noRot="1" noChangeArrowheads="1"/>
          </p:cNvSpPr>
          <p:nvPr>
            <p:ph type="title"/>
          </p:nvPr>
        </p:nvSpPr>
        <p:spPr>
          <a:xfrm>
            <a:off x="1271464" y="188640"/>
            <a:ext cx="8893175" cy="844550"/>
          </a:xfrm>
        </p:spPr>
        <p:txBody>
          <a:bodyPr/>
          <a:lstStyle/>
          <a:p>
            <a:pPr>
              <a:defRPr/>
            </a:pPr>
            <a:r>
              <a:rPr lang="en-US" altLang="zh-CN" dirty="0" smtClean="0"/>
              <a:t>2.9  communication with people</a:t>
            </a:r>
            <a:endParaRPr lang="zh-CN" altLang="en-US" dirty="0"/>
          </a:p>
        </p:txBody>
      </p:sp>
    </p:spTree>
    <p:extLst>
      <p:ext uri="{BB962C8B-B14F-4D97-AF65-F5344CB8AC3E}">
        <p14:creationId xmlns:p14="http://schemas.microsoft.com/office/powerpoint/2010/main" val="141842060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p:cNvSpPr>
            <a:spLocks noGrp="1"/>
          </p:cNvSpPr>
          <p:nvPr>
            <p:ph type="ftr" sz="quarter" idx="4294967295"/>
          </p:nvPr>
        </p:nvSpPr>
        <p:spPr>
          <a:xfrm>
            <a:off x="9191625" y="6019800"/>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smtClean="0">
                <a:latin typeface="Arial" panose="020B0604020202020204" pitchFamily="34" charset="0"/>
                <a:ea typeface="宋体" panose="02010600030101010101" pitchFamily="2" charset="-122"/>
              </a:rPr>
              <a:t>Chapter 2 — Instructions: Language of the Computer — </a:t>
            </a:r>
            <a:fld id="{4119F692-E308-49B3-9CFD-DC74FF2380FB}"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101</a:t>
            </a:fld>
            <a:endParaRPr lang="en-AU" altLang="en-US" sz="1400" smtClean="0">
              <a:latin typeface="Arial" panose="020B0604020202020204" pitchFamily="34" charset="0"/>
              <a:ea typeface="宋体" panose="02010600030101010101" pitchFamily="2" charset="-122"/>
            </a:endParaRPr>
          </a:p>
        </p:txBody>
      </p:sp>
      <p:sp>
        <p:nvSpPr>
          <p:cNvPr id="98307" name="Rectangle 2"/>
          <p:cNvSpPr>
            <a:spLocks noGrp="1" noChangeArrowheads="1"/>
          </p:cNvSpPr>
          <p:nvPr>
            <p:ph type="title"/>
          </p:nvPr>
        </p:nvSpPr>
        <p:spPr>
          <a:xfrm>
            <a:off x="1343472" y="188640"/>
            <a:ext cx="9082658" cy="720725"/>
          </a:xfrm>
        </p:spPr>
        <p:txBody>
          <a:bodyPr/>
          <a:lstStyle/>
          <a:p>
            <a:pPr eaLnBrk="1" hangingPunct="1">
              <a:defRPr/>
            </a:pPr>
            <a:r>
              <a:rPr lang="en-US" altLang="en-US" sz="4000" dirty="0"/>
              <a:t>Byte/</a:t>
            </a:r>
            <a:r>
              <a:rPr lang="en-US" altLang="en-US" sz="4000" dirty="0" err="1"/>
              <a:t>Halfword</a:t>
            </a:r>
            <a:r>
              <a:rPr lang="en-US" altLang="en-US" sz="4000" dirty="0"/>
              <a:t>/Word Operations</a:t>
            </a:r>
            <a:endParaRPr lang="en-AU" altLang="en-US" sz="4000" dirty="0"/>
          </a:p>
        </p:txBody>
      </p:sp>
      <p:sp>
        <p:nvSpPr>
          <p:cNvPr id="166916" name="Rectangle 3"/>
          <p:cNvSpPr>
            <a:spLocks noGrp="1" noChangeArrowheads="1"/>
          </p:cNvSpPr>
          <p:nvPr>
            <p:ph type="body" idx="1"/>
          </p:nvPr>
        </p:nvSpPr>
        <p:spPr>
          <a:xfrm>
            <a:off x="695400" y="1177788"/>
            <a:ext cx="10972800" cy="4627476"/>
          </a:xfrm>
        </p:spPr>
        <p:txBody>
          <a:bodyPr/>
          <a:lstStyle/>
          <a:p>
            <a:pPr eaLnBrk="1" hangingPunct="1"/>
            <a:r>
              <a:rPr lang="en-US" altLang="en-US" dirty="0" smtClean="0"/>
              <a:t>RISC-V byte/</a:t>
            </a:r>
            <a:r>
              <a:rPr lang="en-US" altLang="en-US" dirty="0" err="1" smtClean="0"/>
              <a:t>halfword</a:t>
            </a:r>
            <a:r>
              <a:rPr lang="en-US" altLang="en-US" dirty="0" smtClean="0"/>
              <a:t>/word load/store</a:t>
            </a:r>
          </a:p>
          <a:p>
            <a:pPr lvl="1" eaLnBrk="1" hangingPunct="1"/>
            <a:r>
              <a:rPr lang="en-US" altLang="en-US" dirty="0" smtClean="0"/>
              <a:t>Load byte/</a:t>
            </a:r>
            <a:r>
              <a:rPr lang="en-US" altLang="en-US" dirty="0" err="1" smtClean="0"/>
              <a:t>halfword</a:t>
            </a:r>
            <a:r>
              <a:rPr lang="en-US" altLang="en-US" dirty="0" smtClean="0"/>
              <a:t>/word: </a:t>
            </a:r>
            <a:r>
              <a:rPr lang="en-US" altLang="en-US" dirty="0" smtClean="0">
                <a:solidFill>
                  <a:srgbClr val="0000FF"/>
                </a:solidFill>
              </a:rPr>
              <a:t>Sign extend </a:t>
            </a:r>
            <a:r>
              <a:rPr lang="en-US" altLang="en-US" dirty="0" smtClean="0"/>
              <a:t>to 64 bits in </a:t>
            </a:r>
            <a:r>
              <a:rPr lang="en-US" altLang="en-US" dirty="0" err="1" smtClean="0"/>
              <a:t>rd</a:t>
            </a:r>
            <a:endParaRPr lang="en-US" altLang="en-US" dirty="0" smtClean="0"/>
          </a:p>
          <a:p>
            <a:pPr lvl="2" eaLnBrk="1" hangingPunct="1"/>
            <a:r>
              <a:rPr lang="en-US" altLang="en-US" sz="1800" dirty="0" err="1" smtClean="0">
                <a:latin typeface="Lucida Console" panose="020B0609040504020204" pitchFamily="49" charset="0"/>
              </a:rPr>
              <a:t>lb</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2" eaLnBrk="1" hangingPunct="1"/>
            <a:r>
              <a:rPr lang="en-US" altLang="en-US" sz="1800" dirty="0" err="1" smtClean="0">
                <a:latin typeface="Lucida Console" panose="020B0609040504020204" pitchFamily="49" charset="0"/>
              </a:rPr>
              <a:t>lh</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2" eaLnBrk="1" hangingPunct="1"/>
            <a:r>
              <a:rPr lang="en-US" altLang="en-US" sz="1800" dirty="0" err="1" smtClean="0">
                <a:latin typeface="Lucida Console" panose="020B0609040504020204" pitchFamily="49" charset="0"/>
              </a:rPr>
              <a:t>lw</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1" eaLnBrk="1" hangingPunct="1"/>
            <a:r>
              <a:rPr lang="en-US" altLang="en-US" dirty="0" smtClean="0"/>
              <a:t>Load byte/</a:t>
            </a:r>
            <a:r>
              <a:rPr lang="en-US" altLang="en-US" dirty="0" err="1" smtClean="0"/>
              <a:t>halfword</a:t>
            </a:r>
            <a:r>
              <a:rPr lang="en-US" altLang="en-US" dirty="0" smtClean="0"/>
              <a:t>/word unsigned: </a:t>
            </a:r>
            <a:r>
              <a:rPr lang="en-US" altLang="en-US" dirty="0" smtClean="0">
                <a:solidFill>
                  <a:srgbClr val="0000FF"/>
                </a:solidFill>
              </a:rPr>
              <a:t>Zero extend</a:t>
            </a:r>
            <a:r>
              <a:rPr lang="en-US" altLang="en-US" dirty="0" smtClean="0"/>
              <a:t> to 64 bits in </a:t>
            </a:r>
            <a:r>
              <a:rPr lang="en-US" altLang="en-US" dirty="0" err="1" smtClean="0"/>
              <a:t>rd</a:t>
            </a:r>
            <a:endParaRPr lang="en-US" altLang="en-US" dirty="0" smtClean="0"/>
          </a:p>
          <a:p>
            <a:pPr lvl="2" eaLnBrk="1" hangingPunct="1"/>
            <a:r>
              <a:rPr lang="en-US" altLang="en-US" sz="1800" dirty="0" err="1" smtClean="0">
                <a:latin typeface="Lucida Console" panose="020B0609040504020204" pitchFamily="49" charset="0"/>
              </a:rPr>
              <a:t>lbu</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2" eaLnBrk="1" hangingPunct="1"/>
            <a:r>
              <a:rPr lang="en-US" altLang="en-US" sz="1800" dirty="0" err="1" smtClean="0">
                <a:latin typeface="Lucida Console" panose="020B0609040504020204" pitchFamily="49" charset="0"/>
              </a:rPr>
              <a:t>lhu</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2" eaLnBrk="1" hangingPunct="1"/>
            <a:r>
              <a:rPr lang="en-US" altLang="en-US" sz="1800" dirty="0" err="1" smtClean="0">
                <a:latin typeface="Lucida Console" panose="020B0609040504020204" pitchFamily="49" charset="0"/>
              </a:rPr>
              <a:t>lwu</a:t>
            </a:r>
            <a:r>
              <a:rPr lang="en-US" altLang="en-US" sz="1800" dirty="0" smtClean="0">
                <a:latin typeface="Lucida Console" panose="020B0609040504020204" pitchFamily="49" charset="0"/>
              </a:rPr>
              <a:t> </a:t>
            </a:r>
            <a:r>
              <a:rPr lang="en-US" altLang="en-US" sz="1800" dirty="0" err="1" smtClean="0">
                <a:latin typeface="Lucida Console" panose="020B0609040504020204" pitchFamily="49" charset="0"/>
              </a:rPr>
              <a:t>rd</a:t>
            </a:r>
            <a:r>
              <a:rPr lang="en-US" altLang="en-US" sz="1800" dirty="0" smtClean="0">
                <a:latin typeface="Lucida Console" panose="020B0609040504020204" pitchFamily="49" charset="0"/>
              </a:rPr>
              <a:t>, offset(rs1)</a:t>
            </a:r>
          </a:p>
          <a:p>
            <a:pPr lvl="1" eaLnBrk="1" hangingPunct="1"/>
            <a:r>
              <a:rPr lang="en-US" altLang="en-US" dirty="0" smtClean="0"/>
              <a:t>Store byte/</a:t>
            </a:r>
            <a:r>
              <a:rPr lang="en-US" altLang="en-US" dirty="0" err="1" smtClean="0"/>
              <a:t>halfword</a:t>
            </a:r>
            <a:r>
              <a:rPr lang="en-US" altLang="en-US" dirty="0" smtClean="0"/>
              <a:t>/word: Store rightmost 8/16/32 bits</a:t>
            </a:r>
          </a:p>
          <a:p>
            <a:pPr lvl="2" eaLnBrk="1" hangingPunct="1"/>
            <a:r>
              <a:rPr lang="en-US" altLang="en-US" sz="1800" dirty="0" err="1" smtClean="0">
                <a:latin typeface="Lucida Console" panose="020B0609040504020204" pitchFamily="49" charset="0"/>
              </a:rPr>
              <a:t>sb</a:t>
            </a:r>
            <a:r>
              <a:rPr lang="en-US" altLang="en-US" sz="1800" dirty="0" smtClean="0">
                <a:latin typeface="Lucida Console" panose="020B0609040504020204" pitchFamily="49" charset="0"/>
              </a:rPr>
              <a:t> rs2, offset(rs1)</a:t>
            </a:r>
          </a:p>
          <a:p>
            <a:pPr lvl="2" eaLnBrk="1" hangingPunct="1"/>
            <a:r>
              <a:rPr lang="en-US" altLang="en-US" sz="1800" dirty="0" err="1" smtClean="0">
                <a:latin typeface="Lucida Console" panose="020B0609040504020204" pitchFamily="49" charset="0"/>
              </a:rPr>
              <a:t>sh</a:t>
            </a:r>
            <a:r>
              <a:rPr lang="en-US" altLang="en-US" sz="1800" dirty="0" smtClean="0">
                <a:latin typeface="Lucida Console" panose="020B0609040504020204" pitchFamily="49" charset="0"/>
              </a:rPr>
              <a:t> rs2, offset(rs1)</a:t>
            </a:r>
          </a:p>
          <a:p>
            <a:pPr lvl="2" eaLnBrk="1" hangingPunct="1"/>
            <a:r>
              <a:rPr lang="en-US" altLang="en-US" sz="1800" dirty="0" err="1" smtClean="0">
                <a:latin typeface="Lucida Console" panose="020B0609040504020204" pitchFamily="49" charset="0"/>
              </a:rPr>
              <a:t>sw</a:t>
            </a:r>
            <a:r>
              <a:rPr lang="en-US" altLang="en-US" sz="1800" dirty="0" smtClean="0">
                <a:latin typeface="Lucida Console" panose="020B0609040504020204" pitchFamily="49" charset="0"/>
              </a:rPr>
              <a:t> rs2, offset(rs1)</a:t>
            </a:r>
          </a:p>
        </p:txBody>
      </p:sp>
    </p:spTree>
    <p:extLst>
      <p:ext uri="{BB962C8B-B14F-4D97-AF65-F5344CB8AC3E}">
        <p14:creationId xmlns:p14="http://schemas.microsoft.com/office/powerpoint/2010/main" val="33673755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6"/>
          <p:cNvSpPr>
            <a:spLocks noRot="1" noChangeArrowheads="1"/>
          </p:cNvSpPr>
          <p:nvPr/>
        </p:nvSpPr>
        <p:spPr bwMode="auto">
          <a:xfrm>
            <a:off x="983432" y="1160097"/>
            <a:ext cx="10920701"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200150" indent="-28575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marL="0" indent="0">
              <a:buFont typeface="Wingdings" panose="05000000000000000000" pitchFamily="2" charset="2"/>
              <a:buNone/>
              <a:defRPr/>
            </a:pPr>
            <a:endParaRPr lang="en-US" altLang="zh-CN" sz="1800" b="0" dirty="0">
              <a:ea typeface="Arial Unicode MS" pitchFamily="34" charset="-122"/>
              <a:cs typeface="+mn-cs"/>
            </a:endParaRPr>
          </a:p>
          <a:p>
            <a:pPr>
              <a:defRPr/>
            </a:pPr>
            <a:r>
              <a:rPr lang="en-US" altLang="zh-CN" b="0" dirty="0">
                <a:ea typeface="Arial Unicode MS" pitchFamily="34" charset="-122"/>
                <a:cs typeface="+mn-cs"/>
              </a:rPr>
              <a:t> Three choices for representing a string</a:t>
            </a:r>
          </a:p>
          <a:p>
            <a:pPr lvl="1">
              <a:defRPr/>
            </a:pPr>
            <a:r>
              <a:rPr lang="en-US" altLang="zh-CN" sz="2400" b="0" dirty="0">
                <a:ea typeface="Arial Unicode MS" pitchFamily="34" charset="-122"/>
                <a:cs typeface="+mn-cs"/>
              </a:rPr>
              <a:t> Place the length of the string in the first position</a:t>
            </a:r>
          </a:p>
          <a:p>
            <a:pPr lvl="1">
              <a:defRPr/>
            </a:pPr>
            <a:r>
              <a:rPr lang="en-US" altLang="zh-CN" sz="2400" b="0" dirty="0">
                <a:ea typeface="Arial Unicode MS" pitchFamily="34" charset="-122"/>
                <a:cs typeface="+mn-cs"/>
              </a:rPr>
              <a:t> An accompanying variable has the length</a:t>
            </a:r>
          </a:p>
          <a:p>
            <a:pPr lvl="1">
              <a:defRPr/>
            </a:pPr>
            <a:r>
              <a:rPr lang="en-US" altLang="zh-CN" sz="2400" b="0" dirty="0">
                <a:ea typeface="Arial Unicode MS" pitchFamily="34" charset="-122"/>
                <a:cs typeface="+mn-cs"/>
              </a:rPr>
              <a:t> A character in the  last position to mark the end of a string</a:t>
            </a:r>
          </a:p>
          <a:p>
            <a:pPr>
              <a:defRPr/>
            </a:pPr>
            <a:endParaRPr lang="en-US" altLang="zh-CN" b="0" dirty="0" smtClean="0">
              <a:ea typeface="Arial Unicode MS" pitchFamily="34" charset="-122"/>
              <a:cs typeface="+mn-cs"/>
            </a:endParaRPr>
          </a:p>
          <a:p>
            <a:pPr>
              <a:defRPr/>
            </a:pPr>
            <a:r>
              <a:rPr lang="en-US" altLang="zh-CN" b="0" dirty="0" smtClean="0">
                <a:ea typeface="Arial Unicode MS" pitchFamily="34" charset="-122"/>
                <a:cs typeface="+mn-cs"/>
              </a:rPr>
              <a:t>Java uses the first choice</a:t>
            </a:r>
          </a:p>
          <a:p>
            <a:pPr>
              <a:defRPr/>
            </a:pPr>
            <a:r>
              <a:rPr lang="en-US" altLang="zh-CN" b="0" dirty="0" smtClean="0">
                <a:solidFill>
                  <a:srgbClr val="0000FF"/>
                </a:solidFill>
                <a:ea typeface="Arial Unicode MS" pitchFamily="34" charset="-122"/>
                <a:cs typeface="+mn-cs"/>
              </a:rPr>
              <a:t>C </a:t>
            </a:r>
            <a:r>
              <a:rPr lang="en-US" altLang="zh-CN" b="0" dirty="0">
                <a:solidFill>
                  <a:srgbClr val="0000FF"/>
                </a:solidFill>
                <a:ea typeface="Arial Unicode MS" pitchFamily="34" charset="-122"/>
                <a:cs typeface="+mn-cs"/>
              </a:rPr>
              <a:t>uses the third </a:t>
            </a:r>
            <a:r>
              <a:rPr lang="en-US" altLang="zh-CN" b="0" dirty="0" smtClean="0">
                <a:solidFill>
                  <a:srgbClr val="0000FF"/>
                </a:solidFill>
                <a:ea typeface="Arial Unicode MS" pitchFamily="34" charset="-122"/>
                <a:cs typeface="+mn-cs"/>
              </a:rPr>
              <a:t>choice</a:t>
            </a:r>
            <a:endParaRPr lang="en-US" altLang="zh-CN" b="0" dirty="0">
              <a:solidFill>
                <a:srgbClr val="0000FF"/>
              </a:solidFill>
              <a:ea typeface="Arial Unicode MS" pitchFamily="34" charset="-122"/>
              <a:cs typeface="+mn-cs"/>
            </a:endParaRPr>
          </a:p>
          <a:p>
            <a:pPr lvl="1">
              <a:defRPr/>
            </a:pPr>
            <a:r>
              <a:rPr lang="en-US" altLang="zh-CN" sz="2400" b="0" dirty="0">
                <a:solidFill>
                  <a:srgbClr val="0000FF"/>
                </a:solidFill>
                <a:ea typeface="Arial Unicode MS" pitchFamily="34" charset="-122"/>
                <a:cs typeface="+mn-cs"/>
              </a:rPr>
              <a:t> Terminate a string with a byte whose value is 0 ( null in ASCII )</a:t>
            </a:r>
          </a:p>
        </p:txBody>
      </p:sp>
      <p:sp>
        <p:nvSpPr>
          <p:cNvPr id="2" name="标题 1"/>
          <p:cNvSpPr>
            <a:spLocks noGrp="1"/>
          </p:cNvSpPr>
          <p:nvPr>
            <p:ph type="title"/>
          </p:nvPr>
        </p:nvSpPr>
        <p:spPr/>
        <p:txBody>
          <a:bodyPr/>
          <a:lstStyle/>
          <a:p>
            <a:pPr>
              <a:defRPr/>
            </a:pPr>
            <a:r>
              <a:rPr lang="en-US" altLang="zh-CN" dirty="0" smtClean="0"/>
              <a:t>String</a:t>
            </a:r>
            <a:endParaRPr lang="zh-CN" altLang="en-US" dirty="0"/>
          </a:p>
        </p:txBody>
      </p:sp>
    </p:spTree>
    <p:extLst>
      <p:ext uri="{BB962C8B-B14F-4D97-AF65-F5344CB8AC3E}">
        <p14:creationId xmlns:p14="http://schemas.microsoft.com/office/powerpoint/2010/main" val="377195152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xfrm>
            <a:off x="1775520" y="1033190"/>
            <a:ext cx="8540750" cy="5327650"/>
          </a:xfrm>
        </p:spPr>
        <p:txBody>
          <a:bodyPr/>
          <a:lstStyle/>
          <a:p>
            <a:pPr>
              <a:lnSpc>
                <a:spcPct val="80000"/>
              </a:lnSpc>
              <a:buFont typeface="Wingdings" panose="05000000000000000000" pitchFamily="2" charset="2"/>
              <a:buNone/>
            </a:pPr>
            <a:r>
              <a:rPr lang="en-US" altLang="zh-CN" sz="1800" dirty="0" smtClean="0"/>
              <a:t>        ( Assume: </a:t>
            </a:r>
            <a:r>
              <a:rPr lang="en-US" altLang="zh-CN" sz="1800" dirty="0" err="1" smtClean="0"/>
              <a:t>i</a:t>
            </a:r>
            <a:r>
              <a:rPr lang="en-US" altLang="zh-CN" sz="1800" dirty="0" smtClean="0"/>
              <a:t>  -- x19</a:t>
            </a:r>
            <a:r>
              <a:rPr lang="zh-CN" altLang="en-US" sz="1800" dirty="0" smtClean="0"/>
              <a:t>，</a:t>
            </a:r>
            <a:r>
              <a:rPr lang="en-US" altLang="zh-CN" sz="1800" dirty="0" smtClean="0"/>
              <a:t>  x’s base --x10, </a:t>
            </a:r>
            <a:r>
              <a:rPr lang="zh-CN" altLang="en-US" sz="1800" dirty="0" smtClean="0"/>
              <a:t>　</a:t>
            </a:r>
            <a:r>
              <a:rPr lang="en-US" altLang="zh-CN" sz="1800" dirty="0" smtClean="0"/>
              <a:t>y’s base ----x11)</a:t>
            </a:r>
          </a:p>
          <a:p>
            <a:pPr>
              <a:lnSpc>
                <a:spcPct val="80000"/>
              </a:lnSpc>
              <a:buFont typeface="Wingdings" panose="05000000000000000000" pitchFamily="2" charset="2"/>
              <a:buNone/>
            </a:pPr>
            <a:endParaRPr lang="en-US" altLang="zh-CN" sz="2000" dirty="0" smtClean="0"/>
          </a:p>
          <a:p>
            <a:pPr lvl="1">
              <a:lnSpc>
                <a:spcPct val="80000"/>
              </a:lnSpc>
            </a:pPr>
            <a:r>
              <a:rPr lang="en-US" altLang="zh-CN" dirty="0" smtClean="0"/>
              <a:t> C code:</a:t>
            </a:r>
            <a:r>
              <a:rPr lang="zh-CN" altLang="en-US" dirty="0" smtClean="0"/>
              <a:t>　</a:t>
            </a:r>
            <a:r>
              <a:rPr lang="en-US" altLang="en-US" dirty="0" smtClean="0"/>
              <a:t>Null-terminated string</a:t>
            </a:r>
            <a:r>
              <a:rPr lang="zh-CN" altLang="en-US" dirty="0" smtClean="0"/>
              <a:t>　</a:t>
            </a:r>
            <a:r>
              <a:rPr lang="en-US" altLang="zh-CN" dirty="0" smtClean="0"/>
              <a:t>Y→X</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void    </a:t>
            </a:r>
            <a:r>
              <a:rPr lang="en-US" altLang="zh-CN" sz="1800" dirty="0" err="1" smtClean="0">
                <a:latin typeface="Times New Roman" panose="02020603050405020304" pitchFamily="18" charset="0"/>
              </a:rPr>
              <a:t>strcpy</a:t>
            </a:r>
            <a:r>
              <a:rPr lang="en-US" altLang="zh-CN" sz="1800" dirty="0" smtClean="0">
                <a:latin typeface="Times New Roman" panose="02020603050405020304" pitchFamily="18" charset="0"/>
              </a:rPr>
              <a:t> ( char    x[  ] ,    char    y[  ]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size_t</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0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while ( ( x[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y[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 ‘\ 0’ )       /* copy and test byte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1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 </a:t>
            </a:r>
          </a:p>
          <a:p>
            <a:pPr lvl="1">
              <a:lnSpc>
                <a:spcPct val="80000"/>
              </a:lnSpc>
            </a:pPr>
            <a:r>
              <a:rPr lang="en-US" altLang="zh-CN" dirty="0" smtClean="0"/>
              <a:t> </a:t>
            </a:r>
            <a:r>
              <a:rPr lang="en-US" altLang="zh-CN" dirty="0" smtClean="0">
                <a:solidFill>
                  <a:srgbClr val="0000FF"/>
                </a:solidFill>
              </a:rPr>
              <a:t>RISC-V assembly code</a:t>
            </a:r>
            <a:r>
              <a:rPr lang="en-US" altLang="zh-CN" dirty="0" smtClean="0"/>
              <a:t>:</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strcpy</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addi</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a:t>
            </a:r>
            <a:r>
              <a:rPr lang="en-US" altLang="zh-CN" sz="1800" dirty="0" smtClean="0">
                <a:latin typeface="Lucida Console" panose="020B0609040504020204" pitchFamily="49" charset="0"/>
              </a:rPr>
              <a:t>-8</a:t>
            </a:r>
            <a:r>
              <a:rPr lang="en-US" altLang="zh-CN" sz="1800" dirty="0" smtClean="0">
                <a:latin typeface="Times New Roman" panose="02020603050405020304" pitchFamily="18" charset="0"/>
              </a:rPr>
              <a:t>                          // adjust stack for 1 </a:t>
            </a:r>
            <a:r>
              <a:rPr lang="en-US" altLang="zh-CN" sz="1800" dirty="0" err="1" smtClean="0">
                <a:latin typeface="Times New Roman" panose="02020603050405020304" pitchFamily="18" charset="0"/>
              </a:rPr>
              <a:t>doubleword</a:t>
            </a:r>
            <a:endParaRPr lang="en-US" altLang="zh-CN" sz="1800" dirty="0" smtClean="0">
              <a:latin typeface="Times New Roman" panose="02020603050405020304" pitchFamily="18" charset="0"/>
            </a:endParaRP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sd</a:t>
            </a:r>
            <a:r>
              <a:rPr lang="en-US" altLang="zh-CN" sz="1800" dirty="0" smtClean="0">
                <a:latin typeface="Times New Roman" panose="02020603050405020304" pitchFamily="18" charset="0"/>
              </a:rPr>
              <a:t>     x19, 0(</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 save x19</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add    x19, x0, x0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0</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L1:        add   x5, x19, x11                      // address of y[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in x5</a:t>
            </a:r>
          </a:p>
          <a:p>
            <a:pPr lvl="1">
              <a:lnSpc>
                <a:spcPct val="80000"/>
              </a:lnSpc>
              <a:buFont typeface="Wingdings" panose="05000000000000000000" pitchFamily="2" charset="2"/>
              <a:buNone/>
            </a:pPr>
            <a:r>
              <a:rPr lang="en-US" altLang="zh-CN" sz="1800" dirty="0" smtClean="0">
                <a:solidFill>
                  <a:srgbClr val="FF0000"/>
                </a:solidFill>
                <a:latin typeface="Times New Roman" panose="02020603050405020304" pitchFamily="18" charset="0"/>
              </a:rPr>
              <a:t>                      </a:t>
            </a:r>
            <a:r>
              <a:rPr lang="en-US" altLang="zh-CN" sz="1800" dirty="0" err="1" smtClean="0">
                <a:solidFill>
                  <a:srgbClr val="FF0000"/>
                </a:solidFill>
                <a:latin typeface="Times New Roman" panose="02020603050405020304" pitchFamily="18" charset="0"/>
              </a:rPr>
              <a:t>lbu</a:t>
            </a:r>
            <a:r>
              <a:rPr lang="en-US" altLang="zh-CN" sz="1800" dirty="0" smtClean="0">
                <a:solidFill>
                  <a:srgbClr val="FF0000"/>
                </a:solidFill>
                <a:latin typeface="Times New Roman" panose="02020603050405020304" pitchFamily="18" charset="0"/>
              </a:rPr>
              <a:t>   x6, 0(x5)                           </a:t>
            </a:r>
            <a:r>
              <a:rPr lang="en-US" altLang="zh-CN" sz="1800" dirty="0" smtClean="0">
                <a:latin typeface="Times New Roman" panose="02020603050405020304" pitchFamily="18" charset="0"/>
              </a:rPr>
              <a:t>// x6  =  y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add   x7, x19, x10                     // address of x[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in x7</a:t>
            </a:r>
          </a:p>
          <a:p>
            <a:pPr lvl="1">
              <a:lnSpc>
                <a:spcPct val="8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solidFill>
                  <a:srgbClr val="FF0000"/>
                </a:solidFill>
                <a:latin typeface="Times New Roman" panose="02020603050405020304" pitchFamily="18" charset="0"/>
              </a:rPr>
              <a:t>sb</a:t>
            </a:r>
            <a:r>
              <a:rPr lang="en-US" altLang="zh-CN" sz="1800" dirty="0" smtClean="0">
                <a:solidFill>
                  <a:srgbClr val="FF0000"/>
                </a:solidFill>
                <a:latin typeface="Times New Roman" panose="02020603050405020304" pitchFamily="18" charset="0"/>
              </a:rPr>
              <a:t>    x6, 0(x7)                            </a:t>
            </a:r>
            <a:r>
              <a:rPr lang="en-US" altLang="zh-CN" sz="1800" dirty="0" smtClean="0">
                <a:latin typeface="Times New Roman" panose="02020603050405020304" pitchFamily="18" charset="0"/>
              </a:rPr>
              <a:t>// x[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y[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a:t>
            </a:r>
          </a:p>
        </p:txBody>
      </p:sp>
      <p:sp>
        <p:nvSpPr>
          <p:cNvPr id="3" name="Rectangle 2"/>
          <p:cNvSpPr>
            <a:spLocks noGrp="1" noRot="1" noChangeArrowheads="1"/>
          </p:cNvSpPr>
          <p:nvPr>
            <p:ph type="title"/>
          </p:nvPr>
        </p:nvSpPr>
        <p:spPr>
          <a:xfrm>
            <a:off x="1271464" y="-3089"/>
            <a:ext cx="8007350" cy="844550"/>
          </a:xfrm>
        </p:spPr>
        <p:txBody>
          <a:bodyPr/>
          <a:lstStyle/>
          <a:p>
            <a:pPr>
              <a:defRPr/>
            </a:pPr>
            <a:r>
              <a:rPr lang="en-US" altLang="en-US" dirty="0"/>
              <a:t>String Copy Example</a:t>
            </a:r>
            <a:endParaRPr lang="zh-CN" altLang="en-US" dirty="0"/>
          </a:p>
        </p:txBody>
      </p:sp>
    </p:spTree>
    <p:extLst>
      <p:ext uri="{BB962C8B-B14F-4D97-AF65-F5344CB8AC3E}">
        <p14:creationId xmlns:p14="http://schemas.microsoft.com/office/powerpoint/2010/main" val="293401591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body" idx="1"/>
          </p:nvPr>
        </p:nvSpPr>
        <p:spPr>
          <a:xfrm>
            <a:off x="1991544" y="1196752"/>
            <a:ext cx="8540750" cy="4896544"/>
          </a:xfrm>
        </p:spPr>
        <p:txBody>
          <a:bodyPr/>
          <a:lstStyle/>
          <a:p>
            <a:pPr>
              <a:buFont typeface="Wingdings" panose="05000000000000000000" pitchFamily="2" charset="2"/>
              <a:buNone/>
            </a:pPr>
            <a:r>
              <a:rPr lang="zh-CN" altLang="en-US" sz="1800" dirty="0" smtClean="0">
                <a:latin typeface="Times New Roman" panose="02020603050405020304" pitchFamily="18" charset="0"/>
              </a:rPr>
              <a:t>                                </a:t>
            </a:r>
            <a:r>
              <a:rPr lang="en-US" altLang="zh-CN" sz="1800" dirty="0" err="1" smtClean="0">
                <a:latin typeface="Times New Roman" panose="02020603050405020304" pitchFamily="18" charset="0"/>
              </a:rPr>
              <a:t>beq</a:t>
            </a:r>
            <a:r>
              <a:rPr lang="en-US" altLang="zh-CN" sz="1800" dirty="0" smtClean="0">
                <a:latin typeface="Times New Roman" panose="02020603050405020304" pitchFamily="18" charset="0"/>
              </a:rPr>
              <a:t>     x6, x0,  L2</a:t>
            </a:r>
            <a:r>
              <a:rPr lang="zh-CN" altLang="en-US" sz="1800" dirty="0" smtClean="0">
                <a:latin typeface="Times New Roman" panose="02020603050405020304" pitchFamily="18" charset="0"/>
              </a:rPr>
              <a:t>                  </a:t>
            </a:r>
            <a:r>
              <a:rPr lang="en-US" altLang="zh-CN" sz="1800" dirty="0" smtClean="0">
                <a:latin typeface="Times New Roman" panose="02020603050405020304" pitchFamily="18" charset="0"/>
              </a:rPr>
              <a:t>// if  y[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0, go to L2 </a:t>
            </a:r>
          </a:p>
          <a:p>
            <a:pPr>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addi</a:t>
            </a:r>
            <a:r>
              <a:rPr lang="en-US" altLang="zh-CN" sz="1800" dirty="0" smtClean="0">
                <a:latin typeface="Times New Roman" panose="02020603050405020304" pitchFamily="18" charset="0"/>
              </a:rPr>
              <a:t>    x19, x19, 1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1</a:t>
            </a:r>
          </a:p>
          <a:p>
            <a:pPr>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jal</a:t>
            </a:r>
            <a:r>
              <a:rPr lang="en-US" altLang="zh-CN" sz="1800" dirty="0" smtClean="0">
                <a:latin typeface="Times New Roman" panose="02020603050405020304" pitchFamily="18" charset="0"/>
              </a:rPr>
              <a:t>      x0,  L1                       // go to L1 </a:t>
            </a:r>
          </a:p>
          <a:p>
            <a:pPr>
              <a:buFont typeface="Wingdings" panose="05000000000000000000" pitchFamily="2" charset="2"/>
              <a:buNone/>
            </a:pPr>
            <a:r>
              <a:rPr lang="en-US" altLang="zh-CN" sz="1800" dirty="0" smtClean="0">
                <a:latin typeface="Times New Roman" panose="02020603050405020304" pitchFamily="18" charset="0"/>
              </a:rPr>
              <a:t>                      L2:     </a:t>
            </a:r>
            <a:r>
              <a:rPr lang="en-US" altLang="zh-CN" sz="1800" dirty="0" err="1" smtClean="0">
                <a:latin typeface="Times New Roman" panose="02020603050405020304" pitchFamily="18" charset="0"/>
              </a:rPr>
              <a:t>ld</a:t>
            </a:r>
            <a:r>
              <a:rPr lang="en-US" altLang="zh-CN" sz="1800" dirty="0" smtClean="0">
                <a:latin typeface="Times New Roman" panose="02020603050405020304" pitchFamily="18" charset="0"/>
              </a:rPr>
              <a:t>       x19, 0(</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 restore x19</a:t>
            </a:r>
          </a:p>
          <a:p>
            <a:pPr>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addi</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sp</a:t>
            </a:r>
            <a:r>
              <a:rPr lang="en-US" altLang="zh-CN" sz="1800" dirty="0" smtClean="0">
                <a:latin typeface="Times New Roman" panose="02020603050405020304" pitchFamily="18" charset="0"/>
              </a:rPr>
              <a:t>, 8                    // pop 1 </a:t>
            </a:r>
            <a:r>
              <a:rPr lang="en-US" altLang="zh-CN" sz="1800" dirty="0" err="1" smtClean="0">
                <a:latin typeface="Times New Roman" panose="02020603050405020304" pitchFamily="18" charset="0"/>
              </a:rPr>
              <a:t>doubleword</a:t>
            </a:r>
            <a:r>
              <a:rPr lang="en-US" altLang="zh-CN" sz="1800" dirty="0" smtClean="0">
                <a:latin typeface="Times New Roman" panose="02020603050405020304" pitchFamily="18" charset="0"/>
              </a:rPr>
              <a:t> off stack</a:t>
            </a:r>
          </a:p>
          <a:p>
            <a:pPr>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jalr</a:t>
            </a:r>
            <a:r>
              <a:rPr lang="en-US" altLang="zh-CN" sz="1800" dirty="0" smtClean="0">
                <a:latin typeface="Times New Roman" panose="02020603050405020304" pitchFamily="18" charset="0"/>
              </a:rPr>
              <a:t>    x0,  0(x1)                    // return</a:t>
            </a:r>
          </a:p>
          <a:p>
            <a:r>
              <a:rPr lang="en-US" altLang="zh-CN" dirty="0" smtClean="0"/>
              <a:t> Optimization for example</a:t>
            </a:r>
          </a:p>
          <a:p>
            <a:pPr lvl="1"/>
            <a:r>
              <a:rPr lang="en-US" altLang="zh-CN" dirty="0" smtClean="0"/>
              <a:t> </a:t>
            </a:r>
            <a:r>
              <a:rPr lang="en-US" altLang="zh-CN" dirty="0" err="1" smtClean="0"/>
              <a:t>strcpy</a:t>
            </a:r>
            <a:r>
              <a:rPr lang="en-US" altLang="zh-CN" dirty="0" smtClean="0"/>
              <a:t> is a leaf procedure</a:t>
            </a:r>
          </a:p>
          <a:p>
            <a:pPr lvl="1"/>
            <a:r>
              <a:rPr lang="en-US" altLang="zh-CN" dirty="0" smtClean="0"/>
              <a:t> Allocate  </a:t>
            </a:r>
            <a:r>
              <a:rPr lang="en-US" altLang="zh-CN" dirty="0" err="1" smtClean="0"/>
              <a:t>i</a:t>
            </a:r>
            <a:r>
              <a:rPr lang="en-US" altLang="zh-CN" dirty="0" smtClean="0"/>
              <a:t>  to a temporary register x28</a:t>
            </a:r>
          </a:p>
          <a:p>
            <a:r>
              <a:rPr lang="en-US" altLang="zh-CN" dirty="0" smtClean="0"/>
              <a:t> </a:t>
            </a:r>
            <a:r>
              <a:rPr lang="en-US" altLang="zh-CN" dirty="0" smtClean="0">
                <a:solidFill>
                  <a:srgbClr val="0000FF"/>
                </a:solidFill>
              </a:rPr>
              <a:t>For a leaf procedure</a:t>
            </a:r>
          </a:p>
          <a:p>
            <a:pPr lvl="1"/>
            <a:r>
              <a:rPr lang="en-US" altLang="zh-CN" dirty="0" smtClean="0"/>
              <a:t> The compiler exhausts all temporary registers </a:t>
            </a:r>
          </a:p>
          <a:p>
            <a:pPr lvl="1"/>
            <a:r>
              <a:rPr lang="en-US" altLang="zh-CN" dirty="0" smtClean="0"/>
              <a:t> Then use the registers it must save</a:t>
            </a:r>
          </a:p>
        </p:txBody>
      </p:sp>
    </p:spTree>
    <p:extLst>
      <p:ext uri="{BB962C8B-B14F-4D97-AF65-F5344CB8AC3E}">
        <p14:creationId xmlns:p14="http://schemas.microsoft.com/office/powerpoint/2010/main" val="154999966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Rot="1" noChangeArrowheads="1"/>
          </p:cNvSpPr>
          <p:nvPr>
            <p:ph type="title"/>
          </p:nvPr>
        </p:nvSpPr>
        <p:spPr>
          <a:xfrm>
            <a:off x="1246188" y="212726"/>
            <a:ext cx="10945812" cy="915987"/>
          </a:xfrm>
        </p:spPr>
        <p:txBody>
          <a:bodyPr/>
          <a:lstStyle/>
          <a:p>
            <a:pPr>
              <a:defRPr/>
            </a:pPr>
            <a:r>
              <a:rPr lang="en-US" altLang="zh-CN" sz="3200" dirty="0"/>
              <a:t>2.10 RISC-V</a:t>
            </a:r>
            <a:r>
              <a:rPr lang="en-US" altLang="zh-CN" sz="3200" dirty="0">
                <a:effectLst/>
              </a:rPr>
              <a:t> Addressing for Wide Immediate </a:t>
            </a:r>
            <a:r>
              <a:rPr lang="en-US" altLang="zh-CN" sz="3200" dirty="0" smtClean="0"/>
              <a:t>&amp; </a:t>
            </a:r>
            <a:r>
              <a:rPr lang="en-US" altLang="zh-CN" sz="3200" dirty="0" smtClean="0">
                <a:effectLst/>
              </a:rPr>
              <a:t>Addresses</a:t>
            </a:r>
            <a:endParaRPr lang="en-US" altLang="zh-CN" sz="3200" dirty="0">
              <a:effectLst/>
            </a:endParaRPr>
          </a:p>
        </p:txBody>
      </p:sp>
      <p:sp>
        <p:nvSpPr>
          <p:cNvPr id="4" name="Rectangle 10"/>
          <p:cNvSpPr txBox="1">
            <a:spLocks noChangeArrowheads="1"/>
          </p:cNvSpPr>
          <p:nvPr/>
        </p:nvSpPr>
        <p:spPr bwMode="auto">
          <a:xfrm>
            <a:off x="689547" y="1096171"/>
            <a:ext cx="8270875" cy="407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4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000">
                <a:solidFill>
                  <a:schemeClr val="tx1"/>
                </a:solidFill>
                <a:latin typeface="+mn-lt"/>
                <a:ea typeface="宋体" pitchFamily="2" charset="-122"/>
                <a:cs typeface="楷体_GB2312"/>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400">
                <a:solidFill>
                  <a:schemeClr val="tx1"/>
                </a:solidFill>
                <a:latin typeface="+mn-lt"/>
                <a:ea typeface="宋体" pitchFamily="2" charset="-122"/>
                <a:cs typeface="楷体_GB2312"/>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宋体" pitchFamily="2" charset="-122"/>
                <a:cs typeface="楷体_GB2312"/>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mn-lt"/>
                <a:ea typeface="宋体" pitchFamily="2" charset="-122"/>
                <a:cs typeface="楷体_GB2312"/>
              </a:defRPr>
            </a:lvl5pPr>
            <a:lvl6pPr marL="25146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6pPr>
            <a:lvl7pPr marL="29718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7pPr>
            <a:lvl8pPr marL="34290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8pPr>
            <a:lvl9pPr marL="3886200" indent="-228600" algn="l" rtl="0" fontAlgn="base">
              <a:spcBef>
                <a:spcPct val="20000"/>
              </a:spcBef>
              <a:spcAft>
                <a:spcPct val="0"/>
              </a:spcAft>
              <a:buClr>
                <a:schemeClr val="tx2"/>
              </a:buClr>
              <a:buSzPct val="80000"/>
              <a:buFont typeface="Wingdings" pitchFamily="2" charset="2"/>
              <a:buChar char="§"/>
              <a:defRPr sz="1600">
                <a:solidFill>
                  <a:schemeClr val="tx1"/>
                </a:solidFill>
                <a:latin typeface="+mn-lt"/>
                <a:ea typeface="宋体" pitchFamily="2" charset="-122"/>
              </a:defRPr>
            </a:lvl9pPr>
          </a:lstStyle>
          <a:p>
            <a:pPr eaLnBrk="1" hangingPunct="1">
              <a:defRPr/>
            </a:pPr>
            <a:r>
              <a:rPr lang="en-US" altLang="en-US" sz="2800" b="0" kern="0" dirty="0" smtClean="0"/>
              <a:t>Most constants are small</a:t>
            </a:r>
          </a:p>
          <a:p>
            <a:pPr lvl="1" eaLnBrk="1" hangingPunct="1">
              <a:defRPr/>
            </a:pPr>
            <a:r>
              <a:rPr lang="en-US" altLang="en-US" sz="2400" b="0" kern="0" dirty="0" smtClean="0"/>
              <a:t>12-bit immediate is sufficient</a:t>
            </a:r>
          </a:p>
          <a:p>
            <a:pPr eaLnBrk="1" hangingPunct="1">
              <a:defRPr/>
            </a:pPr>
            <a:r>
              <a:rPr lang="en-US" altLang="en-US" sz="2800" b="0" kern="0" dirty="0" smtClean="0"/>
              <a:t>For the occasional 32-bit constant</a:t>
            </a:r>
          </a:p>
          <a:p>
            <a:pPr eaLnBrk="1" hangingPunct="1">
              <a:buFont typeface="Wingdings" panose="05000000000000000000" pitchFamily="2" charset="2"/>
              <a:buNone/>
              <a:defRPr/>
            </a:pPr>
            <a:r>
              <a:rPr lang="en-US" altLang="en-US" sz="2800" b="0" kern="0" dirty="0" smtClean="0"/>
              <a:t>	  </a:t>
            </a:r>
            <a:r>
              <a:rPr lang="en-US" altLang="en-US" b="0" kern="0" dirty="0" err="1" smtClean="0">
                <a:solidFill>
                  <a:srgbClr val="FF0000"/>
                </a:solidFill>
                <a:latin typeface="Lucida Console" panose="020B0609040504020204" pitchFamily="49" charset="0"/>
              </a:rPr>
              <a:t>lui</a:t>
            </a:r>
            <a:r>
              <a:rPr lang="en-US" altLang="en-US" b="0" kern="0" dirty="0" smtClean="0">
                <a:solidFill>
                  <a:srgbClr val="FF0000"/>
                </a:solidFill>
                <a:latin typeface="Lucida Console" panose="020B0609040504020204" pitchFamily="49" charset="0"/>
              </a:rPr>
              <a:t> </a:t>
            </a:r>
            <a:r>
              <a:rPr lang="en-US" altLang="en-US" b="0" kern="0" dirty="0" err="1" smtClean="0">
                <a:solidFill>
                  <a:srgbClr val="FF0000"/>
                </a:solidFill>
                <a:latin typeface="Lucida Console" panose="020B0609040504020204" pitchFamily="49" charset="0"/>
              </a:rPr>
              <a:t>rd</a:t>
            </a:r>
            <a:r>
              <a:rPr lang="en-US" altLang="en-US" b="0" kern="0" dirty="0" smtClean="0">
                <a:solidFill>
                  <a:srgbClr val="FF0000"/>
                </a:solidFill>
                <a:latin typeface="Lucida Console" panose="020B0609040504020204" pitchFamily="49" charset="0"/>
              </a:rPr>
              <a:t>, constant</a:t>
            </a:r>
            <a:endParaRPr lang="en-US" altLang="en-US" b="0" kern="0" dirty="0" smtClean="0"/>
          </a:p>
          <a:p>
            <a:pPr lvl="1" eaLnBrk="1" hangingPunct="1">
              <a:defRPr/>
            </a:pPr>
            <a:endParaRPr lang="en-US" altLang="en-US" b="0" kern="0" dirty="0" smtClean="0"/>
          </a:p>
          <a:p>
            <a:pPr lvl="1" eaLnBrk="1" hangingPunct="1">
              <a:defRPr/>
            </a:pPr>
            <a:r>
              <a:rPr lang="en-US" altLang="en-US" sz="1800" b="0" kern="0" dirty="0" smtClean="0"/>
              <a:t>Copies 20-bit constant to bits [31:12] of </a:t>
            </a:r>
            <a:r>
              <a:rPr lang="en-US" altLang="en-US" sz="1800" b="0" kern="0" dirty="0" err="1" smtClean="0"/>
              <a:t>rd</a:t>
            </a:r>
            <a:endParaRPr lang="en-US" altLang="en-US" sz="1800" b="0" kern="0" dirty="0" smtClean="0"/>
          </a:p>
          <a:p>
            <a:pPr lvl="1" eaLnBrk="1" hangingPunct="1">
              <a:defRPr/>
            </a:pPr>
            <a:r>
              <a:rPr lang="en-US" altLang="en-US" sz="1800" b="0" kern="0" dirty="0" smtClean="0"/>
              <a:t>Extends bit 31 to bits [63:32]</a:t>
            </a:r>
          </a:p>
          <a:p>
            <a:pPr lvl="1" eaLnBrk="1" hangingPunct="1">
              <a:defRPr/>
            </a:pPr>
            <a:r>
              <a:rPr lang="en-US" altLang="en-US" sz="1800" b="0" kern="0" dirty="0" smtClean="0"/>
              <a:t>Clears bits [11:0] of </a:t>
            </a:r>
            <a:r>
              <a:rPr lang="en-US" altLang="en-US" sz="1800" b="0" kern="0" dirty="0" err="1" smtClean="0"/>
              <a:t>rd</a:t>
            </a:r>
            <a:r>
              <a:rPr lang="en-US" altLang="en-US" sz="1800" b="0" kern="0" dirty="0" smtClean="0"/>
              <a:t> to 0</a:t>
            </a:r>
          </a:p>
        </p:txBody>
      </p:sp>
      <p:sp>
        <p:nvSpPr>
          <p:cNvPr id="175108" name="Text Box 5"/>
          <p:cNvSpPr txBox="1">
            <a:spLocks noChangeArrowheads="1"/>
          </p:cNvSpPr>
          <p:nvPr/>
        </p:nvSpPr>
        <p:spPr bwMode="auto">
          <a:xfrm>
            <a:off x="5493544" y="4191001"/>
            <a:ext cx="42624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200" dirty="0" err="1">
                <a:latin typeface="Lucida Console" panose="020B0609040504020204" pitchFamily="49" charset="0"/>
                <a:ea typeface="Arial Unicode MS" panose="020B0604020202020204" pitchFamily="34" charset="-122"/>
                <a:cs typeface="Arial Unicode MS" panose="020B0604020202020204" pitchFamily="34" charset="-122"/>
              </a:rPr>
              <a:t>lui</a:t>
            </a:r>
            <a:r>
              <a:rPr lang="en-US" altLang="en-US" sz="2200" dirty="0">
                <a:latin typeface="Lucida Console" panose="020B0609040504020204" pitchFamily="49" charset="0"/>
                <a:ea typeface="Arial Unicode MS" panose="020B0604020202020204" pitchFamily="34" charset="-122"/>
                <a:cs typeface="Arial Unicode MS" panose="020B0604020202020204" pitchFamily="34" charset="-122"/>
              </a:rPr>
              <a:t> x19, 976  // 0x003D0</a:t>
            </a:r>
            <a:endParaRPr lang="en-AU" altLang="en-US" sz="2200" dirty="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75109" name="矩形 1"/>
          <p:cNvSpPr>
            <a:spLocks noChangeArrowheads="1"/>
          </p:cNvSpPr>
          <p:nvPr/>
        </p:nvSpPr>
        <p:spPr bwMode="auto">
          <a:xfrm>
            <a:off x="5087888" y="2788444"/>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
                <a:schemeClr val="accent2"/>
              </a:buClr>
              <a:buSzPct val="85000"/>
              <a:buFont typeface="Wingdings" panose="05000000000000000000" pitchFamily="2" charset="2"/>
              <a:buNone/>
            </a:pP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imm</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[31:12]     |    </a:t>
            </a:r>
            <a:r>
              <a:rPr lang="en-US" altLang="zh-CN" sz="200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eaLnBrk="1" hangingPunct="1">
              <a:lnSpc>
                <a:spcPct val="90000"/>
              </a:lnSpc>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20bits              5 bits       7 bits</a:t>
            </a:r>
            <a:endParaRPr lang="zh-CN" altLang="en-US"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175110" name="文本框 1"/>
          <p:cNvSpPr txBox="1">
            <a:spLocks noChangeArrowheads="1"/>
          </p:cNvSpPr>
          <p:nvPr/>
        </p:nvSpPr>
        <p:spPr bwMode="auto">
          <a:xfrm>
            <a:off x="9912424" y="2788444"/>
            <a:ext cx="2016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U-type format</a:t>
            </a:r>
            <a:endPar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graphicFrame>
        <p:nvGraphicFramePr>
          <p:cNvPr id="16" name="表格 15"/>
          <p:cNvGraphicFramePr>
            <a:graphicFrameLocks noGrp="1"/>
          </p:cNvGraphicFramePr>
          <p:nvPr>
            <p:extLst>
              <p:ext uri="{D42A27DB-BD31-4B8C-83A1-F6EECF244321}">
                <p14:modId xmlns:p14="http://schemas.microsoft.com/office/powerpoint/2010/main" val="1878894024"/>
              </p:ext>
            </p:extLst>
          </p:nvPr>
        </p:nvGraphicFramePr>
        <p:xfrm>
          <a:off x="3287688" y="4750595"/>
          <a:ext cx="7391400" cy="565150"/>
        </p:xfrm>
        <a:graphic>
          <a:graphicData uri="http://schemas.openxmlformats.org/drawingml/2006/table">
            <a:tbl>
              <a:tblPr/>
              <a:tblGrid>
                <a:gridCol w="5046010">
                  <a:extLst>
                    <a:ext uri="{9D8B030D-6E8A-4147-A177-3AD203B41FA5}">
                      <a16:colId xmlns:a16="http://schemas.microsoft.com/office/drawing/2014/main" xmlns="" val="2998762849"/>
                    </a:ext>
                  </a:extLst>
                </a:gridCol>
                <a:gridCol w="1055820">
                  <a:extLst>
                    <a:ext uri="{9D8B030D-6E8A-4147-A177-3AD203B41FA5}">
                      <a16:colId xmlns:a16="http://schemas.microsoft.com/office/drawing/2014/main" xmlns="" val="1782306373"/>
                    </a:ext>
                  </a:extLst>
                </a:gridCol>
                <a:gridCol w="1289570">
                  <a:extLst>
                    <a:ext uri="{9D8B030D-6E8A-4147-A177-3AD203B41FA5}">
                      <a16:colId xmlns:a16="http://schemas.microsoft.com/office/drawing/2014/main" xmlns="" val="4093931861"/>
                    </a:ext>
                  </a:extLst>
                </a:gridCol>
              </a:tblGrid>
              <a:tr h="213437">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31                                                                                                     12</a:t>
                      </a:r>
                    </a:p>
                  </a:txBody>
                  <a:tcPr marL="91438" marR="91438" marT="0" marB="0" anchor="b" horzOverflow="overflow">
                    <a:lnL w="12700" cap="flat" cmpd="sng" algn="ctr">
                      <a:noFill/>
                      <a:prstDash val="solid"/>
                      <a:round/>
                      <a:headEnd type="none" w="med" len="med"/>
                      <a:tailEnd type="none" w="med" len="med"/>
                    </a:lnL>
                    <a:lnR w="12700" cmpd="sng">
                      <a:noFill/>
                      <a:prstDash val="soli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endPar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endParaRP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6                        0</a:t>
                      </a:r>
                      <a:endPar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endParaRPr>
                    </a:p>
                  </a:txBody>
                  <a:tcPr marL="3600" marR="3600" marT="0" marB="0" anchor="b" horzOverflow="overflow">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22217995"/>
                  </a:ext>
                </a:extLst>
              </a:tr>
              <a:tr h="35171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lang="en-US" altLang="en-US" sz="2000" dirty="0" smtClean="0"/>
                        <a:t>0000 0000 0011 1101 0000</a:t>
                      </a: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smtClean="0">
                          <a:ln>
                            <a:noFill/>
                          </a:ln>
                          <a:solidFill>
                            <a:schemeClr val="tx1"/>
                          </a:solidFill>
                          <a:effectLst/>
                          <a:latin typeface="Arial" charset="0"/>
                          <a:ea typeface="Arial Unicode MS" pitchFamily="34" charset="-122"/>
                          <a:cs typeface="Arial Unicode MS" pitchFamily="34" charset="-122"/>
                        </a:rPr>
                        <a:t>10011</a:t>
                      </a:r>
                      <a:endPar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endParaRP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Arial" charset="0"/>
                          <a:ea typeface="Arial Unicode MS" pitchFamily="34" charset="-122"/>
                          <a:cs typeface="Arial Unicode MS" pitchFamily="34" charset="-122"/>
                        </a:rPr>
                        <a:t>011 0111</a:t>
                      </a:r>
                      <a:endPar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endParaRPr>
                    </a:p>
                  </a:txBody>
                  <a:tcPr marL="91438" marR="91438"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0401024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768003481"/>
              </p:ext>
            </p:extLst>
          </p:nvPr>
        </p:nvGraphicFramePr>
        <p:xfrm>
          <a:off x="3274988" y="5785645"/>
          <a:ext cx="7392988" cy="350838"/>
        </p:xfrm>
        <a:graphic>
          <a:graphicData uri="http://schemas.openxmlformats.org/drawingml/2006/table">
            <a:tbl>
              <a:tblPr/>
              <a:tblGrid>
                <a:gridCol w="5047093">
                  <a:extLst>
                    <a:ext uri="{9D8B030D-6E8A-4147-A177-3AD203B41FA5}">
                      <a16:colId xmlns:a16="http://schemas.microsoft.com/office/drawing/2014/main" xmlns="" val="2998762849"/>
                    </a:ext>
                  </a:extLst>
                </a:gridCol>
                <a:gridCol w="1056047">
                  <a:extLst>
                    <a:ext uri="{9D8B030D-6E8A-4147-A177-3AD203B41FA5}">
                      <a16:colId xmlns:a16="http://schemas.microsoft.com/office/drawing/2014/main" xmlns="" val="1782306373"/>
                    </a:ext>
                  </a:extLst>
                </a:gridCol>
                <a:gridCol w="1289848">
                  <a:extLst>
                    <a:ext uri="{9D8B030D-6E8A-4147-A177-3AD203B41FA5}">
                      <a16:colId xmlns:a16="http://schemas.microsoft.com/office/drawing/2014/main" xmlns="" val="4093931861"/>
                    </a:ext>
                  </a:extLst>
                </a:gridCol>
              </a:tblGrid>
              <a:tr h="350838">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2000" kern="1200" noProof="0" dirty="0" smtClean="0">
                          <a:solidFill>
                            <a:schemeClr val="tx1"/>
                          </a:solidFill>
                          <a:latin typeface="Arial"/>
                          <a:ea typeface="宋体"/>
                          <a:cs typeface="+mn-cs"/>
                        </a:rPr>
                        <a:t>0000 0000 0011 1101 0000</a:t>
                      </a:r>
                      <a:endParaRPr lang="en-US" altLang="en-US" sz="2000" kern="1200" noProof="0" dirty="0">
                        <a:solidFill>
                          <a:schemeClr val="tx1"/>
                        </a:solidFill>
                        <a:latin typeface="Arial"/>
                        <a:ea typeface="宋体"/>
                        <a:cs typeface="+mn-cs"/>
                      </a:endParaRP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0" i="0" u="none" strike="noStrike" kern="1200" cap="none" normalizeH="0" baseline="0" dirty="0" smtClean="0">
                          <a:ln>
                            <a:noFill/>
                          </a:ln>
                          <a:solidFill>
                            <a:schemeClr val="tx1"/>
                          </a:solidFill>
                          <a:effectLst/>
                          <a:latin typeface="Arial" charset="0"/>
                          <a:ea typeface="Arial Unicode MS" pitchFamily="34" charset="-122"/>
                          <a:cs typeface="Arial Unicode MS" pitchFamily="34" charset="-122"/>
                        </a:rPr>
                        <a:t>00000</a:t>
                      </a:r>
                      <a:endParaRPr kumimoji="0" lang="en-US" altLang="zh-CN" sz="2000" b="0" i="0" u="none" strike="noStrike" kern="1200" cap="none" normalizeH="0" baseline="0" dirty="0">
                        <a:ln>
                          <a:noFill/>
                        </a:ln>
                        <a:solidFill>
                          <a:schemeClr val="tx1"/>
                        </a:solidFill>
                        <a:effectLst/>
                        <a:latin typeface="Arial" charset="0"/>
                        <a:ea typeface="Arial Unicode MS" pitchFamily="34" charset="-122"/>
                        <a:cs typeface="Arial Unicode MS" pitchFamily="34" charset="-122"/>
                      </a:endParaRP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000" b="1" i="0" u="none" strike="noStrike" kern="1200" cap="none" normalizeH="0" baseline="0" dirty="0" smtClean="0">
                          <a:ln>
                            <a:noFill/>
                          </a:ln>
                          <a:solidFill>
                            <a:schemeClr val="tx1"/>
                          </a:solidFill>
                          <a:effectLst/>
                          <a:latin typeface="Arial" charset="0"/>
                          <a:ea typeface="Arial Unicode MS" pitchFamily="34" charset="-122"/>
                          <a:cs typeface="Arial Unicode MS" pitchFamily="34" charset="-122"/>
                        </a:rPr>
                        <a:t>0000000</a:t>
                      </a:r>
                      <a:endParaRPr kumimoji="0" lang="en-US" altLang="zh-CN" sz="2000" b="1" i="0" u="none" strike="noStrike" kern="1200" cap="none" normalizeH="0" baseline="0" dirty="0">
                        <a:ln>
                          <a:noFill/>
                        </a:ln>
                        <a:solidFill>
                          <a:schemeClr val="tx1"/>
                        </a:solidFill>
                        <a:effectLst/>
                        <a:latin typeface="Arial" charset="0"/>
                        <a:ea typeface="Arial Unicode MS" pitchFamily="34" charset="-122"/>
                        <a:cs typeface="Arial Unicode MS" pitchFamily="34" charset="-122"/>
                      </a:endParaRPr>
                    </a:p>
                  </a:txBody>
                  <a:tcPr marL="91457" marR="9145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04010245"/>
                  </a:ext>
                </a:extLst>
              </a:tr>
            </a:tbl>
          </a:graphicData>
        </a:graphic>
      </p:graphicFrame>
      <p:sp>
        <p:nvSpPr>
          <p:cNvPr id="175134" name="文本框 17"/>
          <p:cNvSpPr txBox="1">
            <a:spLocks noChangeArrowheads="1"/>
          </p:cNvSpPr>
          <p:nvPr/>
        </p:nvSpPr>
        <p:spPr bwMode="auto">
          <a:xfrm>
            <a:off x="8931251" y="527288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Filling zero</a:t>
            </a:r>
            <a:endParaRPr lang="zh-CN" altLang="en-US" sz="2000" i="1">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5" name="Line 74"/>
          <p:cNvSpPr>
            <a:spLocks noChangeShapeType="1"/>
          </p:cNvSpPr>
          <p:nvPr/>
        </p:nvSpPr>
        <p:spPr bwMode="auto">
          <a:xfrm>
            <a:off x="5592738" y="5417345"/>
            <a:ext cx="0" cy="36830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文本框 19"/>
          <p:cNvSpPr txBox="1">
            <a:spLocks noChangeArrowheads="1"/>
          </p:cNvSpPr>
          <p:nvPr/>
        </p:nvSpPr>
        <p:spPr bwMode="auto">
          <a:xfrm>
            <a:off x="1933551" y="4933158"/>
            <a:ext cx="1293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Instruction</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7" name="文本框 20"/>
          <p:cNvSpPr txBox="1">
            <a:spLocks noChangeArrowheads="1"/>
          </p:cNvSpPr>
          <p:nvPr/>
        </p:nvSpPr>
        <p:spPr bwMode="auto">
          <a:xfrm>
            <a:off x="1946251" y="5777708"/>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Times New Roman" panose="02020603050405020304" pitchFamily="18" charset="0"/>
              </a:rPr>
              <a:t>Register</a:t>
            </a:r>
            <a:endParaRPr lang="zh-CN" altLang="en-US" sz="2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75138" name="Line 74"/>
          <p:cNvSpPr>
            <a:spLocks noChangeShapeType="1"/>
          </p:cNvSpPr>
          <p:nvPr/>
        </p:nvSpPr>
        <p:spPr bwMode="auto">
          <a:xfrm>
            <a:off x="9553551" y="5623720"/>
            <a:ext cx="0" cy="173038"/>
          </a:xfrm>
          <a:prstGeom prst="line">
            <a:avLst/>
          </a:prstGeom>
          <a:noFill/>
          <a:ln w="381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86733470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Rot="1" noChangeArrowheads="1"/>
          </p:cNvSpPr>
          <p:nvPr>
            <p:ph type="body" idx="1"/>
          </p:nvPr>
        </p:nvSpPr>
        <p:spPr>
          <a:xfrm>
            <a:off x="215081" y="1023740"/>
            <a:ext cx="12313889" cy="4970463"/>
          </a:xfrm>
        </p:spPr>
        <p:txBody>
          <a:bodyPr/>
          <a:lstStyle/>
          <a:p>
            <a:pPr eaLnBrk="1" hangingPunct="1">
              <a:spcBef>
                <a:spcPts val="600"/>
              </a:spcBef>
              <a:defRPr/>
            </a:pPr>
            <a:r>
              <a:rPr lang="en-US" altLang="zh-CN" sz="2800" dirty="0"/>
              <a:t>Example 2.19    </a:t>
            </a:r>
            <a:r>
              <a:rPr lang="en-US" altLang="zh-CN" dirty="0"/>
              <a:t>Loading a 32-bit constant</a:t>
            </a:r>
          </a:p>
          <a:p>
            <a:pPr lvl="1" eaLnBrk="1" hangingPunct="1">
              <a:spcBef>
                <a:spcPts val="600"/>
              </a:spcBef>
              <a:defRPr/>
            </a:pPr>
            <a:r>
              <a:rPr lang="en-US" altLang="zh-CN" sz="2400" dirty="0"/>
              <a:t> The 32-bit constant:</a:t>
            </a:r>
          </a:p>
          <a:p>
            <a:pPr lvl="1" eaLnBrk="1" hangingPunct="1">
              <a:spcBef>
                <a:spcPts val="600"/>
              </a:spcBef>
              <a:buFont typeface="Wingdings" panose="05000000000000000000" pitchFamily="2" charset="2"/>
              <a:buNone/>
              <a:defRPr/>
            </a:pPr>
            <a:r>
              <a:rPr lang="en-US" altLang="zh-CN" dirty="0"/>
              <a:t>   </a:t>
            </a:r>
            <a:r>
              <a:rPr lang="en-US" altLang="zh-CN" sz="1800" b="1" dirty="0"/>
              <a:t>0000 0000 0011 1101</a:t>
            </a:r>
            <a:r>
              <a:rPr lang="en-US" altLang="zh-CN" sz="1800" dirty="0"/>
              <a:t> </a:t>
            </a:r>
            <a:r>
              <a:rPr lang="en-US" altLang="zh-CN" sz="1800" b="1" dirty="0"/>
              <a:t>0000</a:t>
            </a:r>
            <a:r>
              <a:rPr lang="en-US" altLang="zh-CN" sz="1800" dirty="0"/>
              <a:t>  </a:t>
            </a:r>
            <a:r>
              <a:rPr lang="en-US" altLang="zh-CN" sz="1800" b="1" i="1" dirty="0">
                <a:solidFill>
                  <a:srgbClr val="C00000"/>
                </a:solidFill>
              </a:rPr>
              <a:t>1</a:t>
            </a:r>
            <a:r>
              <a:rPr lang="en-US" altLang="zh-CN" sz="1800" i="1" dirty="0"/>
              <a:t>001 0000 0000    </a:t>
            </a:r>
            <a:r>
              <a:rPr lang="en-US" altLang="zh-CN" sz="1800" dirty="0"/>
              <a:t>(976*16</a:t>
            </a:r>
            <a:r>
              <a:rPr lang="en-US" altLang="zh-CN" sz="1800" baseline="30000" dirty="0"/>
              <a:t>3</a:t>
            </a:r>
            <a:r>
              <a:rPr lang="en-US" altLang="zh-CN" sz="1800" dirty="0"/>
              <a:t>	+ 2304=4000000)</a:t>
            </a:r>
            <a:r>
              <a:rPr lang="en-US" altLang="zh-CN" sz="1800" baseline="-25000" dirty="0"/>
              <a:t>10</a:t>
            </a:r>
          </a:p>
          <a:p>
            <a:pPr lvl="1" eaLnBrk="1" hangingPunct="1">
              <a:spcBef>
                <a:spcPts val="600"/>
              </a:spcBef>
              <a:defRPr/>
            </a:pPr>
            <a:r>
              <a:rPr lang="en-US" altLang="zh-CN" sz="2400" dirty="0"/>
              <a:t> </a:t>
            </a:r>
            <a:r>
              <a:rPr lang="en-US" altLang="zh-CN" sz="2400" dirty="0">
                <a:solidFill>
                  <a:srgbClr val="0000FF"/>
                </a:solidFill>
              </a:rPr>
              <a:t>RISC V code:</a:t>
            </a:r>
          </a:p>
          <a:p>
            <a:pPr lvl="1" eaLnBrk="1" hangingPunct="1">
              <a:spcBef>
                <a:spcPts val="600"/>
              </a:spcBef>
              <a:buFont typeface="Wingdings" panose="05000000000000000000" pitchFamily="2" charset="2"/>
              <a:buNone/>
              <a:defRPr/>
            </a:pPr>
            <a:r>
              <a:rPr lang="en-US" altLang="zh-CN" dirty="0"/>
              <a:t>         </a:t>
            </a:r>
            <a:r>
              <a:rPr lang="en-US" altLang="zh-CN" dirty="0" err="1"/>
              <a:t>lui</a:t>
            </a:r>
            <a:r>
              <a:rPr lang="en-US" altLang="zh-CN" dirty="0"/>
              <a:t>     s3, 976           #  976 decimal  </a:t>
            </a:r>
            <a:r>
              <a:rPr lang="en-US" altLang="zh-CN" sz="2000" dirty="0"/>
              <a:t>=  0000 0000 0011 1101  0000 </a:t>
            </a:r>
            <a:r>
              <a:rPr lang="en-US" altLang="zh-CN" dirty="0"/>
              <a:t>binary</a:t>
            </a:r>
          </a:p>
          <a:p>
            <a:pPr lvl="1" eaLnBrk="1" hangingPunct="1">
              <a:spcBef>
                <a:spcPts val="600"/>
              </a:spcBef>
              <a:buFont typeface="Wingdings" panose="05000000000000000000" pitchFamily="2" charset="2"/>
              <a:buNone/>
              <a:defRPr/>
            </a:pPr>
            <a:r>
              <a:rPr lang="en-US" altLang="zh-CN" dirty="0" smtClean="0"/>
              <a:t>       (</a:t>
            </a:r>
            <a:r>
              <a:rPr lang="en-US" altLang="zh-CN" dirty="0"/>
              <a:t>The value of s3 afterward is: </a:t>
            </a:r>
            <a:r>
              <a:rPr lang="en-US" altLang="zh-CN" sz="2000" dirty="0">
                <a:solidFill>
                  <a:srgbClr val="FF0066"/>
                </a:solidFill>
              </a:rPr>
              <a:t>0000 0000 0011 1101  0000 </a:t>
            </a:r>
            <a:r>
              <a:rPr lang="en-US" altLang="zh-CN" sz="2000" dirty="0"/>
              <a:t>0000 0000 0000</a:t>
            </a:r>
            <a:r>
              <a:rPr lang="en-US" altLang="zh-CN" dirty="0"/>
              <a:t>)</a:t>
            </a:r>
          </a:p>
          <a:p>
            <a:pPr lvl="1" eaLnBrk="1" hangingPunct="1">
              <a:spcBef>
                <a:spcPts val="600"/>
              </a:spcBef>
              <a:buFont typeface="Wingdings" panose="05000000000000000000" pitchFamily="2" charset="2"/>
              <a:buNone/>
              <a:defRPr/>
            </a:pPr>
            <a:r>
              <a:rPr lang="en-US" altLang="zh-CN" dirty="0"/>
              <a:t>         </a:t>
            </a:r>
            <a:r>
              <a:rPr lang="en-US" altLang="zh-CN" dirty="0" err="1"/>
              <a:t>addi</a:t>
            </a:r>
            <a:r>
              <a:rPr lang="en-US" altLang="zh-CN" dirty="0"/>
              <a:t>  s3, s3, 2304  </a:t>
            </a:r>
            <a:r>
              <a:rPr lang="en-US" altLang="zh-CN" dirty="0" smtClean="0"/>
              <a:t> #  </a:t>
            </a:r>
            <a:r>
              <a:rPr lang="en-US" altLang="zh-CN" dirty="0"/>
              <a:t>2304 decimal  = </a:t>
            </a:r>
            <a:r>
              <a:rPr lang="en-US" altLang="zh-CN" sz="2000" b="1" dirty="0">
                <a:solidFill>
                  <a:srgbClr val="C00000"/>
                </a:solidFill>
              </a:rPr>
              <a:t>1</a:t>
            </a:r>
            <a:r>
              <a:rPr lang="en-US" altLang="zh-CN" sz="2000" dirty="0"/>
              <a:t>001 0000 0000 </a:t>
            </a:r>
            <a:r>
              <a:rPr lang="en-US" altLang="zh-CN" dirty="0"/>
              <a:t>binary</a:t>
            </a:r>
          </a:p>
          <a:p>
            <a:pPr lvl="1" eaLnBrk="1" hangingPunct="1">
              <a:spcBef>
                <a:spcPts val="600"/>
              </a:spcBef>
              <a:buFont typeface="Wingdings" panose="05000000000000000000" pitchFamily="2" charset="2"/>
              <a:buNone/>
              <a:defRPr/>
            </a:pPr>
            <a:r>
              <a:rPr lang="en-US" altLang="zh-CN" dirty="0"/>
              <a:t>The value of s3 afterward is:</a:t>
            </a:r>
            <a:r>
              <a:rPr lang="en-US" altLang="zh-CN" dirty="0" smtClean="0"/>
              <a:t> </a:t>
            </a:r>
            <a:endParaRPr lang="en-US" altLang="zh-CN" dirty="0"/>
          </a:p>
          <a:p>
            <a:pPr marL="0" indent="0" eaLnBrk="1" hangingPunct="1">
              <a:spcBef>
                <a:spcPts val="600"/>
              </a:spcBef>
              <a:buFont typeface="Wingdings" panose="05000000000000000000" pitchFamily="2" charset="2"/>
              <a:buNone/>
              <a:defRPr/>
            </a:pPr>
            <a:endParaRPr lang="en-US" altLang="zh-CN" dirty="0" smtClean="0"/>
          </a:p>
          <a:p>
            <a:pPr eaLnBrk="1" hangingPunct="1">
              <a:spcBef>
                <a:spcPts val="600"/>
              </a:spcBef>
              <a:defRPr/>
            </a:pPr>
            <a:endParaRPr lang="en-US" altLang="zh-CN" sz="2800" dirty="0" smtClean="0"/>
          </a:p>
          <a:p>
            <a:pPr eaLnBrk="1" hangingPunct="1">
              <a:spcBef>
                <a:spcPts val="600"/>
              </a:spcBef>
              <a:defRPr/>
            </a:pPr>
            <a:r>
              <a:rPr lang="en-US" altLang="zh-CN" sz="2800" dirty="0" smtClean="0"/>
              <a:t>Note</a:t>
            </a:r>
            <a:r>
              <a:rPr lang="zh-CN" altLang="en-US" sz="2800" dirty="0"/>
              <a:t>：</a:t>
            </a:r>
            <a:r>
              <a:rPr lang="en-US" altLang="zh-CN" sz="2800" dirty="0"/>
              <a:t>Why does it need two steps?</a:t>
            </a:r>
          </a:p>
        </p:txBody>
      </p:sp>
      <p:sp>
        <p:nvSpPr>
          <p:cNvPr id="3" name="Rectangle 9"/>
          <p:cNvSpPr>
            <a:spLocks noGrp="1" noChangeArrowheads="1"/>
          </p:cNvSpPr>
          <p:nvPr>
            <p:ph type="title"/>
          </p:nvPr>
        </p:nvSpPr>
        <p:spPr>
          <a:xfrm>
            <a:off x="1487488" y="236363"/>
            <a:ext cx="8259763" cy="762000"/>
          </a:xfrm>
        </p:spPr>
        <p:txBody>
          <a:bodyPr/>
          <a:lstStyle/>
          <a:p>
            <a:pPr eaLnBrk="1" hangingPunct="1">
              <a:defRPr/>
            </a:pPr>
            <a:r>
              <a:rPr lang="en-US" altLang="en-US" dirty="0" smtClean="0"/>
              <a:t>32-bit Constants</a:t>
            </a:r>
            <a:endParaRPr lang="en-AU" altLang="en-US" dirty="0" smtClean="0"/>
          </a:p>
        </p:txBody>
      </p:sp>
      <p:grpSp>
        <p:nvGrpSpPr>
          <p:cNvPr id="177156" name="组合 3"/>
          <p:cNvGrpSpPr>
            <a:grpSpLocks/>
          </p:cNvGrpSpPr>
          <p:nvPr/>
        </p:nvGrpSpPr>
        <p:grpSpPr bwMode="auto">
          <a:xfrm>
            <a:off x="2135560" y="4725147"/>
            <a:ext cx="8629650" cy="341313"/>
            <a:chOff x="1786829" y="4508540"/>
            <a:chExt cx="8629650" cy="340886"/>
          </a:xfrm>
        </p:grpSpPr>
        <p:sp>
          <p:nvSpPr>
            <p:cNvPr id="9" name="Rectangle 11"/>
            <p:cNvSpPr>
              <a:spLocks noChangeArrowheads="1"/>
            </p:cNvSpPr>
            <p:nvPr/>
          </p:nvSpPr>
          <p:spPr bwMode="auto">
            <a:xfrm>
              <a:off x="6141342" y="4508540"/>
              <a:ext cx="2611437" cy="340886"/>
            </a:xfrm>
            <a:prstGeom prst="rect">
              <a:avLst/>
            </a:prstGeom>
            <a:solidFill>
              <a:srgbClr val="ECEAAC"/>
            </a:solidFill>
            <a:ln w="9525">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fontAlgn="auto" hangingPunct="1">
                <a:spcBef>
                  <a:spcPct val="0"/>
                </a:spcBef>
                <a:spcAft>
                  <a:spcPts val="0"/>
                </a:spcAft>
                <a:buClrTx/>
                <a:buSzTx/>
                <a:buFont typeface="Wingdings" panose="05000000000000000000" pitchFamily="2" charset="2"/>
                <a:buNone/>
                <a:defRPr/>
              </a:pPr>
              <a:r>
                <a:rPr lang="en-US" altLang="en-US" sz="1600" b="0" kern="0" dirty="0">
                  <a:solidFill>
                    <a:srgbClr val="000000"/>
                  </a:solidFill>
                  <a:ea typeface="+mn-ea"/>
                  <a:cs typeface="Arial Unicode MS" panose="020B0604020202020204"/>
                </a:rPr>
                <a:t>0000 0000 0011 1101 0000</a:t>
              </a:r>
            </a:p>
          </p:txBody>
        </p:sp>
        <p:sp>
          <p:nvSpPr>
            <p:cNvPr id="177158" name="Text Box 4"/>
            <p:cNvSpPr txBox="1">
              <a:spLocks noChangeArrowheads="1"/>
            </p:cNvSpPr>
            <p:nvPr/>
          </p:nvSpPr>
          <p:spPr bwMode="auto">
            <a:xfrm>
              <a:off x="1786829" y="4508540"/>
              <a:ext cx="2178050"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59" name="Text Box 4"/>
            <p:cNvSpPr txBox="1">
              <a:spLocks noChangeArrowheads="1"/>
            </p:cNvSpPr>
            <p:nvPr/>
          </p:nvSpPr>
          <p:spPr bwMode="auto">
            <a:xfrm>
              <a:off x="3963292" y="4508540"/>
              <a:ext cx="2179637" cy="339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0000 0000 0000 0000</a:t>
              </a:r>
              <a:endParaRPr lang="en-AU" altLang="en-US"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77160" name="Text Box 4"/>
            <p:cNvSpPr txBox="1">
              <a:spLocks noChangeArrowheads="1"/>
            </p:cNvSpPr>
            <p:nvPr/>
          </p:nvSpPr>
          <p:spPr bwMode="auto">
            <a:xfrm>
              <a:off x="8751192" y="4508540"/>
              <a:ext cx="1665287" cy="339300"/>
            </a:xfrm>
            <a:prstGeom prst="rect">
              <a:avLst/>
            </a:prstGeom>
            <a:solidFill>
              <a:srgbClr val="FA6F44"/>
            </a:solidFill>
            <a:ln w="9525">
              <a:solidFill>
                <a:srgbClr val="000000"/>
              </a:solidFill>
              <a:miter lim="800000"/>
              <a:headEnd/>
              <a:tailEnd/>
            </a:ln>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en-US" sz="1600">
                  <a:solidFill>
                    <a:schemeClr val="bg1"/>
                  </a:solidFill>
                  <a:latin typeface="Arial" panose="020B0604020202020204" pitchFamily="34" charset="0"/>
                  <a:ea typeface="Arial Unicode MS" panose="020B0604020202020204" pitchFamily="34" charset="-122"/>
                  <a:cs typeface="Arial Unicode MS" panose="020B0604020202020204" pitchFamily="34" charset="-122"/>
                </a:rPr>
                <a:t>1001 0000 0000</a:t>
              </a:r>
              <a:endParaRPr lang="en-AU" altLang="en-US" sz="1600" b="0">
                <a:solidFill>
                  <a:schemeClr val="bg1"/>
                </a:solidFill>
                <a:latin typeface="Arial" panose="020B0604020202020204" pitchFamily="34" charset="0"/>
                <a:ea typeface="Arial Unicode MS" panose="020B0604020202020204" pitchFamily="34" charset="-122"/>
                <a:cs typeface="Arial Unicode MS" panose="020B0604020202020204" pitchFamily="34" charset="-122"/>
              </a:endParaRPr>
            </a:p>
          </p:txBody>
        </p:sp>
      </p:grpSp>
    </p:spTree>
    <p:extLst>
      <p:ext uri="{BB962C8B-B14F-4D97-AF65-F5344CB8AC3E}">
        <p14:creationId xmlns:p14="http://schemas.microsoft.com/office/powerpoint/2010/main" val="394375734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737252" y="908720"/>
            <a:ext cx="11449050" cy="5038725"/>
          </a:xfrm>
        </p:spPr>
        <p:txBody>
          <a:bodyPr/>
          <a:lstStyle/>
          <a:p>
            <a:pPr eaLnBrk="1" hangingPunct="1">
              <a:defRPr/>
            </a:pPr>
            <a:r>
              <a:rPr lang="en-US" altLang="en-US" sz="2400" dirty="0" smtClean="0"/>
              <a:t>Branch instructions specify</a:t>
            </a:r>
          </a:p>
          <a:p>
            <a:pPr lvl="1" eaLnBrk="1" hangingPunct="1">
              <a:defRPr/>
            </a:pPr>
            <a:r>
              <a:rPr lang="en-US" altLang="en-US" sz="2000" dirty="0" smtClean="0"/>
              <a:t>Opcode, two registers, target address</a:t>
            </a:r>
          </a:p>
          <a:p>
            <a:pPr eaLnBrk="1" hangingPunct="1">
              <a:defRPr/>
            </a:pPr>
            <a:r>
              <a:rPr lang="en-US" altLang="en-US" sz="2400" dirty="0" smtClean="0"/>
              <a:t>Most branch targets are near branch</a:t>
            </a:r>
          </a:p>
          <a:p>
            <a:pPr lvl="1" eaLnBrk="1" hangingPunct="1">
              <a:defRPr/>
            </a:pPr>
            <a:r>
              <a:rPr lang="en-US" altLang="en-US" sz="2000" dirty="0" smtClean="0"/>
              <a:t>Forward or backward</a:t>
            </a:r>
            <a:endParaRPr lang="en-US" altLang="zh-CN" sz="2000" dirty="0" smtClean="0">
              <a:ea typeface="宋体" charset="-122"/>
            </a:endParaRPr>
          </a:p>
          <a:p>
            <a:pPr>
              <a:defRPr/>
            </a:pPr>
            <a:r>
              <a:rPr lang="en-US" altLang="zh-CN" sz="2400" dirty="0" smtClean="0">
                <a:ea typeface="宋体" charset="-122"/>
              </a:rPr>
              <a:t>SB-type: </a:t>
            </a:r>
            <a:r>
              <a:rPr lang="en-US" altLang="zh-CN" sz="2400" dirty="0" err="1" smtClean="0">
                <a:ea typeface="宋体" charset="-122"/>
              </a:rPr>
              <a:t>bne</a:t>
            </a:r>
            <a:r>
              <a:rPr lang="en-US" altLang="zh-CN" sz="2400" dirty="0" smtClean="0">
                <a:ea typeface="宋体" charset="-122"/>
              </a:rPr>
              <a:t>  x10,  x11,  2000</a:t>
            </a:r>
            <a:r>
              <a:rPr lang="zh-CN" altLang="en-US" sz="2400" dirty="0" smtClean="0">
                <a:ea typeface="宋体" charset="-122"/>
              </a:rPr>
              <a:t>， </a:t>
            </a:r>
            <a:r>
              <a:rPr lang="en-US" altLang="zh-CN" sz="2400" dirty="0" smtClean="0">
                <a:ea typeface="宋体" charset="-122"/>
              </a:rPr>
              <a:t>//2000 = 0111 1101 0000 </a:t>
            </a:r>
          </a:p>
          <a:p>
            <a:pPr>
              <a:defRPr/>
            </a:pPr>
            <a:endParaRPr lang="en-US" altLang="zh-CN" sz="2400" dirty="0">
              <a:ea typeface="宋体" charset="-122"/>
            </a:endParaRPr>
          </a:p>
          <a:p>
            <a:pPr marL="0" indent="0" eaLnBrk="1" hangingPunct="1">
              <a:buFont typeface="Wingdings" panose="05000000000000000000" pitchFamily="2" charset="2"/>
              <a:buNone/>
              <a:defRPr/>
            </a:pPr>
            <a:endParaRPr lang="en-US" altLang="en-US" sz="2400" dirty="0" smtClean="0"/>
          </a:p>
          <a:p>
            <a:pPr eaLnBrk="1" hangingPunct="1">
              <a:defRPr/>
            </a:pPr>
            <a:endParaRPr lang="en-US" altLang="en-US" sz="2400" dirty="0" smtClean="0"/>
          </a:p>
          <a:p>
            <a:pPr marL="0" indent="0" eaLnBrk="1" hangingPunct="1">
              <a:buFont typeface="Wingdings" panose="05000000000000000000" pitchFamily="2" charset="2"/>
              <a:buNone/>
              <a:defRPr/>
            </a:pPr>
            <a:endParaRPr lang="en-US" altLang="en-US" sz="2400" dirty="0" smtClean="0"/>
          </a:p>
          <a:p>
            <a:pPr marL="0" indent="0" eaLnBrk="1" hangingPunct="1">
              <a:buFont typeface="Wingdings" panose="05000000000000000000" pitchFamily="2" charset="2"/>
              <a:buNone/>
              <a:defRPr/>
            </a:pPr>
            <a:endParaRPr lang="en-US" altLang="en-US" sz="2400" dirty="0" smtClean="0"/>
          </a:p>
          <a:p>
            <a:pPr eaLnBrk="1" hangingPunct="1">
              <a:defRPr/>
            </a:pPr>
            <a:r>
              <a:rPr lang="en-US" altLang="en-US" sz="2400" dirty="0" smtClean="0"/>
              <a:t>PC-relative addressing</a:t>
            </a:r>
          </a:p>
          <a:p>
            <a:pPr lvl="1" eaLnBrk="1" hangingPunct="1">
              <a:defRPr/>
            </a:pPr>
            <a:r>
              <a:rPr lang="en-US" altLang="en-US" sz="2000" dirty="0" smtClean="0"/>
              <a:t>Target address = PC + branch offset</a:t>
            </a:r>
            <a:endParaRPr lang="en-US" altLang="zh-CN" sz="1600" dirty="0">
              <a:ea typeface="宋体"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32719628"/>
              </p:ext>
            </p:extLst>
          </p:nvPr>
        </p:nvGraphicFramePr>
        <p:xfrm>
          <a:off x="1271464" y="3284984"/>
          <a:ext cx="8137526" cy="741364"/>
        </p:xfrm>
        <a:graphic>
          <a:graphicData uri="http://schemas.openxmlformats.org/drawingml/2006/table">
            <a:tbl>
              <a:tblPr firstRow="1" bandRow="1">
                <a:tableStyleId>{5C22544A-7EE6-4342-B048-85BDC9FD1C3A}</a:tableStyleId>
              </a:tblPr>
              <a:tblGrid>
                <a:gridCol w="1017191">
                  <a:extLst>
                    <a:ext uri="{9D8B030D-6E8A-4147-A177-3AD203B41FA5}">
                      <a16:colId xmlns:a16="http://schemas.microsoft.com/office/drawing/2014/main" xmlns="" val="20000"/>
                    </a:ext>
                  </a:extLst>
                </a:gridCol>
                <a:gridCol w="1182140">
                  <a:extLst>
                    <a:ext uri="{9D8B030D-6E8A-4147-A177-3AD203B41FA5}">
                      <a16:colId xmlns:a16="http://schemas.microsoft.com/office/drawing/2014/main" xmlns="" val="20001"/>
                    </a:ext>
                  </a:extLst>
                </a:gridCol>
                <a:gridCol w="852241">
                  <a:extLst>
                    <a:ext uri="{9D8B030D-6E8A-4147-A177-3AD203B41FA5}">
                      <a16:colId xmlns:a16="http://schemas.microsoft.com/office/drawing/2014/main" xmlns="" val="20002"/>
                    </a:ext>
                  </a:extLst>
                </a:gridCol>
                <a:gridCol w="1017191">
                  <a:extLst>
                    <a:ext uri="{9D8B030D-6E8A-4147-A177-3AD203B41FA5}">
                      <a16:colId xmlns:a16="http://schemas.microsoft.com/office/drawing/2014/main" xmlns="" val="20003"/>
                    </a:ext>
                  </a:extLst>
                </a:gridCol>
                <a:gridCol w="900169">
                  <a:extLst>
                    <a:ext uri="{9D8B030D-6E8A-4147-A177-3AD203B41FA5}">
                      <a16:colId xmlns:a16="http://schemas.microsoft.com/office/drawing/2014/main" xmlns="" val="20004"/>
                    </a:ext>
                  </a:extLst>
                </a:gridCol>
                <a:gridCol w="1008189">
                  <a:extLst>
                    <a:ext uri="{9D8B030D-6E8A-4147-A177-3AD203B41FA5}">
                      <a16:colId xmlns:a16="http://schemas.microsoft.com/office/drawing/2014/main" xmlns="" val="20005"/>
                    </a:ext>
                  </a:extLst>
                </a:gridCol>
                <a:gridCol w="1008189">
                  <a:extLst>
                    <a:ext uri="{9D8B030D-6E8A-4147-A177-3AD203B41FA5}">
                      <a16:colId xmlns:a16="http://schemas.microsoft.com/office/drawing/2014/main" xmlns="" val="20006"/>
                    </a:ext>
                  </a:extLst>
                </a:gridCol>
                <a:gridCol w="1152216">
                  <a:extLst>
                    <a:ext uri="{9D8B030D-6E8A-4147-A177-3AD203B41FA5}">
                      <a16:colId xmlns:a16="http://schemas.microsoft.com/office/drawing/2014/main" xmlns="" val="20007"/>
                    </a:ext>
                  </a:extLst>
                </a:gridCol>
              </a:tblGrid>
              <a:tr h="370682">
                <a:tc>
                  <a:txBody>
                    <a:bodyPr/>
                    <a:lstStyle/>
                    <a:p>
                      <a:pPr algn="ctr"/>
                      <a:r>
                        <a:rPr lang="en-US" altLang="zh-CN" sz="1400" dirty="0" smtClean="0">
                          <a:solidFill>
                            <a:srgbClr val="000000"/>
                          </a:solidFill>
                        </a:rPr>
                        <a:t>0</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b="1" kern="1200" dirty="0" smtClean="0">
                          <a:solidFill>
                            <a:srgbClr val="000000"/>
                          </a:solidFill>
                          <a:latin typeface="+mn-lt"/>
                          <a:ea typeface="+mn-ea"/>
                          <a:cs typeface="+mn-cs"/>
                        </a:rPr>
                        <a:t>111110</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01011</a:t>
                      </a:r>
                      <a:endParaRPr lang="zh-CN" altLang="en-US" sz="1400" b="1" kern="1200" dirty="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01010</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001</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1000</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0</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b="1" kern="1200" dirty="0" smtClean="0">
                          <a:solidFill>
                            <a:srgbClr val="000000"/>
                          </a:solidFill>
                          <a:latin typeface="+mn-lt"/>
                          <a:ea typeface="+mn-ea"/>
                          <a:cs typeface="+mn-cs"/>
                        </a:rPr>
                        <a:t>1100011</a:t>
                      </a:r>
                      <a:endParaRPr lang="zh-CN" altLang="en-US" sz="1400" b="1" kern="1200" dirty="0" smtClean="0">
                        <a:solidFill>
                          <a:srgbClr val="000000"/>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0"/>
                  </a:ext>
                </a:extLst>
              </a:tr>
              <a:tr h="370682">
                <a:tc>
                  <a:txBody>
                    <a:bodyPr/>
                    <a:lstStyle/>
                    <a:p>
                      <a:r>
                        <a:rPr lang="en-US" altLang="zh-CN" sz="1400" dirty="0" err="1" smtClean="0"/>
                        <a:t>imm</a:t>
                      </a:r>
                      <a:r>
                        <a:rPr lang="en-US" altLang="zh-CN" sz="1400" dirty="0" smtClean="0"/>
                        <a:t>[12]</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smtClean="0"/>
                        <a:t>imm[10:5</a:t>
                      </a:r>
                      <a:r>
                        <a:rPr lang="en-US" altLang="zh-CN" sz="1400" dirty="0" smtClean="0"/>
                        <a:t>]</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CN" sz="1400" dirty="0" smtClean="0"/>
                        <a:t>rs2</a:t>
                      </a:r>
                      <a:endParaRPr lang="zh-CN" altLang="en-US" sz="1400" dirty="0"/>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rs1</a:t>
                      </a:r>
                      <a:endParaRPr lang="zh-CN" altLang="en-US" sz="1400" kern="1200" dirty="0" smtClean="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smtClean="0">
                          <a:solidFill>
                            <a:schemeClr val="dk1"/>
                          </a:solidFill>
                          <a:latin typeface="+mn-lt"/>
                          <a:ea typeface="+mn-ea"/>
                          <a:cs typeface="+mn-cs"/>
                        </a:rPr>
                        <a:t>funct3</a:t>
                      </a:r>
                      <a:endParaRPr lang="zh-CN" altLang="en-US" sz="1400" kern="1200" dirty="0" smtClean="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smtClean="0">
                          <a:solidFill>
                            <a:schemeClr val="dk1"/>
                          </a:solidFill>
                          <a:latin typeface="+mn-lt"/>
                          <a:ea typeface="+mn-ea"/>
                          <a:cs typeface="+mn-cs"/>
                        </a:rPr>
                        <a:t>imm[4:1</a:t>
                      </a:r>
                      <a:r>
                        <a:rPr lang="en-US" altLang="zh-CN" sz="1400" kern="1200" dirty="0" smtClean="0">
                          <a:solidFill>
                            <a:schemeClr val="dk1"/>
                          </a:solidFill>
                          <a:latin typeface="+mn-lt"/>
                          <a:ea typeface="+mn-ea"/>
                          <a:cs typeface="+mn-cs"/>
                        </a:rPr>
                        <a:t>]</a:t>
                      </a:r>
                      <a:endParaRPr lang="zh-CN" altLang="en-US" sz="1400" kern="1200" dirty="0" smtClean="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smtClean="0">
                          <a:solidFill>
                            <a:schemeClr val="dk1"/>
                          </a:solidFill>
                          <a:latin typeface="+mn-lt"/>
                          <a:ea typeface="+mn-ea"/>
                          <a:cs typeface="+mn-cs"/>
                        </a:rPr>
                        <a:t>imm</a:t>
                      </a:r>
                      <a:r>
                        <a:rPr lang="en-US" altLang="zh-CN" sz="1400" kern="1200" dirty="0" smtClean="0">
                          <a:solidFill>
                            <a:schemeClr val="dk1"/>
                          </a:solidFill>
                          <a:latin typeface="+mn-lt"/>
                          <a:ea typeface="+mn-ea"/>
                          <a:cs typeface="+mn-cs"/>
                        </a:rPr>
                        <a:t>[11]</a:t>
                      </a:r>
                      <a:endParaRPr lang="zh-CN" altLang="en-US" sz="1400" kern="1200" dirty="0" smtClean="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altLang="zh-CN" sz="1400" kern="1200" dirty="0" err="1" smtClean="0">
                          <a:solidFill>
                            <a:schemeClr val="dk1"/>
                          </a:solidFill>
                          <a:latin typeface="+mn-lt"/>
                          <a:ea typeface="+mn-ea"/>
                          <a:cs typeface="+mn-cs"/>
                        </a:rPr>
                        <a:t>opcode</a:t>
                      </a:r>
                      <a:endParaRPr lang="zh-CN" altLang="en-US" sz="1400" kern="1200" dirty="0" smtClean="0">
                        <a:solidFill>
                          <a:schemeClr val="dk1"/>
                        </a:solidFill>
                        <a:latin typeface="+mn-lt"/>
                        <a:ea typeface="+mn-ea"/>
                        <a:cs typeface="+mn-cs"/>
                      </a:endParaRPr>
                    </a:p>
                  </a:txBody>
                  <a:tcPr marL="91447" marR="91447" marT="45700" marB="4570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bl>
          </a:graphicData>
        </a:graphic>
      </p:graphicFrame>
      <p:sp>
        <p:nvSpPr>
          <p:cNvPr id="6" name="Rectangle 2"/>
          <p:cNvSpPr>
            <a:spLocks noGrp="1" noRot="1" noChangeArrowheads="1"/>
          </p:cNvSpPr>
          <p:nvPr>
            <p:ph type="title"/>
          </p:nvPr>
        </p:nvSpPr>
        <p:spPr>
          <a:xfrm>
            <a:off x="1298882" y="117787"/>
            <a:ext cx="9598025" cy="915987"/>
          </a:xfrm>
        </p:spPr>
        <p:txBody>
          <a:bodyPr/>
          <a:lstStyle/>
          <a:p>
            <a:pPr>
              <a:defRPr/>
            </a:pPr>
            <a:r>
              <a:rPr lang="en-US" altLang="zh-CN" sz="3200" dirty="0"/>
              <a:t>Branch</a:t>
            </a:r>
            <a:r>
              <a:rPr lang="en-US" altLang="zh-CN" sz="3200" dirty="0" smtClean="0">
                <a:effectLst/>
              </a:rPr>
              <a:t> Addressing</a:t>
            </a:r>
            <a:endParaRPr lang="en-US" altLang="zh-CN" sz="3200" dirty="0">
              <a:effectLst/>
            </a:endParaRPr>
          </a:p>
        </p:txBody>
      </p:sp>
      <p:graphicFrame>
        <p:nvGraphicFramePr>
          <p:cNvPr id="8" name="表格 7">
            <a:extLst>
              <a:ext uri="{FF2B5EF4-FFF2-40B4-BE49-F238E27FC236}">
                <a16:creationId xmlns:a16="http://schemas.microsoft.com/office/drawing/2014/main" xmlns="" id="{D2C47A32-9741-459E-B00D-04B5B783157F}"/>
              </a:ext>
            </a:extLst>
          </p:cNvPr>
          <p:cNvGraphicFramePr>
            <a:graphicFrameLocks noGrp="1"/>
          </p:cNvGraphicFramePr>
          <p:nvPr>
            <p:extLst>
              <p:ext uri="{D42A27DB-BD31-4B8C-83A1-F6EECF244321}">
                <p14:modId xmlns:p14="http://schemas.microsoft.com/office/powerpoint/2010/main" val="582014478"/>
              </p:ext>
            </p:extLst>
          </p:nvPr>
        </p:nvGraphicFramePr>
        <p:xfrm>
          <a:off x="984127" y="4618484"/>
          <a:ext cx="8640761"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xmlns="" val="3618983281"/>
                    </a:ext>
                  </a:extLst>
                </a:gridCol>
                <a:gridCol w="1132237">
                  <a:extLst>
                    <a:ext uri="{9D8B030D-6E8A-4147-A177-3AD203B41FA5}">
                      <a16:colId xmlns:a16="http://schemas.microsoft.com/office/drawing/2014/main" xmlns="" val="1928271524"/>
                    </a:ext>
                  </a:extLst>
                </a:gridCol>
                <a:gridCol w="1594194">
                  <a:extLst>
                    <a:ext uri="{9D8B030D-6E8A-4147-A177-3AD203B41FA5}">
                      <a16:colId xmlns:a16="http://schemas.microsoft.com/office/drawing/2014/main" xmlns="" val="2523545142"/>
                    </a:ext>
                  </a:extLst>
                </a:gridCol>
                <a:gridCol w="1594194">
                  <a:extLst>
                    <a:ext uri="{9D8B030D-6E8A-4147-A177-3AD203B41FA5}">
                      <a16:colId xmlns:a16="http://schemas.microsoft.com/office/drawing/2014/main" xmlns="" val="3494319025"/>
                    </a:ext>
                  </a:extLst>
                </a:gridCol>
                <a:gridCol w="1708226">
                  <a:extLst>
                    <a:ext uri="{9D8B030D-6E8A-4147-A177-3AD203B41FA5}">
                      <a16:colId xmlns:a16="http://schemas.microsoft.com/office/drawing/2014/main" xmlns="" val="3600502758"/>
                    </a:ext>
                  </a:extLst>
                </a:gridCol>
              </a:tblGrid>
              <a:tr h="487363">
                <a:tc>
                  <a:txBody>
                    <a:bodyPr/>
                    <a:lstStyle/>
                    <a:p>
                      <a:pPr algn="ctr"/>
                      <a:r>
                        <a:rPr lang="en-US" sz="1600" b="1" baseline="0" dirty="0">
                          <a:effectLst/>
                        </a:rPr>
                        <a:t>Inst[31] </a:t>
                      </a:r>
                      <a:r>
                        <a:rPr lang="en-US" sz="1600" b="1" baseline="0" dirty="0" err="1">
                          <a:effectLst/>
                        </a:rPr>
                        <a:t>signextension</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Inst[7]</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Inst[30:25]</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Inst[11:8]</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457772500"/>
                  </a:ext>
                </a:extLst>
              </a:tr>
            </a:tbl>
          </a:graphicData>
        </a:graphic>
      </p:graphicFrame>
      <p:sp>
        <p:nvSpPr>
          <p:cNvPr id="179247" name="文本框 8"/>
          <p:cNvSpPr txBox="1">
            <a:spLocks noChangeArrowheads="1"/>
          </p:cNvSpPr>
          <p:nvPr/>
        </p:nvSpPr>
        <p:spPr bwMode="auto">
          <a:xfrm>
            <a:off x="9616952" y="352152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8" name="直接箭头连接符 17">
            <a:extLst>
              <a:ext uri="{FF2B5EF4-FFF2-40B4-BE49-F238E27FC236}">
                <a16:creationId xmlns:a16="http://schemas.microsoft.com/office/drawing/2014/main" xmlns="" id="{8E396334-5E1D-4E31-AB33-C335A4F65D08}"/>
              </a:ext>
            </a:extLst>
          </p:cNvPr>
          <p:cNvCxnSpPr>
            <a:cxnSpLocks/>
          </p:cNvCxnSpPr>
          <p:nvPr/>
        </p:nvCxnSpPr>
        <p:spPr>
          <a:xfrm flipH="1">
            <a:off x="4073402" y="4040634"/>
            <a:ext cx="3725862" cy="5492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93323F0D-B405-475A-857F-B211ACB4A3A0}"/>
              </a:ext>
            </a:extLst>
          </p:cNvPr>
          <p:cNvCxnSpPr>
            <a:cxnSpLocks/>
          </p:cNvCxnSpPr>
          <p:nvPr/>
        </p:nvCxnSpPr>
        <p:spPr>
          <a:xfrm>
            <a:off x="2970089" y="4005709"/>
            <a:ext cx="2765425"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D7489995-8785-4487-A06A-7387680EB250}"/>
              </a:ext>
            </a:extLst>
          </p:cNvPr>
          <p:cNvCxnSpPr/>
          <p:nvPr/>
        </p:nvCxnSpPr>
        <p:spPr>
          <a:xfrm flipH="1">
            <a:off x="6840414" y="4016822"/>
            <a:ext cx="79375" cy="5730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9B78CD16-08F8-4BD6-B71B-E80FB7CE8528}"/>
              </a:ext>
            </a:extLst>
          </p:cNvPr>
          <p:cNvCxnSpPr/>
          <p:nvPr/>
        </p:nvCxnSpPr>
        <p:spPr>
          <a:xfrm>
            <a:off x="1592139" y="4029522"/>
            <a:ext cx="760413" cy="5889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9252" name="文本框 26"/>
          <p:cNvSpPr txBox="1">
            <a:spLocks noChangeArrowheads="1"/>
          </p:cNvSpPr>
          <p:nvPr/>
        </p:nvSpPr>
        <p:spPr bwMode="auto">
          <a:xfrm>
            <a:off x="9769352" y="4518472"/>
            <a:ext cx="15382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59661553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Jump Addressing</a:t>
            </a:r>
            <a:endParaRPr lang="zh-CN" altLang="en-US" dirty="0"/>
          </a:p>
        </p:txBody>
      </p:sp>
      <p:sp>
        <p:nvSpPr>
          <p:cNvPr id="3" name="内容占位符 2"/>
          <p:cNvSpPr>
            <a:spLocks noGrp="1"/>
          </p:cNvSpPr>
          <p:nvPr>
            <p:ph idx="1"/>
          </p:nvPr>
        </p:nvSpPr>
        <p:spPr>
          <a:xfrm>
            <a:off x="609600" y="1557338"/>
            <a:ext cx="10972800" cy="4895850"/>
          </a:xfrm>
        </p:spPr>
        <p:txBody>
          <a:bodyPr/>
          <a:lstStyle/>
          <a:p>
            <a:pPr eaLnBrk="1" hangingPunct="1">
              <a:defRPr/>
            </a:pPr>
            <a:r>
              <a:rPr lang="en-US" altLang="en-US" sz="2400" dirty="0" smtClean="0"/>
              <a:t>Jump and link (</a:t>
            </a:r>
            <a:r>
              <a:rPr lang="en-US" altLang="en-US" sz="2400" dirty="0" err="1" smtClean="0">
                <a:latin typeface="Lucida Console" panose="020B0609040504020204" pitchFamily="49" charset="0"/>
              </a:rPr>
              <a:t>jal</a:t>
            </a:r>
            <a:r>
              <a:rPr lang="en-US" altLang="en-US" sz="2400" dirty="0" smtClean="0"/>
              <a:t>) target uses 20-bit immediate for larger range</a:t>
            </a:r>
          </a:p>
          <a:p>
            <a:pPr>
              <a:defRPr/>
            </a:pPr>
            <a:r>
              <a:rPr lang="en-US" altLang="en-US" sz="2400" dirty="0" smtClean="0"/>
              <a:t>UJ format: </a:t>
            </a:r>
            <a:r>
              <a:rPr lang="en-US" altLang="en-US" sz="2400" dirty="0" err="1" smtClean="0"/>
              <a:t>jal</a:t>
            </a:r>
            <a:r>
              <a:rPr lang="en-US" altLang="en-US" sz="2400" dirty="0" smtClean="0"/>
              <a:t>  x0, </a:t>
            </a:r>
            <a:r>
              <a:rPr lang="en-US" altLang="en-US" sz="2400" dirty="0" smtClean="0"/>
              <a:t>2000              </a:t>
            </a:r>
            <a:r>
              <a:rPr lang="en-US" altLang="zh-CN" sz="2400" dirty="0" smtClean="0">
                <a:ea typeface="宋体" charset="-122"/>
              </a:rPr>
              <a:t>//</a:t>
            </a:r>
            <a:r>
              <a:rPr lang="en-US" altLang="zh-CN" sz="2400" dirty="0">
                <a:ea typeface="宋体" charset="-122"/>
              </a:rPr>
              <a:t>2000 = 0111 1101 0000 </a:t>
            </a:r>
            <a:endParaRPr lang="en-US" altLang="en-US" sz="2400" dirty="0" smtClean="0"/>
          </a:p>
          <a:p>
            <a:pPr eaLnBrk="1" hangingPunct="1">
              <a:defRPr/>
            </a:pPr>
            <a:endParaRPr lang="en-US" altLang="en-US" dirty="0"/>
          </a:p>
          <a:p>
            <a:pPr eaLnBrk="1" hangingPunct="1">
              <a:defRPr/>
            </a:pPr>
            <a:endParaRPr lang="en-US" altLang="en-US" dirty="0" smtClean="0"/>
          </a:p>
          <a:p>
            <a:pPr eaLnBrk="1" hangingPunct="1">
              <a:defRPr/>
            </a:pPr>
            <a:endParaRPr lang="en-US" altLang="en-US" dirty="0"/>
          </a:p>
          <a:p>
            <a:pPr eaLnBrk="1" hangingPunct="1">
              <a:defRPr/>
            </a:pPr>
            <a:endParaRPr lang="en-US" altLang="en-US" dirty="0" smtClean="0"/>
          </a:p>
          <a:p>
            <a:pPr marL="0" indent="0" eaLnBrk="1" hangingPunct="1">
              <a:buFont typeface="Wingdings" panose="05000000000000000000" pitchFamily="2" charset="2"/>
              <a:buNone/>
              <a:defRPr/>
            </a:pPr>
            <a:endParaRPr lang="en-US" altLang="en-US" dirty="0" smtClean="0"/>
          </a:p>
          <a:p>
            <a:pPr eaLnBrk="1" hangingPunct="1">
              <a:defRPr/>
            </a:pPr>
            <a:r>
              <a:rPr lang="en-US" altLang="en-US" sz="2400" dirty="0" smtClean="0"/>
              <a:t>For long jumps, </a:t>
            </a:r>
            <a:r>
              <a:rPr lang="en-US" altLang="en-US" sz="2400" dirty="0" err="1" smtClean="0"/>
              <a:t>eg</a:t>
            </a:r>
            <a:r>
              <a:rPr lang="en-US" altLang="en-US" sz="2400" dirty="0" smtClean="0"/>
              <a:t>, to 32-bit absolute address</a:t>
            </a:r>
          </a:p>
          <a:p>
            <a:pPr lvl="1" eaLnBrk="1" hangingPunct="1">
              <a:buClr>
                <a:schemeClr val="folHlink"/>
              </a:buClr>
              <a:buSzPct val="60000"/>
              <a:defRPr/>
            </a:pPr>
            <a:r>
              <a:rPr lang="en-US" altLang="en-US" sz="2000" dirty="0" err="1" smtClean="0"/>
              <a:t>lui</a:t>
            </a:r>
            <a:r>
              <a:rPr lang="en-US" altLang="en-US" sz="2000" dirty="0" smtClean="0"/>
              <a:t>: load address[31:12] to temp register</a:t>
            </a:r>
          </a:p>
          <a:p>
            <a:pPr lvl="1" eaLnBrk="1" hangingPunct="1">
              <a:buClr>
                <a:schemeClr val="folHlink"/>
              </a:buClr>
              <a:buSzPct val="60000"/>
              <a:defRPr/>
            </a:pPr>
            <a:r>
              <a:rPr lang="en-US" altLang="en-US" sz="2000" dirty="0" err="1" smtClean="0"/>
              <a:t>jalr</a:t>
            </a:r>
            <a:r>
              <a:rPr lang="en-US" altLang="en-US" sz="2000" dirty="0" smtClean="0"/>
              <a:t>: add address[11:0] and jump to target</a:t>
            </a:r>
          </a:p>
          <a:p>
            <a:pPr eaLnBrk="1" hangingPunct="1">
              <a:defRPr/>
            </a:pPr>
            <a:endParaRPr lang="en-US" altLang="en-US" dirty="0" smtClean="0"/>
          </a:p>
        </p:txBody>
      </p:sp>
      <p:graphicFrame>
        <p:nvGraphicFramePr>
          <p:cNvPr id="4" name="表格 3"/>
          <p:cNvGraphicFramePr>
            <a:graphicFrameLocks noGrp="1"/>
          </p:cNvGraphicFramePr>
          <p:nvPr>
            <p:extLst>
              <p:ext uri="{D42A27DB-BD31-4B8C-83A1-F6EECF244321}">
                <p14:modId xmlns:p14="http://schemas.microsoft.com/office/powerpoint/2010/main" val="4224457128"/>
              </p:ext>
            </p:extLst>
          </p:nvPr>
        </p:nvGraphicFramePr>
        <p:xfrm>
          <a:off x="1191541" y="2780928"/>
          <a:ext cx="8208965" cy="741362"/>
        </p:xfrm>
        <a:graphic>
          <a:graphicData uri="http://schemas.openxmlformats.org/drawingml/2006/table">
            <a:tbl>
              <a:tblPr firstRow="1" bandRow="1">
                <a:tableStyleId>{5C22544A-7EE6-4342-B048-85BDC9FD1C3A}</a:tableStyleId>
              </a:tblPr>
              <a:tblGrid>
                <a:gridCol w="1224143">
                  <a:extLst>
                    <a:ext uri="{9D8B030D-6E8A-4147-A177-3AD203B41FA5}">
                      <a16:colId xmlns:a16="http://schemas.microsoft.com/office/drawing/2014/main" xmlns="" val="20000"/>
                    </a:ext>
                  </a:extLst>
                </a:gridCol>
                <a:gridCol w="1512178">
                  <a:extLst>
                    <a:ext uri="{9D8B030D-6E8A-4147-A177-3AD203B41FA5}">
                      <a16:colId xmlns:a16="http://schemas.microsoft.com/office/drawing/2014/main" xmlns="" val="20001"/>
                    </a:ext>
                  </a:extLst>
                </a:gridCol>
                <a:gridCol w="1368161">
                  <a:extLst>
                    <a:ext uri="{9D8B030D-6E8A-4147-A177-3AD203B41FA5}">
                      <a16:colId xmlns:a16="http://schemas.microsoft.com/office/drawing/2014/main" xmlns="" val="20002"/>
                    </a:ext>
                  </a:extLst>
                </a:gridCol>
                <a:gridCol w="1368161">
                  <a:extLst>
                    <a:ext uri="{9D8B030D-6E8A-4147-A177-3AD203B41FA5}">
                      <a16:colId xmlns:a16="http://schemas.microsoft.com/office/drawing/2014/main" xmlns="" val="20003"/>
                    </a:ext>
                  </a:extLst>
                </a:gridCol>
                <a:gridCol w="1368161">
                  <a:extLst>
                    <a:ext uri="{9D8B030D-6E8A-4147-A177-3AD203B41FA5}">
                      <a16:colId xmlns:a16="http://schemas.microsoft.com/office/drawing/2014/main" xmlns="" val="20004"/>
                    </a:ext>
                  </a:extLst>
                </a:gridCol>
                <a:gridCol w="1368161">
                  <a:extLst>
                    <a:ext uri="{9D8B030D-6E8A-4147-A177-3AD203B41FA5}">
                      <a16:colId xmlns:a16="http://schemas.microsoft.com/office/drawing/2014/main" xmlns="" val="20005"/>
                    </a:ext>
                  </a:extLst>
                </a:gridCol>
              </a:tblGrid>
              <a:tr h="370681">
                <a:tc>
                  <a:txBody>
                    <a:bodyPr/>
                    <a:lstStyle/>
                    <a:p>
                      <a:pPr algn="ctr"/>
                      <a:r>
                        <a:rPr lang="en-US" altLang="zh-CN" sz="1400" dirty="0" smtClean="0">
                          <a:solidFill>
                            <a:srgbClr val="000000"/>
                          </a:solidFill>
                        </a:rPr>
                        <a:t>0</a:t>
                      </a:r>
                      <a:endParaRPr lang="zh-CN" altLang="en-US" sz="1400" dirty="0">
                        <a:solidFill>
                          <a:srgbClr val="000000"/>
                        </a:solidFill>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smtClean="0">
                          <a:solidFill>
                            <a:srgbClr val="000000"/>
                          </a:solidFill>
                          <a:latin typeface="+mn-lt"/>
                          <a:ea typeface="+mn-ea"/>
                          <a:cs typeface="+mn-cs"/>
                        </a:rPr>
                        <a:t>1111101000</a:t>
                      </a:r>
                      <a:endParaRPr lang="zh-CN" altLang="en-US" sz="1400" b="1" kern="1200" dirty="0" smtClean="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smtClean="0">
                          <a:solidFill>
                            <a:srgbClr val="000000"/>
                          </a:solidFill>
                          <a:latin typeface="+mn-lt"/>
                          <a:ea typeface="+mn-ea"/>
                          <a:cs typeface="+mn-cs"/>
                        </a:rPr>
                        <a:t>0</a:t>
                      </a:r>
                      <a:endParaRPr lang="zh-CN" altLang="en-US" sz="1400" b="1" kern="1200" dirty="0" smtClean="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smtClean="0">
                          <a:solidFill>
                            <a:srgbClr val="000000"/>
                          </a:solidFill>
                          <a:latin typeface="+mn-lt"/>
                          <a:ea typeface="+mn-ea"/>
                          <a:cs typeface="+mn-cs"/>
                        </a:rPr>
                        <a:t>00000000</a:t>
                      </a:r>
                      <a:endParaRPr lang="zh-CN" altLang="en-US" sz="1400" b="1" kern="1200" dirty="0" smtClean="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smtClean="0">
                          <a:solidFill>
                            <a:srgbClr val="000000"/>
                          </a:solidFill>
                          <a:latin typeface="+mn-lt"/>
                          <a:ea typeface="+mn-ea"/>
                          <a:cs typeface="+mn-cs"/>
                        </a:rPr>
                        <a:t>00000</a:t>
                      </a:r>
                      <a:endParaRPr lang="zh-CN" altLang="en-US" sz="1400" b="1" kern="1200" dirty="0" smtClean="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b="1" kern="1200" dirty="0" smtClean="0">
                          <a:solidFill>
                            <a:srgbClr val="000000"/>
                          </a:solidFill>
                          <a:latin typeface="+mn-lt"/>
                          <a:ea typeface="+mn-ea"/>
                          <a:cs typeface="+mn-cs"/>
                        </a:rPr>
                        <a:t>1101111</a:t>
                      </a:r>
                      <a:endParaRPr lang="zh-CN" altLang="en-US" sz="1400" b="1" kern="1200" dirty="0" smtClean="0">
                        <a:solidFill>
                          <a:srgbClr val="000000"/>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70681">
                <a:tc>
                  <a:txBody>
                    <a:bodyPr/>
                    <a:lstStyle/>
                    <a:p>
                      <a:pPr algn="ctr"/>
                      <a:r>
                        <a:rPr lang="en-US" altLang="zh-CN" sz="1400" dirty="0" err="1" smtClean="0"/>
                        <a:t>imm</a:t>
                      </a:r>
                      <a:r>
                        <a:rPr lang="en-US" altLang="zh-CN" sz="1400" dirty="0" smtClean="0"/>
                        <a:t>[20]</a:t>
                      </a:r>
                      <a:endParaRPr lang="zh-CN" altLang="en-US" sz="1400" dirty="0"/>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smtClean="0">
                          <a:solidFill>
                            <a:schemeClr val="dk1"/>
                          </a:solidFill>
                          <a:latin typeface="+mn-lt"/>
                          <a:ea typeface="+mn-ea"/>
                          <a:cs typeface="+mn-cs"/>
                        </a:rPr>
                        <a:t>imm</a:t>
                      </a:r>
                      <a:r>
                        <a:rPr lang="en-US" altLang="zh-CN" sz="1400" kern="1200" dirty="0" smtClean="0">
                          <a:solidFill>
                            <a:schemeClr val="dk1"/>
                          </a:solidFill>
                          <a:latin typeface="+mn-lt"/>
                          <a:ea typeface="+mn-ea"/>
                          <a:cs typeface="+mn-cs"/>
                        </a:rPr>
                        <a:t>[10:1]</a:t>
                      </a:r>
                      <a:endParaRPr lang="zh-CN" altLang="en-US" sz="1400" kern="1200" dirty="0" smtClean="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smtClean="0">
                          <a:solidFill>
                            <a:schemeClr val="dk1"/>
                          </a:solidFill>
                          <a:latin typeface="+mn-lt"/>
                          <a:ea typeface="+mn-ea"/>
                          <a:cs typeface="+mn-cs"/>
                        </a:rPr>
                        <a:t>imm</a:t>
                      </a:r>
                      <a:r>
                        <a:rPr lang="en-US" altLang="zh-CN" sz="1400" kern="1200" dirty="0" smtClean="0">
                          <a:solidFill>
                            <a:schemeClr val="dk1"/>
                          </a:solidFill>
                          <a:latin typeface="+mn-lt"/>
                          <a:ea typeface="+mn-ea"/>
                          <a:cs typeface="+mn-cs"/>
                        </a:rPr>
                        <a:t>[11]</a:t>
                      </a:r>
                      <a:endParaRPr lang="zh-CN" altLang="en-US" sz="1400" kern="1200" dirty="0" smtClean="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err="1" smtClean="0">
                          <a:solidFill>
                            <a:schemeClr val="dk1"/>
                          </a:solidFill>
                          <a:latin typeface="+mn-lt"/>
                          <a:ea typeface="+mn-ea"/>
                          <a:cs typeface="+mn-cs"/>
                        </a:rPr>
                        <a:t>imm</a:t>
                      </a:r>
                      <a:r>
                        <a:rPr lang="en-US" altLang="zh-CN" sz="1400" kern="1200" dirty="0" smtClean="0">
                          <a:solidFill>
                            <a:schemeClr val="dk1"/>
                          </a:solidFill>
                          <a:latin typeface="+mn-lt"/>
                          <a:ea typeface="+mn-ea"/>
                          <a:cs typeface="+mn-cs"/>
                        </a:rPr>
                        <a:t>[19:12]</a:t>
                      </a:r>
                      <a:endParaRPr lang="zh-CN" altLang="en-US" sz="1400" kern="1200" dirty="0" smtClean="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smtClean="0">
                          <a:solidFill>
                            <a:schemeClr val="dk1"/>
                          </a:solidFill>
                          <a:latin typeface="+mn-lt"/>
                          <a:ea typeface="+mn-ea"/>
                          <a:cs typeface="+mn-cs"/>
                        </a:rPr>
                        <a:t>rd</a:t>
                      </a:r>
                      <a:endParaRPr lang="zh-CN" altLang="en-US" sz="1400" kern="1200" dirty="0" smtClean="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1400" kern="1200" dirty="0" err="1" smtClean="0">
                          <a:solidFill>
                            <a:schemeClr val="dk1"/>
                          </a:solidFill>
                          <a:latin typeface="+mn-lt"/>
                          <a:ea typeface="+mn-ea"/>
                          <a:cs typeface="+mn-cs"/>
                        </a:rPr>
                        <a:t>opcode</a:t>
                      </a:r>
                      <a:endParaRPr lang="zh-CN" altLang="en-US" sz="1400" kern="1200" dirty="0" smtClean="0">
                        <a:solidFill>
                          <a:schemeClr val="dk1"/>
                        </a:solidFill>
                        <a:latin typeface="+mn-lt"/>
                        <a:ea typeface="+mn-ea"/>
                        <a:cs typeface="+mn-cs"/>
                      </a:endParaRPr>
                    </a:p>
                  </a:txBody>
                  <a:tcPr marL="91441" marR="91441"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graphicFrame>
        <p:nvGraphicFramePr>
          <p:cNvPr id="5" name="表格 4">
            <a:extLst>
              <a:ext uri="{FF2B5EF4-FFF2-40B4-BE49-F238E27FC236}">
                <a16:creationId xmlns:a16="http://schemas.microsoft.com/office/drawing/2014/main" xmlns="" id="{D2C47A32-9741-459E-B00D-04B5B783157F}"/>
              </a:ext>
            </a:extLst>
          </p:cNvPr>
          <p:cNvGraphicFramePr>
            <a:graphicFrameLocks noGrp="1"/>
          </p:cNvGraphicFramePr>
          <p:nvPr>
            <p:extLst>
              <p:ext uri="{D42A27DB-BD31-4B8C-83A1-F6EECF244321}">
                <p14:modId xmlns:p14="http://schemas.microsoft.com/office/powerpoint/2010/main" val="3346306463"/>
              </p:ext>
            </p:extLst>
          </p:nvPr>
        </p:nvGraphicFramePr>
        <p:xfrm>
          <a:off x="1102641" y="4049340"/>
          <a:ext cx="8640763" cy="487363"/>
        </p:xfrm>
        <a:graphic>
          <a:graphicData uri="http://schemas.openxmlformats.org/drawingml/2006/table">
            <a:tbl>
              <a:tblPr>
                <a:tableStyleId>{5C22544A-7EE6-4342-B048-85BDC9FD1C3A}</a:tableStyleId>
              </a:tblPr>
              <a:tblGrid>
                <a:gridCol w="2611910">
                  <a:extLst>
                    <a:ext uri="{9D8B030D-6E8A-4147-A177-3AD203B41FA5}">
                      <a16:colId xmlns:a16="http://schemas.microsoft.com/office/drawing/2014/main" xmlns="" val="3618983281"/>
                    </a:ext>
                  </a:extLst>
                </a:gridCol>
                <a:gridCol w="1132237">
                  <a:extLst>
                    <a:ext uri="{9D8B030D-6E8A-4147-A177-3AD203B41FA5}">
                      <a16:colId xmlns:a16="http://schemas.microsoft.com/office/drawing/2014/main" xmlns="" val="1928271524"/>
                    </a:ext>
                  </a:extLst>
                </a:gridCol>
                <a:gridCol w="1594195">
                  <a:extLst>
                    <a:ext uri="{9D8B030D-6E8A-4147-A177-3AD203B41FA5}">
                      <a16:colId xmlns:a16="http://schemas.microsoft.com/office/drawing/2014/main" xmlns="" val="2523545142"/>
                    </a:ext>
                  </a:extLst>
                </a:gridCol>
                <a:gridCol w="1594195">
                  <a:extLst>
                    <a:ext uri="{9D8B030D-6E8A-4147-A177-3AD203B41FA5}">
                      <a16:colId xmlns:a16="http://schemas.microsoft.com/office/drawing/2014/main" xmlns="" val="3494319025"/>
                    </a:ext>
                  </a:extLst>
                </a:gridCol>
                <a:gridCol w="1708226">
                  <a:extLst>
                    <a:ext uri="{9D8B030D-6E8A-4147-A177-3AD203B41FA5}">
                      <a16:colId xmlns:a16="http://schemas.microsoft.com/office/drawing/2014/main" xmlns="" val="3600502758"/>
                    </a:ext>
                  </a:extLst>
                </a:gridCol>
              </a:tblGrid>
              <a:tr h="487363">
                <a:tc>
                  <a:txBody>
                    <a:bodyPr/>
                    <a:lstStyle/>
                    <a:p>
                      <a:pPr algn="ctr"/>
                      <a:r>
                        <a:rPr lang="en-US" sz="1600" b="1" baseline="0" dirty="0">
                          <a:effectLst/>
                        </a:rPr>
                        <a:t>Inst[31] </a:t>
                      </a:r>
                      <a:r>
                        <a:rPr lang="en-US" sz="1600" b="1" baseline="0" dirty="0" err="1">
                          <a:effectLst/>
                        </a:rPr>
                        <a:t>signextension</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Inst[19:12]</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effectLst/>
                          <a:latin typeface="Times New Roman" panose="02020603050405020304" pitchFamily="18" charset="0"/>
                          <a:ea typeface="宋体" panose="02010600030101010101" pitchFamily="2" charset="-122"/>
                        </a:rPr>
                        <a:t>Inst[20]</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b="1" baseline="0" dirty="0">
                          <a:effectLst/>
                        </a:rPr>
                        <a:t>Inst[30:21]</a:t>
                      </a:r>
                      <a:endParaRPr lang="zh-CN" sz="1600" b="1" baseline="0" dirty="0">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b="1" baseline="0" dirty="0">
                          <a:solidFill>
                            <a:srgbClr val="FF0000"/>
                          </a:solidFill>
                          <a:effectLst/>
                          <a:latin typeface="Times New Roman" panose="02020603050405020304" pitchFamily="18" charset="0"/>
                          <a:ea typeface="宋体" panose="02010600030101010101" pitchFamily="2" charset="-122"/>
                        </a:rPr>
                        <a:t>1’B0</a:t>
                      </a:r>
                      <a:endParaRPr lang="zh-CN" sz="1600" b="1" baseline="0" dirty="0">
                        <a:solidFill>
                          <a:srgbClr val="FF0000"/>
                        </a:solidFill>
                        <a:effectLst/>
                        <a:latin typeface="Times New Roman" panose="02020603050405020304" pitchFamily="18" charset="0"/>
                        <a:ea typeface="宋体" panose="02010600030101010101" pitchFamily="2" charset="-122"/>
                      </a:endParaRPr>
                    </a:p>
                  </a:txBody>
                  <a:tcPr marL="68578" marR="685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2457772500"/>
                  </a:ext>
                </a:extLst>
              </a:tr>
            </a:tbl>
          </a:graphicData>
        </a:graphic>
      </p:graphicFrame>
      <p:sp>
        <p:nvSpPr>
          <p:cNvPr id="181289" name="文本框 5"/>
          <p:cNvSpPr txBox="1">
            <a:spLocks noChangeArrowheads="1"/>
          </p:cNvSpPr>
          <p:nvPr/>
        </p:nvSpPr>
        <p:spPr bwMode="auto">
          <a:xfrm>
            <a:off x="9517979" y="2893640"/>
            <a:ext cx="1479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inst</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cxnSp>
        <p:nvCxnSpPr>
          <p:cNvPr id="16" name="直接箭头连接符 15">
            <a:extLst>
              <a:ext uri="{FF2B5EF4-FFF2-40B4-BE49-F238E27FC236}">
                <a16:creationId xmlns:a16="http://schemas.microsoft.com/office/drawing/2014/main" xmlns="" id="{3908789D-A933-4CFA-B404-372A309BBF19}"/>
              </a:ext>
            </a:extLst>
          </p:cNvPr>
          <p:cNvCxnSpPr/>
          <p:nvPr/>
        </p:nvCxnSpPr>
        <p:spPr>
          <a:xfrm>
            <a:off x="1607466" y="3522290"/>
            <a:ext cx="503238" cy="5270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290B9729-C306-4C2D-B72D-8FEB91E61A89}"/>
              </a:ext>
            </a:extLst>
          </p:cNvPr>
          <p:cNvCxnSpPr>
            <a:cxnSpLocks/>
          </p:cNvCxnSpPr>
          <p:nvPr/>
        </p:nvCxnSpPr>
        <p:spPr>
          <a:xfrm flipH="1">
            <a:off x="4372891" y="3569915"/>
            <a:ext cx="1643063" cy="455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6A2460DE-1220-4EEF-99F0-2BCC3F961FF0}"/>
              </a:ext>
            </a:extLst>
          </p:cNvPr>
          <p:cNvCxnSpPr/>
          <p:nvPr/>
        </p:nvCxnSpPr>
        <p:spPr>
          <a:xfrm>
            <a:off x="4758654" y="3533403"/>
            <a:ext cx="503237" cy="5159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xmlns="" id="{AC6581D2-F0DC-4184-A455-2C52D18D1E23}"/>
              </a:ext>
            </a:extLst>
          </p:cNvPr>
          <p:cNvCxnSpPr>
            <a:cxnSpLocks/>
          </p:cNvCxnSpPr>
          <p:nvPr/>
        </p:nvCxnSpPr>
        <p:spPr>
          <a:xfrm>
            <a:off x="3048916" y="3509590"/>
            <a:ext cx="4341813" cy="5032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1294" name="文本框 26"/>
          <p:cNvSpPr txBox="1">
            <a:spLocks noChangeArrowheads="1"/>
          </p:cNvSpPr>
          <p:nvPr/>
        </p:nvSpPr>
        <p:spPr bwMode="auto">
          <a:xfrm>
            <a:off x="9722766" y="4089028"/>
            <a:ext cx="14779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a:solidFill>
                  <a:srgbClr val="000000"/>
                </a:solidFill>
                <a:latin typeface="ArialMT"/>
                <a:ea typeface="Arial Unicode MS" panose="020B0604020202020204" pitchFamily="34" charset="-122"/>
                <a:cs typeface="Arial Unicode MS" panose="020B0604020202020204" pitchFamily="34" charset="-122"/>
              </a:rPr>
              <a:t>imme</a:t>
            </a:r>
            <a:r>
              <a:rPr lang="en-US" altLang="zh-CN" sz="1800" b="0">
                <a:solidFill>
                  <a:srgbClr val="000000"/>
                </a:solidFill>
                <a:latin typeface="ArialMT"/>
                <a:ea typeface="Arial Unicode MS" panose="020B0604020202020204" pitchFamily="34" charset="-122"/>
                <a:cs typeface="Arial Unicode MS" panose="020B0604020202020204" pitchFamily="34" charset="-122"/>
              </a:rPr>
              <a:t>[31:0]</a:t>
            </a: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 </a:t>
            </a:r>
            <a:b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b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66378755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a:xfrm>
            <a:off x="1127448" y="1142984"/>
            <a:ext cx="10009112" cy="4508500"/>
          </a:xfrm>
        </p:spPr>
        <p:txBody>
          <a:bodyPr/>
          <a:lstStyle/>
          <a:p>
            <a:pPr>
              <a:defRPr/>
            </a:pPr>
            <a:r>
              <a:rPr lang="zh-CN" altLang="en-US" dirty="0" smtClean="0"/>
              <a:t> </a:t>
            </a:r>
            <a:r>
              <a:rPr lang="en-US" altLang="zh-CN" dirty="0" smtClean="0"/>
              <a:t>Example (p116)</a:t>
            </a:r>
            <a:r>
              <a:rPr lang="en-US" altLang="zh-CN" sz="2000" dirty="0" smtClean="0"/>
              <a:t>  Show branch offset in machine language</a:t>
            </a:r>
          </a:p>
          <a:p>
            <a:pPr lvl="1">
              <a:defRPr/>
            </a:pPr>
            <a:r>
              <a:rPr lang="en-US" altLang="zh-CN" dirty="0" smtClean="0"/>
              <a:t> C language (p94):	</a:t>
            </a:r>
          </a:p>
          <a:p>
            <a:pPr lvl="2">
              <a:defRPr/>
            </a:pPr>
            <a:r>
              <a:rPr lang="en-US" altLang="zh-CN" dirty="0" smtClean="0"/>
              <a:t>while (save[</a:t>
            </a:r>
            <a:r>
              <a:rPr lang="en-US" altLang="zh-CN" dirty="0" err="1" smtClean="0"/>
              <a:t>i</a:t>
            </a:r>
            <a:r>
              <a:rPr lang="en-US" altLang="zh-CN" dirty="0" smtClean="0"/>
              <a:t>]==k)  </a:t>
            </a:r>
            <a:r>
              <a:rPr lang="en-US" altLang="zh-CN" dirty="0" err="1" smtClean="0"/>
              <a:t>i</a:t>
            </a:r>
            <a:r>
              <a:rPr lang="en-US" altLang="zh-CN" dirty="0" smtClean="0"/>
              <a:t>=i+1;</a:t>
            </a:r>
          </a:p>
          <a:p>
            <a:pPr marL="457200" lvl="1" indent="0">
              <a:buFont typeface="Wingdings" panose="05000000000000000000" pitchFamily="2" charset="2"/>
              <a:buNone/>
              <a:defRPr/>
            </a:pPr>
            <a:endParaRPr lang="en-US" altLang="zh-CN" dirty="0" smtClean="0"/>
          </a:p>
          <a:p>
            <a:pPr lvl="1">
              <a:defRPr/>
            </a:pPr>
            <a:r>
              <a:rPr lang="en-US" altLang="zh-CN" dirty="0" smtClean="0">
                <a:solidFill>
                  <a:srgbClr val="0000FF"/>
                </a:solidFill>
              </a:rPr>
              <a:t>RISC-V assembler code </a:t>
            </a:r>
            <a:r>
              <a:rPr lang="en-US" altLang="zh-CN" dirty="0" smtClean="0"/>
              <a:t>:</a:t>
            </a:r>
          </a:p>
          <a:p>
            <a:pPr lvl="1">
              <a:buFont typeface="Wingdings" panose="05000000000000000000" pitchFamily="2" charset="2"/>
              <a:buNone/>
              <a:defRPr/>
            </a:pPr>
            <a:r>
              <a:rPr lang="en-US" altLang="zh-CN" sz="1800" dirty="0" smtClean="0">
                <a:latin typeface="Times New Roman" panose="02020603050405020304" pitchFamily="18" charset="0"/>
              </a:rPr>
              <a:t>        </a:t>
            </a:r>
            <a:r>
              <a:rPr lang="en-US" altLang="zh-CN" dirty="0" smtClean="0">
                <a:latin typeface="Times New Roman" panose="02020603050405020304" pitchFamily="18" charset="0"/>
              </a:rPr>
              <a:t>Loop:       </a:t>
            </a:r>
            <a:r>
              <a:rPr lang="en-US" altLang="zh-CN" dirty="0" err="1" smtClean="0">
                <a:latin typeface="Times New Roman" panose="02020603050405020304" pitchFamily="18" charset="0"/>
              </a:rPr>
              <a:t>slli</a:t>
            </a:r>
            <a:r>
              <a:rPr lang="en-US" altLang="zh-CN" dirty="0" smtClean="0">
                <a:latin typeface="Times New Roman" panose="02020603050405020304" pitchFamily="18" charset="0"/>
              </a:rPr>
              <a:t>     x10, x22, 3            // temp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x10  =  8  *  </a:t>
            </a:r>
            <a:r>
              <a:rPr lang="en-US" altLang="zh-CN" dirty="0" err="1" smtClean="0">
                <a:latin typeface="Times New Roman" panose="02020603050405020304" pitchFamily="18" charset="0"/>
              </a:rPr>
              <a:t>i</a:t>
            </a:r>
            <a:endParaRPr lang="en-US" altLang="zh-CN" dirty="0" smtClean="0">
              <a:latin typeface="Times New Roman" panose="02020603050405020304" pitchFamily="18" charset="0"/>
            </a:endParaRPr>
          </a:p>
          <a:p>
            <a:pPr lvl="1">
              <a:buFont typeface="Wingdings" panose="05000000000000000000" pitchFamily="2" charset="2"/>
              <a:buNone/>
              <a:defRPr/>
            </a:pPr>
            <a:r>
              <a:rPr lang="en-US" altLang="zh-CN" dirty="0" smtClean="0">
                <a:latin typeface="Times New Roman" panose="02020603050405020304" pitchFamily="18" charset="0"/>
              </a:rPr>
              <a:t>                         add    x10, x10, x25      // x10  =  address of save[</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p>
          <a:p>
            <a:pPr lvl="1">
              <a:buFont typeface="Wingdings" panose="05000000000000000000" pitchFamily="2" charset="2"/>
              <a:buNone/>
              <a:defRPr/>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x9, 0(x10)            // temp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x9  =  save[</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a:t>
            </a:r>
          </a:p>
          <a:p>
            <a:pPr lvl="1">
              <a:buFont typeface="Wingdings" panose="05000000000000000000" pitchFamily="2" charset="2"/>
              <a:buNone/>
              <a:defRPr/>
            </a:pPr>
            <a:r>
              <a:rPr lang="en-US" altLang="zh-CN" dirty="0" smtClean="0">
                <a:latin typeface="Times New Roman" panose="02020603050405020304" pitchFamily="18" charset="0"/>
              </a:rPr>
              <a:t>                         </a:t>
            </a:r>
            <a:r>
              <a:rPr lang="en-US" altLang="zh-CN" dirty="0" err="1" smtClean="0">
                <a:solidFill>
                  <a:srgbClr val="FF0000"/>
                </a:solidFill>
                <a:latin typeface="Times New Roman" panose="02020603050405020304" pitchFamily="18" charset="0"/>
              </a:rPr>
              <a:t>bne</a:t>
            </a:r>
            <a:r>
              <a:rPr lang="en-US" altLang="zh-CN" dirty="0" smtClean="0">
                <a:solidFill>
                  <a:srgbClr val="FF0000"/>
                </a:solidFill>
                <a:latin typeface="Times New Roman" panose="02020603050405020304" pitchFamily="18" charset="0"/>
              </a:rPr>
              <a:t>   x9, x24, Exit        </a:t>
            </a:r>
            <a:r>
              <a:rPr lang="en-US" altLang="zh-CN" dirty="0" smtClean="0">
                <a:latin typeface="Times New Roman" panose="02020603050405020304" pitchFamily="18" charset="0"/>
              </a:rPr>
              <a:t>// go to Exit  if  save[</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k</a:t>
            </a:r>
          </a:p>
          <a:p>
            <a:pPr lvl="1">
              <a:buFont typeface="Wingdings" panose="05000000000000000000" pitchFamily="2" charset="2"/>
              <a:buNone/>
              <a:defRPr/>
            </a:pPr>
            <a:r>
              <a:rPr lang="en-US" altLang="zh-CN" dirty="0" smtClean="0"/>
              <a:t>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x22, x22, 1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1</a:t>
            </a:r>
          </a:p>
          <a:p>
            <a:pPr lvl="1">
              <a:buFont typeface="Wingdings" panose="05000000000000000000" pitchFamily="2" charset="2"/>
              <a:buNone/>
              <a:defRPr/>
            </a:pPr>
            <a:r>
              <a:rPr lang="en-US" altLang="zh-CN" dirty="0" smtClean="0">
                <a:latin typeface="Times New Roman" panose="02020603050405020304" pitchFamily="18" charset="0"/>
              </a:rPr>
              <a:t>                         </a:t>
            </a:r>
            <a:r>
              <a:rPr lang="en-US" altLang="zh-CN" dirty="0" err="1" smtClean="0">
                <a:solidFill>
                  <a:srgbClr val="FF0000"/>
                </a:solidFill>
                <a:latin typeface="Times New Roman" panose="02020603050405020304" pitchFamily="18" charset="0"/>
              </a:rPr>
              <a:t>beq</a:t>
            </a:r>
            <a:r>
              <a:rPr lang="en-US" altLang="zh-CN" dirty="0" smtClean="0">
                <a:solidFill>
                  <a:srgbClr val="FF0000"/>
                </a:solidFill>
                <a:latin typeface="Times New Roman" panose="02020603050405020304" pitchFamily="18" charset="0"/>
              </a:rPr>
              <a:t>   x0,  x0,  Loop  </a:t>
            </a:r>
            <a:r>
              <a:rPr lang="en-US" altLang="zh-CN" dirty="0" smtClean="0">
                <a:latin typeface="Times New Roman" panose="02020603050405020304" pitchFamily="18" charset="0"/>
              </a:rPr>
              <a:t>     // go to Loop</a:t>
            </a:r>
          </a:p>
          <a:p>
            <a:pPr lvl="1">
              <a:buFont typeface="Wingdings" panose="05000000000000000000" pitchFamily="2" charset="2"/>
              <a:buNone/>
              <a:defRPr/>
            </a:pPr>
            <a:r>
              <a:rPr lang="en-US" altLang="zh-CN" dirty="0" smtClean="0">
                <a:latin typeface="Times New Roman" panose="02020603050405020304" pitchFamily="18" charset="0"/>
              </a:rPr>
              <a:t>       Exit:</a:t>
            </a:r>
            <a:endParaRPr lang="en-US" altLang="zh-CN" dirty="0" smtClean="0"/>
          </a:p>
        </p:txBody>
      </p:sp>
      <p:sp>
        <p:nvSpPr>
          <p:cNvPr id="3" name="标题 1"/>
          <p:cNvSpPr>
            <a:spLocks noGrp="1"/>
          </p:cNvSpPr>
          <p:nvPr>
            <p:ph type="title"/>
          </p:nvPr>
        </p:nvSpPr>
        <p:spPr/>
        <p:txBody>
          <a:bodyPr/>
          <a:lstStyle/>
          <a:p>
            <a:pPr>
              <a:defRPr/>
            </a:pPr>
            <a:r>
              <a:rPr lang="en-US" altLang="zh-CN" dirty="0">
                <a:solidFill>
                  <a:srgbClr val="0000FF"/>
                </a:solidFill>
              </a:rPr>
              <a:t>Show branch </a:t>
            </a:r>
            <a:r>
              <a:rPr lang="en-US" altLang="zh-CN" dirty="0">
                <a:solidFill>
                  <a:srgbClr val="FF0066"/>
                </a:solidFill>
              </a:rPr>
              <a:t>offset</a:t>
            </a:r>
            <a:r>
              <a:rPr lang="en-US" altLang="zh-CN" dirty="0">
                <a:solidFill>
                  <a:srgbClr val="0000FF"/>
                </a:solidFill>
              </a:rPr>
              <a:t> in machine language</a:t>
            </a:r>
            <a:endParaRPr lang="zh-CN" altLang="en-US" dirty="0"/>
          </a:p>
        </p:txBody>
      </p:sp>
    </p:spTree>
    <p:extLst>
      <p:ext uri="{BB962C8B-B14F-4D97-AF65-F5344CB8AC3E}">
        <p14:creationId xmlns:p14="http://schemas.microsoft.com/office/powerpoint/2010/main" val="29658342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820069" y="188640"/>
            <a:ext cx="6929438" cy="717550"/>
          </a:xfrm>
        </p:spPr>
        <p:txBody>
          <a:bodyPr>
            <a:normAutofit/>
          </a:bodyPr>
          <a:lstStyle/>
          <a:p>
            <a:pPr>
              <a:defRPr/>
            </a:pPr>
            <a:r>
              <a:rPr lang="en-US" altLang="zh-CN" dirty="0" smtClean="0"/>
              <a:t>Instruction characteristics</a:t>
            </a:r>
            <a:endParaRPr dirty="0" smtClean="0"/>
          </a:p>
        </p:txBody>
      </p:sp>
      <p:sp>
        <p:nvSpPr>
          <p:cNvPr id="13315" name="内容占位符 2"/>
          <p:cNvSpPr>
            <a:spLocks noGrp="1"/>
          </p:cNvSpPr>
          <p:nvPr>
            <p:ph idx="1"/>
          </p:nvPr>
        </p:nvSpPr>
        <p:spPr>
          <a:xfrm>
            <a:off x="1820069" y="2261429"/>
            <a:ext cx="9649072" cy="2590800"/>
          </a:xfrm>
        </p:spPr>
        <p:txBody>
          <a:bodyPr/>
          <a:lstStyle/>
          <a:p>
            <a:r>
              <a:rPr lang="en-US" altLang="zh-CN" dirty="0" smtClean="0">
                <a:solidFill>
                  <a:srgbClr val="FF0000"/>
                </a:solidFill>
              </a:rPr>
              <a:t>Type of internal storage in processer    </a:t>
            </a:r>
            <a:r>
              <a:rPr lang="zh-CN" altLang="en-US" sz="2400" dirty="0" smtClean="0"/>
              <a:t>（</a:t>
            </a:r>
            <a:r>
              <a:rPr lang="en-US" altLang="zh-CN" sz="2400" dirty="0" smtClean="0"/>
              <a:t>Stack/</a:t>
            </a:r>
            <a:r>
              <a:rPr lang="en-US" altLang="zh-CN" sz="2400" dirty="0" err="1" smtClean="0"/>
              <a:t>Accu</a:t>
            </a:r>
            <a:r>
              <a:rPr lang="en-US" altLang="zh-CN" sz="2400" dirty="0" smtClean="0"/>
              <a:t>/</a:t>
            </a:r>
            <a:r>
              <a:rPr lang="en-US" altLang="zh-CN" sz="2400" dirty="0" smtClean="0">
                <a:solidFill>
                  <a:srgbClr val="0000FF"/>
                </a:solidFill>
              </a:rPr>
              <a:t>GP register</a:t>
            </a:r>
            <a:r>
              <a:rPr lang="en-US" altLang="zh-CN" sz="2400" dirty="0" smtClean="0"/>
              <a:t>)</a:t>
            </a:r>
            <a:endParaRPr lang="en-US" altLang="zh-CN" dirty="0" smtClean="0"/>
          </a:p>
          <a:p>
            <a:r>
              <a:rPr lang="en-US" altLang="zh-CN" dirty="0" smtClean="0">
                <a:solidFill>
                  <a:srgbClr val="FF0000"/>
                </a:solidFill>
              </a:rPr>
              <a:t>The number of the memory operand in the instruction</a:t>
            </a:r>
          </a:p>
          <a:p>
            <a:pPr marL="0" indent="0">
              <a:buNone/>
            </a:pPr>
            <a:r>
              <a:rPr lang="en-US" altLang="zh-CN" dirty="0"/>
              <a:t> </a:t>
            </a:r>
            <a:r>
              <a:rPr lang="en-US" altLang="zh-CN" dirty="0" smtClean="0"/>
              <a:t>    </a:t>
            </a:r>
            <a:r>
              <a:rPr lang="en-US" altLang="zh-CN" sz="2400" dirty="0" smtClean="0"/>
              <a:t>(0 ~ </a:t>
            </a:r>
            <a:r>
              <a:rPr lang="en-US" altLang="zh-CN" sz="2400" dirty="0" smtClean="0">
                <a:solidFill>
                  <a:srgbClr val="0000FF"/>
                </a:solidFill>
              </a:rPr>
              <a:t>3</a:t>
            </a:r>
            <a:r>
              <a:rPr lang="en-US" altLang="zh-CN" sz="2400" dirty="0" smtClean="0"/>
              <a:t>) </a:t>
            </a:r>
          </a:p>
          <a:p>
            <a:r>
              <a:rPr lang="en-US" altLang="zh-CN" dirty="0" smtClean="0"/>
              <a:t>Operations in the instruction Set</a:t>
            </a:r>
          </a:p>
          <a:p>
            <a:r>
              <a:rPr lang="en-US" altLang="zh-CN" dirty="0" smtClean="0"/>
              <a:t>Type and Size of Operands</a:t>
            </a:r>
          </a:p>
          <a:p>
            <a:r>
              <a:rPr lang="en-US" altLang="zh-CN" dirty="0" smtClean="0"/>
              <a:t>Representation in the Computer </a:t>
            </a:r>
          </a:p>
          <a:p>
            <a:pPr lvl="1"/>
            <a:r>
              <a:rPr lang="en-US" altLang="zh-CN" sz="3200" dirty="0" smtClean="0"/>
              <a:t>Encoding</a:t>
            </a:r>
            <a:endParaRPr lang="zh-CN" altLang="zh-CN" sz="3200" dirty="0" smtClean="0"/>
          </a:p>
        </p:txBody>
      </p:sp>
      <p:sp>
        <p:nvSpPr>
          <p:cNvPr id="23556" name="矩形 3"/>
          <p:cNvSpPr>
            <a:spLocks noChangeArrowheads="1"/>
          </p:cNvSpPr>
          <p:nvPr/>
        </p:nvSpPr>
        <p:spPr bwMode="auto">
          <a:xfrm>
            <a:off x="3575720" y="1556792"/>
            <a:ext cx="4968552" cy="323850"/>
          </a:xfrm>
          <a:prstGeom prst="rect">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cxnSp>
        <p:nvCxnSpPr>
          <p:cNvPr id="13317" name="直接连接符 5"/>
          <p:cNvCxnSpPr>
            <a:cxnSpLocks noChangeShapeType="1"/>
          </p:cNvCxnSpPr>
          <p:nvPr/>
        </p:nvCxnSpPr>
        <p:spPr bwMode="auto">
          <a:xfrm>
            <a:off x="5140995" y="1556792"/>
            <a:ext cx="0" cy="323850"/>
          </a:xfrm>
          <a:prstGeom prst="line">
            <a:avLst/>
          </a:prstGeom>
          <a:noFill/>
          <a:ln w="9525" cap="rnd" algn="ctr">
            <a:solidFill>
              <a:srgbClr val="007A77"/>
            </a:solidFill>
            <a:round/>
            <a:headEnd/>
            <a:tailEnd/>
          </a:ln>
          <a:extLst>
            <a:ext uri="{909E8E84-426E-40DD-AFC4-6F175D3DCCD1}">
              <a14:hiddenFill xmlns:a14="http://schemas.microsoft.com/office/drawing/2010/main">
                <a:noFill/>
              </a14:hiddenFill>
            </a:ext>
          </a:extLst>
        </p:spPr>
      </p:cxnSp>
      <p:sp>
        <p:nvSpPr>
          <p:cNvPr id="13318" name="TextBox 6"/>
          <p:cNvSpPr txBox="1">
            <a:spLocks noChangeArrowheads="1"/>
          </p:cNvSpPr>
          <p:nvPr/>
        </p:nvSpPr>
        <p:spPr bwMode="auto">
          <a:xfrm>
            <a:off x="4223420" y="1580605"/>
            <a:ext cx="9578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a:t>
            </a:r>
            <a:endParaRPr lang="zh-CN" altLang="en-US" sz="160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3319" name="TextBox 7"/>
          <p:cNvSpPr txBox="1">
            <a:spLocks noChangeArrowheads="1"/>
          </p:cNvSpPr>
          <p:nvPr/>
        </p:nvSpPr>
        <p:spPr bwMode="auto">
          <a:xfrm>
            <a:off x="5950620" y="1556792"/>
            <a:ext cx="1299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Operands </a:t>
            </a:r>
            <a:endParaRPr lang="zh-CN" altLang="en-US" sz="160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 name="TextBox 9"/>
          <p:cNvSpPr txBox="1"/>
          <p:nvPr/>
        </p:nvSpPr>
        <p:spPr>
          <a:xfrm>
            <a:off x="5950619" y="1059905"/>
            <a:ext cx="2033571" cy="400110"/>
          </a:xfrm>
          <a:prstGeom prst="rect">
            <a:avLst/>
          </a:prstGeom>
          <a:noFill/>
          <a:ln>
            <a:noFill/>
          </a:ln>
        </p:spPr>
        <p:txBody>
          <a:bodyPr wrap="square">
            <a:spAutoFit/>
          </a:bodyPr>
          <a:lstStyle/>
          <a:p>
            <a:pPr eaLnBrk="1" hangingPunct="1">
              <a:buClr>
                <a:schemeClr val="hlink"/>
              </a:buClr>
              <a:defRPr/>
            </a:pPr>
            <a:r>
              <a:rPr lang="en-US" altLang="zh-CN" sz="2000" kern="0" dirty="0">
                <a:solidFill>
                  <a:srgbClr val="003399"/>
                </a:solidFill>
                <a:latin typeface="Arial"/>
                <a:ea typeface="Arial Unicode MS" panose="020B0604020202020204"/>
                <a:cs typeface="+mn-cs"/>
              </a:rPr>
              <a:t>wide variety</a:t>
            </a:r>
            <a:endParaRPr lang="zh-CN" altLang="en-US" sz="2000" dirty="0">
              <a:latin typeface="Arial" charset="0"/>
              <a:cs typeface="+mn-cs"/>
            </a:endParaRPr>
          </a:p>
        </p:txBody>
      </p:sp>
      <p:sp>
        <p:nvSpPr>
          <p:cNvPr id="23561" name="右中括号 10"/>
          <p:cNvSpPr>
            <a:spLocks/>
          </p:cNvSpPr>
          <p:nvPr/>
        </p:nvSpPr>
        <p:spPr bwMode="auto">
          <a:xfrm rot="16200000" flipV="1">
            <a:off x="6810060" y="-274200"/>
            <a:ext cx="65150" cy="3403279"/>
          </a:xfrm>
          <a:prstGeom prst="rightBracket">
            <a:avLst>
              <a:gd name="adj" fmla="val 8400"/>
            </a:avLst>
          </a:prstGeom>
          <a:noFill/>
          <a:ln w="9525" cap="rnd" algn="ctr">
            <a:solidFill>
              <a:srgbClr val="007A77"/>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hlink"/>
              </a:buClr>
              <a:buFontTx/>
              <a:buNone/>
              <a:defRPr/>
            </a:pPr>
            <a:endParaRPr lang="zh-CN" altLang="en-US" sz="1100">
              <a:latin typeface="Arial" panose="020B0604020202020204" pitchFamily="34" charset="0"/>
              <a:ea typeface="Arial Unicode MS" panose="020B0604020202020204" pitchFamily="34" charset="-122"/>
            </a:endParaRPr>
          </a:p>
        </p:txBody>
      </p:sp>
      <p:sp>
        <p:nvSpPr>
          <p:cNvPr id="13322" name="矩形 1"/>
          <p:cNvSpPr>
            <a:spLocks noChangeArrowheads="1"/>
          </p:cNvSpPr>
          <p:nvPr/>
        </p:nvSpPr>
        <p:spPr bwMode="auto">
          <a:xfrm>
            <a:off x="3672557" y="1210717"/>
            <a:ext cx="13832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a:latin typeface="Arial" panose="020B0604020202020204" pitchFamily="34" charset="0"/>
                <a:ea typeface="宋体" panose="02010600030101010101" pitchFamily="2" charset="-122"/>
              </a:rPr>
              <a:t>Operators</a:t>
            </a:r>
            <a:endParaRPr lang="zh-CN" altLang="en-US" sz="2000">
              <a:latin typeface="Arial" panose="020B0604020202020204" pitchFamily="34" charset="0"/>
              <a:ea typeface="宋体" panose="02010600030101010101" pitchFamily="2" charset="-122"/>
            </a:endParaRPr>
          </a:p>
        </p:txBody>
      </p:sp>
      <p:sp>
        <p:nvSpPr>
          <p:cNvPr id="3" name="左大括号 2"/>
          <p:cNvSpPr/>
          <p:nvPr/>
        </p:nvSpPr>
        <p:spPr bwMode="auto">
          <a:xfrm>
            <a:off x="1487488" y="2348880"/>
            <a:ext cx="332581" cy="1152128"/>
          </a:xfrm>
          <a:prstGeom prst="leftBrac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46244441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Rot="1" noChangeArrowheads="1"/>
          </p:cNvSpPr>
          <p:nvPr>
            <p:ph type="body" idx="1"/>
          </p:nvPr>
        </p:nvSpPr>
        <p:spPr>
          <a:xfrm>
            <a:off x="623392" y="1403684"/>
            <a:ext cx="10440987" cy="5473700"/>
          </a:xfrm>
        </p:spPr>
        <p:txBody>
          <a:bodyPr/>
          <a:lstStyle/>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endParaRPr lang="en-US" altLang="zh-CN" sz="2000" dirty="0"/>
          </a:p>
          <a:p>
            <a:pPr eaLnBrk="1" hangingPunct="1">
              <a:spcBef>
                <a:spcPts val="0"/>
              </a:spcBef>
              <a:buFont typeface="Wingdings" panose="05000000000000000000" pitchFamily="2" charset="2"/>
              <a:buNone/>
              <a:defRPr/>
            </a:pPr>
            <a:r>
              <a:rPr lang="en-US" altLang="zh-CN" sz="2000" dirty="0"/>
              <a:t> 		      </a:t>
            </a:r>
          </a:p>
          <a:p>
            <a:pPr marL="457200" lvl="1" indent="0" eaLnBrk="1" hangingPunct="1">
              <a:spcBef>
                <a:spcPts val="0"/>
              </a:spcBef>
              <a:buFont typeface="Wingdings" panose="05000000000000000000" pitchFamily="2" charset="2"/>
              <a:buNone/>
              <a:defRPr/>
            </a:pPr>
            <a:endParaRPr lang="en-US" altLang="zh-CN" dirty="0"/>
          </a:p>
          <a:p>
            <a:pPr lvl="1" eaLnBrk="1" hangingPunct="1">
              <a:spcBef>
                <a:spcPts val="1000"/>
              </a:spcBef>
              <a:defRPr/>
            </a:pPr>
            <a:r>
              <a:rPr lang="en-US" altLang="zh-CN" dirty="0" smtClean="0"/>
              <a:t>Modification</a:t>
            </a:r>
            <a:r>
              <a:rPr lang="en-US" altLang="zh-CN" dirty="0"/>
              <a:t>: </a:t>
            </a:r>
          </a:p>
          <a:p>
            <a:pPr lvl="2" eaLnBrk="1" hangingPunct="1">
              <a:spcBef>
                <a:spcPts val="0"/>
              </a:spcBef>
              <a:defRPr/>
            </a:pPr>
            <a:r>
              <a:rPr lang="en-US" altLang="zh-CN" dirty="0"/>
              <a:t>All RISC-V instructions are 4 bytes </a:t>
            </a:r>
            <a:r>
              <a:rPr lang="en-US" altLang="zh-CN" dirty="0" smtClean="0"/>
              <a:t>long</a:t>
            </a:r>
          </a:p>
          <a:p>
            <a:pPr lvl="2" eaLnBrk="1" hangingPunct="1">
              <a:spcBef>
                <a:spcPts val="0"/>
              </a:spcBef>
              <a:defRPr/>
            </a:pPr>
            <a:r>
              <a:rPr lang="en-US" altLang="zh-CN" dirty="0"/>
              <a:t> PC-relative addressing refers to the number of </a:t>
            </a:r>
            <a:r>
              <a:rPr lang="en-US" altLang="zh-CN" dirty="0" err="1"/>
              <a:t>halfwords</a:t>
            </a:r>
            <a:endParaRPr lang="en-US" altLang="zh-CN" dirty="0"/>
          </a:p>
          <a:p>
            <a:pPr lvl="3" eaLnBrk="1" hangingPunct="1">
              <a:spcBef>
                <a:spcPts val="0"/>
              </a:spcBef>
              <a:defRPr/>
            </a:pPr>
            <a:r>
              <a:rPr lang="en-US" altLang="zh-CN" dirty="0"/>
              <a:t> The address field at </a:t>
            </a:r>
            <a:r>
              <a:rPr lang="en-US" altLang="zh-CN" dirty="0" smtClean="0"/>
              <a:t>80012 </a:t>
            </a:r>
            <a:r>
              <a:rPr lang="en-US" altLang="zh-CN" dirty="0"/>
              <a:t>above should be </a:t>
            </a:r>
            <a:r>
              <a:rPr lang="en-US" altLang="zh-CN" dirty="0" smtClean="0">
                <a:solidFill>
                  <a:srgbClr val="FF0000"/>
                </a:solidFill>
              </a:rPr>
              <a:t>6</a:t>
            </a:r>
            <a:r>
              <a:rPr lang="en-US" altLang="zh-CN" dirty="0" smtClean="0"/>
              <a:t> </a:t>
            </a:r>
            <a:r>
              <a:rPr lang="en-US" altLang="zh-CN" dirty="0"/>
              <a:t>instead of </a:t>
            </a:r>
            <a:r>
              <a:rPr lang="en-US" altLang="zh-CN" dirty="0" smtClean="0"/>
              <a:t>12</a:t>
            </a:r>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361157746"/>
              </p:ext>
            </p:extLst>
          </p:nvPr>
        </p:nvGraphicFramePr>
        <p:xfrm>
          <a:off x="1775520" y="1066800"/>
          <a:ext cx="8601075" cy="3278186"/>
        </p:xfrm>
        <a:graphic>
          <a:graphicData uri="http://schemas.openxmlformats.org/drawingml/2006/table">
            <a:tbl>
              <a:tblPr firstRow="1" bandRow="1">
                <a:tableStyleId>{5C22544A-7EE6-4342-B048-85BDC9FD1C3A}</a:tableStyleId>
              </a:tblPr>
              <a:tblGrid>
                <a:gridCol w="1230647">
                  <a:extLst>
                    <a:ext uri="{9D8B030D-6E8A-4147-A177-3AD203B41FA5}">
                      <a16:colId xmlns:a16="http://schemas.microsoft.com/office/drawing/2014/main" xmlns="" val="593030437"/>
                    </a:ext>
                  </a:extLst>
                </a:gridCol>
                <a:gridCol w="956060">
                  <a:extLst>
                    <a:ext uri="{9D8B030D-6E8A-4147-A177-3AD203B41FA5}">
                      <a16:colId xmlns:a16="http://schemas.microsoft.com/office/drawing/2014/main" xmlns="" val="4186346653"/>
                    </a:ext>
                  </a:extLst>
                </a:gridCol>
                <a:gridCol w="1028488">
                  <a:extLst>
                    <a:ext uri="{9D8B030D-6E8A-4147-A177-3AD203B41FA5}">
                      <a16:colId xmlns:a16="http://schemas.microsoft.com/office/drawing/2014/main" xmlns="" val="1039734233"/>
                    </a:ext>
                  </a:extLst>
                </a:gridCol>
                <a:gridCol w="759601">
                  <a:extLst>
                    <a:ext uri="{9D8B030D-6E8A-4147-A177-3AD203B41FA5}">
                      <a16:colId xmlns:a16="http://schemas.microsoft.com/office/drawing/2014/main" xmlns="" val="3743586692"/>
                    </a:ext>
                  </a:extLst>
                </a:gridCol>
                <a:gridCol w="759602">
                  <a:extLst>
                    <a:ext uri="{9D8B030D-6E8A-4147-A177-3AD203B41FA5}">
                      <a16:colId xmlns:a16="http://schemas.microsoft.com/office/drawing/2014/main" xmlns="" val="421821846"/>
                    </a:ext>
                  </a:extLst>
                </a:gridCol>
                <a:gridCol w="668664">
                  <a:extLst>
                    <a:ext uri="{9D8B030D-6E8A-4147-A177-3AD203B41FA5}">
                      <a16:colId xmlns:a16="http://schemas.microsoft.com/office/drawing/2014/main" xmlns="" val="4112751548"/>
                    </a:ext>
                  </a:extLst>
                </a:gridCol>
                <a:gridCol w="950463">
                  <a:extLst>
                    <a:ext uri="{9D8B030D-6E8A-4147-A177-3AD203B41FA5}">
                      <a16:colId xmlns:a16="http://schemas.microsoft.com/office/drawing/2014/main" xmlns="" val="3113450550"/>
                    </a:ext>
                  </a:extLst>
                </a:gridCol>
                <a:gridCol w="1018539">
                  <a:extLst>
                    <a:ext uri="{9D8B030D-6E8A-4147-A177-3AD203B41FA5}">
                      <a16:colId xmlns:a16="http://schemas.microsoft.com/office/drawing/2014/main" xmlns="" val="1983085452"/>
                    </a:ext>
                  </a:extLst>
                </a:gridCol>
                <a:gridCol w="1229011">
                  <a:extLst>
                    <a:ext uri="{9D8B030D-6E8A-4147-A177-3AD203B41FA5}">
                      <a16:colId xmlns:a16="http://schemas.microsoft.com/office/drawing/2014/main" xmlns="" val="3919293842"/>
                    </a:ext>
                  </a:extLst>
                </a:gridCol>
              </a:tblGrid>
              <a:tr h="304863">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2000" dirty="0">
                        <a:solidFill>
                          <a:schemeClr val="tx1"/>
                        </a:solidFill>
                      </a:endParaRPr>
                    </a:p>
                  </a:txBody>
                  <a:tcPr marL="0"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6">
                  <a:txBody>
                    <a:bodyPr/>
                    <a:lstStyle/>
                    <a:p>
                      <a:pPr algn="ctr"/>
                      <a:r>
                        <a:rPr lang="en-US" altLang="zh-CN" sz="2000" b="0" dirty="0" smtClean="0">
                          <a:solidFill>
                            <a:schemeClr val="tx1"/>
                          </a:solidFill>
                          <a:latin typeface="Times New Roman" panose="02020603050405020304" pitchFamily="18" charset="0"/>
                          <a:cs typeface="Times New Roman" panose="02020603050405020304" pitchFamily="18" charset="0"/>
                        </a:rPr>
                        <a:t>instructions Code with</a:t>
                      </a:r>
                      <a:r>
                        <a:rPr lang="en-US" altLang="zh-CN" sz="2000" b="0" baseline="0" dirty="0" smtClean="0">
                          <a:solidFill>
                            <a:schemeClr val="tx1"/>
                          </a:solidFill>
                          <a:latin typeface="Times New Roman" panose="02020603050405020304" pitchFamily="18" charset="0"/>
                          <a:cs typeface="Times New Roman" panose="02020603050405020304" pitchFamily="18" charset="0"/>
                        </a:rPr>
                        <a:t> </a:t>
                      </a:r>
                      <a:r>
                        <a:rPr lang="en-US" altLang="zh-CN" sz="2000" b="0" dirty="0" smtClean="0">
                          <a:solidFill>
                            <a:schemeClr val="tx1"/>
                          </a:solidFill>
                          <a:latin typeface="Times New Roman" panose="02020603050405020304" pitchFamily="18" charset="0"/>
                          <a:cs typeface="Times New Roman" panose="02020603050405020304" pitchFamily="18" charset="0"/>
                        </a:rPr>
                        <a:t>Binary</a:t>
                      </a:r>
                      <a:endParaRPr lang="zh-CN" altLang="en-US" sz="2000" b="0" dirty="0">
                        <a:solidFill>
                          <a:schemeClr val="tx1"/>
                        </a:solidFill>
                        <a:latin typeface="Times New Roman" panose="02020603050405020304" pitchFamily="18" charset="0"/>
                        <a:cs typeface="Times New Roman" panose="02020603050405020304" pitchFamily="18" charset="0"/>
                      </a:endParaRPr>
                    </a:p>
                  </a:txBody>
                  <a:tcPr marL="0"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b="0" dirty="0">
                        <a:solidFill>
                          <a:schemeClr val="tx1"/>
                        </a:solidFill>
                        <a:latin typeface="Times New Roman" panose="02020603050405020304" pitchFamily="18" charset="0"/>
                        <a:cs typeface="Times New Roman" panose="02020603050405020304" pitchFamily="18" charset="0"/>
                      </a:endParaRPr>
                    </a:p>
                  </a:txBody>
                  <a:tcPr marL="72000" marR="72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0" kern="1200" baseline="0" dirty="0" smtClean="0">
                          <a:solidFill>
                            <a:schemeClr val="tx1"/>
                          </a:solidFill>
                          <a:latin typeface="Times New Roman" panose="02020603050405020304" pitchFamily="18" charset="0"/>
                          <a:ea typeface="+mn-ea"/>
                          <a:cs typeface="Times New Roman" panose="02020603050405020304" pitchFamily="18" charset="0"/>
                        </a:rPr>
                        <a:t>Hex</a:t>
                      </a:r>
                      <a:endParaRPr lang="zh-CN" altLang="en-US" sz="2000" b="0" kern="1200" baseline="0" dirty="0">
                        <a:solidFill>
                          <a:schemeClr val="tx1"/>
                        </a:solidFill>
                        <a:latin typeface="Times New Roman" panose="02020603050405020304" pitchFamily="18" charset="0"/>
                        <a:ea typeface="+mn-ea"/>
                        <a:cs typeface="Times New Roman" panose="02020603050405020304" pitchFamily="18" charset="0"/>
                      </a:endParaRPr>
                    </a:p>
                  </a:txBody>
                  <a:tcPr marL="0" marR="91441"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459936230"/>
                  </a:ext>
                </a:extLst>
              </a:tr>
              <a:tr h="548754">
                <a:tc>
                  <a:txBody>
                    <a:bodyPr/>
                    <a:lstStyle/>
                    <a:p>
                      <a:pPr algn="r"/>
                      <a:endParaRPr lang="zh-CN" altLang="en-US" sz="1800" dirty="0">
                        <a:solidFill>
                          <a:schemeClr val="tx1"/>
                        </a:solidFill>
                        <a:latin typeface="Times New Roman" panose="02020603050405020304" pitchFamily="18" charset="0"/>
                        <a:cs typeface="Times New Roman" panose="02020603050405020304" pitchFamily="18" charset="0"/>
                      </a:endParaRPr>
                    </a:p>
                  </a:txBody>
                  <a:tcPr marL="91441" marR="91441"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800" dirty="0" smtClean="0">
                          <a:solidFill>
                            <a:schemeClr val="tx1"/>
                          </a:solidFill>
                        </a:rPr>
                        <a:t>Address</a:t>
                      </a:r>
                      <a:endParaRPr lang="zh-CN" altLang="en-US" sz="1800" dirty="0" smtClean="0">
                        <a:solidFill>
                          <a:schemeClr val="tx1"/>
                        </a:solidFill>
                      </a:endParaRPr>
                    </a:p>
                  </a:txBody>
                  <a:tcPr marL="36000" marR="36000"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fun7</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smtClean="0">
                          <a:solidFill>
                            <a:schemeClr val="tx1"/>
                          </a:solidFill>
                          <a:latin typeface="Times New Roman" panose="02020603050405020304" pitchFamily="18" charset="0"/>
                          <a:cs typeface="Times New Roman" panose="02020603050405020304" pitchFamily="18" charset="0"/>
                        </a:rPr>
                        <a:t>rs2</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smtClean="0">
                          <a:solidFill>
                            <a:schemeClr val="tx1"/>
                          </a:solidFill>
                          <a:latin typeface="Times New Roman" panose="02020603050405020304" pitchFamily="18" charset="0"/>
                          <a:cs typeface="Times New Roman" panose="02020603050405020304" pitchFamily="18" charset="0"/>
                        </a:rPr>
                        <a:t>rs1</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b="0" dirty="0" smtClean="0">
                          <a:solidFill>
                            <a:schemeClr val="tx1"/>
                          </a:solidFill>
                          <a:latin typeface="Times New Roman" panose="02020603050405020304" pitchFamily="18" charset="0"/>
                          <a:cs typeface="Times New Roman" panose="02020603050405020304" pitchFamily="18" charset="0"/>
                        </a:rPr>
                        <a:t>fun3</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err="1" smtClean="0">
                          <a:solidFill>
                            <a:schemeClr val="tx1"/>
                          </a:solidFill>
                          <a:latin typeface="Times New Roman" panose="02020603050405020304" pitchFamily="18" charset="0"/>
                          <a:cs typeface="Times New Roman" panose="02020603050405020304" pitchFamily="18" charset="0"/>
                        </a:rPr>
                        <a:t>rd</a:t>
                      </a:r>
                      <a:r>
                        <a:rPr lang="en-US" altLang="zh-CN" sz="1800" b="0" dirty="0" smtClean="0">
                          <a:solidFill>
                            <a:schemeClr val="tx1"/>
                          </a:solidFill>
                          <a:latin typeface="Times New Roman" panose="02020603050405020304" pitchFamily="18" charset="0"/>
                          <a:cs typeface="Times New Roman" panose="02020603050405020304" pitchFamily="18" charset="0"/>
                        </a:rPr>
                        <a:t>/offset</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800" b="0" dirty="0" smtClean="0">
                          <a:solidFill>
                            <a:schemeClr val="tx1"/>
                          </a:solidFill>
                          <a:latin typeface="Times New Roman" panose="02020603050405020304" pitchFamily="18" charset="0"/>
                          <a:cs typeface="Times New Roman" panose="02020603050405020304" pitchFamily="18" charset="0"/>
                        </a:rPr>
                        <a:t>OP</a:t>
                      </a:r>
                      <a:endParaRPr lang="zh-CN" altLang="en-US" sz="1800" b="0" dirty="0">
                        <a:solidFill>
                          <a:schemeClr val="tx1"/>
                        </a:solidFill>
                        <a:latin typeface="Times New Roman" panose="02020603050405020304" pitchFamily="18" charset="0"/>
                        <a:cs typeface="Times New Roman" panose="02020603050405020304" pitchFamily="18" charset="0"/>
                      </a:endParaRPr>
                    </a:p>
                  </a:txBody>
                  <a:tcPr marL="72001" marR="72001" marT="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zh-CN" altLang="en-US" sz="1800" dirty="0">
                        <a:solidFill>
                          <a:schemeClr val="tx1"/>
                        </a:solidFill>
                      </a:endParaRPr>
                    </a:p>
                  </a:txBody>
                  <a:tcPr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40988956"/>
                  </a:ext>
                </a:extLst>
              </a:tr>
              <a:tr h="346367">
                <a:tc>
                  <a:txBody>
                    <a:bodyPr/>
                    <a:lstStyle/>
                    <a:p>
                      <a:pPr algn="r"/>
                      <a:r>
                        <a:rPr lang="en-US" altLang="zh-CN" sz="1800" dirty="0" smtClean="0">
                          <a:solidFill>
                            <a:srgbClr val="FF0066"/>
                          </a:solidFill>
                          <a:latin typeface="Times New Roman" panose="02020603050405020304" pitchFamily="18" charset="0"/>
                          <a:cs typeface="Times New Roman" panose="02020603050405020304" pitchFamily="18" charset="0"/>
                        </a:rPr>
                        <a:t>Loop</a:t>
                      </a:r>
                      <a:r>
                        <a:rPr lang="zh-CN" altLang="en-US" sz="1800" dirty="0" smtClean="0">
                          <a:solidFill>
                            <a:srgbClr val="FF0066"/>
                          </a:solidFill>
                          <a:latin typeface="Times New Roman" panose="02020603050405020304" pitchFamily="18" charset="0"/>
                          <a:cs typeface="Times New Roman" panose="02020603050405020304" pitchFamily="18" charset="0"/>
                        </a:rPr>
                        <a:t>：</a:t>
                      </a:r>
                      <a:r>
                        <a:rPr lang="en-US" altLang="zh-CN" sz="1800" dirty="0" err="1" smtClean="0">
                          <a:solidFill>
                            <a:srgbClr val="FF0066"/>
                          </a:solidFill>
                          <a:latin typeface="Times New Roman" panose="02020603050405020304" pitchFamily="18" charset="0"/>
                          <a:cs typeface="Times New Roman" panose="02020603050405020304" pitchFamily="18" charset="0"/>
                        </a:rPr>
                        <a:t>slli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a:t>
                      </a: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003B1513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412589947"/>
                  </a:ext>
                </a:extLst>
              </a:tr>
              <a:tr h="346367">
                <a:tc>
                  <a:txBody>
                    <a:bodyPr/>
                    <a:lstStyle/>
                    <a:p>
                      <a:pPr algn="r"/>
                      <a:r>
                        <a:rPr lang="en-US" altLang="zh-CN" sz="1800" dirty="0" smtClean="0">
                          <a:solidFill>
                            <a:srgbClr val="FF0066"/>
                          </a:solidFill>
                          <a:latin typeface="Times New Roman" panose="02020603050405020304" pitchFamily="18" charset="0"/>
                          <a:cs typeface="Times New Roman" panose="02020603050405020304" pitchFamily="18" charset="0"/>
                        </a:rPr>
                        <a:t>add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80004</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01950533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45795938"/>
                  </a:ext>
                </a:extLst>
              </a:tr>
              <a:tr h="346367">
                <a:tc>
                  <a:txBody>
                    <a:bodyPr/>
                    <a:lstStyle/>
                    <a:p>
                      <a:pPr algn="r"/>
                      <a:r>
                        <a:rPr lang="en-US" altLang="zh-CN" sz="1800" dirty="0" err="1" smtClean="0">
                          <a:solidFill>
                            <a:srgbClr val="FF0066"/>
                          </a:solidFill>
                          <a:latin typeface="Times New Roman" panose="02020603050405020304" pitchFamily="18" charset="0"/>
                          <a:cs typeface="Times New Roman" panose="02020603050405020304" pitchFamily="18" charset="0"/>
                        </a:rPr>
                        <a:t>ld</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80008</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00053483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55478863"/>
                  </a:ext>
                </a:extLst>
              </a:tr>
              <a:tr h="346367">
                <a:tc>
                  <a:txBody>
                    <a:bodyPr/>
                    <a:lstStyle/>
                    <a:p>
                      <a:pPr algn="r"/>
                      <a:r>
                        <a:rPr lang="en-US" altLang="zh-CN" sz="1800" dirty="0" err="1" smtClean="0">
                          <a:solidFill>
                            <a:srgbClr val="FF0066"/>
                          </a:solidFill>
                          <a:latin typeface="Times New Roman" panose="02020603050405020304" pitchFamily="18" charset="0"/>
                          <a:cs typeface="Times New Roman" panose="02020603050405020304" pitchFamily="18" charset="0"/>
                        </a:rPr>
                        <a:t>bne</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1" i="1" u="none" strike="noStrike" dirty="0">
                          <a:solidFill>
                            <a:srgbClr val="0033CC"/>
                          </a:solidFill>
                          <a:effectLst/>
                          <a:latin typeface="Times New Roman" panose="02020603050405020304" pitchFamily="18" charset="0"/>
                          <a:ea typeface="等线" panose="02010600030101010101" pitchFamily="2" charset="-122"/>
                          <a:cs typeface="Times New Roman" panose="02020603050405020304" pitchFamily="18" charset="0"/>
                        </a:rPr>
                        <a:t>80012</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01849663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146161745"/>
                  </a:ext>
                </a:extLst>
              </a:tr>
              <a:tr h="346367">
                <a:tc>
                  <a:txBody>
                    <a:bodyPr/>
                    <a:lstStyle/>
                    <a:p>
                      <a:pPr algn="r"/>
                      <a:r>
                        <a:rPr lang="en-US" altLang="zh-CN" sz="1800" dirty="0" err="1" smtClean="0">
                          <a:solidFill>
                            <a:srgbClr val="FF0066"/>
                          </a:solidFill>
                          <a:latin typeface="Times New Roman" panose="02020603050405020304" pitchFamily="18" charset="0"/>
                          <a:cs typeface="Times New Roman" panose="02020603050405020304" pitchFamily="18" charset="0"/>
                        </a:rPr>
                        <a:t>addi</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80016</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00001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10110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001B0B13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7671809"/>
                  </a:ext>
                </a:extLst>
              </a:tr>
              <a:tr h="346367">
                <a:tc>
                  <a:txBody>
                    <a:bodyPr/>
                    <a:lstStyle/>
                    <a:p>
                      <a:pPr algn="r"/>
                      <a:r>
                        <a:rPr lang="en-US" altLang="zh-CN" sz="1800" dirty="0" err="1" smtClean="0">
                          <a:solidFill>
                            <a:srgbClr val="FF0066"/>
                          </a:solidFill>
                          <a:latin typeface="Times New Roman" panose="02020603050405020304" pitchFamily="18" charset="0"/>
                          <a:cs typeface="Times New Roman" panose="02020603050405020304" pitchFamily="18" charset="0"/>
                        </a:rPr>
                        <a:t>beq</a:t>
                      </a:r>
                      <a:endParaRPr lang="zh-CN" altLang="en-US" sz="1800" dirty="0">
                        <a:solidFill>
                          <a:srgbClr val="FF0066"/>
                        </a:solidFill>
                        <a:latin typeface="Times New Roman" panose="02020603050405020304" pitchFamily="18" charset="0"/>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80020</a:t>
                      </a:r>
                    </a:p>
                  </a:txBody>
                  <a:tcPr marL="36000" marR="36000"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1111111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000</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FF0066"/>
                          </a:solidFill>
                          <a:effectLst/>
                          <a:latin typeface="Times New Roman" panose="02020603050405020304" pitchFamily="18" charset="0"/>
                          <a:ea typeface="等线" panose="02010600030101010101" pitchFamily="2" charset="-122"/>
                          <a:cs typeface="Times New Roman" panose="02020603050405020304" pitchFamily="18" charset="0"/>
                        </a:rPr>
                        <a:t>0110</a:t>
                      </a:r>
                      <a:r>
                        <a:rPr lang="en-US" altLang="zh-CN" sz="1800" b="1" i="1" u="none" strike="noStrike" dirty="0">
                          <a:solidFill>
                            <a:srgbClr val="0000FF"/>
                          </a:solidFill>
                          <a:effectLst/>
                          <a:latin typeface="Times New Roman" panose="02020603050405020304" pitchFamily="18" charset="0"/>
                          <a:ea typeface="等线" panose="02010600030101010101" pitchFamily="2" charset="-122"/>
                          <a:cs typeface="Times New Roman" panose="02020603050405020304" pitchFamily="18" charset="0"/>
                        </a:rPr>
                        <a:t>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1100011</a:t>
                      </a:r>
                    </a:p>
                  </a:txBody>
                  <a:tcPr marL="36000" marR="36000" marT="35995" marB="3599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FE0006E3</a:t>
                      </a:r>
                    </a:p>
                  </a:txBody>
                  <a:tcPr marL="9525" marR="9525"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4341669"/>
                  </a:ext>
                </a:extLst>
              </a:tr>
              <a:tr h="346367">
                <a:tc>
                  <a:txBody>
                    <a:bodyPr/>
                    <a:lstStyle/>
                    <a:p>
                      <a:pPr algn="l"/>
                      <a:r>
                        <a:rPr lang="en-US" altLang="zh-CN" sz="1800" kern="1200" dirty="0" smtClean="0">
                          <a:solidFill>
                            <a:srgbClr val="FF0066"/>
                          </a:solidFill>
                          <a:latin typeface="Times New Roman" panose="02020603050405020304" pitchFamily="18" charset="0"/>
                          <a:ea typeface="+mn-ea"/>
                          <a:cs typeface="Times New Roman" panose="02020603050405020304" pitchFamily="18" charset="0"/>
                        </a:rPr>
                        <a:t>Exit</a:t>
                      </a:r>
                      <a:r>
                        <a:rPr lang="zh-CN" altLang="en-US" sz="1800" kern="1200" dirty="0" smtClean="0">
                          <a:solidFill>
                            <a:srgbClr val="FF0066"/>
                          </a:solidFill>
                          <a:latin typeface="Times New Roman" panose="02020603050405020304" pitchFamily="18" charset="0"/>
                          <a:ea typeface="+mn-ea"/>
                          <a:cs typeface="Times New Roman" panose="02020603050405020304" pitchFamily="18" charset="0"/>
                        </a:rPr>
                        <a:t>：</a:t>
                      </a:r>
                      <a:endParaRPr lang="zh-CN" altLang="en-US" sz="1800" kern="1200" dirty="0">
                        <a:solidFill>
                          <a:srgbClr val="FF0066"/>
                        </a:solidFill>
                        <a:latin typeface="Times New Roman" panose="02020603050405020304" pitchFamily="18" charset="0"/>
                        <a:ea typeface="+mn-ea"/>
                        <a:cs typeface="Times New Roman" panose="02020603050405020304" pitchFamily="18" charset="0"/>
                      </a:endParaRPr>
                    </a:p>
                  </a:txBody>
                  <a:tcPr marL="91441" marR="91441" marT="35995" marB="3599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800" dirty="0" smtClean="0">
                          <a:solidFill>
                            <a:schemeClr val="tx1"/>
                          </a:solidFill>
                        </a:rPr>
                        <a:t>80024</a:t>
                      </a:r>
                      <a:endParaRPr lang="zh-CN" altLang="en-US" sz="1800" dirty="0">
                        <a:solidFill>
                          <a:schemeClr val="tx1"/>
                        </a:solidFill>
                      </a:endParaRPr>
                    </a:p>
                  </a:txBody>
                  <a:tcPr marL="91441" marR="91441" marT="35995" marB="35995"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800" dirty="0" smtClean="0">
                          <a:solidFill>
                            <a:schemeClr val="tx1"/>
                          </a:solidFill>
                        </a:rPr>
                        <a:t>……</a:t>
                      </a: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dirty="0">
                        <a:solidFill>
                          <a:schemeClr val="tx1"/>
                        </a:solidFill>
                      </a:endParaRPr>
                    </a:p>
                  </a:txBody>
                  <a:tcPr marL="91441" marR="91441" marT="35995" marB="359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16769974"/>
                  </a:ext>
                </a:extLst>
              </a:tr>
            </a:tbl>
          </a:graphicData>
        </a:graphic>
      </p:graphicFrame>
      <p:sp>
        <p:nvSpPr>
          <p:cNvPr id="6" name="圆角矩形 5"/>
          <p:cNvSpPr/>
          <p:nvPr/>
        </p:nvSpPr>
        <p:spPr>
          <a:xfrm>
            <a:off x="7359228" y="4648534"/>
            <a:ext cx="4508500" cy="420688"/>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Clr>
                <a:schemeClr val="hlink"/>
              </a:buClr>
              <a:defRPr/>
            </a:pPr>
            <a:r>
              <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PC + offset </a:t>
            </a:r>
            <a:r>
              <a:rPr lang="zh-CN" altLang="en-US"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rPr>
              <a:t>：</a:t>
            </a:r>
            <a:r>
              <a:rPr lang="en-US" altLang="zh-CN" sz="1800" dirty="0">
                <a:solidFill>
                  <a:schemeClr val="tx1"/>
                </a:solidFill>
                <a:ea typeface="Arial Unicode MS" panose="020B0604020202020204" pitchFamily="34" charset="-122"/>
                <a:cs typeface="Arial Unicode MS" panose="020B0604020202020204" pitchFamily="34" charset="-122"/>
              </a:rPr>
              <a:t> 12 = 80024 - 80012</a:t>
            </a:r>
            <a:endParaRPr lang="en-US" altLang="zh-CN" sz="1800" dirty="0">
              <a:solidFill>
                <a:schemeClr val="tx1"/>
              </a:solidFill>
              <a:latin typeface="Arial" panose="020B0604020202020204" pitchFamily="34" charset="0"/>
              <a:ea typeface="Arial Unicode MS" panose="020B0604020202020204" pitchFamily="34" charset="-122"/>
              <a:cs typeface="Arial Unicode MS" panose="020B0604020202020204" pitchFamily="34" charset="-122"/>
            </a:endParaRPr>
          </a:p>
        </p:txBody>
      </p:sp>
      <p:cxnSp>
        <p:nvCxnSpPr>
          <p:cNvPr id="8" name="直接箭头连接符 7"/>
          <p:cNvCxnSpPr>
            <a:stCxn id="185441" idx="1"/>
          </p:cNvCxnSpPr>
          <p:nvPr/>
        </p:nvCxnSpPr>
        <p:spPr>
          <a:xfrm flipH="1" flipV="1">
            <a:off x="7881046" y="3192464"/>
            <a:ext cx="1167281" cy="1289381"/>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5441" name="文本框 12"/>
          <p:cNvSpPr txBox="1">
            <a:spLocks noChangeArrowheads="1"/>
          </p:cNvSpPr>
          <p:nvPr/>
        </p:nvSpPr>
        <p:spPr bwMode="auto">
          <a:xfrm>
            <a:off x="9048327" y="4281820"/>
            <a:ext cx="143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6   =0110</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14" name="矩形 13"/>
          <p:cNvSpPr/>
          <p:nvPr/>
        </p:nvSpPr>
        <p:spPr>
          <a:xfrm>
            <a:off x="4258766" y="4658853"/>
            <a:ext cx="2039341" cy="338554"/>
          </a:xfrm>
          <a:prstGeom prst="rect">
            <a:avLst/>
          </a:prstGeom>
          <a:solidFill>
            <a:schemeClr val="accent2">
              <a:lumMod val="60000"/>
              <a:lumOff val="40000"/>
            </a:schemeClr>
          </a:solidFill>
        </p:spPr>
        <p:txBody>
          <a:bodyPr wrap="none">
            <a:spAutoFit/>
          </a:bodyPr>
          <a:lstStyle/>
          <a:p>
            <a:pPr>
              <a:defRPr/>
            </a:pPr>
            <a:r>
              <a:rPr lang="en-US" altLang="zh-CN" sz="1600" b="1" dirty="0"/>
              <a:t>-20 = 80000 - 80020</a:t>
            </a:r>
            <a:endParaRPr lang="zh-CN" altLang="en-US" sz="1600" b="1" dirty="0">
              <a:ea typeface="Arial Unicode MS" panose="020B0604020202020204"/>
              <a:cs typeface="Arial Unicode MS" panose="020B0604020202020204"/>
            </a:endParaRPr>
          </a:p>
        </p:txBody>
      </p:sp>
      <p:sp>
        <p:nvSpPr>
          <p:cNvPr id="185443" name="文本框 18"/>
          <p:cNvSpPr txBox="1">
            <a:spLocks noChangeArrowheads="1"/>
          </p:cNvSpPr>
          <p:nvPr/>
        </p:nvSpPr>
        <p:spPr bwMode="auto">
          <a:xfrm>
            <a:off x="4278213" y="4344986"/>
            <a:ext cx="20198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a:t>
            </a:r>
            <a:r>
              <a:rPr lang="en-US" altLang="zh-CN" sz="2000" dirty="0" smtClean="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rPr>
              <a:t>10    = 11110110   </a:t>
            </a:r>
            <a:endParaRPr lang="zh-CN" altLang="en-US" sz="2000" dirty="0">
              <a:solidFill>
                <a:srgbClr val="C00000"/>
              </a:solidFill>
              <a:latin typeface="Times New Roman" panose="02020603050405020304" pitchFamily="18" charset="0"/>
              <a:ea typeface="Arial Unicode MS" panose="020B0604020202020204" pitchFamily="34" charset="-122"/>
              <a:cs typeface="Times New Roman" panose="02020603050405020304" pitchFamily="18" charset="0"/>
            </a:endParaRPr>
          </a:p>
        </p:txBody>
      </p:sp>
      <p:cxnSp>
        <p:nvCxnSpPr>
          <p:cNvPr id="22" name="直接箭头连接符 21"/>
          <p:cNvCxnSpPr/>
          <p:nvPr/>
        </p:nvCxnSpPr>
        <p:spPr>
          <a:xfrm flipV="1">
            <a:off x="4758060" y="3847183"/>
            <a:ext cx="2634084" cy="697828"/>
          </a:xfrm>
          <a:prstGeom prst="straightConnector1">
            <a:avLst/>
          </a:prstGeom>
          <a:ln w="28575">
            <a:solidFill>
              <a:srgbClr val="FF006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标题 1"/>
          <p:cNvSpPr>
            <a:spLocks noGrp="1"/>
          </p:cNvSpPr>
          <p:nvPr>
            <p:ph type="title"/>
          </p:nvPr>
        </p:nvSpPr>
        <p:spPr>
          <a:xfrm>
            <a:off x="1415480" y="112713"/>
            <a:ext cx="9258870" cy="954087"/>
          </a:xfrm>
        </p:spPr>
        <p:txBody>
          <a:bodyPr>
            <a:normAutofit/>
          </a:bodyPr>
          <a:lstStyle/>
          <a:p>
            <a:pPr>
              <a:defRPr/>
            </a:pPr>
            <a:r>
              <a:rPr lang="en-US" altLang="zh-CN" sz="3500" dirty="0"/>
              <a:t>Instructions Addressing and their Offset</a:t>
            </a:r>
          </a:p>
        </p:txBody>
      </p:sp>
    </p:spTree>
    <p:extLst>
      <p:ext uri="{BB962C8B-B14F-4D97-AF65-F5344CB8AC3E}">
        <p14:creationId xmlns:p14="http://schemas.microsoft.com/office/powerpoint/2010/main" val="319283669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xfrm>
            <a:off x="1487488" y="908720"/>
            <a:ext cx="9577064" cy="4967287"/>
          </a:xfrm>
        </p:spPr>
        <p:txBody>
          <a:bodyPr/>
          <a:lstStyle/>
          <a:p>
            <a:r>
              <a:rPr lang="en-US" altLang="zh-CN" sz="2800" b="1" dirty="0" smtClean="0">
                <a:solidFill>
                  <a:srgbClr val="FF0066"/>
                </a:solidFill>
              </a:rPr>
              <a:t>While  branch target is far away</a:t>
            </a:r>
          </a:p>
          <a:p>
            <a:pPr lvl="1"/>
            <a:r>
              <a:rPr lang="en-US" altLang="zh-CN" b="1" dirty="0" smtClean="0"/>
              <a:t>Inserts an </a:t>
            </a:r>
            <a:r>
              <a:rPr lang="en-US" altLang="zh-CN" b="1" dirty="0" smtClean="0">
                <a:solidFill>
                  <a:srgbClr val="FF0066"/>
                </a:solidFill>
              </a:rPr>
              <a:t>unconditional </a:t>
            </a:r>
            <a:r>
              <a:rPr lang="en-US" altLang="zh-CN" b="1" dirty="0" smtClean="0"/>
              <a:t>jump to target</a:t>
            </a:r>
          </a:p>
          <a:p>
            <a:pPr lvl="1"/>
            <a:r>
              <a:rPr lang="en-US" altLang="zh-CN" b="1" dirty="0" smtClean="0">
                <a:solidFill>
                  <a:srgbClr val="FF0066"/>
                </a:solidFill>
              </a:rPr>
              <a:t>Invert the condition </a:t>
            </a:r>
            <a:r>
              <a:rPr lang="en-US" altLang="zh-CN" b="1" dirty="0" smtClean="0"/>
              <a:t>so that the branch decides</a:t>
            </a:r>
            <a:r>
              <a:rPr lang="en-US" altLang="zh-CN" sz="2400" b="1" dirty="0" smtClean="0"/>
              <a:t> </a:t>
            </a:r>
            <a:r>
              <a:rPr lang="en-US" altLang="zh-CN" b="1" dirty="0" smtClean="0"/>
              <a:t>whether to skip the jump</a:t>
            </a:r>
          </a:p>
          <a:p>
            <a:pPr lvl="1"/>
            <a:endParaRPr lang="en-US" altLang="zh-CN" b="1" dirty="0" smtClean="0">
              <a:solidFill>
                <a:srgbClr val="FF0066"/>
              </a:solidFill>
            </a:endParaRPr>
          </a:p>
          <a:p>
            <a:r>
              <a:rPr lang="en-US" altLang="zh-CN" dirty="0" smtClean="0"/>
              <a:t> Example (p117)</a:t>
            </a:r>
            <a:r>
              <a:rPr lang="en-US" altLang="zh-CN" sz="2000" dirty="0" smtClean="0"/>
              <a:t>  </a:t>
            </a:r>
            <a:r>
              <a:rPr lang="en-US" altLang="zh-CN" sz="2000" b="1" dirty="0" smtClean="0">
                <a:solidFill>
                  <a:srgbClr val="FF0066"/>
                </a:solidFill>
              </a:rPr>
              <a:t>Branching far away</a:t>
            </a:r>
          </a:p>
          <a:p>
            <a:pPr lvl="1"/>
            <a:r>
              <a:rPr lang="en-US" altLang="zh-CN" dirty="0" smtClean="0"/>
              <a:t> Given a branch:  </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beq</a:t>
            </a:r>
            <a:r>
              <a:rPr lang="en-US" altLang="zh-CN" dirty="0" smtClean="0">
                <a:latin typeface="Times New Roman" panose="02020603050405020304" pitchFamily="18" charset="0"/>
              </a:rPr>
              <a:t>   x10, x0, L1</a:t>
            </a:r>
          </a:p>
          <a:p>
            <a:pPr lvl="1"/>
            <a:r>
              <a:rPr lang="en-US" altLang="zh-CN" dirty="0" smtClean="0"/>
              <a:t> Rewrite it to offer a much greater branching distance:</a:t>
            </a:r>
          </a:p>
          <a:p>
            <a:pPr lvl="2">
              <a:buFont typeface="Wingdings" panose="05000000000000000000" pitchFamily="2" charset="2"/>
              <a:buNone/>
            </a:pPr>
            <a:r>
              <a:rPr lang="en-US" altLang="zh-CN" sz="1800" dirty="0" smtClean="0">
                <a:latin typeface="Times New Roman" panose="02020603050405020304" pitchFamily="18" charset="0"/>
              </a:rPr>
              <a:t>              </a:t>
            </a:r>
            <a:r>
              <a:rPr lang="en-US" altLang="zh-CN" sz="2400" dirty="0" err="1" smtClean="0">
                <a:latin typeface="Times New Roman" panose="02020603050405020304" pitchFamily="18" charset="0"/>
              </a:rPr>
              <a:t>bne</a:t>
            </a:r>
            <a:r>
              <a:rPr lang="en-US" altLang="zh-CN" sz="2400" dirty="0" smtClean="0">
                <a:latin typeface="Times New Roman" panose="02020603050405020304" pitchFamily="18" charset="0"/>
              </a:rPr>
              <a:t>    x10, x0, L2</a:t>
            </a:r>
          </a:p>
          <a:p>
            <a:pPr lvl="2">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jal</a:t>
            </a:r>
            <a:r>
              <a:rPr lang="en-US" altLang="zh-CN" sz="2400" dirty="0" smtClean="0">
                <a:latin typeface="Times New Roman" panose="02020603050405020304" pitchFamily="18" charset="0"/>
              </a:rPr>
              <a:t>     x0,   L1</a:t>
            </a:r>
          </a:p>
          <a:p>
            <a:pPr lvl="2">
              <a:buFont typeface="Wingdings" panose="05000000000000000000" pitchFamily="2" charset="2"/>
              <a:buNone/>
            </a:pPr>
            <a:r>
              <a:rPr lang="en-US" altLang="zh-CN" sz="2400" dirty="0" smtClean="0">
                <a:latin typeface="Times New Roman" panose="02020603050405020304" pitchFamily="18" charset="0"/>
              </a:rPr>
              <a:t>L2:</a:t>
            </a:r>
            <a:endParaRPr lang="en-US" altLang="zh-CN" sz="2400" dirty="0" smtClean="0"/>
          </a:p>
        </p:txBody>
      </p:sp>
    </p:spTree>
    <p:extLst>
      <p:ext uri="{BB962C8B-B14F-4D97-AF65-F5344CB8AC3E}">
        <p14:creationId xmlns:p14="http://schemas.microsoft.com/office/powerpoint/2010/main" val="137330593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RISC-V Addressing Summary</a:t>
            </a:r>
            <a:endParaRPr lang="zh-CN" altLang="en-US" dirty="0"/>
          </a:p>
        </p:txBody>
      </p:sp>
      <p:sp>
        <p:nvSpPr>
          <p:cNvPr id="3" name="内容占位符 2"/>
          <p:cNvSpPr>
            <a:spLocks noGrp="1"/>
          </p:cNvSpPr>
          <p:nvPr>
            <p:ph idx="1"/>
          </p:nvPr>
        </p:nvSpPr>
        <p:spPr>
          <a:xfrm>
            <a:off x="119336" y="1281113"/>
            <a:ext cx="10972800" cy="4573588"/>
          </a:xfrm>
        </p:spPr>
        <p:txBody>
          <a:bodyPr/>
          <a:lstStyle/>
          <a:p>
            <a:pPr lvl="1">
              <a:lnSpc>
                <a:spcPct val="90000"/>
              </a:lnSpc>
              <a:defRPr/>
            </a:pPr>
            <a:r>
              <a:rPr lang="en-US" altLang="zh-CN" dirty="0" smtClean="0"/>
              <a:t>Immediate addressing:	</a:t>
            </a:r>
          </a:p>
          <a:p>
            <a:pPr lvl="2">
              <a:lnSpc>
                <a:spcPct val="90000"/>
              </a:lnSpc>
              <a:buFont typeface="Wingdings" panose="05000000000000000000" pitchFamily="2" charset="2"/>
              <a:buNone/>
              <a:defRPr/>
            </a:pPr>
            <a:r>
              <a:rPr lang="en-US" altLang="zh-CN" sz="2000" dirty="0" smtClean="0"/>
              <a:t>	</a:t>
            </a:r>
            <a:r>
              <a:rPr lang="en-US" altLang="zh-CN" sz="2000" b="1" dirty="0" err="1" smtClean="0">
                <a:solidFill>
                  <a:srgbClr val="FF0066"/>
                </a:solidFill>
              </a:rPr>
              <a:t>addi</a:t>
            </a:r>
            <a:r>
              <a:rPr lang="en-US" altLang="zh-CN" sz="2000" b="1" dirty="0" smtClean="0">
                <a:solidFill>
                  <a:srgbClr val="FF0066"/>
                </a:solidFill>
              </a:rPr>
              <a:t> x5,x6,4</a:t>
            </a:r>
          </a:p>
          <a:p>
            <a:pPr marL="457200" lvl="1" indent="0">
              <a:lnSpc>
                <a:spcPct val="90000"/>
              </a:lnSpc>
              <a:buFont typeface="Wingdings" panose="05000000000000000000" pitchFamily="2" charset="2"/>
              <a:buNone/>
              <a:defRPr/>
            </a:pPr>
            <a:r>
              <a:rPr lang="en-US" altLang="zh-CN" dirty="0" smtClean="0"/>
              <a:t> </a:t>
            </a:r>
          </a:p>
          <a:p>
            <a:pPr lvl="1">
              <a:lnSpc>
                <a:spcPct val="90000"/>
              </a:lnSpc>
              <a:defRPr/>
            </a:pPr>
            <a:r>
              <a:rPr lang="en-US" altLang="zh-CN" dirty="0" smtClean="0"/>
              <a:t>Register addressing:		</a:t>
            </a:r>
          </a:p>
          <a:p>
            <a:pPr lvl="2">
              <a:lnSpc>
                <a:spcPct val="90000"/>
              </a:lnSpc>
              <a:buFont typeface="Wingdings" panose="05000000000000000000" pitchFamily="2" charset="2"/>
              <a:buNone/>
              <a:defRPr/>
            </a:pPr>
            <a:r>
              <a:rPr lang="en-US" altLang="zh-CN" sz="2000" dirty="0" smtClean="0"/>
              <a:t>	</a:t>
            </a:r>
            <a:r>
              <a:rPr lang="en-US" altLang="zh-CN" sz="2000" b="1" dirty="0" smtClean="0">
                <a:solidFill>
                  <a:srgbClr val="FF0066"/>
                </a:solidFill>
              </a:rPr>
              <a:t>add x5,x6,x7</a:t>
            </a:r>
          </a:p>
          <a:p>
            <a:pPr marL="457200" lvl="1" indent="0">
              <a:lnSpc>
                <a:spcPct val="90000"/>
              </a:lnSpc>
              <a:buFont typeface="Wingdings" panose="05000000000000000000" pitchFamily="2" charset="2"/>
              <a:buNone/>
              <a:defRPr/>
            </a:pPr>
            <a:r>
              <a:rPr lang="en-US" altLang="zh-CN" dirty="0" smtClean="0"/>
              <a:t> </a:t>
            </a:r>
          </a:p>
          <a:p>
            <a:pPr lvl="1">
              <a:lnSpc>
                <a:spcPct val="90000"/>
              </a:lnSpc>
              <a:defRPr/>
            </a:pPr>
            <a:r>
              <a:rPr lang="en-US" altLang="zh-CN" dirty="0" smtClean="0"/>
              <a:t>Base addressing:</a:t>
            </a:r>
          </a:p>
          <a:p>
            <a:pPr lvl="2">
              <a:lnSpc>
                <a:spcPct val="90000"/>
              </a:lnSpc>
              <a:buFont typeface="Wingdings" panose="05000000000000000000" pitchFamily="2" charset="2"/>
              <a:buNone/>
              <a:defRPr/>
            </a:pPr>
            <a:r>
              <a:rPr lang="en-US" altLang="zh-CN" sz="2000" dirty="0" smtClean="0"/>
              <a:t>	</a:t>
            </a:r>
            <a:r>
              <a:rPr lang="en-US" altLang="zh-CN" sz="2000" b="1" dirty="0" err="1" smtClean="0">
                <a:solidFill>
                  <a:srgbClr val="FF0066"/>
                </a:solidFill>
              </a:rPr>
              <a:t>ld</a:t>
            </a:r>
            <a:r>
              <a:rPr lang="en-US" altLang="zh-CN" sz="2000" b="1" dirty="0" smtClean="0">
                <a:solidFill>
                  <a:srgbClr val="FF0066"/>
                </a:solidFill>
              </a:rPr>
              <a:t> x5,100(x6)</a:t>
            </a:r>
          </a:p>
          <a:p>
            <a:pPr lvl="1">
              <a:lnSpc>
                <a:spcPct val="90000"/>
              </a:lnSpc>
              <a:defRPr/>
            </a:pPr>
            <a:endParaRPr lang="en-US" altLang="zh-CN" dirty="0" smtClean="0"/>
          </a:p>
          <a:p>
            <a:pPr lvl="1">
              <a:lnSpc>
                <a:spcPct val="90000"/>
              </a:lnSpc>
              <a:defRPr/>
            </a:pPr>
            <a:endParaRPr lang="en-US" altLang="zh-CN" dirty="0"/>
          </a:p>
          <a:p>
            <a:pPr lvl="1">
              <a:lnSpc>
                <a:spcPct val="90000"/>
              </a:lnSpc>
              <a:defRPr/>
            </a:pPr>
            <a:r>
              <a:rPr lang="en-US" altLang="zh-CN" dirty="0" smtClean="0"/>
              <a:t>PC-relative addressing:	</a:t>
            </a:r>
          </a:p>
          <a:p>
            <a:pPr lvl="2">
              <a:lnSpc>
                <a:spcPct val="90000"/>
              </a:lnSpc>
              <a:buFont typeface="Wingdings" panose="05000000000000000000" pitchFamily="2" charset="2"/>
              <a:buNone/>
              <a:defRPr/>
            </a:pPr>
            <a:r>
              <a:rPr lang="en-US" altLang="zh-CN" sz="2000" dirty="0" smtClean="0"/>
              <a:t>	</a:t>
            </a:r>
            <a:r>
              <a:rPr lang="en-US" altLang="zh-CN" sz="2000" b="1" dirty="0" err="1" smtClean="0">
                <a:solidFill>
                  <a:srgbClr val="FF0066"/>
                </a:solidFill>
              </a:rPr>
              <a:t>beq</a:t>
            </a:r>
            <a:r>
              <a:rPr lang="en-US" altLang="zh-CN" sz="2000" b="1" dirty="0" smtClean="0">
                <a:solidFill>
                  <a:srgbClr val="FF0066"/>
                </a:solidFill>
              </a:rPr>
              <a:t> x5,x6,L1</a:t>
            </a:r>
          </a:p>
        </p:txBody>
      </p:sp>
      <p:pic>
        <p:nvPicPr>
          <p:cNvPr id="1894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4458" y="1281113"/>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1015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036" y="188640"/>
            <a:ext cx="7869237" cy="379413"/>
          </a:xfrm>
        </p:spPr>
        <p:txBody>
          <a:bodyPr>
            <a:normAutofit fontScale="90000"/>
          </a:bodyPr>
          <a:lstStyle/>
          <a:p>
            <a:pPr>
              <a:defRPr/>
            </a:pPr>
            <a:r>
              <a:rPr lang="en-US" altLang="zh-CN" dirty="0" smtClean="0"/>
              <a:t>RISC-V </a:t>
            </a:r>
            <a:r>
              <a:rPr lang="en-US" altLang="zh-CN" dirty="0"/>
              <a:t>operands</a:t>
            </a:r>
            <a:endParaRPr dirty="0"/>
          </a:p>
        </p:txBody>
      </p:sp>
      <p:graphicFrame>
        <p:nvGraphicFramePr>
          <p:cNvPr id="7" name="Group 388"/>
          <p:cNvGraphicFramePr>
            <a:graphicFrameLocks/>
          </p:cNvGraphicFramePr>
          <p:nvPr>
            <p:extLst>
              <p:ext uri="{D42A27DB-BD31-4B8C-83A1-F6EECF244321}">
                <p14:modId xmlns:p14="http://schemas.microsoft.com/office/powerpoint/2010/main" val="3370431651"/>
              </p:ext>
            </p:extLst>
          </p:nvPr>
        </p:nvGraphicFramePr>
        <p:xfrm>
          <a:off x="1618993" y="2636912"/>
          <a:ext cx="8928100" cy="3638544"/>
        </p:xfrm>
        <a:graphic>
          <a:graphicData uri="http://schemas.openxmlformats.org/drawingml/2006/table">
            <a:tbl>
              <a:tblPr/>
              <a:tblGrid>
                <a:gridCol w="1550222">
                  <a:extLst>
                    <a:ext uri="{9D8B030D-6E8A-4147-A177-3AD203B41FA5}">
                      <a16:colId xmlns:a16="http://schemas.microsoft.com/office/drawing/2014/main" xmlns="" val="20000"/>
                    </a:ext>
                  </a:extLst>
                </a:gridCol>
                <a:gridCol w="1972297">
                  <a:extLst>
                    <a:ext uri="{9D8B030D-6E8A-4147-A177-3AD203B41FA5}">
                      <a16:colId xmlns:a16="http://schemas.microsoft.com/office/drawing/2014/main" xmlns="" val="20001"/>
                    </a:ext>
                  </a:extLst>
                </a:gridCol>
                <a:gridCol w="3473058">
                  <a:extLst>
                    <a:ext uri="{9D8B030D-6E8A-4147-A177-3AD203B41FA5}">
                      <a16:colId xmlns:a16="http://schemas.microsoft.com/office/drawing/2014/main" xmlns="" val="20002"/>
                    </a:ext>
                  </a:extLst>
                </a:gridCol>
                <a:gridCol w="1932523">
                  <a:extLst>
                    <a:ext uri="{9D8B030D-6E8A-4147-A177-3AD203B41FA5}">
                      <a16:colId xmlns:a16="http://schemas.microsoft.com/office/drawing/2014/main" xmlns="" val="20003"/>
                    </a:ext>
                  </a:extLst>
                </a:gridCol>
              </a:tblGrid>
              <a:tr h="279888">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Register no.</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Usage</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eaLnBrk="0" hangingPunct="0">
                        <a:spcBef>
                          <a:spcPct val="20000"/>
                        </a:spcBef>
                        <a:buSzPct val="75000"/>
                        <a:buFont typeface="Wingdings" pitchFamily="2" charset="2"/>
                        <a:defRPr sz="2400">
                          <a:solidFill>
                            <a:srgbClr val="000000"/>
                          </a:solidFill>
                          <a:latin typeface="Arial" charset="0"/>
                          <a:ea typeface="Arial Unicode MS" pitchFamily="34" charset="-122"/>
                          <a:cs typeface="Arial Unicode MS" pitchFamily="34" charset="-122"/>
                        </a:defRPr>
                      </a:lvl1pPr>
                      <a:lvl2pPr marL="742950" indent="-285750" eaLnBrk="0" hangingPunct="0">
                        <a:spcBef>
                          <a:spcPct val="20000"/>
                        </a:spcBef>
                        <a:buClr>
                          <a:schemeClr val="accent2"/>
                        </a:buClr>
                        <a:buSzPct val="85000"/>
                        <a:buFont typeface="Wingdings" pitchFamily="2" charset="2"/>
                        <a:defRPr sz="2000">
                          <a:solidFill>
                            <a:srgbClr val="000000"/>
                          </a:solidFill>
                          <a:latin typeface="Arial" charset="0"/>
                          <a:ea typeface="Arial Unicode MS" pitchFamily="34" charset="-122"/>
                          <a:cs typeface="Arial Unicode MS" pitchFamily="34" charset="-122"/>
                        </a:defRPr>
                      </a:lvl2pPr>
                      <a:lvl3pPr marL="1143000" indent="-228600" eaLnBrk="0" hangingPunct="0">
                        <a:spcBef>
                          <a:spcPct val="20000"/>
                        </a:spcBef>
                        <a:buSzPct val="85000"/>
                        <a:buFont typeface="Wingdings" pitchFamily="2" charset="2"/>
                        <a:defRPr>
                          <a:solidFill>
                            <a:srgbClr val="000000"/>
                          </a:solidFill>
                          <a:latin typeface="Arial" charset="0"/>
                          <a:ea typeface="Arial Unicode MS" pitchFamily="34" charset="-122"/>
                          <a:cs typeface="Arial Unicode MS" pitchFamily="34" charset="-122"/>
                        </a:defRPr>
                      </a:lvl3pPr>
                      <a:lvl4pPr marL="1600200" indent="-228600" eaLnBrk="0" hangingPunct="0">
                        <a:spcBef>
                          <a:spcPct val="20000"/>
                        </a:spcBef>
                        <a:buClr>
                          <a:schemeClr val="accent2"/>
                        </a:buClr>
                        <a:buSzPct val="90000"/>
                        <a:buFont typeface="Wingdings" pitchFamily="2" charset="2"/>
                        <a:defRPr sz="1600">
                          <a:solidFill>
                            <a:srgbClr val="000000"/>
                          </a:solidFill>
                          <a:latin typeface="Arial" charset="0"/>
                          <a:ea typeface="Arial Unicode MS" pitchFamily="34" charset="-122"/>
                          <a:cs typeface="Arial Unicode MS" pitchFamily="34" charset="-122"/>
                        </a:defRPr>
                      </a:lvl4pPr>
                      <a:lvl5pPr marL="2057400" indent="-228600" eaLnBrk="0" hangingPunct="0">
                        <a:spcBef>
                          <a:spcPct val="20000"/>
                        </a:spcBef>
                        <a:buSzPct val="85000"/>
                        <a:buFont typeface="Wingdings" pitchFamily="2" charset="2"/>
                        <a:defRPr sz="1600" b="1">
                          <a:solidFill>
                            <a:srgbClr val="000000"/>
                          </a:solidFill>
                          <a:latin typeface="Arial" charset="0"/>
                          <a:ea typeface="Arial Unicode MS" pitchFamily="34" charset="-122"/>
                          <a:cs typeface="Arial Unicode MS" pitchFamily="34" charset="-122"/>
                        </a:defRPr>
                      </a:lvl5pPr>
                      <a:lvl6pPr marL="25146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6pPr>
                      <a:lvl7pPr marL="29718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7pPr>
                      <a:lvl8pPr marL="34290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8pPr>
                      <a:lvl9pPr marL="3886200" indent="-228600" eaLnBrk="0" fontAlgn="base" hangingPunct="0">
                        <a:spcBef>
                          <a:spcPct val="20000"/>
                        </a:spcBef>
                        <a:spcAft>
                          <a:spcPct val="0"/>
                        </a:spcAft>
                        <a:buClr>
                          <a:schemeClr val="hlink"/>
                        </a:buClr>
                        <a:buSzPct val="85000"/>
                        <a:buFont typeface="Wingdings" pitchFamily="2" charset="2"/>
                        <a:defRPr sz="1600" b="1">
                          <a:solidFill>
                            <a:srgbClr val="000000"/>
                          </a:solidFill>
                          <a:latin typeface="Arial" charset="0"/>
                          <a:ea typeface="Arial Unicode MS" pitchFamily="34" charset="-122"/>
                          <a:cs typeface="Arial Unicode MS" pitchFamily="34"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600" b="1" i="0" u="none" strike="noStrike" cap="none" normalizeH="0" baseline="0" dirty="0">
                          <a:ln>
                            <a:noFill/>
                          </a:ln>
                          <a:solidFill>
                            <a:schemeClr val="bg1"/>
                          </a:solidFill>
                          <a:effectLst/>
                          <a:latin typeface="Arial" charset="0"/>
                          <a:ea typeface="Arial Unicode MS" pitchFamily="34" charset="-122"/>
                          <a:cs typeface="Arial Unicode MS" pitchFamily="34" charset="-122"/>
                        </a:rPr>
                        <a:t>Preserved on call</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1000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1" u="none" strike="noStrike" cap="none" normalizeH="0" baseline="0" dirty="0" smtClean="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1" i="0" u="none" strike="noStrike" cap="none" normalizeH="0" baseline="0" dirty="0" smtClean="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0(zero)</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smtClean="0">
                          <a:ln>
                            <a:noFill/>
                          </a:ln>
                          <a:solidFill>
                            <a:srgbClr val="FF0000"/>
                          </a:solidFill>
                          <a:effectLst/>
                          <a:latin typeface="Arial" panose="020B0604020202020204" pitchFamily="34" charset="0"/>
                          <a:ea typeface="楷体_GB2312" pitchFamily="49" charset="-122"/>
                          <a:cs typeface="Arial" panose="020B0604020202020204" pitchFamily="34" charset="0"/>
                        </a:rPr>
                        <a:t>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dirty="0" smtClean="0">
                          <a:ln>
                            <a:noFill/>
                          </a:ln>
                          <a:solidFill>
                            <a:srgbClr val="FF0000"/>
                          </a:solidFill>
                          <a:effectLst/>
                          <a:latin typeface="Arial" panose="020B0604020202020204" pitchFamily="34" charset="0"/>
                          <a:ea typeface="楷体_GB2312" pitchFamily="49" charset="-122"/>
                          <a:cs typeface="Arial" panose="020B0604020202020204" pitchFamily="34" charset="0"/>
                        </a:rPr>
                        <a:t>The constant value 0</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n.a.</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a:t>
                      </a:r>
                      <a:r>
                        <a:rPr kumimoji="0" lang="en-US" altLang="zh-CN" sz="1600" b="1" i="0" u="none" strike="noStrike" cap="none" normalizeH="0" baseline="0" dirty="0" err="1" smtClean="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ra</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Return address(link register)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a:t>
                      </a:r>
                      <a:r>
                        <a:rPr kumimoji="0" lang="en-US" altLang="zh-CN" sz="1600" b="1" i="0" u="none" strike="noStrike" cap="none" normalizeH="0" baseline="0" dirty="0" err="1" smtClean="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sp</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2</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Stack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gp</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3</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Global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4(</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tp</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4</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Thread pointer</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5-</a:t>
                      </a: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7(t0-t2)</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5-7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8(s0/</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fp</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8</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Saved/frame point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9(s1)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9</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10-</a:t>
                      </a: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17(a0-a7)</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10-17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Arguments/results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18-</a:t>
                      </a: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27(s2-s11)</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18-27</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Saved</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r h="279888">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28-</a:t>
                      </a:r>
                      <a:r>
                        <a:rPr kumimoji="0" lang="en-US" altLang="zh-CN" sz="16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31(t3-t6)</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楷体_GB2312" pitchFamily="49" charset="-122"/>
                          <a:cs typeface="Arial" panose="020B0604020202020204" pitchFamily="34" charset="0"/>
                        </a:rPr>
                        <a:t>28-31</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Temporaries</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No</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513392693"/>
                  </a:ext>
                </a:extLst>
              </a:tr>
              <a:tr h="27988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bg1">
                              <a:lumMod val="65000"/>
                            </a:schemeClr>
                          </a:solidFill>
                          <a:effectLst/>
                          <a:latin typeface="Times New Roman" panose="02020603050405020304" pitchFamily="18" charset="0"/>
                          <a:ea typeface="楷体_GB2312" pitchFamily="49" charset="-122"/>
                          <a:cs typeface="Times New Roman" panose="02020603050405020304" pitchFamily="18" charset="0"/>
                        </a:rPr>
                        <a:t>PC</a:t>
                      </a:r>
                    </a:p>
                  </a:txBody>
                  <a:tcPr marL="72000" marR="72000" marT="0" marB="3599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smtClean="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Auipc</a:t>
                      </a:r>
                      <a:r>
                        <a:rPr kumimoji="0" lang="en-US" altLang="zh-CN" sz="1600" b="0" i="0" u="none" strike="noStrike" cap="none" normalizeH="0" baseline="0" dirty="0" smtClean="0">
                          <a:ln>
                            <a:noFill/>
                          </a:ln>
                          <a:solidFill>
                            <a:schemeClr val="bg1">
                              <a:lumMod val="65000"/>
                            </a:schemeClr>
                          </a:solidFill>
                          <a:effectLst/>
                          <a:latin typeface="Arial" panose="020B0604020202020204" pitchFamily="34" charset="0"/>
                          <a:ea typeface="楷体_GB2312" pitchFamily="49" charset="-122"/>
                          <a:cs typeface="Arial" panose="020B0604020202020204" pitchFamily="34" charset="0"/>
                        </a:rPr>
                        <a:t>(Add Upper Immediate to PC)</a:t>
                      </a:r>
                    </a:p>
                  </a:txBody>
                  <a:tcPr marL="72000" marR="72000" marT="0" marB="359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defRPr/>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Yes</a:t>
                      </a:r>
                    </a:p>
                  </a:txBody>
                  <a:tcPr marL="72000" marR="72000" marT="0" marB="3599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3903427301"/>
                  </a:ext>
                </a:extLst>
              </a:tr>
            </a:tbl>
          </a:graphicData>
        </a:graphic>
      </p:graphicFrame>
      <p:graphicFrame>
        <p:nvGraphicFramePr>
          <p:cNvPr id="8" name="Group 375"/>
          <p:cNvGraphicFramePr>
            <a:graphicFrameLocks/>
          </p:cNvGraphicFramePr>
          <p:nvPr>
            <p:extLst>
              <p:ext uri="{D42A27DB-BD31-4B8C-83A1-F6EECF244321}">
                <p14:modId xmlns:p14="http://schemas.microsoft.com/office/powerpoint/2010/main" val="3428605724"/>
              </p:ext>
            </p:extLst>
          </p:nvPr>
        </p:nvGraphicFramePr>
        <p:xfrm>
          <a:off x="1631950" y="692696"/>
          <a:ext cx="8928100" cy="1703397"/>
        </p:xfrm>
        <a:graphic>
          <a:graphicData uri="http://schemas.openxmlformats.org/drawingml/2006/table">
            <a:tbl>
              <a:tblPr/>
              <a:tblGrid>
                <a:gridCol w="1499967">
                  <a:extLst>
                    <a:ext uri="{9D8B030D-6E8A-4147-A177-3AD203B41FA5}">
                      <a16:colId xmlns:a16="http://schemas.microsoft.com/office/drawing/2014/main" xmlns="" val="20000"/>
                    </a:ext>
                  </a:extLst>
                </a:gridCol>
                <a:gridCol w="2285664">
                  <a:extLst>
                    <a:ext uri="{9D8B030D-6E8A-4147-A177-3AD203B41FA5}">
                      <a16:colId xmlns:a16="http://schemas.microsoft.com/office/drawing/2014/main" xmlns="" val="20001"/>
                    </a:ext>
                  </a:extLst>
                </a:gridCol>
                <a:gridCol w="5142469">
                  <a:extLst>
                    <a:ext uri="{9D8B030D-6E8A-4147-A177-3AD203B41FA5}">
                      <a16:colId xmlns:a16="http://schemas.microsoft.com/office/drawing/2014/main" xmlns="" val="20002"/>
                    </a:ext>
                  </a:extLst>
                </a:gridCol>
              </a:tblGrid>
              <a:tr h="396128">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Name</a:t>
                      </a:r>
                    </a:p>
                  </a:txBody>
                  <a:tcPr marL="91435" marR="91435" marT="45666" marB="456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Example</a:t>
                      </a:r>
                    </a:p>
                  </a:txBody>
                  <a:tcPr marL="91435" marR="91435" marT="45666" marB="456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1" fontAlgn="base" latinLnBrk="0" hangingPunct="1">
                        <a:lnSpc>
                          <a:spcPct val="100000"/>
                        </a:lnSpc>
                        <a:spcBef>
                          <a:spcPts val="0"/>
                        </a:spcBef>
                        <a:spcAft>
                          <a:spcPct val="0"/>
                        </a:spcAft>
                        <a:buClr>
                          <a:schemeClr val="hlink"/>
                        </a:buClr>
                        <a:buSzPct val="75000"/>
                        <a:buFont typeface="Wingdings" pitchFamily="2" charset="2"/>
                        <a:buNone/>
                        <a:tabLst/>
                      </a:pPr>
                      <a:r>
                        <a:rPr kumimoji="0" lang="en-US" altLang="zh-CN" sz="2000" b="1" i="0" u="none" strike="noStrike" cap="none" normalizeH="0" baseline="0" dirty="0">
                          <a:ln>
                            <a:noFill/>
                          </a:ln>
                          <a:solidFill>
                            <a:schemeClr val="bg1"/>
                          </a:solidFill>
                          <a:effectLst/>
                          <a:latin typeface="Arial" charset="0"/>
                          <a:ea typeface="Arial Unicode MS" pitchFamily="34" charset="-122"/>
                          <a:cs typeface="Arial Unicode MS" pitchFamily="34" charset="-122"/>
                        </a:rPr>
                        <a:t>Comments</a:t>
                      </a:r>
                    </a:p>
                  </a:txBody>
                  <a:tcPr marL="91435" marR="91435" marT="45666" marB="456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10000"/>
                  </a:ext>
                </a:extLst>
              </a:tr>
              <a:tr h="51805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32 registers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1"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0-</a:t>
                      </a:r>
                      <a:r>
                        <a:rPr kumimoji="0" lang="en-US" altLang="zh-CN" sz="1400" b="0" i="1" u="none" strike="noStrike" kern="1200"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a:t>
                      </a: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31</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Fast locations for data. In RISC-V, data must be in registers to perform arithmetic. Register x0 always equals 0.</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78920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2</a:t>
                      </a:r>
                      <a:r>
                        <a:rPr kumimoji="0" lang="en-US" altLang="zh-CN" sz="1600" b="0" i="0" u="none" strike="noStrike" cap="none" normalizeH="0" baseline="3000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61</a:t>
                      </a:r>
                      <a:r>
                        <a:rPr kumimoji="0" lang="en-US" altLang="zh-CN" sz="16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 memory words</a:t>
                      </a:r>
                    </a:p>
                  </a:txBody>
                  <a:tcPr marL="89999" marR="89999" marT="46749" marB="4674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Memory[0], Memory[8],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Memory[18,446,744,073,709,551,608]] </a:t>
                      </a:r>
                    </a:p>
                  </a:txBody>
                  <a:tcPr marL="91439" marR="91439"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400" b="0" i="0" u="none" strike="noStrike" cap="none" normalizeH="0" baseline="0" dirty="0" smtClean="0">
                          <a:ln>
                            <a:noFill/>
                          </a:ln>
                          <a:solidFill>
                            <a:schemeClr val="tx1"/>
                          </a:solidFill>
                          <a:effectLst/>
                          <a:latin typeface="Arial" panose="020B0604020202020204" pitchFamily="34" charset="0"/>
                          <a:ea typeface="楷体_GB2312" pitchFamily="49" charset="-122"/>
                          <a:cs typeface="Arial" panose="020B0604020202020204" pitchFamily="34" charset="0"/>
                        </a:rPr>
                        <a:t>Accessed only by data transfer instructions. RISC-V uses byte addresses, so sequential double word accesses differ by 8. Memory holds data structures, arrays, and spilled registers.</a:t>
                      </a:r>
                    </a:p>
                  </a:txBody>
                  <a:tcPr marL="91439" marR="91439"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57710263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496" y="0"/>
            <a:ext cx="9821292" cy="990600"/>
          </a:xfrm>
        </p:spPr>
        <p:txBody>
          <a:bodyPr/>
          <a:lstStyle/>
          <a:p>
            <a:pPr>
              <a:defRPr/>
            </a:pPr>
            <a:r>
              <a:rPr lang="en-US" altLang="zh-CN" dirty="0"/>
              <a:t>RISC-V assembly language</a:t>
            </a:r>
            <a:endParaRPr lang="zh-CN" altLang="en-US" dirty="0"/>
          </a:p>
        </p:txBody>
      </p:sp>
      <p:graphicFrame>
        <p:nvGraphicFramePr>
          <p:cNvPr id="4" name="Group 65"/>
          <p:cNvGraphicFramePr>
            <a:graphicFrameLocks noGrp="1"/>
          </p:cNvGraphicFramePr>
          <p:nvPr>
            <p:extLst>
              <p:ext uri="{D42A27DB-BD31-4B8C-83A1-F6EECF244321}">
                <p14:modId xmlns:p14="http://schemas.microsoft.com/office/powerpoint/2010/main" val="343469446"/>
              </p:ext>
            </p:extLst>
          </p:nvPr>
        </p:nvGraphicFramePr>
        <p:xfrm>
          <a:off x="1774825" y="4027488"/>
          <a:ext cx="8569325" cy="2830512"/>
        </p:xfrm>
        <a:graphic>
          <a:graphicData uri="http://schemas.openxmlformats.org/drawingml/2006/table">
            <a:tbl>
              <a:tblPr/>
              <a:tblGrid>
                <a:gridCol w="1232181">
                  <a:extLst>
                    <a:ext uri="{9D8B030D-6E8A-4147-A177-3AD203B41FA5}">
                      <a16:colId xmlns:a16="http://schemas.microsoft.com/office/drawing/2014/main" xmlns="" val="20000"/>
                    </a:ext>
                  </a:extLst>
                </a:gridCol>
                <a:gridCol w="1576253">
                  <a:extLst>
                    <a:ext uri="{9D8B030D-6E8A-4147-A177-3AD203B41FA5}">
                      <a16:colId xmlns:a16="http://schemas.microsoft.com/office/drawing/2014/main" xmlns="" val="20001"/>
                    </a:ext>
                  </a:extLst>
                </a:gridCol>
                <a:gridCol w="1406681">
                  <a:extLst>
                    <a:ext uri="{9D8B030D-6E8A-4147-A177-3AD203B41FA5}">
                      <a16:colId xmlns:a16="http://schemas.microsoft.com/office/drawing/2014/main" xmlns="" val="20002"/>
                    </a:ext>
                  </a:extLst>
                </a:gridCol>
                <a:gridCol w="1905831">
                  <a:extLst>
                    <a:ext uri="{9D8B030D-6E8A-4147-A177-3AD203B41FA5}">
                      <a16:colId xmlns:a16="http://schemas.microsoft.com/office/drawing/2014/main" xmlns="" val="20003"/>
                    </a:ext>
                  </a:extLst>
                </a:gridCol>
                <a:gridCol w="2448379">
                  <a:extLst>
                    <a:ext uri="{9D8B030D-6E8A-4147-A177-3AD203B41FA5}">
                      <a16:colId xmlns:a16="http://schemas.microsoft.com/office/drawing/2014/main" xmlns="" val="20004"/>
                    </a:ext>
                  </a:extLst>
                </a:gridCol>
              </a:tblGrid>
              <a:tr h="223480">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Category</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Instruction</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Verdana" pitchFamily="34" charset="0"/>
                          <a:ea typeface="楷体_GB2312" pitchFamily="49" charset="-122"/>
                        </a:rPr>
                        <a:t>Example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Verdana" pitchFamily="34" charset="0"/>
                          <a:ea typeface="楷体_GB2312" pitchFamily="49" charset="-122"/>
                        </a:rPr>
                        <a:t>Meaning</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Comments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49042">
                <a:tc rowSpan="8">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Verdana" pitchFamily="34" charset="0"/>
                          <a:ea typeface="楷体_GB2312" pitchFamily="49" charset="-122"/>
                        </a:rPr>
                        <a:t>Data transfer</a:t>
                      </a:r>
                    </a:p>
                  </a:txBody>
                  <a:tcPr marL="36000" marR="36000" marT="35960" marB="1798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 </a:t>
                      </a: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lhu</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Unsigned </a:t>
                      </a: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store </a:t>
                      </a: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halfword</a:t>
                      </a:r>
                      <a:endPar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sh</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Memory[x6+40]=x5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halfword</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83089">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lb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 word, unsigned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lbu</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x5=Memory[x6+40]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Unsigned byte from memory to register</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store byte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sb</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 40(x6)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Memory[x6+40]=x5</a:t>
                      </a:r>
                    </a:p>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endParaRP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byte from register to memory </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229691">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 reserved</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lr.d</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x5=Memory[x6]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Load;1st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store conditional</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smtClean="0">
                          <a:ln>
                            <a:noFill/>
                          </a:ln>
                          <a:solidFill>
                            <a:schemeClr val="tx1"/>
                          </a:solidFill>
                          <a:effectLst/>
                          <a:latin typeface="Verdana" pitchFamily="34" charset="0"/>
                          <a:ea typeface="楷体_GB2312" pitchFamily="49" charset="-122"/>
                        </a:rPr>
                        <a:t>sc.d </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x7,x5,(x6)</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Memory[x6]=x5;</a:t>
                      </a:r>
                    </a:p>
                    <a:p>
                      <a:pPr marL="0" marR="0" lvl="0" indent="0" algn="r"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x7 = 0/1</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Store;2nd half of atomic swap</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49042">
                <a:tc vMerge="1">
                  <a:txBody>
                    <a:bodyPr/>
                    <a:lstStyle/>
                    <a:p>
                      <a:endParaRPr lang="zh-CN" altLang="en-US"/>
                    </a:p>
                  </a:txBody>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 upper immediate</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Verdana" pitchFamily="34" charset="0"/>
                          <a:ea typeface="楷体_GB2312" pitchFamily="49" charset="-122"/>
                        </a:rPr>
                        <a:t>lui</a:t>
                      </a: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 x5,0x12345</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x5=0x12345000</a:t>
                      </a:r>
                    </a:p>
                  </a:txBody>
                  <a:tcPr marL="36000" marR="36000" marT="35960" marB="17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ts val="1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Verdana" pitchFamily="34" charset="0"/>
                          <a:ea typeface="楷体_GB2312" pitchFamily="49" charset="-122"/>
                        </a:rPr>
                        <a:t>Loads 20-bits constant shifted left 12 bits</a:t>
                      </a:r>
                    </a:p>
                  </a:txBody>
                  <a:tcPr marL="36000" marR="36000" marT="35960" marB="1798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bl>
          </a:graphicData>
        </a:graphic>
      </p:graphicFrame>
      <p:graphicFrame>
        <p:nvGraphicFramePr>
          <p:cNvPr id="5" name="Group 65"/>
          <p:cNvGraphicFramePr>
            <a:graphicFrameLocks noGrp="1"/>
          </p:cNvGraphicFramePr>
          <p:nvPr/>
        </p:nvGraphicFramePr>
        <p:xfrm>
          <a:off x="1774825" y="1052513"/>
          <a:ext cx="8569325" cy="3138519"/>
        </p:xfrm>
        <a:graphic>
          <a:graphicData uri="http://schemas.openxmlformats.org/drawingml/2006/table">
            <a:tbl>
              <a:tblPr/>
              <a:tblGrid>
                <a:gridCol w="1231900">
                  <a:extLst>
                    <a:ext uri="{9D8B030D-6E8A-4147-A177-3AD203B41FA5}">
                      <a16:colId xmlns:a16="http://schemas.microsoft.com/office/drawing/2014/main" xmlns="" val="665039515"/>
                    </a:ext>
                  </a:extLst>
                </a:gridCol>
                <a:gridCol w="1576388">
                  <a:extLst>
                    <a:ext uri="{9D8B030D-6E8A-4147-A177-3AD203B41FA5}">
                      <a16:colId xmlns:a16="http://schemas.microsoft.com/office/drawing/2014/main" xmlns="" val="1964128034"/>
                    </a:ext>
                  </a:extLst>
                </a:gridCol>
                <a:gridCol w="1406525">
                  <a:extLst>
                    <a:ext uri="{9D8B030D-6E8A-4147-A177-3AD203B41FA5}">
                      <a16:colId xmlns:a16="http://schemas.microsoft.com/office/drawing/2014/main" xmlns="" val="689098747"/>
                    </a:ext>
                  </a:extLst>
                </a:gridCol>
                <a:gridCol w="1906587">
                  <a:extLst>
                    <a:ext uri="{9D8B030D-6E8A-4147-A177-3AD203B41FA5}">
                      <a16:colId xmlns:a16="http://schemas.microsoft.com/office/drawing/2014/main" xmlns="" val="1556013194"/>
                    </a:ext>
                  </a:extLst>
                </a:gridCol>
                <a:gridCol w="2447925">
                  <a:extLst>
                    <a:ext uri="{9D8B030D-6E8A-4147-A177-3AD203B41FA5}">
                      <a16:colId xmlns:a16="http://schemas.microsoft.com/office/drawing/2014/main" xmlns="" val="1314988085"/>
                    </a:ext>
                  </a:extLst>
                </a:gridCol>
              </a:tblGrid>
              <a:tr h="493618">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600" b="1" i="0" u="none" strike="noStrike" cap="none" normalizeH="0" baseline="0" smtClean="0">
                          <a:ln>
                            <a:noFill/>
                          </a:ln>
                          <a:solidFill>
                            <a:schemeClr val="bg1"/>
                          </a:solidFill>
                          <a:effectLst/>
                          <a:latin typeface="Verdana" panose="020B0604030504040204" pitchFamily="34" charset="0"/>
                          <a:ea typeface="楷体_GB2312"/>
                          <a:cs typeface="楷体_GB2312"/>
                        </a:rPr>
                        <a:t>Category</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smtClean="0">
                          <a:ln>
                            <a:noFill/>
                          </a:ln>
                          <a:solidFill>
                            <a:schemeClr val="bg1"/>
                          </a:solidFill>
                          <a:effectLst/>
                          <a:latin typeface="Verdana" panose="020B0604030504040204" pitchFamily="34" charset="0"/>
                          <a:ea typeface="楷体_GB2312"/>
                          <a:cs typeface="楷体_GB2312"/>
                        </a:rPr>
                        <a:t>Instruction</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smtClean="0">
                          <a:ln>
                            <a:noFill/>
                          </a:ln>
                          <a:solidFill>
                            <a:schemeClr val="bg1"/>
                          </a:solidFill>
                          <a:effectLst/>
                          <a:latin typeface="Verdana" panose="020B0604030504040204" pitchFamily="34" charset="0"/>
                          <a:ea typeface="楷体_GB2312"/>
                          <a:cs typeface="楷体_GB2312"/>
                        </a:rPr>
                        <a:t>Example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smtClean="0">
                          <a:ln>
                            <a:noFill/>
                          </a:ln>
                          <a:solidFill>
                            <a:schemeClr val="bg1"/>
                          </a:solidFill>
                          <a:effectLst/>
                          <a:latin typeface="Verdana" panose="020B0604030504040204" pitchFamily="34" charset="0"/>
                          <a:ea typeface="楷体_GB2312"/>
                          <a:cs typeface="楷体_GB2312"/>
                        </a:rPr>
                        <a:t>Meaning</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ctr"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800" b="1" i="0" u="none" strike="noStrike" cap="none" normalizeH="0" baseline="0" smtClean="0">
                          <a:ln>
                            <a:noFill/>
                          </a:ln>
                          <a:solidFill>
                            <a:schemeClr val="bg1"/>
                          </a:solidFill>
                          <a:effectLst/>
                          <a:latin typeface="Verdana" panose="020B0604030504040204" pitchFamily="34" charset="0"/>
                          <a:ea typeface="楷体_GB2312"/>
                          <a:cs typeface="楷体_GB2312"/>
                        </a:rPr>
                        <a:t>Comments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90958231"/>
                  </a:ext>
                </a:extLst>
              </a:tr>
              <a:tr h="307985">
                <a:tc rowSpan="3">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a:cs typeface="楷体_GB2312"/>
                        </a:rPr>
                        <a:t>Arithmetic</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add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add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Add  two source register operands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576478099"/>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subtract</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sub x5,x6,x7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x5=x6 - x7</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First source register subtracts second one</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06207025"/>
                  </a:ext>
                </a:extLst>
              </a:tr>
              <a:tr h="180987">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add immediate</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addi 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x5=x6+20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Used to add constants</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110206401"/>
                  </a:ext>
                </a:extLst>
              </a:tr>
              <a:tr h="307985">
                <a:tc rowSpan="6">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ct val="100000"/>
                        </a:lnSpc>
                        <a:spcBef>
                          <a:spcPct val="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a:cs typeface="楷体_GB2312"/>
                        </a:rPr>
                        <a:t>Data transfer</a:t>
                      </a:r>
                    </a:p>
                  </a:txBody>
                  <a:tcPr marL="36000" marR="36000" marT="35992" marB="17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load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doubleword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47470469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store doubleword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sd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doubleword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2968088926"/>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load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47346157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load word, unsigned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lwu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Unsigned 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3909811195"/>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store word</a:t>
                      </a:r>
                    </a:p>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endPar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endParaRP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sw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Memory[x6+40]=x5</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word from register to memory </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518224721"/>
                  </a:ext>
                </a:extLst>
              </a:tr>
              <a:tr h="307985">
                <a:tc vMerge="1">
                  <a:txBody>
                    <a:bodyPr/>
                    <a:lstStyle/>
                    <a:p>
                      <a:endParaRPr lang="zh-CN" altLang="en-US"/>
                    </a:p>
                  </a:txBody>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load halfword</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lh x5, 40(x6)</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x5=Memory[x6+40]</a:t>
                      </a:r>
                    </a:p>
                  </a:txBody>
                  <a:tcPr marL="36000" marR="36000" marT="35992" marB="17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bg2"/>
                        </a:buClr>
                        <a:buSzPct val="75000"/>
                        <a:buFont typeface="Wingdings" panose="05000000000000000000" pitchFamily="2" charset="2"/>
                        <a:defRPr sz="20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defRPr>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defRPr sz="20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cs typeface="楷体_GB2312"/>
                        </a:defRPr>
                      </a:lvl9pPr>
                    </a:lstStyle>
                    <a:p>
                      <a:pPr marL="0" marR="0" lvl="0" indent="0" algn="l" defTabSz="914400" rtl="0" eaLnBrk="0" fontAlgn="base" latinLnBrk="0" hangingPunct="0">
                        <a:lnSpc>
                          <a:spcPts val="1000"/>
                        </a:lnSpc>
                        <a:spcBef>
                          <a:spcPct val="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Arial Unicode MS"/>
                          <a:cs typeface="Arial Unicode MS"/>
                        </a:rPr>
                        <a:t>Halfword from memory to register</a:t>
                      </a:r>
                    </a:p>
                  </a:txBody>
                  <a:tcPr marL="36000" marR="36000" marT="35992" marB="17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4247225457"/>
                  </a:ext>
                </a:extLst>
              </a:tr>
            </a:tbl>
          </a:graphicData>
        </a:graphic>
      </p:graphicFrame>
    </p:spTree>
    <p:extLst>
      <p:ext uri="{BB962C8B-B14F-4D97-AF65-F5344CB8AC3E}">
        <p14:creationId xmlns:p14="http://schemas.microsoft.com/office/powerpoint/2010/main" val="147815749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5"/>
          <p:cNvGraphicFramePr>
            <a:graphicFrameLocks noGrp="1"/>
          </p:cNvGraphicFramePr>
          <p:nvPr/>
        </p:nvGraphicFramePr>
        <p:xfrm>
          <a:off x="1673225" y="5732463"/>
          <a:ext cx="8882063" cy="1111249"/>
        </p:xfrm>
        <a:graphic>
          <a:graphicData uri="http://schemas.openxmlformats.org/drawingml/2006/table">
            <a:tbl>
              <a:tblPr/>
              <a:tblGrid>
                <a:gridCol w="1232153">
                  <a:extLst>
                    <a:ext uri="{9D8B030D-6E8A-4147-A177-3AD203B41FA5}">
                      <a16:colId xmlns:a16="http://schemas.microsoft.com/office/drawing/2014/main" xmlns="" val="20000"/>
                    </a:ext>
                  </a:extLst>
                </a:gridCol>
                <a:gridCol w="1889399">
                  <a:extLst>
                    <a:ext uri="{9D8B030D-6E8A-4147-A177-3AD203B41FA5}">
                      <a16:colId xmlns:a16="http://schemas.microsoft.com/office/drawing/2014/main" xmlns="" val="20001"/>
                    </a:ext>
                  </a:extLst>
                </a:gridCol>
                <a:gridCol w="1224109">
                  <a:extLst>
                    <a:ext uri="{9D8B030D-6E8A-4147-A177-3AD203B41FA5}">
                      <a16:colId xmlns:a16="http://schemas.microsoft.com/office/drawing/2014/main" xmlns="" val="20002"/>
                    </a:ext>
                  </a:extLst>
                </a:gridCol>
                <a:gridCol w="1296115">
                  <a:extLst>
                    <a:ext uri="{9D8B030D-6E8A-4147-A177-3AD203B41FA5}">
                      <a16:colId xmlns:a16="http://schemas.microsoft.com/office/drawing/2014/main" xmlns="" val="20003"/>
                    </a:ext>
                  </a:extLst>
                </a:gridCol>
                <a:gridCol w="3240287">
                  <a:extLst>
                    <a:ext uri="{9D8B030D-6E8A-4147-A177-3AD203B41FA5}">
                      <a16:colId xmlns:a16="http://schemas.microsoft.com/office/drawing/2014/main" xmlns="" val="20004"/>
                    </a:ext>
                  </a:extLst>
                </a:gridCol>
              </a:tblGrid>
              <a:tr h="335579">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Category</a:t>
                      </a:r>
                    </a:p>
                  </a:txBody>
                  <a:tcPr marL="91442" marR="914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Instruction</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Example</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Meaning</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楷体_GB2312" pitchFamily="49" charset="-122"/>
                          <a:cs typeface="Times New Roman" panose="02020603050405020304" pitchFamily="18" charset="0"/>
                        </a:rPr>
                        <a:t>Comments</a:t>
                      </a:r>
                    </a:p>
                  </a:txBody>
                  <a:tcPr marL="91442" marR="914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10000"/>
                  </a:ext>
                </a:extLst>
              </a:tr>
              <a:tr h="38783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Unconditional branch</a:t>
                      </a:r>
                    </a:p>
                  </a:txBody>
                  <a:tcPr marL="91442" marR="91442" marT="10813" marB="108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PC+100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procedure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38783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jump and link register</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jalr</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x1, 100(x5)</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x1 = PC + 4;</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go to x5+100</a:t>
                      </a:r>
                    </a:p>
                  </a:txBody>
                  <a:tcPr marL="91442" marR="91442" marT="10813" marB="108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procedure return; indirect call</a:t>
                      </a:r>
                    </a:p>
                  </a:txBody>
                  <a:tcPr marL="91442" marR="91442" marT="10813" marB="108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
        <p:nvSpPr>
          <p:cNvPr id="2" name="标题 1"/>
          <p:cNvSpPr>
            <a:spLocks noGrp="1"/>
          </p:cNvSpPr>
          <p:nvPr>
            <p:ph type="title"/>
          </p:nvPr>
        </p:nvSpPr>
        <p:spPr>
          <a:xfrm>
            <a:off x="1847850" y="-100013"/>
            <a:ext cx="7869238" cy="720726"/>
          </a:xfrm>
        </p:spPr>
        <p:txBody>
          <a:bodyPr/>
          <a:lstStyle/>
          <a:p>
            <a:pPr>
              <a:defRPr/>
            </a:pPr>
            <a:r>
              <a:rPr lang="en-US" altLang="zh-CN" dirty="0"/>
              <a:t>RISC-V</a:t>
            </a:r>
            <a:r>
              <a:rPr lang="en-US" altLang="zh-CN" dirty="0">
                <a:solidFill>
                  <a:srgbClr val="0000FF"/>
                </a:solidFill>
              </a:rPr>
              <a:t> </a:t>
            </a:r>
            <a:r>
              <a:rPr lang="en-US" altLang="zh-CN" dirty="0"/>
              <a:t>assembly language</a:t>
            </a:r>
            <a:endParaRPr lang="zh-CN" altLang="en-US" dirty="0"/>
          </a:p>
        </p:txBody>
      </p:sp>
      <p:graphicFrame>
        <p:nvGraphicFramePr>
          <p:cNvPr id="5" name="Group 65"/>
          <p:cNvGraphicFramePr>
            <a:graphicFrameLocks noGrp="1"/>
          </p:cNvGraphicFramePr>
          <p:nvPr/>
        </p:nvGraphicFramePr>
        <p:xfrm>
          <a:off x="1677988" y="3081338"/>
          <a:ext cx="8877300" cy="2998784"/>
        </p:xfrm>
        <a:graphic>
          <a:graphicData uri="http://schemas.openxmlformats.org/drawingml/2006/table">
            <a:tbl>
              <a:tblPr/>
              <a:tblGrid>
                <a:gridCol w="1232129">
                  <a:extLst>
                    <a:ext uri="{9D8B030D-6E8A-4147-A177-3AD203B41FA5}">
                      <a16:colId xmlns:a16="http://schemas.microsoft.com/office/drawing/2014/main" xmlns="" val="20000"/>
                    </a:ext>
                  </a:extLst>
                </a:gridCol>
                <a:gridCol w="1884772">
                  <a:extLst>
                    <a:ext uri="{9D8B030D-6E8A-4147-A177-3AD203B41FA5}">
                      <a16:colId xmlns:a16="http://schemas.microsoft.com/office/drawing/2014/main" xmlns="" val="20001"/>
                    </a:ext>
                  </a:extLst>
                </a:gridCol>
                <a:gridCol w="1224085">
                  <a:extLst>
                    <a:ext uri="{9D8B030D-6E8A-4147-A177-3AD203B41FA5}">
                      <a16:colId xmlns:a16="http://schemas.microsoft.com/office/drawing/2014/main" xmlns="" val="20002"/>
                    </a:ext>
                  </a:extLst>
                </a:gridCol>
                <a:gridCol w="1296090">
                  <a:extLst>
                    <a:ext uri="{9D8B030D-6E8A-4147-A177-3AD203B41FA5}">
                      <a16:colId xmlns:a16="http://schemas.microsoft.com/office/drawing/2014/main" xmlns="" val="20003"/>
                    </a:ext>
                  </a:extLst>
                </a:gridCol>
                <a:gridCol w="3240224">
                  <a:extLst>
                    <a:ext uri="{9D8B030D-6E8A-4147-A177-3AD203B41FA5}">
                      <a16:colId xmlns:a16="http://schemas.microsoft.com/office/drawing/2014/main" xmlns="" val="20004"/>
                    </a:ext>
                  </a:extLst>
                </a:gridCol>
              </a:tblGrid>
              <a:tr h="265460">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Category</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Verdana" pitchFamily="34" charset="0"/>
                          <a:ea typeface="楷体_GB2312" pitchFamily="49" charset="-122"/>
                        </a:rPr>
                        <a:t>Instruction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Verdana" pitchFamily="34" charset="0"/>
                          <a:ea typeface="楷体_GB2312" pitchFamily="49" charset="-122"/>
                        </a:rPr>
                        <a:t>Example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smtClean="0">
                          <a:ln>
                            <a:noFill/>
                          </a:ln>
                          <a:solidFill>
                            <a:schemeClr val="bg1"/>
                          </a:solidFill>
                          <a:effectLst/>
                          <a:latin typeface="Verdana" pitchFamily="34" charset="0"/>
                          <a:ea typeface="楷体_GB2312" pitchFamily="49" charset="-122"/>
                        </a:rPr>
                        <a:t>Meaning</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Comments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10000"/>
                  </a:ext>
                </a:extLst>
              </a:tr>
              <a:tr h="204495">
                <a:tc rowSpan="2">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1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04495">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 immediate</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3</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immediate</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387389">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Conditional branch</a:t>
                      </a:r>
                    </a:p>
                  </a:txBody>
                  <a:tcPr marT="10801" marB="10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beq</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not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bne</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not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387389">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than</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&lt;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less,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bltu</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less,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387389">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0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branch if greater or equal, unsigned</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bgeu</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if(x5 &gt;= x6) go to PC+100</a:t>
                      </a:r>
                    </a:p>
                  </a:txBody>
                  <a:tcPr marT="10801" marB="1080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PC-relative branch if registers greater or equal, unsigned</a:t>
                      </a:r>
                    </a:p>
                  </a:txBody>
                  <a:tcPr marT="10801" marB="1080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bl>
          </a:graphicData>
        </a:graphic>
      </p:graphicFrame>
      <p:graphicFrame>
        <p:nvGraphicFramePr>
          <p:cNvPr id="4" name="Group 65"/>
          <p:cNvGraphicFramePr>
            <a:graphicFrameLocks noGrp="1"/>
          </p:cNvGraphicFramePr>
          <p:nvPr/>
        </p:nvGraphicFramePr>
        <p:xfrm>
          <a:off x="1677988" y="549275"/>
          <a:ext cx="8882061" cy="2824298"/>
        </p:xfrm>
        <a:graphic>
          <a:graphicData uri="http://schemas.openxmlformats.org/drawingml/2006/table">
            <a:tbl>
              <a:tblPr/>
              <a:tblGrid>
                <a:gridCol w="1232153">
                  <a:extLst>
                    <a:ext uri="{9D8B030D-6E8A-4147-A177-3AD203B41FA5}">
                      <a16:colId xmlns:a16="http://schemas.microsoft.com/office/drawing/2014/main" xmlns="" val="20000"/>
                    </a:ext>
                  </a:extLst>
                </a:gridCol>
                <a:gridCol w="1876709">
                  <a:extLst>
                    <a:ext uri="{9D8B030D-6E8A-4147-A177-3AD203B41FA5}">
                      <a16:colId xmlns:a16="http://schemas.microsoft.com/office/drawing/2014/main" xmlns="" val="20001"/>
                    </a:ext>
                  </a:extLst>
                </a:gridCol>
                <a:gridCol w="1225847">
                  <a:extLst>
                    <a:ext uri="{9D8B030D-6E8A-4147-A177-3AD203B41FA5}">
                      <a16:colId xmlns:a16="http://schemas.microsoft.com/office/drawing/2014/main" xmlns="" val="20002"/>
                    </a:ext>
                  </a:extLst>
                </a:gridCol>
                <a:gridCol w="1282997">
                  <a:extLst>
                    <a:ext uri="{9D8B030D-6E8A-4147-A177-3AD203B41FA5}">
                      <a16:colId xmlns:a16="http://schemas.microsoft.com/office/drawing/2014/main" xmlns="" val="20003"/>
                    </a:ext>
                  </a:extLst>
                </a:gridCol>
                <a:gridCol w="3264355">
                  <a:extLst>
                    <a:ext uri="{9D8B030D-6E8A-4147-A177-3AD203B41FA5}">
                      <a16:colId xmlns:a16="http://schemas.microsoft.com/office/drawing/2014/main" xmlns="" val="20004"/>
                    </a:ext>
                  </a:extLst>
                </a:gridCol>
              </a:tblGrid>
              <a:tr h="367516">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Category</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Verdana" pitchFamily="34" charset="0"/>
                          <a:ea typeface="楷体_GB2312" pitchFamily="49" charset="-122"/>
                        </a:rPr>
                        <a:t>Instruction</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600" b="1" i="0" u="none" strike="noStrike" cap="none" normalizeH="0" baseline="0" dirty="0" smtClean="0">
                          <a:ln>
                            <a:noFill/>
                          </a:ln>
                          <a:solidFill>
                            <a:schemeClr val="bg1"/>
                          </a:solidFill>
                          <a:effectLst/>
                          <a:latin typeface="Verdana" pitchFamily="34" charset="0"/>
                          <a:ea typeface="楷体_GB2312" pitchFamily="49" charset="-122"/>
                        </a:rPr>
                        <a:t>Example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smtClean="0">
                          <a:ln>
                            <a:noFill/>
                          </a:ln>
                          <a:solidFill>
                            <a:schemeClr val="bg1"/>
                          </a:solidFill>
                          <a:effectLst/>
                          <a:latin typeface="Verdana" pitchFamily="34" charset="0"/>
                          <a:ea typeface="楷体_GB2312" pitchFamily="49" charset="-122"/>
                        </a:rPr>
                        <a:t>Meaning</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tc>
                  <a:txBody>
                    <a:bodyPr/>
                    <a:lstStyle/>
                    <a:p>
                      <a:pPr marL="0" marR="0" lvl="0" indent="0" algn="ctr"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800" b="1" i="0" u="none" strike="noStrike" cap="none" normalizeH="0" baseline="0" dirty="0" smtClean="0">
                          <a:ln>
                            <a:noFill/>
                          </a:ln>
                          <a:solidFill>
                            <a:schemeClr val="bg1"/>
                          </a:solidFill>
                          <a:effectLst/>
                          <a:latin typeface="Verdana" pitchFamily="34" charset="0"/>
                          <a:ea typeface="楷体_GB2312" pitchFamily="49" charset="-122"/>
                        </a:rPr>
                        <a:t>Comments</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AEEF"/>
                    </a:solidFill>
                  </a:tcPr>
                </a:tc>
                <a:extLst>
                  <a:ext uri="{0D108BD9-81ED-4DB2-BD59-A6C34878D82A}">
                    <a16:rowId xmlns:a16="http://schemas.microsoft.com/office/drawing/2014/main" xmlns="" val="10000"/>
                  </a:ext>
                </a:extLst>
              </a:tr>
              <a:tr h="387311">
                <a:tc rowSpan="6">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mn-lt"/>
                          <a:ea typeface="楷体_GB2312" pitchFamily="49" charset="-122"/>
                        </a:rPr>
                        <a:t>Logical</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3</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endPar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andi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&amp;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AND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0918">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inclusive or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ori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7311">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defRPr/>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exclusive or</a:t>
                      </a:r>
                    </a:p>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xori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x5,x6,20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 20</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Bit-by-bit XOR reg. with constant</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04444">
                <a:tc rowSpan="4">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1" i="0" u="none" strike="noStrike" cap="none" normalizeH="0" baseline="0" dirty="0" smtClean="0">
                          <a:ln>
                            <a:noFill/>
                          </a:ln>
                          <a:solidFill>
                            <a:schemeClr val="tx1"/>
                          </a:solidFill>
                          <a:effectLst/>
                          <a:latin typeface="Verdana" pitchFamily="34" charset="0"/>
                          <a:ea typeface="楷体_GB2312" pitchFamily="49" charset="-122"/>
                        </a:rPr>
                        <a:t>Shift</a:t>
                      </a:r>
                    </a:p>
                  </a:txBody>
                  <a:tcPr marL="91442" marR="91442" marT="10788" marB="107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logical</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srl</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204444">
                <a:tc vMerge="1">
                  <a:txBody>
                    <a:bodyPr/>
                    <a:lstStyle/>
                    <a:p>
                      <a:endParaRPr lang="zh-CN" altLang="en-US" dirty="0"/>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right arithmetic</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sra</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&gt;&gt; x7</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Arithmetic shift right by register</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04444">
                <a:tc vMerge="1">
                  <a:txBody>
                    <a:bodyPr/>
                    <a:lstStyle/>
                    <a:p>
                      <a:endParaRPr lang="zh-CN" altLang="en-US"/>
                    </a:p>
                  </a:txBody>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logical immediate</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err="1"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slli</a:t>
                      </a: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x5, x6,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x5=x6 &lt;&lt; 3</a:t>
                      </a:r>
                    </a:p>
                  </a:txBody>
                  <a:tcPr marL="91442" marR="91442" marT="10788" marB="107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ct val="0"/>
                        </a:spcAft>
                        <a:buClr>
                          <a:schemeClr val="bg2"/>
                        </a:buClr>
                        <a:buSzPct val="75000"/>
                        <a:buFont typeface="Wingdings" pitchFamily="2" charset="2"/>
                        <a:buNone/>
                        <a:tabLst/>
                      </a:pPr>
                      <a:r>
                        <a:rPr kumimoji="0" lang="en-US" altLang="zh-CN" sz="1200" b="0" i="0" u="none" strike="noStrike" cap="none" normalizeH="0" baseline="0" dirty="0" smtClean="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Shift left by immediate</a:t>
                      </a:r>
                    </a:p>
                  </a:txBody>
                  <a:tcPr marL="91442" marR="91442" marT="10788" marB="107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03169180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RISC-V encoding summary</a:t>
            </a:r>
            <a:endParaRPr lang="zh-CN" altLang="en-US" dirty="0"/>
          </a:p>
        </p:txBody>
      </p:sp>
      <p:pic>
        <p:nvPicPr>
          <p:cNvPr id="1976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27448" y="1147158"/>
            <a:ext cx="10126806" cy="278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147567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559496" y="116632"/>
            <a:ext cx="8540750" cy="557213"/>
          </a:xfrm>
          <a:noFill/>
          <a:extLst>
            <a:ext uri="{909E8E84-426E-40DD-AFC4-6F175D3DCCD1}">
              <a14:hiddenFill xmlns:a14="http://schemas.microsoft.com/office/drawing/2010/main">
                <a:solidFill>
                  <a:srgbClr val="FFFFFF"/>
                </a:solidFill>
              </a14:hiddenFill>
            </a:ext>
          </a:extLst>
        </p:spPr>
        <p:txBody>
          <a:bodyPr/>
          <a:lstStyle/>
          <a:p>
            <a:pPr algn="ctr"/>
            <a:r>
              <a:rPr lang="en-US" altLang="zh-CN" sz="2800" b="0" dirty="0" smtClean="0">
                <a:effectLst/>
              </a:rPr>
              <a:t>Summary of RISC-V instruction encoding</a:t>
            </a:r>
            <a:endParaRPr lang="en-US" altLang="zh-CN" sz="2000" dirty="0" smtClean="0">
              <a:effectLst/>
            </a:endParaRPr>
          </a:p>
        </p:txBody>
      </p:sp>
      <p:graphicFrame>
        <p:nvGraphicFramePr>
          <p:cNvPr id="5" name="表格 4"/>
          <p:cNvGraphicFramePr>
            <a:graphicFrameLocks noGrp="1"/>
          </p:cNvGraphicFramePr>
          <p:nvPr>
            <p:extLst>
              <p:ext uri="{D42A27DB-BD31-4B8C-83A1-F6EECF244321}">
                <p14:modId xmlns:p14="http://schemas.microsoft.com/office/powerpoint/2010/main" val="1343749498"/>
              </p:ext>
            </p:extLst>
          </p:nvPr>
        </p:nvGraphicFramePr>
        <p:xfrm>
          <a:off x="1559496" y="836712"/>
          <a:ext cx="8928990" cy="5184576"/>
        </p:xfrm>
        <a:graphic>
          <a:graphicData uri="http://schemas.openxmlformats.org/drawingml/2006/table">
            <a:tbl>
              <a:tblPr firstRow="1" bandRow="1">
                <a:tableStyleId>{5C22544A-7EE6-4342-B048-85BDC9FD1C3A}</a:tableStyleId>
              </a:tblPr>
              <a:tblGrid>
                <a:gridCol w="1785798">
                  <a:extLst>
                    <a:ext uri="{9D8B030D-6E8A-4147-A177-3AD203B41FA5}">
                      <a16:colId xmlns:a16="http://schemas.microsoft.com/office/drawing/2014/main" xmlns="" val="20000"/>
                    </a:ext>
                  </a:extLst>
                </a:gridCol>
                <a:gridCol w="1785798">
                  <a:extLst>
                    <a:ext uri="{9D8B030D-6E8A-4147-A177-3AD203B41FA5}">
                      <a16:colId xmlns:a16="http://schemas.microsoft.com/office/drawing/2014/main" xmlns="" val="20001"/>
                    </a:ext>
                  </a:extLst>
                </a:gridCol>
                <a:gridCol w="1785798">
                  <a:extLst>
                    <a:ext uri="{9D8B030D-6E8A-4147-A177-3AD203B41FA5}">
                      <a16:colId xmlns:a16="http://schemas.microsoft.com/office/drawing/2014/main" xmlns="" val="20002"/>
                    </a:ext>
                  </a:extLst>
                </a:gridCol>
                <a:gridCol w="1785798">
                  <a:extLst>
                    <a:ext uri="{9D8B030D-6E8A-4147-A177-3AD203B41FA5}">
                      <a16:colId xmlns:a16="http://schemas.microsoft.com/office/drawing/2014/main" xmlns="" val="20003"/>
                    </a:ext>
                  </a:extLst>
                </a:gridCol>
                <a:gridCol w="1785798">
                  <a:extLst>
                    <a:ext uri="{9D8B030D-6E8A-4147-A177-3AD203B41FA5}">
                      <a16:colId xmlns:a16="http://schemas.microsoft.com/office/drawing/2014/main" xmlns="" val="20004"/>
                    </a:ext>
                  </a:extLst>
                </a:gridCol>
              </a:tblGrid>
              <a:tr h="583330">
                <a:tc>
                  <a:txBody>
                    <a:bodyPr/>
                    <a:lstStyle/>
                    <a:p>
                      <a:pPr algn="ctr"/>
                      <a:r>
                        <a:rPr lang="en-US" altLang="zh-CN" sz="1800" dirty="0" smtClean="0"/>
                        <a:t>Format</a:t>
                      </a:r>
                      <a:endParaRPr lang="zh-CN" altLang="en-US" sz="1800" dirty="0"/>
                    </a:p>
                  </a:txBody>
                  <a:tcPr marL="91433" marR="91433" marT="45713" marB="45713" anchor="ctr"/>
                </a:tc>
                <a:tc>
                  <a:txBody>
                    <a:bodyPr/>
                    <a:lstStyle/>
                    <a:p>
                      <a:pPr algn="ctr"/>
                      <a:r>
                        <a:rPr lang="en-US" altLang="zh-CN" sz="1800" b="1" kern="1200" dirty="0" smtClean="0">
                          <a:solidFill>
                            <a:schemeClr val="lt1"/>
                          </a:solidFill>
                          <a:latin typeface="+mn-lt"/>
                          <a:ea typeface="+mn-ea"/>
                          <a:cs typeface="+mn-cs"/>
                        </a:rPr>
                        <a:t>Instruction</a:t>
                      </a:r>
                      <a:endParaRPr lang="zh-CN" altLang="en-US" sz="1800" b="1" kern="1200" dirty="0" smtClean="0">
                        <a:solidFill>
                          <a:schemeClr val="lt1"/>
                        </a:solidFill>
                        <a:latin typeface="+mn-lt"/>
                        <a:ea typeface="+mn-ea"/>
                        <a:cs typeface="+mn-cs"/>
                      </a:endParaRPr>
                    </a:p>
                  </a:txBody>
                  <a:tcPr marL="91433" marR="91433" marT="45713" marB="45713" anchor="ctr"/>
                </a:tc>
                <a:tc>
                  <a:txBody>
                    <a:bodyPr/>
                    <a:lstStyle/>
                    <a:p>
                      <a:pPr algn="ctr"/>
                      <a:r>
                        <a:rPr lang="en-US" altLang="zh-CN" sz="1800" dirty="0" err="1" smtClean="0"/>
                        <a:t>Opcode</a:t>
                      </a:r>
                      <a:endParaRPr lang="zh-CN" altLang="en-US" sz="1800" dirty="0"/>
                    </a:p>
                  </a:txBody>
                  <a:tcPr marL="91433" marR="91433" marT="45713" marB="45713" anchor="ctr"/>
                </a:tc>
                <a:tc>
                  <a:txBody>
                    <a:bodyPr/>
                    <a:lstStyle/>
                    <a:p>
                      <a:pPr algn="ctr"/>
                      <a:r>
                        <a:rPr lang="en-US" altLang="zh-CN" sz="1800" dirty="0" smtClean="0"/>
                        <a:t>Funct3</a:t>
                      </a:r>
                      <a:endParaRPr lang="zh-CN" altLang="en-US" sz="1800" dirty="0"/>
                    </a:p>
                  </a:txBody>
                  <a:tcPr marL="91433" marR="91433" marT="45713" marB="45713" anchor="ctr"/>
                </a:tc>
                <a:tc>
                  <a:txBody>
                    <a:bodyPr/>
                    <a:lstStyle/>
                    <a:p>
                      <a:pPr algn="ctr"/>
                      <a:r>
                        <a:rPr lang="en-US" altLang="zh-CN" sz="1800" dirty="0" smtClean="0"/>
                        <a:t>Funct6/7</a:t>
                      </a:r>
                      <a:endParaRPr lang="zh-CN" altLang="en-US" sz="1800" dirty="0"/>
                    </a:p>
                  </a:txBody>
                  <a:tcPr marL="91433" marR="91433" marT="45713" marB="45713" anchor="ctr"/>
                </a:tc>
                <a:extLst>
                  <a:ext uri="{0D108BD9-81ED-4DB2-BD59-A6C34878D82A}">
                    <a16:rowId xmlns:a16="http://schemas.microsoft.com/office/drawing/2014/main" xmlns="" val="10000"/>
                  </a:ext>
                </a:extLst>
              </a:tr>
              <a:tr h="437497">
                <a:tc rowSpan="10">
                  <a:txBody>
                    <a:bodyPr/>
                    <a:lstStyle/>
                    <a:p>
                      <a:pPr algn="ctr"/>
                      <a:r>
                        <a:rPr lang="en-US" altLang="zh-CN" sz="1800" dirty="0" smtClean="0"/>
                        <a:t>R-type</a:t>
                      </a:r>
                      <a:endParaRPr lang="zh-CN" altLang="en-US" sz="1800" dirty="0"/>
                    </a:p>
                  </a:txBody>
                  <a:tcPr marL="91433" marR="91433" marT="45713" marB="45713" anchor="ctr"/>
                </a:tc>
                <a:tc>
                  <a:txBody>
                    <a:bodyPr/>
                    <a:lstStyle/>
                    <a:p>
                      <a:pPr algn="ctr"/>
                      <a:r>
                        <a:rPr lang="en-US" altLang="zh-CN" sz="1800" dirty="0" smtClean="0"/>
                        <a:t>add</a:t>
                      </a:r>
                      <a:endParaRPr lang="zh-CN" altLang="en-US" sz="1800" dirty="0"/>
                    </a:p>
                  </a:txBody>
                  <a:tcPr marL="91433" marR="91433" marT="45713" marB="45713" anchor="ctr"/>
                </a:tc>
                <a:tc>
                  <a:txBody>
                    <a:bodyPr/>
                    <a:lstStyle/>
                    <a:p>
                      <a:pPr algn="ct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000</a:t>
                      </a:r>
                      <a:endParaRPr lang="zh-CN" altLang="en-US" sz="1800" dirty="0"/>
                    </a:p>
                  </a:txBody>
                  <a:tcPr marL="91433" marR="91433" marT="45713" marB="45713" anchor="ctr"/>
                </a:tc>
                <a:tc>
                  <a:txBody>
                    <a:bodyPr/>
                    <a:lstStyle/>
                    <a:p>
                      <a:pPr algn="ct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1"/>
                  </a:ext>
                </a:extLst>
              </a:tr>
              <a:tr h="437497">
                <a:tc vMerge="1">
                  <a:txBody>
                    <a:bodyPr/>
                    <a:lstStyle/>
                    <a:p>
                      <a:pPr algn="ctr"/>
                      <a:endParaRPr lang="zh-CN" altLang="en-US" dirty="0"/>
                    </a:p>
                  </a:txBody>
                  <a:tcPr anchor="ctr"/>
                </a:tc>
                <a:tc>
                  <a:txBody>
                    <a:bodyPr/>
                    <a:lstStyle/>
                    <a:p>
                      <a:pPr algn="ctr"/>
                      <a:r>
                        <a:rPr lang="en-US" altLang="zh-CN" sz="1800" dirty="0" smtClean="0"/>
                        <a:t>sub</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000</a:t>
                      </a:r>
                      <a:endParaRPr lang="zh-CN" altLang="en-US" sz="1800" dirty="0"/>
                    </a:p>
                  </a:txBody>
                  <a:tcPr marL="91433" marR="91433" marT="45713" marB="45713" anchor="ctr"/>
                </a:tc>
                <a:tc>
                  <a:txBody>
                    <a:bodyPr/>
                    <a:lstStyle/>
                    <a:p>
                      <a:pPr algn="ctr"/>
                      <a:r>
                        <a:rPr lang="en-US" altLang="zh-CN" sz="1800" dirty="0" smtClean="0"/>
                        <a:t>0100000</a:t>
                      </a:r>
                      <a:endParaRPr lang="zh-CN" altLang="en-US" sz="1800" dirty="0"/>
                    </a:p>
                  </a:txBody>
                  <a:tcPr marL="91433" marR="91433" marT="45713" marB="45713" anchor="ctr"/>
                </a:tc>
                <a:extLst>
                  <a:ext uri="{0D108BD9-81ED-4DB2-BD59-A6C34878D82A}">
                    <a16:rowId xmlns:a16="http://schemas.microsoft.com/office/drawing/2014/main" xmlns="" val="10002"/>
                  </a:ext>
                </a:extLst>
              </a:tr>
              <a:tr h="510414">
                <a:tc vMerge="1">
                  <a:txBody>
                    <a:bodyPr/>
                    <a:lstStyle/>
                    <a:p>
                      <a:pPr algn="ctr"/>
                      <a:endParaRPr lang="zh-CN" altLang="en-US" dirty="0"/>
                    </a:p>
                  </a:txBody>
                  <a:tcPr anchor="ctr"/>
                </a:tc>
                <a:tc>
                  <a:txBody>
                    <a:bodyPr/>
                    <a:lstStyle/>
                    <a:p>
                      <a:pPr algn="ctr"/>
                      <a:r>
                        <a:rPr lang="en-US" altLang="zh-CN" sz="1800" dirty="0" err="1" smtClean="0"/>
                        <a:t>sll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001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3"/>
                  </a:ext>
                </a:extLst>
              </a:tr>
              <a:tr h="437497">
                <a:tc vMerge="1">
                  <a:txBody>
                    <a:bodyPr/>
                    <a:lstStyle/>
                    <a:p>
                      <a:pPr algn="ctr"/>
                      <a:endParaRPr lang="zh-CN" altLang="en-US" dirty="0"/>
                    </a:p>
                  </a:txBody>
                  <a:tcPr anchor="ctr"/>
                </a:tc>
                <a:tc>
                  <a:txBody>
                    <a:bodyPr/>
                    <a:lstStyle/>
                    <a:p>
                      <a:pPr algn="ctr"/>
                      <a:r>
                        <a:rPr lang="en-US" altLang="zh-CN" sz="1800" dirty="0" err="1" smtClean="0"/>
                        <a:t>xor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100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4"/>
                  </a:ext>
                </a:extLst>
              </a:tr>
              <a:tr h="437497">
                <a:tc vMerge="1">
                  <a:txBody>
                    <a:bodyPr/>
                    <a:lstStyle/>
                    <a:p>
                      <a:pPr algn="ctr"/>
                      <a:endParaRPr lang="zh-CN" altLang="en-US" dirty="0"/>
                    </a:p>
                  </a:txBody>
                  <a:tcPr anchor="ctr"/>
                </a:tc>
                <a:tc>
                  <a:txBody>
                    <a:bodyPr/>
                    <a:lstStyle/>
                    <a:p>
                      <a:pPr algn="ctr"/>
                      <a:r>
                        <a:rPr lang="en-US" altLang="zh-CN" sz="1800" dirty="0" err="1" smtClean="0"/>
                        <a:t>srl</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5"/>
                  </a:ext>
                </a:extLst>
              </a:tr>
              <a:tr h="510414">
                <a:tc vMerge="1">
                  <a:txBody>
                    <a:bodyPr/>
                    <a:lstStyle/>
                    <a:p>
                      <a:pPr algn="ctr"/>
                      <a:endParaRPr lang="zh-CN" altLang="en-US" dirty="0"/>
                    </a:p>
                  </a:txBody>
                  <a:tcPr anchor="ctr"/>
                </a:tc>
                <a:tc>
                  <a:txBody>
                    <a:bodyPr/>
                    <a:lstStyle/>
                    <a:p>
                      <a:pPr algn="ctr"/>
                      <a:r>
                        <a:rPr lang="en-US" altLang="zh-CN" sz="1800" dirty="0" err="1" smtClean="0"/>
                        <a:t>sra</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101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6"/>
                  </a:ext>
                </a:extLst>
              </a:tr>
              <a:tr h="437497">
                <a:tc vMerge="1">
                  <a:txBody>
                    <a:bodyPr/>
                    <a:lstStyle/>
                    <a:p>
                      <a:pPr algn="ctr"/>
                      <a:endParaRPr lang="zh-CN" altLang="en-US" dirty="0"/>
                    </a:p>
                  </a:txBody>
                  <a:tcPr anchor="ctr"/>
                </a:tc>
                <a:tc>
                  <a:txBody>
                    <a:bodyPr/>
                    <a:lstStyle/>
                    <a:p>
                      <a:pPr algn="ctr"/>
                      <a:r>
                        <a:rPr lang="en-US" altLang="zh-CN" sz="1800" dirty="0" smtClean="0"/>
                        <a:t>or</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110</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7"/>
                  </a:ext>
                </a:extLst>
              </a:tr>
              <a:tr h="437497">
                <a:tc vMerge="1">
                  <a:txBody>
                    <a:bodyPr/>
                    <a:lstStyle/>
                    <a:p>
                      <a:pPr algn="ctr"/>
                      <a:endParaRPr lang="zh-CN" altLang="en-US" dirty="0"/>
                    </a:p>
                  </a:txBody>
                  <a:tcPr anchor="ctr"/>
                </a:tc>
                <a:tc>
                  <a:txBody>
                    <a:bodyPr/>
                    <a:lstStyle/>
                    <a:p>
                      <a:pPr algn="ctr"/>
                      <a:r>
                        <a:rPr lang="en-US" altLang="zh-CN" sz="1800" dirty="0" smtClean="0"/>
                        <a:t>and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111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0000000</a:t>
                      </a:r>
                      <a:endParaRPr lang="zh-CN" altLang="en-US" sz="1800" dirty="0"/>
                    </a:p>
                  </a:txBody>
                  <a:tcPr marL="91433" marR="91433" marT="45713" marB="45713" anchor="ctr"/>
                </a:tc>
                <a:extLst>
                  <a:ext uri="{0D108BD9-81ED-4DB2-BD59-A6C34878D82A}">
                    <a16:rowId xmlns:a16="http://schemas.microsoft.com/office/drawing/2014/main" xmlns="" val="10008"/>
                  </a:ext>
                </a:extLst>
              </a:tr>
              <a:tr h="510414">
                <a:tc vMerge="1">
                  <a:txBody>
                    <a:bodyPr/>
                    <a:lstStyle/>
                    <a:p>
                      <a:pPr algn="ctr"/>
                      <a:endParaRPr lang="zh-CN" altLang="en-US" dirty="0"/>
                    </a:p>
                  </a:txBody>
                  <a:tcPr anchor="ctr"/>
                </a:tc>
                <a:tc>
                  <a:txBody>
                    <a:bodyPr/>
                    <a:lstStyle/>
                    <a:p>
                      <a:pPr algn="ctr"/>
                      <a:r>
                        <a:rPr lang="en-US" altLang="zh-CN" sz="1800" dirty="0" err="1" smtClean="0"/>
                        <a:t>lr.d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0001000</a:t>
                      </a:r>
                      <a:endParaRPr lang="zh-CN" altLang="en-US" sz="1800" dirty="0"/>
                    </a:p>
                  </a:txBody>
                  <a:tcPr marL="91433" marR="91433" marT="45713" marB="45713" anchor="ctr"/>
                </a:tc>
                <a:extLst>
                  <a:ext uri="{0D108BD9-81ED-4DB2-BD59-A6C34878D82A}">
                    <a16:rowId xmlns:a16="http://schemas.microsoft.com/office/drawing/2014/main" xmlns="" val="10009"/>
                  </a:ext>
                </a:extLst>
              </a:tr>
              <a:tr h="445022">
                <a:tc vMerge="1">
                  <a:txBody>
                    <a:bodyPr/>
                    <a:lstStyle/>
                    <a:p>
                      <a:pPr algn="ctr"/>
                      <a:endParaRPr lang="zh-CN" altLang="en-US" dirty="0"/>
                    </a:p>
                  </a:txBody>
                  <a:tcPr anchor="ctr"/>
                </a:tc>
                <a:tc>
                  <a:txBody>
                    <a:bodyPr/>
                    <a:lstStyle/>
                    <a:p>
                      <a:pPr algn="ctr"/>
                      <a:r>
                        <a:rPr lang="en-US" altLang="zh-CN" sz="1800" dirty="0" err="1" smtClean="0"/>
                        <a:t>sc.d</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0110011</a:t>
                      </a:r>
                      <a:endParaRPr lang="zh-CN" altLang="en-US" sz="1800" dirty="0"/>
                    </a:p>
                  </a:txBody>
                  <a:tcPr marL="91433" marR="91433" marT="45713" marB="45713" anchor="ctr"/>
                </a:tc>
                <a:tc>
                  <a:txBody>
                    <a:bodyPr/>
                    <a:lstStyle/>
                    <a:p>
                      <a:pPr algn="ctr"/>
                      <a:r>
                        <a:rPr lang="en-US" altLang="zh-CN" sz="1800" dirty="0" smtClean="0"/>
                        <a:t>011</a:t>
                      </a:r>
                      <a:endParaRPr lang="zh-CN" altLang="en-US" sz="1800" dirty="0"/>
                    </a:p>
                  </a:txBody>
                  <a:tcPr marL="91433" marR="91433" marT="45713" marB="45713"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0001100</a:t>
                      </a:r>
                      <a:endParaRPr lang="zh-CN" altLang="en-US" sz="1800" dirty="0"/>
                    </a:p>
                  </a:txBody>
                  <a:tcPr marL="91433" marR="91433" marT="45713" marB="45713"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2610031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519695959"/>
              </p:ext>
            </p:extLst>
          </p:nvPr>
        </p:nvGraphicFramePr>
        <p:xfrm>
          <a:off x="1559496" y="188640"/>
          <a:ext cx="9073010" cy="6048669"/>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xmlns="" val="20000"/>
                    </a:ext>
                  </a:extLst>
                </a:gridCol>
                <a:gridCol w="1814602">
                  <a:extLst>
                    <a:ext uri="{9D8B030D-6E8A-4147-A177-3AD203B41FA5}">
                      <a16:colId xmlns:a16="http://schemas.microsoft.com/office/drawing/2014/main" xmlns="" val="20001"/>
                    </a:ext>
                  </a:extLst>
                </a:gridCol>
                <a:gridCol w="1814602">
                  <a:extLst>
                    <a:ext uri="{9D8B030D-6E8A-4147-A177-3AD203B41FA5}">
                      <a16:colId xmlns:a16="http://schemas.microsoft.com/office/drawing/2014/main" xmlns="" val="20002"/>
                    </a:ext>
                  </a:extLst>
                </a:gridCol>
                <a:gridCol w="1814602">
                  <a:extLst>
                    <a:ext uri="{9D8B030D-6E8A-4147-A177-3AD203B41FA5}">
                      <a16:colId xmlns:a16="http://schemas.microsoft.com/office/drawing/2014/main" xmlns="" val="20003"/>
                    </a:ext>
                  </a:extLst>
                </a:gridCol>
                <a:gridCol w="1814602">
                  <a:extLst>
                    <a:ext uri="{9D8B030D-6E8A-4147-A177-3AD203B41FA5}">
                      <a16:colId xmlns:a16="http://schemas.microsoft.com/office/drawing/2014/main" xmlns="" val="20004"/>
                    </a:ext>
                  </a:extLst>
                </a:gridCol>
              </a:tblGrid>
              <a:tr h="444399">
                <a:tc>
                  <a:txBody>
                    <a:bodyPr/>
                    <a:lstStyle/>
                    <a:p>
                      <a:pPr algn="ctr"/>
                      <a:r>
                        <a:rPr lang="en-US" altLang="zh-CN" sz="1800" dirty="0" smtClean="0"/>
                        <a:t>Format</a:t>
                      </a:r>
                      <a:endParaRPr lang="zh-CN" altLang="en-US" sz="1800" dirty="0"/>
                    </a:p>
                  </a:txBody>
                  <a:tcPr marL="91433" marR="91433" marT="45718" marB="45718" anchor="ctr"/>
                </a:tc>
                <a:tc>
                  <a:txBody>
                    <a:bodyPr/>
                    <a:lstStyle/>
                    <a:p>
                      <a:pPr algn="ctr"/>
                      <a:r>
                        <a:rPr lang="en-US" altLang="zh-CN" sz="1800" b="1" kern="1200" dirty="0" smtClean="0">
                          <a:solidFill>
                            <a:schemeClr val="lt1"/>
                          </a:solidFill>
                          <a:latin typeface="+mn-lt"/>
                          <a:ea typeface="+mn-ea"/>
                          <a:cs typeface="+mn-cs"/>
                        </a:rPr>
                        <a:t>Instruction</a:t>
                      </a:r>
                      <a:endParaRPr lang="zh-CN" altLang="en-US" sz="1800" b="1" kern="1200" dirty="0" smtClean="0">
                        <a:solidFill>
                          <a:schemeClr val="lt1"/>
                        </a:solidFill>
                        <a:latin typeface="+mn-lt"/>
                        <a:ea typeface="+mn-ea"/>
                        <a:cs typeface="+mn-cs"/>
                      </a:endParaRPr>
                    </a:p>
                  </a:txBody>
                  <a:tcPr marL="91433" marR="91433" marT="45718" marB="45718" anchor="ctr"/>
                </a:tc>
                <a:tc>
                  <a:txBody>
                    <a:bodyPr/>
                    <a:lstStyle/>
                    <a:p>
                      <a:pPr algn="ctr"/>
                      <a:r>
                        <a:rPr lang="en-US" altLang="zh-CN" sz="1800" dirty="0" err="1" smtClean="0"/>
                        <a:t>Opcode</a:t>
                      </a:r>
                      <a:endParaRPr lang="zh-CN" altLang="en-US" sz="1800" dirty="0"/>
                    </a:p>
                  </a:txBody>
                  <a:tcPr marL="91433" marR="91433" marT="45718" marB="45718" anchor="ctr"/>
                </a:tc>
                <a:tc>
                  <a:txBody>
                    <a:bodyPr/>
                    <a:lstStyle/>
                    <a:p>
                      <a:pPr algn="ctr"/>
                      <a:r>
                        <a:rPr lang="en-US" altLang="zh-CN" sz="1800" dirty="0" smtClean="0"/>
                        <a:t>Funct3</a:t>
                      </a:r>
                      <a:endParaRPr lang="zh-CN" altLang="en-US" sz="1800" dirty="0"/>
                    </a:p>
                  </a:txBody>
                  <a:tcPr marL="91433" marR="91433" marT="45718" marB="45718" anchor="ctr"/>
                </a:tc>
                <a:tc>
                  <a:txBody>
                    <a:bodyPr/>
                    <a:lstStyle/>
                    <a:p>
                      <a:pPr algn="ctr"/>
                      <a:r>
                        <a:rPr lang="en-US" altLang="zh-CN" sz="1800" dirty="0" smtClean="0"/>
                        <a:t>Funct6/7</a:t>
                      </a:r>
                      <a:endParaRPr lang="zh-CN" altLang="en-US" sz="1800" dirty="0"/>
                    </a:p>
                  </a:txBody>
                  <a:tcPr marL="91433" marR="91433" marT="45718" marB="45718" anchor="ctr"/>
                </a:tc>
                <a:extLst>
                  <a:ext uri="{0D108BD9-81ED-4DB2-BD59-A6C34878D82A}">
                    <a16:rowId xmlns:a16="http://schemas.microsoft.com/office/drawing/2014/main" xmlns="" val="10000"/>
                  </a:ext>
                </a:extLst>
              </a:tr>
              <a:tr h="373618">
                <a:tc rowSpan="1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I-type</a:t>
                      </a:r>
                      <a:endParaRPr lang="zh-CN" altLang="en-US" sz="1800" dirty="0"/>
                    </a:p>
                  </a:txBody>
                  <a:tcPr marL="91433" marR="91433" marT="45718" marB="45718" anchor="ctr"/>
                </a:tc>
                <a:tc>
                  <a:txBody>
                    <a:bodyPr/>
                    <a:lstStyle/>
                    <a:p>
                      <a:pPr algn="ctr"/>
                      <a:r>
                        <a:rPr lang="en-US" altLang="zh-CN" sz="1800" dirty="0" smtClean="0"/>
                        <a:t>lb</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000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1"/>
                  </a:ext>
                </a:extLst>
              </a:tr>
              <a:tr h="373618">
                <a:tc vMerge="1">
                  <a:txBody>
                    <a:bodyPr/>
                    <a:lstStyle/>
                    <a:p>
                      <a:pPr algn="ctr"/>
                      <a:endParaRPr lang="zh-CN" altLang="en-US" dirty="0"/>
                    </a:p>
                  </a:txBody>
                  <a:tcPr anchor="ctr"/>
                </a:tc>
                <a:tc>
                  <a:txBody>
                    <a:bodyPr/>
                    <a:lstStyle/>
                    <a:p>
                      <a:pPr algn="ctr"/>
                      <a:r>
                        <a:rPr lang="en-US" altLang="zh-CN" sz="1800" dirty="0" err="1" smtClean="0"/>
                        <a:t>lh</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001</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2"/>
                  </a:ext>
                </a:extLst>
              </a:tr>
              <a:tr h="373618">
                <a:tc vMerge="1">
                  <a:txBody>
                    <a:bodyPr/>
                    <a:lstStyle/>
                    <a:p>
                      <a:pPr algn="ctr"/>
                      <a:endParaRPr lang="zh-CN" altLang="en-US" dirty="0"/>
                    </a:p>
                  </a:txBody>
                  <a:tcPr anchor="ctr"/>
                </a:tc>
                <a:tc>
                  <a:txBody>
                    <a:bodyPr/>
                    <a:lstStyle/>
                    <a:p>
                      <a:pPr algn="ctr"/>
                      <a:r>
                        <a:rPr lang="en-US" altLang="zh-CN" sz="1800" dirty="0" err="1" smtClean="0"/>
                        <a:t>lw</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010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3"/>
                  </a:ext>
                </a:extLst>
              </a:tr>
              <a:tr h="373618">
                <a:tc vMerge="1">
                  <a:txBody>
                    <a:bodyPr/>
                    <a:lstStyle/>
                    <a:p>
                      <a:pPr algn="ctr"/>
                      <a:endParaRPr lang="zh-CN" altLang="en-US" dirty="0"/>
                    </a:p>
                  </a:txBody>
                  <a:tcPr anchor="ctr"/>
                </a:tc>
                <a:tc>
                  <a:txBody>
                    <a:bodyPr/>
                    <a:lstStyle/>
                    <a:p>
                      <a:pPr algn="ctr"/>
                      <a:r>
                        <a:rPr lang="en-US" altLang="zh-CN" sz="1800" dirty="0" smtClean="0"/>
                        <a:t>ld</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011</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4"/>
                  </a:ext>
                </a:extLst>
              </a:tr>
              <a:tr h="373618">
                <a:tc vMerge="1">
                  <a:txBody>
                    <a:bodyPr/>
                    <a:lstStyle/>
                    <a:p>
                      <a:pPr algn="ctr"/>
                      <a:endParaRPr lang="zh-CN" altLang="en-US" dirty="0"/>
                    </a:p>
                  </a:txBody>
                  <a:tcPr anchor="ctr"/>
                </a:tc>
                <a:tc>
                  <a:txBody>
                    <a:bodyPr/>
                    <a:lstStyle/>
                    <a:p>
                      <a:pPr algn="ctr"/>
                      <a:r>
                        <a:rPr lang="en-US" altLang="zh-CN" sz="1800" dirty="0" err="1" smtClean="0"/>
                        <a:t>lbu</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100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5"/>
                  </a:ext>
                </a:extLst>
              </a:tr>
              <a:tr h="373618">
                <a:tc vMerge="1">
                  <a:txBody>
                    <a:bodyPr/>
                    <a:lstStyle/>
                    <a:p>
                      <a:pPr algn="ctr"/>
                      <a:endParaRPr lang="zh-CN" altLang="en-US" dirty="0"/>
                    </a:p>
                  </a:txBody>
                  <a:tcPr anchor="ctr"/>
                </a:tc>
                <a:tc>
                  <a:txBody>
                    <a:bodyPr/>
                    <a:lstStyle/>
                    <a:p>
                      <a:pPr algn="ctr"/>
                      <a:r>
                        <a:rPr lang="en-US" altLang="zh-CN" sz="1800" dirty="0" err="1" smtClean="0"/>
                        <a:t>lhu</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101</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6"/>
                  </a:ext>
                </a:extLst>
              </a:tr>
              <a:tr h="373618">
                <a:tc vMerge="1">
                  <a:txBody>
                    <a:bodyPr/>
                    <a:lstStyle/>
                    <a:p>
                      <a:pPr algn="ctr"/>
                      <a:endParaRPr lang="zh-CN" altLang="en-US" dirty="0"/>
                    </a:p>
                  </a:txBody>
                  <a:tcPr anchor="ctr"/>
                </a:tc>
                <a:tc>
                  <a:txBody>
                    <a:bodyPr/>
                    <a:lstStyle/>
                    <a:p>
                      <a:pPr algn="ctr"/>
                      <a:r>
                        <a:rPr lang="en-US" altLang="zh-CN" sz="1800" dirty="0" err="1" smtClean="0"/>
                        <a:t>lwu</a:t>
                      </a:r>
                      <a:endParaRPr lang="zh-CN" altLang="en-US" sz="1800" dirty="0"/>
                    </a:p>
                  </a:txBody>
                  <a:tcPr marL="91433" marR="91433" marT="45718" marB="45718" anchor="ctr"/>
                </a:tc>
                <a:tc>
                  <a:txBody>
                    <a:bodyPr/>
                    <a:lstStyle/>
                    <a:p>
                      <a:pPr algn="ctr"/>
                      <a:r>
                        <a:rPr lang="en-US" altLang="zh-CN" sz="1800" dirty="0" smtClean="0"/>
                        <a:t>0000011</a:t>
                      </a:r>
                      <a:endParaRPr lang="zh-CN" altLang="en-US" sz="1800" dirty="0"/>
                    </a:p>
                  </a:txBody>
                  <a:tcPr marL="91433" marR="91433" marT="45718" marB="45718" anchor="ctr"/>
                </a:tc>
                <a:tc>
                  <a:txBody>
                    <a:bodyPr/>
                    <a:lstStyle/>
                    <a:p>
                      <a:pPr algn="ctr"/>
                      <a:r>
                        <a:rPr lang="en-US" altLang="zh-CN" sz="1800" dirty="0" smtClean="0"/>
                        <a:t>110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7"/>
                  </a:ext>
                </a:extLst>
              </a:tr>
              <a:tr h="373618">
                <a:tc vMerge="1">
                  <a:txBody>
                    <a:bodyPr/>
                    <a:lstStyle/>
                    <a:p>
                      <a:pPr algn="ctr"/>
                      <a:endParaRPr lang="zh-CN" altLang="en-US" dirty="0"/>
                    </a:p>
                  </a:txBody>
                  <a:tcPr anchor="ctr"/>
                </a:tc>
                <a:tc>
                  <a:txBody>
                    <a:bodyPr/>
                    <a:lstStyle/>
                    <a:p>
                      <a:pPr algn="ctr"/>
                      <a:r>
                        <a:rPr lang="en-US" altLang="zh-CN" sz="1800" dirty="0" err="1" smtClean="0"/>
                        <a:t>addi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000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08"/>
                  </a:ext>
                </a:extLst>
              </a:tr>
              <a:tr h="373618">
                <a:tc vMerge="1">
                  <a:txBody>
                    <a:bodyPr/>
                    <a:lstStyle/>
                    <a:p>
                      <a:pPr algn="ctr"/>
                      <a:endParaRPr lang="zh-CN" altLang="en-US" dirty="0"/>
                    </a:p>
                  </a:txBody>
                  <a:tcPr anchor="ctr"/>
                </a:tc>
                <a:tc>
                  <a:txBody>
                    <a:bodyPr/>
                    <a:lstStyle/>
                    <a:p>
                      <a:pPr algn="ctr"/>
                      <a:r>
                        <a:rPr lang="en-US" altLang="zh-CN" sz="1800" dirty="0" err="1" smtClean="0"/>
                        <a:t>slli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001</a:t>
                      </a:r>
                      <a:endParaRPr lang="zh-CN" altLang="en-US" sz="1800" dirty="0"/>
                    </a:p>
                  </a:txBody>
                  <a:tcPr marL="91433" marR="91433" marT="45718" marB="45718" anchor="ctr"/>
                </a:tc>
                <a:tc>
                  <a:txBody>
                    <a:bodyPr/>
                    <a:lstStyle/>
                    <a:p>
                      <a:pPr algn="ctr"/>
                      <a:r>
                        <a:rPr lang="en-US" altLang="zh-CN" sz="1800" dirty="0" smtClean="0"/>
                        <a:t>000000</a:t>
                      </a:r>
                      <a:endParaRPr lang="zh-CN" altLang="en-US" sz="1800" dirty="0"/>
                    </a:p>
                  </a:txBody>
                  <a:tcPr marL="91433" marR="91433" marT="45718" marB="45718" anchor="ctr"/>
                </a:tc>
                <a:extLst>
                  <a:ext uri="{0D108BD9-81ED-4DB2-BD59-A6C34878D82A}">
                    <a16:rowId xmlns:a16="http://schemas.microsoft.com/office/drawing/2014/main" xmlns="" val="10009"/>
                  </a:ext>
                </a:extLst>
              </a:tr>
              <a:tr h="373618">
                <a:tc vMerge="1">
                  <a:txBody>
                    <a:bodyPr/>
                    <a:lstStyle/>
                    <a:p>
                      <a:pPr algn="ctr"/>
                      <a:endParaRPr lang="zh-CN" altLang="en-US" dirty="0"/>
                    </a:p>
                  </a:txBody>
                  <a:tcPr anchor="ctr"/>
                </a:tc>
                <a:tc>
                  <a:txBody>
                    <a:bodyPr/>
                    <a:lstStyle/>
                    <a:p>
                      <a:pPr algn="ctr"/>
                      <a:r>
                        <a:rPr lang="en-US" altLang="zh-CN" sz="1800" dirty="0" err="1" smtClean="0"/>
                        <a:t>xori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100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10"/>
                  </a:ext>
                </a:extLst>
              </a:tr>
              <a:tr h="373618">
                <a:tc vMerge="1">
                  <a:txBody>
                    <a:bodyPr/>
                    <a:lstStyle/>
                    <a:p>
                      <a:pPr algn="ctr"/>
                      <a:endParaRPr lang="zh-CN" altLang="en-US" dirty="0"/>
                    </a:p>
                  </a:txBody>
                  <a:tcPr anchor="ctr"/>
                </a:tc>
                <a:tc>
                  <a:txBody>
                    <a:bodyPr/>
                    <a:lstStyle/>
                    <a:p>
                      <a:pPr algn="ctr"/>
                      <a:r>
                        <a:rPr lang="en-US" altLang="zh-CN" sz="1800" dirty="0" err="1" smtClean="0"/>
                        <a:t>srli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101</a:t>
                      </a:r>
                      <a:endParaRPr lang="zh-CN" altLang="en-US" sz="1800" dirty="0"/>
                    </a:p>
                  </a:txBody>
                  <a:tcPr marL="91433" marR="91433" marT="45718" marB="45718" anchor="ctr"/>
                </a:tc>
                <a:tc>
                  <a:txBody>
                    <a:bodyPr/>
                    <a:lstStyle/>
                    <a:p>
                      <a:pPr algn="ctr"/>
                      <a:r>
                        <a:rPr lang="en-US" altLang="zh-CN" sz="1800" dirty="0" smtClean="0"/>
                        <a:t>000000</a:t>
                      </a:r>
                      <a:endParaRPr lang="zh-CN" altLang="en-US" sz="1800" dirty="0"/>
                    </a:p>
                  </a:txBody>
                  <a:tcPr marL="91433" marR="91433" marT="45718" marB="45718" anchor="ctr"/>
                </a:tc>
                <a:extLst>
                  <a:ext uri="{0D108BD9-81ED-4DB2-BD59-A6C34878D82A}">
                    <a16:rowId xmlns:a16="http://schemas.microsoft.com/office/drawing/2014/main" xmlns="" val="10011"/>
                  </a:ext>
                </a:extLst>
              </a:tr>
              <a:tr h="373618">
                <a:tc vMerge="1">
                  <a:txBody>
                    <a:bodyPr/>
                    <a:lstStyle/>
                    <a:p>
                      <a:pPr algn="ctr"/>
                      <a:endParaRPr lang="zh-CN" altLang="en-US" dirty="0"/>
                    </a:p>
                  </a:txBody>
                  <a:tcPr anchor="ctr"/>
                </a:tc>
                <a:tc>
                  <a:txBody>
                    <a:bodyPr/>
                    <a:lstStyle/>
                    <a:p>
                      <a:pPr algn="ctr"/>
                      <a:r>
                        <a:rPr lang="en-US" altLang="zh-CN" sz="1800" dirty="0" err="1" smtClean="0"/>
                        <a:t>srai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101</a:t>
                      </a:r>
                      <a:endParaRPr lang="zh-CN" altLang="en-US" sz="1800" dirty="0"/>
                    </a:p>
                  </a:txBody>
                  <a:tcPr marL="91433" marR="91433" marT="45718" marB="45718" anchor="ctr"/>
                </a:tc>
                <a:tc>
                  <a:txBody>
                    <a:bodyPr/>
                    <a:lstStyle/>
                    <a:p>
                      <a:pPr algn="ctr"/>
                      <a:r>
                        <a:rPr lang="en-US" altLang="zh-CN" sz="1800" dirty="0" smtClean="0"/>
                        <a:t>010000</a:t>
                      </a:r>
                      <a:endParaRPr lang="zh-CN" altLang="en-US" sz="1800" dirty="0"/>
                    </a:p>
                  </a:txBody>
                  <a:tcPr marL="91433" marR="91433" marT="45718" marB="45718" anchor="ctr"/>
                </a:tc>
                <a:extLst>
                  <a:ext uri="{0D108BD9-81ED-4DB2-BD59-A6C34878D82A}">
                    <a16:rowId xmlns:a16="http://schemas.microsoft.com/office/drawing/2014/main" xmlns="" val="10012"/>
                  </a:ext>
                </a:extLst>
              </a:tr>
              <a:tr h="373618">
                <a:tc vMerge="1">
                  <a:txBody>
                    <a:bodyPr/>
                    <a:lstStyle/>
                    <a:p>
                      <a:pPr algn="ctr"/>
                      <a:endParaRPr lang="zh-CN" altLang="en-US" dirty="0"/>
                    </a:p>
                  </a:txBody>
                  <a:tcPr anchor="ctr"/>
                </a:tc>
                <a:tc>
                  <a:txBody>
                    <a:bodyPr/>
                    <a:lstStyle/>
                    <a:p>
                      <a:pPr algn="ctr"/>
                      <a:r>
                        <a:rPr lang="en-US" altLang="zh-CN" sz="1800" dirty="0" err="1" smtClean="0"/>
                        <a:t>ori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110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13"/>
                  </a:ext>
                </a:extLst>
              </a:tr>
              <a:tr h="373618">
                <a:tc vMerge="1">
                  <a:txBody>
                    <a:bodyPr/>
                    <a:lstStyle/>
                    <a:p>
                      <a:pPr algn="ctr"/>
                      <a:endParaRPr lang="zh-CN" altLang="en-US" dirty="0"/>
                    </a:p>
                  </a:txBody>
                  <a:tcPr anchor="ctr"/>
                </a:tc>
                <a:tc>
                  <a:txBody>
                    <a:bodyPr/>
                    <a:lstStyle/>
                    <a:p>
                      <a:pPr algn="ctr"/>
                      <a:r>
                        <a:rPr lang="en-US" altLang="zh-CN" sz="1800" dirty="0" err="1" smtClean="0"/>
                        <a:t>andi</a:t>
                      </a:r>
                      <a:endParaRPr lang="zh-CN" altLang="en-US" sz="1800" dirty="0"/>
                    </a:p>
                  </a:txBody>
                  <a:tcPr marL="91433" marR="91433" marT="45718" marB="45718" anchor="ctr"/>
                </a:tc>
                <a:tc>
                  <a:txBody>
                    <a:bodyPr/>
                    <a:lstStyle/>
                    <a:p>
                      <a:pPr algn="ctr"/>
                      <a:r>
                        <a:rPr lang="en-US" altLang="zh-CN" sz="1800" dirty="0" smtClean="0"/>
                        <a:t>0010011</a:t>
                      </a:r>
                      <a:endParaRPr lang="zh-CN" altLang="en-US" sz="1800" dirty="0"/>
                    </a:p>
                  </a:txBody>
                  <a:tcPr marL="91433" marR="91433" marT="45718" marB="45718" anchor="ctr"/>
                </a:tc>
                <a:tc>
                  <a:txBody>
                    <a:bodyPr/>
                    <a:lstStyle/>
                    <a:p>
                      <a:pPr algn="ctr"/>
                      <a:r>
                        <a:rPr lang="en-US" altLang="zh-CN" sz="1800" dirty="0" smtClean="0"/>
                        <a:t>111</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14"/>
                  </a:ext>
                </a:extLst>
              </a:tr>
              <a:tr h="373618">
                <a:tc vMerge="1">
                  <a:txBody>
                    <a:bodyPr/>
                    <a:lstStyle/>
                    <a:p>
                      <a:pPr algn="ctr"/>
                      <a:endParaRPr lang="zh-CN" altLang="en-US" dirty="0"/>
                    </a:p>
                  </a:txBody>
                  <a:tcPr anchor="ctr"/>
                </a:tc>
                <a:tc>
                  <a:txBody>
                    <a:bodyPr/>
                    <a:lstStyle/>
                    <a:p>
                      <a:pPr algn="ctr"/>
                      <a:r>
                        <a:rPr lang="en-US" altLang="zh-CN" sz="1800" dirty="0" err="1" smtClean="0"/>
                        <a:t>jalr</a:t>
                      </a:r>
                      <a:endParaRPr lang="zh-CN" altLang="en-US" sz="1800" dirty="0"/>
                    </a:p>
                  </a:txBody>
                  <a:tcPr marL="91433" marR="91433" marT="45718" marB="45718" anchor="ctr"/>
                </a:tc>
                <a:tc>
                  <a:txBody>
                    <a:bodyPr/>
                    <a:lstStyle/>
                    <a:p>
                      <a:pPr algn="ctr"/>
                      <a:r>
                        <a:rPr lang="en-US" altLang="zh-CN" sz="1800" dirty="0" smtClean="0"/>
                        <a:t>1100111</a:t>
                      </a:r>
                      <a:endParaRPr lang="zh-CN" altLang="en-US" sz="1800" dirty="0"/>
                    </a:p>
                  </a:txBody>
                  <a:tcPr marL="91433" marR="91433" marT="45718" marB="45718" anchor="ctr"/>
                </a:tc>
                <a:tc>
                  <a:txBody>
                    <a:bodyPr/>
                    <a:lstStyle/>
                    <a:p>
                      <a:pPr algn="ctr"/>
                      <a:r>
                        <a:rPr lang="en-US" altLang="zh-CN" sz="1800" dirty="0" smtClean="0"/>
                        <a:t>000</a:t>
                      </a:r>
                      <a:endParaRPr lang="zh-CN" altLang="en-US" sz="1800" dirty="0"/>
                    </a:p>
                  </a:txBody>
                  <a:tcPr marL="91433" marR="91433" marT="45718" marB="45718" anchor="ctr"/>
                </a:tc>
                <a:tc>
                  <a:txBody>
                    <a:bodyPr/>
                    <a:lstStyle/>
                    <a:p>
                      <a:pPr algn="ctr"/>
                      <a:r>
                        <a:rPr lang="en-US" altLang="zh-CN" sz="1800" dirty="0" err="1" smtClean="0"/>
                        <a:t>n.a</a:t>
                      </a:r>
                      <a:r>
                        <a:rPr lang="en-US" altLang="zh-CN" sz="1800" dirty="0" smtClean="0"/>
                        <a:t>.</a:t>
                      </a:r>
                      <a:endParaRPr lang="zh-CN" altLang="en-US" sz="1800" dirty="0"/>
                    </a:p>
                  </a:txBody>
                  <a:tcPr marL="91433" marR="91433" marT="45718" marB="45718" anchor="ct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56670564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600264013"/>
              </p:ext>
            </p:extLst>
          </p:nvPr>
        </p:nvGraphicFramePr>
        <p:xfrm>
          <a:off x="1631504" y="404664"/>
          <a:ext cx="9073010" cy="5400603"/>
        </p:xfrm>
        <a:graphic>
          <a:graphicData uri="http://schemas.openxmlformats.org/drawingml/2006/table">
            <a:tbl>
              <a:tblPr firstRow="1" bandRow="1">
                <a:tableStyleId>{5C22544A-7EE6-4342-B048-85BDC9FD1C3A}</a:tableStyleId>
              </a:tblPr>
              <a:tblGrid>
                <a:gridCol w="1814602">
                  <a:extLst>
                    <a:ext uri="{9D8B030D-6E8A-4147-A177-3AD203B41FA5}">
                      <a16:colId xmlns:a16="http://schemas.microsoft.com/office/drawing/2014/main" xmlns="" val="20000"/>
                    </a:ext>
                  </a:extLst>
                </a:gridCol>
                <a:gridCol w="1814602">
                  <a:extLst>
                    <a:ext uri="{9D8B030D-6E8A-4147-A177-3AD203B41FA5}">
                      <a16:colId xmlns:a16="http://schemas.microsoft.com/office/drawing/2014/main" xmlns="" val="20001"/>
                    </a:ext>
                  </a:extLst>
                </a:gridCol>
                <a:gridCol w="1814602">
                  <a:extLst>
                    <a:ext uri="{9D8B030D-6E8A-4147-A177-3AD203B41FA5}">
                      <a16:colId xmlns:a16="http://schemas.microsoft.com/office/drawing/2014/main" xmlns="" val="20002"/>
                    </a:ext>
                  </a:extLst>
                </a:gridCol>
                <a:gridCol w="1814602">
                  <a:extLst>
                    <a:ext uri="{9D8B030D-6E8A-4147-A177-3AD203B41FA5}">
                      <a16:colId xmlns:a16="http://schemas.microsoft.com/office/drawing/2014/main" xmlns="" val="20003"/>
                    </a:ext>
                  </a:extLst>
                </a:gridCol>
                <a:gridCol w="1814602">
                  <a:extLst>
                    <a:ext uri="{9D8B030D-6E8A-4147-A177-3AD203B41FA5}">
                      <a16:colId xmlns:a16="http://schemas.microsoft.com/office/drawing/2014/main" xmlns="" val="20004"/>
                    </a:ext>
                  </a:extLst>
                </a:gridCol>
              </a:tblGrid>
              <a:tr h="487071">
                <a:tc>
                  <a:txBody>
                    <a:bodyPr/>
                    <a:lstStyle/>
                    <a:p>
                      <a:pPr algn="ctr"/>
                      <a:r>
                        <a:rPr lang="en-US" altLang="zh-CN" sz="1800" dirty="0" smtClean="0"/>
                        <a:t>Format</a:t>
                      </a:r>
                      <a:endParaRPr lang="zh-CN" altLang="en-US" sz="1800" dirty="0"/>
                    </a:p>
                  </a:txBody>
                  <a:tcPr marL="91450" marR="91450" marT="45713" marB="45713" anchor="ctr"/>
                </a:tc>
                <a:tc>
                  <a:txBody>
                    <a:bodyPr/>
                    <a:lstStyle/>
                    <a:p>
                      <a:pPr algn="ctr"/>
                      <a:r>
                        <a:rPr lang="en-US" altLang="zh-CN" sz="1800" b="1" kern="1200" dirty="0" smtClean="0">
                          <a:solidFill>
                            <a:schemeClr val="lt1"/>
                          </a:solidFill>
                          <a:latin typeface="+mn-lt"/>
                          <a:ea typeface="+mn-ea"/>
                          <a:cs typeface="+mn-cs"/>
                        </a:rPr>
                        <a:t>Instruction</a:t>
                      </a:r>
                      <a:endParaRPr lang="zh-CN" altLang="en-US" sz="1800" b="1" kern="1200" dirty="0" smtClean="0">
                        <a:solidFill>
                          <a:schemeClr val="lt1"/>
                        </a:solidFill>
                        <a:latin typeface="+mn-lt"/>
                        <a:ea typeface="+mn-ea"/>
                        <a:cs typeface="+mn-cs"/>
                      </a:endParaRPr>
                    </a:p>
                  </a:txBody>
                  <a:tcPr marL="91450" marR="91450" marT="45713" marB="45713" anchor="ctr"/>
                </a:tc>
                <a:tc>
                  <a:txBody>
                    <a:bodyPr/>
                    <a:lstStyle/>
                    <a:p>
                      <a:pPr algn="ctr"/>
                      <a:r>
                        <a:rPr lang="en-US" altLang="zh-CN" sz="1800" dirty="0" err="1" smtClean="0"/>
                        <a:t>Opcode</a:t>
                      </a:r>
                      <a:endParaRPr lang="zh-CN" altLang="en-US" sz="1800" dirty="0"/>
                    </a:p>
                  </a:txBody>
                  <a:tcPr marL="91450" marR="91450" marT="45713" marB="45713" anchor="ctr"/>
                </a:tc>
                <a:tc>
                  <a:txBody>
                    <a:bodyPr/>
                    <a:lstStyle/>
                    <a:p>
                      <a:pPr algn="ctr"/>
                      <a:r>
                        <a:rPr lang="en-US" altLang="zh-CN" sz="1800" dirty="0" smtClean="0"/>
                        <a:t>Funct3</a:t>
                      </a:r>
                      <a:endParaRPr lang="zh-CN" altLang="en-US" sz="1800" dirty="0"/>
                    </a:p>
                  </a:txBody>
                  <a:tcPr marL="91450" marR="91450" marT="45713" marB="45713" anchor="ctr"/>
                </a:tc>
                <a:tc>
                  <a:txBody>
                    <a:bodyPr/>
                    <a:lstStyle/>
                    <a:p>
                      <a:pPr algn="ctr"/>
                      <a:r>
                        <a:rPr lang="en-US" altLang="zh-CN" sz="1800" dirty="0" smtClean="0"/>
                        <a:t>Funct6/7</a:t>
                      </a:r>
                      <a:endParaRPr lang="zh-CN" altLang="en-US" sz="1800" dirty="0"/>
                    </a:p>
                  </a:txBody>
                  <a:tcPr marL="91450" marR="91450" marT="45713" marB="45713" anchor="ctr"/>
                </a:tc>
                <a:extLst>
                  <a:ext uri="{0D108BD9-81ED-4DB2-BD59-A6C34878D82A}">
                    <a16:rowId xmlns:a16="http://schemas.microsoft.com/office/drawing/2014/main" xmlns="" val="10000"/>
                  </a:ext>
                </a:extLst>
              </a:tr>
              <a:tr h="409461">
                <a:tc row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S-type</a:t>
                      </a:r>
                      <a:endParaRPr lang="zh-CN" altLang="en-US" sz="1800" dirty="0"/>
                    </a:p>
                  </a:txBody>
                  <a:tcPr marL="91450" marR="91450" marT="45713" marB="45713" anchor="ctr"/>
                </a:tc>
                <a:tc>
                  <a:txBody>
                    <a:bodyPr/>
                    <a:lstStyle/>
                    <a:p>
                      <a:pPr algn="ctr"/>
                      <a:r>
                        <a:rPr lang="en-US" altLang="zh-CN" sz="1800" dirty="0" err="1" smtClean="0"/>
                        <a:t>sb</a:t>
                      </a:r>
                      <a:endParaRPr lang="zh-CN" altLang="en-US" sz="1800" dirty="0"/>
                    </a:p>
                  </a:txBody>
                  <a:tcPr marL="91450" marR="91450" marT="45713" marB="45713" anchor="ctr"/>
                </a:tc>
                <a:tc>
                  <a:txBody>
                    <a:bodyPr/>
                    <a:lstStyle/>
                    <a:p>
                      <a:pPr algn="ctr"/>
                      <a:r>
                        <a:rPr lang="en-US" altLang="zh-CN" sz="1800" dirty="0" smtClean="0"/>
                        <a:t>0100011</a:t>
                      </a:r>
                      <a:endParaRPr lang="zh-CN" altLang="en-US" sz="1800" dirty="0"/>
                    </a:p>
                  </a:txBody>
                  <a:tcPr marL="91450" marR="91450" marT="45713" marB="45713" anchor="ctr"/>
                </a:tc>
                <a:tc>
                  <a:txBody>
                    <a:bodyPr/>
                    <a:lstStyle/>
                    <a:p>
                      <a:pPr algn="ctr"/>
                      <a:r>
                        <a:rPr lang="en-US" altLang="zh-CN" sz="1800" dirty="0" smtClean="0"/>
                        <a:t>000</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1"/>
                  </a:ext>
                </a:extLst>
              </a:tr>
              <a:tr h="409461">
                <a:tc vMerge="1">
                  <a:txBody>
                    <a:bodyPr/>
                    <a:lstStyle/>
                    <a:p>
                      <a:pPr algn="ctr"/>
                      <a:endParaRPr lang="zh-CN" altLang="en-US" dirty="0"/>
                    </a:p>
                  </a:txBody>
                  <a:tcPr anchor="ctr"/>
                </a:tc>
                <a:tc>
                  <a:txBody>
                    <a:bodyPr/>
                    <a:lstStyle/>
                    <a:p>
                      <a:pPr algn="ctr"/>
                      <a:r>
                        <a:rPr lang="en-US" altLang="zh-CN" sz="1800" dirty="0" err="1" smtClean="0"/>
                        <a:t>sh</a:t>
                      </a:r>
                      <a:endParaRPr lang="zh-CN" altLang="en-US" sz="1800" dirty="0"/>
                    </a:p>
                  </a:txBody>
                  <a:tcPr marL="91450" marR="91450" marT="45713" marB="45713" anchor="ctr"/>
                </a:tc>
                <a:tc>
                  <a:txBody>
                    <a:bodyPr/>
                    <a:lstStyle/>
                    <a:p>
                      <a:pPr algn="ctr"/>
                      <a:r>
                        <a:rPr lang="en-US" altLang="zh-CN" sz="1800" dirty="0" smtClean="0"/>
                        <a:t>0100011</a:t>
                      </a:r>
                      <a:endParaRPr lang="zh-CN" altLang="en-US" sz="1800" dirty="0"/>
                    </a:p>
                  </a:txBody>
                  <a:tcPr marL="91450" marR="91450" marT="45713" marB="45713" anchor="ctr"/>
                </a:tc>
                <a:tc>
                  <a:txBody>
                    <a:bodyPr/>
                    <a:lstStyle/>
                    <a:p>
                      <a:pPr algn="ctr"/>
                      <a:r>
                        <a:rPr lang="en-US" altLang="zh-CN" sz="1800" dirty="0" smtClean="0"/>
                        <a:t>001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2"/>
                  </a:ext>
                </a:extLst>
              </a:tr>
              <a:tr h="409461">
                <a:tc vMerge="1">
                  <a:txBody>
                    <a:bodyPr/>
                    <a:lstStyle/>
                    <a:p>
                      <a:pPr algn="ctr"/>
                      <a:endParaRPr lang="zh-CN" altLang="en-US" dirty="0"/>
                    </a:p>
                  </a:txBody>
                  <a:tcPr anchor="ctr"/>
                </a:tc>
                <a:tc>
                  <a:txBody>
                    <a:bodyPr/>
                    <a:lstStyle/>
                    <a:p>
                      <a:pPr algn="ctr"/>
                      <a:r>
                        <a:rPr lang="en-US" altLang="zh-CN" sz="1800" dirty="0" err="1" smtClean="0"/>
                        <a:t>sw</a:t>
                      </a:r>
                      <a:endParaRPr lang="zh-CN" altLang="en-US" sz="1800" dirty="0"/>
                    </a:p>
                  </a:txBody>
                  <a:tcPr marL="91450" marR="91450" marT="45713" marB="45713" anchor="ctr"/>
                </a:tc>
                <a:tc>
                  <a:txBody>
                    <a:bodyPr/>
                    <a:lstStyle/>
                    <a:p>
                      <a:pPr algn="ctr"/>
                      <a:r>
                        <a:rPr lang="en-US" altLang="zh-CN" sz="1800" dirty="0" smtClean="0"/>
                        <a:t>0100011</a:t>
                      </a:r>
                      <a:endParaRPr lang="zh-CN" altLang="en-US" sz="1800" dirty="0"/>
                    </a:p>
                  </a:txBody>
                  <a:tcPr marL="91450" marR="91450" marT="45713" marB="45713" anchor="ctr"/>
                </a:tc>
                <a:tc>
                  <a:txBody>
                    <a:bodyPr/>
                    <a:lstStyle/>
                    <a:p>
                      <a:pPr algn="ctr"/>
                      <a:r>
                        <a:rPr lang="en-US" altLang="zh-CN" sz="1800" dirty="0" smtClean="0"/>
                        <a:t>010</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3"/>
                  </a:ext>
                </a:extLst>
              </a:tr>
              <a:tr h="409461">
                <a:tc vMerge="1">
                  <a:txBody>
                    <a:bodyPr/>
                    <a:lstStyle/>
                    <a:p>
                      <a:pPr algn="ctr"/>
                      <a:endParaRPr lang="zh-CN" altLang="en-US" dirty="0"/>
                    </a:p>
                  </a:txBody>
                  <a:tcPr anchor="ctr"/>
                </a:tc>
                <a:tc>
                  <a:txBody>
                    <a:bodyPr/>
                    <a:lstStyle/>
                    <a:p>
                      <a:pPr algn="ctr"/>
                      <a:r>
                        <a:rPr lang="en-US" altLang="zh-CN" sz="1800" dirty="0" err="1" smtClean="0"/>
                        <a:t>sd</a:t>
                      </a:r>
                      <a:endParaRPr lang="zh-CN" altLang="en-US" sz="1800" dirty="0"/>
                    </a:p>
                  </a:txBody>
                  <a:tcPr marL="91450" marR="91450" marT="45713" marB="45713" anchor="ctr"/>
                </a:tc>
                <a:tc>
                  <a:txBody>
                    <a:bodyPr/>
                    <a:lstStyle/>
                    <a:p>
                      <a:pPr algn="ctr"/>
                      <a:r>
                        <a:rPr lang="en-US" altLang="zh-CN" sz="1800" dirty="0" smtClean="0"/>
                        <a:t>0100011</a:t>
                      </a:r>
                      <a:endParaRPr lang="zh-CN" altLang="en-US" sz="1800" dirty="0"/>
                    </a:p>
                  </a:txBody>
                  <a:tcPr marL="91450" marR="91450" marT="45713" marB="45713" anchor="ctr"/>
                </a:tc>
                <a:tc>
                  <a:txBody>
                    <a:bodyPr/>
                    <a:lstStyle/>
                    <a:p>
                      <a:pPr algn="ctr"/>
                      <a:r>
                        <a:rPr lang="en-US" altLang="zh-CN" sz="1800" dirty="0" smtClean="0"/>
                        <a:t>111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4"/>
                  </a:ext>
                </a:extLst>
              </a:tr>
              <a:tr h="409461">
                <a:tc rowSpan="6">
                  <a:txBody>
                    <a:bodyPr/>
                    <a:lstStyle/>
                    <a:p>
                      <a:pPr algn="ctr"/>
                      <a:r>
                        <a:rPr lang="en-US" altLang="zh-CN" sz="1800" dirty="0" smtClean="0"/>
                        <a:t>SB-type</a:t>
                      </a:r>
                      <a:endParaRPr lang="zh-CN" altLang="en-US" sz="1800" dirty="0"/>
                    </a:p>
                  </a:txBody>
                  <a:tcPr marL="91450" marR="91450" marT="45713" marB="45713" anchor="ctr"/>
                </a:tc>
                <a:tc>
                  <a:txBody>
                    <a:bodyPr/>
                    <a:lstStyle/>
                    <a:p>
                      <a:pPr algn="ctr"/>
                      <a:r>
                        <a:rPr lang="en-US" altLang="zh-CN" sz="1800" dirty="0" err="1" smtClean="0"/>
                        <a:t>beq</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000</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5"/>
                  </a:ext>
                </a:extLst>
              </a:tr>
              <a:tr h="409461">
                <a:tc vMerge="1">
                  <a:txBody>
                    <a:bodyPr/>
                    <a:lstStyle/>
                    <a:p>
                      <a:pPr algn="ctr"/>
                      <a:endParaRPr lang="zh-CN" altLang="en-US" dirty="0"/>
                    </a:p>
                  </a:txBody>
                  <a:tcPr anchor="ctr"/>
                </a:tc>
                <a:tc>
                  <a:txBody>
                    <a:bodyPr/>
                    <a:lstStyle/>
                    <a:p>
                      <a:pPr algn="ctr"/>
                      <a:r>
                        <a:rPr lang="en-US" altLang="zh-CN" sz="1800" dirty="0" err="1" smtClean="0"/>
                        <a:t>bne</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001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6"/>
                  </a:ext>
                </a:extLst>
              </a:tr>
              <a:tr h="409461">
                <a:tc vMerge="1">
                  <a:txBody>
                    <a:bodyPr/>
                    <a:lstStyle/>
                    <a:p>
                      <a:pPr algn="ctr"/>
                      <a:endParaRPr lang="zh-CN" altLang="en-US" dirty="0"/>
                    </a:p>
                  </a:txBody>
                  <a:tcPr anchor="ctr"/>
                </a:tc>
                <a:tc>
                  <a:txBody>
                    <a:bodyPr/>
                    <a:lstStyle/>
                    <a:p>
                      <a:pPr algn="ctr"/>
                      <a:r>
                        <a:rPr lang="en-US" altLang="zh-CN" sz="1800" dirty="0" err="1" smtClean="0"/>
                        <a:t>blt</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100</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7"/>
                  </a:ext>
                </a:extLst>
              </a:tr>
              <a:tr h="409461">
                <a:tc vMerge="1">
                  <a:txBody>
                    <a:bodyPr/>
                    <a:lstStyle/>
                    <a:p>
                      <a:pPr algn="ctr"/>
                      <a:endParaRPr lang="zh-CN" altLang="en-US" dirty="0"/>
                    </a:p>
                  </a:txBody>
                  <a:tcPr anchor="ctr"/>
                </a:tc>
                <a:tc>
                  <a:txBody>
                    <a:bodyPr/>
                    <a:lstStyle/>
                    <a:p>
                      <a:pPr algn="ctr"/>
                      <a:r>
                        <a:rPr lang="en-US" altLang="zh-CN" sz="1800" dirty="0" err="1" smtClean="0"/>
                        <a:t>bge</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101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8"/>
                  </a:ext>
                </a:extLst>
              </a:tr>
              <a:tr h="409461">
                <a:tc vMerge="1">
                  <a:txBody>
                    <a:bodyPr/>
                    <a:lstStyle/>
                    <a:p>
                      <a:pPr algn="ctr"/>
                      <a:endParaRPr lang="zh-CN" altLang="en-US" dirty="0"/>
                    </a:p>
                  </a:txBody>
                  <a:tcPr anchor="ctr"/>
                </a:tc>
                <a:tc>
                  <a:txBody>
                    <a:bodyPr/>
                    <a:lstStyle/>
                    <a:p>
                      <a:pPr algn="ctr"/>
                      <a:r>
                        <a:rPr lang="en-US" altLang="zh-CN" sz="1800" dirty="0" err="1" smtClean="0"/>
                        <a:t>bltu</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110</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09"/>
                  </a:ext>
                </a:extLst>
              </a:tr>
              <a:tr h="409461">
                <a:tc vMerge="1">
                  <a:txBody>
                    <a:bodyPr/>
                    <a:lstStyle/>
                    <a:p>
                      <a:pPr algn="ctr"/>
                      <a:endParaRPr lang="zh-CN" altLang="en-US" dirty="0"/>
                    </a:p>
                  </a:txBody>
                  <a:tcPr anchor="ctr"/>
                </a:tc>
                <a:tc>
                  <a:txBody>
                    <a:bodyPr/>
                    <a:lstStyle/>
                    <a:p>
                      <a:pPr algn="ctr"/>
                      <a:r>
                        <a:rPr lang="en-US" altLang="zh-CN" sz="1800" dirty="0" err="1" smtClean="0"/>
                        <a:t>bgeu</a:t>
                      </a:r>
                      <a:endParaRPr lang="zh-CN" altLang="en-US" sz="1800" dirty="0"/>
                    </a:p>
                  </a:txBody>
                  <a:tcPr marL="91450" marR="91450" marT="45713" marB="45713" anchor="ctr"/>
                </a:tc>
                <a:tc>
                  <a:txBody>
                    <a:bodyPr/>
                    <a:lstStyle/>
                    <a:p>
                      <a:pPr algn="ctr"/>
                      <a:r>
                        <a:rPr lang="en-US" altLang="zh-CN" sz="1800" dirty="0" smtClean="0"/>
                        <a:t>1100011</a:t>
                      </a:r>
                      <a:endParaRPr lang="zh-CN" altLang="en-US" sz="1800" dirty="0"/>
                    </a:p>
                  </a:txBody>
                  <a:tcPr marL="91450" marR="91450" marT="45713" marB="45713" anchor="ctr"/>
                </a:tc>
                <a:tc>
                  <a:txBody>
                    <a:bodyPr/>
                    <a:lstStyle/>
                    <a:p>
                      <a:pPr algn="ctr"/>
                      <a:r>
                        <a:rPr lang="en-US" altLang="zh-CN" sz="1800" dirty="0" smtClean="0"/>
                        <a:t>111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10"/>
                  </a:ext>
                </a:extLst>
              </a:tr>
              <a:tr h="409461">
                <a:tc>
                  <a:txBody>
                    <a:bodyPr/>
                    <a:lstStyle/>
                    <a:p>
                      <a:pPr algn="ctr"/>
                      <a:r>
                        <a:rPr lang="en-US" altLang="zh-CN" sz="1800" dirty="0" smtClean="0"/>
                        <a:t>U-type</a:t>
                      </a:r>
                      <a:endParaRPr lang="zh-CN" altLang="en-US" sz="1800" dirty="0"/>
                    </a:p>
                  </a:txBody>
                  <a:tcPr marL="91450" marR="91450" marT="45713" marB="45713" anchor="ctr"/>
                </a:tc>
                <a:tc>
                  <a:txBody>
                    <a:bodyPr/>
                    <a:lstStyle/>
                    <a:p>
                      <a:pPr algn="ctr"/>
                      <a:r>
                        <a:rPr lang="en-US" altLang="zh-CN" sz="1800" dirty="0" err="1" smtClean="0"/>
                        <a:t>lui</a:t>
                      </a:r>
                      <a:endParaRPr lang="zh-CN" altLang="en-US" sz="1800" dirty="0"/>
                    </a:p>
                  </a:txBody>
                  <a:tcPr marL="91450" marR="91450" marT="45713" marB="45713" anchor="ctr"/>
                </a:tc>
                <a:tc>
                  <a:txBody>
                    <a:bodyPr/>
                    <a:lstStyle/>
                    <a:p>
                      <a:pPr algn="ctr"/>
                      <a:r>
                        <a:rPr lang="en-US" altLang="zh-CN" sz="1800" dirty="0" smtClean="0"/>
                        <a:t>0110111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11"/>
                  </a:ext>
                </a:extLst>
              </a:tr>
              <a:tr h="409461">
                <a:tc>
                  <a:txBody>
                    <a:bodyPr/>
                    <a:lstStyle/>
                    <a:p>
                      <a:pPr algn="ctr"/>
                      <a:r>
                        <a:rPr lang="en-US" altLang="zh-CN" sz="1800" dirty="0" smtClean="0"/>
                        <a:t>UJ-type</a:t>
                      </a:r>
                      <a:endParaRPr lang="zh-CN" altLang="en-US" sz="1800" dirty="0"/>
                    </a:p>
                  </a:txBody>
                  <a:tcPr marL="91450" marR="91450" marT="45713" marB="45713" anchor="ctr"/>
                </a:tc>
                <a:tc>
                  <a:txBody>
                    <a:bodyPr/>
                    <a:lstStyle/>
                    <a:p>
                      <a:pPr algn="ctr"/>
                      <a:r>
                        <a:rPr lang="en-US" altLang="zh-CN" sz="1800" dirty="0" err="1" smtClean="0"/>
                        <a:t>jal</a:t>
                      </a:r>
                      <a:endParaRPr lang="zh-CN" altLang="en-US" sz="1800" dirty="0"/>
                    </a:p>
                  </a:txBody>
                  <a:tcPr marL="91450" marR="91450" marT="45713" marB="45713" anchor="ctr"/>
                </a:tc>
                <a:tc>
                  <a:txBody>
                    <a:bodyPr/>
                    <a:lstStyle/>
                    <a:p>
                      <a:pPr algn="ctr"/>
                      <a:r>
                        <a:rPr lang="en-US" altLang="zh-CN" sz="1800" dirty="0" smtClean="0"/>
                        <a:t>1101111</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tc>
                  <a:txBody>
                    <a:bodyPr/>
                    <a:lstStyle/>
                    <a:p>
                      <a:pPr algn="ctr"/>
                      <a:r>
                        <a:rPr lang="en-US" altLang="zh-CN" sz="1800" dirty="0" err="1" smtClean="0"/>
                        <a:t>n.a</a:t>
                      </a:r>
                      <a:r>
                        <a:rPr lang="en-US" altLang="zh-CN" sz="1800" dirty="0" smtClean="0"/>
                        <a:t>.</a:t>
                      </a:r>
                      <a:endParaRPr lang="zh-CN" altLang="en-US" sz="1800" dirty="0"/>
                    </a:p>
                  </a:txBody>
                  <a:tcPr marL="91450" marR="91450" marT="45713" marB="45713" anchor="ctr"/>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17708569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992313" y="404813"/>
            <a:ext cx="8728075" cy="715962"/>
          </a:xfrm>
        </p:spPr>
        <p:txBody>
          <a:bodyPr>
            <a:normAutofit/>
          </a:bodyPr>
          <a:lstStyle/>
          <a:p>
            <a:pPr>
              <a:defRPr/>
            </a:pPr>
            <a:r>
              <a:rPr lang="en-US" altLang="zh-CN" dirty="0" smtClean="0"/>
              <a:t>Type of internal storage in processer</a:t>
            </a:r>
            <a:endParaRPr dirty="0" smtClean="0"/>
          </a:p>
        </p:txBody>
      </p:sp>
      <p:sp>
        <p:nvSpPr>
          <p:cNvPr id="15363" name="内容占位符 2"/>
          <p:cNvSpPr>
            <a:spLocks noGrp="1"/>
          </p:cNvSpPr>
          <p:nvPr>
            <p:ph idx="1"/>
          </p:nvPr>
        </p:nvSpPr>
        <p:spPr>
          <a:xfrm>
            <a:off x="2279576" y="1556792"/>
            <a:ext cx="7488832" cy="3727450"/>
          </a:xfrm>
        </p:spPr>
        <p:txBody>
          <a:bodyPr/>
          <a:lstStyle/>
          <a:p>
            <a:r>
              <a:rPr lang="en-US" altLang="zh-CN" sz="3200" dirty="0" smtClean="0"/>
              <a:t>Stack</a:t>
            </a:r>
          </a:p>
          <a:p>
            <a:r>
              <a:rPr lang="en-US" altLang="zh-CN" sz="3200" dirty="0" smtClean="0"/>
              <a:t>Accumulator</a:t>
            </a:r>
          </a:p>
          <a:p>
            <a:r>
              <a:rPr lang="en-US" altLang="zh-CN" sz="3200" dirty="0" smtClean="0"/>
              <a:t>General purpose register</a:t>
            </a:r>
          </a:p>
          <a:p>
            <a:pPr lvl="1"/>
            <a:r>
              <a:rPr lang="en-US" altLang="zh-CN" sz="3200" dirty="0" smtClean="0"/>
              <a:t>Register-Memory</a:t>
            </a:r>
          </a:p>
          <a:p>
            <a:pPr lvl="1"/>
            <a:r>
              <a:rPr lang="en-US" altLang="zh-CN" sz="3200" b="1" dirty="0" smtClean="0">
                <a:solidFill>
                  <a:srgbClr val="FF0000"/>
                </a:solidFill>
              </a:rPr>
              <a:t>Register-Register</a:t>
            </a:r>
            <a:r>
              <a:rPr lang="zh-CN" altLang="zh-CN" sz="3200" b="1" dirty="0" smtClean="0">
                <a:solidFill>
                  <a:srgbClr val="FF0000"/>
                </a:solidFill>
              </a:rPr>
              <a:t>：</a:t>
            </a:r>
            <a:r>
              <a:rPr lang="en-US" altLang="zh-CN" sz="3200" b="1" dirty="0" smtClean="0">
                <a:solidFill>
                  <a:srgbClr val="FF0000"/>
                </a:solidFill>
              </a:rPr>
              <a:t>load/store   </a:t>
            </a:r>
            <a:endParaRPr lang="zh-CN" altLang="zh-CN" sz="3200" b="1" dirty="0" smtClean="0">
              <a:solidFill>
                <a:srgbClr val="FF0000"/>
              </a:solidFill>
            </a:endParaRPr>
          </a:p>
        </p:txBody>
      </p:sp>
    </p:spTree>
    <p:extLst>
      <p:ext uri="{BB962C8B-B14F-4D97-AF65-F5344CB8AC3E}">
        <p14:creationId xmlns:p14="http://schemas.microsoft.com/office/powerpoint/2010/main" val="305741576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1502948" y="934052"/>
            <a:ext cx="9489595" cy="5231251"/>
          </a:xfrm>
        </p:spPr>
        <p:txBody>
          <a:bodyPr/>
          <a:lstStyle/>
          <a:p>
            <a:r>
              <a:rPr lang="zh-CN" altLang="en-US" dirty="0" smtClean="0"/>
              <a:t> </a:t>
            </a:r>
            <a:r>
              <a:rPr lang="en-US" altLang="zh-CN" dirty="0" smtClean="0"/>
              <a:t>Example (p120)</a:t>
            </a:r>
            <a:endParaRPr lang="en-US" altLang="zh-CN" sz="2000" b="1" dirty="0" smtClean="0">
              <a:solidFill>
                <a:srgbClr val="FF0066"/>
              </a:solidFill>
            </a:endParaRPr>
          </a:p>
          <a:p>
            <a:pPr lvl="1"/>
            <a:r>
              <a:rPr lang="en-US" altLang="zh-CN" dirty="0" smtClean="0"/>
              <a:t> Machine instruction (0x00578833)</a:t>
            </a:r>
          </a:p>
          <a:p>
            <a:pPr lvl="1">
              <a:buFont typeface="Wingdings" panose="05000000000000000000" pitchFamily="2" charset="2"/>
              <a:buNone/>
            </a:pPr>
            <a:r>
              <a:rPr lang="en-US" altLang="zh-CN" dirty="0" smtClean="0">
                <a:latin typeface="Times New Roman" panose="02020603050405020304" pitchFamily="18" charset="0"/>
              </a:rPr>
              <a:t>		0000 0000 0101 0111 1000 1000 0011 0011</a:t>
            </a:r>
          </a:p>
          <a:p>
            <a:pPr lvl="1"/>
            <a:r>
              <a:rPr lang="en-US" altLang="zh-CN" dirty="0" smtClean="0"/>
              <a:t> Decoding</a:t>
            </a:r>
          </a:p>
          <a:p>
            <a:pPr lvl="2"/>
            <a:r>
              <a:rPr lang="en-US" altLang="zh-CN" sz="1800" dirty="0" smtClean="0"/>
              <a:t> Determine the operation from opcode</a:t>
            </a:r>
          </a:p>
          <a:p>
            <a:pPr lvl="2">
              <a:buFont typeface="Wingdings" panose="05000000000000000000" pitchFamily="2" charset="2"/>
              <a:buNone/>
            </a:pPr>
            <a:r>
              <a:rPr lang="en-US" altLang="zh-CN" sz="1800" dirty="0" smtClean="0">
                <a:latin typeface="Times New Roman" panose="02020603050405020304" pitchFamily="18" charset="0"/>
              </a:rPr>
              <a:t>     opcode</a:t>
            </a:r>
            <a:r>
              <a:rPr lang="en-US" altLang="zh-CN" sz="1800" b="1" dirty="0" smtClean="0">
                <a:latin typeface="Times New Roman" panose="02020603050405020304" pitchFamily="18" charset="0"/>
              </a:rPr>
              <a:t>:</a:t>
            </a:r>
            <a:r>
              <a:rPr lang="en-US" altLang="zh-CN" sz="1800" dirty="0" smtClean="0">
                <a:latin typeface="Times New Roman" panose="02020603050405020304" pitchFamily="18" charset="0"/>
              </a:rPr>
              <a:t> 0110011          </a:t>
            </a:r>
            <a:r>
              <a:rPr lang="en-US" altLang="zh-CN" sz="1800" dirty="0" smtClean="0">
                <a:latin typeface="Times New Roman" panose="02020603050405020304" pitchFamily="18" charset="0"/>
                <a:sym typeface="Wingdings" panose="05000000000000000000" pitchFamily="2" charset="2"/>
              </a:rPr>
              <a:t></a:t>
            </a:r>
            <a:r>
              <a:rPr lang="en-US" altLang="zh-CN" sz="1800" dirty="0" smtClean="0">
                <a:latin typeface="Times New Roman" panose="02020603050405020304" pitchFamily="18" charset="0"/>
              </a:rPr>
              <a:t>    </a:t>
            </a:r>
            <a:r>
              <a:rPr lang="en-US" altLang="zh-CN" sz="1800" b="1" dirty="0" smtClean="0">
                <a:solidFill>
                  <a:srgbClr val="FF0000"/>
                </a:solidFill>
                <a:latin typeface="Times New Roman" panose="02020603050405020304" pitchFamily="18" charset="0"/>
              </a:rPr>
              <a:t>R-type arithmetic instruction</a:t>
            </a:r>
          </a:p>
          <a:p>
            <a:pPr>
              <a:lnSpc>
                <a:spcPct val="90000"/>
              </a:lnSpc>
              <a:buFont typeface="Wingdings" panose="05000000000000000000" pitchFamily="2" charset="2"/>
              <a:buNone/>
            </a:pPr>
            <a:r>
              <a:rPr lang="en-US" altLang="zh-CN" sz="1800" dirty="0" smtClean="0">
                <a:latin typeface="Times New Roman" panose="02020603050405020304" pitchFamily="18" charset="0"/>
                <a:ea typeface="宋体" panose="02010600030101010101" pitchFamily="2" charset="-122"/>
              </a:rPr>
              <a:t>          </a:t>
            </a:r>
            <a:r>
              <a:rPr lang="en-US" altLang="zh-CN" sz="2000" dirty="0" smtClean="0">
                <a:latin typeface="Arial Unicode MS" panose="020B0604020202020204" pitchFamily="34" charset="-122"/>
              </a:rPr>
              <a:t> </a:t>
            </a:r>
            <a:r>
              <a:rPr lang="en-US" altLang="zh-CN" sz="2000" u="sng" dirty="0" smtClean="0">
                <a:latin typeface="Times New Roman" panose="02020603050405020304" pitchFamily="18" charset="0"/>
              </a:rPr>
              <a:t>|       funct7     |     rs2     |     rs1    |    funct3     |   </a:t>
            </a:r>
            <a:r>
              <a:rPr lang="en-US" altLang="zh-CN" sz="2000" u="sng" dirty="0" err="1" smtClean="0">
                <a:latin typeface="Times New Roman" panose="02020603050405020304" pitchFamily="18" charset="0"/>
              </a:rPr>
              <a:t>rd</a:t>
            </a:r>
            <a:r>
              <a:rPr lang="en-US" altLang="zh-CN" sz="2000" u="sng" dirty="0" smtClean="0">
                <a:latin typeface="Times New Roman" panose="02020603050405020304" pitchFamily="18" charset="0"/>
              </a:rPr>
              <a:t>     |    opcode     |</a:t>
            </a:r>
          </a:p>
          <a:p>
            <a:pPr lvl="1">
              <a:lnSpc>
                <a:spcPct val="90000"/>
              </a:lnSpc>
              <a:buFont typeface="Wingdings" panose="05000000000000000000" pitchFamily="2" charset="2"/>
              <a:buNone/>
            </a:pPr>
            <a:r>
              <a:rPr lang="en-US" altLang="zh-CN" dirty="0" smtClean="0">
                <a:latin typeface="Times New Roman" panose="02020603050405020304" pitchFamily="18" charset="0"/>
              </a:rPr>
              <a:t>      0000000         00101      01111         000        10000   0110011</a:t>
            </a:r>
          </a:p>
          <a:p>
            <a:pPr lvl="1">
              <a:lnSpc>
                <a:spcPct val="90000"/>
              </a:lnSpc>
              <a:buFont typeface="Wingdings" panose="05000000000000000000" pitchFamily="2" charset="2"/>
              <a:buNone/>
            </a:pPr>
            <a:r>
              <a:rPr lang="en-US" altLang="zh-CN" sz="1800" b="1" dirty="0" smtClean="0">
                <a:solidFill>
                  <a:srgbClr val="FF0000"/>
                </a:solidFill>
                <a:latin typeface="Times New Roman" panose="02020603050405020304" pitchFamily="18" charset="0"/>
              </a:rPr>
              <a:t>            </a:t>
            </a:r>
            <a:r>
              <a:rPr lang="en-US" altLang="zh-CN" sz="1800" dirty="0" smtClean="0">
                <a:latin typeface="Times New Roman" panose="02020603050405020304" pitchFamily="18" charset="0"/>
              </a:rPr>
              <a:t>funct7 and funct3 are all 0 </a:t>
            </a:r>
            <a:r>
              <a:rPr lang="en-US" altLang="zh-CN" sz="1800" b="1" dirty="0" smtClean="0">
                <a:latin typeface="Times New Roman" panose="02020603050405020304" pitchFamily="18" charset="0"/>
              </a:rPr>
              <a:t>   </a:t>
            </a:r>
            <a:r>
              <a:rPr lang="en-US" altLang="zh-CN" sz="1800" b="1" dirty="0" smtClean="0">
                <a:latin typeface="Times New Roman" panose="02020603050405020304" pitchFamily="18" charset="0"/>
                <a:sym typeface="Wingdings" panose="05000000000000000000" pitchFamily="2" charset="2"/>
              </a:rPr>
              <a:t></a:t>
            </a:r>
            <a:r>
              <a:rPr lang="en-US" altLang="zh-CN" sz="1800" b="1" dirty="0" smtClean="0">
                <a:solidFill>
                  <a:srgbClr val="FF0000"/>
                </a:solidFill>
                <a:latin typeface="Times New Roman" panose="02020603050405020304" pitchFamily="18" charset="0"/>
                <a:sym typeface="Wingdings" panose="05000000000000000000" pitchFamily="2" charset="2"/>
              </a:rPr>
              <a:t>    </a:t>
            </a:r>
            <a:r>
              <a:rPr lang="en-US" altLang="zh-CN" sz="1800" b="1" dirty="0" smtClean="0">
                <a:solidFill>
                  <a:srgbClr val="FF0000"/>
                </a:solidFill>
                <a:latin typeface="Times New Roman" panose="02020603050405020304" pitchFamily="18" charset="0"/>
              </a:rPr>
              <a:t>add instruction</a:t>
            </a:r>
          </a:p>
          <a:p>
            <a:pPr lvl="2"/>
            <a:r>
              <a:rPr lang="en-US" altLang="zh-CN" sz="1800" dirty="0" smtClean="0"/>
              <a:t> Determine other fields</a:t>
            </a:r>
          </a:p>
          <a:p>
            <a:pPr lvl="2">
              <a:buFont typeface="Wingdings" panose="05000000000000000000" pitchFamily="2" charset="2"/>
              <a:buNone/>
            </a:pPr>
            <a:r>
              <a:rPr lang="en-US" altLang="zh-CN" sz="1800" b="1" dirty="0" smtClean="0">
                <a:solidFill>
                  <a:srgbClr val="FF0000"/>
                </a:solidFill>
              </a:rPr>
              <a:t> </a:t>
            </a:r>
            <a:r>
              <a:rPr lang="en-US" altLang="zh-CN" sz="1800" b="1" dirty="0" smtClean="0">
                <a:solidFill>
                  <a:srgbClr val="FF0000"/>
                </a:solidFill>
                <a:latin typeface="Times New Roman" panose="02020603050405020304" pitchFamily="18" charset="0"/>
              </a:rPr>
              <a:t>    rs2: x5;     rs1: x15;      </a:t>
            </a:r>
            <a:r>
              <a:rPr lang="en-US" altLang="zh-CN" sz="1800" b="1" dirty="0" err="1" smtClean="0">
                <a:solidFill>
                  <a:srgbClr val="FF0000"/>
                </a:solidFill>
                <a:latin typeface="Times New Roman" panose="02020603050405020304" pitchFamily="18" charset="0"/>
              </a:rPr>
              <a:t>rd</a:t>
            </a:r>
            <a:r>
              <a:rPr lang="en-US" altLang="zh-CN" sz="1800" b="1" dirty="0" smtClean="0">
                <a:solidFill>
                  <a:srgbClr val="FF0000"/>
                </a:solidFill>
                <a:latin typeface="Times New Roman" panose="02020603050405020304" pitchFamily="18" charset="0"/>
              </a:rPr>
              <a:t>: x16   			</a:t>
            </a:r>
            <a:endParaRPr lang="en-US" altLang="zh-CN" sz="1800" b="1" dirty="0" smtClean="0">
              <a:solidFill>
                <a:srgbClr val="FF0000"/>
              </a:solidFill>
            </a:endParaRPr>
          </a:p>
          <a:p>
            <a:pPr lvl="2"/>
            <a:r>
              <a:rPr lang="en-US" altLang="zh-CN" sz="1800" dirty="0" smtClean="0"/>
              <a:t> Show the assembly instruction</a:t>
            </a:r>
          </a:p>
          <a:p>
            <a:pPr lvl="2">
              <a:buFont typeface="Wingdings" panose="05000000000000000000" pitchFamily="2" charset="2"/>
              <a:buNone/>
            </a:pPr>
            <a:r>
              <a:rPr lang="en-US" altLang="zh-CN" sz="1800" dirty="0" smtClean="0">
                <a:latin typeface="Times New Roman" panose="02020603050405020304" pitchFamily="18" charset="0"/>
              </a:rPr>
              <a:t>     </a:t>
            </a:r>
            <a:r>
              <a:rPr lang="en-US" altLang="zh-CN" sz="1800" b="1" dirty="0" smtClean="0">
                <a:solidFill>
                  <a:srgbClr val="FF0000"/>
                </a:solidFill>
                <a:latin typeface="Times New Roman" panose="02020603050405020304" pitchFamily="18" charset="0"/>
              </a:rPr>
              <a:t>add  x16, x15, x5   </a:t>
            </a:r>
            <a:r>
              <a:rPr lang="en-US" altLang="zh-CN" sz="1800" dirty="0" smtClean="0"/>
              <a:t>(Note: add rd,rs1,rs2)</a:t>
            </a:r>
          </a:p>
        </p:txBody>
      </p:sp>
      <p:sp>
        <p:nvSpPr>
          <p:cNvPr id="4" name="Rectangle 2"/>
          <p:cNvSpPr>
            <a:spLocks noGrp="1" noRot="1" noChangeArrowheads="1"/>
          </p:cNvSpPr>
          <p:nvPr>
            <p:ph type="title" idx="4294967295"/>
          </p:nvPr>
        </p:nvSpPr>
        <p:spPr>
          <a:xfrm>
            <a:off x="1487488" y="19653"/>
            <a:ext cx="9721850" cy="914400"/>
          </a:xfrm>
        </p:spPr>
        <p:txBody>
          <a:bodyPr/>
          <a:lstStyle/>
          <a:p>
            <a:pPr>
              <a:defRPr/>
            </a:pPr>
            <a:r>
              <a:rPr lang="en-US" altLang="zh-CN" sz="3200" dirty="0" smtClean="0"/>
              <a:t>Decoding Machine Language</a:t>
            </a:r>
            <a:endParaRPr lang="en-US" altLang="zh-CN" sz="3200" dirty="0"/>
          </a:p>
        </p:txBody>
      </p:sp>
    </p:spTree>
    <p:extLst>
      <p:ext uri="{BB962C8B-B14F-4D97-AF65-F5344CB8AC3E}">
        <p14:creationId xmlns:p14="http://schemas.microsoft.com/office/powerpoint/2010/main" val="290725218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idx="4294967295"/>
          </p:nvPr>
        </p:nvSpPr>
        <p:spPr>
          <a:xfrm>
            <a:off x="1271464" y="-171400"/>
            <a:ext cx="10729466" cy="914400"/>
          </a:xfrm>
        </p:spPr>
        <p:txBody>
          <a:bodyPr/>
          <a:lstStyle/>
          <a:p>
            <a:pPr>
              <a:defRPr/>
            </a:pPr>
            <a:r>
              <a:rPr lang="en-US" altLang="zh-CN" sz="3200" dirty="0"/>
              <a:t>2.11   Parallelism and </a:t>
            </a:r>
            <a:r>
              <a:rPr lang="en-US" altLang="zh-CN" sz="3200" dirty="0" smtClean="0"/>
              <a:t>Instructions: Synchronization</a:t>
            </a:r>
            <a:endParaRPr lang="en-US" altLang="zh-CN" sz="3200" dirty="0"/>
          </a:p>
        </p:txBody>
      </p:sp>
      <p:sp>
        <p:nvSpPr>
          <p:cNvPr id="207875" name="Rectangle 3"/>
          <p:cNvSpPr>
            <a:spLocks noGrp="1" noRot="1" noChangeArrowheads="1"/>
          </p:cNvSpPr>
          <p:nvPr>
            <p:ph type="body" idx="4294967295"/>
          </p:nvPr>
        </p:nvSpPr>
        <p:spPr>
          <a:xfrm>
            <a:off x="1415480" y="573832"/>
            <a:ext cx="8785225" cy="5284787"/>
          </a:xfrm>
        </p:spPr>
        <p:txBody>
          <a:bodyPr/>
          <a:lstStyle/>
          <a:p>
            <a:r>
              <a:rPr lang="en-US" altLang="zh-CN" dirty="0" smtClean="0"/>
              <a:t> </a:t>
            </a:r>
            <a:r>
              <a:rPr lang="en-US" altLang="zh-CN" dirty="0" smtClean="0">
                <a:solidFill>
                  <a:srgbClr val="000000"/>
                </a:solidFill>
              </a:rPr>
              <a:t>cause</a:t>
            </a:r>
          </a:p>
          <a:p>
            <a:pPr lvl="1"/>
            <a:r>
              <a:rPr lang="en-US" altLang="zh-CN" dirty="0" smtClean="0">
                <a:solidFill>
                  <a:srgbClr val="000000"/>
                </a:solidFill>
              </a:rPr>
              <a:t> multiprocessors</a:t>
            </a:r>
          </a:p>
          <a:p>
            <a:pPr lvl="1"/>
            <a:r>
              <a:rPr lang="en-US" altLang="zh-CN" dirty="0" smtClean="0">
                <a:solidFill>
                  <a:srgbClr val="000000"/>
                </a:solidFill>
              </a:rPr>
              <a:t> task preemption</a:t>
            </a:r>
          </a:p>
          <a:p>
            <a:pPr lvl="1"/>
            <a:r>
              <a:rPr lang="en-US" altLang="zh-CN" dirty="0" smtClean="0">
                <a:solidFill>
                  <a:srgbClr val="000000"/>
                </a:solidFill>
              </a:rPr>
              <a:t> interrupt</a:t>
            </a:r>
          </a:p>
          <a:p>
            <a:r>
              <a:rPr lang="en-US" altLang="zh-CN" dirty="0" smtClean="0">
                <a:solidFill>
                  <a:srgbClr val="000000"/>
                </a:solidFill>
              </a:rPr>
              <a:t>result</a:t>
            </a:r>
          </a:p>
          <a:p>
            <a:pPr lvl="1"/>
            <a:r>
              <a:rPr lang="en-US" altLang="zh-CN" dirty="0" smtClean="0">
                <a:solidFill>
                  <a:srgbClr val="000000"/>
                </a:solidFill>
              </a:rPr>
              <a:t>data race</a:t>
            </a:r>
          </a:p>
          <a:p>
            <a:pPr lvl="1"/>
            <a:r>
              <a:rPr lang="en-US" altLang="zh-CN" dirty="0" smtClean="0">
                <a:solidFill>
                  <a:srgbClr val="000000"/>
                </a:solidFill>
              </a:rPr>
              <a:t>resources race</a:t>
            </a:r>
          </a:p>
          <a:p>
            <a:pPr lvl="1"/>
            <a:r>
              <a:rPr lang="en-US" altLang="zh-CN" dirty="0" smtClean="0">
                <a:solidFill>
                  <a:srgbClr val="000000"/>
                </a:solidFill>
              </a:rPr>
              <a:t>Critical region</a:t>
            </a:r>
          </a:p>
          <a:p>
            <a:r>
              <a:rPr lang="en-US" altLang="zh-CN" dirty="0" smtClean="0">
                <a:solidFill>
                  <a:srgbClr val="000000"/>
                </a:solidFill>
              </a:rPr>
              <a:t>solution</a:t>
            </a:r>
          </a:p>
          <a:p>
            <a:pPr lvl="1"/>
            <a:r>
              <a:rPr lang="en-US" altLang="zh-CN" dirty="0" smtClean="0">
                <a:solidFill>
                  <a:srgbClr val="000000"/>
                </a:solidFill>
              </a:rPr>
              <a:t>synchronization</a:t>
            </a:r>
          </a:p>
          <a:p>
            <a:pPr lvl="2"/>
            <a:r>
              <a:rPr lang="en-US" altLang="zh-CN" sz="1800" dirty="0" smtClean="0">
                <a:solidFill>
                  <a:srgbClr val="000000"/>
                </a:solidFill>
              </a:rPr>
              <a:t>mutual exclusion</a:t>
            </a:r>
            <a:r>
              <a:rPr lang="zh-CN" altLang="en-US" sz="1800" dirty="0" smtClean="0">
                <a:solidFill>
                  <a:srgbClr val="000000"/>
                </a:solidFill>
              </a:rPr>
              <a:t>、</a:t>
            </a:r>
            <a:r>
              <a:rPr lang="en-US" altLang="zh-CN" sz="1800" dirty="0" smtClean="0">
                <a:solidFill>
                  <a:srgbClr val="000000"/>
                </a:solidFill>
              </a:rPr>
              <a:t>semaphore …</a:t>
            </a:r>
          </a:p>
          <a:p>
            <a:pPr lvl="1"/>
            <a:r>
              <a:rPr lang="en-US" altLang="zh-CN" dirty="0" smtClean="0">
                <a:solidFill>
                  <a:srgbClr val="000000"/>
                </a:solidFill>
              </a:rPr>
              <a:t>hardware level</a:t>
            </a:r>
          </a:p>
          <a:p>
            <a:pPr lvl="2"/>
            <a:r>
              <a:rPr lang="en-US" altLang="zh-CN" sz="1800" dirty="0" smtClean="0">
                <a:solidFill>
                  <a:srgbClr val="000000"/>
                </a:solidFill>
              </a:rPr>
              <a:t>atomic exchange or atomic swap (instructions in RISC-V: </a:t>
            </a:r>
            <a:r>
              <a:rPr lang="en-US" altLang="zh-CN" sz="1800" dirty="0" err="1" smtClean="0">
                <a:solidFill>
                  <a:srgbClr val="000000"/>
                </a:solidFill>
              </a:rPr>
              <a:t>lr.d</a:t>
            </a:r>
            <a:r>
              <a:rPr lang="en-US" altLang="zh-CN" sz="1800" dirty="0" smtClean="0">
                <a:solidFill>
                  <a:srgbClr val="000000"/>
                </a:solidFill>
              </a:rPr>
              <a:t> and </a:t>
            </a:r>
            <a:r>
              <a:rPr lang="en-US" altLang="zh-CN" sz="1800" dirty="0" err="1" smtClean="0">
                <a:solidFill>
                  <a:srgbClr val="000000"/>
                </a:solidFill>
              </a:rPr>
              <a:t>sc.d</a:t>
            </a:r>
            <a:r>
              <a:rPr lang="en-US" altLang="zh-CN" sz="1800" dirty="0" smtClean="0">
                <a:solidFill>
                  <a:srgbClr val="000000"/>
                </a:solidFill>
              </a:rPr>
              <a:t>)</a:t>
            </a:r>
          </a:p>
          <a:p>
            <a:pPr lvl="2">
              <a:buFont typeface="Wingdings" panose="05000000000000000000" pitchFamily="2" charset="2"/>
              <a:buNone/>
            </a:pPr>
            <a:endParaRPr lang="en-US" altLang="zh-CN" sz="1800" dirty="0" smtClean="0">
              <a:solidFill>
                <a:srgbClr val="000000"/>
              </a:solidFill>
            </a:endParaRPr>
          </a:p>
        </p:txBody>
      </p:sp>
    </p:spTree>
    <p:extLst>
      <p:ext uri="{BB962C8B-B14F-4D97-AF65-F5344CB8AC3E}">
        <p14:creationId xmlns:p14="http://schemas.microsoft.com/office/powerpoint/2010/main" val="413729761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nvPr>
        </p:nvSpPr>
        <p:spPr/>
        <p:txBody>
          <a:bodyPr/>
          <a:lstStyle/>
          <a:p>
            <a:pPr eaLnBrk="1" hangingPunct="1">
              <a:defRPr/>
            </a:pPr>
            <a:r>
              <a:rPr lang="en-AU" altLang="en-US" smtClean="0"/>
              <a:t>Synchronization in RISC-V</a:t>
            </a:r>
          </a:p>
        </p:txBody>
      </p:sp>
      <p:sp>
        <p:nvSpPr>
          <p:cNvPr id="209923" name="Rectangle 3"/>
          <p:cNvSpPr>
            <a:spLocks noGrp="1" noChangeArrowheads="1"/>
          </p:cNvSpPr>
          <p:nvPr>
            <p:ph type="body" idx="1"/>
          </p:nvPr>
        </p:nvSpPr>
        <p:spPr/>
        <p:txBody>
          <a:bodyPr/>
          <a:lstStyle/>
          <a:p>
            <a:pPr eaLnBrk="1" hangingPunct="1">
              <a:lnSpc>
                <a:spcPct val="90000"/>
              </a:lnSpc>
            </a:pPr>
            <a:r>
              <a:rPr lang="en-AU" altLang="en-US" sz="2800" dirty="0" smtClean="0"/>
              <a:t>Load reserved: </a:t>
            </a:r>
            <a:r>
              <a:rPr lang="en-AU" altLang="en-US" sz="2800" dirty="0" err="1" smtClean="0">
                <a:latin typeface="Lucida Console" panose="020B0609040504020204" pitchFamily="49" charset="0"/>
              </a:rPr>
              <a:t>lr.d</a:t>
            </a:r>
            <a:r>
              <a:rPr lang="en-AU" altLang="en-US" sz="2800" dirty="0" smtClean="0">
                <a:latin typeface="Lucida Console" panose="020B0609040504020204" pitchFamily="49" charset="0"/>
              </a:rPr>
              <a:t> </a:t>
            </a:r>
            <a:r>
              <a:rPr lang="en-AU" altLang="en-US" sz="2800" dirty="0" err="1" smtClean="0">
                <a:latin typeface="Lucida Console" panose="020B0609040504020204" pitchFamily="49" charset="0"/>
              </a:rPr>
              <a:t>rd</a:t>
            </a:r>
            <a:r>
              <a:rPr lang="en-AU" altLang="en-US" sz="2800" dirty="0" smtClean="0">
                <a:latin typeface="Lucida Console" panose="020B0609040504020204" pitchFamily="49" charset="0"/>
              </a:rPr>
              <a:t>,(rs1)</a:t>
            </a:r>
          </a:p>
          <a:p>
            <a:pPr lvl="1" eaLnBrk="1" hangingPunct="1">
              <a:lnSpc>
                <a:spcPct val="90000"/>
              </a:lnSpc>
            </a:pPr>
            <a:r>
              <a:rPr lang="en-AU" altLang="en-US" sz="2400" dirty="0" smtClean="0"/>
              <a:t>Load from address in rs1 to </a:t>
            </a:r>
            <a:r>
              <a:rPr lang="en-AU" altLang="en-US" sz="2400" dirty="0" err="1" smtClean="0"/>
              <a:t>rd</a:t>
            </a:r>
            <a:endParaRPr lang="en-AU" altLang="en-US" sz="2400" dirty="0" smtClean="0"/>
          </a:p>
          <a:p>
            <a:pPr lvl="1" eaLnBrk="1" hangingPunct="1">
              <a:lnSpc>
                <a:spcPct val="90000"/>
              </a:lnSpc>
            </a:pPr>
            <a:r>
              <a:rPr lang="en-AU" altLang="en-US" sz="2400" dirty="0" smtClean="0"/>
              <a:t>Place reservation on memory address</a:t>
            </a:r>
          </a:p>
          <a:p>
            <a:pPr eaLnBrk="1" hangingPunct="1">
              <a:lnSpc>
                <a:spcPct val="90000"/>
              </a:lnSpc>
            </a:pPr>
            <a:endParaRPr lang="en-AU" altLang="en-US" sz="2800" dirty="0" smtClean="0"/>
          </a:p>
          <a:p>
            <a:pPr eaLnBrk="1" hangingPunct="1">
              <a:lnSpc>
                <a:spcPct val="90000"/>
              </a:lnSpc>
            </a:pPr>
            <a:r>
              <a:rPr lang="en-AU" altLang="en-US" sz="2800" dirty="0" smtClean="0"/>
              <a:t>Store conditional: </a:t>
            </a:r>
            <a:r>
              <a:rPr lang="en-US" altLang="en-US" sz="2800" dirty="0" err="1" smtClean="0">
                <a:latin typeface="Lucida Console" panose="020B0609040504020204" pitchFamily="49" charset="0"/>
              </a:rPr>
              <a:t>sc.d</a:t>
            </a:r>
            <a:r>
              <a:rPr lang="en-US" altLang="en-US" sz="2800" dirty="0" smtClean="0">
                <a:latin typeface="Lucida Console" panose="020B0609040504020204" pitchFamily="49" charset="0"/>
              </a:rPr>
              <a:t> </a:t>
            </a:r>
            <a:r>
              <a:rPr lang="en-US" altLang="en-US" sz="2800" dirty="0" err="1" smtClean="0">
                <a:latin typeface="Lucida Console" panose="020B0609040504020204" pitchFamily="49" charset="0"/>
              </a:rPr>
              <a:t>rd</a:t>
            </a:r>
            <a:r>
              <a:rPr lang="en-US" altLang="en-US" sz="2800" dirty="0" smtClean="0">
                <a:latin typeface="Lucida Console" panose="020B0609040504020204" pitchFamily="49" charset="0"/>
              </a:rPr>
              <a:t>,(rs1),rs2</a:t>
            </a:r>
            <a:endParaRPr lang="en-AU" altLang="en-US" sz="2800" dirty="0" smtClean="0"/>
          </a:p>
          <a:p>
            <a:pPr lvl="1" eaLnBrk="1" hangingPunct="1">
              <a:lnSpc>
                <a:spcPct val="90000"/>
              </a:lnSpc>
            </a:pPr>
            <a:r>
              <a:rPr lang="en-AU" altLang="en-US" sz="2400" dirty="0" smtClean="0"/>
              <a:t>Store from rs2 to address in rs1</a:t>
            </a:r>
          </a:p>
          <a:p>
            <a:pPr lvl="1" eaLnBrk="1" hangingPunct="1">
              <a:lnSpc>
                <a:spcPct val="90000"/>
              </a:lnSpc>
            </a:pPr>
            <a:r>
              <a:rPr lang="en-AU" altLang="en-US" sz="2400" dirty="0" smtClean="0"/>
              <a:t>Succeeds if location not changed since the </a:t>
            </a:r>
            <a:r>
              <a:rPr lang="en-AU" altLang="en-US" sz="2400" dirty="0" err="1" smtClean="0">
                <a:latin typeface="Lucida Console" panose="020B0609040504020204" pitchFamily="49" charset="0"/>
              </a:rPr>
              <a:t>lr.d</a:t>
            </a:r>
            <a:endParaRPr lang="en-AU" altLang="en-US" sz="2400" dirty="0" smtClean="0">
              <a:latin typeface="Lucida Console" panose="020B0609040504020204" pitchFamily="49" charset="0"/>
            </a:endParaRPr>
          </a:p>
          <a:p>
            <a:pPr lvl="2" eaLnBrk="1" hangingPunct="1">
              <a:lnSpc>
                <a:spcPct val="90000"/>
              </a:lnSpc>
            </a:pPr>
            <a:r>
              <a:rPr lang="en-AU" altLang="en-US" sz="2000" dirty="0" smtClean="0"/>
              <a:t>Returns 0 in </a:t>
            </a:r>
            <a:r>
              <a:rPr lang="en-AU" altLang="en-US" sz="2000" dirty="0" err="1" smtClean="0"/>
              <a:t>rd</a:t>
            </a:r>
            <a:endParaRPr lang="en-AU" altLang="en-US" sz="2000" dirty="0" smtClean="0"/>
          </a:p>
          <a:p>
            <a:pPr lvl="1" eaLnBrk="1" hangingPunct="1">
              <a:lnSpc>
                <a:spcPct val="90000"/>
              </a:lnSpc>
            </a:pPr>
            <a:r>
              <a:rPr lang="en-AU" altLang="en-US" sz="2400" dirty="0" smtClean="0"/>
              <a:t>Fails if location is changed</a:t>
            </a:r>
          </a:p>
          <a:p>
            <a:pPr lvl="2" eaLnBrk="1" hangingPunct="1">
              <a:lnSpc>
                <a:spcPct val="90000"/>
              </a:lnSpc>
            </a:pPr>
            <a:r>
              <a:rPr lang="en-AU" altLang="en-US" sz="2000" dirty="0" smtClean="0"/>
              <a:t>Returns non-zero value in </a:t>
            </a:r>
            <a:r>
              <a:rPr lang="en-AU" altLang="en-US" sz="2000" dirty="0" err="1" smtClean="0"/>
              <a:t>rd</a:t>
            </a:r>
            <a:endParaRPr lang="en-AU" altLang="en-US" dirty="0" smtClean="0"/>
          </a:p>
        </p:txBody>
      </p:sp>
    </p:spTree>
    <p:extLst>
      <p:ext uri="{BB962C8B-B14F-4D97-AF65-F5344CB8AC3E}">
        <p14:creationId xmlns:p14="http://schemas.microsoft.com/office/powerpoint/2010/main" val="109409724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a:lstStyle/>
          <a:p>
            <a:pPr>
              <a:defRPr/>
            </a:pPr>
            <a:r>
              <a:rPr lang="en-AU" altLang="en-US" smtClean="0"/>
              <a:t>Synchronization in RISC-V</a:t>
            </a:r>
            <a:endParaRPr lang="en-US" altLang="en-US" smtClean="0"/>
          </a:p>
        </p:txBody>
      </p:sp>
      <p:sp>
        <p:nvSpPr>
          <p:cNvPr id="3" name="Content Placeholder 2"/>
          <p:cNvSpPr>
            <a:spLocks noGrp="1"/>
          </p:cNvSpPr>
          <p:nvPr>
            <p:ph idx="1"/>
          </p:nvPr>
        </p:nvSpPr>
        <p:spPr>
          <a:xfrm>
            <a:off x="551384" y="1148428"/>
            <a:ext cx="11070167" cy="4886325"/>
          </a:xfrm>
        </p:spPr>
        <p:txBody>
          <a:bodyPr/>
          <a:lstStyle/>
          <a:p>
            <a:pPr eaLnBrk="1" hangingPunct="1">
              <a:lnSpc>
                <a:spcPct val="90000"/>
              </a:lnSpc>
              <a:defRPr/>
            </a:pPr>
            <a:r>
              <a:rPr lang="en-AU" altLang="en-US" sz="2400" dirty="0"/>
              <a:t>Example 1: atomic swap (to test/set lock variable)</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again:	</a:t>
            </a:r>
            <a:r>
              <a:rPr lang="en-AU" altLang="en-US" sz="2000" dirty="0" err="1">
                <a:latin typeface="Lucida Console" panose="020B0609040504020204" pitchFamily="49" charset="0"/>
              </a:rPr>
              <a:t>lr.d</a:t>
            </a:r>
            <a:r>
              <a:rPr lang="en-AU" altLang="en-US" sz="2000" dirty="0">
                <a:latin typeface="Lucida Console" panose="020B0609040504020204" pitchFamily="49" charset="0"/>
              </a:rPr>
              <a:t> x10,(x20)</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sc.d</a:t>
            </a:r>
            <a:r>
              <a:rPr lang="en-AU" altLang="en-US" sz="2000" dirty="0">
                <a:latin typeface="Lucida Console" panose="020B0609040504020204" pitchFamily="49" charset="0"/>
              </a:rPr>
              <a:t> x11,(x20),x23 // X11 = status</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bne</a:t>
            </a:r>
            <a:r>
              <a:rPr lang="en-AU" altLang="en-US" sz="2000" dirty="0">
                <a:latin typeface="Lucida Console" panose="020B0609040504020204" pitchFamily="49" charset="0"/>
              </a:rPr>
              <a:t>  x11,x0,again  // branch if store failed</a:t>
            </a:r>
          </a:p>
          <a:p>
            <a:pPr marL="1314450" lvl="1" indent="-1141413" eaLnBrk="1" hangingPunct="1">
              <a:lnSpc>
                <a:spcPct val="90000"/>
              </a:lnSpc>
              <a:buFont typeface="Wingdings" panose="05000000000000000000" pitchFamily="2" charset="2"/>
              <a:buNone/>
              <a:defRPr/>
            </a:pPr>
            <a:r>
              <a:rPr lang="en-AU" altLang="en-US" sz="2000" dirty="0">
                <a:latin typeface="Lucida Console" panose="020B0609040504020204" pitchFamily="49" charset="0"/>
              </a:rPr>
              <a:t>	</a:t>
            </a:r>
            <a:r>
              <a:rPr lang="en-AU" altLang="en-US" sz="2000" dirty="0" err="1">
                <a:latin typeface="Lucida Console" panose="020B0609040504020204" pitchFamily="49" charset="0"/>
              </a:rPr>
              <a:t>addi</a:t>
            </a:r>
            <a:r>
              <a:rPr lang="en-AU" altLang="en-US" sz="2000" dirty="0">
                <a:latin typeface="Lucida Console" panose="020B0609040504020204" pitchFamily="49" charset="0"/>
              </a:rPr>
              <a:t> x23,x10,0     // X23 = loaded value</a:t>
            </a:r>
          </a:p>
          <a:p>
            <a:pPr marL="1314450" lvl="1" indent="-1141413" eaLnBrk="1" hangingPunct="1">
              <a:lnSpc>
                <a:spcPct val="90000"/>
              </a:lnSpc>
              <a:buFont typeface="Wingdings" panose="05000000000000000000" pitchFamily="2" charset="2"/>
              <a:buNone/>
              <a:defRPr/>
            </a:pPr>
            <a:endParaRPr lang="en-AU" altLang="en-US" sz="2000" dirty="0">
              <a:latin typeface="Lucida Console" panose="020B0609040504020204" pitchFamily="49" charset="0"/>
            </a:endParaRPr>
          </a:p>
          <a:p>
            <a:pPr>
              <a:defRPr/>
            </a:pPr>
            <a:r>
              <a:rPr lang="en-US" sz="2400" dirty="0"/>
              <a:t>Example 2: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addi</a:t>
            </a:r>
            <a:r>
              <a:rPr lang="en-US" sz="2000" dirty="0">
                <a:latin typeface="Lucida Console" panose="020B0609040504020204" pitchFamily="49" charset="0"/>
              </a:rPr>
              <a:t> x12,x0,1 		// copy locked value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again:	</a:t>
            </a:r>
            <a:r>
              <a:rPr lang="en-US" sz="2000" dirty="0" err="1">
                <a:latin typeface="Lucida Console" panose="020B0609040504020204" pitchFamily="49" charset="0"/>
              </a:rPr>
              <a:t>lr.d</a:t>
            </a:r>
            <a:r>
              <a:rPr lang="en-US" sz="2000" dirty="0">
                <a:latin typeface="Lucida Console" panose="020B0609040504020204" pitchFamily="49" charset="0"/>
              </a:rPr>
              <a:t> x10,(x20) 		// read 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x10,x0,again 	// check if it is 0 yet</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sc.d</a:t>
            </a:r>
            <a:r>
              <a:rPr lang="en-US" sz="2000" dirty="0">
                <a:latin typeface="Lucida Console" panose="020B0609040504020204" pitchFamily="49" charset="0"/>
              </a:rPr>
              <a:t> x11,(x20),x12 	// attempt to store</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bne</a:t>
            </a:r>
            <a:r>
              <a:rPr lang="en-US" sz="2000" dirty="0">
                <a:latin typeface="Lucida Console" panose="020B0609040504020204" pitchFamily="49" charset="0"/>
              </a:rPr>
              <a:t>  x11,x0,again	// branch if fails</a:t>
            </a:r>
          </a:p>
          <a:p>
            <a:pPr marL="342900" lvl="1" indent="-342900">
              <a:lnSpc>
                <a:spcPct val="90000"/>
              </a:lnSpc>
              <a:buClr>
                <a:schemeClr val="folHlink"/>
              </a:buClr>
              <a:buSzPct val="60000"/>
              <a:defRPr/>
            </a:pPr>
            <a:r>
              <a:rPr lang="en-US" sz="2000" dirty="0">
                <a:ea typeface="+mn-ea"/>
                <a:cs typeface="+mn-cs"/>
              </a:rPr>
              <a:t>Unlock:</a:t>
            </a:r>
          </a:p>
          <a:p>
            <a:pPr marL="1314450" lvl="1" indent="-1141413" eaLnBrk="1" hangingPunct="1">
              <a:lnSpc>
                <a:spcPct val="90000"/>
              </a:lnSpc>
              <a:buFont typeface="Wingdings" panose="05000000000000000000" pitchFamily="2" charset="2"/>
              <a:buNone/>
              <a:defRPr/>
            </a:pPr>
            <a:r>
              <a:rPr lang="en-US" sz="2000" dirty="0">
                <a:latin typeface="Lucida Console" panose="020B0609040504020204" pitchFamily="49" charset="0"/>
              </a:rPr>
              <a:t>	</a:t>
            </a:r>
            <a:r>
              <a:rPr lang="en-US" sz="2000" dirty="0" err="1">
                <a:latin typeface="Lucida Console" panose="020B0609040504020204" pitchFamily="49" charset="0"/>
              </a:rPr>
              <a:t>sd</a:t>
            </a:r>
            <a:r>
              <a:rPr lang="en-US" sz="2000" dirty="0">
                <a:latin typeface="Lucida Console" panose="020B0609040504020204" pitchFamily="49" charset="0"/>
              </a:rPr>
              <a:t>   x0,0(x20)		// free lock</a:t>
            </a:r>
            <a:endParaRPr lang="en-US" dirty="0">
              <a:latin typeface="Lucida Console" panose="020B0609040504020204" pitchFamily="49" charset="0"/>
            </a:endParaRPr>
          </a:p>
          <a:p>
            <a:pPr marL="1314450" lvl="1" indent="-1141413" eaLnBrk="1" hangingPunct="1">
              <a:lnSpc>
                <a:spcPct val="90000"/>
              </a:lnSpc>
              <a:buFont typeface="Wingdings" panose="05000000000000000000" pitchFamily="2" charset="2"/>
              <a:buNone/>
              <a:defRPr/>
            </a:pPr>
            <a:endParaRPr lang="en-US" dirty="0">
              <a:latin typeface="Lucida Console" panose="020B0609040504020204" pitchFamily="49" charset="0"/>
            </a:endParaRPr>
          </a:p>
        </p:txBody>
      </p:sp>
    </p:spTree>
    <p:extLst>
      <p:ext uri="{BB962C8B-B14F-4D97-AF65-F5344CB8AC3E}">
        <p14:creationId xmlns:p14="http://schemas.microsoft.com/office/powerpoint/2010/main" val="208291446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a:xfrm>
            <a:off x="1343472" y="60714"/>
            <a:ext cx="9026078" cy="914400"/>
          </a:xfrm>
        </p:spPr>
        <p:txBody>
          <a:bodyPr/>
          <a:lstStyle/>
          <a:p>
            <a:pPr>
              <a:defRPr/>
            </a:pPr>
            <a:r>
              <a:rPr lang="en-US" altLang="zh-CN" sz="3200" dirty="0"/>
              <a:t>2.12   Translating and Starting a Program</a:t>
            </a:r>
          </a:p>
        </p:txBody>
      </p:sp>
      <p:grpSp>
        <p:nvGrpSpPr>
          <p:cNvPr id="214019" name="组合 1"/>
          <p:cNvGrpSpPr>
            <a:grpSpLocks/>
          </p:cNvGrpSpPr>
          <p:nvPr/>
        </p:nvGrpSpPr>
        <p:grpSpPr bwMode="auto">
          <a:xfrm>
            <a:off x="1343472" y="1052736"/>
            <a:ext cx="8364538" cy="4824412"/>
            <a:chOff x="1187450" y="1557338"/>
            <a:chExt cx="7531100" cy="4248150"/>
          </a:xfrm>
        </p:grpSpPr>
        <p:sp>
          <p:nvSpPr>
            <p:cNvPr id="214020"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Many compilers produce object modules directly</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1"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2"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Static linking</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14023"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14024" name="Picture 1"/>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7450" y="1703388"/>
              <a:ext cx="5597525"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172625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1703388" y="1484313"/>
            <a:ext cx="8785225" cy="5184775"/>
          </a:xfrm>
        </p:spPr>
        <p:txBody>
          <a:bodyPr/>
          <a:lstStyle/>
          <a:p>
            <a:r>
              <a:rPr lang="en-US" altLang="zh-CN" sz="2000" b="1" smtClean="0"/>
              <a:t>Compiling</a:t>
            </a:r>
          </a:p>
          <a:p>
            <a:pPr lvl="1"/>
            <a:r>
              <a:rPr lang="en-US" altLang="zh-CN" sz="1800" smtClean="0"/>
              <a:t> C program  </a:t>
            </a:r>
            <a:r>
              <a:rPr lang="en-US" altLang="zh-CN" sz="1800" smtClean="0">
                <a:sym typeface="Wingdings" panose="05000000000000000000" pitchFamily="2" charset="2"/>
              </a:rPr>
              <a:t>  assembly language program</a:t>
            </a:r>
            <a:endParaRPr lang="en-US" altLang="zh-CN" sz="1800" smtClean="0"/>
          </a:p>
          <a:p>
            <a:r>
              <a:rPr lang="en-US" altLang="zh-CN" sz="2000" b="1" smtClean="0"/>
              <a:t> Assembling</a:t>
            </a:r>
          </a:p>
          <a:p>
            <a:pPr lvl="1"/>
            <a:r>
              <a:rPr lang="en-US" altLang="zh-CN" sz="1800" smtClean="0"/>
              <a:t> Assembly language program </a:t>
            </a:r>
            <a:r>
              <a:rPr lang="en-US" altLang="zh-CN" sz="1800" smtClean="0">
                <a:sym typeface="Wingdings" panose="05000000000000000000" pitchFamily="2" charset="2"/>
              </a:rPr>
              <a:t>  machine language module</a:t>
            </a:r>
          </a:p>
          <a:p>
            <a:pPr lvl="1"/>
            <a:r>
              <a:rPr lang="en-US" altLang="zh-CN" sz="1800" smtClean="0">
                <a:solidFill>
                  <a:srgbClr val="FF0000"/>
                </a:solidFill>
              </a:rPr>
              <a:t>pseudoinstructions</a:t>
            </a:r>
          </a:p>
          <a:p>
            <a:pPr lvl="2">
              <a:buFont typeface="Wingdings" panose="05000000000000000000" pitchFamily="2" charset="2"/>
              <a:buNone/>
            </a:pPr>
            <a:r>
              <a:rPr lang="en-US" altLang="zh-CN" sz="1600" smtClean="0">
                <a:solidFill>
                  <a:srgbClr val="FF0000"/>
                </a:solidFill>
              </a:rPr>
              <a:t>mv x10,x11		// register x10 gets register x11</a:t>
            </a:r>
          </a:p>
          <a:p>
            <a:pPr lvl="2">
              <a:buFont typeface="Wingdings" panose="05000000000000000000" pitchFamily="2" charset="2"/>
              <a:buNone/>
            </a:pPr>
            <a:r>
              <a:rPr lang="en-US" altLang="zh-CN" sz="1600" smtClean="0"/>
              <a:t>add  x10, x11, x0 	</a:t>
            </a:r>
          </a:p>
          <a:p>
            <a:pPr lvl="1"/>
            <a:r>
              <a:rPr lang="en-US" altLang="zh-CN" sz="1800" smtClean="0">
                <a:solidFill>
                  <a:srgbClr val="FF0000"/>
                </a:solidFill>
              </a:rPr>
              <a:t>Symbol table</a:t>
            </a:r>
          </a:p>
          <a:p>
            <a:pPr lvl="2"/>
            <a:r>
              <a:rPr lang="en-US" altLang="zh-CN" sz="1800" smtClean="0"/>
              <a:t>A table that matches name of lables to the addresses of the memory words that instructions occupy.</a:t>
            </a:r>
          </a:p>
          <a:p>
            <a:pPr lvl="1"/>
            <a:r>
              <a:rPr lang="en-US" altLang="zh-CN" smtClean="0"/>
              <a:t>Producing an object file of UNIX (six distinct pieces)</a:t>
            </a:r>
          </a:p>
        </p:txBody>
      </p:sp>
      <p:sp>
        <p:nvSpPr>
          <p:cNvPr id="216067" name="AutoShape 3"/>
          <p:cNvSpPr>
            <a:spLocks noChangeArrowheads="1"/>
          </p:cNvSpPr>
          <p:nvPr/>
        </p:nvSpPr>
        <p:spPr bwMode="auto">
          <a:xfrm>
            <a:off x="7967663" y="1341438"/>
            <a:ext cx="3024187" cy="792162"/>
          </a:xfrm>
          <a:prstGeom prst="cloudCallout">
            <a:avLst>
              <a:gd name="adj1" fmla="val -55259"/>
              <a:gd name="adj2" fmla="val 126431"/>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b="0">
                <a:solidFill>
                  <a:srgbClr val="FF0000"/>
                </a:solidFill>
                <a:latin typeface="Arial" panose="020B0604020202020204" pitchFamily="34" charset="0"/>
                <a:ea typeface="宋体" panose="02010600030101010101" pitchFamily="2" charset="-122"/>
                <a:cs typeface="Arial Unicode MS" panose="020B0604020202020204" pitchFamily="34" charset="-122"/>
              </a:rPr>
              <a:t>object file</a:t>
            </a:r>
          </a:p>
        </p:txBody>
      </p:sp>
      <p:sp>
        <p:nvSpPr>
          <p:cNvPr id="216068" name="Rectangle 4"/>
          <p:cNvSpPr>
            <a:spLocks noGrp="1" noChangeArrowheads="1"/>
          </p:cNvSpPr>
          <p:nvPr>
            <p:ph type="title"/>
          </p:nvPr>
        </p:nvSpPr>
        <p:spPr>
          <a:xfrm>
            <a:off x="1343472" y="84741"/>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smtClean="0">
                <a:effectLst/>
              </a:rPr>
              <a:t>Start a C program in a file on disk to run</a:t>
            </a:r>
          </a:p>
        </p:txBody>
      </p:sp>
    </p:spTree>
    <p:extLst>
      <p:ext uri="{BB962C8B-B14F-4D97-AF65-F5344CB8AC3E}">
        <p14:creationId xmlns:p14="http://schemas.microsoft.com/office/powerpoint/2010/main" val="297619394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body" idx="1"/>
          </p:nvPr>
        </p:nvSpPr>
        <p:spPr>
          <a:xfrm>
            <a:off x="335360" y="1340768"/>
            <a:ext cx="5256212" cy="3716337"/>
          </a:xfrm>
        </p:spPr>
        <p:txBody>
          <a:bodyPr/>
          <a:lstStyle/>
          <a:p>
            <a:pPr marL="733425" lvl="2" indent="-285750"/>
            <a:r>
              <a:rPr lang="en-US" altLang="zh-CN" sz="1800" dirty="0" smtClean="0"/>
              <a:t>object file </a:t>
            </a:r>
            <a:r>
              <a:rPr lang="en-US" altLang="zh-CN" sz="1800" dirty="0" smtClean="0">
                <a:solidFill>
                  <a:srgbClr val="FF0000"/>
                </a:solidFill>
              </a:rPr>
              <a:t>header</a:t>
            </a:r>
            <a:r>
              <a:rPr lang="en-US" altLang="zh-CN" sz="1800" dirty="0" smtClean="0"/>
              <a:t>—</a:t>
            </a:r>
            <a:r>
              <a:rPr lang="en-US" altLang="zh-CN" sz="1800" dirty="0" smtClean="0">
                <a:solidFill>
                  <a:srgbClr val="FF0000"/>
                </a:solidFill>
              </a:rPr>
              <a:t>size </a:t>
            </a:r>
            <a:r>
              <a:rPr lang="en-US" altLang="zh-CN" sz="1800" dirty="0" smtClean="0"/>
              <a:t>and </a:t>
            </a:r>
            <a:r>
              <a:rPr lang="en-US" altLang="zh-CN" sz="1800" dirty="0" smtClean="0">
                <a:solidFill>
                  <a:srgbClr val="FF0000"/>
                </a:solidFill>
              </a:rPr>
              <a:t>position</a:t>
            </a:r>
            <a:r>
              <a:rPr lang="en-US" altLang="zh-CN" sz="1800" dirty="0" smtClean="0"/>
              <a:t> of the other pieces</a:t>
            </a:r>
          </a:p>
          <a:p>
            <a:pPr marL="733425" lvl="2" indent="-285750"/>
            <a:r>
              <a:rPr lang="en-US" altLang="zh-CN" sz="1800" dirty="0" smtClean="0">
                <a:solidFill>
                  <a:srgbClr val="FF0000"/>
                </a:solidFill>
              </a:rPr>
              <a:t>Text</a:t>
            </a:r>
            <a:r>
              <a:rPr lang="en-US" altLang="zh-CN" sz="1800" dirty="0" smtClean="0"/>
              <a:t> segment </a:t>
            </a:r>
          </a:p>
          <a:p>
            <a:pPr marL="733425" lvl="2" indent="-285750"/>
            <a:r>
              <a:rPr lang="en-US" altLang="zh-CN" sz="1800" dirty="0" smtClean="0">
                <a:solidFill>
                  <a:srgbClr val="FF0000"/>
                </a:solidFill>
              </a:rPr>
              <a:t>static data segment</a:t>
            </a:r>
            <a:r>
              <a:rPr lang="en-US" altLang="zh-CN" sz="1800" dirty="0" smtClean="0"/>
              <a:t> and </a:t>
            </a:r>
            <a:r>
              <a:rPr lang="en-US" altLang="zh-CN" sz="1800" dirty="0" smtClean="0">
                <a:solidFill>
                  <a:srgbClr val="FF0066"/>
                </a:solidFill>
              </a:rPr>
              <a:t>dynamic data</a:t>
            </a:r>
            <a:endParaRPr lang="en-US" altLang="zh-CN" dirty="0" smtClean="0">
              <a:solidFill>
                <a:srgbClr val="FF0000"/>
              </a:solidFill>
            </a:endParaRPr>
          </a:p>
          <a:p>
            <a:pPr marL="733425" lvl="1">
              <a:lnSpc>
                <a:spcPct val="90000"/>
              </a:lnSpc>
              <a:buFont typeface="Wingdings" panose="05000000000000000000" pitchFamily="2" charset="2"/>
              <a:buChar char="p"/>
            </a:pPr>
            <a:r>
              <a:rPr lang="en-US" altLang="zh-CN" sz="1800" dirty="0" smtClean="0">
                <a:solidFill>
                  <a:srgbClr val="FF0000"/>
                </a:solidFill>
              </a:rPr>
              <a:t>The relocation information </a:t>
            </a:r>
            <a:r>
              <a:rPr lang="en-US" altLang="zh-CN" sz="1800" dirty="0" smtClean="0"/>
              <a:t>----identifies absolute addresses of instruction and data words when the program is loaded into memory</a:t>
            </a:r>
          </a:p>
          <a:p>
            <a:pPr marL="733425" lvl="1">
              <a:lnSpc>
                <a:spcPct val="90000"/>
              </a:lnSpc>
              <a:buFont typeface="Wingdings" panose="05000000000000000000" pitchFamily="2" charset="2"/>
              <a:buChar char="p"/>
            </a:pPr>
            <a:r>
              <a:rPr lang="en-US" altLang="zh-CN" sz="1800" dirty="0" smtClean="0">
                <a:solidFill>
                  <a:srgbClr val="FF0000"/>
                </a:solidFill>
              </a:rPr>
              <a:t>symbol table</a:t>
            </a:r>
          </a:p>
          <a:p>
            <a:pPr marL="733425" lvl="1">
              <a:lnSpc>
                <a:spcPct val="90000"/>
              </a:lnSpc>
              <a:buFont typeface="Wingdings" panose="05000000000000000000" pitchFamily="2" charset="2"/>
              <a:buChar char="p"/>
            </a:pPr>
            <a:r>
              <a:rPr lang="en-US" altLang="zh-CN" sz="1800" dirty="0" smtClean="0">
                <a:solidFill>
                  <a:srgbClr val="FF0000"/>
                </a:solidFill>
              </a:rPr>
              <a:t>Debugging information</a:t>
            </a:r>
          </a:p>
        </p:txBody>
      </p:sp>
      <p:graphicFrame>
        <p:nvGraphicFramePr>
          <p:cNvPr id="392195" name="Group 3"/>
          <p:cNvGraphicFramePr>
            <a:graphicFrameLocks noGrp="1"/>
          </p:cNvGraphicFramePr>
          <p:nvPr/>
        </p:nvGraphicFramePr>
        <p:xfrm>
          <a:off x="5880100" y="1557338"/>
          <a:ext cx="5616575" cy="4572000"/>
        </p:xfrm>
        <a:graphic>
          <a:graphicData uri="http://schemas.openxmlformats.org/drawingml/2006/table">
            <a:tbl>
              <a:tblPr/>
              <a:tblGrid>
                <a:gridCol w="1439863">
                  <a:extLst>
                    <a:ext uri="{9D8B030D-6E8A-4147-A177-3AD203B41FA5}">
                      <a16:colId xmlns:a16="http://schemas.microsoft.com/office/drawing/2014/main" xmlns="" val="20000"/>
                    </a:ext>
                  </a:extLst>
                </a:gridCol>
                <a:gridCol w="1368425">
                  <a:extLst>
                    <a:ext uri="{9D8B030D-6E8A-4147-A177-3AD203B41FA5}">
                      <a16:colId xmlns:a16="http://schemas.microsoft.com/office/drawing/2014/main" xmlns="" val="20001"/>
                    </a:ext>
                  </a:extLst>
                </a:gridCol>
                <a:gridCol w="1512887">
                  <a:extLst>
                    <a:ext uri="{9D8B030D-6E8A-4147-A177-3AD203B41FA5}">
                      <a16:colId xmlns:a16="http://schemas.microsoft.com/office/drawing/2014/main" xmlns="" val="20002"/>
                    </a:ext>
                  </a:extLst>
                </a:gridCol>
                <a:gridCol w="1295400">
                  <a:extLst>
                    <a:ext uri="{9D8B030D-6E8A-4147-A177-3AD203B41FA5}">
                      <a16:colId xmlns:a16="http://schemas.microsoft.com/office/drawing/2014/main" xmlns="" val="20003"/>
                    </a:ext>
                  </a:extLst>
                </a:gridCol>
              </a:tblGrid>
              <a:tr h="254000">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Object file header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01613">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Procedure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a:t>
                      </a:r>
                      <a:r>
                        <a:rPr kumimoji="0" lang="en-US" altLang="zh-CN" sz="1200" b="1" i="0" u="none" strike="noStrike" cap="none" normalizeH="0" baseline="-2500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20</a:t>
                      </a:r>
                      <a:r>
                        <a:rPr kumimoji="0" lang="en-US" altLang="zh-CN" sz="1200" b="1" i="0" u="none" strike="noStrike" cap="none" normalizeH="0" baseline="-2500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hex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54000">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Text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54000">
                <a:tc rowSpan="3">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ld x10, 0(gp)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jal  x1,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254000">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Data segment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254000">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Relocation information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Instruction 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Dependency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254000">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254000">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jal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2"/>
                  </a:ext>
                </a:extLst>
              </a:tr>
              <a:tr h="180975">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Symbol table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label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Address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3"/>
                  </a:ext>
                </a:extLst>
              </a:tr>
              <a:tr h="180975">
                <a:tc row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rgbClr val="FF0066"/>
                          </a:solidFill>
                          <a:effectLst/>
                          <a:latin typeface="Verdana" panose="020B0604030504040204" pitchFamily="34" charset="0"/>
                          <a:ea typeface="楷体_GB2312" pitchFamily="49" charset="-122"/>
                          <a:cs typeface="Arial Unicode MS" panose="020B0604020202020204" pitchFamily="34"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4"/>
                  </a:ext>
                </a:extLst>
              </a:tr>
              <a:tr h="180975">
                <a:tc v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2"/>
                          </a:solidFill>
                          <a:effectLst/>
                          <a:latin typeface="Verdana" panose="020B0604030504040204" pitchFamily="34" charset="0"/>
                          <a:ea typeface="楷体_GB2312" pitchFamily="49" charset="-122"/>
                          <a:cs typeface="Arial Unicode MS" panose="020B0604020202020204" pitchFamily="34"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2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1200" b="1"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5"/>
                  </a:ext>
                </a:extLst>
              </a:tr>
            </a:tbl>
          </a:graphicData>
        </a:graphic>
      </p:graphicFrame>
      <p:sp>
        <p:nvSpPr>
          <p:cNvPr id="218194" name="Rectangle 4"/>
          <p:cNvSpPr>
            <a:spLocks noGrp="1" noChangeArrowheads="1"/>
          </p:cNvSpPr>
          <p:nvPr>
            <p:ph type="title"/>
          </p:nvPr>
        </p:nvSpPr>
        <p:spPr>
          <a:xfrm>
            <a:off x="1415480" y="188640"/>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smtClean="0">
                <a:effectLst/>
              </a:rPr>
              <a:t>Object file </a:t>
            </a:r>
          </a:p>
        </p:txBody>
      </p:sp>
    </p:spTree>
    <p:extLst>
      <p:ext uri="{BB962C8B-B14F-4D97-AF65-F5344CB8AC3E}">
        <p14:creationId xmlns:p14="http://schemas.microsoft.com/office/powerpoint/2010/main" val="377014073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body" idx="1"/>
          </p:nvPr>
        </p:nvSpPr>
        <p:spPr>
          <a:xfrm>
            <a:off x="438313" y="966314"/>
            <a:ext cx="6153150" cy="4486275"/>
          </a:xfrm>
        </p:spPr>
        <p:txBody>
          <a:bodyPr/>
          <a:lstStyle/>
          <a:p>
            <a:pPr lvl="1"/>
            <a:r>
              <a:rPr lang="en-US" altLang="zh-CN" dirty="0" smtClean="0"/>
              <a:t>Object modules(including library routine) </a:t>
            </a:r>
            <a:r>
              <a:rPr lang="en-US" altLang="zh-CN" dirty="0" smtClean="0">
                <a:sym typeface="Wingdings" panose="05000000000000000000" pitchFamily="2" charset="2"/>
              </a:rPr>
              <a:t>  </a:t>
            </a:r>
            <a:r>
              <a:rPr lang="en-US" altLang="zh-CN" b="1" dirty="0" smtClean="0">
                <a:solidFill>
                  <a:srgbClr val="FF0066"/>
                </a:solidFill>
                <a:sym typeface="Wingdings" panose="05000000000000000000" pitchFamily="2" charset="2"/>
              </a:rPr>
              <a:t>executable program</a:t>
            </a:r>
          </a:p>
          <a:p>
            <a:pPr lvl="1"/>
            <a:r>
              <a:rPr lang="en-US" altLang="zh-CN" dirty="0" smtClean="0"/>
              <a:t>3 step of Link</a:t>
            </a:r>
          </a:p>
          <a:p>
            <a:pPr lvl="2"/>
            <a:r>
              <a:rPr lang="en-US" altLang="zh-CN" sz="2000" dirty="0" smtClean="0"/>
              <a:t>Place code and data modules symbolically in memory</a:t>
            </a:r>
          </a:p>
          <a:p>
            <a:pPr lvl="2"/>
            <a:r>
              <a:rPr lang="en-US" altLang="zh-CN" sz="2000" dirty="0" smtClean="0"/>
              <a:t> Determine the addresses of data and instruction labels</a:t>
            </a:r>
          </a:p>
          <a:p>
            <a:pPr lvl="2"/>
            <a:r>
              <a:rPr lang="en-US" altLang="zh-CN" sz="2000" dirty="0" smtClean="0"/>
              <a:t> Patch both the internal and external references (</a:t>
            </a:r>
            <a:r>
              <a:rPr lang="en-US" altLang="zh-CN" sz="2000" b="1" dirty="0" smtClean="0">
                <a:solidFill>
                  <a:srgbClr val="FF0066"/>
                </a:solidFill>
              </a:rPr>
              <a:t>Address of invoke</a:t>
            </a:r>
            <a:r>
              <a:rPr lang="en-US" altLang="zh-CN" sz="2000" dirty="0" smtClean="0"/>
              <a:t>)</a:t>
            </a:r>
          </a:p>
          <a:p>
            <a:pPr lvl="1"/>
            <a:r>
              <a:rPr lang="en-US" altLang="zh-CN" dirty="0" smtClean="0"/>
              <a:t>Could </a:t>
            </a:r>
            <a:r>
              <a:rPr lang="en-US" altLang="en-US" dirty="0" smtClean="0"/>
              <a:t>leave location dependencies for fixing by a relocating loader</a:t>
            </a:r>
          </a:p>
          <a:p>
            <a:pPr lvl="2"/>
            <a:r>
              <a:rPr lang="en-US" altLang="zh-CN" sz="2000" dirty="0" smtClean="0"/>
              <a:t>But </a:t>
            </a:r>
            <a:r>
              <a:rPr lang="en-US" altLang="en-US" sz="2000" dirty="0" smtClean="0"/>
              <a:t>with virtual memory, no need to do this</a:t>
            </a:r>
          </a:p>
          <a:p>
            <a:pPr lvl="2"/>
            <a:r>
              <a:rPr lang="en-US" altLang="en-US" sz="2000" dirty="0" smtClean="0"/>
              <a:t>Program can be loaded into absolute location in virtual memory space</a:t>
            </a:r>
            <a:endParaRPr lang="en-AU" altLang="en-US" sz="2000" dirty="0" smtClean="0"/>
          </a:p>
          <a:p>
            <a:pPr lvl="2"/>
            <a:endParaRPr lang="en-US" altLang="zh-CN" sz="2000" dirty="0" smtClean="0"/>
          </a:p>
        </p:txBody>
      </p:sp>
      <p:sp>
        <p:nvSpPr>
          <p:cNvPr id="220163" name="Freeform 3"/>
          <p:cNvSpPr>
            <a:spLocks/>
          </p:cNvSpPr>
          <p:nvPr/>
        </p:nvSpPr>
        <p:spPr bwMode="auto">
          <a:xfrm>
            <a:off x="6218238" y="5619750"/>
            <a:ext cx="2465387" cy="1588"/>
          </a:xfrm>
          <a:custGeom>
            <a:avLst/>
            <a:gdLst>
              <a:gd name="T0" fmla="*/ 0 w 1553"/>
              <a:gd name="T1" fmla="*/ 0 h 1588"/>
              <a:gd name="T2" fmla="*/ 2147483646 w 1553"/>
              <a:gd name="T3" fmla="*/ 0 h 1588"/>
              <a:gd name="T4" fmla="*/ 0 w 1553"/>
              <a:gd name="T5" fmla="*/ 0 h 1588"/>
              <a:gd name="T6" fmla="*/ 0 60000 65536"/>
              <a:gd name="T7" fmla="*/ 0 60000 65536"/>
              <a:gd name="T8" fmla="*/ 0 60000 65536"/>
              <a:gd name="T9" fmla="*/ 0 w 1553"/>
              <a:gd name="T10" fmla="*/ 0 h 1588"/>
              <a:gd name="T11" fmla="*/ 1553 w 1553"/>
              <a:gd name="T12" fmla="*/ 1588 h 1588"/>
            </a:gdLst>
            <a:ahLst/>
            <a:cxnLst>
              <a:cxn ang="T6">
                <a:pos x="T0" y="T1"/>
              </a:cxn>
              <a:cxn ang="T7">
                <a:pos x="T2" y="T3"/>
              </a:cxn>
              <a:cxn ang="T8">
                <a:pos x="T4" y="T5"/>
              </a:cxn>
            </a:cxnLst>
            <a:rect l="T9" t="T10" r="T11" b="T12"/>
            <a:pathLst>
              <a:path w="1553" h="1588">
                <a:moveTo>
                  <a:pt x="0" y="0"/>
                </a:moveTo>
                <a:lnTo>
                  <a:pt x="155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0164" name="Group 4"/>
          <p:cNvGrpSpPr>
            <a:grpSpLocks/>
          </p:cNvGrpSpPr>
          <p:nvPr/>
        </p:nvGrpSpPr>
        <p:grpSpPr bwMode="auto">
          <a:xfrm>
            <a:off x="6743700" y="2387600"/>
            <a:ext cx="4548188" cy="3128963"/>
            <a:chOff x="2101" y="2210"/>
            <a:chExt cx="3228" cy="2082"/>
          </a:xfrm>
        </p:grpSpPr>
        <p:grpSp>
          <p:nvGrpSpPr>
            <p:cNvPr id="220167" name="Group 5"/>
            <p:cNvGrpSpPr>
              <a:grpSpLocks/>
            </p:cNvGrpSpPr>
            <p:nvPr/>
          </p:nvGrpSpPr>
          <p:grpSpPr bwMode="auto">
            <a:xfrm>
              <a:off x="2101" y="2210"/>
              <a:ext cx="3228" cy="2082"/>
              <a:chOff x="1292" y="2024"/>
              <a:chExt cx="3228" cy="2082"/>
            </a:xfrm>
          </p:grpSpPr>
          <p:sp>
            <p:nvSpPr>
              <p:cNvPr id="220170" name="Freeform 6"/>
              <p:cNvSpPr>
                <a:spLocks/>
              </p:cNvSpPr>
              <p:nvPr/>
            </p:nvSpPr>
            <p:spPr bwMode="auto">
              <a:xfrm>
                <a:off x="2971" y="2109"/>
                <a:ext cx="1549" cy="1865"/>
              </a:xfrm>
              <a:custGeom>
                <a:avLst/>
                <a:gdLst>
                  <a:gd name="T0" fmla="*/ 1549 w 1549"/>
                  <a:gd name="T1" fmla="*/ 1713 h 1870"/>
                  <a:gd name="T2" fmla="*/ 1549 w 1549"/>
                  <a:gd name="T3" fmla="*/ 0 h 1870"/>
                  <a:gd name="T4" fmla="*/ 0 w 1549"/>
                  <a:gd name="T5" fmla="*/ 0 h 1870"/>
                  <a:gd name="T6" fmla="*/ 0 w 1549"/>
                  <a:gd name="T7" fmla="*/ 1715 h 1870"/>
                  <a:gd name="T8" fmla="*/ 1549 w 1549"/>
                  <a:gd name="T9" fmla="*/ 1715 h 1870"/>
                  <a:gd name="T10" fmla="*/ 1549 w 1549"/>
                  <a:gd name="T11" fmla="*/ 1715 h 1870"/>
                  <a:gd name="T12" fmla="*/ 1549 w 1549"/>
                  <a:gd name="T13" fmla="*/ 1713 h 1870"/>
                  <a:gd name="T14" fmla="*/ 0 60000 65536"/>
                  <a:gd name="T15" fmla="*/ 0 60000 65536"/>
                  <a:gd name="T16" fmla="*/ 0 60000 65536"/>
                  <a:gd name="T17" fmla="*/ 0 60000 65536"/>
                  <a:gd name="T18" fmla="*/ 0 60000 65536"/>
                  <a:gd name="T19" fmla="*/ 0 60000 65536"/>
                  <a:gd name="T20" fmla="*/ 0 60000 65536"/>
                  <a:gd name="T21" fmla="*/ 0 w 1549"/>
                  <a:gd name="T22" fmla="*/ 0 h 1870"/>
                  <a:gd name="T23" fmla="*/ 1549 w 1549"/>
                  <a:gd name="T24" fmla="*/ 1870 h 18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9" h="1870">
                    <a:moveTo>
                      <a:pt x="1549" y="1868"/>
                    </a:moveTo>
                    <a:lnTo>
                      <a:pt x="1549" y="0"/>
                    </a:lnTo>
                    <a:lnTo>
                      <a:pt x="0" y="0"/>
                    </a:lnTo>
                    <a:lnTo>
                      <a:pt x="0" y="1870"/>
                    </a:lnTo>
                    <a:lnTo>
                      <a:pt x="1549" y="1870"/>
                    </a:lnTo>
                    <a:lnTo>
                      <a:pt x="1549" y="1868"/>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1" name="Freeform 7"/>
              <p:cNvSpPr>
                <a:spLocks/>
              </p:cNvSpPr>
              <p:nvPr/>
            </p:nvSpPr>
            <p:spPr bwMode="auto">
              <a:xfrm>
                <a:off x="2971" y="2109"/>
                <a:ext cx="1549" cy="1870"/>
              </a:xfrm>
              <a:custGeom>
                <a:avLst/>
                <a:gdLst>
                  <a:gd name="T0" fmla="*/ 1549 w 1549"/>
                  <a:gd name="T1" fmla="*/ 1868 h 1870"/>
                  <a:gd name="T2" fmla="*/ 1549 w 1549"/>
                  <a:gd name="T3" fmla="*/ 0 h 1870"/>
                  <a:gd name="T4" fmla="*/ 0 w 1549"/>
                  <a:gd name="T5" fmla="*/ 0 h 1870"/>
                  <a:gd name="T6" fmla="*/ 0 w 1549"/>
                  <a:gd name="T7" fmla="*/ 1870 h 1870"/>
                  <a:gd name="T8" fmla="*/ 1549 w 1549"/>
                  <a:gd name="T9" fmla="*/ 1870 h 1870"/>
                  <a:gd name="T10" fmla="*/ 1549 w 1549"/>
                  <a:gd name="T11" fmla="*/ 1870 h 1870"/>
                  <a:gd name="T12" fmla="*/ 0 60000 65536"/>
                  <a:gd name="T13" fmla="*/ 0 60000 65536"/>
                  <a:gd name="T14" fmla="*/ 0 60000 65536"/>
                  <a:gd name="T15" fmla="*/ 0 60000 65536"/>
                  <a:gd name="T16" fmla="*/ 0 60000 65536"/>
                  <a:gd name="T17" fmla="*/ 0 60000 65536"/>
                  <a:gd name="T18" fmla="*/ 0 w 1549"/>
                  <a:gd name="T19" fmla="*/ 0 h 1870"/>
                  <a:gd name="T20" fmla="*/ 1549 w 1549"/>
                  <a:gd name="T21" fmla="*/ 1870 h 1870"/>
                </a:gdLst>
                <a:ahLst/>
                <a:cxnLst>
                  <a:cxn ang="T12">
                    <a:pos x="T0" y="T1"/>
                  </a:cxn>
                  <a:cxn ang="T13">
                    <a:pos x="T2" y="T3"/>
                  </a:cxn>
                  <a:cxn ang="T14">
                    <a:pos x="T4" y="T5"/>
                  </a:cxn>
                  <a:cxn ang="T15">
                    <a:pos x="T6" y="T7"/>
                  </a:cxn>
                  <a:cxn ang="T16">
                    <a:pos x="T8" y="T9"/>
                  </a:cxn>
                  <a:cxn ang="T17">
                    <a:pos x="T10" y="T11"/>
                  </a:cxn>
                </a:cxnLst>
                <a:rect l="T18" t="T19" r="T20" b="T21"/>
                <a:pathLst>
                  <a:path w="1549" h="1870">
                    <a:moveTo>
                      <a:pt x="1549" y="1868"/>
                    </a:moveTo>
                    <a:lnTo>
                      <a:pt x="1549" y="0"/>
                    </a:lnTo>
                    <a:lnTo>
                      <a:pt x="0" y="0"/>
                    </a:lnTo>
                    <a:lnTo>
                      <a:pt x="0" y="1870"/>
                    </a:lnTo>
                    <a:lnTo>
                      <a:pt x="1549" y="1870"/>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0172" name="Line 8"/>
              <p:cNvSpPr>
                <a:spLocks noChangeShapeType="1"/>
              </p:cNvSpPr>
              <p:nvPr/>
            </p:nvSpPr>
            <p:spPr bwMode="auto">
              <a:xfrm>
                <a:off x="2957" y="3339"/>
                <a:ext cx="1553" cy="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3" name="Rectangle 9"/>
              <p:cNvSpPr>
                <a:spLocks noChangeArrowheads="1"/>
              </p:cNvSpPr>
              <p:nvPr/>
            </p:nvSpPr>
            <p:spPr bwMode="auto">
              <a:xfrm>
                <a:off x="2709" y="3933"/>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74" name="Freeform 10"/>
              <p:cNvSpPr>
                <a:spLocks/>
              </p:cNvSpPr>
              <p:nvPr/>
            </p:nvSpPr>
            <p:spPr bwMode="auto">
              <a:xfrm>
                <a:off x="2957" y="3326"/>
                <a:ext cx="1553" cy="3"/>
              </a:xfrm>
              <a:custGeom>
                <a:avLst/>
                <a:gdLst>
                  <a:gd name="T0" fmla="*/ 0 w 1553"/>
                  <a:gd name="T1" fmla="*/ 0 h 3"/>
                  <a:gd name="T2" fmla="*/ 1553 w 1553"/>
                  <a:gd name="T3" fmla="*/ 3 h 3"/>
                  <a:gd name="T4" fmla="*/ 0 w 1553"/>
                  <a:gd name="T5" fmla="*/ 0 h 3"/>
                  <a:gd name="T6" fmla="*/ 0 60000 65536"/>
                  <a:gd name="T7" fmla="*/ 0 60000 65536"/>
                  <a:gd name="T8" fmla="*/ 0 60000 65536"/>
                  <a:gd name="T9" fmla="*/ 0 w 1553"/>
                  <a:gd name="T10" fmla="*/ 0 h 3"/>
                  <a:gd name="T11" fmla="*/ 1553 w 1553"/>
                  <a:gd name="T12" fmla="*/ 3 h 3"/>
                </a:gdLst>
                <a:ahLst/>
                <a:cxnLst>
                  <a:cxn ang="T6">
                    <a:pos x="T0" y="T1"/>
                  </a:cxn>
                  <a:cxn ang="T7">
                    <a:pos x="T2" y="T3"/>
                  </a:cxn>
                  <a:cxn ang="T8">
                    <a:pos x="T4" y="T5"/>
                  </a:cxn>
                </a:cxnLst>
                <a:rect l="T9" t="T10" r="T11" b="T12"/>
                <a:pathLst>
                  <a:path w="1553" h="3">
                    <a:moveTo>
                      <a:pt x="0" y="0"/>
                    </a:moveTo>
                    <a:lnTo>
                      <a:pt x="1553"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5" name="Line 11"/>
              <p:cNvSpPr>
                <a:spLocks noChangeShapeType="1"/>
              </p:cNvSpPr>
              <p:nvPr/>
            </p:nvSpPr>
            <p:spPr bwMode="auto">
              <a:xfrm>
                <a:off x="2957" y="3022"/>
                <a:ext cx="1553" cy="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0176" name="Freeform 12"/>
              <p:cNvSpPr>
                <a:spLocks/>
              </p:cNvSpPr>
              <p:nvPr/>
            </p:nvSpPr>
            <p:spPr bwMode="auto">
              <a:xfrm>
                <a:off x="2957"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w 1553"/>
                  <a:gd name="T13" fmla="*/ 0 h 222"/>
                  <a:gd name="T14" fmla="*/ 0 60000 65536"/>
                  <a:gd name="T15" fmla="*/ 0 60000 65536"/>
                  <a:gd name="T16" fmla="*/ 0 60000 65536"/>
                  <a:gd name="T17" fmla="*/ 0 60000 65536"/>
                  <a:gd name="T18" fmla="*/ 0 60000 65536"/>
                  <a:gd name="T19" fmla="*/ 0 60000 65536"/>
                  <a:gd name="T20" fmla="*/ 0 60000 65536"/>
                  <a:gd name="T21" fmla="*/ 0 w 1553"/>
                  <a:gd name="T22" fmla="*/ 0 h 222"/>
                  <a:gd name="T23" fmla="*/ 1553 w 1553"/>
                  <a:gd name="T24" fmla="*/ 222 h 2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3" h="222">
                    <a:moveTo>
                      <a:pt x="0" y="0"/>
                    </a:moveTo>
                    <a:lnTo>
                      <a:pt x="4" y="222"/>
                    </a:lnTo>
                    <a:lnTo>
                      <a:pt x="1553" y="222"/>
                    </a:lnTo>
                    <a:lnTo>
                      <a:pt x="1553" y="2"/>
                    </a:lnTo>
                    <a:lnTo>
                      <a:pt x="4" y="2"/>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77" name="Freeform 13"/>
              <p:cNvSpPr>
                <a:spLocks/>
              </p:cNvSpPr>
              <p:nvPr/>
            </p:nvSpPr>
            <p:spPr bwMode="auto">
              <a:xfrm>
                <a:off x="2966" y="3757"/>
                <a:ext cx="1553" cy="222"/>
              </a:xfrm>
              <a:custGeom>
                <a:avLst/>
                <a:gdLst>
                  <a:gd name="T0" fmla="*/ 0 w 1553"/>
                  <a:gd name="T1" fmla="*/ 0 h 222"/>
                  <a:gd name="T2" fmla="*/ 4 w 1553"/>
                  <a:gd name="T3" fmla="*/ 222 h 222"/>
                  <a:gd name="T4" fmla="*/ 1553 w 1553"/>
                  <a:gd name="T5" fmla="*/ 222 h 222"/>
                  <a:gd name="T6" fmla="*/ 1553 w 1553"/>
                  <a:gd name="T7" fmla="*/ 2 h 222"/>
                  <a:gd name="T8" fmla="*/ 4 w 1553"/>
                  <a:gd name="T9" fmla="*/ 2 h 222"/>
                  <a:gd name="T10" fmla="*/ 4 w 1553"/>
                  <a:gd name="T11" fmla="*/ 2 h 222"/>
                  <a:gd name="T12" fmla="*/ 0 60000 65536"/>
                  <a:gd name="T13" fmla="*/ 0 60000 65536"/>
                  <a:gd name="T14" fmla="*/ 0 60000 65536"/>
                  <a:gd name="T15" fmla="*/ 0 60000 65536"/>
                  <a:gd name="T16" fmla="*/ 0 60000 65536"/>
                  <a:gd name="T17" fmla="*/ 0 60000 65536"/>
                  <a:gd name="T18" fmla="*/ 0 w 1553"/>
                  <a:gd name="T19" fmla="*/ 0 h 222"/>
                  <a:gd name="T20" fmla="*/ 1553 w 1553"/>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1553" h="222">
                    <a:moveTo>
                      <a:pt x="0" y="0"/>
                    </a:moveTo>
                    <a:lnTo>
                      <a:pt x="4" y="222"/>
                    </a:lnTo>
                    <a:lnTo>
                      <a:pt x="1553" y="222"/>
                    </a:lnTo>
                    <a:lnTo>
                      <a:pt x="1553" y="2"/>
                    </a:lnTo>
                    <a:lnTo>
                      <a:pt x="4" y="2"/>
                    </a:ln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0178" name="Group 14"/>
              <p:cNvGrpSpPr>
                <a:grpSpLocks/>
              </p:cNvGrpSpPr>
              <p:nvPr/>
            </p:nvGrpSpPr>
            <p:grpSpPr bwMode="auto">
              <a:xfrm>
                <a:off x="1565" y="2024"/>
                <a:ext cx="1397" cy="219"/>
                <a:chOff x="1565" y="2024"/>
                <a:chExt cx="1397" cy="219"/>
              </a:xfrm>
            </p:grpSpPr>
            <p:sp>
              <p:nvSpPr>
                <p:cNvPr id="220195" name="Rectangle 15"/>
                <p:cNvSpPr>
                  <a:spLocks noChangeArrowheads="1"/>
                </p:cNvSpPr>
                <p:nvPr/>
              </p:nvSpPr>
              <p:spPr bwMode="auto">
                <a:xfrm>
                  <a:off x="1565" y="2069"/>
                  <a:ext cx="15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6" name="Rectangle 16"/>
                <p:cNvSpPr>
                  <a:spLocks noChangeArrowheads="1"/>
                </p:cNvSpPr>
                <p:nvPr/>
              </p:nvSpPr>
              <p:spPr bwMode="auto">
                <a:xfrm>
                  <a:off x="2336" y="2024"/>
                  <a:ext cx="6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7fff fffc</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7" name="Freeform 1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8" name="Line 1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79" name="Group 19"/>
              <p:cNvGrpSpPr>
                <a:grpSpLocks/>
              </p:cNvGrpSpPr>
              <p:nvPr/>
            </p:nvGrpSpPr>
            <p:grpSpPr bwMode="auto">
              <a:xfrm>
                <a:off x="1292" y="3022"/>
                <a:ext cx="1645" cy="219"/>
                <a:chOff x="1565" y="2024"/>
                <a:chExt cx="1645" cy="219"/>
              </a:xfrm>
            </p:grpSpPr>
            <p:sp>
              <p:nvSpPr>
                <p:cNvPr id="220191" name="Rectangle 20"/>
                <p:cNvSpPr>
                  <a:spLocks noChangeArrowheads="1"/>
                </p:cNvSpPr>
                <p:nvPr/>
              </p:nvSpPr>
              <p:spPr bwMode="auto">
                <a:xfrm>
                  <a:off x="1565" y="2069"/>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gp</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2" name="Rectangle 21"/>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1000 8000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93" name="Freeform 22"/>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4" name="Line 23"/>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0180" name="Group 24"/>
              <p:cNvGrpSpPr>
                <a:grpSpLocks/>
              </p:cNvGrpSpPr>
              <p:nvPr/>
            </p:nvGrpSpPr>
            <p:grpSpPr bwMode="auto">
              <a:xfrm>
                <a:off x="1292" y="3657"/>
                <a:ext cx="1645" cy="218"/>
                <a:chOff x="1565" y="2024"/>
                <a:chExt cx="1645" cy="218"/>
              </a:xfrm>
            </p:grpSpPr>
            <p:sp>
              <p:nvSpPr>
                <p:cNvPr id="220187" name="Rectangle 25"/>
                <p:cNvSpPr>
                  <a:spLocks noChangeArrowheads="1"/>
                </p:cNvSpPr>
                <p:nvPr/>
              </p:nvSpPr>
              <p:spPr bwMode="auto">
                <a:xfrm>
                  <a:off x="1565" y="2069"/>
                  <a:ext cx="2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PC</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8" name="Rectangle 26"/>
                <p:cNvSpPr>
                  <a:spLocks noChangeArrowheads="1"/>
                </p:cNvSpPr>
                <p:nvPr/>
              </p:nvSpPr>
              <p:spPr bwMode="auto">
                <a:xfrm>
                  <a:off x="2336" y="2024"/>
                  <a:ext cx="87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0040 0000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 </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9" name="Freeform 27"/>
                <p:cNvSpPr>
                  <a:spLocks/>
                </p:cNvSpPr>
                <p:nvPr/>
              </p:nvSpPr>
              <p:spPr bwMode="auto">
                <a:xfrm>
                  <a:off x="2222" y="2102"/>
                  <a:ext cx="69" cy="40"/>
                </a:xfrm>
                <a:custGeom>
                  <a:avLst/>
                  <a:gdLst>
                    <a:gd name="T0" fmla="*/ 0 w 69"/>
                    <a:gd name="T1" fmla="*/ 0 h 40"/>
                    <a:gd name="T2" fmla="*/ 0 w 69"/>
                    <a:gd name="T3" fmla="*/ 40 h 40"/>
                    <a:gd name="T4" fmla="*/ 69 w 69"/>
                    <a:gd name="T5" fmla="*/ 20 h 40"/>
                    <a:gd name="T6" fmla="*/ 0 w 69"/>
                    <a:gd name="T7" fmla="*/ 2 h 40"/>
                    <a:gd name="T8" fmla="*/ 0 w 69"/>
                    <a:gd name="T9" fmla="*/ 2 h 40"/>
                    <a:gd name="T10" fmla="*/ 0 w 69"/>
                    <a:gd name="T11" fmla="*/ 0 h 40"/>
                    <a:gd name="T12" fmla="*/ 0 60000 65536"/>
                    <a:gd name="T13" fmla="*/ 0 60000 65536"/>
                    <a:gd name="T14" fmla="*/ 0 60000 65536"/>
                    <a:gd name="T15" fmla="*/ 0 60000 65536"/>
                    <a:gd name="T16" fmla="*/ 0 60000 65536"/>
                    <a:gd name="T17" fmla="*/ 0 60000 65536"/>
                    <a:gd name="T18" fmla="*/ 0 w 69"/>
                    <a:gd name="T19" fmla="*/ 0 h 40"/>
                    <a:gd name="T20" fmla="*/ 69 w 69"/>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69" h="40">
                      <a:moveTo>
                        <a:pt x="0" y="0"/>
                      </a:moveTo>
                      <a:lnTo>
                        <a:pt x="0" y="40"/>
                      </a:lnTo>
                      <a:lnTo>
                        <a:pt x="69" y="20"/>
                      </a:lnTo>
                      <a:lnTo>
                        <a:pt x="0" y="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0190" name="Line 28"/>
                <p:cNvSpPr>
                  <a:spLocks noChangeShapeType="1"/>
                </p:cNvSpPr>
                <p:nvPr/>
              </p:nvSpPr>
              <p:spPr bwMode="auto">
                <a:xfrm>
                  <a:off x="1882" y="2115"/>
                  <a:ext cx="381" cy="8"/>
                </a:xfrm>
                <a:prstGeom prst="line">
                  <a:avLst/>
                </a:prstGeom>
                <a:noFill/>
                <a:ln w="25400">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0181" name="Rectangle 29"/>
              <p:cNvSpPr>
                <a:spLocks noChangeArrowheads="1"/>
              </p:cNvSpPr>
              <p:nvPr/>
            </p:nvSpPr>
            <p:spPr bwMode="auto">
              <a:xfrm>
                <a:off x="3379" y="2795"/>
                <a:ext cx="8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Dynamic data</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2" name="Rectangle 30"/>
              <p:cNvSpPr>
                <a:spLocks noChangeArrowheads="1"/>
              </p:cNvSpPr>
              <p:nvPr/>
            </p:nvSpPr>
            <p:spPr bwMode="auto">
              <a:xfrm>
                <a:off x="3470" y="2160"/>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Stack</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3" name="Rectangle 31"/>
              <p:cNvSpPr>
                <a:spLocks noChangeArrowheads="1"/>
              </p:cNvSpPr>
              <p:nvPr/>
            </p:nvSpPr>
            <p:spPr bwMode="auto">
              <a:xfrm>
                <a:off x="3379" y="3113"/>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Static data</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4" name="Rectangle 32"/>
              <p:cNvSpPr>
                <a:spLocks noChangeArrowheads="1"/>
              </p:cNvSpPr>
              <p:nvPr/>
            </p:nvSpPr>
            <p:spPr bwMode="auto">
              <a:xfrm>
                <a:off x="3515" y="3793"/>
                <a:ext cx="6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Reserved</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5" name="Rectangle 33"/>
              <p:cNvSpPr>
                <a:spLocks noChangeArrowheads="1"/>
              </p:cNvSpPr>
              <p:nvPr/>
            </p:nvSpPr>
            <p:spPr bwMode="auto">
              <a:xfrm>
                <a:off x="3560" y="3475"/>
                <a:ext cx="2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Text</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220186" name="Rectangle 34"/>
              <p:cNvSpPr>
                <a:spLocks noChangeArrowheads="1"/>
              </p:cNvSpPr>
              <p:nvPr/>
            </p:nvSpPr>
            <p:spPr bwMode="auto">
              <a:xfrm>
                <a:off x="2091" y="3249"/>
                <a:ext cx="83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b="0">
                    <a:solidFill>
                      <a:srgbClr val="000000"/>
                    </a:solidFill>
                    <a:latin typeface="Arial" panose="020B0604020202020204" pitchFamily="34" charset="0"/>
                    <a:ea typeface="宋体" panose="02010600030101010101" pitchFamily="2" charset="-122"/>
                    <a:cs typeface="Arial Unicode MS" panose="020B0604020202020204" pitchFamily="34" charset="-122"/>
                  </a:rPr>
                  <a:t>1000 0000</a:t>
                </a:r>
                <a:r>
                  <a:rPr lang="en-US" altLang="zh-CN" sz="1800" b="0" baseline="-25000">
                    <a:solidFill>
                      <a:srgbClr val="000000"/>
                    </a:solidFill>
                    <a:latin typeface="Arial" panose="020B0604020202020204" pitchFamily="34" charset="0"/>
                    <a:ea typeface="宋体" panose="02010600030101010101" pitchFamily="2" charset="-122"/>
                    <a:cs typeface="Arial Unicode MS" panose="020B0604020202020204" pitchFamily="34" charset="-122"/>
                  </a:rPr>
                  <a:t>hex</a:t>
                </a:r>
              </a:p>
            </p:txBody>
          </p:sp>
        </p:grpSp>
        <p:sp>
          <p:nvSpPr>
            <p:cNvPr id="220168" name="Line 35"/>
            <p:cNvSpPr>
              <a:spLocks noChangeShapeType="1"/>
            </p:cNvSpPr>
            <p:nvPr/>
          </p:nvSpPr>
          <p:spPr bwMode="auto">
            <a:xfrm>
              <a:off x="4468" y="2522"/>
              <a:ext cx="0" cy="182"/>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169" name="Line 36"/>
            <p:cNvSpPr>
              <a:spLocks noChangeShapeType="1"/>
            </p:cNvSpPr>
            <p:nvPr/>
          </p:nvSpPr>
          <p:spPr bwMode="auto">
            <a:xfrm flipV="1">
              <a:off x="4468" y="2795"/>
              <a:ext cx="0" cy="181"/>
            </a:xfrm>
            <a:prstGeom prst="line">
              <a:avLst/>
            </a:prstGeom>
            <a:noFill/>
            <a:ln w="28575"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0165" name="Rectangle 38"/>
          <p:cNvSpPr>
            <a:spLocks noChangeArrowheads="1"/>
          </p:cNvSpPr>
          <p:nvPr/>
        </p:nvSpPr>
        <p:spPr bwMode="auto">
          <a:xfrm>
            <a:off x="6343650" y="1987550"/>
            <a:ext cx="5622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b="0">
                <a:solidFill>
                  <a:schemeClr val="tx2"/>
                </a:solidFill>
                <a:latin typeface="Arial" panose="020B0604020202020204" pitchFamily="34" charset="0"/>
                <a:ea typeface="宋体" panose="02010600030101010101" pitchFamily="2" charset="-122"/>
                <a:cs typeface="Arial Unicode MS" panose="020B0604020202020204" pitchFamily="34" charset="-122"/>
              </a:rPr>
              <a:t>RISC-v memory allocation for program and data</a:t>
            </a:r>
          </a:p>
        </p:txBody>
      </p:sp>
      <p:sp>
        <p:nvSpPr>
          <p:cNvPr id="220166" name="Rectangle 4"/>
          <p:cNvSpPr>
            <a:spLocks noGrp="1" noChangeArrowheads="1"/>
          </p:cNvSpPr>
          <p:nvPr>
            <p:ph type="title"/>
          </p:nvPr>
        </p:nvSpPr>
        <p:spPr>
          <a:xfrm>
            <a:off x="1396914" y="169989"/>
            <a:ext cx="8569771"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smtClean="0">
                <a:effectLst/>
              </a:rPr>
              <a:t>Linking Object modules</a:t>
            </a:r>
          </a:p>
        </p:txBody>
      </p:sp>
    </p:spTree>
    <p:extLst>
      <p:ext uri="{BB962C8B-B14F-4D97-AF65-F5344CB8AC3E}">
        <p14:creationId xmlns:p14="http://schemas.microsoft.com/office/powerpoint/2010/main" val="397159669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xfrm>
            <a:off x="1055440" y="1196752"/>
            <a:ext cx="8540750" cy="4824413"/>
          </a:xfrm>
        </p:spPr>
        <p:txBody>
          <a:bodyPr/>
          <a:lstStyle/>
          <a:p>
            <a:pPr eaLnBrk="1" hangingPunct="1">
              <a:defRPr/>
            </a:pPr>
            <a:r>
              <a:rPr lang="zh-CN" altLang="en-US" sz="2000" dirty="0" smtClean="0"/>
              <a:t> </a:t>
            </a:r>
            <a:r>
              <a:rPr lang="en-US" altLang="en-US" dirty="0" smtClean="0"/>
              <a:t>Load from image file on disk into memory</a:t>
            </a:r>
          </a:p>
          <a:p>
            <a:pPr marL="0" indent="0" eaLnBrk="1" hangingPunct="1">
              <a:buFont typeface="Wingdings" panose="05000000000000000000" pitchFamily="2" charset="2"/>
              <a:buNone/>
              <a:defRPr/>
            </a:pPr>
            <a:endParaRPr lang="en-US" altLang="en-US" dirty="0" smtClean="0"/>
          </a:p>
          <a:p>
            <a:pPr lvl="1" eaLnBrk="1" hangingPunct="1">
              <a:buFont typeface="Wingdings" panose="05000000000000000000" pitchFamily="2" charset="2"/>
              <a:buNone/>
              <a:defRPr/>
            </a:pPr>
            <a:r>
              <a:rPr lang="en-US" altLang="en-US" dirty="0" smtClean="0">
                <a:solidFill>
                  <a:schemeClr val="hlink"/>
                </a:solidFill>
              </a:rPr>
              <a:t>1.</a:t>
            </a:r>
            <a:r>
              <a:rPr lang="en-US" altLang="en-US" dirty="0" smtClean="0"/>
              <a:t>	Read header to determine segment sizes</a:t>
            </a:r>
          </a:p>
          <a:p>
            <a:pPr lvl="1" eaLnBrk="1" hangingPunct="1">
              <a:buFont typeface="Wingdings" panose="05000000000000000000" pitchFamily="2" charset="2"/>
              <a:buNone/>
              <a:defRPr/>
            </a:pPr>
            <a:r>
              <a:rPr lang="en-US" altLang="en-US" dirty="0" smtClean="0">
                <a:solidFill>
                  <a:schemeClr val="hlink"/>
                </a:solidFill>
              </a:rPr>
              <a:t>2.</a:t>
            </a:r>
            <a:r>
              <a:rPr lang="en-US" altLang="en-US" dirty="0" smtClean="0"/>
              <a:t>	Create virtual address space</a:t>
            </a:r>
          </a:p>
          <a:p>
            <a:pPr lvl="1" eaLnBrk="1" hangingPunct="1">
              <a:buFont typeface="Wingdings" panose="05000000000000000000" pitchFamily="2" charset="2"/>
              <a:buNone/>
              <a:defRPr/>
            </a:pPr>
            <a:r>
              <a:rPr lang="en-US" altLang="en-US" dirty="0" smtClean="0">
                <a:solidFill>
                  <a:schemeClr val="hlink"/>
                </a:solidFill>
              </a:rPr>
              <a:t>3.</a:t>
            </a:r>
            <a:r>
              <a:rPr lang="en-US" altLang="en-US" dirty="0" smtClean="0"/>
              <a:t>	Copy text and initialized data into memory</a:t>
            </a:r>
          </a:p>
          <a:p>
            <a:pPr lvl="2" eaLnBrk="1" hangingPunct="1">
              <a:defRPr/>
            </a:pPr>
            <a:r>
              <a:rPr lang="en-US" altLang="en-US" dirty="0" smtClean="0"/>
              <a:t>Or set page table entries so they can be faulted in</a:t>
            </a:r>
          </a:p>
          <a:p>
            <a:pPr lvl="1" eaLnBrk="1" hangingPunct="1">
              <a:buFont typeface="Wingdings" panose="05000000000000000000" pitchFamily="2" charset="2"/>
              <a:buNone/>
              <a:defRPr/>
            </a:pPr>
            <a:r>
              <a:rPr lang="en-US" altLang="en-US" dirty="0" smtClean="0">
                <a:solidFill>
                  <a:schemeClr val="hlink"/>
                </a:solidFill>
              </a:rPr>
              <a:t>4.</a:t>
            </a:r>
            <a:r>
              <a:rPr lang="en-US" altLang="en-US" dirty="0" smtClean="0"/>
              <a:t>	Set up arguments on stack</a:t>
            </a:r>
          </a:p>
          <a:p>
            <a:pPr lvl="1" eaLnBrk="1" hangingPunct="1">
              <a:buFont typeface="Wingdings" panose="05000000000000000000" pitchFamily="2" charset="2"/>
              <a:buNone/>
              <a:defRPr/>
            </a:pPr>
            <a:r>
              <a:rPr lang="en-US" altLang="en-US" dirty="0" smtClean="0">
                <a:solidFill>
                  <a:schemeClr val="hlink"/>
                </a:solidFill>
              </a:rPr>
              <a:t>5.</a:t>
            </a:r>
            <a:r>
              <a:rPr lang="en-US" altLang="en-US" dirty="0" smtClean="0"/>
              <a:t>	Initialize registers (including </a:t>
            </a:r>
            <a:r>
              <a:rPr lang="en-US" altLang="en-US" dirty="0" err="1" smtClean="0"/>
              <a:t>sp</a:t>
            </a:r>
            <a:r>
              <a:rPr lang="en-US" altLang="en-US" dirty="0" smtClean="0"/>
              <a:t>, </a:t>
            </a:r>
            <a:r>
              <a:rPr lang="en-US" altLang="en-US" dirty="0" err="1" smtClean="0"/>
              <a:t>fp</a:t>
            </a:r>
            <a:r>
              <a:rPr lang="en-US" altLang="en-US" dirty="0" smtClean="0"/>
              <a:t>, </a:t>
            </a:r>
            <a:r>
              <a:rPr lang="en-US" altLang="en-US" dirty="0" err="1" smtClean="0"/>
              <a:t>gp</a:t>
            </a:r>
            <a:r>
              <a:rPr lang="en-US" altLang="en-US" dirty="0" smtClean="0"/>
              <a:t>)</a:t>
            </a:r>
          </a:p>
          <a:p>
            <a:pPr lvl="1" eaLnBrk="1" hangingPunct="1">
              <a:buFont typeface="Wingdings" panose="05000000000000000000" pitchFamily="2" charset="2"/>
              <a:buNone/>
              <a:defRPr/>
            </a:pPr>
            <a:r>
              <a:rPr lang="en-US" altLang="en-US" dirty="0" smtClean="0">
                <a:solidFill>
                  <a:schemeClr val="hlink"/>
                </a:solidFill>
              </a:rPr>
              <a:t>6.</a:t>
            </a:r>
            <a:r>
              <a:rPr lang="en-US" altLang="en-US" dirty="0" smtClean="0"/>
              <a:t>	Jump to startup routine</a:t>
            </a:r>
          </a:p>
          <a:p>
            <a:pPr lvl="2" eaLnBrk="1" hangingPunct="1">
              <a:defRPr/>
            </a:pPr>
            <a:r>
              <a:rPr lang="en-US" altLang="en-US" dirty="0" smtClean="0"/>
              <a:t>Copies arguments to x10, … and calls main</a:t>
            </a:r>
          </a:p>
          <a:p>
            <a:pPr lvl="2" eaLnBrk="1" hangingPunct="1">
              <a:defRPr/>
            </a:pPr>
            <a:r>
              <a:rPr lang="en-US" altLang="en-US" dirty="0" smtClean="0"/>
              <a:t>When main returns, do exit </a:t>
            </a:r>
            <a:r>
              <a:rPr lang="en-US" altLang="en-US" dirty="0" err="1" smtClean="0"/>
              <a:t>syscall</a:t>
            </a:r>
            <a:endParaRPr lang="en-AU" altLang="en-US" dirty="0" smtClean="0"/>
          </a:p>
        </p:txBody>
      </p:sp>
      <p:sp>
        <p:nvSpPr>
          <p:cNvPr id="222211" name="Rectangle 4"/>
          <p:cNvSpPr>
            <a:spLocks noGrp="1" noChangeArrowheads="1"/>
          </p:cNvSpPr>
          <p:nvPr>
            <p:ph type="title"/>
          </p:nvPr>
        </p:nvSpPr>
        <p:spPr>
          <a:xfrm>
            <a:off x="1415480" y="188640"/>
            <a:ext cx="9332912" cy="803275"/>
          </a:xfrm>
          <a:noFill/>
          <a:extLst>
            <a:ext uri="{909E8E84-426E-40DD-AFC4-6F175D3DCCD1}">
              <a14:hiddenFill xmlns:a14="http://schemas.microsoft.com/office/drawing/2010/main">
                <a:solidFill>
                  <a:srgbClr val="FFFFFF"/>
                </a:solidFill>
              </a14:hiddenFill>
            </a:ext>
          </a:extLst>
        </p:spPr>
        <p:txBody>
          <a:bodyPr/>
          <a:lstStyle/>
          <a:p>
            <a:r>
              <a:rPr lang="en-US" altLang="zh-CN" sz="3200" dirty="0" smtClean="0">
                <a:effectLst/>
              </a:rPr>
              <a:t>Loading a Program</a:t>
            </a:r>
          </a:p>
        </p:txBody>
      </p:sp>
    </p:spTree>
    <p:extLst>
      <p:ext uri="{BB962C8B-B14F-4D97-AF65-F5344CB8AC3E}">
        <p14:creationId xmlns:p14="http://schemas.microsoft.com/office/powerpoint/2010/main" val="4874779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ooter Placeholder 3"/>
          <p:cNvSpPr>
            <a:spLocks noGrp="1"/>
          </p:cNvSpPr>
          <p:nvPr>
            <p:ph type="ftr" sz="quarter" idx="4294967295"/>
          </p:nvPr>
        </p:nvSpPr>
        <p:spPr>
          <a:xfrm>
            <a:off x="8472488" y="5962650"/>
            <a:ext cx="3240087"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smtClean="0">
                <a:latin typeface="Arial" panose="020B0604020202020204" pitchFamily="34" charset="0"/>
                <a:ea typeface="宋体" panose="02010600030101010101" pitchFamily="2" charset="-122"/>
              </a:rPr>
              <a:t>Chapter 2 — Instructions: Language of the Computer — </a:t>
            </a:r>
            <a:fld id="{12B9D1D7-3A12-4480-9A57-22394C14D712}"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129</a:t>
            </a:fld>
            <a:endParaRPr lang="en-AU" altLang="en-US" sz="1400" smtClean="0">
              <a:latin typeface="Arial" panose="020B0604020202020204" pitchFamily="34" charset="0"/>
              <a:ea typeface="宋体" panose="02010600030101010101" pitchFamily="2" charset="-122"/>
            </a:endParaRPr>
          </a:p>
        </p:txBody>
      </p:sp>
      <p:sp>
        <p:nvSpPr>
          <p:cNvPr id="125955" name="Rectangle 2"/>
          <p:cNvSpPr>
            <a:spLocks noGrp="1" noChangeArrowheads="1"/>
          </p:cNvSpPr>
          <p:nvPr>
            <p:ph type="title"/>
          </p:nvPr>
        </p:nvSpPr>
        <p:spPr/>
        <p:txBody>
          <a:bodyPr/>
          <a:lstStyle/>
          <a:p>
            <a:pPr eaLnBrk="1" hangingPunct="1">
              <a:defRPr/>
            </a:pPr>
            <a:r>
              <a:rPr lang="en-US" altLang="en-US" smtClean="0"/>
              <a:t>Dynamic Linking</a:t>
            </a:r>
            <a:endParaRPr lang="en-AU" altLang="en-US" smtClean="0"/>
          </a:p>
        </p:txBody>
      </p:sp>
      <p:sp>
        <p:nvSpPr>
          <p:cNvPr id="224260" name="Rectangle 3"/>
          <p:cNvSpPr>
            <a:spLocks noGrp="1" noChangeArrowheads="1"/>
          </p:cNvSpPr>
          <p:nvPr>
            <p:ph type="body" idx="1"/>
          </p:nvPr>
        </p:nvSpPr>
        <p:spPr/>
        <p:txBody>
          <a:bodyPr/>
          <a:lstStyle/>
          <a:p>
            <a:pPr eaLnBrk="1" hangingPunct="1"/>
            <a:r>
              <a:rPr lang="en-US" altLang="en-US" smtClean="0"/>
              <a:t>Only link/load library procedure when it is called</a:t>
            </a:r>
          </a:p>
          <a:p>
            <a:pPr lvl="1" eaLnBrk="1" hangingPunct="1"/>
            <a:r>
              <a:rPr lang="en-US" altLang="en-US" smtClean="0"/>
              <a:t>Requires procedure code to be relocatable</a:t>
            </a:r>
          </a:p>
          <a:p>
            <a:pPr lvl="1" eaLnBrk="1" hangingPunct="1"/>
            <a:r>
              <a:rPr lang="en-US" altLang="en-US" smtClean="0"/>
              <a:t>Avoids image bloat caused by static linking of all (transitively) referenced libraries</a:t>
            </a:r>
          </a:p>
          <a:p>
            <a:pPr lvl="1" eaLnBrk="1" hangingPunct="1"/>
            <a:r>
              <a:rPr lang="en-US" altLang="en-US" smtClean="0"/>
              <a:t>Automatically picks up new library versions</a:t>
            </a:r>
            <a:endParaRPr lang="en-AU" altLang="en-US" smtClean="0"/>
          </a:p>
        </p:txBody>
      </p:sp>
    </p:spTree>
    <p:extLst>
      <p:ext uri="{BB962C8B-B14F-4D97-AF65-F5344CB8AC3E}">
        <p14:creationId xmlns:p14="http://schemas.microsoft.com/office/powerpoint/2010/main" val="67986761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43472" y="4170"/>
            <a:ext cx="8391543" cy="1076325"/>
          </a:xfrm>
        </p:spPr>
        <p:txBody>
          <a:bodyPr>
            <a:normAutofit/>
          </a:bodyPr>
          <a:lstStyle/>
          <a:p>
            <a:pPr>
              <a:lnSpc>
                <a:spcPts val="2700"/>
              </a:lnSpc>
              <a:defRPr/>
            </a:pPr>
            <a:r>
              <a:rPr lang="en-US" altLang="zh-CN" dirty="0" smtClean="0"/>
              <a:t>The number of the memory operand In the instruction </a:t>
            </a:r>
            <a:endParaRPr dirty="0" smtClean="0"/>
          </a:p>
        </p:txBody>
      </p:sp>
      <p:sp>
        <p:nvSpPr>
          <p:cNvPr id="17411" name="内容占位符 2"/>
          <p:cNvSpPr>
            <a:spLocks noGrp="1"/>
          </p:cNvSpPr>
          <p:nvPr>
            <p:ph idx="1"/>
          </p:nvPr>
        </p:nvSpPr>
        <p:spPr>
          <a:xfrm>
            <a:off x="1847528" y="1484784"/>
            <a:ext cx="8856984" cy="3725863"/>
          </a:xfrm>
        </p:spPr>
        <p:txBody>
          <a:bodyPr/>
          <a:lstStyle/>
          <a:p>
            <a:r>
              <a:rPr lang="en-US" altLang="zh-CN" dirty="0" smtClean="0">
                <a:solidFill>
                  <a:srgbClr val="FF0000"/>
                </a:solidFill>
              </a:rPr>
              <a:t>Register-Register</a:t>
            </a:r>
          </a:p>
          <a:p>
            <a:pPr lvl="1"/>
            <a:r>
              <a:rPr lang="en-US" altLang="zh-CN" dirty="0" smtClean="0"/>
              <a:t>Maximum number of operands allowed </a:t>
            </a:r>
            <a:r>
              <a:rPr lang="en-US" altLang="zh-CN" dirty="0" smtClean="0">
                <a:solidFill>
                  <a:srgbClr val="FF0000"/>
                </a:solidFill>
              </a:rPr>
              <a:t>3</a:t>
            </a:r>
          </a:p>
          <a:p>
            <a:pPr lvl="1"/>
            <a:r>
              <a:rPr lang="en-US" altLang="zh-CN" dirty="0" smtClean="0"/>
              <a:t>Number of memory addresses is </a:t>
            </a:r>
            <a:r>
              <a:rPr lang="en-US" altLang="zh-CN" dirty="0" smtClean="0">
                <a:solidFill>
                  <a:srgbClr val="FF0000"/>
                </a:solidFill>
              </a:rPr>
              <a:t>0</a:t>
            </a:r>
          </a:p>
          <a:p>
            <a:r>
              <a:rPr lang="en-US" altLang="zh-CN" dirty="0" smtClean="0"/>
              <a:t>Register-memory</a:t>
            </a:r>
          </a:p>
          <a:p>
            <a:pPr lvl="1"/>
            <a:r>
              <a:rPr lang="en-US" altLang="zh-CN" dirty="0" smtClean="0"/>
              <a:t>Maximum number of operands allowed 2</a:t>
            </a:r>
          </a:p>
          <a:p>
            <a:pPr lvl="1"/>
            <a:r>
              <a:rPr lang="en-US" altLang="zh-CN" dirty="0" smtClean="0"/>
              <a:t>Number of memory addresses is 1</a:t>
            </a:r>
          </a:p>
          <a:p>
            <a:r>
              <a:rPr lang="en-US" altLang="zh-CN" dirty="0" smtClean="0"/>
              <a:t>Memory-memory</a:t>
            </a:r>
          </a:p>
          <a:p>
            <a:pPr lvl="1"/>
            <a:r>
              <a:rPr lang="en-US" altLang="zh-CN" dirty="0" smtClean="0"/>
              <a:t>Maximum number of operands allowed 2 or 3</a:t>
            </a:r>
          </a:p>
          <a:p>
            <a:pPr lvl="1"/>
            <a:r>
              <a:rPr lang="en-US" altLang="zh-CN" dirty="0" smtClean="0"/>
              <a:t>Number of memory addresses is 2 or 3</a:t>
            </a:r>
          </a:p>
          <a:p>
            <a:pPr lvl="1"/>
            <a:endParaRPr lang="zh-CN" altLang="zh-CN" dirty="0" smtClean="0"/>
          </a:p>
        </p:txBody>
      </p:sp>
    </p:spTree>
    <p:extLst>
      <p:ext uri="{BB962C8B-B14F-4D97-AF65-F5344CB8AC3E}">
        <p14:creationId xmlns:p14="http://schemas.microsoft.com/office/powerpoint/2010/main" val="66360758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ChangeArrowheads="1"/>
          </p:cNvSpPr>
          <p:nvPr>
            <p:ph type="title"/>
          </p:nvPr>
        </p:nvSpPr>
        <p:spPr/>
        <p:txBody>
          <a:bodyPr/>
          <a:lstStyle/>
          <a:p>
            <a:pPr eaLnBrk="1" hangingPunct="1">
              <a:defRPr/>
            </a:pPr>
            <a:r>
              <a:rPr lang="en-US" altLang="en-US" smtClean="0"/>
              <a:t>Lazy Linkage</a:t>
            </a:r>
            <a:endParaRPr lang="en-AU" altLang="en-US" smtClean="0"/>
          </a:p>
        </p:txBody>
      </p:sp>
      <p:sp>
        <p:nvSpPr>
          <p:cNvPr id="226307" name="Text Box 4"/>
          <p:cNvSpPr txBox="1">
            <a:spLocks noChangeArrowheads="1"/>
          </p:cNvSpPr>
          <p:nvPr/>
        </p:nvSpPr>
        <p:spPr bwMode="auto">
          <a:xfrm>
            <a:off x="2566988" y="2497138"/>
            <a:ext cx="196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Indirection table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8" name="Text Box 5"/>
          <p:cNvSpPr txBox="1">
            <a:spLocks noChangeArrowheads="1"/>
          </p:cNvSpPr>
          <p:nvPr/>
        </p:nvSpPr>
        <p:spPr bwMode="auto">
          <a:xfrm>
            <a:off x="2566988" y="3305175"/>
            <a:ext cx="2724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Stub: Loads routine ID,</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Jump to linker/loader</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09" name="Text Box 6"/>
          <p:cNvSpPr txBox="1">
            <a:spLocks noChangeArrowheads="1"/>
          </p:cNvSpPr>
          <p:nvPr/>
        </p:nvSpPr>
        <p:spPr bwMode="auto">
          <a:xfrm>
            <a:off x="2566988" y="4370388"/>
            <a:ext cx="2236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Linker/loader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6310" name="Text Box 7"/>
          <p:cNvSpPr txBox="1">
            <a:spLocks noChangeArrowheads="1"/>
          </p:cNvSpPr>
          <p:nvPr/>
        </p:nvSpPr>
        <p:spPr bwMode="auto">
          <a:xfrm>
            <a:off x="2566988" y="5233988"/>
            <a:ext cx="16716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Dynamically</a:t>
            </a:r>
            <a:br>
              <a:rPr lang="en-US" altLang="en-US" sz="1800">
                <a:latin typeface="Arial" panose="020B0604020202020204" pitchFamily="34" charset="0"/>
                <a:ea typeface="Arial Unicode MS" panose="020B0604020202020204" pitchFamily="34" charset="-122"/>
                <a:cs typeface="Arial Unicode MS" panose="020B0604020202020204" pitchFamily="34" charset="-122"/>
              </a:rPr>
            </a:br>
            <a:r>
              <a:rPr lang="en-US" altLang="en-US" sz="1800">
                <a:latin typeface="Arial" panose="020B0604020202020204" pitchFamily="34" charset="0"/>
                <a:ea typeface="Arial Unicode MS" panose="020B0604020202020204" pitchFamily="34" charset="-122"/>
                <a:cs typeface="Arial Unicode MS" panose="020B0604020202020204" pitchFamily="34" charset="-122"/>
              </a:rPr>
              <a:t>mapped code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pic>
        <p:nvPicPr>
          <p:cNvPr id="226311"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7350" y="1393825"/>
            <a:ext cx="40132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034385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5413" y="1995488"/>
            <a:ext cx="60452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2" name="Rectangle 2"/>
          <p:cNvSpPr>
            <a:spLocks noGrp="1" noChangeArrowheads="1"/>
          </p:cNvSpPr>
          <p:nvPr>
            <p:ph type="title"/>
          </p:nvPr>
        </p:nvSpPr>
        <p:spPr/>
        <p:txBody>
          <a:bodyPr/>
          <a:lstStyle/>
          <a:p>
            <a:pPr eaLnBrk="1" hangingPunct="1">
              <a:defRPr/>
            </a:pPr>
            <a:r>
              <a:rPr lang="en-US" altLang="en-US" smtClean="0"/>
              <a:t>Starting Java Applications</a:t>
            </a:r>
            <a:endParaRPr lang="en-AU" altLang="en-US" smtClean="0"/>
          </a:p>
        </p:txBody>
      </p:sp>
      <p:sp>
        <p:nvSpPr>
          <p:cNvPr id="228356" name="AutoShape 4"/>
          <p:cNvSpPr>
            <a:spLocks/>
          </p:cNvSpPr>
          <p:nvPr/>
        </p:nvSpPr>
        <p:spPr bwMode="auto">
          <a:xfrm>
            <a:off x="7527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Simple portable instruction set for the JVM</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7" name="AutoShape 5"/>
          <p:cNvSpPr>
            <a:spLocks/>
          </p:cNvSpPr>
          <p:nvPr/>
        </p:nvSpPr>
        <p:spPr bwMode="auto">
          <a:xfrm>
            <a:off x="8680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Interprets bytecodes</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228358" name="AutoShape 6"/>
          <p:cNvSpPr>
            <a:spLocks/>
          </p:cNvSpPr>
          <p:nvPr/>
        </p:nvSpPr>
        <p:spPr bwMode="auto">
          <a:xfrm>
            <a:off x="1558925" y="4005263"/>
            <a:ext cx="1849438" cy="1800225"/>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1800">
                <a:latin typeface="Arial" panose="020B0604020202020204" pitchFamily="34" charset="0"/>
                <a:ea typeface="Arial Unicode MS" panose="020B0604020202020204" pitchFamily="34" charset="-122"/>
                <a:cs typeface="Arial Unicode MS" panose="020B0604020202020204" pitchFamily="34" charset="-122"/>
              </a:rPr>
              <a:t>Compiles bytecodes of “hot” methods into native code for host machine</a:t>
            </a:r>
            <a:endParaRPr lang="en-AU"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1294608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灯片编号占位符 5"/>
          <p:cNvSpPr txBox="1">
            <a:spLocks noGrp="1" noChangeArrowheads="1"/>
          </p:cNvSpPr>
          <p:nvPr/>
        </p:nvSpPr>
        <p:spPr bwMode="auto">
          <a:xfrm>
            <a:off x="8112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r">
              <a:spcBef>
                <a:spcPct val="0"/>
              </a:spcBef>
              <a:buClr>
                <a:schemeClr val="hlink"/>
              </a:buClr>
              <a:buSzTx/>
              <a:buFont typeface="Arial" panose="020B0604020202020204" pitchFamily="34" charset="0"/>
              <a:buNone/>
            </a:pPr>
            <a:fld id="{7D03C3C5-296D-4214-8F67-70C85D110EEA}" type="slidenum">
              <a:rPr lang="zh-CN" altLang="en-US"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pPr algn="r">
                <a:spcBef>
                  <a:spcPct val="0"/>
                </a:spcBef>
                <a:buClr>
                  <a:schemeClr val="hlink"/>
                </a:buClr>
                <a:buSzTx/>
                <a:buFont typeface="Arial" panose="020B0604020202020204" pitchFamily="34" charset="0"/>
                <a:buNone/>
              </a:pPr>
              <a:t>132</a:t>
            </a:fld>
            <a:endParaRPr lang="en-US" altLang="zh-CN"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91139" name="Rectangle 2"/>
          <p:cNvSpPr>
            <a:spLocks noGrp="1" noRot="1" noChangeArrowheads="1"/>
          </p:cNvSpPr>
          <p:nvPr>
            <p:ph type="title" idx="4294967295"/>
          </p:nvPr>
        </p:nvSpPr>
        <p:spPr/>
        <p:txBody>
          <a:bodyPr/>
          <a:lstStyle/>
          <a:p>
            <a:pPr eaLnBrk="1" hangingPunct="1">
              <a:defRPr/>
            </a:pPr>
            <a:r>
              <a:rPr lang="zh-CN" altLang="zh-CN" smtClean="0"/>
              <a:t>执行文件与进程</a:t>
            </a:r>
          </a:p>
        </p:txBody>
      </p:sp>
      <p:sp>
        <p:nvSpPr>
          <p:cNvPr id="91140" name="Rectangle 3"/>
          <p:cNvSpPr>
            <a:spLocks noGrp="1" noRot="1" noChangeArrowheads="1"/>
          </p:cNvSpPr>
          <p:nvPr>
            <p:ph type="body" idx="4294967295"/>
          </p:nvPr>
        </p:nvSpPr>
        <p:spPr/>
        <p:txBody>
          <a:bodyPr/>
          <a:lstStyle/>
          <a:p>
            <a:pPr eaLnBrk="1" hangingPunct="1"/>
            <a:r>
              <a:rPr lang="zh-CN" altLang="en-US" smtClean="0"/>
              <a:t>执行文件</a:t>
            </a:r>
          </a:p>
          <a:p>
            <a:pPr lvl="1" eaLnBrk="1" hangingPunct="1"/>
            <a:r>
              <a:rPr lang="zh-CN" altLang="en-US" smtClean="0"/>
              <a:t>在硬盘上，非执行态</a:t>
            </a:r>
          </a:p>
          <a:p>
            <a:pPr lvl="1" eaLnBrk="1" hangingPunct="1"/>
            <a:r>
              <a:rPr lang="zh-CN" altLang="en-US" smtClean="0"/>
              <a:t>如病毒样本</a:t>
            </a:r>
          </a:p>
          <a:p>
            <a:pPr eaLnBrk="1" hangingPunct="1"/>
            <a:r>
              <a:rPr lang="zh-CN" altLang="en-US" smtClean="0"/>
              <a:t>进程</a:t>
            </a:r>
          </a:p>
          <a:p>
            <a:pPr lvl="1" eaLnBrk="1" hangingPunct="1"/>
            <a:r>
              <a:rPr lang="zh-CN" altLang="en-US" smtClean="0"/>
              <a:t>转载到内存</a:t>
            </a:r>
          </a:p>
          <a:p>
            <a:pPr lvl="1" eaLnBrk="1" hangingPunct="1"/>
            <a:r>
              <a:rPr lang="zh-CN" altLang="en-US" smtClean="0"/>
              <a:t>可以细分为多个可以并发执行的线程</a:t>
            </a:r>
          </a:p>
          <a:p>
            <a:pPr lvl="1" eaLnBrk="1" hangingPunct="1"/>
            <a:r>
              <a:rPr lang="zh-CN" altLang="en-US" smtClean="0"/>
              <a:t>如激活态病毒</a:t>
            </a:r>
          </a:p>
          <a:p>
            <a:pPr lvl="1" eaLnBrk="1" hangingPunct="1"/>
            <a:r>
              <a:rPr lang="zh-CN" altLang="en-US" smtClean="0"/>
              <a:t>如何看线程</a:t>
            </a:r>
            <a:r>
              <a:rPr lang="en-US" altLang="zh-CN" smtClean="0"/>
              <a:t>: </a:t>
            </a:r>
            <a:r>
              <a:rPr lang="zh-CN" altLang="en-US" smtClean="0"/>
              <a:t>任务管理器</a:t>
            </a:r>
          </a:p>
        </p:txBody>
      </p:sp>
    </p:spTree>
    <p:extLst>
      <p:ext uri="{BB962C8B-B14F-4D97-AF65-F5344CB8AC3E}">
        <p14:creationId xmlns:p14="http://schemas.microsoft.com/office/powerpoint/2010/main" val="275191258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91139"/>
                                        </p:tgtEl>
                                        <p:attrNameLst>
                                          <p:attrName>style.visibility</p:attrName>
                                        </p:attrNameLst>
                                      </p:cBhvr>
                                      <p:to>
                                        <p:strVal val="visible"/>
                                      </p:to>
                                    </p:set>
                                    <p:anim calcmode="lin" valueType="num">
                                      <p:cBhvr>
                                        <p:cTn id="7" dur="1000" fill="hold"/>
                                        <p:tgtEl>
                                          <p:spTgt spid="91139"/>
                                        </p:tgtEl>
                                        <p:attrNameLst>
                                          <p:attrName>ppt_x</p:attrName>
                                        </p:attrNameLst>
                                      </p:cBhvr>
                                      <p:tavLst>
                                        <p:tav tm="0">
                                          <p:val>
                                            <p:strVal val="#ppt_x-.2"/>
                                          </p:val>
                                        </p:tav>
                                        <p:tav tm="100000">
                                          <p:val>
                                            <p:strVal val="#ppt_x"/>
                                          </p:val>
                                        </p:tav>
                                      </p:tavLst>
                                    </p:anim>
                                    <p:anim calcmode="lin" valueType="num">
                                      <p:cBhvr>
                                        <p:cTn id="8" dur="1000" fill="hold"/>
                                        <p:tgtEl>
                                          <p:spTgt spid="91139"/>
                                        </p:tgtEl>
                                        <p:attrNameLst>
                                          <p:attrName>ppt_y</p:attrName>
                                        </p:attrNameLst>
                                      </p:cBhvr>
                                      <p:tavLst>
                                        <p:tav tm="0">
                                          <p:val>
                                            <p:strVal val="#ppt_y"/>
                                          </p:val>
                                        </p:tav>
                                        <p:tav tm="100000">
                                          <p:val>
                                            <p:strVal val="#ppt_y"/>
                                          </p:val>
                                        </p:tav>
                                      </p:tavLst>
                                    </p:anim>
                                    <p:animEffect prLst="gradientSize: 0.1">
                                      <p:cBhvr>
                                        <p:cTn id="9" dur="1000"/>
                                        <p:tgtEl>
                                          <p:spTgt spid="91139"/>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91140">
                                            <p:txEl>
                                              <p:pRg st="0" end="0"/>
                                            </p:txEl>
                                          </p:spTgt>
                                        </p:tgtEl>
                                        <p:attrNameLst>
                                          <p:attrName>style.visibility</p:attrName>
                                        </p:attrNameLst>
                                      </p:cBhvr>
                                      <p:to>
                                        <p:strVal val="visible"/>
                                      </p:to>
                                    </p:set>
                                    <p:animEffect>
                                      <p:cBhvr>
                                        <p:cTn id="14" dur="500"/>
                                        <p:tgtEl>
                                          <p:spTgt spid="91140">
                                            <p:txEl>
                                              <p:pRg st="0" end="0"/>
                                            </p:txEl>
                                          </p:spTgt>
                                        </p:tgtEl>
                                      </p:cBhvr>
                                    </p:animEffect>
                                    <p:anim calcmode="lin" valueType="num">
                                      <p:cBhvr>
                                        <p:cTn id="15" dur="500" fill="hold"/>
                                        <p:tgtEl>
                                          <p:spTgt spid="91140">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1140">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91140">
                                            <p:txEl>
                                              <p:pRg st="1" end="1"/>
                                            </p:txEl>
                                          </p:spTgt>
                                        </p:tgtEl>
                                        <p:attrNameLst>
                                          <p:attrName>style.visibility</p:attrName>
                                        </p:attrNameLst>
                                      </p:cBhvr>
                                      <p:to>
                                        <p:strVal val="visible"/>
                                      </p:to>
                                    </p:set>
                                    <p:animEffect>
                                      <p:cBhvr>
                                        <p:cTn id="21" dur="500"/>
                                        <p:tgtEl>
                                          <p:spTgt spid="91140">
                                            <p:txEl>
                                              <p:pRg st="1" end="1"/>
                                            </p:txEl>
                                          </p:spTgt>
                                        </p:tgtEl>
                                      </p:cBhvr>
                                    </p:animEffect>
                                    <p:anim calcmode="lin" valueType="num">
                                      <p:cBhvr>
                                        <p:cTn id="22" dur="500" fill="hold"/>
                                        <p:tgtEl>
                                          <p:spTgt spid="91140">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91140">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91140">
                                            <p:txEl>
                                              <p:pRg st="2" end="2"/>
                                            </p:txEl>
                                          </p:spTgt>
                                        </p:tgtEl>
                                        <p:attrNameLst>
                                          <p:attrName>style.visibility</p:attrName>
                                        </p:attrNameLst>
                                      </p:cBhvr>
                                      <p:to>
                                        <p:strVal val="visible"/>
                                      </p:to>
                                    </p:set>
                                    <p:animEffect>
                                      <p:cBhvr>
                                        <p:cTn id="28" dur="500"/>
                                        <p:tgtEl>
                                          <p:spTgt spid="91140">
                                            <p:txEl>
                                              <p:pRg st="2" end="2"/>
                                            </p:txEl>
                                          </p:spTgt>
                                        </p:tgtEl>
                                      </p:cBhvr>
                                    </p:animEffect>
                                    <p:anim calcmode="lin" valueType="num">
                                      <p:cBhvr>
                                        <p:cTn id="29" dur="500" fill="hold"/>
                                        <p:tgtEl>
                                          <p:spTgt spid="91140">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91140">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91140">
                                            <p:txEl>
                                              <p:pRg st="3" end="3"/>
                                            </p:txEl>
                                          </p:spTgt>
                                        </p:tgtEl>
                                        <p:attrNameLst>
                                          <p:attrName>style.visibility</p:attrName>
                                        </p:attrNameLst>
                                      </p:cBhvr>
                                      <p:to>
                                        <p:strVal val="visible"/>
                                      </p:to>
                                    </p:set>
                                    <p:animEffect>
                                      <p:cBhvr>
                                        <p:cTn id="35" dur="500"/>
                                        <p:tgtEl>
                                          <p:spTgt spid="91140">
                                            <p:txEl>
                                              <p:pRg st="3" end="3"/>
                                            </p:txEl>
                                          </p:spTgt>
                                        </p:tgtEl>
                                      </p:cBhvr>
                                    </p:animEffect>
                                    <p:anim calcmode="lin" valueType="num">
                                      <p:cBhvr>
                                        <p:cTn id="36" dur="500" fill="hold"/>
                                        <p:tgtEl>
                                          <p:spTgt spid="91140">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1140">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91140">
                                            <p:txEl>
                                              <p:pRg st="4" end="4"/>
                                            </p:txEl>
                                          </p:spTgt>
                                        </p:tgtEl>
                                        <p:attrNameLst>
                                          <p:attrName>style.visibility</p:attrName>
                                        </p:attrNameLst>
                                      </p:cBhvr>
                                      <p:to>
                                        <p:strVal val="visible"/>
                                      </p:to>
                                    </p:set>
                                    <p:animEffect>
                                      <p:cBhvr>
                                        <p:cTn id="42" dur="500"/>
                                        <p:tgtEl>
                                          <p:spTgt spid="91140">
                                            <p:txEl>
                                              <p:pRg st="4" end="4"/>
                                            </p:txEl>
                                          </p:spTgt>
                                        </p:tgtEl>
                                      </p:cBhvr>
                                    </p:animEffect>
                                    <p:anim calcmode="lin" valueType="num">
                                      <p:cBhvr>
                                        <p:cTn id="43" dur="500" fill="hold"/>
                                        <p:tgtEl>
                                          <p:spTgt spid="91140">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91140">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91140">
                                            <p:txEl>
                                              <p:pRg st="5" end="5"/>
                                            </p:txEl>
                                          </p:spTgt>
                                        </p:tgtEl>
                                        <p:attrNameLst>
                                          <p:attrName>style.visibility</p:attrName>
                                        </p:attrNameLst>
                                      </p:cBhvr>
                                      <p:to>
                                        <p:strVal val="visible"/>
                                      </p:to>
                                    </p:set>
                                    <p:animEffect>
                                      <p:cBhvr>
                                        <p:cTn id="49" dur="500"/>
                                        <p:tgtEl>
                                          <p:spTgt spid="91140">
                                            <p:txEl>
                                              <p:pRg st="5" end="5"/>
                                            </p:txEl>
                                          </p:spTgt>
                                        </p:tgtEl>
                                      </p:cBhvr>
                                    </p:animEffect>
                                    <p:anim calcmode="lin" valueType="num">
                                      <p:cBhvr>
                                        <p:cTn id="50" dur="500" fill="hold"/>
                                        <p:tgtEl>
                                          <p:spTgt spid="91140">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91140">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91140">
                                            <p:txEl>
                                              <p:pRg st="6" end="6"/>
                                            </p:txEl>
                                          </p:spTgt>
                                        </p:tgtEl>
                                        <p:attrNameLst>
                                          <p:attrName>style.visibility</p:attrName>
                                        </p:attrNameLst>
                                      </p:cBhvr>
                                      <p:to>
                                        <p:strVal val="visible"/>
                                      </p:to>
                                    </p:set>
                                    <p:animEffect>
                                      <p:cBhvr>
                                        <p:cTn id="56" dur="500"/>
                                        <p:tgtEl>
                                          <p:spTgt spid="91140">
                                            <p:txEl>
                                              <p:pRg st="6" end="6"/>
                                            </p:txEl>
                                          </p:spTgt>
                                        </p:tgtEl>
                                      </p:cBhvr>
                                    </p:animEffect>
                                    <p:anim calcmode="lin" valueType="num">
                                      <p:cBhvr>
                                        <p:cTn id="57" dur="500" fill="hold"/>
                                        <p:tgtEl>
                                          <p:spTgt spid="91140">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91140">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6" presetClass="entr" presetSubtype="0" fill="hold" grpId="0" nodeType="clickEffect">
                                  <p:stCondLst>
                                    <p:cond delay="0"/>
                                  </p:stCondLst>
                                  <p:childTnLst>
                                    <p:set>
                                      <p:cBhvr>
                                        <p:cTn id="62" dur="0" fill="hold">
                                          <p:stCondLst>
                                            <p:cond delay="0"/>
                                          </p:stCondLst>
                                        </p:cTn>
                                        <p:tgtEl>
                                          <p:spTgt spid="91140">
                                            <p:txEl>
                                              <p:pRg st="7" end="7"/>
                                            </p:txEl>
                                          </p:spTgt>
                                        </p:tgtEl>
                                        <p:attrNameLst>
                                          <p:attrName>style.visibility</p:attrName>
                                        </p:attrNameLst>
                                      </p:cBhvr>
                                      <p:to>
                                        <p:strVal val="visible"/>
                                      </p:to>
                                    </p:set>
                                    <p:animEffect>
                                      <p:cBhvr>
                                        <p:cTn id="63" dur="500"/>
                                        <p:tgtEl>
                                          <p:spTgt spid="91140">
                                            <p:txEl>
                                              <p:pRg st="7" end="7"/>
                                            </p:txEl>
                                          </p:spTgt>
                                        </p:tgtEl>
                                      </p:cBhvr>
                                    </p:animEffect>
                                    <p:anim calcmode="lin" valueType="num">
                                      <p:cBhvr>
                                        <p:cTn id="64" dur="500" fill="hold"/>
                                        <p:tgtEl>
                                          <p:spTgt spid="91140">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91140">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ldLvl="0" autoUpdateAnimBg="0"/>
      <p:bldP spid="91140" grpId="0" build="p" bldLvl="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灯片编号占位符 5"/>
          <p:cNvSpPr txBox="1">
            <a:spLocks noGrp="1" noChangeArrowheads="1"/>
          </p:cNvSpPr>
          <p:nvPr/>
        </p:nvSpPr>
        <p:spPr bwMode="auto">
          <a:xfrm>
            <a:off x="8112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r">
              <a:spcBef>
                <a:spcPct val="0"/>
              </a:spcBef>
              <a:buClr>
                <a:schemeClr val="hlink"/>
              </a:buClr>
              <a:buSzTx/>
              <a:buFont typeface="Arial" panose="020B0604020202020204" pitchFamily="34" charset="0"/>
              <a:buNone/>
            </a:pPr>
            <a:fld id="{2617FB0B-1953-4F36-ADCA-AD403EB93927}" type="slidenum">
              <a:rPr lang="zh-CN" altLang="en-US"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pPr algn="r">
                <a:spcBef>
                  <a:spcPct val="0"/>
                </a:spcBef>
                <a:buClr>
                  <a:schemeClr val="hlink"/>
                </a:buClr>
                <a:buSzTx/>
                <a:buFont typeface="Arial" panose="020B0604020202020204" pitchFamily="34" charset="0"/>
                <a:buNone/>
              </a:pPr>
              <a:t>133</a:t>
            </a:fld>
            <a:endParaRPr lang="en-US" altLang="zh-CN"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92163" name="Rectangle 2"/>
          <p:cNvSpPr>
            <a:spLocks noGrp="1" noRot="1" noChangeArrowheads="1"/>
          </p:cNvSpPr>
          <p:nvPr>
            <p:ph type="title" idx="4294967295"/>
          </p:nvPr>
        </p:nvSpPr>
        <p:spPr/>
        <p:txBody>
          <a:bodyPr/>
          <a:lstStyle/>
          <a:p>
            <a:pPr eaLnBrk="1" hangingPunct="1">
              <a:defRPr/>
            </a:pPr>
            <a:r>
              <a:rPr lang="zh-CN" altLang="zh-CN" smtClean="0"/>
              <a:t>计算机任何动作都是程序设计的</a:t>
            </a:r>
          </a:p>
        </p:txBody>
      </p:sp>
      <p:sp>
        <p:nvSpPr>
          <p:cNvPr id="92164" name="Rectangle 3"/>
          <p:cNvSpPr>
            <a:spLocks noGrp="1" noRot="1" noChangeArrowheads="1"/>
          </p:cNvSpPr>
          <p:nvPr>
            <p:ph type="body" idx="4294967295"/>
          </p:nvPr>
        </p:nvSpPr>
        <p:spPr/>
        <p:txBody>
          <a:bodyPr/>
          <a:lstStyle/>
          <a:p>
            <a:pPr eaLnBrk="1" hangingPunct="1">
              <a:lnSpc>
                <a:spcPct val="90000"/>
              </a:lnSpc>
            </a:pPr>
            <a:r>
              <a:rPr lang="zh-CN" altLang="en-US" smtClean="0"/>
              <a:t>病毒</a:t>
            </a:r>
          </a:p>
          <a:p>
            <a:pPr lvl="1" eaLnBrk="1" hangingPunct="1">
              <a:lnSpc>
                <a:spcPct val="90000"/>
              </a:lnSpc>
            </a:pPr>
            <a:r>
              <a:rPr lang="zh-CN" altLang="en-US" smtClean="0"/>
              <a:t>组成：感染能力（自我复制），隐藏，破坏能力</a:t>
            </a:r>
          </a:p>
          <a:p>
            <a:pPr lvl="1" eaLnBrk="1" hangingPunct="1">
              <a:lnSpc>
                <a:spcPct val="90000"/>
              </a:lnSpc>
            </a:pPr>
            <a:r>
              <a:rPr lang="zh-CN" altLang="en-US" smtClean="0"/>
              <a:t>一个简单的</a:t>
            </a:r>
          </a:p>
          <a:p>
            <a:pPr lvl="2" eaLnBrk="1" hangingPunct="1">
              <a:lnSpc>
                <a:spcPct val="90000"/>
              </a:lnSpc>
            </a:pPr>
            <a:r>
              <a:rPr lang="zh-CN" altLang="en-US" sz="1800" smtClean="0"/>
              <a:t>感染：看到一个执行程序，就把病毒程序拷贝到执行程序最后，程序启动时加一条无条件跳转指令，跳到病毒处，病毒程序执行完成跳回首地址后</a:t>
            </a:r>
          </a:p>
          <a:p>
            <a:pPr lvl="2" eaLnBrk="1" hangingPunct="1">
              <a:lnSpc>
                <a:spcPct val="90000"/>
              </a:lnSpc>
            </a:pPr>
            <a:r>
              <a:rPr lang="zh-CN" altLang="en-US" sz="1800" smtClean="0"/>
              <a:t>隐藏：把执行程序拆封为</a:t>
            </a:r>
            <a:r>
              <a:rPr lang="en-US" altLang="zh-CN" sz="1800" smtClean="0"/>
              <a:t>n</a:t>
            </a:r>
            <a:r>
              <a:rPr lang="zh-CN" altLang="en-US" sz="1800" smtClean="0"/>
              <a:t>个，运行时组装为一体</a:t>
            </a:r>
          </a:p>
          <a:p>
            <a:pPr lvl="2" eaLnBrk="1" hangingPunct="1">
              <a:lnSpc>
                <a:spcPct val="90000"/>
              </a:lnSpc>
            </a:pPr>
            <a:r>
              <a:rPr lang="zh-CN" altLang="en-US" sz="1800" smtClean="0"/>
              <a:t>破坏：随便</a:t>
            </a:r>
          </a:p>
          <a:p>
            <a:pPr eaLnBrk="1" hangingPunct="1">
              <a:lnSpc>
                <a:spcPct val="90000"/>
              </a:lnSpc>
            </a:pPr>
            <a:r>
              <a:rPr lang="zh-CN" altLang="en-US" smtClean="0"/>
              <a:t>程序都需要消耗内存</a:t>
            </a:r>
          </a:p>
          <a:p>
            <a:pPr lvl="1" eaLnBrk="1" hangingPunct="1">
              <a:lnSpc>
                <a:spcPct val="90000"/>
              </a:lnSpc>
            </a:pPr>
            <a:r>
              <a:rPr lang="en-US" altLang="zh-CN" smtClean="0"/>
              <a:t>System idle </a:t>
            </a:r>
            <a:r>
              <a:rPr lang="zh-CN" altLang="en-US" smtClean="0"/>
              <a:t>也是程序，也消耗内存</a:t>
            </a:r>
          </a:p>
        </p:txBody>
      </p:sp>
    </p:spTree>
    <p:extLst>
      <p:ext uri="{BB962C8B-B14F-4D97-AF65-F5344CB8AC3E}">
        <p14:creationId xmlns:p14="http://schemas.microsoft.com/office/powerpoint/2010/main" val="323593425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92163"/>
                                        </p:tgtEl>
                                        <p:attrNameLst>
                                          <p:attrName>style.visibility</p:attrName>
                                        </p:attrNameLst>
                                      </p:cBhvr>
                                      <p:to>
                                        <p:strVal val="visible"/>
                                      </p:to>
                                    </p:set>
                                    <p:anim calcmode="lin" valueType="num">
                                      <p:cBhvr>
                                        <p:cTn id="7" dur="1000" fill="hold"/>
                                        <p:tgtEl>
                                          <p:spTgt spid="92163"/>
                                        </p:tgtEl>
                                        <p:attrNameLst>
                                          <p:attrName>ppt_x</p:attrName>
                                        </p:attrNameLst>
                                      </p:cBhvr>
                                      <p:tavLst>
                                        <p:tav tm="0">
                                          <p:val>
                                            <p:strVal val="#ppt_x-.2"/>
                                          </p:val>
                                        </p:tav>
                                        <p:tav tm="100000">
                                          <p:val>
                                            <p:strVal val="#ppt_x"/>
                                          </p:val>
                                        </p:tav>
                                      </p:tavLst>
                                    </p:anim>
                                    <p:anim calcmode="lin" valueType="num">
                                      <p:cBhvr>
                                        <p:cTn id="8" dur="1000" fill="hold"/>
                                        <p:tgtEl>
                                          <p:spTgt spid="92163"/>
                                        </p:tgtEl>
                                        <p:attrNameLst>
                                          <p:attrName>ppt_y</p:attrName>
                                        </p:attrNameLst>
                                      </p:cBhvr>
                                      <p:tavLst>
                                        <p:tav tm="0">
                                          <p:val>
                                            <p:strVal val="#ppt_y"/>
                                          </p:val>
                                        </p:tav>
                                        <p:tav tm="100000">
                                          <p:val>
                                            <p:strVal val="#ppt_y"/>
                                          </p:val>
                                        </p:tav>
                                      </p:tavLst>
                                    </p:anim>
                                    <p:animEffect prLst="gradientSize: 0.1">
                                      <p:cBhvr>
                                        <p:cTn id="9" dur="1000"/>
                                        <p:tgtEl>
                                          <p:spTgt spid="92163"/>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92164">
                                            <p:txEl>
                                              <p:pRg st="0" end="0"/>
                                            </p:txEl>
                                          </p:spTgt>
                                        </p:tgtEl>
                                        <p:attrNameLst>
                                          <p:attrName>style.visibility</p:attrName>
                                        </p:attrNameLst>
                                      </p:cBhvr>
                                      <p:to>
                                        <p:strVal val="visible"/>
                                      </p:to>
                                    </p:set>
                                    <p:animEffect>
                                      <p:cBhvr>
                                        <p:cTn id="14" dur="500"/>
                                        <p:tgtEl>
                                          <p:spTgt spid="92164">
                                            <p:txEl>
                                              <p:pRg st="0" end="0"/>
                                            </p:txEl>
                                          </p:spTgt>
                                        </p:tgtEl>
                                      </p:cBhvr>
                                    </p:animEffect>
                                    <p:anim calcmode="lin" valueType="num">
                                      <p:cBhvr>
                                        <p:cTn id="15" dur="500" fill="hold"/>
                                        <p:tgtEl>
                                          <p:spTgt spid="9216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216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92164">
                                            <p:txEl>
                                              <p:pRg st="1" end="1"/>
                                            </p:txEl>
                                          </p:spTgt>
                                        </p:tgtEl>
                                        <p:attrNameLst>
                                          <p:attrName>style.visibility</p:attrName>
                                        </p:attrNameLst>
                                      </p:cBhvr>
                                      <p:to>
                                        <p:strVal val="visible"/>
                                      </p:to>
                                    </p:set>
                                    <p:animEffect>
                                      <p:cBhvr>
                                        <p:cTn id="21" dur="500"/>
                                        <p:tgtEl>
                                          <p:spTgt spid="92164">
                                            <p:txEl>
                                              <p:pRg st="1" end="1"/>
                                            </p:txEl>
                                          </p:spTgt>
                                        </p:tgtEl>
                                      </p:cBhvr>
                                    </p:animEffect>
                                    <p:anim calcmode="lin" valueType="num">
                                      <p:cBhvr>
                                        <p:cTn id="22" dur="500" fill="hold"/>
                                        <p:tgtEl>
                                          <p:spTgt spid="92164">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92164">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92164">
                                            <p:txEl>
                                              <p:pRg st="2" end="2"/>
                                            </p:txEl>
                                          </p:spTgt>
                                        </p:tgtEl>
                                        <p:attrNameLst>
                                          <p:attrName>style.visibility</p:attrName>
                                        </p:attrNameLst>
                                      </p:cBhvr>
                                      <p:to>
                                        <p:strVal val="visible"/>
                                      </p:to>
                                    </p:set>
                                    <p:animEffect>
                                      <p:cBhvr>
                                        <p:cTn id="28" dur="500"/>
                                        <p:tgtEl>
                                          <p:spTgt spid="92164">
                                            <p:txEl>
                                              <p:pRg st="2" end="2"/>
                                            </p:txEl>
                                          </p:spTgt>
                                        </p:tgtEl>
                                      </p:cBhvr>
                                    </p:animEffect>
                                    <p:anim calcmode="lin" valueType="num">
                                      <p:cBhvr>
                                        <p:cTn id="29" dur="500" fill="hold"/>
                                        <p:tgtEl>
                                          <p:spTgt spid="92164">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9216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92164">
                                            <p:txEl>
                                              <p:pRg st="3" end="3"/>
                                            </p:txEl>
                                          </p:spTgt>
                                        </p:tgtEl>
                                        <p:attrNameLst>
                                          <p:attrName>style.visibility</p:attrName>
                                        </p:attrNameLst>
                                      </p:cBhvr>
                                      <p:to>
                                        <p:strVal val="visible"/>
                                      </p:to>
                                    </p:set>
                                    <p:animEffect>
                                      <p:cBhvr>
                                        <p:cTn id="35" dur="500"/>
                                        <p:tgtEl>
                                          <p:spTgt spid="92164">
                                            <p:txEl>
                                              <p:pRg st="3" end="3"/>
                                            </p:txEl>
                                          </p:spTgt>
                                        </p:tgtEl>
                                      </p:cBhvr>
                                    </p:animEffect>
                                    <p:anim calcmode="lin" valueType="num">
                                      <p:cBhvr>
                                        <p:cTn id="36" dur="500" fill="hold"/>
                                        <p:tgtEl>
                                          <p:spTgt spid="92164">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2164">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92164">
                                            <p:txEl>
                                              <p:pRg st="4" end="4"/>
                                            </p:txEl>
                                          </p:spTgt>
                                        </p:tgtEl>
                                        <p:attrNameLst>
                                          <p:attrName>style.visibility</p:attrName>
                                        </p:attrNameLst>
                                      </p:cBhvr>
                                      <p:to>
                                        <p:strVal val="visible"/>
                                      </p:to>
                                    </p:set>
                                    <p:animEffect>
                                      <p:cBhvr>
                                        <p:cTn id="42" dur="500"/>
                                        <p:tgtEl>
                                          <p:spTgt spid="92164">
                                            <p:txEl>
                                              <p:pRg st="4" end="4"/>
                                            </p:txEl>
                                          </p:spTgt>
                                        </p:tgtEl>
                                      </p:cBhvr>
                                    </p:animEffect>
                                    <p:anim calcmode="lin" valueType="num">
                                      <p:cBhvr>
                                        <p:cTn id="43" dur="500" fill="hold"/>
                                        <p:tgtEl>
                                          <p:spTgt spid="92164">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92164">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92164">
                                            <p:txEl>
                                              <p:pRg st="5" end="5"/>
                                            </p:txEl>
                                          </p:spTgt>
                                        </p:tgtEl>
                                        <p:attrNameLst>
                                          <p:attrName>style.visibility</p:attrName>
                                        </p:attrNameLst>
                                      </p:cBhvr>
                                      <p:to>
                                        <p:strVal val="visible"/>
                                      </p:to>
                                    </p:set>
                                    <p:animEffect>
                                      <p:cBhvr>
                                        <p:cTn id="49" dur="500"/>
                                        <p:tgtEl>
                                          <p:spTgt spid="92164">
                                            <p:txEl>
                                              <p:pRg st="5" end="5"/>
                                            </p:txEl>
                                          </p:spTgt>
                                        </p:tgtEl>
                                      </p:cBhvr>
                                    </p:animEffect>
                                    <p:anim calcmode="lin" valueType="num">
                                      <p:cBhvr>
                                        <p:cTn id="50" dur="500" fill="hold"/>
                                        <p:tgtEl>
                                          <p:spTgt spid="92164">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92164">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92164">
                                            <p:txEl>
                                              <p:pRg st="6" end="6"/>
                                            </p:txEl>
                                          </p:spTgt>
                                        </p:tgtEl>
                                        <p:attrNameLst>
                                          <p:attrName>style.visibility</p:attrName>
                                        </p:attrNameLst>
                                      </p:cBhvr>
                                      <p:to>
                                        <p:strVal val="visible"/>
                                      </p:to>
                                    </p:set>
                                    <p:animEffect>
                                      <p:cBhvr>
                                        <p:cTn id="56" dur="500"/>
                                        <p:tgtEl>
                                          <p:spTgt spid="92164">
                                            <p:txEl>
                                              <p:pRg st="6" end="6"/>
                                            </p:txEl>
                                          </p:spTgt>
                                        </p:tgtEl>
                                      </p:cBhvr>
                                    </p:animEffect>
                                    <p:anim calcmode="lin" valueType="num">
                                      <p:cBhvr>
                                        <p:cTn id="57" dur="500" fill="hold"/>
                                        <p:tgtEl>
                                          <p:spTgt spid="92164">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9216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6" presetClass="entr" presetSubtype="0" fill="hold" grpId="0" nodeType="clickEffect">
                                  <p:stCondLst>
                                    <p:cond delay="0"/>
                                  </p:stCondLst>
                                  <p:childTnLst>
                                    <p:set>
                                      <p:cBhvr>
                                        <p:cTn id="62" dur="0" fill="hold">
                                          <p:stCondLst>
                                            <p:cond delay="0"/>
                                          </p:stCondLst>
                                        </p:cTn>
                                        <p:tgtEl>
                                          <p:spTgt spid="92164">
                                            <p:txEl>
                                              <p:pRg st="7" end="7"/>
                                            </p:txEl>
                                          </p:spTgt>
                                        </p:tgtEl>
                                        <p:attrNameLst>
                                          <p:attrName>style.visibility</p:attrName>
                                        </p:attrNameLst>
                                      </p:cBhvr>
                                      <p:to>
                                        <p:strVal val="visible"/>
                                      </p:to>
                                    </p:set>
                                    <p:animEffect>
                                      <p:cBhvr>
                                        <p:cTn id="63" dur="500"/>
                                        <p:tgtEl>
                                          <p:spTgt spid="92164">
                                            <p:txEl>
                                              <p:pRg st="7" end="7"/>
                                            </p:txEl>
                                          </p:spTgt>
                                        </p:tgtEl>
                                      </p:cBhvr>
                                    </p:animEffect>
                                    <p:anim calcmode="lin" valueType="num">
                                      <p:cBhvr>
                                        <p:cTn id="64" dur="500" fill="hold"/>
                                        <p:tgtEl>
                                          <p:spTgt spid="92164">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92164">
                                            <p:txEl>
                                              <p:pRg st="7" end="7"/>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ldLvl="0" autoUpdateAnimBg="0"/>
      <p:bldP spid="92164" grpId="0" build="p" bldLvl="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灯片编号占位符 5"/>
          <p:cNvSpPr txBox="1">
            <a:spLocks noGrp="1" noChangeArrowheads="1"/>
          </p:cNvSpPr>
          <p:nvPr/>
        </p:nvSpPr>
        <p:spPr bwMode="auto">
          <a:xfrm>
            <a:off x="8112125" y="63817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r">
              <a:spcBef>
                <a:spcPct val="0"/>
              </a:spcBef>
              <a:buClr>
                <a:schemeClr val="hlink"/>
              </a:buClr>
              <a:buSzTx/>
              <a:buFont typeface="Arial" panose="020B0604020202020204" pitchFamily="34" charset="0"/>
              <a:buNone/>
            </a:pPr>
            <a:fld id="{48D92B4C-6F97-45C5-9579-9FDBB669BE07}" type="slidenum">
              <a:rPr lang="zh-CN" altLang="en-US"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pPr algn="r">
                <a:spcBef>
                  <a:spcPct val="0"/>
                </a:spcBef>
                <a:buClr>
                  <a:schemeClr val="hlink"/>
                </a:buClr>
                <a:buSzTx/>
                <a:buFont typeface="Arial" panose="020B0604020202020204" pitchFamily="34" charset="0"/>
                <a:buNone/>
              </a:pPr>
              <a:t>134</a:t>
            </a:fld>
            <a:endParaRPr lang="en-US" altLang="zh-CN" sz="18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94211" name="Rectangle 2"/>
          <p:cNvSpPr>
            <a:spLocks noGrp="1" noRot="1" noChangeArrowheads="1"/>
          </p:cNvSpPr>
          <p:nvPr>
            <p:ph type="title" idx="4294967295"/>
          </p:nvPr>
        </p:nvSpPr>
        <p:spPr/>
        <p:txBody>
          <a:bodyPr/>
          <a:lstStyle/>
          <a:p>
            <a:pPr eaLnBrk="1" hangingPunct="1">
              <a:defRPr/>
            </a:pPr>
            <a:r>
              <a:rPr lang="en-US" altLang="zh-CN" smtClean="0"/>
              <a:t>EXE</a:t>
            </a:r>
            <a:r>
              <a:rPr lang="zh-CN" altLang="en-US" smtClean="0"/>
              <a:t>文件加密</a:t>
            </a:r>
          </a:p>
        </p:txBody>
      </p:sp>
      <p:sp>
        <p:nvSpPr>
          <p:cNvPr id="94212" name="Rectangle 3"/>
          <p:cNvSpPr>
            <a:spLocks noGrp="1" noRot="1" noChangeArrowheads="1"/>
          </p:cNvSpPr>
          <p:nvPr>
            <p:ph type="body" idx="4294967295"/>
          </p:nvPr>
        </p:nvSpPr>
        <p:spPr>
          <a:xfrm>
            <a:off x="1631950" y="1341438"/>
            <a:ext cx="8856663" cy="4525962"/>
          </a:xfrm>
        </p:spPr>
        <p:txBody>
          <a:bodyPr/>
          <a:lstStyle/>
          <a:p>
            <a:pPr eaLnBrk="1" hangingPunct="1">
              <a:lnSpc>
                <a:spcPct val="90000"/>
              </a:lnSpc>
            </a:pPr>
            <a:r>
              <a:rPr lang="zh-CN" altLang="en-US" smtClean="0"/>
              <a:t>输入密码才能执行该文件？</a:t>
            </a:r>
          </a:p>
          <a:p>
            <a:pPr eaLnBrk="1" hangingPunct="1">
              <a:lnSpc>
                <a:spcPct val="90000"/>
              </a:lnSpc>
            </a:pPr>
            <a:r>
              <a:rPr lang="zh-CN" altLang="en-US" smtClean="0"/>
              <a:t>普通的方法，先读密码，验证后判断是否继续</a:t>
            </a:r>
          </a:p>
          <a:p>
            <a:pPr lvl="1" eaLnBrk="1" hangingPunct="1">
              <a:lnSpc>
                <a:spcPct val="90000"/>
              </a:lnSpc>
            </a:pPr>
            <a:r>
              <a:rPr lang="zh-CN" altLang="en-US" smtClean="0"/>
              <a:t>问题：简单的修改执行文件即可破解</a:t>
            </a:r>
          </a:p>
          <a:p>
            <a:pPr eaLnBrk="1" hangingPunct="1">
              <a:lnSpc>
                <a:spcPct val="90000"/>
              </a:lnSpc>
            </a:pPr>
            <a:r>
              <a:rPr lang="zh-CN" altLang="en-US" smtClean="0"/>
              <a:t>一般方法：</a:t>
            </a:r>
          </a:p>
          <a:p>
            <a:pPr lvl="1" eaLnBrk="1" hangingPunct="1">
              <a:lnSpc>
                <a:spcPct val="90000"/>
              </a:lnSpc>
            </a:pPr>
            <a:r>
              <a:rPr lang="zh-CN" altLang="en-US" smtClean="0"/>
              <a:t>第一段代码是密码验证</a:t>
            </a:r>
          </a:p>
          <a:p>
            <a:pPr lvl="1" eaLnBrk="1" hangingPunct="1">
              <a:lnSpc>
                <a:spcPct val="90000"/>
              </a:lnSpc>
            </a:pPr>
            <a:r>
              <a:rPr lang="zh-CN" altLang="en-US" smtClean="0"/>
              <a:t>若通过，则解密后续代码</a:t>
            </a:r>
          </a:p>
          <a:p>
            <a:pPr lvl="2" eaLnBrk="1" hangingPunct="1">
              <a:lnSpc>
                <a:spcPct val="90000"/>
              </a:lnSpc>
            </a:pPr>
            <a:r>
              <a:rPr lang="zh-CN" altLang="en-US" smtClean="0"/>
              <a:t>解密后长度</a:t>
            </a:r>
            <a:r>
              <a:rPr lang="en-US" altLang="zh-CN" smtClean="0"/>
              <a:t>=</a:t>
            </a:r>
            <a:r>
              <a:rPr lang="zh-CN" altLang="en-US" smtClean="0"/>
              <a:t>加密前，简单</a:t>
            </a:r>
          </a:p>
          <a:p>
            <a:pPr lvl="2" eaLnBrk="1" hangingPunct="1">
              <a:lnSpc>
                <a:spcPct val="90000"/>
              </a:lnSpc>
            </a:pPr>
            <a:r>
              <a:rPr lang="zh-CN" altLang="en-US" smtClean="0"/>
              <a:t>随便压缩</a:t>
            </a:r>
          </a:p>
          <a:p>
            <a:pPr eaLnBrk="1" hangingPunct="1">
              <a:lnSpc>
                <a:spcPct val="90000"/>
              </a:lnSpc>
            </a:pPr>
            <a:r>
              <a:rPr lang="zh-CN" altLang="en-US" smtClean="0"/>
              <a:t>高级方法：</a:t>
            </a:r>
          </a:p>
          <a:p>
            <a:pPr lvl="1" eaLnBrk="1" hangingPunct="1">
              <a:lnSpc>
                <a:spcPct val="90000"/>
              </a:lnSpc>
            </a:pPr>
            <a:r>
              <a:rPr lang="zh-CN" altLang="en-US" smtClean="0"/>
              <a:t>分段加密，前一段的中间结果作为后续的解密用的密钥</a:t>
            </a:r>
          </a:p>
        </p:txBody>
      </p:sp>
    </p:spTree>
    <p:extLst>
      <p:ext uri="{BB962C8B-B14F-4D97-AF65-F5344CB8AC3E}">
        <p14:creationId xmlns:p14="http://schemas.microsoft.com/office/powerpoint/2010/main" val="22379509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94211"/>
                                        </p:tgtEl>
                                        <p:attrNameLst>
                                          <p:attrName>style.visibility</p:attrName>
                                        </p:attrNameLst>
                                      </p:cBhvr>
                                      <p:to>
                                        <p:strVal val="visible"/>
                                      </p:to>
                                    </p:set>
                                    <p:anim calcmode="lin" valueType="num">
                                      <p:cBhvr>
                                        <p:cTn id="7" dur="1000" fill="hold"/>
                                        <p:tgtEl>
                                          <p:spTgt spid="94211"/>
                                        </p:tgtEl>
                                        <p:attrNameLst>
                                          <p:attrName>ppt_x</p:attrName>
                                        </p:attrNameLst>
                                      </p:cBhvr>
                                      <p:tavLst>
                                        <p:tav tm="0">
                                          <p:val>
                                            <p:strVal val="#ppt_x-.2"/>
                                          </p:val>
                                        </p:tav>
                                        <p:tav tm="100000">
                                          <p:val>
                                            <p:strVal val="#ppt_x"/>
                                          </p:val>
                                        </p:tav>
                                      </p:tavLst>
                                    </p:anim>
                                    <p:anim calcmode="lin" valueType="num">
                                      <p:cBhvr>
                                        <p:cTn id="8" dur="1000" fill="hold"/>
                                        <p:tgtEl>
                                          <p:spTgt spid="94211"/>
                                        </p:tgtEl>
                                        <p:attrNameLst>
                                          <p:attrName>ppt_y</p:attrName>
                                        </p:attrNameLst>
                                      </p:cBhvr>
                                      <p:tavLst>
                                        <p:tav tm="0">
                                          <p:val>
                                            <p:strVal val="#ppt_y"/>
                                          </p:val>
                                        </p:tav>
                                        <p:tav tm="100000">
                                          <p:val>
                                            <p:strVal val="#ppt_y"/>
                                          </p:val>
                                        </p:tav>
                                      </p:tavLst>
                                    </p:anim>
                                    <p:animEffect prLst="gradientSize: 0.1">
                                      <p:cBhvr>
                                        <p:cTn id="9" dur="1000"/>
                                        <p:tgtEl>
                                          <p:spTgt spid="9421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94212">
                                            <p:txEl>
                                              <p:pRg st="0" end="0"/>
                                            </p:txEl>
                                          </p:spTgt>
                                        </p:tgtEl>
                                        <p:attrNameLst>
                                          <p:attrName>style.visibility</p:attrName>
                                        </p:attrNameLst>
                                      </p:cBhvr>
                                      <p:to>
                                        <p:strVal val="visible"/>
                                      </p:to>
                                    </p:set>
                                    <p:animEffect>
                                      <p:cBhvr>
                                        <p:cTn id="14" dur="500"/>
                                        <p:tgtEl>
                                          <p:spTgt spid="94212">
                                            <p:txEl>
                                              <p:pRg st="0" end="0"/>
                                            </p:txEl>
                                          </p:spTgt>
                                        </p:tgtEl>
                                      </p:cBhvr>
                                    </p:animEffect>
                                    <p:anim calcmode="lin" valueType="num">
                                      <p:cBhvr>
                                        <p:cTn id="15" dur="500" fill="hold"/>
                                        <p:tgtEl>
                                          <p:spTgt spid="94212">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4212">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94212">
                                            <p:txEl>
                                              <p:pRg st="1" end="1"/>
                                            </p:txEl>
                                          </p:spTgt>
                                        </p:tgtEl>
                                        <p:attrNameLst>
                                          <p:attrName>style.visibility</p:attrName>
                                        </p:attrNameLst>
                                      </p:cBhvr>
                                      <p:to>
                                        <p:strVal val="visible"/>
                                      </p:to>
                                    </p:set>
                                    <p:animEffect>
                                      <p:cBhvr>
                                        <p:cTn id="21" dur="500"/>
                                        <p:tgtEl>
                                          <p:spTgt spid="94212">
                                            <p:txEl>
                                              <p:pRg st="1" end="1"/>
                                            </p:txEl>
                                          </p:spTgt>
                                        </p:tgtEl>
                                      </p:cBhvr>
                                    </p:animEffect>
                                    <p:anim calcmode="lin" valueType="num">
                                      <p:cBhvr>
                                        <p:cTn id="22" dur="500" fill="hold"/>
                                        <p:tgtEl>
                                          <p:spTgt spid="94212">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94212">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94212">
                                            <p:txEl>
                                              <p:pRg st="2" end="2"/>
                                            </p:txEl>
                                          </p:spTgt>
                                        </p:tgtEl>
                                        <p:attrNameLst>
                                          <p:attrName>style.visibility</p:attrName>
                                        </p:attrNameLst>
                                      </p:cBhvr>
                                      <p:to>
                                        <p:strVal val="visible"/>
                                      </p:to>
                                    </p:set>
                                    <p:animEffect>
                                      <p:cBhvr>
                                        <p:cTn id="28" dur="500"/>
                                        <p:tgtEl>
                                          <p:spTgt spid="94212">
                                            <p:txEl>
                                              <p:pRg st="2" end="2"/>
                                            </p:txEl>
                                          </p:spTgt>
                                        </p:tgtEl>
                                      </p:cBhvr>
                                    </p:animEffect>
                                    <p:anim calcmode="lin" valueType="num">
                                      <p:cBhvr>
                                        <p:cTn id="29" dur="500" fill="hold"/>
                                        <p:tgtEl>
                                          <p:spTgt spid="94212">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94212">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94212">
                                            <p:txEl>
                                              <p:pRg st="3" end="3"/>
                                            </p:txEl>
                                          </p:spTgt>
                                        </p:tgtEl>
                                        <p:attrNameLst>
                                          <p:attrName>style.visibility</p:attrName>
                                        </p:attrNameLst>
                                      </p:cBhvr>
                                      <p:to>
                                        <p:strVal val="visible"/>
                                      </p:to>
                                    </p:set>
                                    <p:animEffect>
                                      <p:cBhvr>
                                        <p:cTn id="35" dur="500"/>
                                        <p:tgtEl>
                                          <p:spTgt spid="94212">
                                            <p:txEl>
                                              <p:pRg st="3" end="3"/>
                                            </p:txEl>
                                          </p:spTgt>
                                        </p:tgtEl>
                                      </p:cBhvr>
                                    </p:animEffect>
                                    <p:anim calcmode="lin" valueType="num">
                                      <p:cBhvr>
                                        <p:cTn id="36" dur="500" fill="hold"/>
                                        <p:tgtEl>
                                          <p:spTgt spid="94212">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94212">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94212">
                                            <p:txEl>
                                              <p:pRg st="4" end="4"/>
                                            </p:txEl>
                                          </p:spTgt>
                                        </p:tgtEl>
                                        <p:attrNameLst>
                                          <p:attrName>style.visibility</p:attrName>
                                        </p:attrNameLst>
                                      </p:cBhvr>
                                      <p:to>
                                        <p:strVal val="visible"/>
                                      </p:to>
                                    </p:set>
                                    <p:animEffect>
                                      <p:cBhvr>
                                        <p:cTn id="42" dur="500"/>
                                        <p:tgtEl>
                                          <p:spTgt spid="94212">
                                            <p:txEl>
                                              <p:pRg st="4" end="4"/>
                                            </p:txEl>
                                          </p:spTgt>
                                        </p:tgtEl>
                                      </p:cBhvr>
                                    </p:animEffect>
                                    <p:anim calcmode="lin" valueType="num">
                                      <p:cBhvr>
                                        <p:cTn id="43" dur="500" fill="hold"/>
                                        <p:tgtEl>
                                          <p:spTgt spid="94212">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94212">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94212">
                                            <p:txEl>
                                              <p:pRg st="5" end="5"/>
                                            </p:txEl>
                                          </p:spTgt>
                                        </p:tgtEl>
                                        <p:attrNameLst>
                                          <p:attrName>style.visibility</p:attrName>
                                        </p:attrNameLst>
                                      </p:cBhvr>
                                      <p:to>
                                        <p:strVal val="visible"/>
                                      </p:to>
                                    </p:set>
                                    <p:animEffect>
                                      <p:cBhvr>
                                        <p:cTn id="49" dur="500"/>
                                        <p:tgtEl>
                                          <p:spTgt spid="94212">
                                            <p:txEl>
                                              <p:pRg st="5" end="5"/>
                                            </p:txEl>
                                          </p:spTgt>
                                        </p:tgtEl>
                                      </p:cBhvr>
                                    </p:animEffect>
                                    <p:anim calcmode="lin" valueType="num">
                                      <p:cBhvr>
                                        <p:cTn id="50" dur="500" fill="hold"/>
                                        <p:tgtEl>
                                          <p:spTgt spid="94212">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94212">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94212">
                                            <p:txEl>
                                              <p:pRg st="6" end="6"/>
                                            </p:txEl>
                                          </p:spTgt>
                                        </p:tgtEl>
                                        <p:attrNameLst>
                                          <p:attrName>style.visibility</p:attrName>
                                        </p:attrNameLst>
                                      </p:cBhvr>
                                      <p:to>
                                        <p:strVal val="visible"/>
                                      </p:to>
                                    </p:set>
                                    <p:animEffect>
                                      <p:cBhvr>
                                        <p:cTn id="56" dur="500"/>
                                        <p:tgtEl>
                                          <p:spTgt spid="94212">
                                            <p:txEl>
                                              <p:pRg st="6" end="6"/>
                                            </p:txEl>
                                          </p:spTgt>
                                        </p:tgtEl>
                                      </p:cBhvr>
                                    </p:animEffect>
                                    <p:anim calcmode="lin" valueType="num">
                                      <p:cBhvr>
                                        <p:cTn id="57" dur="500" fill="hold"/>
                                        <p:tgtEl>
                                          <p:spTgt spid="94212">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94212">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6" presetClass="entr" presetSubtype="0" fill="hold" grpId="0" nodeType="clickEffect">
                                  <p:stCondLst>
                                    <p:cond delay="0"/>
                                  </p:stCondLst>
                                  <p:childTnLst>
                                    <p:set>
                                      <p:cBhvr>
                                        <p:cTn id="62" dur="0" fill="hold">
                                          <p:stCondLst>
                                            <p:cond delay="0"/>
                                          </p:stCondLst>
                                        </p:cTn>
                                        <p:tgtEl>
                                          <p:spTgt spid="94212">
                                            <p:txEl>
                                              <p:pRg st="7" end="7"/>
                                            </p:txEl>
                                          </p:spTgt>
                                        </p:tgtEl>
                                        <p:attrNameLst>
                                          <p:attrName>style.visibility</p:attrName>
                                        </p:attrNameLst>
                                      </p:cBhvr>
                                      <p:to>
                                        <p:strVal val="visible"/>
                                      </p:to>
                                    </p:set>
                                    <p:animEffect>
                                      <p:cBhvr>
                                        <p:cTn id="63" dur="500"/>
                                        <p:tgtEl>
                                          <p:spTgt spid="94212">
                                            <p:txEl>
                                              <p:pRg st="7" end="7"/>
                                            </p:txEl>
                                          </p:spTgt>
                                        </p:tgtEl>
                                      </p:cBhvr>
                                    </p:animEffect>
                                    <p:anim calcmode="lin" valueType="num">
                                      <p:cBhvr>
                                        <p:cTn id="64" dur="500" fill="hold"/>
                                        <p:tgtEl>
                                          <p:spTgt spid="94212">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94212">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6" presetClass="entr" presetSubtype="0" fill="hold" grpId="0" nodeType="clickEffect">
                                  <p:stCondLst>
                                    <p:cond delay="0"/>
                                  </p:stCondLst>
                                  <p:childTnLst>
                                    <p:set>
                                      <p:cBhvr>
                                        <p:cTn id="69" dur="0" fill="hold">
                                          <p:stCondLst>
                                            <p:cond delay="0"/>
                                          </p:stCondLst>
                                        </p:cTn>
                                        <p:tgtEl>
                                          <p:spTgt spid="94212">
                                            <p:txEl>
                                              <p:pRg st="8" end="8"/>
                                            </p:txEl>
                                          </p:spTgt>
                                        </p:tgtEl>
                                        <p:attrNameLst>
                                          <p:attrName>style.visibility</p:attrName>
                                        </p:attrNameLst>
                                      </p:cBhvr>
                                      <p:to>
                                        <p:strVal val="visible"/>
                                      </p:to>
                                    </p:set>
                                    <p:animEffect>
                                      <p:cBhvr>
                                        <p:cTn id="70" dur="500"/>
                                        <p:tgtEl>
                                          <p:spTgt spid="94212">
                                            <p:txEl>
                                              <p:pRg st="8" end="8"/>
                                            </p:txEl>
                                          </p:spTgt>
                                        </p:tgtEl>
                                      </p:cBhvr>
                                    </p:animEffect>
                                    <p:anim calcmode="lin" valueType="num">
                                      <p:cBhvr>
                                        <p:cTn id="71" dur="500" fill="hold"/>
                                        <p:tgtEl>
                                          <p:spTgt spid="94212">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94212">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6" presetClass="entr" presetSubtype="0" fill="hold" grpId="0" nodeType="clickEffect">
                                  <p:stCondLst>
                                    <p:cond delay="0"/>
                                  </p:stCondLst>
                                  <p:childTnLst>
                                    <p:set>
                                      <p:cBhvr>
                                        <p:cTn id="76" dur="0" fill="hold">
                                          <p:stCondLst>
                                            <p:cond delay="0"/>
                                          </p:stCondLst>
                                        </p:cTn>
                                        <p:tgtEl>
                                          <p:spTgt spid="94212">
                                            <p:txEl>
                                              <p:pRg st="9" end="9"/>
                                            </p:txEl>
                                          </p:spTgt>
                                        </p:tgtEl>
                                        <p:attrNameLst>
                                          <p:attrName>style.visibility</p:attrName>
                                        </p:attrNameLst>
                                      </p:cBhvr>
                                      <p:to>
                                        <p:strVal val="visible"/>
                                      </p:to>
                                    </p:set>
                                    <p:animEffect>
                                      <p:cBhvr>
                                        <p:cTn id="77" dur="500"/>
                                        <p:tgtEl>
                                          <p:spTgt spid="94212">
                                            <p:txEl>
                                              <p:pRg st="9" end="9"/>
                                            </p:txEl>
                                          </p:spTgt>
                                        </p:tgtEl>
                                      </p:cBhvr>
                                    </p:animEffect>
                                    <p:anim calcmode="lin" valueType="num">
                                      <p:cBhvr>
                                        <p:cTn id="78" dur="500" fill="hold"/>
                                        <p:tgtEl>
                                          <p:spTgt spid="94212">
                                            <p:txEl>
                                              <p:pRg st="9" end="9"/>
                                            </p:txEl>
                                          </p:spTgt>
                                        </p:tgtEl>
                                        <p:attrNameLst>
                                          <p:attrName>ppt_x</p:attrName>
                                        </p:attrNameLst>
                                      </p:cBhvr>
                                      <p:tavLst>
                                        <p:tav tm="0">
                                          <p:val>
                                            <p:strVal val="#ppt_x"/>
                                          </p:val>
                                        </p:tav>
                                        <p:tav tm="100000">
                                          <p:val>
                                            <p:strVal val="#ppt_x"/>
                                          </p:val>
                                        </p:tav>
                                      </p:tavLst>
                                    </p:anim>
                                    <p:anim calcmode="lin" valueType="num">
                                      <p:cBhvr>
                                        <p:cTn id="79" dur="500" fill="hold"/>
                                        <p:tgtEl>
                                          <p:spTgt spid="94212">
                                            <p:txEl>
                                              <p:pRg st="9" end="9"/>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ldLvl="0" autoUpdateAnimBg="0"/>
      <p:bldP spid="94212" grpId="0" build="p" bldLvl="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rrowheads="1"/>
          </p:cNvSpPr>
          <p:nvPr>
            <p:ph type="title"/>
          </p:nvPr>
        </p:nvSpPr>
        <p:spPr>
          <a:xfrm>
            <a:off x="1271464" y="115888"/>
            <a:ext cx="10920536" cy="1008856"/>
          </a:xfrm>
        </p:spPr>
        <p:txBody>
          <a:bodyPr/>
          <a:lstStyle/>
          <a:p>
            <a:pPr>
              <a:defRPr/>
            </a:pPr>
            <a:r>
              <a:rPr lang="en-US" altLang="zh-CN" dirty="0"/>
              <a:t>2.13  </a:t>
            </a:r>
            <a:r>
              <a:rPr lang="en-US" altLang="zh-CN" dirty="0" smtClean="0"/>
              <a:t>A C Sort Example </a:t>
            </a:r>
            <a:r>
              <a:rPr lang="en-US" altLang="zh-CN" dirty="0"/>
              <a:t>To Put it All Together</a:t>
            </a:r>
          </a:p>
        </p:txBody>
      </p:sp>
      <p:sp>
        <p:nvSpPr>
          <p:cNvPr id="236547" name="Rectangle 3"/>
          <p:cNvSpPr>
            <a:spLocks noGrp="1" noRot="1" noChangeArrowheads="1"/>
          </p:cNvSpPr>
          <p:nvPr>
            <p:ph type="body" idx="1"/>
          </p:nvPr>
        </p:nvSpPr>
        <p:spPr>
          <a:xfrm>
            <a:off x="1559496" y="908720"/>
            <a:ext cx="9721080" cy="5111750"/>
          </a:xfrm>
        </p:spPr>
        <p:txBody>
          <a:bodyPr/>
          <a:lstStyle/>
          <a:p>
            <a:pPr>
              <a:lnSpc>
                <a:spcPct val="90000"/>
              </a:lnSpc>
            </a:pPr>
            <a:r>
              <a:rPr lang="en-US" altLang="zh-CN" dirty="0" smtClean="0"/>
              <a:t> </a:t>
            </a:r>
            <a:r>
              <a:rPr lang="en-US" altLang="zh-CN" dirty="0" smtClean="0">
                <a:solidFill>
                  <a:srgbClr val="000000"/>
                </a:solidFill>
              </a:rPr>
              <a:t>Three general steps for translating C procedures</a:t>
            </a:r>
          </a:p>
          <a:p>
            <a:pPr lvl="1">
              <a:lnSpc>
                <a:spcPct val="90000"/>
              </a:lnSpc>
            </a:pPr>
            <a:r>
              <a:rPr lang="en-US" altLang="zh-CN" dirty="0" smtClean="0">
                <a:solidFill>
                  <a:srgbClr val="000000"/>
                </a:solidFill>
              </a:rPr>
              <a:t> Allocate registers to program variables</a:t>
            </a:r>
          </a:p>
          <a:p>
            <a:pPr lvl="1">
              <a:lnSpc>
                <a:spcPct val="90000"/>
              </a:lnSpc>
            </a:pPr>
            <a:r>
              <a:rPr lang="en-US" altLang="zh-CN" dirty="0" smtClean="0">
                <a:solidFill>
                  <a:srgbClr val="000000"/>
                </a:solidFill>
              </a:rPr>
              <a:t> Produce code for the body of the procedures</a:t>
            </a:r>
          </a:p>
          <a:p>
            <a:pPr lvl="1">
              <a:lnSpc>
                <a:spcPct val="90000"/>
              </a:lnSpc>
            </a:pPr>
            <a:r>
              <a:rPr lang="en-US" altLang="zh-CN" dirty="0" smtClean="0">
                <a:solidFill>
                  <a:srgbClr val="000000"/>
                </a:solidFill>
              </a:rPr>
              <a:t> Preserve registers across the  procedures invocation</a:t>
            </a:r>
          </a:p>
          <a:p>
            <a:pPr>
              <a:lnSpc>
                <a:spcPct val="90000"/>
              </a:lnSpc>
            </a:pPr>
            <a:r>
              <a:rPr lang="en-US" altLang="zh-CN" dirty="0" smtClean="0">
                <a:solidFill>
                  <a:srgbClr val="000000"/>
                </a:solidFill>
              </a:rPr>
              <a:t> Procedure </a:t>
            </a:r>
            <a:r>
              <a:rPr lang="en-US" altLang="zh-CN" i="1" dirty="0" smtClean="0">
                <a:solidFill>
                  <a:srgbClr val="000000"/>
                </a:solidFill>
              </a:rPr>
              <a:t>swap</a:t>
            </a:r>
          </a:p>
          <a:p>
            <a:pPr lvl="1">
              <a:lnSpc>
                <a:spcPct val="90000"/>
              </a:lnSpc>
            </a:pPr>
            <a:r>
              <a:rPr lang="en-US" altLang="zh-CN" i="1" dirty="0" smtClean="0">
                <a:solidFill>
                  <a:srgbClr val="000000"/>
                </a:solidFill>
              </a:rPr>
              <a:t> </a:t>
            </a:r>
            <a:r>
              <a:rPr lang="en-US" altLang="zh-CN" dirty="0" smtClean="0">
                <a:solidFill>
                  <a:srgbClr val="000000"/>
                </a:solidFill>
              </a:rPr>
              <a:t>C code</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void   swap ( long  </a:t>
            </a:r>
            <a:r>
              <a:rPr lang="en-US" altLang="zh-CN" dirty="0" err="1" smtClean="0">
                <a:solidFill>
                  <a:srgbClr val="000000"/>
                </a:solidFill>
                <a:latin typeface="Times New Roman" panose="02020603050405020304" pitchFamily="18" charset="0"/>
              </a:rPr>
              <a:t>long</a:t>
            </a:r>
            <a:r>
              <a:rPr lang="en-US" altLang="zh-CN" dirty="0" smtClean="0">
                <a:solidFill>
                  <a:srgbClr val="000000"/>
                </a:solidFill>
                <a:latin typeface="Times New Roman" panose="02020603050405020304" pitchFamily="18" charset="0"/>
              </a:rPr>
              <a:t>    v[  ] ,    </a:t>
            </a:r>
            <a:r>
              <a:rPr lang="en-US" altLang="zh-CN" dirty="0" err="1" smtClean="0">
                <a:solidFill>
                  <a:srgbClr val="000000"/>
                </a:solidFill>
                <a:latin typeface="Times New Roman" panose="02020603050405020304" pitchFamily="18" charset="0"/>
              </a:rPr>
              <a:t>size_t</a:t>
            </a:r>
            <a:r>
              <a:rPr lang="en-US" altLang="zh-CN" dirty="0" smtClean="0">
                <a:solidFill>
                  <a:srgbClr val="000000"/>
                </a:solidFill>
                <a:latin typeface="Times New Roman" panose="02020603050405020304" pitchFamily="18" charset="0"/>
              </a:rPr>
              <a:t>  k )</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long  </a:t>
            </a:r>
            <a:r>
              <a:rPr lang="en-US" altLang="zh-CN" dirty="0" err="1" smtClean="0">
                <a:solidFill>
                  <a:srgbClr val="000000"/>
                </a:solidFill>
                <a:latin typeface="Times New Roman" panose="02020603050405020304" pitchFamily="18" charset="0"/>
              </a:rPr>
              <a:t>lon</a:t>
            </a:r>
            <a:r>
              <a:rPr lang="en-US" altLang="zh-CN" dirty="0" smtClean="0">
                <a:solidFill>
                  <a:srgbClr val="000000"/>
                </a:solidFill>
                <a:latin typeface="Times New Roman" panose="02020603050405020304" pitchFamily="18" charset="0"/>
              </a:rPr>
              <a:t>   temp ;</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temp  =  v[ k ] ;</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v[ k ] =  v[ k + 1 ] ;</a:t>
            </a:r>
          </a:p>
          <a:p>
            <a:pPr lvl="1">
              <a:lnSpc>
                <a:spcPct val="90000"/>
              </a:lnSpc>
              <a:buFont typeface="Wingdings" panose="05000000000000000000" pitchFamily="2" charset="2"/>
              <a:buNone/>
            </a:pPr>
            <a:r>
              <a:rPr lang="en-US" altLang="zh-CN" dirty="0" smtClean="0">
                <a:solidFill>
                  <a:srgbClr val="000000"/>
                </a:solidFill>
                <a:latin typeface="Times New Roman" panose="02020603050405020304" pitchFamily="18" charset="0"/>
              </a:rPr>
              <a:t>            v[ k + 1 ]  =  temp ;</a:t>
            </a:r>
          </a:p>
          <a:p>
            <a:pPr lvl="1">
              <a:lnSpc>
                <a:spcPct val="90000"/>
              </a:lnSpc>
              <a:buFont typeface="Wingdings" panose="05000000000000000000" pitchFamily="2" charset="2"/>
              <a:buNone/>
            </a:pPr>
            <a:r>
              <a:rPr lang="en-US" altLang="zh-CN" dirty="0" smtClean="0">
                <a:solidFill>
                  <a:srgbClr val="000000"/>
                </a:solidFill>
              </a:rPr>
              <a:t>     }</a:t>
            </a:r>
          </a:p>
        </p:txBody>
      </p:sp>
    </p:spTree>
    <p:extLst>
      <p:ext uri="{BB962C8B-B14F-4D97-AF65-F5344CB8AC3E}">
        <p14:creationId xmlns:p14="http://schemas.microsoft.com/office/powerpoint/2010/main" val="205190741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xfrm>
            <a:off x="1631504" y="476672"/>
            <a:ext cx="8540750" cy="5184775"/>
          </a:xfrm>
        </p:spPr>
        <p:txBody>
          <a:bodyPr/>
          <a:lstStyle/>
          <a:p>
            <a:pPr lvl="1"/>
            <a:r>
              <a:rPr lang="zh-CN" altLang="en-US" dirty="0" smtClean="0"/>
              <a:t> </a:t>
            </a:r>
            <a:r>
              <a:rPr lang="en-US" altLang="zh-CN" dirty="0" smtClean="0"/>
              <a:t>Register allocation for </a:t>
            </a:r>
            <a:r>
              <a:rPr lang="en-US" altLang="zh-CN" i="1" dirty="0" smtClean="0"/>
              <a:t>swap</a:t>
            </a:r>
          </a:p>
          <a:p>
            <a:pPr lvl="1">
              <a:buFont typeface="Wingdings" panose="05000000000000000000" pitchFamily="2" charset="2"/>
              <a:buNone/>
            </a:pPr>
            <a:r>
              <a:rPr lang="en-US" altLang="zh-CN" sz="2800" i="1" dirty="0" smtClean="0"/>
              <a:t>     </a:t>
            </a:r>
            <a:r>
              <a:rPr lang="en-US" altLang="zh-CN" sz="2000" dirty="0" smtClean="0">
                <a:latin typeface="Times New Roman" panose="02020603050405020304" pitchFamily="18" charset="0"/>
              </a:rPr>
              <a:t>v ---- x10      k ---- x11       temp  ---- x5</a:t>
            </a:r>
            <a:endParaRPr lang="en-US" altLang="zh-CN" sz="2800" dirty="0" smtClean="0"/>
          </a:p>
          <a:p>
            <a:pPr lvl="1"/>
            <a:r>
              <a:rPr lang="en-US" altLang="zh-CN" i="1" dirty="0" smtClean="0"/>
              <a:t> swap </a:t>
            </a:r>
            <a:r>
              <a:rPr lang="en-US" altLang="zh-CN" dirty="0" smtClean="0"/>
              <a:t>is a </a:t>
            </a:r>
            <a:r>
              <a:rPr lang="en-US" altLang="zh-CN" dirty="0" smtClean="0">
                <a:solidFill>
                  <a:srgbClr val="0000FF"/>
                </a:solidFill>
              </a:rPr>
              <a:t>leaf</a:t>
            </a:r>
            <a:r>
              <a:rPr lang="en-US" altLang="zh-CN" dirty="0" smtClean="0"/>
              <a:t> procedure, nothing to preserve</a:t>
            </a:r>
          </a:p>
          <a:p>
            <a:pPr lvl="1"/>
            <a:r>
              <a:rPr lang="en-US" altLang="zh-CN" dirty="0" smtClean="0"/>
              <a:t> RISC-V code for the procedure </a:t>
            </a:r>
            <a:r>
              <a:rPr lang="en-US" altLang="zh-CN" i="1" dirty="0" smtClean="0"/>
              <a:t>swap</a:t>
            </a:r>
          </a:p>
          <a:p>
            <a:pPr lvl="2"/>
            <a:r>
              <a:rPr lang="en-US" altLang="zh-CN" sz="2400" b="1" dirty="0" smtClean="0">
                <a:solidFill>
                  <a:schemeClr val="tx2"/>
                </a:solidFill>
                <a:latin typeface="Times New Roman" panose="02020603050405020304" pitchFamily="18" charset="0"/>
              </a:rPr>
              <a:t> Procedure body</a:t>
            </a:r>
            <a:endParaRPr lang="en-US" altLang="zh-CN" sz="2400" i="1" dirty="0" smtClean="0"/>
          </a:p>
          <a:p>
            <a:pPr lvl="1">
              <a:buFont typeface="Wingdings" panose="05000000000000000000" pitchFamily="2" charset="2"/>
              <a:buNone/>
            </a:pPr>
            <a:r>
              <a:rPr lang="en-US" altLang="zh-CN" dirty="0" smtClean="0">
                <a:latin typeface="Times New Roman" panose="02020603050405020304" pitchFamily="18" charset="0"/>
              </a:rPr>
              <a:t>      swap:    </a:t>
            </a:r>
            <a:r>
              <a:rPr lang="en-US" altLang="zh-CN" dirty="0" err="1" smtClean="0">
                <a:latin typeface="Times New Roman" panose="02020603050405020304" pitchFamily="18" charset="0"/>
              </a:rPr>
              <a:t>slli</a:t>
            </a:r>
            <a:r>
              <a:rPr lang="en-US" altLang="zh-CN" dirty="0" smtClean="0">
                <a:latin typeface="Times New Roman" panose="02020603050405020304" pitchFamily="18" charset="0"/>
              </a:rPr>
              <a:t>    x6,  x11, 3              //   x6  =  k  *  8  </a:t>
            </a:r>
          </a:p>
          <a:p>
            <a:pPr lvl="1">
              <a:buFont typeface="Wingdings" panose="05000000000000000000" pitchFamily="2" charset="2"/>
              <a:buNone/>
            </a:pPr>
            <a:r>
              <a:rPr lang="en-US" altLang="zh-CN" dirty="0" smtClean="0">
                <a:latin typeface="Times New Roman" panose="02020603050405020304" pitchFamily="18" charset="0"/>
              </a:rPr>
              <a:t>		             add    x6,  x10, x6           //   x6  =  v  +  ( k  *  8 )</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x5, 0(x6)               //   x5 ← v[ k ]</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x7, </a:t>
            </a:r>
            <a:r>
              <a:rPr lang="en-US" altLang="zh-CN" b="1" dirty="0" smtClean="0">
                <a:solidFill>
                  <a:srgbClr val="FF0000"/>
                </a:solidFill>
                <a:latin typeface="Times New Roman" panose="02020603050405020304" pitchFamily="18" charset="0"/>
              </a:rPr>
              <a:t>8</a:t>
            </a:r>
            <a:r>
              <a:rPr lang="en-US" altLang="zh-CN" dirty="0" smtClean="0">
                <a:latin typeface="Times New Roman" panose="02020603050405020304" pitchFamily="18" charset="0"/>
              </a:rPr>
              <a:t>(x6)               //   x7 ← v[ k + 1 ]    </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sd</a:t>
            </a:r>
            <a:r>
              <a:rPr lang="en-US" altLang="zh-CN" dirty="0" smtClean="0">
                <a:latin typeface="Times New Roman" panose="02020603050405020304" pitchFamily="18" charset="0"/>
              </a:rPr>
              <a:t>      x7, 0(x6)                //   v[k+1] → v[ k ]</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sd</a:t>
            </a:r>
            <a:r>
              <a:rPr lang="en-US" altLang="zh-CN" dirty="0" smtClean="0">
                <a:latin typeface="Times New Roman" panose="02020603050405020304" pitchFamily="18" charset="0"/>
              </a:rPr>
              <a:t>      x5, </a:t>
            </a:r>
            <a:r>
              <a:rPr lang="en-US" altLang="zh-CN" b="1" dirty="0" smtClean="0">
                <a:solidFill>
                  <a:srgbClr val="FF0000"/>
                </a:solidFill>
                <a:latin typeface="Times New Roman" panose="02020603050405020304" pitchFamily="18" charset="0"/>
              </a:rPr>
              <a:t>8</a:t>
            </a:r>
            <a:r>
              <a:rPr lang="en-US" altLang="zh-CN" dirty="0" smtClean="0">
                <a:latin typeface="Times New Roman" panose="02020603050405020304" pitchFamily="18" charset="0"/>
              </a:rPr>
              <a:t>(x6)                //   v[k] → v[ k + 1 ] </a:t>
            </a:r>
          </a:p>
          <a:p>
            <a:pPr lvl="2"/>
            <a:r>
              <a:rPr lang="en-US" altLang="zh-CN" sz="2400" b="1" dirty="0" smtClean="0">
                <a:solidFill>
                  <a:schemeClr val="tx2"/>
                </a:solidFill>
                <a:latin typeface="Times New Roman" panose="02020603050405020304" pitchFamily="18" charset="0"/>
              </a:rPr>
              <a:t> Procedure return</a:t>
            </a:r>
            <a:endParaRPr lang="en-US" altLang="zh-CN" sz="2400" i="1" dirty="0" smtClean="0"/>
          </a:p>
          <a:p>
            <a:pPr lvl="1">
              <a:buFont typeface="Wingdings" panose="05000000000000000000" pitchFamily="2" charset="2"/>
              <a:buNone/>
            </a:pPr>
            <a:r>
              <a:rPr lang="en-US" altLang="zh-CN" dirty="0" smtClean="0">
                <a:latin typeface="Arial Unicode MS" panose="020B0604020202020204" pitchFamily="34" charset="-122"/>
              </a:rPr>
              <a:t>               </a:t>
            </a:r>
            <a:r>
              <a:rPr lang="en-US" altLang="zh-CN" dirty="0" err="1" smtClean="0">
                <a:latin typeface="Times New Roman" panose="02020603050405020304" pitchFamily="18" charset="0"/>
              </a:rPr>
              <a:t>jalr</a:t>
            </a:r>
            <a:r>
              <a:rPr lang="en-US" altLang="zh-CN" dirty="0" smtClean="0">
                <a:latin typeface="Times New Roman" panose="02020603050405020304" pitchFamily="18" charset="0"/>
              </a:rPr>
              <a:t>    x0,   0(x1)                //    return to calling routine</a:t>
            </a:r>
          </a:p>
        </p:txBody>
      </p:sp>
    </p:spTree>
    <p:extLst>
      <p:ext uri="{BB962C8B-B14F-4D97-AF65-F5344CB8AC3E}">
        <p14:creationId xmlns:p14="http://schemas.microsoft.com/office/powerpoint/2010/main" val="204827831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xfrm>
            <a:off x="1538288" y="764704"/>
            <a:ext cx="8540750" cy="5113338"/>
          </a:xfrm>
        </p:spPr>
        <p:txBody>
          <a:bodyPr/>
          <a:lstStyle/>
          <a:p>
            <a:pPr>
              <a:lnSpc>
                <a:spcPct val="90000"/>
              </a:lnSpc>
            </a:pPr>
            <a:r>
              <a:rPr lang="zh-CN" altLang="en-US" dirty="0" smtClean="0"/>
              <a:t> </a:t>
            </a:r>
            <a:r>
              <a:rPr lang="en-US" altLang="zh-CN" dirty="0" smtClean="0"/>
              <a:t>Procedure </a:t>
            </a:r>
            <a:r>
              <a:rPr lang="en-US" altLang="zh-CN" b="1" i="1" dirty="0" smtClean="0">
                <a:solidFill>
                  <a:srgbClr val="FF0000"/>
                </a:solidFill>
              </a:rPr>
              <a:t>sort</a:t>
            </a:r>
          </a:p>
          <a:p>
            <a:pPr lvl="1">
              <a:lnSpc>
                <a:spcPct val="90000"/>
              </a:lnSpc>
            </a:pPr>
            <a:r>
              <a:rPr lang="en-US" altLang="zh-CN" i="1" dirty="0" smtClean="0"/>
              <a:t> </a:t>
            </a:r>
            <a:r>
              <a:rPr lang="en-US" altLang="zh-CN" dirty="0" smtClean="0"/>
              <a:t>C code</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void  sort (long  </a:t>
            </a:r>
            <a:r>
              <a:rPr lang="en-US" altLang="zh-CN" sz="1800" dirty="0" err="1" smtClean="0">
                <a:latin typeface="Times New Roman" panose="02020603050405020304" pitchFamily="18" charset="0"/>
              </a:rPr>
              <a:t>long</a:t>
            </a:r>
            <a:r>
              <a:rPr lang="en-US" altLang="zh-CN" sz="1800" dirty="0" smtClean="0">
                <a:latin typeface="Times New Roman" panose="02020603050405020304" pitchFamily="18" charset="0"/>
              </a:rPr>
              <a:t>    v[  ] ,    </a:t>
            </a:r>
            <a:r>
              <a:rPr lang="en-US" altLang="zh-CN" sz="1800" dirty="0" err="1" smtClean="0">
                <a:latin typeface="Times New Roman" panose="02020603050405020304" pitchFamily="18" charset="0"/>
              </a:rPr>
              <a:t>size_t</a:t>
            </a:r>
            <a:r>
              <a:rPr lang="en-US" altLang="zh-CN" sz="1800" dirty="0" smtClean="0">
                <a:latin typeface="Times New Roman" panose="02020603050405020304" pitchFamily="18" charset="0"/>
              </a:rPr>
              <a:t>    n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size_t</a:t>
            </a: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j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for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0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&lt;  n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1 )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for ( j  =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1 ; j  &gt;=  0  &amp;&amp;  v[j]  &gt;  v[j+1] ; j -=  1 )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swap ( v ,  j )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a:t>
            </a:r>
          </a:p>
          <a:p>
            <a:pPr lvl="1">
              <a:lnSpc>
                <a:spcPct val="90000"/>
              </a:lnSpc>
              <a:buFont typeface="Wingdings" panose="05000000000000000000" pitchFamily="2" charset="2"/>
              <a:buNone/>
            </a:pPr>
            <a:r>
              <a:rPr lang="en-US" altLang="zh-CN" sz="1800" dirty="0" smtClean="0">
                <a:latin typeface="Times New Roman" panose="02020603050405020304" pitchFamily="18" charset="0"/>
              </a:rPr>
              <a:t>     }</a:t>
            </a:r>
          </a:p>
          <a:p>
            <a:pPr lvl="1">
              <a:lnSpc>
                <a:spcPct val="90000"/>
              </a:lnSpc>
            </a:pPr>
            <a:r>
              <a:rPr lang="en-US" altLang="zh-CN" dirty="0" smtClean="0"/>
              <a:t> </a:t>
            </a:r>
            <a:r>
              <a:rPr lang="en-US" altLang="zh-CN" b="1" dirty="0" smtClean="0">
                <a:solidFill>
                  <a:srgbClr val="FF0000"/>
                </a:solidFill>
              </a:rPr>
              <a:t>Register allocation</a:t>
            </a:r>
            <a:r>
              <a:rPr lang="en-US" altLang="zh-CN" dirty="0" smtClean="0"/>
              <a:t> for </a:t>
            </a:r>
            <a:r>
              <a:rPr lang="en-US" altLang="zh-CN" i="1" dirty="0" smtClean="0"/>
              <a:t>sort</a:t>
            </a:r>
          </a:p>
          <a:p>
            <a:pPr lvl="1">
              <a:lnSpc>
                <a:spcPct val="90000"/>
              </a:lnSpc>
              <a:buFont typeface="Wingdings" panose="05000000000000000000" pitchFamily="2" charset="2"/>
              <a:buNone/>
            </a:pPr>
            <a:r>
              <a:rPr lang="en-US" altLang="zh-CN" sz="2400" i="1" dirty="0" smtClean="0"/>
              <a:t>     </a:t>
            </a:r>
            <a:r>
              <a:rPr lang="en-US" altLang="zh-CN" dirty="0" smtClean="0">
                <a:latin typeface="Times New Roman" panose="02020603050405020304" pitchFamily="18" charset="0"/>
              </a:rPr>
              <a:t>v ---- x10      n ---- x11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x19      j ---- x20</a:t>
            </a:r>
            <a:endParaRPr lang="en-US" altLang="zh-CN" sz="2400" dirty="0" smtClean="0"/>
          </a:p>
          <a:p>
            <a:pPr lvl="1">
              <a:lnSpc>
                <a:spcPct val="90000"/>
              </a:lnSpc>
            </a:pPr>
            <a:r>
              <a:rPr lang="en-US" altLang="zh-CN" dirty="0" smtClean="0"/>
              <a:t> </a:t>
            </a:r>
            <a:r>
              <a:rPr lang="en-US" altLang="zh-CN" b="1" dirty="0" smtClean="0">
                <a:solidFill>
                  <a:srgbClr val="FF0000"/>
                </a:solidFill>
              </a:rPr>
              <a:t>Passing parameters</a:t>
            </a:r>
            <a:r>
              <a:rPr lang="en-US" altLang="zh-CN" dirty="0" smtClean="0"/>
              <a:t> in </a:t>
            </a:r>
            <a:r>
              <a:rPr lang="en-US" altLang="zh-CN" i="1" dirty="0" smtClean="0"/>
              <a:t>sort</a:t>
            </a:r>
          </a:p>
          <a:p>
            <a:pPr lvl="1">
              <a:lnSpc>
                <a:spcPct val="90000"/>
              </a:lnSpc>
            </a:pPr>
            <a:r>
              <a:rPr lang="en-US" altLang="zh-CN" dirty="0" smtClean="0"/>
              <a:t> </a:t>
            </a:r>
            <a:r>
              <a:rPr lang="en-US" altLang="zh-CN" b="1" dirty="0" smtClean="0">
                <a:solidFill>
                  <a:srgbClr val="FF0000"/>
                </a:solidFill>
              </a:rPr>
              <a:t>Preserving registers</a:t>
            </a:r>
            <a:r>
              <a:rPr lang="en-US" altLang="zh-CN" dirty="0" smtClean="0"/>
              <a:t> in </a:t>
            </a:r>
            <a:r>
              <a:rPr lang="en-US" altLang="zh-CN" i="1" dirty="0" smtClean="0"/>
              <a:t>sort</a:t>
            </a:r>
          </a:p>
          <a:p>
            <a:pPr lvl="1">
              <a:lnSpc>
                <a:spcPct val="90000"/>
              </a:lnSpc>
              <a:buFont typeface="Wingdings" panose="05000000000000000000" pitchFamily="2" charset="2"/>
              <a:buNone/>
            </a:pPr>
            <a:r>
              <a:rPr lang="en-US" altLang="zh-CN" i="1" dirty="0" smtClean="0">
                <a:latin typeface="Times New Roman" panose="02020603050405020304" pitchFamily="18" charset="0"/>
              </a:rPr>
              <a:t>      </a:t>
            </a:r>
            <a:r>
              <a:rPr lang="en-US" altLang="zh-CN" dirty="0" smtClean="0">
                <a:latin typeface="Times New Roman" panose="02020603050405020304" pitchFamily="18" charset="0"/>
              </a:rPr>
              <a:t>x1 ,  x19, x20, x21, x22</a:t>
            </a:r>
          </a:p>
        </p:txBody>
      </p:sp>
      <p:sp>
        <p:nvSpPr>
          <p:cNvPr id="240643" name="Text Box 3"/>
          <p:cNvSpPr txBox="1">
            <a:spLocks noChangeArrowheads="1"/>
          </p:cNvSpPr>
          <p:nvPr/>
        </p:nvSpPr>
        <p:spPr bwMode="auto">
          <a:xfrm>
            <a:off x="8401050" y="83661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96292" name="Group 4"/>
          <p:cNvGraphicFramePr>
            <a:graphicFrameLocks noGrp="1"/>
          </p:cNvGraphicFramePr>
          <p:nvPr>
            <p:extLst>
              <p:ext uri="{D42A27DB-BD31-4B8C-83A1-F6EECF244321}">
                <p14:modId xmlns:p14="http://schemas.microsoft.com/office/powerpoint/2010/main" val="446046551"/>
              </p:ext>
            </p:extLst>
          </p:nvPr>
        </p:nvGraphicFramePr>
        <p:xfrm>
          <a:off x="9768011" y="1602346"/>
          <a:ext cx="1103313" cy="2808288"/>
        </p:xfrm>
        <a:graphic>
          <a:graphicData uri="http://schemas.openxmlformats.org/drawingml/2006/table">
            <a:tbl>
              <a:tblPr/>
              <a:tblGrid>
                <a:gridCol w="1103313">
                  <a:extLst>
                    <a:ext uri="{9D8B030D-6E8A-4147-A177-3AD203B41FA5}">
                      <a16:colId xmlns:a16="http://schemas.microsoft.com/office/drawing/2014/main" xmlns="" val="20000"/>
                    </a:ext>
                  </a:extLst>
                </a:gridCol>
              </a:tblGrid>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V[0]</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04825">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V[1]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03238">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V[2]</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01687">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95300">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V[n-1]</a:t>
                      </a:r>
                    </a:p>
                  </a:txBody>
                  <a:tcPr horzOverflow="overflow">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240658" name="AutoShape 18"/>
          <p:cNvSpPr>
            <a:spLocks noChangeArrowheads="1"/>
          </p:cNvSpPr>
          <p:nvPr/>
        </p:nvSpPr>
        <p:spPr bwMode="auto">
          <a:xfrm>
            <a:off x="9552111" y="1818246"/>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59" name="AutoShape 19"/>
          <p:cNvSpPr>
            <a:spLocks noChangeArrowheads="1"/>
          </p:cNvSpPr>
          <p:nvPr/>
        </p:nvSpPr>
        <p:spPr bwMode="auto">
          <a:xfrm flipH="1" flipV="1">
            <a:off x="10920536" y="1746808"/>
            <a:ext cx="215900" cy="574675"/>
          </a:xfrm>
          <a:prstGeom prst="curvedRightArrow">
            <a:avLst>
              <a:gd name="adj1" fmla="val 43155"/>
              <a:gd name="adj2" fmla="val 126976"/>
              <a:gd name="adj3" fmla="val 40681"/>
            </a:avLst>
          </a:prstGeom>
          <a:solidFill>
            <a:srgbClr val="FF0000"/>
          </a:solidFill>
          <a:ln w="9525" cap="rnd">
            <a:solidFill>
              <a:srgbClr val="007A77"/>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0660" name="Text Box 20"/>
          <p:cNvSpPr txBox="1">
            <a:spLocks noChangeArrowheads="1"/>
          </p:cNvSpPr>
          <p:nvPr/>
        </p:nvSpPr>
        <p:spPr bwMode="auto">
          <a:xfrm>
            <a:off x="8183686" y="1459471"/>
            <a:ext cx="1584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800" dirty="0">
                <a:solidFill>
                  <a:srgbClr val="FF0000"/>
                </a:solidFill>
                <a:latin typeface="Arial" panose="020B0604020202020204" pitchFamily="34" charset="0"/>
                <a:ea typeface="宋体" panose="02010600030101010101" pitchFamily="2" charset="-122"/>
                <a:cs typeface="Arial Unicode MS" panose="020B0604020202020204" pitchFamily="34" charset="-122"/>
              </a:rPr>
              <a:t>If V[0]&gt; V[1]</a:t>
            </a:r>
          </a:p>
        </p:txBody>
      </p:sp>
    </p:spTree>
    <p:extLst>
      <p:ext uri="{BB962C8B-B14F-4D97-AF65-F5344CB8AC3E}">
        <p14:creationId xmlns:p14="http://schemas.microsoft.com/office/powerpoint/2010/main" val="112300831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idx="1"/>
          </p:nvPr>
        </p:nvSpPr>
        <p:spPr>
          <a:xfrm>
            <a:off x="1631504" y="-28228"/>
            <a:ext cx="8540750" cy="5905500"/>
          </a:xfrm>
        </p:spPr>
        <p:txBody>
          <a:bodyPr/>
          <a:lstStyle/>
          <a:p>
            <a:pPr lvl="1">
              <a:lnSpc>
                <a:spcPct val="90000"/>
              </a:lnSpc>
            </a:pPr>
            <a:r>
              <a:rPr lang="zh-CN" altLang="en-US" dirty="0" smtClean="0"/>
              <a:t> </a:t>
            </a:r>
            <a:r>
              <a:rPr lang="en-US" altLang="zh-CN" sz="2800" dirty="0" smtClean="0">
                <a:solidFill>
                  <a:srgbClr val="FF0000"/>
                </a:solidFill>
              </a:rPr>
              <a:t>RISC V Code for the procedure </a:t>
            </a:r>
            <a:r>
              <a:rPr lang="en-US" altLang="zh-CN" sz="2800" i="1" dirty="0" smtClean="0">
                <a:solidFill>
                  <a:srgbClr val="FF0000"/>
                </a:solidFill>
              </a:rPr>
              <a:t>sort</a:t>
            </a:r>
          </a:p>
          <a:p>
            <a:pPr lvl="2">
              <a:lnSpc>
                <a:spcPct val="90000"/>
              </a:lnSpc>
            </a:pPr>
            <a:r>
              <a:rPr lang="en-US" altLang="zh-CN" sz="2400" b="1" dirty="0" smtClean="0">
                <a:solidFill>
                  <a:schemeClr val="tx2"/>
                </a:solidFill>
                <a:latin typeface="Times New Roman" panose="02020603050405020304" pitchFamily="18" charset="0"/>
              </a:rPr>
              <a:t> </a:t>
            </a:r>
            <a:r>
              <a:rPr lang="en-US" altLang="zh-CN" sz="2400" b="1" dirty="0" smtClean="0">
                <a:solidFill>
                  <a:srgbClr val="FF0000"/>
                </a:solidFill>
                <a:latin typeface="Times New Roman" panose="02020603050405020304" pitchFamily="18" charset="0"/>
              </a:rPr>
              <a:t>Saving registers</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sort:        </a:t>
            </a:r>
            <a:r>
              <a:rPr lang="en-US" altLang="zh-CN" sz="2000" dirty="0" err="1" smtClean="0">
                <a:latin typeface="Times New Roman" panose="02020603050405020304" pitchFamily="18" charset="0"/>
              </a:rPr>
              <a:t>addi</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-40         // make room on stack for 5 registers</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a:t>
            </a:r>
            <a:r>
              <a:rPr lang="en-US" altLang="zh-CN" sz="2000" dirty="0" smtClean="0">
                <a:latin typeface="Times New Roman" panose="02020603050405020304" pitchFamily="18" charset="0"/>
              </a:rPr>
              <a:t>       x1, 32(</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save return address on stack</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a:t>
            </a:r>
            <a:r>
              <a:rPr lang="en-US" altLang="zh-CN" sz="2000" dirty="0" smtClean="0">
                <a:latin typeface="Times New Roman" panose="02020603050405020304" pitchFamily="18" charset="0"/>
              </a:rPr>
              <a:t>       x22, 24(</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save x22 on stack</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a:t>
            </a:r>
            <a:r>
              <a:rPr lang="en-US" altLang="zh-CN" sz="2000" dirty="0" smtClean="0">
                <a:latin typeface="Times New Roman" panose="02020603050405020304" pitchFamily="18" charset="0"/>
              </a:rPr>
              <a:t>       x21, 16(</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save x21 on stack </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a:t>
            </a:r>
            <a:r>
              <a:rPr lang="en-US" altLang="zh-CN" sz="2000" dirty="0" smtClean="0">
                <a:latin typeface="Times New Roman" panose="02020603050405020304" pitchFamily="18" charset="0"/>
              </a:rPr>
              <a:t>       x20,  8(</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save x20 on stack</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sd</a:t>
            </a:r>
            <a:r>
              <a:rPr lang="en-US" altLang="zh-CN" sz="2000" dirty="0" smtClean="0">
                <a:latin typeface="Times New Roman" panose="02020603050405020304" pitchFamily="18" charset="0"/>
              </a:rPr>
              <a:t>       x19,  0(</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save x19 on stack </a:t>
            </a:r>
          </a:p>
          <a:p>
            <a:pPr lvl="2">
              <a:lnSpc>
                <a:spcPct val="90000"/>
              </a:lnSpc>
            </a:pPr>
            <a:r>
              <a:rPr lang="en-US" altLang="zh-CN" sz="2400" b="1" dirty="0" smtClean="0">
                <a:solidFill>
                  <a:schemeClr val="tx2"/>
                </a:solidFill>
                <a:latin typeface="Times New Roman" panose="02020603050405020304" pitchFamily="18" charset="0"/>
              </a:rPr>
              <a:t> </a:t>
            </a:r>
            <a:r>
              <a:rPr lang="en-US" altLang="zh-CN" sz="2400" b="1" dirty="0" smtClean="0">
                <a:solidFill>
                  <a:srgbClr val="FF0000"/>
                </a:solidFill>
                <a:latin typeface="Times New Roman" panose="02020603050405020304" pitchFamily="18" charset="0"/>
              </a:rPr>
              <a:t>Procedure body{Outer loop   {Inner loop}   }</a:t>
            </a:r>
          </a:p>
          <a:p>
            <a:pPr lvl="2">
              <a:lnSpc>
                <a:spcPct val="90000"/>
              </a:lnSpc>
            </a:pPr>
            <a:r>
              <a:rPr lang="en-US" altLang="zh-CN" sz="2400" b="1" dirty="0" smtClean="0">
                <a:solidFill>
                  <a:schemeClr val="tx2"/>
                </a:solidFill>
                <a:latin typeface="Times New Roman" panose="02020603050405020304" pitchFamily="18" charset="0"/>
              </a:rPr>
              <a:t> </a:t>
            </a:r>
            <a:r>
              <a:rPr lang="en-US" altLang="zh-CN" sz="2400" b="1" dirty="0" smtClean="0">
                <a:solidFill>
                  <a:srgbClr val="FF0000"/>
                </a:solidFill>
                <a:latin typeface="Times New Roman" panose="02020603050405020304" pitchFamily="18" charset="0"/>
              </a:rPr>
              <a:t>Restoring registers</a:t>
            </a:r>
          </a:p>
          <a:p>
            <a:pPr lvl="2">
              <a:lnSpc>
                <a:spcPct val="90000"/>
              </a:lnSpc>
              <a:buFont typeface="Wingdings" panose="05000000000000000000" pitchFamily="2" charset="2"/>
              <a:buNone/>
            </a:pPr>
            <a:r>
              <a:rPr lang="en-US" altLang="zh-CN" dirty="0" smtClean="0"/>
              <a:t> </a:t>
            </a:r>
            <a:r>
              <a:rPr lang="en-US" altLang="zh-CN" dirty="0" smtClean="0">
                <a:latin typeface="Times New Roman" panose="02020603050405020304" pitchFamily="18" charset="0"/>
              </a:rPr>
              <a:t>exit1: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x19,  0(</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 restore x19 from stack</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x20,  8(</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 restore x20 from stack</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x21,  16(</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 restore x21 from stack </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x22, 24(</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 restore x22 from stack</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x1, 32(</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 restore return address from stack </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sp</a:t>
            </a:r>
            <a:r>
              <a:rPr lang="en-US" altLang="zh-CN" dirty="0" smtClean="0">
                <a:latin typeface="Times New Roman" panose="02020603050405020304" pitchFamily="18" charset="0"/>
              </a:rPr>
              <a:t>, 40               // restore stack pointer</a:t>
            </a:r>
            <a:endParaRPr lang="en-US" altLang="zh-CN" dirty="0" smtClean="0">
              <a:solidFill>
                <a:schemeClr val="tx2"/>
              </a:solidFill>
              <a:latin typeface="Times New Roman" panose="02020603050405020304" pitchFamily="18" charset="0"/>
            </a:endParaRPr>
          </a:p>
          <a:p>
            <a:pPr lvl="2">
              <a:lnSpc>
                <a:spcPct val="90000"/>
              </a:lnSpc>
            </a:pPr>
            <a:r>
              <a:rPr lang="en-US" altLang="zh-CN" sz="2400" b="1" dirty="0" smtClean="0">
                <a:solidFill>
                  <a:schemeClr val="tx2"/>
                </a:solidFill>
                <a:latin typeface="Times New Roman" panose="02020603050405020304" pitchFamily="18" charset="0"/>
              </a:rPr>
              <a:t> </a:t>
            </a:r>
            <a:r>
              <a:rPr lang="en-US" altLang="zh-CN" sz="2400" b="1" dirty="0" smtClean="0">
                <a:solidFill>
                  <a:srgbClr val="FF0000"/>
                </a:solidFill>
                <a:latin typeface="Times New Roman" panose="02020603050405020304" pitchFamily="18" charset="0"/>
              </a:rPr>
              <a:t>Procedure return</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jalr</a:t>
            </a:r>
            <a:r>
              <a:rPr lang="en-US" altLang="zh-CN" dirty="0" smtClean="0">
                <a:latin typeface="Times New Roman" panose="02020603050405020304" pitchFamily="18" charset="0"/>
              </a:rPr>
              <a:t>    x0,   0(x0)             // return to calling routine</a:t>
            </a:r>
          </a:p>
        </p:txBody>
      </p:sp>
    </p:spTree>
    <p:extLst>
      <p:ext uri="{BB962C8B-B14F-4D97-AF65-F5344CB8AC3E}">
        <p14:creationId xmlns:p14="http://schemas.microsoft.com/office/powerpoint/2010/main" val="171375639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body" idx="1"/>
          </p:nvPr>
        </p:nvSpPr>
        <p:spPr>
          <a:xfrm>
            <a:off x="1775520" y="476672"/>
            <a:ext cx="8540750" cy="5256212"/>
          </a:xfrm>
        </p:spPr>
        <p:txBody>
          <a:bodyPr/>
          <a:lstStyle/>
          <a:p>
            <a:pPr lvl="2">
              <a:lnSpc>
                <a:spcPct val="90000"/>
              </a:lnSpc>
            </a:pPr>
            <a:r>
              <a:rPr lang="en-US" altLang="zh-CN" b="1" dirty="0" smtClean="0">
                <a:solidFill>
                  <a:srgbClr val="FF0000"/>
                </a:solidFill>
                <a:latin typeface="Times New Roman" panose="02020603050405020304" pitchFamily="18" charset="0"/>
              </a:rPr>
              <a:t>Code for Procedure body</a:t>
            </a:r>
          </a:p>
          <a:p>
            <a:pPr lvl="3">
              <a:lnSpc>
                <a:spcPct val="90000"/>
              </a:lnSpc>
            </a:pPr>
            <a:r>
              <a:rPr lang="en-US" altLang="zh-CN" sz="1800" b="1" dirty="0" smtClean="0"/>
              <a:t>Outer loop—first for loop</a:t>
            </a:r>
          </a:p>
          <a:p>
            <a:pPr lvl="2">
              <a:lnSpc>
                <a:spcPct val="90000"/>
              </a:lnSpc>
              <a:buFont typeface="Wingdings" panose="05000000000000000000" pitchFamily="2" charset="2"/>
              <a:buNone/>
            </a:pPr>
            <a:r>
              <a:rPr lang="en-US" altLang="zh-CN" dirty="0" smtClean="0">
                <a:latin typeface="Times New Roman" panose="02020603050405020304" pitchFamily="18" charset="0"/>
              </a:rPr>
              <a:t>               for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0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&lt;  n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  1 ) </a:t>
            </a:r>
            <a:r>
              <a:rPr lang="en-US" altLang="zh-CN" b="1" dirty="0" smtClean="0">
                <a:latin typeface="Times New Roman" panose="02020603050405020304" pitchFamily="18" charset="0"/>
              </a:rPr>
              <a:t>{</a:t>
            </a:r>
          </a:p>
          <a:p>
            <a:pPr lvl="3">
              <a:lnSpc>
                <a:spcPct val="90000"/>
              </a:lnSpc>
              <a:buFont typeface="Wingdings" panose="05000000000000000000" pitchFamily="2" charset="2"/>
              <a:buNone/>
            </a:pPr>
            <a:r>
              <a:rPr lang="en-US" altLang="zh-CN" sz="2400" dirty="0" smtClean="0"/>
              <a:t> </a:t>
            </a:r>
            <a:r>
              <a:rPr lang="en-US" altLang="zh-CN" b="1" dirty="0" smtClean="0">
                <a:solidFill>
                  <a:srgbClr val="FF0000"/>
                </a:solidFill>
              </a:rPr>
              <a:t>Move parameters</a:t>
            </a:r>
          </a:p>
          <a:p>
            <a:pPr lvl="3">
              <a:lnSpc>
                <a:spcPct val="90000"/>
              </a:lnSpc>
              <a:buFont typeface="Wingdings" panose="05000000000000000000" pitchFamily="2" charset="2"/>
              <a:buNone/>
            </a:pPr>
            <a:r>
              <a:rPr lang="en-US" altLang="zh-CN" dirty="0" smtClean="0">
                <a:latin typeface="Times New Roman" panose="02020603050405020304" pitchFamily="18" charset="0"/>
              </a:rPr>
              <a:t> mv   x21, x10         //  copy parameter x10 into x21</a:t>
            </a:r>
          </a:p>
          <a:p>
            <a:pPr lvl="3">
              <a:lnSpc>
                <a:spcPct val="90000"/>
              </a:lnSpc>
              <a:buFont typeface="Wingdings" panose="05000000000000000000" pitchFamily="2" charset="2"/>
              <a:buNone/>
            </a:pPr>
            <a:r>
              <a:rPr lang="en-US" altLang="zh-CN" dirty="0" smtClean="0"/>
              <a:t> </a:t>
            </a:r>
            <a:r>
              <a:rPr lang="en-US" altLang="zh-CN" dirty="0" smtClean="0">
                <a:latin typeface="Times New Roman" panose="02020603050405020304" pitchFamily="18" charset="0"/>
              </a:rPr>
              <a:t>mv  x22, x11         //  copy parameter x11 into x22</a:t>
            </a:r>
          </a:p>
          <a:p>
            <a:pPr lvl="3">
              <a:lnSpc>
                <a:spcPct val="90000"/>
              </a:lnSpc>
              <a:buFont typeface="Wingdings" panose="05000000000000000000" pitchFamily="2" charset="2"/>
              <a:buNone/>
            </a:pPr>
            <a:r>
              <a:rPr lang="en-US" altLang="zh-CN" sz="2400" dirty="0" smtClean="0"/>
              <a:t> </a:t>
            </a:r>
            <a:r>
              <a:rPr lang="en-US" altLang="zh-CN" b="1" dirty="0" smtClean="0">
                <a:solidFill>
                  <a:srgbClr val="FF0000"/>
                </a:solidFill>
              </a:rPr>
              <a:t>Outer loop</a:t>
            </a:r>
          </a:p>
          <a:p>
            <a:pPr lvl="3">
              <a:lnSpc>
                <a:spcPct val="90000"/>
              </a:lnSpc>
              <a:buFont typeface="Wingdings" panose="05000000000000000000" pitchFamily="2" charset="2"/>
              <a:buNone/>
            </a:pPr>
            <a:r>
              <a:rPr lang="en-US" altLang="zh-CN" sz="2400" dirty="0" smtClean="0"/>
              <a:t> </a:t>
            </a:r>
            <a:r>
              <a:rPr lang="en-US" altLang="zh-CN" dirty="0" smtClean="0">
                <a:latin typeface="Times New Roman" panose="02020603050405020304" pitchFamily="18" charset="0"/>
              </a:rPr>
              <a:t>li  x19, 0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0 </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for1tst:     </a:t>
            </a:r>
            <a:r>
              <a:rPr lang="en-US" altLang="zh-CN" sz="2000" dirty="0" err="1" smtClean="0">
                <a:latin typeface="Times New Roman" panose="02020603050405020304" pitchFamily="18" charset="0"/>
              </a:rPr>
              <a:t>bge</a:t>
            </a:r>
            <a:r>
              <a:rPr lang="en-US" altLang="zh-CN" sz="2000" dirty="0" smtClean="0">
                <a:latin typeface="Times New Roman" panose="02020603050405020304" pitchFamily="18" charset="0"/>
              </a:rPr>
              <a:t>   x19, x22, exit1        // go to exit1 if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&gt;= n</a:t>
            </a:r>
          </a:p>
          <a:p>
            <a:pPr lvl="3">
              <a:lnSpc>
                <a:spcPct val="90000"/>
              </a:lnSpc>
              <a:buFont typeface="Wingdings" panose="05000000000000000000" pitchFamily="2" charset="2"/>
              <a:buNone/>
            </a:pPr>
            <a:r>
              <a:rPr lang="en-US" altLang="zh-CN" dirty="0" smtClean="0">
                <a:latin typeface="Times New Roman" panose="02020603050405020304" pitchFamily="18" charset="0"/>
              </a:rPr>
              <a:t>………………</a:t>
            </a:r>
          </a:p>
          <a:p>
            <a:pPr lvl="3">
              <a:lnSpc>
                <a:spcPct val="90000"/>
              </a:lnSpc>
              <a:buFont typeface="Wingdings" panose="05000000000000000000" pitchFamily="2" charset="2"/>
              <a:buNone/>
            </a:pP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body of first for loop is second </a:t>
            </a:r>
            <a:r>
              <a:rPr lang="en-US" altLang="zh-CN" sz="2400" b="1" i="1" dirty="0" smtClean="0">
                <a:solidFill>
                  <a:srgbClr val="FF0000"/>
                </a:solidFill>
                <a:latin typeface="Times New Roman" panose="02020603050405020304" pitchFamily="18" charset="0"/>
              </a:rPr>
              <a:t>for</a:t>
            </a:r>
            <a:r>
              <a:rPr lang="en-US" altLang="zh-CN" sz="2400" b="1" dirty="0" smtClean="0">
                <a:solidFill>
                  <a:srgbClr val="FF0000"/>
                </a:solidFill>
                <a:latin typeface="Times New Roman" panose="02020603050405020304" pitchFamily="18" charset="0"/>
              </a:rPr>
              <a:t> </a:t>
            </a:r>
            <a:r>
              <a:rPr lang="en-US" altLang="zh-CN" sz="2400" b="1" dirty="0" smtClean="0">
                <a:latin typeface="Times New Roman" panose="02020603050405020304" pitchFamily="18" charset="0"/>
              </a:rPr>
              <a:t>loop</a:t>
            </a:r>
            <a:r>
              <a:rPr lang="zh-CN" altLang="en-US" sz="2400" b="1" dirty="0" smtClean="0">
                <a:latin typeface="Times New Roman" panose="02020603050405020304" pitchFamily="18" charset="0"/>
              </a:rPr>
              <a:t>）</a:t>
            </a:r>
          </a:p>
          <a:p>
            <a:pPr lvl="3">
              <a:lnSpc>
                <a:spcPct val="90000"/>
              </a:lnSpc>
              <a:buFont typeface="Wingdings" panose="05000000000000000000" pitchFamily="2" charset="2"/>
              <a:buNone/>
            </a:pPr>
            <a:r>
              <a:rPr lang="en-US" altLang="zh-CN" dirty="0" smtClean="0">
                <a:latin typeface="Times New Roman" panose="02020603050405020304" pitchFamily="18" charset="0"/>
              </a:rPr>
              <a:t>………………</a:t>
            </a:r>
          </a:p>
          <a:p>
            <a:pPr lvl="1">
              <a:lnSpc>
                <a:spcPct val="90000"/>
              </a:lnSpc>
              <a:buFont typeface="Wingdings" panose="05000000000000000000" pitchFamily="2" charset="2"/>
              <a:buNone/>
            </a:pPr>
            <a:r>
              <a:rPr lang="en-US" altLang="zh-CN" sz="2800" dirty="0" smtClean="0"/>
              <a:t> </a:t>
            </a:r>
            <a:r>
              <a:rPr lang="en-US" altLang="zh-CN" sz="2000" dirty="0" smtClean="0">
                <a:latin typeface="Times New Roman" panose="02020603050405020304" pitchFamily="18" charset="0"/>
              </a:rPr>
              <a:t>exit2:   </a:t>
            </a:r>
            <a:r>
              <a:rPr lang="en-US" altLang="zh-CN" sz="2000" dirty="0" err="1" smtClean="0">
                <a:latin typeface="Times New Roman" panose="02020603050405020304" pitchFamily="18" charset="0"/>
              </a:rPr>
              <a:t>addi</a:t>
            </a:r>
            <a:r>
              <a:rPr lang="en-US" altLang="zh-CN" sz="2000" dirty="0" smtClean="0">
                <a:latin typeface="Times New Roman" panose="02020603050405020304" pitchFamily="18" charset="0"/>
              </a:rPr>
              <a:t>  x19, x19, 1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 </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               j     for1tst                   #   jump to test of outer loop </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exit1: </a:t>
            </a:r>
          </a:p>
        </p:txBody>
      </p:sp>
      <p:sp>
        <p:nvSpPr>
          <p:cNvPr id="244739" name="Freeform 3"/>
          <p:cNvSpPr>
            <a:spLocks/>
          </p:cNvSpPr>
          <p:nvPr/>
        </p:nvSpPr>
        <p:spPr bwMode="auto">
          <a:xfrm>
            <a:off x="2351584" y="3501008"/>
            <a:ext cx="2940050" cy="2089150"/>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126145526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703512" y="260648"/>
            <a:ext cx="5903913" cy="715963"/>
          </a:xfrm>
        </p:spPr>
        <p:txBody>
          <a:bodyPr/>
          <a:lstStyle/>
          <a:p>
            <a:pPr>
              <a:defRPr/>
            </a:pPr>
            <a:r>
              <a:rPr lang="en-US" altLang="zh-CN" dirty="0" smtClean="0"/>
              <a:t>Variables difference </a:t>
            </a:r>
            <a:endParaRPr dirty="0" smtClean="0"/>
          </a:p>
        </p:txBody>
      </p:sp>
      <p:sp>
        <p:nvSpPr>
          <p:cNvPr id="19459" name="内容占位符 2"/>
          <p:cNvSpPr>
            <a:spLocks noGrp="1"/>
          </p:cNvSpPr>
          <p:nvPr>
            <p:ph idx="1"/>
          </p:nvPr>
        </p:nvSpPr>
        <p:spPr>
          <a:xfrm>
            <a:off x="2639616" y="1268760"/>
            <a:ext cx="6405562" cy="3144838"/>
          </a:xfrm>
        </p:spPr>
        <p:txBody>
          <a:bodyPr/>
          <a:lstStyle/>
          <a:p>
            <a:r>
              <a:rPr lang="en-US" altLang="zh-CN" sz="2700" dirty="0" smtClean="0"/>
              <a:t>C</a:t>
            </a:r>
          </a:p>
          <a:p>
            <a:pPr lvl="1"/>
            <a:r>
              <a:rPr lang="en-US" altLang="zh-CN" dirty="0" err="1" smtClean="0"/>
              <a:t>Int</a:t>
            </a:r>
            <a:r>
              <a:rPr lang="en-US" altLang="zh-CN" dirty="0" smtClean="0"/>
              <a:t>  </a:t>
            </a:r>
            <a:r>
              <a:rPr lang="en-US" altLang="zh-CN" dirty="0" err="1" smtClean="0"/>
              <a:t>i</a:t>
            </a:r>
            <a:r>
              <a:rPr lang="zh-CN" altLang="en-US" dirty="0" smtClean="0"/>
              <a:t>； </a:t>
            </a:r>
            <a:r>
              <a:rPr lang="en-US" altLang="zh-CN" dirty="0" smtClean="0"/>
              <a:t> char   f</a:t>
            </a:r>
            <a:r>
              <a:rPr lang="zh-CN" altLang="en-US" dirty="0" smtClean="0"/>
              <a:t>；</a:t>
            </a:r>
            <a:endParaRPr lang="en-US" altLang="zh-CN" dirty="0" smtClean="0"/>
          </a:p>
          <a:p>
            <a:endParaRPr lang="en-US" altLang="zh-CN" dirty="0" smtClean="0"/>
          </a:p>
          <a:p>
            <a:r>
              <a:rPr lang="en-US" altLang="zh-CN" dirty="0" smtClean="0"/>
              <a:t>Instruction Set</a:t>
            </a:r>
          </a:p>
          <a:p>
            <a:pPr lvl="1"/>
            <a:r>
              <a:rPr lang="en-US" altLang="zh-CN" dirty="0" smtClean="0"/>
              <a:t>Register</a:t>
            </a:r>
          </a:p>
          <a:p>
            <a:pPr lvl="1"/>
            <a:r>
              <a:rPr lang="en-US" altLang="zh-CN" dirty="0" smtClean="0"/>
              <a:t>Memory address</a:t>
            </a:r>
          </a:p>
          <a:p>
            <a:pPr lvl="2"/>
            <a:r>
              <a:rPr lang="en-US" altLang="zh-CN" dirty="0" smtClean="0"/>
              <a:t>Displacement</a:t>
            </a:r>
          </a:p>
          <a:p>
            <a:pPr lvl="2"/>
            <a:r>
              <a:rPr lang="en-US" altLang="zh-CN" dirty="0" smtClean="0"/>
              <a:t>Immediate</a:t>
            </a:r>
          </a:p>
          <a:p>
            <a:pPr lvl="1"/>
            <a:r>
              <a:rPr lang="en-US" altLang="zh-CN" dirty="0" smtClean="0"/>
              <a:t>Stack</a:t>
            </a:r>
          </a:p>
          <a:p>
            <a:pPr marL="0" indent="0">
              <a:buNone/>
            </a:pPr>
            <a:endParaRPr lang="zh-CN" altLang="zh-CN" dirty="0" smtClean="0"/>
          </a:p>
        </p:txBody>
      </p:sp>
    </p:spTree>
    <p:extLst>
      <p:ext uri="{BB962C8B-B14F-4D97-AF65-F5344CB8AC3E}">
        <p14:creationId xmlns:p14="http://schemas.microsoft.com/office/powerpoint/2010/main" val="88944880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body" idx="1"/>
          </p:nvPr>
        </p:nvSpPr>
        <p:spPr>
          <a:xfrm>
            <a:off x="1775520" y="693738"/>
            <a:ext cx="8540750" cy="5183187"/>
          </a:xfrm>
        </p:spPr>
        <p:txBody>
          <a:bodyPr/>
          <a:lstStyle/>
          <a:p>
            <a:pPr lvl="3">
              <a:lnSpc>
                <a:spcPct val="90000"/>
              </a:lnSpc>
            </a:pPr>
            <a:r>
              <a:rPr lang="zh-CN" altLang="en-US" sz="1800" b="1" dirty="0" smtClean="0">
                <a:solidFill>
                  <a:schemeClr val="tx2"/>
                </a:solidFill>
                <a:latin typeface="Times New Roman" panose="02020603050405020304" pitchFamily="18" charset="0"/>
              </a:rPr>
              <a:t> </a:t>
            </a:r>
            <a:r>
              <a:rPr lang="en-US" altLang="zh-CN" sz="2000" b="1" dirty="0" smtClean="0">
                <a:solidFill>
                  <a:srgbClr val="FF0000"/>
                </a:solidFill>
                <a:latin typeface="Times New Roman" panose="02020603050405020304" pitchFamily="18" charset="0"/>
              </a:rPr>
              <a:t>Inner loop--</a:t>
            </a:r>
            <a:r>
              <a:rPr lang="en-US" altLang="zh-CN" sz="1800" b="1" dirty="0" smtClean="0">
                <a:solidFill>
                  <a:srgbClr val="FF0000"/>
                </a:solidFill>
                <a:latin typeface="Times New Roman" panose="02020603050405020304" pitchFamily="18" charset="0"/>
              </a:rPr>
              <a:t> </a:t>
            </a:r>
            <a:r>
              <a:rPr lang="en-US" altLang="zh-CN" sz="1800" b="1" dirty="0" smtClean="0">
                <a:latin typeface="Times New Roman" panose="02020603050405020304" pitchFamily="18" charset="0"/>
              </a:rPr>
              <a:t>second </a:t>
            </a:r>
            <a:r>
              <a:rPr lang="en-US" altLang="zh-CN" sz="1800" b="1" i="1" dirty="0" smtClean="0">
                <a:solidFill>
                  <a:srgbClr val="FF0000"/>
                </a:solidFill>
                <a:latin typeface="Times New Roman" panose="02020603050405020304" pitchFamily="18" charset="0"/>
              </a:rPr>
              <a:t>for</a:t>
            </a:r>
            <a:r>
              <a:rPr lang="en-US" altLang="zh-CN" sz="1800" b="1" dirty="0" smtClean="0">
                <a:solidFill>
                  <a:srgbClr val="FF0000"/>
                </a:solidFill>
                <a:latin typeface="Times New Roman" panose="02020603050405020304" pitchFamily="18" charset="0"/>
              </a:rPr>
              <a:t> </a:t>
            </a:r>
            <a:r>
              <a:rPr lang="en-US" altLang="zh-CN" sz="1800" b="1" dirty="0" smtClean="0">
                <a:latin typeface="Times New Roman" panose="02020603050405020304" pitchFamily="18" charset="0"/>
              </a:rPr>
              <a:t>loop</a:t>
            </a:r>
            <a:r>
              <a:rPr lang="en-US" altLang="zh-CN" sz="1800" b="1" dirty="0" smtClean="0">
                <a:solidFill>
                  <a:srgbClr val="FF0000"/>
                </a:solidFill>
                <a:latin typeface="Times New Roman" panose="02020603050405020304" pitchFamily="18" charset="0"/>
              </a:rPr>
              <a:t> </a:t>
            </a:r>
            <a:r>
              <a:rPr lang="en-US" altLang="zh-CN" sz="1800" b="1" dirty="0" smtClean="0">
                <a:latin typeface="Times New Roman" panose="02020603050405020304" pitchFamily="18" charset="0"/>
              </a:rPr>
              <a:t>is </a:t>
            </a:r>
            <a:r>
              <a:rPr lang="en-US" altLang="zh-CN" sz="1800" b="1" dirty="0" smtClean="0">
                <a:solidFill>
                  <a:srgbClr val="FF0000"/>
                </a:solidFill>
                <a:latin typeface="Times New Roman" panose="02020603050405020304" pitchFamily="18" charset="0"/>
              </a:rPr>
              <a:t>body</a:t>
            </a:r>
            <a:r>
              <a:rPr lang="en-US" altLang="zh-CN" sz="1800" b="1" dirty="0" smtClean="0">
                <a:latin typeface="Times New Roman" panose="02020603050405020304" pitchFamily="18" charset="0"/>
              </a:rPr>
              <a:t> of first </a:t>
            </a:r>
            <a:r>
              <a:rPr lang="en-US" altLang="zh-CN" sz="1800" b="1" i="1" dirty="0" smtClean="0">
                <a:solidFill>
                  <a:srgbClr val="FF0000"/>
                </a:solidFill>
                <a:latin typeface="Times New Roman" panose="02020603050405020304" pitchFamily="18" charset="0"/>
              </a:rPr>
              <a:t>for</a:t>
            </a:r>
            <a:r>
              <a:rPr lang="en-US" altLang="zh-CN" sz="1800" b="1" dirty="0" smtClean="0">
                <a:latin typeface="Times New Roman" panose="02020603050405020304" pitchFamily="18" charset="0"/>
              </a:rPr>
              <a:t> loop</a:t>
            </a:r>
            <a:endParaRPr lang="en-US" altLang="zh-CN" sz="1800" b="1" dirty="0" smtClean="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en-US" altLang="zh-CN" sz="1400" dirty="0" smtClean="0">
                <a:latin typeface="Times New Roman" panose="02020603050405020304" pitchFamily="18" charset="0"/>
              </a:rPr>
              <a:t>             </a:t>
            </a:r>
            <a:r>
              <a:rPr lang="en-US" altLang="zh-CN" sz="1600" b="1" dirty="0" smtClean="0">
                <a:solidFill>
                  <a:srgbClr val="FF0000"/>
                </a:solidFill>
                <a:latin typeface="Times New Roman" panose="02020603050405020304" pitchFamily="18" charset="0"/>
              </a:rPr>
              <a:t>for ( j  =  </a:t>
            </a:r>
            <a:r>
              <a:rPr lang="en-US" altLang="zh-CN" sz="1600" b="1" dirty="0" err="1" smtClean="0">
                <a:solidFill>
                  <a:srgbClr val="FF0000"/>
                </a:solidFill>
                <a:latin typeface="Times New Roman" panose="02020603050405020304" pitchFamily="18" charset="0"/>
              </a:rPr>
              <a:t>i</a:t>
            </a:r>
            <a:r>
              <a:rPr lang="en-US" altLang="zh-CN" sz="1600" b="1" dirty="0" smtClean="0">
                <a:solidFill>
                  <a:srgbClr val="FF0000"/>
                </a:solidFill>
                <a:latin typeface="Times New Roman" panose="02020603050405020304" pitchFamily="18" charset="0"/>
              </a:rPr>
              <a:t>  -  1 ; j  &gt;=  0  &amp;&amp;  v[j]  &gt;  v[j+1] ; j- =   1 ){</a:t>
            </a:r>
          </a:p>
          <a:p>
            <a:pPr lvl="2">
              <a:lnSpc>
                <a:spcPct val="90000"/>
              </a:lnSpc>
              <a:buFont typeface="Wingdings" panose="05000000000000000000" pitchFamily="2" charset="2"/>
              <a:buNone/>
            </a:pPr>
            <a:endParaRPr lang="en-US" altLang="zh-CN" sz="1600" b="1" dirty="0" smtClean="0">
              <a:solidFill>
                <a:srgbClr val="FF0000"/>
              </a:solidFill>
              <a:latin typeface="Times New Roman" panose="02020603050405020304" pitchFamily="18" charset="0"/>
            </a:endParaRPr>
          </a:p>
          <a:p>
            <a:pPr lvl="3">
              <a:lnSpc>
                <a:spcPct val="90000"/>
              </a:lnSpc>
              <a:buFont typeface="Wingdings" panose="05000000000000000000" pitchFamily="2" charset="2"/>
              <a:buNone/>
            </a:pPr>
            <a:r>
              <a:rPr lang="en-US" altLang="zh-CN" sz="2400" b="1" dirty="0" smtClean="0">
                <a:latin typeface="Times New Roman" panose="02020603050405020304" pitchFamily="18" charset="0"/>
              </a:rPr>
              <a:t>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x20, x19, -1        	//  j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- 1</a:t>
            </a:r>
          </a:p>
          <a:p>
            <a:pPr>
              <a:lnSpc>
                <a:spcPct val="90000"/>
              </a:lnSpc>
              <a:buFont typeface="Wingdings" panose="05000000000000000000" pitchFamily="2" charset="2"/>
              <a:buNone/>
            </a:pPr>
            <a:r>
              <a:rPr lang="en-US" altLang="zh-CN" sz="2000" dirty="0" smtClean="0">
                <a:latin typeface="Times New Roman" panose="02020603050405020304" pitchFamily="18" charset="0"/>
              </a:rPr>
              <a:t>         for2tst:     </a:t>
            </a:r>
            <a:r>
              <a:rPr lang="en-US" altLang="zh-CN" sz="2000" dirty="0" err="1" smtClean="0">
                <a:latin typeface="Times New Roman" panose="02020603050405020304" pitchFamily="18" charset="0"/>
                <a:ea typeface="宋体" panose="02010600030101010101" pitchFamily="2" charset="-122"/>
              </a:rPr>
              <a:t>blt</a:t>
            </a:r>
            <a:r>
              <a:rPr lang="en-US" altLang="zh-CN" sz="2000" dirty="0" smtClean="0">
                <a:latin typeface="Times New Roman" panose="02020603050405020304" pitchFamily="18" charset="0"/>
                <a:ea typeface="宋体" panose="02010600030101010101" pitchFamily="2" charset="-122"/>
              </a:rPr>
              <a:t>   x20, x0, exit2             // go to exit2 if  j &lt; 0</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slli</a:t>
            </a:r>
            <a:r>
              <a:rPr lang="en-US" altLang="zh-CN" dirty="0" smtClean="0">
                <a:latin typeface="Times New Roman" panose="02020603050405020304" pitchFamily="18" charset="0"/>
              </a:rPr>
              <a:t>    x5, x20, 3                 // x5 = j * 8</a:t>
            </a:r>
          </a:p>
          <a:p>
            <a:pPr lvl="2">
              <a:lnSpc>
                <a:spcPct val="90000"/>
              </a:lnSpc>
              <a:buFont typeface="Wingdings" panose="05000000000000000000" pitchFamily="2" charset="2"/>
              <a:buNone/>
            </a:pPr>
            <a:r>
              <a:rPr lang="en-US" altLang="zh-CN" dirty="0" smtClean="0">
                <a:latin typeface="Times New Roman" panose="02020603050405020304" pitchFamily="18" charset="0"/>
              </a:rPr>
              <a:t>	        add    x5, x21, x5        	//  x5 = the address of v[j]</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x6, 0(x5)            	//  x6 = v[j]</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x7, </a:t>
            </a:r>
            <a:r>
              <a:rPr lang="en-US" altLang="zh-CN" dirty="0" smtClean="0">
                <a:solidFill>
                  <a:srgbClr val="FF0000"/>
                </a:solidFill>
                <a:latin typeface="Times New Roman" panose="02020603050405020304" pitchFamily="18" charset="0"/>
              </a:rPr>
              <a:t>8</a:t>
            </a:r>
            <a:r>
              <a:rPr lang="en-US" altLang="zh-CN" dirty="0" smtClean="0">
                <a:latin typeface="Times New Roman" panose="02020603050405020304" pitchFamily="18" charset="0"/>
              </a:rPr>
              <a:t>(x5)            	//  x7 = v[j + 1]</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smtClean="0"/>
              <a:t> </a:t>
            </a:r>
            <a:r>
              <a:rPr lang="en-US" altLang="zh-CN" dirty="0" err="1" smtClean="0">
                <a:latin typeface="Times New Roman" panose="02020603050405020304" pitchFamily="18" charset="0"/>
              </a:rPr>
              <a:t>blt</a:t>
            </a:r>
            <a:r>
              <a:rPr lang="en-US" altLang="zh-CN" dirty="0" smtClean="0">
                <a:latin typeface="Times New Roman" panose="02020603050405020304" pitchFamily="18" charset="0"/>
              </a:rPr>
              <a:t>   x6, x7, exit2  	//  go to exit2 if v[j] &lt; v[j+1]</a:t>
            </a:r>
          </a:p>
          <a:p>
            <a:pPr lvl="3">
              <a:lnSpc>
                <a:spcPct val="90000"/>
              </a:lnSpc>
              <a:buFont typeface="Wingdings" panose="05000000000000000000" pitchFamily="2" charset="2"/>
              <a:buNone/>
            </a:pPr>
            <a:r>
              <a:rPr lang="en-US" altLang="zh-CN" sz="2400" b="1" dirty="0" smtClean="0">
                <a:latin typeface="Times New Roman" panose="02020603050405020304" pitchFamily="18" charset="0"/>
              </a:rPr>
              <a:t>………………</a:t>
            </a:r>
          </a:p>
          <a:p>
            <a:pPr lvl="3">
              <a:lnSpc>
                <a:spcPct val="90000"/>
              </a:lnSpc>
              <a:buFont typeface="Wingdings" panose="05000000000000000000" pitchFamily="2" charset="2"/>
              <a:buNone/>
            </a:pP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body of first </a:t>
            </a:r>
            <a:r>
              <a:rPr lang="en-US" altLang="zh-CN" sz="2400" b="1" i="1" dirty="0" smtClean="0">
                <a:solidFill>
                  <a:srgbClr val="FF0000"/>
                </a:solidFill>
                <a:latin typeface="Times New Roman" panose="02020603050405020304" pitchFamily="18" charset="0"/>
              </a:rPr>
              <a:t>for</a:t>
            </a:r>
            <a:r>
              <a:rPr lang="en-US" altLang="zh-CN" sz="2400" b="1" dirty="0" smtClean="0">
                <a:latin typeface="Times New Roman" panose="02020603050405020304" pitchFamily="18" charset="0"/>
              </a:rPr>
              <a:t> loop </a:t>
            </a:r>
            <a:r>
              <a:rPr lang="zh-CN" altLang="en-US" sz="2400" b="1" dirty="0" smtClean="0">
                <a:latin typeface="Times New Roman" panose="02020603050405020304" pitchFamily="18" charset="0"/>
              </a:rPr>
              <a:t>）</a:t>
            </a:r>
            <a:endParaRPr lang="zh-CN" altLang="en-US" sz="2800" b="1" dirty="0" smtClean="0">
              <a:solidFill>
                <a:srgbClr val="FF0000"/>
              </a:solidFill>
              <a:latin typeface="Times New Roman" panose="02020603050405020304" pitchFamily="18" charset="0"/>
            </a:endParaRPr>
          </a:p>
          <a:p>
            <a:pPr lvl="2">
              <a:lnSpc>
                <a:spcPct val="90000"/>
              </a:lnSpc>
              <a:buFont typeface="Wingdings" panose="05000000000000000000" pitchFamily="2" charset="2"/>
              <a:buNone/>
            </a:pPr>
            <a:r>
              <a:rPr lang="zh-CN" altLang="en-US" sz="2400" b="1" dirty="0" smtClean="0">
                <a:latin typeface="Times New Roman" panose="02020603050405020304" pitchFamily="18" charset="0"/>
              </a:rPr>
              <a:t>	   </a:t>
            </a:r>
            <a:r>
              <a:rPr lang="en-US" altLang="zh-CN" sz="2400" b="1" dirty="0" smtClean="0">
                <a:latin typeface="Times New Roman" panose="02020603050405020304" pitchFamily="18" charset="0"/>
              </a:rPr>
              <a:t>………………</a:t>
            </a:r>
            <a:r>
              <a:rPr lang="en-US" altLang="zh-CN" dirty="0" smtClean="0">
                <a:latin typeface="Times New Roman" panose="02020603050405020304" pitchFamily="18" charset="0"/>
              </a:rPr>
              <a:t> </a:t>
            </a:r>
          </a:p>
          <a:p>
            <a:pPr lvl="2">
              <a:lnSpc>
                <a:spcPct val="90000"/>
              </a:lnSpc>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x20, x20, -1                 //    j = j - 1 </a:t>
            </a:r>
          </a:p>
          <a:p>
            <a:pPr lvl="2">
              <a:lnSpc>
                <a:spcPct val="90000"/>
              </a:lnSpc>
              <a:buFont typeface="Wingdings" panose="05000000000000000000" pitchFamily="2" charset="2"/>
              <a:buNone/>
            </a:pPr>
            <a:r>
              <a:rPr lang="en-US" altLang="zh-CN" dirty="0" smtClean="0">
                <a:latin typeface="Times New Roman" panose="02020603050405020304" pitchFamily="18" charset="0"/>
              </a:rPr>
              <a:t>         j       for2tst                           //  jump to test of inner loop</a:t>
            </a:r>
          </a:p>
          <a:p>
            <a:pPr lvl="1">
              <a:lnSpc>
                <a:spcPct val="90000"/>
              </a:lnSpc>
              <a:buFont typeface="Wingdings" panose="05000000000000000000" pitchFamily="2" charset="2"/>
              <a:buNone/>
            </a:pPr>
            <a:r>
              <a:rPr lang="en-US" altLang="zh-CN" sz="2000" dirty="0" smtClean="0">
                <a:latin typeface="Times New Roman" panose="02020603050405020304" pitchFamily="18" charset="0"/>
              </a:rPr>
              <a:t>exit2:</a:t>
            </a:r>
            <a:r>
              <a:rPr lang="en-US" altLang="zh-CN" sz="3200" b="1" dirty="0" smtClean="0">
                <a:solidFill>
                  <a:srgbClr val="FF0000"/>
                </a:solidFill>
                <a:latin typeface="Times New Roman" panose="02020603050405020304" pitchFamily="18" charset="0"/>
              </a:rPr>
              <a:t> </a:t>
            </a:r>
          </a:p>
        </p:txBody>
      </p:sp>
      <p:sp>
        <p:nvSpPr>
          <p:cNvPr id="246787" name="Freeform 3"/>
          <p:cNvSpPr>
            <a:spLocks/>
          </p:cNvSpPr>
          <p:nvPr/>
        </p:nvSpPr>
        <p:spPr bwMode="auto">
          <a:xfrm>
            <a:off x="2495600" y="3933056"/>
            <a:ext cx="2448272" cy="2087364"/>
          </a:xfrm>
          <a:custGeom>
            <a:avLst/>
            <a:gdLst>
              <a:gd name="T0" fmla="*/ 2147483646 w 1852"/>
              <a:gd name="T1" fmla="*/ 0 h 817"/>
              <a:gd name="T2" fmla="*/ 2147483646 w 1852"/>
              <a:gd name="T3" fmla="*/ 2147483646 h 817"/>
              <a:gd name="T4" fmla="*/ 2147483646 w 1852"/>
              <a:gd name="T5" fmla="*/ 2147483646 h 817"/>
              <a:gd name="T6" fmla="*/ 2147483646 w 1852"/>
              <a:gd name="T7" fmla="*/ 2147483646 h 817"/>
              <a:gd name="T8" fmla="*/ 0 60000 65536"/>
              <a:gd name="T9" fmla="*/ 0 60000 65536"/>
              <a:gd name="T10" fmla="*/ 0 60000 65536"/>
              <a:gd name="T11" fmla="*/ 0 60000 65536"/>
              <a:gd name="T12" fmla="*/ 0 w 1852"/>
              <a:gd name="T13" fmla="*/ 0 h 817"/>
              <a:gd name="T14" fmla="*/ 1852 w 1852"/>
              <a:gd name="T15" fmla="*/ 817 h 817"/>
            </a:gdLst>
            <a:ahLst/>
            <a:cxnLst>
              <a:cxn ang="T8">
                <a:pos x="T0" y="T1"/>
              </a:cxn>
              <a:cxn ang="T9">
                <a:pos x="T2" y="T3"/>
              </a:cxn>
              <a:cxn ang="T10">
                <a:pos x="T4" y="T5"/>
              </a:cxn>
              <a:cxn ang="T11">
                <a:pos x="T6" y="T7"/>
              </a:cxn>
            </a:cxnLst>
            <a:rect l="T12" t="T13" r="T14" b="T15"/>
            <a:pathLst>
              <a:path w="1852" h="817">
                <a:moveTo>
                  <a:pt x="1852" y="0"/>
                </a:moveTo>
                <a:cubicBezTo>
                  <a:pt x="1761" y="34"/>
                  <a:pt x="1671" y="68"/>
                  <a:pt x="1399" y="136"/>
                </a:cubicBezTo>
                <a:cubicBezTo>
                  <a:pt x="1127" y="204"/>
                  <a:pt x="438" y="295"/>
                  <a:pt x="219" y="408"/>
                </a:cubicBezTo>
                <a:cubicBezTo>
                  <a:pt x="0" y="521"/>
                  <a:pt x="106" y="749"/>
                  <a:pt x="83" y="817"/>
                </a:cubicBezTo>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397876912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body" idx="1"/>
          </p:nvPr>
        </p:nvSpPr>
        <p:spPr>
          <a:xfrm>
            <a:off x="1919536" y="764704"/>
            <a:ext cx="8540750" cy="5400675"/>
          </a:xfrm>
        </p:spPr>
        <p:txBody>
          <a:bodyPr/>
          <a:lstStyle/>
          <a:p>
            <a:pPr lvl="3">
              <a:lnSpc>
                <a:spcPct val="90000"/>
              </a:lnSpc>
            </a:pPr>
            <a:r>
              <a:rPr lang="zh-CN" altLang="en-US" sz="2800" b="1" dirty="0" smtClean="0">
                <a:solidFill>
                  <a:srgbClr val="FF0000"/>
                </a:solidFill>
                <a:latin typeface="Times New Roman" panose="02020603050405020304" pitchFamily="18" charset="0"/>
              </a:rPr>
              <a:t> </a:t>
            </a:r>
            <a:r>
              <a:rPr lang="en-US" altLang="zh-CN" sz="2800" b="1" dirty="0" smtClean="0">
                <a:solidFill>
                  <a:srgbClr val="FF0000"/>
                </a:solidFill>
                <a:latin typeface="Times New Roman" panose="02020603050405020304" pitchFamily="18" charset="0"/>
              </a:rPr>
              <a:t>body of first </a:t>
            </a:r>
            <a:r>
              <a:rPr lang="en-US" altLang="zh-CN" sz="2800" b="1" i="1" dirty="0" smtClean="0">
                <a:solidFill>
                  <a:srgbClr val="FF0000"/>
                </a:solidFill>
                <a:latin typeface="Times New Roman" panose="02020603050405020304" pitchFamily="18" charset="0"/>
              </a:rPr>
              <a:t>for</a:t>
            </a:r>
            <a:r>
              <a:rPr lang="en-US" altLang="zh-CN" sz="2800" b="1" dirty="0" smtClean="0">
                <a:solidFill>
                  <a:srgbClr val="FF0000"/>
                </a:solidFill>
                <a:latin typeface="Times New Roman" panose="02020603050405020304" pitchFamily="18" charset="0"/>
              </a:rPr>
              <a:t> loop</a:t>
            </a:r>
          </a:p>
          <a:p>
            <a:pPr lvl="3">
              <a:lnSpc>
                <a:spcPct val="90000"/>
              </a:lnSpc>
              <a:buFont typeface="Wingdings" panose="05000000000000000000" pitchFamily="2" charset="2"/>
              <a:buNone/>
            </a:pPr>
            <a:r>
              <a:rPr lang="en-US" altLang="zh-CN" sz="2400" b="1" dirty="0" smtClean="0">
                <a:solidFill>
                  <a:srgbClr val="FF0000"/>
                </a:solidFill>
                <a:latin typeface="Times New Roman" panose="02020603050405020304" pitchFamily="18" charset="0"/>
              </a:rPr>
              <a:t>Pass parameters and call</a:t>
            </a:r>
          </a:p>
          <a:p>
            <a:pPr lvl="2">
              <a:lnSpc>
                <a:spcPct val="90000"/>
              </a:lnSpc>
              <a:buFont typeface="Wingdings" panose="05000000000000000000" pitchFamily="2" charset="2"/>
              <a:buNone/>
            </a:pPr>
            <a:r>
              <a:rPr lang="en-US" altLang="zh-CN" sz="2400" dirty="0" smtClean="0">
                <a:latin typeface="Times New Roman" panose="02020603050405020304" pitchFamily="18" charset="0"/>
              </a:rPr>
              <a:t>          </a:t>
            </a:r>
            <a:r>
              <a:rPr lang="en-US" altLang="zh-CN" sz="2400" b="1" i="1" dirty="0" smtClean="0">
                <a:latin typeface="Times New Roman" panose="02020603050405020304" pitchFamily="18" charset="0"/>
              </a:rPr>
              <a:t>mv</a:t>
            </a:r>
            <a:r>
              <a:rPr lang="en-US" altLang="zh-CN" sz="2400" dirty="0" smtClean="0">
                <a:latin typeface="Times New Roman" panose="02020603050405020304" pitchFamily="18" charset="0"/>
              </a:rPr>
              <a:t>  x10</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x21           //  first swap parameter v</a:t>
            </a:r>
          </a:p>
          <a:p>
            <a:pPr lvl="2">
              <a:lnSpc>
                <a:spcPct val="90000"/>
              </a:lnSpc>
              <a:buFont typeface="Wingdings" panose="05000000000000000000" pitchFamily="2" charset="2"/>
              <a:buNone/>
            </a:pPr>
            <a:r>
              <a:rPr lang="en-US" altLang="zh-CN" sz="2400" dirty="0" smtClean="0">
                <a:latin typeface="Times New Roman" panose="02020603050405020304" pitchFamily="18" charset="0"/>
              </a:rPr>
              <a:t>          </a:t>
            </a:r>
            <a:r>
              <a:rPr lang="en-US" altLang="zh-CN" sz="2400" b="1" i="1" dirty="0" smtClean="0">
                <a:latin typeface="Times New Roman" panose="02020603050405020304" pitchFamily="18" charset="0"/>
              </a:rPr>
              <a:t>mv</a:t>
            </a:r>
            <a:r>
              <a:rPr lang="en-US" altLang="zh-CN" sz="2400" dirty="0" smtClean="0">
                <a:latin typeface="Times New Roman" panose="02020603050405020304" pitchFamily="18" charset="0"/>
              </a:rPr>
              <a:t>  x11</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x20           //  second swap parameter j  </a:t>
            </a:r>
          </a:p>
          <a:p>
            <a:pPr lvl="3">
              <a:lnSpc>
                <a:spcPct val="90000"/>
              </a:lnSpc>
              <a:buFont typeface="Wingdings" panose="05000000000000000000" pitchFamily="2" charset="2"/>
              <a:buNone/>
            </a:pPr>
            <a:r>
              <a:rPr lang="en-US" altLang="zh-CN" sz="2400" b="1" dirty="0" smtClean="0">
                <a:solidFill>
                  <a:srgbClr val="FF0000"/>
                </a:solidFill>
                <a:latin typeface="Times New Roman" panose="02020603050405020304" pitchFamily="18" charset="0"/>
              </a:rPr>
              <a:t>Call function swap</a:t>
            </a:r>
            <a:r>
              <a:rPr lang="en-US" altLang="zh-CN" sz="2400" dirty="0" smtClean="0">
                <a:latin typeface="Times New Roman" panose="02020603050405020304" pitchFamily="18" charset="0"/>
              </a:rPr>
              <a:t> </a:t>
            </a:r>
          </a:p>
          <a:p>
            <a:pPr lvl="2">
              <a:lnSpc>
                <a:spcPct val="90000"/>
              </a:lnSpc>
              <a:buFont typeface="Wingdings" panose="05000000000000000000" pitchFamily="2" charset="2"/>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jal</a:t>
            </a:r>
            <a:r>
              <a:rPr lang="en-US" altLang="zh-CN" sz="2400" dirty="0" smtClean="0">
                <a:latin typeface="Times New Roman" panose="02020603050405020304" pitchFamily="18" charset="0"/>
              </a:rPr>
              <a:t>   x1, swap</a:t>
            </a:r>
          </a:p>
          <a:p>
            <a:pPr lvl="2">
              <a:lnSpc>
                <a:spcPct val="90000"/>
              </a:lnSpc>
              <a:buFont typeface="Wingdings" panose="05000000000000000000" pitchFamily="2" charset="2"/>
              <a:buNone/>
            </a:pPr>
            <a:endParaRPr lang="en-US" altLang="zh-CN" sz="1800" b="1" dirty="0" smtClean="0">
              <a:solidFill>
                <a:schemeClr val="tx2"/>
              </a:solidFill>
              <a:latin typeface="Times New Roman" panose="02020603050405020304" pitchFamily="18" charset="0"/>
            </a:endParaRPr>
          </a:p>
          <a:p>
            <a:pPr>
              <a:lnSpc>
                <a:spcPct val="90000"/>
              </a:lnSpc>
            </a:pPr>
            <a:r>
              <a:rPr lang="en-US" altLang="zh-CN" sz="2000" dirty="0" smtClean="0"/>
              <a:t>Notice:</a:t>
            </a:r>
            <a:br>
              <a:rPr lang="en-US" altLang="zh-CN" sz="2000" dirty="0" smtClean="0"/>
            </a:br>
            <a:r>
              <a:rPr lang="en-US" altLang="zh-CN" sz="2000" dirty="0" smtClean="0"/>
              <a:t>1.Why are x10 and x11 saved?</a:t>
            </a:r>
            <a:br>
              <a:rPr lang="en-US" altLang="zh-CN" sz="2000" dirty="0" smtClean="0"/>
            </a:br>
            <a:r>
              <a:rPr lang="en-US" altLang="zh-CN" sz="2000" dirty="0" smtClean="0"/>
              <a:t>	x10 is the base of the array v. x10 will be used repeatedly and might be(actually not here) changed by the procedure swap.</a:t>
            </a:r>
            <a:br>
              <a:rPr lang="en-US" altLang="zh-CN" sz="2000" dirty="0" smtClean="0"/>
            </a:br>
            <a:r>
              <a:rPr lang="en-US" altLang="zh-CN" sz="2000" dirty="0" smtClean="0"/>
              <a:t>	x11 is the size of the array v. x11 will be used repeatedly and changed before the procedure swap is called.</a:t>
            </a:r>
            <a:br>
              <a:rPr lang="en-US" altLang="zh-CN" sz="2000" dirty="0" smtClean="0"/>
            </a:br>
            <a:endParaRPr lang="en-US" altLang="zh-CN" sz="2000" dirty="0" smtClean="0"/>
          </a:p>
          <a:p>
            <a:pPr>
              <a:lnSpc>
                <a:spcPct val="90000"/>
              </a:lnSpc>
            </a:pPr>
            <a:r>
              <a:rPr lang="en-US" altLang="zh-CN" sz="2000" dirty="0" smtClean="0"/>
              <a:t>2.Why are they not pushed to stack?</a:t>
            </a:r>
          </a:p>
          <a:p>
            <a:pPr lvl="1">
              <a:lnSpc>
                <a:spcPct val="90000"/>
              </a:lnSpc>
            </a:pPr>
            <a:r>
              <a:rPr lang="en-US" altLang="zh-CN" dirty="0" smtClean="0"/>
              <a:t>Register variable is faster</a:t>
            </a:r>
          </a:p>
        </p:txBody>
      </p:sp>
    </p:spTree>
    <p:extLst>
      <p:ext uri="{BB962C8B-B14F-4D97-AF65-F5344CB8AC3E}">
        <p14:creationId xmlns:p14="http://schemas.microsoft.com/office/powerpoint/2010/main" val="173981742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ChangeArrowheads="1"/>
          </p:cNvSpPr>
          <p:nvPr>
            <p:ph type="title"/>
          </p:nvPr>
        </p:nvSpPr>
        <p:spPr/>
        <p:txBody>
          <a:bodyPr/>
          <a:lstStyle/>
          <a:p>
            <a:pPr eaLnBrk="1" hangingPunct="1">
              <a:defRPr/>
            </a:pPr>
            <a:r>
              <a:rPr lang="en-US" altLang="en-US" sz="4000"/>
              <a:t>Effect of Compiler Optimization</a:t>
            </a:r>
            <a:endParaRPr lang="en-AU" altLang="en-US" sz="4000"/>
          </a:p>
        </p:txBody>
      </p:sp>
      <p:sp>
        <p:nvSpPr>
          <p:cNvPr id="250883" name="Text Box 7"/>
          <p:cNvSpPr txBox="1">
            <a:spLocks noChangeArrowheads="1"/>
          </p:cNvSpPr>
          <p:nvPr/>
        </p:nvSpPr>
        <p:spPr bwMode="auto">
          <a:xfrm>
            <a:off x="3392487" y="957887"/>
            <a:ext cx="5407025"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a:latin typeface="Tahoma" panose="020B0604030504040204" pitchFamily="34" charset="0"/>
                <a:ea typeface="Arial Unicode MS" panose="020B0604020202020204" pitchFamily="34" charset="-122"/>
                <a:cs typeface="Arial Unicode MS" panose="020B0604020202020204" pitchFamily="34" charset="-122"/>
              </a:rPr>
              <a:t>Compiled with gcc for Pentium 4 under Linux</a:t>
            </a:r>
            <a:endParaRPr lang="en-AU" altLang="en-US" sz="1800">
              <a:latin typeface="Tahoma" panose="020B0604030504040204" pitchFamily="34" charset="0"/>
              <a:ea typeface="Arial Unicode MS" panose="020B0604020202020204" pitchFamily="34" charset="-122"/>
              <a:cs typeface="Arial Unicode MS" panose="020B0604020202020204" pitchFamily="34" charset="-122"/>
            </a:endParaRPr>
          </a:p>
        </p:txBody>
      </p:sp>
      <p:graphicFrame>
        <p:nvGraphicFramePr>
          <p:cNvPr id="250884" name="Object 3"/>
          <p:cNvGraphicFramePr>
            <a:graphicFrameLocks noChangeAspect="1"/>
          </p:cNvGraphicFramePr>
          <p:nvPr>
            <p:extLst>
              <p:ext uri="{D42A27DB-BD31-4B8C-83A1-F6EECF244321}">
                <p14:modId xmlns:p14="http://schemas.microsoft.com/office/powerpoint/2010/main" val="2981084556"/>
              </p:ext>
            </p:extLst>
          </p:nvPr>
        </p:nvGraphicFramePr>
        <p:xfrm>
          <a:off x="2068513" y="1515740"/>
          <a:ext cx="3829050" cy="2333625"/>
        </p:xfrm>
        <a:graphic>
          <a:graphicData uri="http://schemas.openxmlformats.org/presentationml/2006/ole">
            <mc:AlternateContent xmlns:mc="http://schemas.openxmlformats.org/markup-compatibility/2006">
              <mc:Choice xmlns:v="urn:schemas-microsoft-com:vml" Requires="v">
                <p:oleObj spid="_x0000_s5226" name="Chart" r:id="rId5" imgW="3829235" imgH="2333789" progId="MSGraph.Chart.8">
                  <p:embed followColorScheme="full"/>
                </p:oleObj>
              </mc:Choice>
              <mc:Fallback>
                <p:oleObj name="Chart" r:id="rId5" imgW="3829235" imgH="2333789" progId="MSGraph.Chart.8">
                  <p:embed followColorScheme="full"/>
                  <p:pic>
                    <p:nvPicPr>
                      <p:cNvPr id="0" name=""/>
                      <p:cNvPicPr>
                        <a:picLocks noChangeAspect="1" noChangeArrowheads="1"/>
                      </p:cNvPicPr>
                      <p:nvPr/>
                    </p:nvPicPr>
                    <p:blipFill>
                      <a:blip r:embed="rId6"/>
                      <a:srcRect/>
                      <a:stretch>
                        <a:fillRect/>
                      </a:stretch>
                    </p:blipFill>
                    <p:spPr bwMode="auto">
                      <a:xfrm>
                        <a:off x="2068513" y="15157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5" name="Object 4"/>
          <p:cNvGraphicFramePr>
            <a:graphicFrameLocks noChangeAspect="1"/>
          </p:cNvGraphicFramePr>
          <p:nvPr>
            <p:extLst>
              <p:ext uri="{D42A27DB-BD31-4B8C-83A1-F6EECF244321}">
                <p14:modId xmlns:p14="http://schemas.microsoft.com/office/powerpoint/2010/main" val="908467561"/>
              </p:ext>
            </p:extLst>
          </p:nvPr>
        </p:nvGraphicFramePr>
        <p:xfrm>
          <a:off x="2068513" y="3785865"/>
          <a:ext cx="3771900" cy="2333625"/>
        </p:xfrm>
        <a:graphic>
          <a:graphicData uri="http://schemas.openxmlformats.org/presentationml/2006/ole">
            <mc:AlternateContent xmlns:mc="http://schemas.openxmlformats.org/markup-compatibility/2006">
              <mc:Choice xmlns:v="urn:schemas-microsoft-com:vml" Requires="v">
                <p:oleObj spid="_x0000_s5227" name="Chart" r:id="rId7" imgW="3772023" imgH="2333789" progId="MSGraph.Chart.8">
                  <p:embed followColorScheme="full"/>
                </p:oleObj>
              </mc:Choice>
              <mc:Fallback>
                <p:oleObj name="Chart" r:id="rId7" imgW="3772023" imgH="2333789" progId="MSGraph.Chart.8">
                  <p:embed followColorScheme="full"/>
                  <p:pic>
                    <p:nvPicPr>
                      <p:cNvPr id="0" name=""/>
                      <p:cNvPicPr>
                        <a:picLocks noChangeAspect="1" noChangeArrowheads="1"/>
                      </p:cNvPicPr>
                      <p:nvPr/>
                    </p:nvPicPr>
                    <p:blipFill>
                      <a:blip r:embed="rId8"/>
                      <a:srcRect/>
                      <a:stretch>
                        <a:fillRect/>
                      </a:stretch>
                    </p:blipFill>
                    <p:spPr bwMode="auto">
                      <a:xfrm>
                        <a:off x="2068513" y="3785865"/>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6" name="Object 5"/>
          <p:cNvGraphicFramePr>
            <a:graphicFrameLocks noChangeAspect="1"/>
          </p:cNvGraphicFramePr>
          <p:nvPr>
            <p:extLst>
              <p:ext uri="{D42A27DB-BD31-4B8C-83A1-F6EECF244321}">
                <p14:modId xmlns:p14="http://schemas.microsoft.com/office/powerpoint/2010/main" val="2981341556"/>
              </p:ext>
            </p:extLst>
          </p:nvPr>
        </p:nvGraphicFramePr>
        <p:xfrm>
          <a:off x="5953125" y="1514153"/>
          <a:ext cx="3771900" cy="2333625"/>
        </p:xfrm>
        <a:graphic>
          <a:graphicData uri="http://schemas.openxmlformats.org/presentationml/2006/ole">
            <mc:AlternateContent xmlns:mc="http://schemas.openxmlformats.org/markup-compatibility/2006">
              <mc:Choice xmlns:v="urn:schemas-microsoft-com:vml" Requires="v">
                <p:oleObj spid="_x0000_s5228" name="Chart" r:id="rId9" imgW="3772023" imgH="2333789" progId="MSGraph.Chart.8">
                  <p:embed followColorScheme="full"/>
                </p:oleObj>
              </mc:Choice>
              <mc:Fallback>
                <p:oleObj name="Chart" r:id="rId9" imgW="3772023" imgH="2333789" progId="MSGraph.Chart.8">
                  <p:embed followColorScheme="full"/>
                  <p:pic>
                    <p:nvPicPr>
                      <p:cNvPr id="0" name=""/>
                      <p:cNvPicPr>
                        <a:picLocks noChangeAspect="1" noChangeArrowheads="1"/>
                      </p:cNvPicPr>
                      <p:nvPr/>
                    </p:nvPicPr>
                    <p:blipFill>
                      <a:blip r:embed="rId10"/>
                      <a:srcRect/>
                      <a:stretch>
                        <a:fillRect/>
                      </a:stretch>
                    </p:blipFill>
                    <p:spPr bwMode="auto">
                      <a:xfrm>
                        <a:off x="5953125" y="1514153"/>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0887" name="Object 6"/>
          <p:cNvGraphicFramePr>
            <a:graphicFrameLocks noChangeAspect="1"/>
          </p:cNvGraphicFramePr>
          <p:nvPr>
            <p:extLst>
              <p:ext uri="{D42A27DB-BD31-4B8C-83A1-F6EECF244321}">
                <p14:modId xmlns:p14="http://schemas.microsoft.com/office/powerpoint/2010/main" val="585290792"/>
              </p:ext>
            </p:extLst>
          </p:nvPr>
        </p:nvGraphicFramePr>
        <p:xfrm>
          <a:off x="6096000" y="3789040"/>
          <a:ext cx="3829050" cy="2333625"/>
        </p:xfrm>
        <a:graphic>
          <a:graphicData uri="http://schemas.openxmlformats.org/presentationml/2006/ole">
            <mc:AlternateContent xmlns:mc="http://schemas.openxmlformats.org/markup-compatibility/2006">
              <mc:Choice xmlns:v="urn:schemas-microsoft-com:vml" Requires="v">
                <p:oleObj spid="_x0000_s5229" name="Chart" r:id="rId11" imgW="3829235" imgH="2333789" progId="MSGraph.Chart.8">
                  <p:embed followColorScheme="full"/>
                </p:oleObj>
              </mc:Choice>
              <mc:Fallback>
                <p:oleObj name="Chart" r:id="rId11" imgW="3829235" imgH="2333789" progId="MSGraph.Chart.8">
                  <p:embed followColorScheme="full"/>
                  <p:pic>
                    <p:nvPicPr>
                      <p:cNvPr id="0" name=""/>
                      <p:cNvPicPr>
                        <a:picLocks noChangeAspect="1" noChangeArrowheads="1"/>
                      </p:cNvPicPr>
                      <p:nvPr/>
                    </p:nvPicPr>
                    <p:blipFill>
                      <a:blip r:embed="rId12"/>
                      <a:srcRect/>
                      <a:stretch>
                        <a:fillRect/>
                      </a:stretch>
                    </p:blipFill>
                    <p:spPr bwMode="auto">
                      <a:xfrm>
                        <a:off x="6096000" y="3789040"/>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6639349"/>
      </p:ext>
    </p:extLst>
  </p:cSld>
  <p:clrMapOvr>
    <a:masterClrMapping/>
  </p:clrMapOvr>
  <p:transition spd="med">
    <p:random/>
    <p:sndAc>
      <p:stSnd>
        <p:snd r:embed="rId4" name="chimes.wav"/>
      </p:stSnd>
    </p:sndAc>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520825" y="121444"/>
            <a:ext cx="10671175" cy="641350"/>
          </a:xfrm>
        </p:spPr>
        <p:txBody>
          <a:bodyPr/>
          <a:lstStyle/>
          <a:p>
            <a:pPr eaLnBrk="1" hangingPunct="1">
              <a:defRPr/>
            </a:pPr>
            <a:r>
              <a:rPr lang="en-US" altLang="en-US" dirty="0"/>
              <a:t>Effect of Language and Algorithm</a:t>
            </a:r>
            <a:endParaRPr lang="en-AU" altLang="en-US" dirty="0"/>
          </a:p>
        </p:txBody>
      </p:sp>
      <p:graphicFrame>
        <p:nvGraphicFramePr>
          <p:cNvPr id="252931" name="Object 3"/>
          <p:cNvGraphicFramePr>
            <a:graphicFrameLocks noChangeAspect="1"/>
          </p:cNvGraphicFramePr>
          <p:nvPr>
            <p:extLst>
              <p:ext uri="{D42A27DB-BD31-4B8C-83A1-F6EECF244321}">
                <p14:modId xmlns:p14="http://schemas.microsoft.com/office/powerpoint/2010/main" val="3893631052"/>
              </p:ext>
            </p:extLst>
          </p:nvPr>
        </p:nvGraphicFramePr>
        <p:xfrm>
          <a:off x="3215680" y="762794"/>
          <a:ext cx="5716587" cy="2020888"/>
        </p:xfrm>
        <a:graphic>
          <a:graphicData uri="http://schemas.openxmlformats.org/presentationml/2006/ole">
            <mc:AlternateContent xmlns:mc="http://schemas.openxmlformats.org/markup-compatibility/2006">
              <mc:Choice xmlns:v="urn:schemas-microsoft-com:vml" Requires="v">
                <p:oleObj spid="_x0000_s6224" name="Chart" r:id="rId5" imgW="5086412" imgH="1943100" progId="MSGraph.Chart.8">
                  <p:embed followColorScheme="full"/>
                </p:oleObj>
              </mc:Choice>
              <mc:Fallback>
                <p:oleObj name="Chart" r:id="rId5" imgW="5086412" imgH="1943100" progId="MSGraph.Chart.8">
                  <p:embed followColorScheme="full"/>
                  <p:pic>
                    <p:nvPicPr>
                      <p:cNvPr id="0" name=""/>
                      <p:cNvPicPr>
                        <a:picLocks noChangeAspect="1" noChangeArrowheads="1"/>
                      </p:cNvPicPr>
                      <p:nvPr/>
                    </p:nvPicPr>
                    <p:blipFill>
                      <a:blip r:embed="rId6"/>
                      <a:srcRect/>
                      <a:stretch>
                        <a:fillRect/>
                      </a:stretch>
                    </p:blipFill>
                    <p:spPr bwMode="auto">
                      <a:xfrm>
                        <a:off x="3215680" y="762794"/>
                        <a:ext cx="5716587" cy="202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2932" name="Object 4"/>
          <p:cNvGraphicFramePr>
            <a:graphicFrameLocks noChangeAspect="1"/>
          </p:cNvGraphicFramePr>
          <p:nvPr>
            <p:extLst>
              <p:ext uri="{D42A27DB-BD31-4B8C-83A1-F6EECF244321}">
                <p14:modId xmlns:p14="http://schemas.microsoft.com/office/powerpoint/2010/main" val="2722732907"/>
              </p:ext>
            </p:extLst>
          </p:nvPr>
        </p:nvGraphicFramePr>
        <p:xfrm>
          <a:off x="3215680" y="2497932"/>
          <a:ext cx="5688012" cy="2012950"/>
        </p:xfrm>
        <a:graphic>
          <a:graphicData uri="http://schemas.openxmlformats.org/presentationml/2006/ole">
            <mc:AlternateContent xmlns:mc="http://schemas.openxmlformats.org/markup-compatibility/2006">
              <mc:Choice xmlns:v="urn:schemas-microsoft-com:vml" Requires="v">
                <p:oleObj spid="_x0000_s6225" name="Chart" r:id="rId7" imgW="5086412" imgH="1943100" progId="MSGraph.Chart.8">
                  <p:embed followColorScheme="full"/>
                </p:oleObj>
              </mc:Choice>
              <mc:Fallback>
                <p:oleObj name="Chart" r:id="rId7" imgW="5086412" imgH="1943100" progId="MSGraph.Chart.8">
                  <p:embed followColorScheme="full"/>
                  <p:pic>
                    <p:nvPicPr>
                      <p:cNvPr id="0" name=""/>
                      <p:cNvPicPr>
                        <a:picLocks noChangeAspect="1" noChangeArrowheads="1"/>
                      </p:cNvPicPr>
                      <p:nvPr/>
                    </p:nvPicPr>
                    <p:blipFill>
                      <a:blip r:embed="rId8"/>
                      <a:srcRect/>
                      <a:stretch>
                        <a:fillRect/>
                      </a:stretch>
                    </p:blipFill>
                    <p:spPr bwMode="auto">
                      <a:xfrm>
                        <a:off x="3215680" y="2497932"/>
                        <a:ext cx="5688012"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2933" name="Object 5"/>
          <p:cNvGraphicFramePr>
            <a:graphicFrameLocks noChangeAspect="1"/>
          </p:cNvGraphicFramePr>
          <p:nvPr>
            <p:extLst>
              <p:ext uri="{D42A27DB-BD31-4B8C-83A1-F6EECF244321}">
                <p14:modId xmlns:p14="http://schemas.microsoft.com/office/powerpoint/2010/main" val="3567589002"/>
              </p:ext>
            </p:extLst>
          </p:nvPr>
        </p:nvGraphicFramePr>
        <p:xfrm>
          <a:off x="3042642" y="4350544"/>
          <a:ext cx="5861050" cy="2074863"/>
        </p:xfrm>
        <a:graphic>
          <a:graphicData uri="http://schemas.openxmlformats.org/presentationml/2006/ole">
            <mc:AlternateContent xmlns:mc="http://schemas.openxmlformats.org/markup-compatibility/2006">
              <mc:Choice xmlns:v="urn:schemas-microsoft-com:vml" Requires="v">
                <p:oleObj spid="_x0000_s6226" name="Chart" r:id="rId9" imgW="5086412" imgH="1943100" progId="MSGraph.Chart.8">
                  <p:embed followColorScheme="full"/>
                </p:oleObj>
              </mc:Choice>
              <mc:Fallback>
                <p:oleObj name="Chart" r:id="rId9" imgW="5086412" imgH="1943100" progId="MSGraph.Chart.8">
                  <p:embed followColorScheme="full"/>
                  <p:pic>
                    <p:nvPicPr>
                      <p:cNvPr id="0" name=""/>
                      <p:cNvPicPr>
                        <a:picLocks noChangeAspect="1" noChangeArrowheads="1"/>
                      </p:cNvPicPr>
                      <p:nvPr/>
                    </p:nvPicPr>
                    <p:blipFill>
                      <a:blip r:embed="rId10"/>
                      <a:srcRect/>
                      <a:stretch>
                        <a:fillRect/>
                      </a:stretch>
                    </p:blipFill>
                    <p:spPr bwMode="auto">
                      <a:xfrm>
                        <a:off x="3042642" y="4350544"/>
                        <a:ext cx="586105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9208960"/>
      </p:ext>
    </p:extLst>
  </p:cSld>
  <p:clrMapOvr>
    <a:masterClrMapping/>
  </p:clrMapOvr>
  <p:transition spd="med">
    <p:random/>
    <p:sndAc>
      <p:stSnd>
        <p:snd r:embed="rId4" name="chimes.wav"/>
      </p:stSnd>
    </p:sndAc>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4"/>
          <p:cNvSpPr>
            <a:spLocks noGrp="1" noChangeArrowheads="1"/>
          </p:cNvSpPr>
          <p:nvPr>
            <p:ph type="title"/>
          </p:nvPr>
        </p:nvSpPr>
        <p:spPr/>
        <p:txBody>
          <a:bodyPr/>
          <a:lstStyle/>
          <a:p>
            <a:pPr eaLnBrk="1" hangingPunct="1">
              <a:defRPr/>
            </a:pPr>
            <a:r>
              <a:rPr lang="en-US" altLang="en-US" smtClean="0"/>
              <a:t>Lessons Learnt</a:t>
            </a:r>
            <a:endParaRPr lang="en-AU" altLang="en-US" smtClean="0"/>
          </a:p>
        </p:txBody>
      </p:sp>
      <p:sp>
        <p:nvSpPr>
          <p:cNvPr id="254979" name="Rectangle 5"/>
          <p:cNvSpPr>
            <a:spLocks noGrp="1" noChangeArrowheads="1"/>
          </p:cNvSpPr>
          <p:nvPr>
            <p:ph type="body" idx="1"/>
          </p:nvPr>
        </p:nvSpPr>
        <p:spPr/>
        <p:txBody>
          <a:bodyPr/>
          <a:lstStyle/>
          <a:p>
            <a:pPr eaLnBrk="1" hangingPunct="1"/>
            <a:r>
              <a:rPr lang="en-US" altLang="en-US" smtClean="0"/>
              <a:t>Instruction count and CPI are not good performance indicators in isolation</a:t>
            </a:r>
          </a:p>
          <a:p>
            <a:pPr eaLnBrk="1" hangingPunct="1"/>
            <a:r>
              <a:rPr lang="en-US" altLang="en-US" smtClean="0"/>
              <a:t>Compiler optimizations are sensitive to the algorithm</a:t>
            </a:r>
          </a:p>
          <a:p>
            <a:pPr eaLnBrk="1" hangingPunct="1"/>
            <a:r>
              <a:rPr lang="en-US" altLang="en-US" smtClean="0"/>
              <a:t>Java/JIT compiled code is significantly faster than JVM interpreted</a:t>
            </a:r>
          </a:p>
          <a:p>
            <a:pPr lvl="1" eaLnBrk="1" hangingPunct="1"/>
            <a:r>
              <a:rPr lang="en-US" altLang="en-US" smtClean="0"/>
              <a:t>Comparable to optimized C in some cases</a:t>
            </a:r>
            <a:endParaRPr lang="en-AU" altLang="en-US" smtClean="0"/>
          </a:p>
          <a:p>
            <a:pPr eaLnBrk="1" hangingPunct="1"/>
            <a:r>
              <a:rPr lang="en-US" altLang="en-US" smtClean="0"/>
              <a:t>Nothing can fix a dumb algorithm!</a:t>
            </a:r>
          </a:p>
        </p:txBody>
      </p:sp>
    </p:spTree>
    <p:extLst>
      <p:ext uri="{BB962C8B-B14F-4D97-AF65-F5344CB8AC3E}">
        <p14:creationId xmlns:p14="http://schemas.microsoft.com/office/powerpoint/2010/main" val="97370443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1343472" y="116632"/>
            <a:ext cx="8540750" cy="927100"/>
          </a:xfrm>
        </p:spPr>
        <p:txBody>
          <a:bodyPr/>
          <a:lstStyle/>
          <a:p>
            <a:pPr>
              <a:defRPr/>
            </a:pPr>
            <a:r>
              <a:rPr lang="en-US" altLang="zh-CN" dirty="0" smtClean="0"/>
              <a:t>2.14   Arrays versus Pointers    </a:t>
            </a:r>
          </a:p>
        </p:txBody>
      </p:sp>
      <p:sp>
        <p:nvSpPr>
          <p:cNvPr id="257027" name="Rectangle 3"/>
          <p:cNvSpPr>
            <a:spLocks noGrp="1" noRot="1" noChangeArrowheads="1"/>
          </p:cNvSpPr>
          <p:nvPr>
            <p:ph type="body" idx="1"/>
          </p:nvPr>
        </p:nvSpPr>
        <p:spPr>
          <a:xfrm>
            <a:off x="1847850" y="1414463"/>
            <a:ext cx="9432726" cy="3959225"/>
          </a:xfrm>
        </p:spPr>
        <p:txBody>
          <a:bodyPr/>
          <a:lstStyle/>
          <a:p>
            <a:pPr eaLnBrk="1" hangingPunct="1"/>
            <a:r>
              <a:rPr lang="en-US" altLang="en-US" dirty="0" smtClean="0"/>
              <a:t>Array indexing involves</a:t>
            </a:r>
          </a:p>
          <a:p>
            <a:pPr lvl="1" eaLnBrk="1" hangingPunct="1"/>
            <a:r>
              <a:rPr lang="en-US" altLang="en-US" dirty="0" smtClean="0"/>
              <a:t>Multiplying index by element size</a:t>
            </a:r>
          </a:p>
          <a:p>
            <a:pPr lvl="1" eaLnBrk="1" hangingPunct="1"/>
            <a:r>
              <a:rPr lang="en-US" altLang="en-US" dirty="0" smtClean="0"/>
              <a:t>Adding to array base address</a:t>
            </a:r>
            <a:endParaRPr lang="en-AU" altLang="en-US" dirty="0" smtClean="0"/>
          </a:p>
          <a:p>
            <a:pPr eaLnBrk="1" hangingPunct="1"/>
            <a:endParaRPr lang="en-US" altLang="en-US" dirty="0" smtClean="0"/>
          </a:p>
          <a:p>
            <a:pPr eaLnBrk="1" hangingPunct="1"/>
            <a:r>
              <a:rPr lang="en-US" altLang="en-US" dirty="0" smtClean="0"/>
              <a:t>Pointers correspond directly to memory addresses</a:t>
            </a:r>
          </a:p>
          <a:p>
            <a:pPr lvl="1" eaLnBrk="1" hangingPunct="1"/>
            <a:r>
              <a:rPr lang="en-US" altLang="en-US" dirty="0" smtClean="0"/>
              <a:t>Can avoid indexing complexity</a:t>
            </a:r>
          </a:p>
        </p:txBody>
      </p:sp>
    </p:spTree>
    <p:extLst>
      <p:ext uri="{BB962C8B-B14F-4D97-AF65-F5344CB8AC3E}">
        <p14:creationId xmlns:p14="http://schemas.microsoft.com/office/powerpoint/2010/main" val="261842385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Example: Clearing an Array</a:t>
            </a:r>
            <a:endParaRPr lang="zh-CN" altLang="en-US" dirty="0"/>
          </a:p>
        </p:txBody>
      </p:sp>
      <p:graphicFrame>
        <p:nvGraphicFramePr>
          <p:cNvPr id="5" name="Group 3"/>
          <p:cNvGraphicFramePr>
            <a:graphicFrameLocks noGrp="1"/>
          </p:cNvGraphicFramePr>
          <p:nvPr/>
        </p:nvGraphicFramePr>
        <p:xfrm>
          <a:off x="1776413" y="1403350"/>
          <a:ext cx="8928100" cy="4833938"/>
        </p:xfrm>
        <a:graphic>
          <a:graphicData uri="http://schemas.openxmlformats.org/drawingml/2006/table">
            <a:tbl>
              <a:tblPr/>
              <a:tblGrid>
                <a:gridCol w="4392613">
                  <a:extLst>
                    <a:ext uri="{9D8B030D-6E8A-4147-A177-3AD203B41FA5}">
                      <a16:colId xmlns:a16="http://schemas.microsoft.com/office/drawing/2014/main" xmlns="" val="20000"/>
                    </a:ext>
                  </a:extLst>
                </a:gridCol>
                <a:gridCol w="4535487">
                  <a:extLst>
                    <a:ext uri="{9D8B030D-6E8A-4147-A177-3AD203B41FA5}">
                      <a16:colId xmlns:a16="http://schemas.microsoft.com/office/drawing/2014/main" xmlns="" val="20001"/>
                    </a:ext>
                  </a:extLst>
                </a:gridCol>
              </a:tblGrid>
              <a:tr h="145622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Lucida Console" pitchFamily="49" charset="0"/>
                        </a:rPr>
                        <a:t>clear1(</a:t>
                      </a:r>
                      <a:r>
                        <a:rPr kumimoji="0" lang="en-AU" sz="1400" b="0" i="0" u="none" strike="noStrike" cap="none" normalizeH="0" baseline="0" dirty="0" err="1" smtClean="0">
                          <a:ln>
                            <a:noFill/>
                          </a:ln>
                          <a:solidFill>
                            <a:schemeClr val="tx1"/>
                          </a:solidFill>
                          <a:effectLst/>
                          <a:latin typeface="Lucida Console" pitchFamily="49" charset="0"/>
                        </a:rPr>
                        <a:t>int</a:t>
                      </a:r>
                      <a:r>
                        <a:rPr kumimoji="0" lang="en-AU" sz="1400" b="0" i="0" u="none" strike="noStrike" cap="none" normalizeH="0" baseline="0" dirty="0" smtClean="0">
                          <a:ln>
                            <a:noFill/>
                          </a:ln>
                          <a:solidFill>
                            <a:schemeClr val="tx1"/>
                          </a:solidFill>
                          <a:effectLst/>
                          <a:latin typeface="Lucida Console" pitchFamily="49" charset="0"/>
                        </a:rPr>
                        <a:t> array[], </a:t>
                      </a:r>
                      <a:r>
                        <a:rPr kumimoji="0" lang="en-AU" sz="1400" b="0" i="0" u="none" strike="noStrike" cap="none" normalizeH="0" baseline="0" dirty="0" err="1" smtClean="0">
                          <a:ln>
                            <a:noFill/>
                          </a:ln>
                          <a:solidFill>
                            <a:schemeClr val="tx1"/>
                          </a:solidFill>
                          <a:effectLst/>
                          <a:latin typeface="Lucida Console" pitchFamily="49" charset="0"/>
                        </a:rPr>
                        <a:t>int</a:t>
                      </a:r>
                      <a:r>
                        <a:rPr kumimoji="0" lang="en-AU" sz="1400" b="0" i="0" u="none" strike="noStrike" cap="none" normalizeH="0" baseline="0" dirty="0" smtClean="0">
                          <a:ln>
                            <a:noFill/>
                          </a:ln>
                          <a:solidFill>
                            <a:schemeClr val="tx1"/>
                          </a:solidFill>
                          <a:effectLst/>
                          <a:latin typeface="Lucida Console" pitchFamily="49" charset="0"/>
                        </a:rPr>
                        <a: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Lucida Console" pitchFamily="49" charset="0"/>
                        </a:rPr>
                        <a:t>  </a:t>
                      </a:r>
                      <a:r>
                        <a:rPr kumimoji="0" lang="en-AU" sz="1400" b="0" i="0" u="none" strike="noStrike" cap="none" normalizeH="0" baseline="0" dirty="0" err="1" smtClean="0">
                          <a:ln>
                            <a:noFill/>
                          </a:ln>
                          <a:solidFill>
                            <a:schemeClr val="tx1"/>
                          </a:solidFill>
                          <a:effectLst/>
                          <a:latin typeface="Lucida Console" pitchFamily="49" charset="0"/>
                        </a:rPr>
                        <a:t>int</a:t>
                      </a:r>
                      <a:r>
                        <a:rPr kumimoji="0" lang="en-AU" sz="1400" b="0" i="0" u="none" strike="noStrike" cap="none" normalizeH="0" baseline="0" dirty="0" smtClean="0">
                          <a:ln>
                            <a:noFill/>
                          </a:ln>
                          <a:solidFill>
                            <a:schemeClr val="tx1"/>
                          </a:solidFill>
                          <a:effectLst/>
                          <a:latin typeface="Lucida Console" pitchFamily="49" charset="0"/>
                        </a:rPr>
                        <a:t> </a:t>
                      </a:r>
                      <a:r>
                        <a:rPr kumimoji="0" lang="en-AU" sz="1400" b="0" i="0" u="none" strike="noStrike" cap="none" normalizeH="0" baseline="0" dirty="0" err="1" smtClean="0">
                          <a:ln>
                            <a:noFill/>
                          </a:ln>
                          <a:solidFill>
                            <a:schemeClr val="tx1"/>
                          </a:solidFill>
                          <a:effectLst/>
                          <a:latin typeface="Lucida Console" pitchFamily="49" charset="0"/>
                        </a:rPr>
                        <a:t>i</a:t>
                      </a:r>
                      <a:r>
                        <a:rPr kumimoji="0" lang="en-AU" sz="1400" b="0" i="0" u="none" strike="noStrike" cap="none" normalizeH="0" baseline="0" dirty="0" smtClean="0">
                          <a:ln>
                            <a:noFill/>
                          </a:ln>
                          <a:solidFill>
                            <a:schemeClr val="tx1"/>
                          </a:solidFill>
                          <a:effectLst/>
                          <a:latin typeface="Lucida Console"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Lucida Console" pitchFamily="49" charset="0"/>
                        </a:rPr>
                        <a:t>  for (</a:t>
                      </a:r>
                      <a:r>
                        <a:rPr kumimoji="0" lang="en-AU" sz="1400" b="0" i="0" u="none" strike="noStrike" cap="none" normalizeH="0" baseline="0" dirty="0" err="1" smtClean="0">
                          <a:ln>
                            <a:noFill/>
                          </a:ln>
                          <a:solidFill>
                            <a:schemeClr val="tx1"/>
                          </a:solidFill>
                          <a:effectLst/>
                          <a:latin typeface="Lucida Console" pitchFamily="49" charset="0"/>
                        </a:rPr>
                        <a:t>i</a:t>
                      </a:r>
                      <a:r>
                        <a:rPr kumimoji="0" lang="en-AU" sz="1400" b="0" i="0" u="none" strike="noStrike" cap="none" normalizeH="0" baseline="0" dirty="0" smtClean="0">
                          <a:ln>
                            <a:noFill/>
                          </a:ln>
                          <a:solidFill>
                            <a:schemeClr val="tx1"/>
                          </a:solidFill>
                          <a:effectLst/>
                          <a:latin typeface="Lucida Console" pitchFamily="49" charset="0"/>
                        </a:rPr>
                        <a:t> = 0; </a:t>
                      </a:r>
                      <a:r>
                        <a:rPr kumimoji="0" lang="en-AU" sz="1400" b="0" i="0" u="none" strike="noStrike" cap="none" normalizeH="0" baseline="0" dirty="0" err="1" smtClean="0">
                          <a:ln>
                            <a:noFill/>
                          </a:ln>
                          <a:solidFill>
                            <a:schemeClr val="tx1"/>
                          </a:solidFill>
                          <a:effectLst/>
                          <a:latin typeface="Lucida Console" pitchFamily="49" charset="0"/>
                        </a:rPr>
                        <a:t>i</a:t>
                      </a:r>
                      <a:r>
                        <a:rPr kumimoji="0" lang="en-AU" sz="1400" b="0" i="0" u="none" strike="noStrike" cap="none" normalizeH="0" baseline="0" dirty="0" smtClean="0">
                          <a:ln>
                            <a:noFill/>
                          </a:ln>
                          <a:solidFill>
                            <a:schemeClr val="tx1"/>
                          </a:solidFill>
                          <a:effectLst/>
                          <a:latin typeface="Lucida Console" pitchFamily="49" charset="0"/>
                        </a:rPr>
                        <a:t> &lt; size; </a:t>
                      </a:r>
                      <a:r>
                        <a:rPr kumimoji="0" lang="en-AU" sz="1400" b="0" i="0" u="none" strike="noStrike" cap="none" normalizeH="0" baseline="0" dirty="0" err="1" smtClean="0">
                          <a:ln>
                            <a:noFill/>
                          </a:ln>
                          <a:solidFill>
                            <a:schemeClr val="tx1"/>
                          </a:solidFill>
                          <a:effectLst/>
                          <a:latin typeface="Lucida Console" pitchFamily="49" charset="0"/>
                        </a:rPr>
                        <a:t>i</a:t>
                      </a:r>
                      <a:r>
                        <a:rPr kumimoji="0" lang="en-AU" sz="1400" b="0" i="0" u="none" strike="noStrike" cap="none" normalizeH="0" baseline="0" dirty="0" smtClean="0">
                          <a:ln>
                            <a:noFill/>
                          </a:ln>
                          <a:solidFill>
                            <a:schemeClr val="tx1"/>
                          </a:solidFill>
                          <a:effectLst/>
                          <a:latin typeface="Lucida Console" pitchFamily="49" charset="0"/>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Lucida Console" pitchFamily="49" charset="0"/>
                        </a:rPr>
                        <a:t>    array[</a:t>
                      </a:r>
                      <a:r>
                        <a:rPr kumimoji="0" lang="en-AU" sz="1400" b="0" i="0" u="none" strike="noStrike" cap="none" normalizeH="0" baseline="0" dirty="0" err="1" smtClean="0">
                          <a:ln>
                            <a:noFill/>
                          </a:ln>
                          <a:solidFill>
                            <a:schemeClr val="tx1"/>
                          </a:solidFill>
                          <a:effectLst/>
                          <a:latin typeface="Lucida Console" pitchFamily="49" charset="0"/>
                        </a:rPr>
                        <a:t>i</a:t>
                      </a:r>
                      <a:r>
                        <a:rPr kumimoji="0" lang="en-AU" sz="1400" b="0" i="0" u="none" strike="noStrike" cap="none" normalizeH="0" baseline="0" dirty="0" smtClean="0">
                          <a:ln>
                            <a:noFill/>
                          </a:ln>
                          <a:solidFill>
                            <a:schemeClr val="tx1"/>
                          </a:solidFill>
                          <a:effectLst/>
                          <a:latin typeface="Lucida Console" pitchFamily="49" charset="0"/>
                        </a:rPr>
                        <a:t>]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dirty="0" smtClean="0">
                          <a:ln>
                            <a:noFill/>
                          </a:ln>
                          <a:solidFill>
                            <a:schemeClr val="tx1"/>
                          </a:solidFill>
                          <a:effectLst/>
                          <a:latin typeface="Lucida Console" pitchFamily="49" charset="0"/>
                        </a:rPr>
                        <a: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smtClean="0">
                          <a:ln>
                            <a:noFill/>
                          </a:ln>
                          <a:solidFill>
                            <a:schemeClr val="tx1"/>
                          </a:solidFill>
                          <a:effectLst/>
                          <a:latin typeface="Lucida Console" pitchFamily="49" charset="0"/>
                        </a:rPr>
                        <a:t>}</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33777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li   x5,0       // </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loop1: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slli</a:t>
                      </a:r>
                      <a:r>
                        <a:rPr kumimoji="0" lang="en-US" sz="1400" b="0" i="0" u="none" strike="noStrike" cap="none" normalizeH="0" baseline="0" dirty="0" smtClean="0">
                          <a:ln>
                            <a:noFill/>
                          </a:ln>
                          <a:solidFill>
                            <a:schemeClr val="tx1"/>
                          </a:solidFill>
                          <a:effectLst/>
                          <a:latin typeface="Lucida Console" pitchFamily="49" charset="0"/>
                        </a:rPr>
                        <a:t> x6,x5,3    // x6 = </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of array[</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sd</a:t>
                      </a:r>
                      <a:r>
                        <a:rPr kumimoji="0" lang="en-US" sz="1400" b="0" i="0" u="none" strike="noStrike" cap="none" normalizeH="0" baseline="0" dirty="0" smtClean="0">
                          <a:ln>
                            <a:noFill/>
                          </a:ln>
                          <a:solidFill>
                            <a:schemeClr val="tx1"/>
                          </a:solidFill>
                          <a:effectLst/>
                          <a:latin typeface="Lucida Console" pitchFamily="49" charset="0"/>
                        </a:rPr>
                        <a:t>   x0,0(x7)   // array[</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addi</a:t>
                      </a:r>
                      <a:r>
                        <a:rPr kumimoji="0" lang="en-US" sz="1400" b="0" i="0" u="none" strike="noStrike" cap="none" normalizeH="0" baseline="0" dirty="0" smtClean="0">
                          <a:ln>
                            <a:noFill/>
                          </a:ln>
                          <a:solidFill>
                            <a:schemeClr val="tx1"/>
                          </a:solidFill>
                          <a:effectLst/>
                          <a:latin typeface="Lucida Console" pitchFamily="49" charset="0"/>
                        </a:rPr>
                        <a:t> x5,x5,1    // </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 = </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blt</a:t>
                      </a:r>
                      <a:r>
                        <a:rPr kumimoji="0" lang="en-US" sz="1400" b="0" i="0" u="none" strike="noStrike" cap="none" normalizeH="0" baseline="0" dirty="0" smtClean="0">
                          <a:ln>
                            <a:noFill/>
                          </a:ln>
                          <a:solidFill>
                            <a:schemeClr val="tx1"/>
                          </a:solidFill>
                          <a:effectLst/>
                          <a:latin typeface="Lucida Console" pitchFamily="49" charset="0"/>
                        </a:rPr>
                        <a:t>  x5,x11,loop1  // if (</a:t>
                      </a:r>
                      <a:r>
                        <a:rPr kumimoji="0" lang="en-US" sz="1400" b="0" i="0" u="none" strike="noStrike" cap="none" normalizeH="0" baseline="0" dirty="0" err="1" smtClean="0">
                          <a:ln>
                            <a:noFill/>
                          </a:ln>
                          <a:solidFill>
                            <a:schemeClr val="tx1"/>
                          </a:solidFill>
                          <a:effectLst/>
                          <a:latin typeface="Lucida Console" pitchFamily="49" charset="0"/>
                        </a:rPr>
                        <a:t>i</a:t>
                      </a:r>
                      <a:r>
                        <a:rPr kumimoji="0" lang="en-US" sz="1400" b="0" i="0" u="none" strike="noStrike" cap="none" normalizeH="0" baseline="0" dirty="0" smtClean="0">
                          <a:ln>
                            <a:noFill/>
                          </a:ln>
                          <a:solidFill>
                            <a:schemeClr val="tx1"/>
                          </a:solidFill>
                          <a:effectLst/>
                          <a:latin typeface="Lucida Console" pitchFamily="49" charset="0"/>
                        </a:rPr>
                        <a:t>&lt;size)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go to loop1</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mv x5,x10      // p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of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slli</a:t>
                      </a:r>
                      <a:r>
                        <a:rPr kumimoji="0" lang="en-US" sz="1400" b="0" i="0" u="none" strike="noStrike" cap="none" normalizeH="0" baseline="0" dirty="0" smtClean="0">
                          <a:ln>
                            <a:noFill/>
                          </a:ln>
                          <a:solidFill>
                            <a:schemeClr val="tx1"/>
                          </a:solidFill>
                          <a:effectLst/>
                          <a:latin typeface="Lucida Console" pitchFamily="49" charset="0"/>
                        </a:rPr>
                        <a:t> x6,x11,3  // x6 = size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add x7,x10,x6  // x7 = address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of 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sd</a:t>
                      </a:r>
                      <a:r>
                        <a:rPr kumimoji="0" lang="en-US" sz="1400" b="0" i="0" u="none" strike="noStrike" cap="none" normalizeH="0" baseline="0" dirty="0" smtClean="0">
                          <a:ln>
                            <a:noFill/>
                          </a:ln>
                          <a:solidFill>
                            <a:schemeClr val="tx1"/>
                          </a:solidFill>
                          <a:effectLst/>
                          <a:latin typeface="Lucida Console" pitchFamily="49" charset="0"/>
                        </a:rPr>
                        <a:t> x0,0(x5)    // Memory[p]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addi</a:t>
                      </a:r>
                      <a:r>
                        <a:rPr kumimoji="0" lang="en-US" sz="1400" b="0" i="0" u="none" strike="noStrike" cap="none" normalizeH="0" baseline="0" dirty="0" smtClean="0">
                          <a:ln>
                            <a:noFill/>
                          </a:ln>
                          <a:solidFill>
                            <a:schemeClr val="tx1"/>
                          </a:solidFill>
                          <a:effectLst/>
                          <a:latin typeface="Lucida Console" pitchFamily="49" charset="0"/>
                        </a:rPr>
                        <a:t> x5,x5,8   // p = p + 8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a:t>
                      </a:r>
                      <a:r>
                        <a:rPr kumimoji="0" lang="en-US" sz="1400" b="0" i="0" u="none" strike="noStrike" cap="none" normalizeH="0" baseline="0" dirty="0" err="1" smtClean="0">
                          <a:ln>
                            <a:noFill/>
                          </a:ln>
                          <a:solidFill>
                            <a:schemeClr val="tx1"/>
                          </a:solidFill>
                          <a:effectLst/>
                          <a:latin typeface="Lucida Console" pitchFamily="49" charset="0"/>
                        </a:rPr>
                        <a:t>bltu</a:t>
                      </a:r>
                      <a:r>
                        <a:rPr kumimoji="0" lang="en-US" sz="1400" b="0" i="0" u="none" strike="noStrike" cap="none" normalizeH="0" baseline="0" dirty="0" smtClean="0">
                          <a:ln>
                            <a:noFill/>
                          </a:ln>
                          <a:solidFill>
                            <a:schemeClr val="tx1"/>
                          </a:solidFill>
                          <a:effectLst/>
                          <a:latin typeface="Lucida Console" pitchFamily="49" charset="0"/>
                        </a:rPr>
                        <a:t> x5,x7,loop2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if (p&lt;&amp;array[size])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Lucida Console" pitchFamily="49" charset="0"/>
                        </a:rPr>
                        <a:t>                  // go to loop2</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259086" name="矩形 5"/>
          <p:cNvSpPr>
            <a:spLocks noChangeArrowheads="1"/>
          </p:cNvSpPr>
          <p:nvPr/>
        </p:nvSpPr>
        <p:spPr bwMode="auto">
          <a:xfrm>
            <a:off x="1490663" y="5713413"/>
            <a:ext cx="46085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59087" name="矩形 6"/>
          <p:cNvSpPr>
            <a:spLocks noChangeArrowheads="1"/>
          </p:cNvSpPr>
          <p:nvPr/>
        </p:nvSpPr>
        <p:spPr bwMode="auto">
          <a:xfrm>
            <a:off x="5880100" y="5848350"/>
            <a:ext cx="4608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This code works as long as </a:t>
            </a:r>
            <a:r>
              <a:rPr lang="en-US" altLang="zh-CN" sz="1400" i="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size</a:t>
            </a:r>
            <a:r>
              <a:rPr lang="en-US" altLang="zh-CN" sz="1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t>is greater than 0.</a:t>
            </a:r>
            <a:br>
              <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rPr>
            </a:br>
            <a:endParaRPr lang="en-US" altLang="zh-CN" sz="14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19619965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Comparison of Array vs. </a:t>
            </a:r>
            <a:r>
              <a:rPr lang="en-US" altLang="en-US" dirty="0" err="1" smtClean="0"/>
              <a:t>Ptr</a:t>
            </a:r>
            <a:endParaRPr lang="zh-CN" altLang="en-US" dirty="0"/>
          </a:p>
        </p:txBody>
      </p:sp>
      <p:sp>
        <p:nvSpPr>
          <p:cNvPr id="261123" name="内容占位符 2"/>
          <p:cNvSpPr>
            <a:spLocks noGrp="1"/>
          </p:cNvSpPr>
          <p:nvPr>
            <p:ph idx="1"/>
          </p:nvPr>
        </p:nvSpPr>
        <p:spPr/>
        <p:txBody>
          <a:bodyPr/>
          <a:lstStyle/>
          <a:p>
            <a:pPr eaLnBrk="1" hangingPunct="1"/>
            <a:r>
              <a:rPr lang="en-US" altLang="en-US" dirty="0" smtClean="0"/>
              <a:t>Multiply “strength reduced” to </a:t>
            </a:r>
            <a:r>
              <a:rPr lang="en-US" altLang="en-US" dirty="0" smtClean="0">
                <a:solidFill>
                  <a:srgbClr val="0000FF"/>
                </a:solidFill>
              </a:rPr>
              <a:t>shift</a:t>
            </a:r>
          </a:p>
          <a:p>
            <a:pPr eaLnBrk="1" hangingPunct="1"/>
            <a:r>
              <a:rPr lang="en-US" altLang="en-US" dirty="0" smtClean="0"/>
              <a:t>Array version requires shift to be inside loop</a:t>
            </a:r>
          </a:p>
          <a:p>
            <a:pPr lvl="1" eaLnBrk="1" hangingPunct="1"/>
            <a:r>
              <a:rPr lang="en-US" altLang="en-US" dirty="0" smtClean="0"/>
              <a:t>Part of index calculation for incremented </a:t>
            </a:r>
            <a:r>
              <a:rPr lang="en-US" altLang="en-US" dirty="0" err="1" smtClean="0"/>
              <a:t>i</a:t>
            </a:r>
            <a:endParaRPr lang="en-US" altLang="en-US" dirty="0" smtClean="0"/>
          </a:p>
          <a:p>
            <a:pPr lvl="1" eaLnBrk="1" hangingPunct="1"/>
            <a:r>
              <a:rPr lang="en-US" altLang="en-US" dirty="0" smtClean="0"/>
              <a:t>c.f. incrementing pointer</a:t>
            </a:r>
          </a:p>
          <a:p>
            <a:pPr eaLnBrk="1" hangingPunct="1"/>
            <a:r>
              <a:rPr lang="en-US" altLang="en-US" dirty="0" smtClean="0"/>
              <a:t>Compiler can achieve same effect as manual use of pointers</a:t>
            </a:r>
          </a:p>
          <a:p>
            <a:pPr lvl="1" eaLnBrk="1" hangingPunct="1"/>
            <a:r>
              <a:rPr lang="en-US" altLang="en-US" dirty="0" smtClean="0"/>
              <a:t>Induction variable elimination</a:t>
            </a:r>
          </a:p>
          <a:p>
            <a:pPr lvl="1" eaLnBrk="1" hangingPunct="1"/>
            <a:r>
              <a:rPr lang="en-US" altLang="en-US" dirty="0" smtClean="0"/>
              <a:t>Better to make program clearer and safer</a:t>
            </a:r>
            <a:endParaRPr lang="en-AU" altLang="en-US" dirty="0" smtClean="0"/>
          </a:p>
        </p:txBody>
      </p:sp>
    </p:spTree>
    <p:extLst>
      <p:ext uri="{BB962C8B-B14F-4D97-AF65-F5344CB8AC3E}">
        <p14:creationId xmlns:p14="http://schemas.microsoft.com/office/powerpoint/2010/main" val="187936747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AU" altLang="en-US" dirty="0" smtClean="0"/>
              <a:t>2.16 Real Stuff: MIPS Instructions</a:t>
            </a:r>
          </a:p>
        </p:txBody>
      </p:sp>
      <p:sp>
        <p:nvSpPr>
          <p:cNvPr id="263171" name="Rectangle 3"/>
          <p:cNvSpPr>
            <a:spLocks noGrp="1" noChangeArrowheads="1"/>
          </p:cNvSpPr>
          <p:nvPr>
            <p:ph idx="1"/>
          </p:nvPr>
        </p:nvSpPr>
        <p:spPr/>
        <p:txBody>
          <a:bodyPr/>
          <a:lstStyle/>
          <a:p>
            <a:pPr eaLnBrk="1" hangingPunct="1">
              <a:lnSpc>
                <a:spcPct val="80000"/>
              </a:lnSpc>
            </a:pPr>
            <a:r>
              <a:rPr lang="en-AU" altLang="en-US" sz="2800" smtClean="0"/>
              <a:t>MIPS: commercial predecessor to RISC-V</a:t>
            </a:r>
          </a:p>
          <a:p>
            <a:pPr eaLnBrk="1" hangingPunct="1">
              <a:lnSpc>
                <a:spcPct val="80000"/>
              </a:lnSpc>
            </a:pPr>
            <a:r>
              <a:rPr lang="en-AU" altLang="en-US" sz="2800" smtClean="0"/>
              <a:t>Similar basic set of instructions</a:t>
            </a:r>
          </a:p>
          <a:p>
            <a:pPr lvl="1" eaLnBrk="1" hangingPunct="1">
              <a:lnSpc>
                <a:spcPct val="80000"/>
              </a:lnSpc>
            </a:pPr>
            <a:r>
              <a:rPr lang="en-AU" altLang="en-US" sz="2400" smtClean="0"/>
              <a:t>32-bit instructions</a:t>
            </a:r>
          </a:p>
          <a:p>
            <a:pPr lvl="1" eaLnBrk="1" hangingPunct="1">
              <a:lnSpc>
                <a:spcPct val="80000"/>
              </a:lnSpc>
            </a:pPr>
            <a:r>
              <a:rPr lang="en-AU" altLang="en-US" sz="2400" smtClean="0"/>
              <a:t>32 general purpose registers, register 0 is always 0</a:t>
            </a:r>
          </a:p>
          <a:p>
            <a:pPr lvl="1" eaLnBrk="1" hangingPunct="1">
              <a:lnSpc>
                <a:spcPct val="80000"/>
              </a:lnSpc>
            </a:pPr>
            <a:r>
              <a:rPr lang="en-AU" altLang="en-US" sz="2400" smtClean="0"/>
              <a:t>32 floating-point registers</a:t>
            </a:r>
          </a:p>
          <a:p>
            <a:pPr lvl="1" eaLnBrk="1" hangingPunct="1">
              <a:lnSpc>
                <a:spcPct val="80000"/>
              </a:lnSpc>
            </a:pPr>
            <a:r>
              <a:rPr lang="en-AU" altLang="en-US" sz="2400" smtClean="0"/>
              <a:t>Memory accessed only by load/store instructions</a:t>
            </a:r>
          </a:p>
          <a:p>
            <a:pPr lvl="2" eaLnBrk="1" hangingPunct="1">
              <a:lnSpc>
                <a:spcPct val="80000"/>
              </a:lnSpc>
            </a:pPr>
            <a:r>
              <a:rPr lang="en-AU" altLang="en-US" sz="2000" smtClean="0"/>
              <a:t>Consistent use of addressing modes for all data sizes</a:t>
            </a:r>
          </a:p>
          <a:p>
            <a:pPr eaLnBrk="1" hangingPunct="1">
              <a:lnSpc>
                <a:spcPct val="80000"/>
              </a:lnSpc>
            </a:pPr>
            <a:r>
              <a:rPr lang="en-AU" altLang="en-US" smtClean="0"/>
              <a:t>Different conditional branches</a:t>
            </a:r>
          </a:p>
          <a:p>
            <a:pPr lvl="1" eaLnBrk="1" hangingPunct="1">
              <a:lnSpc>
                <a:spcPct val="80000"/>
              </a:lnSpc>
            </a:pPr>
            <a:r>
              <a:rPr lang="en-AU" altLang="en-US" smtClean="0"/>
              <a:t>For &lt;, &lt;=, &gt;, &gt;=</a:t>
            </a:r>
          </a:p>
          <a:p>
            <a:pPr lvl="1" eaLnBrk="1" hangingPunct="1">
              <a:lnSpc>
                <a:spcPct val="80000"/>
              </a:lnSpc>
            </a:pPr>
            <a:r>
              <a:rPr lang="en-AU" altLang="en-US" smtClean="0"/>
              <a:t>RISC-V: blt, bge, bltu, bgeu</a:t>
            </a:r>
          </a:p>
          <a:p>
            <a:pPr lvl="1" eaLnBrk="1" hangingPunct="1">
              <a:lnSpc>
                <a:spcPct val="80000"/>
              </a:lnSpc>
            </a:pPr>
            <a:r>
              <a:rPr lang="en-AU" altLang="en-US" smtClean="0"/>
              <a:t>MIPS: slt, sltu (set less than, result is 0 or 1)</a:t>
            </a:r>
          </a:p>
          <a:p>
            <a:pPr lvl="2" eaLnBrk="1" hangingPunct="1">
              <a:lnSpc>
                <a:spcPct val="80000"/>
              </a:lnSpc>
            </a:pPr>
            <a:r>
              <a:rPr lang="en-AU" altLang="en-US" smtClean="0"/>
              <a:t>Then use beq, bne to complete the branch</a:t>
            </a:r>
          </a:p>
          <a:p>
            <a:pPr lvl="1" eaLnBrk="1" hangingPunct="1">
              <a:lnSpc>
                <a:spcPct val="80000"/>
              </a:lnSpc>
            </a:pPr>
            <a:endParaRPr lang="en-AU" altLang="en-US" smtClean="0"/>
          </a:p>
          <a:p>
            <a:pPr lvl="1" eaLnBrk="1" hangingPunct="1">
              <a:lnSpc>
                <a:spcPct val="80000"/>
              </a:lnSpc>
            </a:pPr>
            <a:endParaRPr lang="en-AU" altLang="en-US" sz="2400" smtClean="0"/>
          </a:p>
        </p:txBody>
      </p:sp>
      <p:sp>
        <p:nvSpPr>
          <p:cNvPr id="263172" name="Footer Placeholder 3"/>
          <p:cNvSpPr>
            <a:spLocks noGrp="1"/>
          </p:cNvSpPr>
          <p:nvPr>
            <p:ph type="ftr" sz="quarter" idx="4294967295"/>
          </p:nvPr>
        </p:nvSpPr>
        <p:spPr>
          <a:xfrm>
            <a:off x="8832850" y="6094413"/>
            <a:ext cx="3167063"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smtClean="0">
                <a:latin typeface="Arial" panose="020B0604020202020204" pitchFamily="34" charset="0"/>
                <a:ea typeface="宋体" panose="02010600030101010101" pitchFamily="2" charset="-122"/>
              </a:rPr>
              <a:t>Chapter 2 — Instructions: Language of the Computer — </a:t>
            </a:r>
            <a:fld id="{5C25646B-873B-4E95-B8AB-BF6C102EEB40}"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148</a:t>
            </a:fld>
            <a:endParaRPr lang="en-AU" altLang="en-US" sz="14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78979924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lstStyle/>
          <a:p>
            <a:pPr eaLnBrk="1" hangingPunct="1">
              <a:defRPr/>
            </a:pPr>
            <a:r>
              <a:rPr lang="en-AU" altLang="en-US" smtClean="0"/>
              <a:t>Instruction Encoding</a:t>
            </a:r>
          </a:p>
        </p:txBody>
      </p:sp>
      <p:pic>
        <p:nvPicPr>
          <p:cNvPr id="265219"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24113" y="1365250"/>
            <a:ext cx="77724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79202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343472" y="116632"/>
            <a:ext cx="10617200" cy="990600"/>
          </a:xfrm>
        </p:spPr>
        <p:txBody>
          <a:bodyPr/>
          <a:lstStyle/>
          <a:p>
            <a:pPr>
              <a:defRPr/>
            </a:pPr>
            <a:r>
              <a:rPr lang="en-US" altLang="zh-CN" dirty="0"/>
              <a:t>2.2    Operations of the Computer Hardware</a:t>
            </a:r>
          </a:p>
        </p:txBody>
      </p:sp>
      <p:sp>
        <p:nvSpPr>
          <p:cNvPr id="21507" name="Rectangle 3"/>
          <p:cNvSpPr>
            <a:spLocks noGrp="1" noRot="1" noChangeArrowheads="1"/>
          </p:cNvSpPr>
          <p:nvPr>
            <p:ph type="body" sz="half" idx="1"/>
          </p:nvPr>
        </p:nvSpPr>
        <p:spPr>
          <a:xfrm>
            <a:off x="1199456" y="1107232"/>
            <a:ext cx="10369152" cy="4703762"/>
          </a:xfrm>
        </p:spPr>
        <p:txBody>
          <a:bodyPr/>
          <a:lstStyle/>
          <a:p>
            <a:r>
              <a:rPr lang="en-US" altLang="zh-CN" dirty="0" smtClean="0"/>
              <a:t> </a:t>
            </a:r>
            <a:r>
              <a:rPr lang="en-US" altLang="zh-CN" b="1" dirty="0" smtClean="0">
                <a:solidFill>
                  <a:srgbClr val="000000"/>
                </a:solidFill>
              </a:rPr>
              <a:t>Every computer must be able to perform arithmetic:</a:t>
            </a:r>
          </a:p>
          <a:p>
            <a:pPr lvl="1"/>
            <a:r>
              <a:rPr lang="en-US" altLang="zh-CN" b="1" dirty="0" smtClean="0">
                <a:solidFill>
                  <a:srgbClr val="000000"/>
                </a:solidFill>
              </a:rPr>
              <a:t> </a:t>
            </a:r>
            <a:r>
              <a:rPr lang="en-US" altLang="zh-CN" dirty="0" smtClean="0"/>
              <a:t>Only one operation per instruction</a:t>
            </a:r>
            <a:endParaRPr lang="en-US" altLang="zh-CN" b="1" dirty="0" smtClean="0">
              <a:solidFill>
                <a:srgbClr val="000000"/>
              </a:solidFill>
            </a:endParaRPr>
          </a:p>
          <a:p>
            <a:pPr lvl="1"/>
            <a:r>
              <a:rPr lang="en-US" altLang="zh-CN" b="1" dirty="0" smtClean="0">
                <a:solidFill>
                  <a:srgbClr val="000000"/>
                </a:solidFill>
              </a:rPr>
              <a:t> </a:t>
            </a:r>
            <a:r>
              <a:rPr lang="en-US" altLang="zh-CN" dirty="0" smtClean="0">
                <a:solidFill>
                  <a:srgbClr val="000000"/>
                </a:solidFill>
              </a:rPr>
              <a:t>Exactly three variables(add  a, b, c  # a=</a:t>
            </a:r>
            <a:r>
              <a:rPr lang="en-US" altLang="zh-CN" dirty="0" err="1" smtClean="0">
                <a:solidFill>
                  <a:srgbClr val="000000"/>
                </a:solidFill>
              </a:rPr>
              <a:t>b+c</a:t>
            </a:r>
            <a:r>
              <a:rPr lang="en-US" altLang="zh-CN" dirty="0" smtClean="0">
                <a:solidFill>
                  <a:srgbClr val="000000"/>
                </a:solidFill>
              </a:rPr>
              <a:t>)</a:t>
            </a:r>
          </a:p>
          <a:p>
            <a:r>
              <a:rPr lang="en-US" altLang="zh-CN" b="1" dirty="0" smtClean="0">
                <a:solidFill>
                  <a:srgbClr val="000000"/>
                </a:solidFill>
              </a:rPr>
              <a:t> </a:t>
            </a:r>
            <a:r>
              <a:rPr lang="en-US" altLang="zh-CN" b="1" dirty="0" smtClean="0">
                <a:solidFill>
                  <a:srgbClr val="FF0000"/>
                </a:solidFill>
              </a:rPr>
              <a:t>Design Principle 1</a:t>
            </a:r>
          </a:p>
          <a:p>
            <a:pPr lvl="1"/>
            <a:r>
              <a:rPr lang="en-US" altLang="zh-CN" b="1" dirty="0" smtClean="0">
                <a:solidFill>
                  <a:srgbClr val="000000"/>
                </a:solidFill>
              </a:rPr>
              <a:t> </a:t>
            </a:r>
            <a:r>
              <a:rPr lang="en-US" altLang="zh-CN" b="1" i="1" dirty="0" smtClean="0">
                <a:solidFill>
                  <a:srgbClr val="000000"/>
                </a:solidFill>
              </a:rPr>
              <a:t>Simplicity favors regularity(</a:t>
            </a:r>
            <a:r>
              <a:rPr lang="zh-CN" altLang="en-US" b="1" i="1" dirty="0" smtClean="0">
                <a:solidFill>
                  <a:srgbClr val="000000"/>
                </a:solidFill>
              </a:rPr>
              <a:t>简单源自规整，指令包含</a:t>
            </a:r>
            <a:r>
              <a:rPr lang="en-US" altLang="zh-CN" b="1" i="1" dirty="0" smtClean="0">
                <a:solidFill>
                  <a:srgbClr val="000000"/>
                </a:solidFill>
              </a:rPr>
              <a:t>3</a:t>
            </a:r>
            <a:r>
              <a:rPr lang="zh-CN" altLang="en-US" b="1" i="1" dirty="0" smtClean="0">
                <a:solidFill>
                  <a:srgbClr val="000000"/>
                </a:solidFill>
              </a:rPr>
              <a:t>个操作数）</a:t>
            </a:r>
          </a:p>
          <a:p>
            <a:pPr marL="0" indent="0">
              <a:buNone/>
            </a:pPr>
            <a:endParaRPr lang="en-US" altLang="zh-CN" b="1" dirty="0" smtClean="0">
              <a:solidFill>
                <a:srgbClr val="000000"/>
              </a:solidFill>
            </a:endParaRPr>
          </a:p>
          <a:p>
            <a:r>
              <a:rPr lang="en-US" altLang="zh-CN" b="1" dirty="0" smtClean="0">
                <a:solidFill>
                  <a:srgbClr val="000000"/>
                </a:solidFill>
              </a:rPr>
              <a:t>Example(p65)    </a:t>
            </a:r>
            <a:r>
              <a:rPr lang="en-US" altLang="zh-CN" dirty="0" smtClean="0">
                <a:solidFill>
                  <a:srgbClr val="000000"/>
                </a:solidFill>
              </a:rPr>
              <a:t>Compiling two C assignment statements into RISC-V</a:t>
            </a:r>
          </a:p>
          <a:p>
            <a:pPr lvl="1"/>
            <a:r>
              <a:rPr lang="en-US" altLang="zh-CN" b="1" dirty="0" smtClean="0">
                <a:solidFill>
                  <a:srgbClr val="000000"/>
                </a:solidFill>
              </a:rPr>
              <a:t> C code:  </a:t>
            </a:r>
          </a:p>
          <a:p>
            <a:pPr lvl="1">
              <a:buFont typeface="Wingdings" panose="05000000000000000000" pitchFamily="2" charset="2"/>
              <a:buNone/>
            </a:pPr>
            <a:r>
              <a:rPr lang="en-US" altLang="zh-CN" b="1" dirty="0" smtClean="0">
                <a:solidFill>
                  <a:srgbClr val="000000"/>
                </a:solidFill>
                <a:latin typeface="Times New Roman" panose="02020603050405020304" pitchFamily="18" charset="0"/>
              </a:rPr>
              <a:t>        a = b + c;</a:t>
            </a:r>
          </a:p>
          <a:p>
            <a:pPr lvl="1">
              <a:buFont typeface="Wingdings" panose="05000000000000000000" pitchFamily="2" charset="2"/>
              <a:buNone/>
            </a:pPr>
            <a:r>
              <a:rPr lang="en-US" altLang="zh-CN" b="1" dirty="0" smtClean="0">
                <a:solidFill>
                  <a:srgbClr val="000000"/>
                </a:solidFill>
                <a:latin typeface="Times New Roman" panose="02020603050405020304" pitchFamily="18" charset="0"/>
              </a:rPr>
              <a:t>        d = a – e;</a:t>
            </a:r>
          </a:p>
        </p:txBody>
      </p:sp>
      <p:sp>
        <p:nvSpPr>
          <p:cNvPr id="21508" name="Rectangle 5"/>
          <p:cNvSpPr>
            <a:spLocks noChangeArrowheads="1"/>
          </p:cNvSpPr>
          <p:nvPr/>
        </p:nvSpPr>
        <p:spPr bwMode="auto">
          <a:xfrm>
            <a:off x="6096000" y="4941888"/>
            <a:ext cx="2952750" cy="1200150"/>
          </a:xfrm>
          <a:prstGeom prst="rect">
            <a:avLst/>
          </a:prstGeom>
          <a:solidFill>
            <a:schemeClr val="bg1"/>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marL="800100" lvl="1" indent="-342900" eaLnBrk="1" hangingPunct="1">
              <a:buClr>
                <a:schemeClr val="accent2"/>
              </a:buClr>
              <a:buSzPct val="85000"/>
              <a:buFont typeface="Wingdings" panose="05000000000000000000" pitchFamily="2" charset="2"/>
              <a:buChar char="u"/>
            </a:pPr>
            <a:r>
              <a:rPr lang="en-US" altLang="zh-CN" sz="2400"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RISC-V</a:t>
            </a:r>
            <a:r>
              <a:rPr lang="en-US" altLang="zh-CN" sz="2400" b="0" dirty="0">
                <a:solidFill>
                  <a:srgbClr val="0000FF"/>
                </a:solidFill>
                <a:latin typeface="Arial" panose="020B0604020202020204" pitchFamily="34" charset="0"/>
                <a:ea typeface="Arial Unicode MS" panose="020B0604020202020204" pitchFamily="34" charset="-122"/>
                <a:cs typeface="Arial Unicode MS" panose="020B0604020202020204" pitchFamily="34" charset="-122"/>
              </a:rPr>
              <a:t> code:  </a:t>
            </a:r>
          </a:p>
          <a:p>
            <a:pPr lvl="1" eaLnBrk="1" hangingPunct="1">
              <a:buClr>
                <a:schemeClr val="accent2"/>
              </a:buClr>
              <a:buSzPct val="85000"/>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add  a, b, c</a:t>
            </a:r>
          </a:p>
          <a:p>
            <a:pPr lvl="1" eaLnBrk="1" hangingPunct="1">
              <a:buClr>
                <a:schemeClr val="accent2"/>
              </a:buClr>
              <a:buSzPct val="85000"/>
              <a:buFont typeface="Wingdings" panose="05000000000000000000" pitchFamily="2" charset="2"/>
              <a:buNone/>
            </a:pP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sub  d, a, e</a:t>
            </a:r>
          </a:p>
        </p:txBody>
      </p:sp>
    </p:spTree>
    <p:extLst>
      <p:ext uri="{BB962C8B-B14F-4D97-AF65-F5344CB8AC3E}">
        <p14:creationId xmlns:p14="http://schemas.microsoft.com/office/powerpoint/2010/main" val="1973029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1343472" y="277813"/>
            <a:ext cx="8424416" cy="990600"/>
          </a:xfrm>
        </p:spPr>
        <p:txBody>
          <a:bodyPr/>
          <a:lstStyle/>
          <a:p>
            <a:pPr eaLnBrk="1" hangingPunct="1">
              <a:defRPr/>
            </a:pPr>
            <a:r>
              <a:rPr lang="en-US" altLang="en-US" dirty="0" smtClean="0"/>
              <a:t>2.17 Real Stuff:  The Intel x86 ISA</a:t>
            </a:r>
            <a:endParaRPr lang="en-AU" altLang="en-US" dirty="0" smtClean="0"/>
          </a:p>
        </p:txBody>
      </p:sp>
      <p:sp>
        <p:nvSpPr>
          <p:cNvPr id="267267" name="Rectangle 3"/>
          <p:cNvSpPr>
            <a:spLocks noGrp="1" noChangeArrowheads="1"/>
          </p:cNvSpPr>
          <p:nvPr>
            <p:ph type="body" idx="1"/>
          </p:nvPr>
        </p:nvSpPr>
        <p:spPr>
          <a:xfrm>
            <a:off x="839788" y="1419225"/>
            <a:ext cx="10972800" cy="4573588"/>
          </a:xfrm>
        </p:spPr>
        <p:txBody>
          <a:bodyPr/>
          <a:lstStyle/>
          <a:p>
            <a:pPr eaLnBrk="1" hangingPunct="1"/>
            <a:r>
              <a:rPr lang="en-US" altLang="en-US" sz="2800" smtClean="0"/>
              <a:t>Evolution with backward compatibility</a:t>
            </a:r>
          </a:p>
          <a:p>
            <a:pPr lvl="1" eaLnBrk="1" hangingPunct="1"/>
            <a:r>
              <a:rPr lang="en-US" altLang="en-US" sz="2400" smtClean="0"/>
              <a:t>8080 (1974): 8-bit microprocessor</a:t>
            </a:r>
          </a:p>
          <a:p>
            <a:pPr lvl="2" eaLnBrk="1" hangingPunct="1"/>
            <a:r>
              <a:rPr lang="en-US" altLang="en-US" sz="2000" smtClean="0"/>
              <a:t>Accumulator, plus 3 index-register pairs</a:t>
            </a:r>
          </a:p>
          <a:p>
            <a:pPr lvl="1" eaLnBrk="1" hangingPunct="1"/>
            <a:r>
              <a:rPr lang="en-US" altLang="en-US" sz="2400" smtClean="0"/>
              <a:t>8086 (1978): 16-bit extension to 8080</a:t>
            </a:r>
          </a:p>
          <a:p>
            <a:pPr lvl="2" eaLnBrk="1" hangingPunct="1"/>
            <a:r>
              <a:rPr lang="en-US" altLang="en-US" sz="2000" smtClean="0"/>
              <a:t>Complex instruction set (CISC)</a:t>
            </a:r>
          </a:p>
          <a:p>
            <a:pPr lvl="1" eaLnBrk="1" hangingPunct="1"/>
            <a:r>
              <a:rPr lang="en-US" altLang="en-US" sz="2400" smtClean="0"/>
              <a:t>8087 (1980): floating-point coprocessor</a:t>
            </a:r>
          </a:p>
          <a:p>
            <a:pPr lvl="2" eaLnBrk="1" hangingPunct="1"/>
            <a:r>
              <a:rPr lang="en-US" altLang="en-US" sz="2000" smtClean="0"/>
              <a:t>Adds FP instructions and register stack</a:t>
            </a:r>
          </a:p>
          <a:p>
            <a:pPr lvl="1" eaLnBrk="1" hangingPunct="1"/>
            <a:r>
              <a:rPr lang="en-US" altLang="en-US" sz="2400" smtClean="0"/>
              <a:t>80286 (1982): 24-bit addresses, MMU</a:t>
            </a:r>
          </a:p>
          <a:p>
            <a:pPr lvl="2" eaLnBrk="1" hangingPunct="1"/>
            <a:r>
              <a:rPr lang="en-US" altLang="en-US" sz="2000" smtClean="0"/>
              <a:t>Segmented memory mapping and protection</a:t>
            </a:r>
          </a:p>
          <a:p>
            <a:pPr lvl="1" eaLnBrk="1" hangingPunct="1"/>
            <a:r>
              <a:rPr lang="en-US" altLang="en-US" sz="2400" smtClean="0"/>
              <a:t>80386 (1985): 32-bit extension (now IA-32)</a:t>
            </a:r>
          </a:p>
          <a:p>
            <a:pPr lvl="2" eaLnBrk="1" hangingPunct="1"/>
            <a:r>
              <a:rPr lang="en-US" altLang="en-US" sz="2000" smtClean="0"/>
              <a:t>Additional addressing modes and operations</a:t>
            </a:r>
          </a:p>
          <a:p>
            <a:pPr lvl="2" eaLnBrk="1" hangingPunct="1"/>
            <a:r>
              <a:rPr lang="en-US" altLang="en-US" sz="2000" smtClean="0"/>
              <a:t>Paged memory mapping as well as segments</a:t>
            </a:r>
            <a:endParaRPr lang="en-AU" altLang="en-US" sz="2000" smtClean="0"/>
          </a:p>
        </p:txBody>
      </p:sp>
    </p:spTree>
    <p:extLst>
      <p:ext uri="{BB962C8B-B14F-4D97-AF65-F5344CB8AC3E}">
        <p14:creationId xmlns:p14="http://schemas.microsoft.com/office/powerpoint/2010/main" val="11310882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p:txBody>
          <a:bodyPr/>
          <a:lstStyle/>
          <a:p>
            <a:pPr eaLnBrk="1" hangingPunct="1">
              <a:defRPr/>
            </a:pPr>
            <a:r>
              <a:rPr lang="en-US" altLang="en-US" smtClean="0"/>
              <a:t>The Intel x86 ISA</a:t>
            </a:r>
            <a:endParaRPr lang="en-AU" altLang="en-US" smtClean="0"/>
          </a:p>
        </p:txBody>
      </p:sp>
      <p:sp>
        <p:nvSpPr>
          <p:cNvPr id="269315" name="Rectangle 3"/>
          <p:cNvSpPr>
            <a:spLocks noGrp="1" noChangeArrowheads="1"/>
          </p:cNvSpPr>
          <p:nvPr>
            <p:ph type="body" idx="1"/>
          </p:nvPr>
        </p:nvSpPr>
        <p:spPr/>
        <p:txBody>
          <a:bodyPr/>
          <a:lstStyle/>
          <a:p>
            <a:pPr eaLnBrk="1" hangingPunct="1">
              <a:lnSpc>
                <a:spcPct val="80000"/>
              </a:lnSpc>
            </a:pPr>
            <a:r>
              <a:rPr lang="en-US" altLang="en-US" sz="2800" smtClean="0"/>
              <a:t>Further evolution…</a:t>
            </a:r>
          </a:p>
          <a:p>
            <a:pPr lvl="1" eaLnBrk="1" hangingPunct="1">
              <a:lnSpc>
                <a:spcPct val="80000"/>
              </a:lnSpc>
            </a:pPr>
            <a:r>
              <a:rPr lang="en-US" altLang="en-US" sz="2400" smtClean="0"/>
              <a:t>i486 (1989): pipelined, on-chip caches and FPU</a:t>
            </a:r>
          </a:p>
          <a:p>
            <a:pPr lvl="2" eaLnBrk="1" hangingPunct="1">
              <a:lnSpc>
                <a:spcPct val="80000"/>
              </a:lnSpc>
            </a:pPr>
            <a:r>
              <a:rPr lang="en-US" altLang="en-US" sz="2000" smtClean="0"/>
              <a:t>Compatible competitors: AMD, Cyrix, …</a:t>
            </a:r>
          </a:p>
          <a:p>
            <a:pPr lvl="1" eaLnBrk="1" hangingPunct="1">
              <a:lnSpc>
                <a:spcPct val="80000"/>
              </a:lnSpc>
            </a:pPr>
            <a:r>
              <a:rPr lang="en-US" altLang="en-US" sz="2400" smtClean="0"/>
              <a:t>Pentium (1993): superscalar, 64-bit datapath</a:t>
            </a:r>
          </a:p>
          <a:p>
            <a:pPr lvl="2" eaLnBrk="1" hangingPunct="1">
              <a:lnSpc>
                <a:spcPct val="80000"/>
              </a:lnSpc>
            </a:pPr>
            <a:r>
              <a:rPr lang="en-US" altLang="en-US" sz="2000" smtClean="0"/>
              <a:t>Later versions added MMX (Multi-Media eXtension) instructions</a:t>
            </a:r>
          </a:p>
          <a:p>
            <a:pPr lvl="2" eaLnBrk="1" hangingPunct="1">
              <a:lnSpc>
                <a:spcPct val="80000"/>
              </a:lnSpc>
            </a:pPr>
            <a:r>
              <a:rPr lang="en-US" altLang="en-US" sz="2000" smtClean="0"/>
              <a:t>The infamous FDIV bug</a:t>
            </a:r>
          </a:p>
          <a:p>
            <a:pPr lvl="1" eaLnBrk="1" hangingPunct="1">
              <a:lnSpc>
                <a:spcPct val="80000"/>
              </a:lnSpc>
            </a:pPr>
            <a:r>
              <a:rPr lang="en-US" altLang="en-US" sz="2400" smtClean="0"/>
              <a:t>Pentium Pro (1995), Pentium II (1997)</a:t>
            </a:r>
          </a:p>
          <a:p>
            <a:pPr lvl="2" eaLnBrk="1" hangingPunct="1">
              <a:lnSpc>
                <a:spcPct val="80000"/>
              </a:lnSpc>
            </a:pPr>
            <a:r>
              <a:rPr lang="en-US" altLang="en-US" sz="2000" smtClean="0"/>
              <a:t>New microarchitecture (see Colwell, </a:t>
            </a:r>
            <a:r>
              <a:rPr lang="en-US" altLang="en-US" sz="2000" i="1" smtClean="0"/>
              <a:t>The Pentium Chronicles</a:t>
            </a:r>
            <a:r>
              <a:rPr lang="en-US" altLang="en-US" sz="2000" smtClean="0"/>
              <a:t>)</a:t>
            </a:r>
          </a:p>
          <a:p>
            <a:pPr lvl="1" eaLnBrk="1" hangingPunct="1">
              <a:lnSpc>
                <a:spcPct val="80000"/>
              </a:lnSpc>
            </a:pPr>
            <a:r>
              <a:rPr lang="en-US" altLang="en-US" sz="2400" smtClean="0"/>
              <a:t>Pentium III (1999)</a:t>
            </a:r>
          </a:p>
          <a:p>
            <a:pPr lvl="2" eaLnBrk="1" hangingPunct="1">
              <a:lnSpc>
                <a:spcPct val="80000"/>
              </a:lnSpc>
            </a:pPr>
            <a:r>
              <a:rPr lang="en-US" altLang="en-US" sz="2000" smtClean="0"/>
              <a:t>Added SSE (Streaming SIMD Extensions) and associated registers</a:t>
            </a:r>
          </a:p>
          <a:p>
            <a:pPr lvl="1" eaLnBrk="1" hangingPunct="1">
              <a:lnSpc>
                <a:spcPct val="80000"/>
              </a:lnSpc>
            </a:pPr>
            <a:r>
              <a:rPr lang="en-US" altLang="en-US" sz="2400" smtClean="0"/>
              <a:t>Pentium 4 (2001)</a:t>
            </a:r>
          </a:p>
          <a:p>
            <a:pPr lvl="2" eaLnBrk="1" hangingPunct="1">
              <a:lnSpc>
                <a:spcPct val="80000"/>
              </a:lnSpc>
            </a:pPr>
            <a:r>
              <a:rPr lang="en-US" altLang="en-US" sz="2000" smtClean="0"/>
              <a:t>New microarchitecture</a:t>
            </a:r>
          </a:p>
          <a:p>
            <a:pPr lvl="2" eaLnBrk="1" hangingPunct="1">
              <a:lnSpc>
                <a:spcPct val="80000"/>
              </a:lnSpc>
            </a:pPr>
            <a:r>
              <a:rPr lang="en-US" altLang="en-US" sz="2000" smtClean="0"/>
              <a:t>Added SSE2 instructions</a:t>
            </a:r>
            <a:endParaRPr lang="en-AU" altLang="en-US" sz="2000" smtClean="0"/>
          </a:p>
        </p:txBody>
      </p:sp>
    </p:spTree>
    <p:extLst>
      <p:ext uri="{BB962C8B-B14F-4D97-AF65-F5344CB8AC3E}">
        <p14:creationId xmlns:p14="http://schemas.microsoft.com/office/powerpoint/2010/main" val="343508565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p:nvPr>
        </p:nvSpPr>
        <p:spPr/>
        <p:txBody>
          <a:bodyPr/>
          <a:lstStyle/>
          <a:p>
            <a:pPr eaLnBrk="1" hangingPunct="1">
              <a:defRPr/>
            </a:pPr>
            <a:r>
              <a:rPr lang="en-US" altLang="en-US" smtClean="0"/>
              <a:t>The Intel x86 ISA</a:t>
            </a:r>
            <a:endParaRPr lang="en-AU" altLang="en-US" smtClean="0"/>
          </a:p>
        </p:txBody>
      </p:sp>
      <p:sp>
        <p:nvSpPr>
          <p:cNvPr id="271363" name="Rectangle 3"/>
          <p:cNvSpPr>
            <a:spLocks noGrp="1" noChangeArrowheads="1"/>
          </p:cNvSpPr>
          <p:nvPr>
            <p:ph type="body" idx="1"/>
          </p:nvPr>
        </p:nvSpPr>
        <p:spPr/>
        <p:txBody>
          <a:bodyPr/>
          <a:lstStyle/>
          <a:p>
            <a:pPr eaLnBrk="1" hangingPunct="1">
              <a:lnSpc>
                <a:spcPct val="80000"/>
              </a:lnSpc>
            </a:pPr>
            <a:r>
              <a:rPr lang="en-US" altLang="en-US" sz="2800" smtClean="0"/>
              <a:t>And further…</a:t>
            </a:r>
          </a:p>
          <a:p>
            <a:pPr lvl="1" eaLnBrk="1" hangingPunct="1">
              <a:lnSpc>
                <a:spcPct val="80000"/>
              </a:lnSpc>
            </a:pPr>
            <a:r>
              <a:rPr lang="en-US" altLang="en-US" sz="2400" smtClean="0">
                <a:solidFill>
                  <a:schemeClr val="hlink"/>
                </a:solidFill>
              </a:rPr>
              <a:t>AMD64 (2003): extended architecture to 64 bits</a:t>
            </a:r>
          </a:p>
          <a:p>
            <a:pPr lvl="1" eaLnBrk="1" hangingPunct="1">
              <a:lnSpc>
                <a:spcPct val="80000"/>
              </a:lnSpc>
            </a:pPr>
            <a:r>
              <a:rPr lang="en-US" altLang="en-US" sz="2400" smtClean="0"/>
              <a:t>EM64T </a:t>
            </a:r>
            <a:r>
              <a:rPr lang="en-US" altLang="en-US" sz="2400" smtClean="0">
                <a:cs typeface="Arial" panose="020B0604020202020204" pitchFamily="34" charset="0"/>
              </a:rPr>
              <a:t>– </a:t>
            </a:r>
            <a:r>
              <a:rPr lang="en-US" altLang="en-US" sz="2400" smtClean="0"/>
              <a:t>Extended Memory 64 Technology (2004)</a:t>
            </a:r>
          </a:p>
          <a:p>
            <a:pPr lvl="2" eaLnBrk="1" hangingPunct="1">
              <a:lnSpc>
                <a:spcPct val="80000"/>
              </a:lnSpc>
            </a:pPr>
            <a:r>
              <a:rPr lang="en-US" altLang="en-US" sz="2000" smtClean="0"/>
              <a:t>AMD64 adopted by Intel (with refinements)</a:t>
            </a:r>
          </a:p>
          <a:p>
            <a:pPr lvl="2" eaLnBrk="1" hangingPunct="1">
              <a:lnSpc>
                <a:spcPct val="80000"/>
              </a:lnSpc>
            </a:pPr>
            <a:r>
              <a:rPr lang="en-US" altLang="en-US" sz="2000" smtClean="0"/>
              <a:t>Added SSE3 instructions</a:t>
            </a:r>
          </a:p>
          <a:p>
            <a:pPr lvl="1" eaLnBrk="1" hangingPunct="1">
              <a:lnSpc>
                <a:spcPct val="80000"/>
              </a:lnSpc>
            </a:pPr>
            <a:r>
              <a:rPr lang="en-US" altLang="en-US" sz="2400" smtClean="0"/>
              <a:t>Intel Core (2006)</a:t>
            </a:r>
          </a:p>
          <a:p>
            <a:pPr lvl="2" eaLnBrk="1" hangingPunct="1">
              <a:lnSpc>
                <a:spcPct val="80000"/>
              </a:lnSpc>
            </a:pPr>
            <a:r>
              <a:rPr lang="en-US" altLang="en-US" sz="2000" smtClean="0"/>
              <a:t>Added SSE4 instructions, virtual machine support</a:t>
            </a:r>
          </a:p>
          <a:p>
            <a:pPr lvl="1" eaLnBrk="1" hangingPunct="1">
              <a:lnSpc>
                <a:spcPct val="80000"/>
              </a:lnSpc>
            </a:pPr>
            <a:r>
              <a:rPr lang="en-US" altLang="en-US" sz="2400" smtClean="0">
                <a:solidFill>
                  <a:schemeClr val="hlink"/>
                </a:solidFill>
              </a:rPr>
              <a:t>AMD64 (announced 2007): SSE5 instructions</a:t>
            </a:r>
          </a:p>
          <a:p>
            <a:pPr lvl="2" eaLnBrk="1" hangingPunct="1">
              <a:lnSpc>
                <a:spcPct val="80000"/>
              </a:lnSpc>
            </a:pPr>
            <a:r>
              <a:rPr lang="en-US" altLang="en-US" sz="2000" smtClean="0">
                <a:solidFill>
                  <a:schemeClr val="hlink"/>
                </a:solidFill>
              </a:rPr>
              <a:t>Intel declined to follow, instead…</a:t>
            </a:r>
          </a:p>
          <a:p>
            <a:pPr lvl="1" eaLnBrk="1" hangingPunct="1">
              <a:lnSpc>
                <a:spcPct val="80000"/>
              </a:lnSpc>
            </a:pPr>
            <a:r>
              <a:rPr lang="en-US" altLang="en-US" sz="2400" smtClean="0"/>
              <a:t>Advanced Vector Extension (announced 2008)</a:t>
            </a:r>
          </a:p>
          <a:p>
            <a:pPr lvl="2" eaLnBrk="1" hangingPunct="1">
              <a:lnSpc>
                <a:spcPct val="80000"/>
              </a:lnSpc>
            </a:pPr>
            <a:r>
              <a:rPr lang="en-US" altLang="en-US" sz="2000" smtClean="0"/>
              <a:t>Longer SSE registers, more instructions</a:t>
            </a:r>
          </a:p>
          <a:p>
            <a:pPr eaLnBrk="1" hangingPunct="1">
              <a:lnSpc>
                <a:spcPct val="80000"/>
              </a:lnSpc>
            </a:pPr>
            <a:r>
              <a:rPr lang="en-US" altLang="en-US" sz="2800" smtClean="0"/>
              <a:t>If Intel didn’t extend with compatibility, its competitors would!</a:t>
            </a:r>
          </a:p>
          <a:p>
            <a:pPr lvl="1" eaLnBrk="1" hangingPunct="1">
              <a:lnSpc>
                <a:spcPct val="80000"/>
              </a:lnSpc>
            </a:pPr>
            <a:r>
              <a:rPr lang="en-US" altLang="en-US" sz="2400" smtClean="0"/>
              <a:t>Technical elegance ≠ market success</a:t>
            </a:r>
          </a:p>
        </p:txBody>
      </p:sp>
    </p:spTree>
    <p:extLst>
      <p:ext uri="{BB962C8B-B14F-4D97-AF65-F5344CB8AC3E}">
        <p14:creationId xmlns:p14="http://schemas.microsoft.com/office/powerpoint/2010/main" val="148408148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p:txBody>
          <a:bodyPr/>
          <a:lstStyle/>
          <a:p>
            <a:pPr eaLnBrk="1" hangingPunct="1">
              <a:defRPr/>
            </a:pPr>
            <a:r>
              <a:rPr lang="en-AU" altLang="en-US" smtClean="0"/>
              <a:t>Basic x86 Registers</a:t>
            </a:r>
          </a:p>
        </p:txBody>
      </p:sp>
      <p:pic>
        <p:nvPicPr>
          <p:cNvPr id="273411" name="Picture 5" descr="f02-36-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5050" y="1196975"/>
            <a:ext cx="502443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03879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ChangeArrowheads="1"/>
          </p:cNvSpPr>
          <p:nvPr>
            <p:ph type="title"/>
          </p:nvPr>
        </p:nvSpPr>
        <p:spPr/>
        <p:txBody>
          <a:bodyPr/>
          <a:lstStyle/>
          <a:p>
            <a:pPr eaLnBrk="1" hangingPunct="1">
              <a:defRPr/>
            </a:pPr>
            <a:r>
              <a:rPr lang="en-AU" altLang="en-US" smtClean="0"/>
              <a:t>Basic x86 Addressing Modes</a:t>
            </a:r>
          </a:p>
        </p:txBody>
      </p:sp>
      <p:sp>
        <p:nvSpPr>
          <p:cNvPr id="275459" name="Rectangle 3"/>
          <p:cNvSpPr>
            <a:spLocks noGrp="1" noChangeArrowheads="1"/>
          </p:cNvSpPr>
          <p:nvPr>
            <p:ph type="body" idx="1"/>
          </p:nvPr>
        </p:nvSpPr>
        <p:spPr>
          <a:xfrm>
            <a:off x="2208213" y="1325563"/>
            <a:ext cx="8270875" cy="647700"/>
          </a:xfrm>
        </p:spPr>
        <p:txBody>
          <a:bodyPr/>
          <a:lstStyle/>
          <a:p>
            <a:pPr eaLnBrk="1" hangingPunct="1"/>
            <a:r>
              <a:rPr lang="en-AU" altLang="en-US" sz="2800" smtClean="0"/>
              <a:t>Two operands per instruction</a:t>
            </a:r>
          </a:p>
        </p:txBody>
      </p:sp>
      <p:graphicFrame>
        <p:nvGraphicFramePr>
          <p:cNvPr id="471080" name="Group 40"/>
          <p:cNvGraphicFramePr>
            <a:graphicFrameLocks noGrp="1"/>
          </p:cNvGraphicFramePr>
          <p:nvPr/>
        </p:nvGraphicFramePr>
        <p:xfrm>
          <a:off x="2927350" y="1916113"/>
          <a:ext cx="6481763" cy="2193948"/>
        </p:xfrm>
        <a:graphic>
          <a:graphicData uri="http://schemas.openxmlformats.org/drawingml/2006/table">
            <a:tbl>
              <a:tblPr/>
              <a:tblGrid>
                <a:gridCol w="3241650">
                  <a:extLst>
                    <a:ext uri="{9D8B030D-6E8A-4147-A177-3AD203B41FA5}">
                      <a16:colId xmlns:a16="http://schemas.microsoft.com/office/drawing/2014/main" xmlns="" val="20000"/>
                    </a:ext>
                  </a:extLst>
                </a:gridCol>
                <a:gridCol w="3240113">
                  <a:extLst>
                    <a:ext uri="{9D8B030D-6E8A-4147-A177-3AD203B41FA5}">
                      <a16:colId xmlns:a16="http://schemas.microsoft.com/office/drawing/2014/main" xmlns=""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Source/dest operand</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Second source operand</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Register</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Register</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Register</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Immediate</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Register</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Memory</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Memory</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Register</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smtClean="0">
                          <a:ln>
                            <a:noFill/>
                          </a:ln>
                          <a:solidFill>
                            <a:schemeClr val="tx1"/>
                          </a:solidFill>
                          <a:effectLst/>
                          <a:latin typeface="Arial" charset="0"/>
                        </a:rPr>
                        <a:t>Memory</a:t>
                      </a:r>
                    </a:p>
                  </a:txBody>
                  <a:tcPr marL="91444" marR="91444"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dirty="0" smtClean="0">
                          <a:ln>
                            <a:noFill/>
                          </a:ln>
                          <a:solidFill>
                            <a:schemeClr val="tx1"/>
                          </a:solidFill>
                          <a:effectLst/>
                          <a:latin typeface="Arial" charset="0"/>
                        </a:rPr>
                        <a:t>Immediate</a:t>
                      </a:r>
                    </a:p>
                  </a:txBody>
                  <a:tcPr marL="91444" marR="91444"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275483" name="Rectangle 41"/>
          <p:cNvSpPr>
            <a:spLocks noChangeArrowheads="1"/>
          </p:cNvSpPr>
          <p:nvPr/>
        </p:nvSpPr>
        <p:spPr bwMode="auto">
          <a:xfrm>
            <a:off x="2351088" y="4135438"/>
            <a:ext cx="827087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Char char="n"/>
            </a:pPr>
            <a:r>
              <a:rPr lang="en-AU" altLang="en-US" sz="2800" b="0">
                <a:latin typeface="Arial" panose="020B0604020202020204" pitchFamily="34" charset="0"/>
                <a:ea typeface="Arial Unicode MS" panose="020B0604020202020204" pitchFamily="34" charset="-122"/>
                <a:cs typeface="Arial Unicode MS" panose="020B0604020202020204" pitchFamily="34" charset="-122"/>
              </a:rPr>
              <a:t>Memory addressing modes</a:t>
            </a:r>
          </a:p>
          <a:p>
            <a:pPr lvl="1" eaLnBrk="1" hangingPunct="1">
              <a:buClr>
                <a:schemeClr val="hlink"/>
              </a:buClr>
              <a:buSzPct val="55000"/>
            </a:pP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Address in register</a:t>
            </a:r>
          </a:p>
          <a:p>
            <a:pPr lvl="1" eaLnBrk="1" hangingPunct="1">
              <a:buClr>
                <a:schemeClr val="hlink"/>
              </a:buClr>
              <a:buSzPct val="55000"/>
            </a:pP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Address = R</a:t>
            </a:r>
            <a:r>
              <a:rPr lang="en-AU" altLang="en-US" sz="2400" b="0" baseline="-25000">
                <a:latin typeface="Arial" panose="020B0604020202020204" pitchFamily="34" charset="0"/>
                <a:ea typeface="Arial Unicode MS" panose="020B0604020202020204" pitchFamily="34" charset="-122"/>
                <a:cs typeface="Arial Unicode MS" panose="020B0604020202020204" pitchFamily="34" charset="-122"/>
              </a:rPr>
              <a:t>base</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 displacement</a:t>
            </a:r>
          </a:p>
          <a:p>
            <a:pPr lvl="1" eaLnBrk="1" hangingPunct="1">
              <a:buClr>
                <a:schemeClr val="hlink"/>
              </a:buClr>
              <a:buSzPct val="55000"/>
            </a:pP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Address = R</a:t>
            </a:r>
            <a:r>
              <a:rPr lang="en-AU" altLang="en-US" sz="2400" b="0" baseline="-25000">
                <a:latin typeface="Arial" panose="020B0604020202020204" pitchFamily="34" charset="0"/>
                <a:ea typeface="Arial Unicode MS" panose="020B0604020202020204" pitchFamily="34" charset="-122"/>
                <a:cs typeface="Arial Unicode MS" panose="020B0604020202020204" pitchFamily="34" charset="-122"/>
              </a:rPr>
              <a:t>base</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+ 2</a:t>
            </a:r>
            <a:r>
              <a:rPr lang="en-AU" altLang="en-US" sz="2400" b="0" baseline="30000">
                <a:latin typeface="Arial" panose="020B0604020202020204" pitchFamily="34" charset="0"/>
                <a:ea typeface="Arial Unicode MS" panose="020B0604020202020204" pitchFamily="34" charset="-122"/>
                <a:cs typeface="Arial Unicode MS" panose="020B0604020202020204" pitchFamily="34" charset="-122"/>
              </a:rPr>
              <a:t>scale</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a:t>
            </a:r>
            <a:r>
              <a:rPr lang="en-US" altLang="en-US" sz="2400" b="0">
                <a:latin typeface="Arial" panose="020B0604020202020204" pitchFamily="34" charset="0"/>
                <a:ea typeface="Arial Unicode MS" panose="020B0604020202020204" pitchFamily="34" charset="-122"/>
                <a:cs typeface="Arial" panose="020B0604020202020204" pitchFamily="34" charset="0"/>
              </a:rPr>
              <a:t>×</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R</a:t>
            </a:r>
            <a:r>
              <a:rPr lang="en-AU" altLang="en-US" sz="2400" b="0" baseline="-25000">
                <a:latin typeface="Arial" panose="020B0604020202020204" pitchFamily="34" charset="0"/>
                <a:ea typeface="Arial Unicode MS" panose="020B0604020202020204" pitchFamily="34" charset="-122"/>
                <a:cs typeface="Arial Unicode MS" panose="020B0604020202020204" pitchFamily="34" charset="-122"/>
              </a:rPr>
              <a:t>index</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(scale = 0, 1, 2, or 3)</a:t>
            </a:r>
          </a:p>
          <a:p>
            <a:pPr lvl="1" eaLnBrk="1" hangingPunct="1">
              <a:buClr>
                <a:schemeClr val="hlink"/>
              </a:buClr>
              <a:buSzPct val="55000"/>
            </a:pP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Address =  R</a:t>
            </a:r>
            <a:r>
              <a:rPr lang="en-AU" altLang="en-US" sz="2400" b="0" baseline="-25000">
                <a:latin typeface="Arial" panose="020B0604020202020204" pitchFamily="34" charset="0"/>
                <a:ea typeface="Arial Unicode MS" panose="020B0604020202020204" pitchFamily="34" charset="-122"/>
                <a:cs typeface="Arial Unicode MS" panose="020B0604020202020204" pitchFamily="34" charset="-122"/>
              </a:rPr>
              <a:t>base</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+ 2</a:t>
            </a:r>
            <a:r>
              <a:rPr lang="en-AU" altLang="en-US" sz="2400" b="0" baseline="30000">
                <a:latin typeface="Arial" panose="020B0604020202020204" pitchFamily="34" charset="0"/>
                <a:ea typeface="Arial Unicode MS" panose="020B0604020202020204" pitchFamily="34" charset="-122"/>
                <a:cs typeface="Arial Unicode MS" panose="020B0604020202020204" pitchFamily="34" charset="-122"/>
              </a:rPr>
              <a:t>scale</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a:t>
            </a:r>
            <a:r>
              <a:rPr lang="en-US" altLang="en-US" sz="2400" b="0">
                <a:latin typeface="Arial" panose="020B0604020202020204" pitchFamily="34" charset="0"/>
                <a:ea typeface="Arial Unicode MS" panose="020B0604020202020204" pitchFamily="34" charset="-122"/>
                <a:cs typeface="Arial Unicode MS" panose="020B0604020202020204" pitchFamily="34" charset="-122"/>
              </a:rPr>
              <a:t>×</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R</a:t>
            </a:r>
            <a:r>
              <a:rPr lang="en-AU" altLang="en-US" sz="2400" b="0" baseline="-25000">
                <a:latin typeface="Arial" panose="020B0604020202020204" pitchFamily="34" charset="0"/>
                <a:ea typeface="Arial Unicode MS" panose="020B0604020202020204" pitchFamily="34" charset="-122"/>
                <a:cs typeface="Arial Unicode MS" panose="020B0604020202020204" pitchFamily="34" charset="-122"/>
              </a:rPr>
              <a:t>index</a:t>
            </a:r>
            <a:r>
              <a:rPr lang="en-AU" altLang="en-US" sz="2400" b="0">
                <a:latin typeface="Arial" panose="020B0604020202020204" pitchFamily="34" charset="0"/>
                <a:ea typeface="Arial Unicode MS" panose="020B0604020202020204" pitchFamily="34" charset="-122"/>
                <a:cs typeface="Arial Unicode MS" panose="020B0604020202020204" pitchFamily="34" charset="-122"/>
              </a:rPr>
              <a:t> + displacement</a:t>
            </a:r>
          </a:p>
        </p:txBody>
      </p:sp>
    </p:spTree>
    <p:extLst>
      <p:ext uri="{BB962C8B-B14F-4D97-AF65-F5344CB8AC3E}">
        <p14:creationId xmlns:p14="http://schemas.microsoft.com/office/powerpoint/2010/main" val="159507988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ChangeArrowheads="1"/>
          </p:cNvSpPr>
          <p:nvPr>
            <p:ph type="title"/>
          </p:nvPr>
        </p:nvSpPr>
        <p:spPr/>
        <p:txBody>
          <a:bodyPr/>
          <a:lstStyle/>
          <a:p>
            <a:pPr eaLnBrk="1" hangingPunct="1">
              <a:defRPr/>
            </a:pPr>
            <a:r>
              <a:rPr lang="en-AU" altLang="en-US" smtClean="0"/>
              <a:t>x86 Instruction Encoding</a:t>
            </a:r>
          </a:p>
        </p:txBody>
      </p:sp>
      <p:sp>
        <p:nvSpPr>
          <p:cNvPr id="277507" name="Rectangle 3"/>
          <p:cNvSpPr>
            <a:spLocks noGrp="1" noChangeArrowheads="1"/>
          </p:cNvSpPr>
          <p:nvPr>
            <p:ph type="body" idx="1"/>
          </p:nvPr>
        </p:nvSpPr>
        <p:spPr>
          <a:xfrm>
            <a:off x="6096000" y="1658938"/>
            <a:ext cx="4383088" cy="5111750"/>
          </a:xfrm>
        </p:spPr>
        <p:txBody>
          <a:bodyPr/>
          <a:lstStyle/>
          <a:p>
            <a:pPr eaLnBrk="1" hangingPunct="1"/>
            <a:r>
              <a:rPr lang="en-AU" altLang="en-US" smtClean="0"/>
              <a:t>Variable length encoding</a:t>
            </a:r>
          </a:p>
          <a:p>
            <a:pPr lvl="1" eaLnBrk="1" hangingPunct="1"/>
            <a:r>
              <a:rPr lang="en-AU" altLang="en-US" smtClean="0"/>
              <a:t>Postfix bytes specify addressing mode</a:t>
            </a:r>
          </a:p>
          <a:p>
            <a:pPr lvl="1" eaLnBrk="1" hangingPunct="1"/>
            <a:r>
              <a:rPr lang="en-AU" altLang="en-US" smtClean="0"/>
              <a:t>Prefix bytes modify operation</a:t>
            </a:r>
          </a:p>
          <a:p>
            <a:pPr lvl="2" eaLnBrk="1" hangingPunct="1"/>
            <a:r>
              <a:rPr lang="en-AU" altLang="en-US" smtClean="0"/>
              <a:t>Operand length, repetition, locking, …</a:t>
            </a:r>
          </a:p>
        </p:txBody>
      </p:sp>
      <p:pic>
        <p:nvPicPr>
          <p:cNvPr id="277508" name="Picture 4" descr="f02-41-P3744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588" y="1658938"/>
            <a:ext cx="4410075"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02953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ChangeArrowheads="1"/>
          </p:cNvSpPr>
          <p:nvPr>
            <p:ph type="title"/>
          </p:nvPr>
        </p:nvSpPr>
        <p:spPr/>
        <p:txBody>
          <a:bodyPr/>
          <a:lstStyle/>
          <a:p>
            <a:pPr eaLnBrk="1" hangingPunct="1">
              <a:defRPr/>
            </a:pPr>
            <a:r>
              <a:rPr lang="en-US" altLang="en-US" smtClean="0"/>
              <a:t>Implementing IA-32</a:t>
            </a:r>
            <a:endParaRPr lang="en-AU" altLang="en-US" smtClean="0"/>
          </a:p>
        </p:txBody>
      </p:sp>
      <p:sp>
        <p:nvSpPr>
          <p:cNvPr id="279556" name="Rectangle 3"/>
          <p:cNvSpPr>
            <a:spLocks noGrp="1" noChangeArrowheads="1"/>
          </p:cNvSpPr>
          <p:nvPr>
            <p:ph type="body" idx="1"/>
          </p:nvPr>
        </p:nvSpPr>
        <p:spPr/>
        <p:txBody>
          <a:bodyPr/>
          <a:lstStyle/>
          <a:p>
            <a:pPr eaLnBrk="1" hangingPunct="1"/>
            <a:r>
              <a:rPr lang="en-US" altLang="en-US" smtClean="0"/>
              <a:t>Complex instruction set makes implementation difficult</a:t>
            </a:r>
          </a:p>
          <a:p>
            <a:pPr lvl="1" eaLnBrk="1" hangingPunct="1"/>
            <a:r>
              <a:rPr lang="en-US" altLang="en-US" smtClean="0"/>
              <a:t>Hardware translates instructions to simpler microoperations</a:t>
            </a:r>
          </a:p>
          <a:p>
            <a:pPr lvl="2" eaLnBrk="1" hangingPunct="1"/>
            <a:r>
              <a:rPr lang="en-US" altLang="en-US" smtClean="0"/>
              <a:t>Simple instructions: 1–1</a:t>
            </a:r>
          </a:p>
          <a:p>
            <a:pPr lvl="2" eaLnBrk="1" hangingPunct="1"/>
            <a:r>
              <a:rPr lang="en-US" altLang="en-US" smtClean="0"/>
              <a:t>Complex instructions: 1–many</a:t>
            </a:r>
          </a:p>
          <a:p>
            <a:pPr lvl="1" eaLnBrk="1" hangingPunct="1"/>
            <a:r>
              <a:rPr lang="en-US" altLang="en-US" smtClean="0"/>
              <a:t>Microengine similar to RISC</a:t>
            </a:r>
          </a:p>
          <a:p>
            <a:pPr lvl="1" eaLnBrk="1" hangingPunct="1"/>
            <a:r>
              <a:rPr lang="en-US" altLang="en-US" smtClean="0"/>
              <a:t>Market share makes this economically viable</a:t>
            </a:r>
          </a:p>
          <a:p>
            <a:pPr eaLnBrk="1" hangingPunct="1"/>
            <a:r>
              <a:rPr lang="en-US" altLang="en-US" smtClean="0"/>
              <a:t>Comparable performance to RISC</a:t>
            </a:r>
          </a:p>
          <a:p>
            <a:pPr lvl="1" eaLnBrk="1" hangingPunct="1"/>
            <a:r>
              <a:rPr lang="en-US" altLang="en-US" smtClean="0"/>
              <a:t>Compilers avoid complex instructions</a:t>
            </a:r>
          </a:p>
        </p:txBody>
      </p:sp>
    </p:spTree>
    <p:extLst>
      <p:ext uri="{BB962C8B-B14F-4D97-AF65-F5344CB8AC3E}">
        <p14:creationId xmlns:p14="http://schemas.microsoft.com/office/powerpoint/2010/main" val="324167301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1"/>
          <p:cNvSpPr>
            <a:spLocks noGrp="1"/>
          </p:cNvSpPr>
          <p:nvPr>
            <p:ph type="title"/>
          </p:nvPr>
        </p:nvSpPr>
        <p:spPr>
          <a:xfrm>
            <a:off x="1415480" y="66677"/>
            <a:ext cx="8259763" cy="769938"/>
          </a:xfrm>
        </p:spPr>
        <p:txBody>
          <a:bodyPr/>
          <a:lstStyle/>
          <a:p>
            <a:pPr>
              <a:defRPr/>
            </a:pPr>
            <a:r>
              <a:rPr lang="en-US" altLang="en-US" dirty="0" smtClean="0"/>
              <a:t>2.18 Other RISC-V Instructions</a:t>
            </a:r>
          </a:p>
        </p:txBody>
      </p:sp>
      <p:sp>
        <p:nvSpPr>
          <p:cNvPr id="281603" name="Content Placeholder 2"/>
          <p:cNvSpPr>
            <a:spLocks noGrp="1"/>
          </p:cNvSpPr>
          <p:nvPr>
            <p:ph idx="1"/>
          </p:nvPr>
        </p:nvSpPr>
        <p:spPr/>
        <p:txBody>
          <a:bodyPr/>
          <a:lstStyle/>
          <a:p>
            <a:r>
              <a:rPr lang="en-US" altLang="en-US" dirty="0" smtClean="0"/>
              <a:t>Base integer instructions (RV64I)</a:t>
            </a:r>
          </a:p>
          <a:p>
            <a:pPr lvl="1"/>
            <a:r>
              <a:rPr lang="en-US" altLang="en-US" dirty="0" smtClean="0"/>
              <a:t>Those previously described, plus</a:t>
            </a:r>
          </a:p>
          <a:p>
            <a:pPr lvl="1"/>
            <a:r>
              <a:rPr lang="en-US" altLang="en-US" dirty="0" err="1" smtClean="0"/>
              <a:t>auipc</a:t>
            </a:r>
            <a:r>
              <a:rPr lang="en-US" altLang="en-US" dirty="0" smtClean="0"/>
              <a:t> </a:t>
            </a:r>
            <a:r>
              <a:rPr lang="en-US" altLang="en-US" dirty="0" err="1" smtClean="0"/>
              <a:t>rd</a:t>
            </a:r>
            <a:r>
              <a:rPr lang="en-US" altLang="en-US" dirty="0" smtClean="0"/>
              <a:t>, </a:t>
            </a:r>
            <a:r>
              <a:rPr lang="en-US" altLang="en-US" dirty="0" err="1" smtClean="0"/>
              <a:t>immed</a:t>
            </a:r>
            <a:r>
              <a:rPr lang="en-US" altLang="en-US" dirty="0" smtClean="0"/>
              <a:t>  // </a:t>
            </a:r>
            <a:r>
              <a:rPr lang="en-US" altLang="en-US" dirty="0" err="1" smtClean="0"/>
              <a:t>rd</a:t>
            </a:r>
            <a:r>
              <a:rPr lang="en-US" altLang="en-US" dirty="0" smtClean="0"/>
              <a:t> = (</a:t>
            </a:r>
            <a:r>
              <a:rPr lang="en-US" altLang="en-US" dirty="0" err="1" smtClean="0"/>
              <a:t>imm</a:t>
            </a:r>
            <a:r>
              <a:rPr lang="en-US" altLang="en-US" dirty="0" smtClean="0"/>
              <a:t>&lt;&lt;12) + pc</a:t>
            </a:r>
          </a:p>
          <a:p>
            <a:pPr lvl="2"/>
            <a:r>
              <a:rPr lang="en-US" altLang="en-US" dirty="0" smtClean="0"/>
              <a:t>follow by </a:t>
            </a:r>
            <a:r>
              <a:rPr lang="en-US" altLang="en-US" dirty="0" err="1" smtClean="0"/>
              <a:t>jalr</a:t>
            </a:r>
            <a:r>
              <a:rPr lang="en-US" altLang="en-US" dirty="0" smtClean="0"/>
              <a:t> (adds 12-bit </a:t>
            </a:r>
            <a:r>
              <a:rPr lang="en-US" altLang="en-US" dirty="0" err="1" smtClean="0"/>
              <a:t>immed</a:t>
            </a:r>
            <a:r>
              <a:rPr lang="en-US" altLang="en-US" dirty="0" smtClean="0"/>
              <a:t>) for long jump</a:t>
            </a:r>
          </a:p>
          <a:p>
            <a:pPr lvl="1"/>
            <a:r>
              <a:rPr lang="en-US" altLang="en-US" dirty="0" err="1" smtClean="0"/>
              <a:t>slt</a:t>
            </a:r>
            <a:r>
              <a:rPr lang="en-US" altLang="en-US" dirty="0" smtClean="0"/>
              <a:t>, </a:t>
            </a:r>
            <a:r>
              <a:rPr lang="en-US" altLang="en-US" dirty="0" err="1" smtClean="0"/>
              <a:t>sltu</a:t>
            </a:r>
            <a:r>
              <a:rPr lang="en-US" altLang="en-US" dirty="0" smtClean="0"/>
              <a:t>, </a:t>
            </a:r>
            <a:r>
              <a:rPr lang="en-US" altLang="en-US" dirty="0" err="1" smtClean="0"/>
              <a:t>slti</a:t>
            </a:r>
            <a:r>
              <a:rPr lang="en-US" altLang="en-US" dirty="0" smtClean="0"/>
              <a:t>, </a:t>
            </a:r>
            <a:r>
              <a:rPr lang="en-US" altLang="en-US" dirty="0" err="1" smtClean="0"/>
              <a:t>sltui</a:t>
            </a:r>
            <a:r>
              <a:rPr lang="en-US" altLang="en-US" dirty="0" smtClean="0"/>
              <a:t>: set less than (like MIPS)</a:t>
            </a:r>
          </a:p>
          <a:p>
            <a:pPr lvl="1"/>
            <a:r>
              <a:rPr lang="en-US" altLang="en-US" dirty="0" err="1" smtClean="0"/>
              <a:t>addw</a:t>
            </a:r>
            <a:r>
              <a:rPr lang="en-US" altLang="en-US" dirty="0" smtClean="0"/>
              <a:t>, </a:t>
            </a:r>
            <a:r>
              <a:rPr lang="en-US" altLang="en-US" dirty="0" err="1" smtClean="0"/>
              <a:t>subw</a:t>
            </a:r>
            <a:r>
              <a:rPr lang="en-US" altLang="en-US" dirty="0" smtClean="0"/>
              <a:t>, </a:t>
            </a:r>
            <a:r>
              <a:rPr lang="en-US" altLang="en-US" dirty="0" err="1" smtClean="0"/>
              <a:t>addiw</a:t>
            </a:r>
            <a:r>
              <a:rPr lang="en-US" altLang="en-US" dirty="0" smtClean="0"/>
              <a:t>: 32-bit add/sub</a:t>
            </a:r>
          </a:p>
          <a:p>
            <a:pPr lvl="1"/>
            <a:r>
              <a:rPr lang="en-US" altLang="en-US" dirty="0" err="1" smtClean="0"/>
              <a:t>sllw</a:t>
            </a:r>
            <a:r>
              <a:rPr lang="en-US" altLang="en-US" dirty="0" smtClean="0"/>
              <a:t>, </a:t>
            </a:r>
            <a:r>
              <a:rPr lang="en-US" altLang="en-US" dirty="0" err="1" smtClean="0"/>
              <a:t>srlw</a:t>
            </a:r>
            <a:r>
              <a:rPr lang="en-US" altLang="en-US" dirty="0" smtClean="0"/>
              <a:t>, </a:t>
            </a:r>
            <a:r>
              <a:rPr lang="en-US" altLang="en-US" dirty="0" err="1" smtClean="0"/>
              <a:t>srlw</a:t>
            </a:r>
            <a:r>
              <a:rPr lang="en-US" altLang="en-US" dirty="0" smtClean="0"/>
              <a:t>, </a:t>
            </a:r>
            <a:r>
              <a:rPr lang="en-US" altLang="en-US" dirty="0" err="1" smtClean="0"/>
              <a:t>slliw</a:t>
            </a:r>
            <a:r>
              <a:rPr lang="en-US" altLang="en-US" dirty="0" smtClean="0"/>
              <a:t>, </a:t>
            </a:r>
            <a:r>
              <a:rPr lang="en-US" altLang="en-US" dirty="0" err="1" smtClean="0"/>
              <a:t>srliw</a:t>
            </a:r>
            <a:r>
              <a:rPr lang="en-US" altLang="en-US" dirty="0" smtClean="0"/>
              <a:t>, </a:t>
            </a:r>
            <a:r>
              <a:rPr lang="en-US" altLang="en-US" dirty="0" err="1" smtClean="0"/>
              <a:t>sraiw</a:t>
            </a:r>
            <a:r>
              <a:rPr lang="en-US" altLang="en-US" dirty="0" smtClean="0"/>
              <a:t>: 32-bit shift</a:t>
            </a:r>
          </a:p>
          <a:p>
            <a:endParaRPr lang="en-US" altLang="en-US" dirty="0" smtClean="0"/>
          </a:p>
          <a:p>
            <a:r>
              <a:rPr lang="en-US" altLang="en-US" dirty="0" smtClean="0"/>
              <a:t>32-bit variant: RV32I</a:t>
            </a:r>
          </a:p>
          <a:p>
            <a:pPr lvl="1"/>
            <a:r>
              <a:rPr lang="en-US" altLang="en-US" dirty="0" smtClean="0"/>
              <a:t>registers are 32-bits wide, 32-bit operations</a:t>
            </a:r>
          </a:p>
        </p:txBody>
      </p:sp>
    </p:spTree>
    <p:extLst>
      <p:ext uri="{BB962C8B-B14F-4D97-AF65-F5344CB8AC3E}">
        <p14:creationId xmlns:p14="http://schemas.microsoft.com/office/powerpoint/2010/main" val="57888455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pPr>
              <a:defRPr/>
            </a:pPr>
            <a:r>
              <a:rPr lang="en-US" altLang="en-US" smtClean="0"/>
              <a:t>Instruction Set Extensions</a:t>
            </a:r>
          </a:p>
        </p:txBody>
      </p:sp>
      <p:sp>
        <p:nvSpPr>
          <p:cNvPr id="283651" name="Content Placeholder 2"/>
          <p:cNvSpPr>
            <a:spLocks noGrp="1"/>
          </p:cNvSpPr>
          <p:nvPr>
            <p:ph idx="1"/>
          </p:nvPr>
        </p:nvSpPr>
        <p:spPr/>
        <p:txBody>
          <a:bodyPr/>
          <a:lstStyle/>
          <a:p>
            <a:r>
              <a:rPr lang="en-US" altLang="en-US" smtClean="0"/>
              <a:t>M: integer multiply, divide, remainder</a:t>
            </a:r>
          </a:p>
          <a:p>
            <a:r>
              <a:rPr lang="en-US" altLang="en-US" smtClean="0"/>
              <a:t>A: atomic memory operations</a:t>
            </a:r>
          </a:p>
          <a:p>
            <a:r>
              <a:rPr lang="en-US" altLang="en-US" smtClean="0"/>
              <a:t>F: single-precision floating point</a:t>
            </a:r>
          </a:p>
          <a:p>
            <a:r>
              <a:rPr lang="en-US" altLang="en-US" smtClean="0"/>
              <a:t>D: double-precision floating point</a:t>
            </a:r>
          </a:p>
          <a:p>
            <a:r>
              <a:rPr lang="en-US" altLang="en-US" smtClean="0"/>
              <a:t>C: compressed instructions</a:t>
            </a:r>
          </a:p>
          <a:p>
            <a:pPr lvl="1"/>
            <a:r>
              <a:rPr lang="en-US" altLang="en-US" smtClean="0"/>
              <a:t>16-bit encoding for frequently used instructions</a:t>
            </a:r>
          </a:p>
        </p:txBody>
      </p:sp>
    </p:spTree>
    <p:extLst>
      <p:ext uri="{BB962C8B-B14F-4D97-AF65-F5344CB8AC3E}">
        <p14:creationId xmlns:p14="http://schemas.microsoft.com/office/powerpoint/2010/main" val="135498184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p:txBody>
          <a:bodyPr/>
          <a:lstStyle/>
          <a:p>
            <a:pPr>
              <a:defRPr/>
            </a:pPr>
            <a:r>
              <a:rPr lang="en-US" altLang="zh-CN" sz="3200" b="0" dirty="0"/>
              <a:t>Summary</a:t>
            </a:r>
          </a:p>
        </p:txBody>
      </p:sp>
      <p:sp>
        <p:nvSpPr>
          <p:cNvPr id="140291" name="Rectangle 3"/>
          <p:cNvSpPr>
            <a:spLocks noGrp="1" noRot="1" noChangeArrowheads="1"/>
          </p:cNvSpPr>
          <p:nvPr>
            <p:ph type="body" idx="1"/>
          </p:nvPr>
        </p:nvSpPr>
        <p:spPr>
          <a:xfrm>
            <a:off x="980706" y="1142984"/>
            <a:ext cx="11070167" cy="4886325"/>
          </a:xfrm>
        </p:spPr>
        <p:txBody>
          <a:bodyPr/>
          <a:lstStyle/>
          <a:p>
            <a:pPr>
              <a:defRPr/>
            </a:pPr>
            <a:r>
              <a:rPr lang="en-US" altLang="zh-CN" b="1" dirty="0" smtClean="0">
                <a:cs typeface="+mn-cs"/>
              </a:rPr>
              <a:t> </a:t>
            </a:r>
            <a:r>
              <a:rPr lang="en-US" altLang="zh-CN" b="1" dirty="0" smtClean="0">
                <a:solidFill>
                  <a:srgbClr val="0000FF"/>
                </a:solidFill>
                <a:cs typeface="+mn-cs"/>
              </a:rPr>
              <a:t>Two principles of stored-program computers</a:t>
            </a:r>
          </a:p>
          <a:p>
            <a:pPr lvl="1">
              <a:defRPr/>
            </a:pPr>
            <a:r>
              <a:rPr lang="en-US" altLang="zh-CN" b="1" i="1" dirty="0" smtClean="0">
                <a:solidFill>
                  <a:srgbClr val="000000"/>
                </a:solidFill>
              </a:rPr>
              <a:t> Use instructions as numbers</a:t>
            </a:r>
          </a:p>
          <a:p>
            <a:pPr lvl="1">
              <a:defRPr/>
            </a:pPr>
            <a:r>
              <a:rPr lang="en-US" altLang="zh-CN" b="1" i="1" dirty="0" smtClean="0">
                <a:solidFill>
                  <a:srgbClr val="000000"/>
                </a:solidFill>
              </a:rPr>
              <a:t> Use alterable memory for programs</a:t>
            </a:r>
          </a:p>
          <a:p>
            <a:pPr marL="0" indent="0">
              <a:buFont typeface="Wingdings" panose="05000000000000000000" pitchFamily="2" charset="2"/>
              <a:buNone/>
              <a:defRPr/>
            </a:pPr>
            <a:r>
              <a:rPr lang="en-US" altLang="zh-CN" b="1" dirty="0" smtClean="0">
                <a:solidFill>
                  <a:srgbClr val="000000"/>
                </a:solidFill>
                <a:cs typeface="+mn-cs"/>
              </a:rPr>
              <a:t> </a:t>
            </a:r>
          </a:p>
          <a:p>
            <a:pPr>
              <a:defRPr/>
            </a:pPr>
            <a:r>
              <a:rPr lang="en-US" altLang="zh-CN" b="1" dirty="0" smtClean="0">
                <a:cs typeface="+mn-cs"/>
              </a:rPr>
              <a:t> </a:t>
            </a:r>
            <a:r>
              <a:rPr lang="en-US" altLang="zh-CN" b="1" dirty="0" smtClean="0">
                <a:solidFill>
                  <a:srgbClr val="0000FF"/>
                </a:solidFill>
                <a:cs typeface="+mn-cs"/>
              </a:rPr>
              <a:t>Four design principles</a:t>
            </a:r>
            <a:r>
              <a:rPr lang="en-US" altLang="zh-CN" dirty="0" smtClean="0">
                <a:solidFill>
                  <a:srgbClr val="0000FF"/>
                </a:solidFill>
                <a:cs typeface="+mn-cs"/>
              </a:rPr>
              <a:t> </a:t>
            </a:r>
          </a:p>
          <a:p>
            <a:pPr lvl="1">
              <a:defRPr/>
            </a:pPr>
            <a:r>
              <a:rPr lang="en-US" altLang="zh-CN" b="1" i="1" dirty="0">
                <a:solidFill>
                  <a:srgbClr val="000000"/>
                </a:solidFill>
              </a:rPr>
              <a:t> Simplicity favors regularity</a:t>
            </a:r>
          </a:p>
          <a:p>
            <a:pPr lvl="1">
              <a:defRPr/>
            </a:pPr>
            <a:r>
              <a:rPr lang="en-US" altLang="zh-CN" b="1" i="1" dirty="0">
                <a:solidFill>
                  <a:srgbClr val="000000"/>
                </a:solidFill>
              </a:rPr>
              <a:t> Smaller is faster</a:t>
            </a:r>
          </a:p>
          <a:p>
            <a:pPr lvl="1">
              <a:defRPr/>
            </a:pPr>
            <a:r>
              <a:rPr lang="en-US" altLang="zh-CN" b="1" i="1" dirty="0">
                <a:solidFill>
                  <a:srgbClr val="000000"/>
                </a:solidFill>
              </a:rPr>
              <a:t> Good design demands good compromises</a:t>
            </a:r>
          </a:p>
          <a:p>
            <a:pPr lvl="1">
              <a:defRPr/>
            </a:pPr>
            <a:r>
              <a:rPr lang="en-US" altLang="zh-CN" b="1" i="1" dirty="0">
                <a:solidFill>
                  <a:srgbClr val="000000"/>
                </a:solidFill>
              </a:rPr>
              <a:t> Make the common case fast</a:t>
            </a:r>
          </a:p>
          <a:p>
            <a:pPr marL="457200" lvl="1" indent="0">
              <a:buFont typeface="Wingdings" panose="05000000000000000000" pitchFamily="2" charset="2"/>
              <a:buNone/>
              <a:defRPr/>
            </a:pPr>
            <a:endParaRPr lang="en-US" altLang="zh-CN" dirty="0" smtClean="0">
              <a:solidFill>
                <a:srgbClr val="000000"/>
              </a:solidFill>
            </a:endParaRPr>
          </a:p>
          <a:p>
            <a:pPr>
              <a:defRPr/>
            </a:pPr>
            <a:r>
              <a:rPr lang="en-US" altLang="zh-CN" b="1" dirty="0" smtClean="0">
                <a:solidFill>
                  <a:srgbClr val="000000"/>
                </a:solidFill>
                <a:cs typeface="+mn-cs"/>
              </a:rPr>
              <a:t> </a:t>
            </a:r>
            <a:r>
              <a:rPr lang="en-US" altLang="zh-CN" b="1" dirty="0" smtClean="0">
                <a:solidFill>
                  <a:srgbClr val="0000FF"/>
                </a:solidFill>
                <a:cs typeface="+mn-cs"/>
              </a:rPr>
              <a:t>RISC </a:t>
            </a:r>
            <a:r>
              <a:rPr lang="en-US" altLang="zh-CN" b="1" dirty="0">
                <a:solidFill>
                  <a:srgbClr val="0000FF"/>
                </a:solidFill>
                <a:cs typeface="+mn-cs"/>
              </a:rPr>
              <a:t>–V Instruction </a:t>
            </a:r>
            <a:r>
              <a:rPr lang="en-US" altLang="zh-CN" b="1" dirty="0" smtClean="0">
                <a:solidFill>
                  <a:srgbClr val="0000FF"/>
                </a:solidFill>
                <a:cs typeface="+mn-cs"/>
              </a:rPr>
              <a:t>Set</a:t>
            </a:r>
            <a:endParaRPr lang="en-US" altLang="zh-CN" b="1" dirty="0">
              <a:solidFill>
                <a:srgbClr val="0000FF"/>
              </a:solidFill>
              <a:cs typeface="+mn-cs"/>
            </a:endParaRPr>
          </a:p>
        </p:txBody>
      </p:sp>
    </p:spTree>
    <p:extLst>
      <p:ext uri="{BB962C8B-B14F-4D97-AF65-F5344CB8AC3E}">
        <p14:creationId xmlns:p14="http://schemas.microsoft.com/office/powerpoint/2010/main" val="47334845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04181" y="382587"/>
            <a:ext cx="8856662" cy="3529013"/>
          </a:xfrm>
        </p:spPr>
        <p:txBody>
          <a:bodyPr/>
          <a:lstStyle/>
          <a:p>
            <a:r>
              <a:rPr lang="en-US" altLang="zh-CN" sz="2800" b="1" dirty="0" smtClean="0"/>
              <a:t>Example </a:t>
            </a:r>
            <a:r>
              <a:rPr lang="en-US" altLang="zh-CN" sz="2800" dirty="0" smtClean="0"/>
              <a:t>   </a:t>
            </a:r>
            <a:r>
              <a:rPr lang="en-US" altLang="zh-CN" dirty="0" smtClean="0"/>
              <a:t>Compiling a complex C </a:t>
            </a:r>
            <a:r>
              <a:rPr lang="en-US" altLang="zh-CN" sz="2800" dirty="0" smtClean="0">
                <a:solidFill>
                  <a:srgbClr val="000000"/>
                </a:solidFill>
              </a:rPr>
              <a:t>assignment</a:t>
            </a:r>
            <a:endParaRPr lang="en-US" altLang="zh-CN" sz="2000" dirty="0" smtClean="0"/>
          </a:p>
          <a:p>
            <a:pPr lvl="1"/>
            <a:r>
              <a:rPr lang="en-US" altLang="zh-CN" sz="2400" dirty="0" smtClean="0"/>
              <a:t> C code:  </a:t>
            </a:r>
          </a:p>
          <a:p>
            <a:pPr lvl="1">
              <a:buFont typeface="Wingdings" panose="05000000000000000000" pitchFamily="2" charset="2"/>
              <a:buNone/>
            </a:pPr>
            <a:r>
              <a:rPr lang="en-US" altLang="zh-CN" dirty="0" smtClean="0">
                <a:latin typeface="Times New Roman" panose="02020603050405020304" pitchFamily="18" charset="0"/>
              </a:rPr>
              <a:t>        f = ( g + h ) –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j );</a:t>
            </a:r>
          </a:p>
          <a:p>
            <a:pPr lvl="1">
              <a:buFont typeface="Wingdings" panose="05000000000000000000" pitchFamily="2" charset="2"/>
              <a:buNone/>
            </a:pPr>
            <a:endParaRPr lang="en-US" altLang="zh-CN" dirty="0" smtClean="0">
              <a:latin typeface="Times New Roman" panose="02020603050405020304" pitchFamily="18" charset="0"/>
            </a:endParaRPr>
          </a:p>
          <a:p>
            <a:pPr lvl="1">
              <a:buFont typeface="Wingdings" panose="05000000000000000000" pitchFamily="2" charset="2"/>
              <a:buChar char="u"/>
            </a:pPr>
            <a:r>
              <a:rPr lang="en-US" altLang="zh-CN" sz="2400" dirty="0" smtClean="0"/>
              <a:t> </a:t>
            </a:r>
            <a:r>
              <a:rPr lang="en-US" altLang="zh-CN" sz="2400" dirty="0" smtClean="0">
                <a:solidFill>
                  <a:srgbClr val="0000FF"/>
                </a:solidFill>
              </a:rPr>
              <a:t>RISC-V code: </a:t>
            </a:r>
          </a:p>
          <a:p>
            <a:pPr lvl="1">
              <a:buFont typeface="Wingdings" panose="05000000000000000000" pitchFamily="2" charset="2"/>
              <a:buNone/>
            </a:pPr>
            <a:r>
              <a:rPr lang="en-US" altLang="zh-CN" dirty="0" smtClean="0">
                <a:latin typeface="Times New Roman" panose="02020603050405020304" pitchFamily="18" charset="0"/>
              </a:rPr>
              <a:t>        add  t0, g, h                   // temporary variable t0 contains g + h</a:t>
            </a:r>
          </a:p>
          <a:p>
            <a:pPr lvl="1">
              <a:buFont typeface="Wingdings" panose="05000000000000000000" pitchFamily="2" charset="2"/>
              <a:buNone/>
            </a:pPr>
            <a:r>
              <a:rPr lang="en-US" altLang="zh-CN" dirty="0" smtClean="0">
                <a:latin typeface="Times New Roman" panose="02020603050405020304" pitchFamily="18" charset="0"/>
              </a:rPr>
              <a:t>        add  t1,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j                    // temporary variable t1 contains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j</a:t>
            </a:r>
          </a:p>
          <a:p>
            <a:pPr lvl="1">
              <a:buFont typeface="Wingdings" panose="05000000000000000000" pitchFamily="2" charset="2"/>
              <a:buNone/>
            </a:pPr>
            <a:r>
              <a:rPr lang="en-US" altLang="zh-CN" dirty="0" smtClean="0">
                <a:latin typeface="Times New Roman" panose="02020603050405020304" pitchFamily="18" charset="0"/>
              </a:rPr>
              <a:t>        sub  f, t0, t1                  // f gets t0 – t1</a:t>
            </a:r>
          </a:p>
        </p:txBody>
      </p:sp>
      <p:sp>
        <p:nvSpPr>
          <p:cNvPr id="23555" name="Text Box 3"/>
          <p:cNvSpPr txBox="1">
            <a:spLocks noChangeArrowheads="1"/>
          </p:cNvSpPr>
          <p:nvPr/>
        </p:nvSpPr>
        <p:spPr bwMode="auto">
          <a:xfrm>
            <a:off x="2495550" y="4868863"/>
            <a:ext cx="763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graphicFrame>
        <p:nvGraphicFramePr>
          <p:cNvPr id="334881" name="Group 33"/>
          <p:cNvGraphicFramePr>
            <a:graphicFrameLocks noGrp="1"/>
          </p:cNvGraphicFramePr>
          <p:nvPr/>
        </p:nvGraphicFramePr>
        <p:xfrm>
          <a:off x="1847850" y="4773613"/>
          <a:ext cx="8569325" cy="1404937"/>
        </p:xfrm>
        <a:graphic>
          <a:graphicData uri="http://schemas.openxmlformats.org/drawingml/2006/table">
            <a:tbl>
              <a:tblPr/>
              <a:tblGrid>
                <a:gridCol w="1525588">
                  <a:extLst>
                    <a:ext uri="{9D8B030D-6E8A-4147-A177-3AD203B41FA5}">
                      <a16:colId xmlns:a16="http://schemas.microsoft.com/office/drawing/2014/main" xmlns="" val="20000"/>
                    </a:ext>
                  </a:extLst>
                </a:gridCol>
                <a:gridCol w="1573212">
                  <a:extLst>
                    <a:ext uri="{9D8B030D-6E8A-4147-A177-3AD203B41FA5}">
                      <a16:colId xmlns:a16="http://schemas.microsoft.com/office/drawing/2014/main" xmlns="" val="20001"/>
                    </a:ext>
                  </a:extLst>
                </a:gridCol>
                <a:gridCol w="1458913">
                  <a:extLst>
                    <a:ext uri="{9D8B030D-6E8A-4147-A177-3AD203B41FA5}">
                      <a16:colId xmlns:a16="http://schemas.microsoft.com/office/drawing/2014/main" xmlns="" val="20002"/>
                    </a:ext>
                  </a:extLst>
                </a:gridCol>
                <a:gridCol w="1397000">
                  <a:extLst>
                    <a:ext uri="{9D8B030D-6E8A-4147-A177-3AD203B41FA5}">
                      <a16:colId xmlns:a16="http://schemas.microsoft.com/office/drawing/2014/main" xmlns="" val="20003"/>
                    </a:ext>
                  </a:extLst>
                </a:gridCol>
                <a:gridCol w="2614612">
                  <a:extLst>
                    <a:ext uri="{9D8B030D-6E8A-4147-A177-3AD203B41FA5}">
                      <a16:colId xmlns:a16="http://schemas.microsoft.com/office/drawing/2014/main" xmlns="" val="20004"/>
                    </a:ext>
                  </a:extLst>
                </a:gridCol>
              </a:tblGrid>
              <a:tr h="48123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楷体_GB2312" pitchFamily="49" charset="-122"/>
                        </a:rPr>
                        <a:t>Category</a:t>
                      </a:r>
                    </a:p>
                  </a:txBody>
                  <a:tcPr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Instruction</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Example</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Meaning</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Comments</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27288">
                <a:tc rowSpan="2">
                  <a:txBody>
                    <a:bodyPr/>
                    <a:lstStyle/>
                    <a:p>
                      <a:pPr marL="0" marR="0" lvl="0" indent="0" algn="l" defTabSz="914400" rtl="0" eaLnBrk="0" fontAlgn="b"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FF0066"/>
                          </a:solidFill>
                          <a:effectLst/>
                          <a:latin typeface="Verdana" pitchFamily="34" charset="0"/>
                          <a:ea typeface="楷体_GB2312" pitchFamily="49" charset="-122"/>
                        </a:rPr>
                        <a:t>Arithmetic</a:t>
                      </a:r>
                    </a:p>
                  </a:txBody>
                  <a:tcPr marL="90000" marR="90000" marT="46821" marB="4682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FF0000"/>
                          </a:solidFill>
                          <a:effectLst/>
                          <a:latin typeface="Verdana" pitchFamily="34" charset="0"/>
                          <a:ea typeface="楷体_GB2312" pitchFamily="49" charset="-122"/>
                        </a:rPr>
                        <a:t>add</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add a,b,c</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a←b+c</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Always three operands</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419">
                <a:tc vMerge="1">
                  <a:txBody>
                    <a:bodyPr/>
                    <a:lstStyle/>
                    <a:p>
                      <a:endParaRPr lang="zh-CN" alt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FF0000"/>
                          </a:solidFill>
                          <a:effectLst/>
                          <a:latin typeface="Verdana" pitchFamily="34" charset="0"/>
                          <a:ea typeface="楷体_GB2312" pitchFamily="49" charset="-122"/>
                        </a:rPr>
                        <a:t>subtract</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sub a,b,c</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a←b-c</a:t>
                      </a:r>
                    </a:p>
                  </a:txBody>
                  <a:tcPr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Always three operands</a:t>
                      </a:r>
                    </a:p>
                  </a:txBody>
                  <a:tcPr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23581" name="Rectangle 29"/>
          <p:cNvSpPr>
            <a:spLocks noChangeArrowheads="1"/>
          </p:cNvSpPr>
          <p:nvPr/>
        </p:nvSpPr>
        <p:spPr bwMode="auto">
          <a:xfrm>
            <a:off x="3243263" y="4267200"/>
            <a:ext cx="4614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lgn="ctr" eaLnBrk="1" hangingPunct="1">
              <a:buClr>
                <a:schemeClr val="accent2"/>
              </a:buClr>
              <a:buSzPct val="85000"/>
              <a:buFont typeface="Wingdings" panose="05000000000000000000" pitchFamily="2" charset="2"/>
              <a:buNone/>
            </a:pPr>
            <a:r>
              <a:rPr lang="en-US" altLang="zh-CN" sz="240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RISC-V assembly language</a:t>
            </a:r>
          </a:p>
        </p:txBody>
      </p:sp>
    </p:spTree>
    <p:extLst>
      <p:ext uri="{BB962C8B-B14F-4D97-AF65-F5344CB8AC3E}">
        <p14:creationId xmlns:p14="http://schemas.microsoft.com/office/powerpoint/2010/main" val="390340637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1415480" y="260648"/>
            <a:ext cx="9937303" cy="863600"/>
          </a:xfrm>
        </p:spPr>
        <p:txBody>
          <a:bodyPr/>
          <a:lstStyle/>
          <a:p>
            <a:pPr>
              <a:defRPr/>
            </a:pPr>
            <a:r>
              <a:rPr lang="en-US" altLang="zh-CN" dirty="0"/>
              <a:t>2.3    Operands of the Computer Hardware</a:t>
            </a:r>
          </a:p>
        </p:txBody>
      </p:sp>
      <p:sp>
        <p:nvSpPr>
          <p:cNvPr id="13315" name="Rectangle 3"/>
          <p:cNvSpPr>
            <a:spLocks noGrp="1" noRot="1" noChangeArrowheads="1"/>
          </p:cNvSpPr>
          <p:nvPr>
            <p:ph type="body" idx="1"/>
          </p:nvPr>
        </p:nvSpPr>
        <p:spPr>
          <a:xfrm>
            <a:off x="1847850" y="1700213"/>
            <a:ext cx="8712200" cy="4608512"/>
          </a:xfrm>
        </p:spPr>
        <p:txBody>
          <a:bodyPr/>
          <a:lstStyle/>
          <a:p>
            <a:pPr>
              <a:lnSpc>
                <a:spcPct val="90000"/>
              </a:lnSpc>
              <a:defRPr/>
            </a:pPr>
            <a:r>
              <a:rPr lang="en-US" altLang="zh-CN" sz="2800" b="1" dirty="0" smtClean="0">
                <a:solidFill>
                  <a:srgbClr val="000000"/>
                </a:solidFill>
                <a:latin typeface="+mj-lt"/>
                <a:cs typeface="+mn-cs"/>
              </a:rPr>
              <a:t>Register Operands</a:t>
            </a:r>
          </a:p>
          <a:p>
            <a:pPr>
              <a:lnSpc>
                <a:spcPct val="90000"/>
              </a:lnSpc>
              <a:defRPr/>
            </a:pPr>
            <a:r>
              <a:rPr lang="en-US" altLang="zh-CN" sz="2800" b="1" dirty="0" smtClean="0">
                <a:solidFill>
                  <a:srgbClr val="000000"/>
                </a:solidFill>
                <a:latin typeface="+mj-lt"/>
                <a:cs typeface="+mn-cs"/>
              </a:rPr>
              <a:t>Memory Operands</a:t>
            </a:r>
          </a:p>
          <a:p>
            <a:pPr>
              <a:lnSpc>
                <a:spcPct val="90000"/>
              </a:lnSpc>
              <a:defRPr/>
            </a:pPr>
            <a:r>
              <a:rPr lang="en-US" altLang="zh-CN" sz="2800" b="1" dirty="0" smtClean="0">
                <a:solidFill>
                  <a:srgbClr val="000000"/>
                </a:solidFill>
                <a:latin typeface="+mj-lt"/>
                <a:cs typeface="+mn-cs"/>
              </a:rPr>
              <a:t>Constant or Immediate Operand</a:t>
            </a:r>
            <a:endParaRPr lang="en-US" altLang="zh-CN" sz="2800" b="1" dirty="0">
              <a:solidFill>
                <a:srgbClr val="000000"/>
              </a:solidFill>
              <a:latin typeface="+mj-lt"/>
              <a:cs typeface="+mn-cs"/>
            </a:endParaRPr>
          </a:p>
        </p:txBody>
      </p:sp>
    </p:spTree>
    <p:extLst>
      <p:ext uri="{BB962C8B-B14F-4D97-AF65-F5344CB8AC3E}">
        <p14:creationId xmlns:p14="http://schemas.microsoft.com/office/powerpoint/2010/main" val="102668527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a:xfrm>
            <a:off x="1462088" y="188640"/>
            <a:ext cx="10729912" cy="863600"/>
          </a:xfrm>
        </p:spPr>
        <p:txBody>
          <a:bodyPr/>
          <a:lstStyle/>
          <a:p>
            <a:pPr>
              <a:defRPr/>
            </a:pPr>
            <a:r>
              <a:rPr lang="en-US" altLang="zh-CN" dirty="0" smtClean="0"/>
              <a:t>Register Operands</a:t>
            </a:r>
            <a:endParaRPr lang="en-US" altLang="zh-CN" dirty="0"/>
          </a:p>
        </p:txBody>
      </p:sp>
      <p:sp>
        <p:nvSpPr>
          <p:cNvPr id="13315" name="Rectangle 3"/>
          <p:cNvSpPr>
            <a:spLocks noGrp="1" noRot="1" noChangeArrowheads="1"/>
          </p:cNvSpPr>
          <p:nvPr>
            <p:ph type="body" idx="1"/>
          </p:nvPr>
        </p:nvSpPr>
        <p:spPr>
          <a:xfrm>
            <a:off x="1490422" y="980728"/>
            <a:ext cx="9433048" cy="4896544"/>
          </a:xfrm>
        </p:spPr>
        <p:txBody>
          <a:bodyPr/>
          <a:lstStyle/>
          <a:p>
            <a:pPr>
              <a:lnSpc>
                <a:spcPct val="150000"/>
              </a:lnSpc>
              <a:defRPr/>
            </a:pPr>
            <a:r>
              <a:rPr lang="en-US" altLang="zh-CN" sz="2800" b="1" dirty="0">
                <a:solidFill>
                  <a:srgbClr val="000000"/>
                </a:solidFill>
                <a:latin typeface="+mj-lt"/>
                <a:cs typeface="+mn-cs"/>
              </a:rPr>
              <a:t>Arithmetic instructions operands must be registers or immediate</a:t>
            </a:r>
          </a:p>
          <a:p>
            <a:pPr lvl="1">
              <a:lnSpc>
                <a:spcPct val="150000"/>
              </a:lnSpc>
              <a:defRPr/>
            </a:pPr>
            <a:r>
              <a:rPr lang="en-US" altLang="zh-CN" b="1" dirty="0" smtClean="0">
                <a:solidFill>
                  <a:srgbClr val="000000"/>
                </a:solidFill>
                <a:ea typeface="宋体" charset="-122"/>
              </a:rPr>
              <a:t> </a:t>
            </a:r>
            <a:r>
              <a:rPr lang="en-US" altLang="zh-CN" sz="2400" dirty="0">
                <a:solidFill>
                  <a:srgbClr val="000000"/>
                </a:solidFill>
                <a:ea typeface="宋体" charset="-122"/>
              </a:rPr>
              <a:t>32 registers in RISC-V</a:t>
            </a:r>
          </a:p>
          <a:p>
            <a:pPr lvl="1">
              <a:lnSpc>
                <a:spcPct val="150000"/>
              </a:lnSpc>
              <a:defRPr/>
            </a:pPr>
            <a:r>
              <a:rPr lang="en-US" altLang="zh-CN" sz="2400" dirty="0">
                <a:solidFill>
                  <a:srgbClr val="000000"/>
                </a:solidFill>
                <a:ea typeface="宋体" charset="-122"/>
              </a:rPr>
              <a:t> 64 bits for each register in </a:t>
            </a:r>
            <a:r>
              <a:rPr lang="en-US" altLang="zh-CN" sz="2400" dirty="0" smtClean="0">
                <a:solidFill>
                  <a:srgbClr val="000000"/>
                </a:solidFill>
                <a:ea typeface="宋体" charset="-122"/>
              </a:rPr>
              <a:t>RISC-V</a:t>
            </a:r>
            <a:endParaRPr lang="en-US" altLang="zh-CN" sz="2400" dirty="0">
              <a:solidFill>
                <a:srgbClr val="000000"/>
              </a:solidFill>
              <a:ea typeface="宋体" charset="-122"/>
            </a:endParaRPr>
          </a:p>
          <a:p>
            <a:pPr>
              <a:lnSpc>
                <a:spcPct val="150000"/>
              </a:lnSpc>
              <a:defRPr/>
            </a:pPr>
            <a:r>
              <a:rPr lang="en-US" altLang="zh-CN" sz="2800" b="1" dirty="0">
                <a:solidFill>
                  <a:srgbClr val="000000"/>
                </a:solidFill>
                <a:latin typeface="+mj-lt"/>
                <a:cs typeface="+mn-cs"/>
              </a:rPr>
              <a:t> </a:t>
            </a:r>
            <a:r>
              <a:rPr lang="en-US" altLang="zh-CN" sz="2800" b="1" dirty="0">
                <a:solidFill>
                  <a:srgbClr val="FF0000"/>
                </a:solidFill>
                <a:latin typeface="+mj-lt"/>
                <a:cs typeface="+mn-cs"/>
              </a:rPr>
              <a:t>Design Principle 2</a:t>
            </a:r>
          </a:p>
          <a:p>
            <a:pPr lvl="1">
              <a:lnSpc>
                <a:spcPct val="150000"/>
              </a:lnSpc>
              <a:defRPr/>
            </a:pPr>
            <a:r>
              <a:rPr lang="en-US" altLang="zh-CN" b="1" dirty="0" smtClean="0">
                <a:solidFill>
                  <a:srgbClr val="000000"/>
                </a:solidFill>
                <a:ea typeface="宋体" charset="-122"/>
              </a:rPr>
              <a:t> </a:t>
            </a:r>
            <a:r>
              <a:rPr lang="en-US" altLang="zh-CN" sz="2400" b="1" i="1" dirty="0">
                <a:solidFill>
                  <a:srgbClr val="0000FF"/>
                </a:solidFill>
                <a:ea typeface="宋体" charset="-122"/>
              </a:rPr>
              <a:t>Smaller is faster</a:t>
            </a:r>
            <a:r>
              <a:rPr lang="zh-CN" altLang="en-US" sz="2400" b="1" i="1" dirty="0">
                <a:solidFill>
                  <a:srgbClr val="000000"/>
                </a:solidFill>
                <a:ea typeface="宋体" charset="-122"/>
              </a:rPr>
              <a:t>（越少越快，寄存器个数一般不超过</a:t>
            </a:r>
            <a:r>
              <a:rPr lang="en-US" altLang="zh-CN" sz="2400" b="1" i="1" dirty="0">
                <a:solidFill>
                  <a:srgbClr val="000000"/>
                </a:solidFill>
                <a:ea typeface="宋体" charset="-122"/>
              </a:rPr>
              <a:t>32</a:t>
            </a:r>
            <a:r>
              <a:rPr lang="zh-CN" altLang="en-US" sz="2400" b="1" i="1" dirty="0">
                <a:solidFill>
                  <a:srgbClr val="000000"/>
                </a:solidFill>
                <a:ea typeface="宋体" charset="-122"/>
              </a:rPr>
              <a:t>个）</a:t>
            </a:r>
          </a:p>
          <a:p>
            <a:pPr>
              <a:lnSpc>
                <a:spcPct val="150000"/>
              </a:lnSpc>
              <a:defRPr/>
            </a:pPr>
            <a:r>
              <a:rPr lang="en-US" altLang="zh-CN" b="1" i="1" dirty="0" smtClean="0">
                <a:solidFill>
                  <a:srgbClr val="000000"/>
                </a:solidFill>
                <a:cs typeface="+mn-cs"/>
              </a:rPr>
              <a:t> </a:t>
            </a:r>
            <a:r>
              <a:rPr lang="en-US" altLang="zh-CN" sz="2800" b="1" dirty="0">
                <a:solidFill>
                  <a:srgbClr val="000000"/>
                </a:solidFill>
                <a:latin typeface="+mj-lt"/>
                <a:cs typeface="+mn-cs"/>
              </a:rPr>
              <a:t>RISC-v register operand</a:t>
            </a:r>
          </a:p>
          <a:p>
            <a:pPr lvl="1">
              <a:lnSpc>
                <a:spcPct val="150000"/>
              </a:lnSpc>
              <a:defRPr/>
            </a:pPr>
            <a:r>
              <a:rPr lang="en-US" altLang="zh-CN" sz="2400" dirty="0">
                <a:solidFill>
                  <a:srgbClr val="000000"/>
                </a:solidFill>
              </a:rPr>
              <a:t>Size is 64 bits, which named </a:t>
            </a:r>
            <a:r>
              <a:rPr lang="en-US" altLang="zh-CN" sz="2400" b="1" i="1" dirty="0" err="1" smtClean="0">
                <a:solidFill>
                  <a:srgbClr val="000000"/>
                </a:solidFill>
              </a:rPr>
              <a:t>doubleword</a:t>
            </a:r>
            <a:r>
              <a:rPr lang="en-US" altLang="zh-CN" sz="2400" b="1" i="1" dirty="0" smtClean="0">
                <a:solidFill>
                  <a:srgbClr val="000000"/>
                </a:solidFill>
              </a:rPr>
              <a:t>    </a:t>
            </a:r>
            <a:r>
              <a:rPr lang="zh-CN" altLang="en-US" sz="2000" b="1" i="1" dirty="0" smtClean="0">
                <a:solidFill>
                  <a:srgbClr val="000000"/>
                </a:solidFill>
              </a:rPr>
              <a:t>（</a:t>
            </a:r>
            <a:r>
              <a:rPr lang="en-US" altLang="zh-CN" sz="2000" b="1" i="1" dirty="0" smtClean="0">
                <a:solidFill>
                  <a:srgbClr val="000000"/>
                </a:solidFill>
              </a:rPr>
              <a:t>we use 32 bits)</a:t>
            </a:r>
            <a:endParaRPr lang="en-US" altLang="zh-CN" sz="2000" b="1" i="1" dirty="0">
              <a:solidFill>
                <a:srgbClr val="000000"/>
              </a:solidFill>
            </a:endParaRPr>
          </a:p>
          <a:p>
            <a:pPr lvl="1">
              <a:lnSpc>
                <a:spcPct val="90000"/>
              </a:lnSpc>
              <a:buFont typeface="Wingdings" panose="05000000000000000000" pitchFamily="2" charset="2"/>
              <a:buNone/>
              <a:defRPr/>
            </a:pPr>
            <a:endParaRPr lang="en-US" altLang="zh-CN" dirty="0" smtClean="0">
              <a:ea typeface="宋体" charset="-122"/>
            </a:endParaRPr>
          </a:p>
        </p:txBody>
      </p:sp>
    </p:spTree>
    <p:extLst>
      <p:ext uri="{BB962C8B-B14F-4D97-AF65-F5344CB8AC3E}">
        <p14:creationId xmlns:p14="http://schemas.microsoft.com/office/powerpoint/2010/main" val="129129169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spcBef>
                <a:spcPct val="20000"/>
              </a:spcBef>
              <a:defRPr/>
            </a:pPr>
            <a:r>
              <a:rPr lang="en-US" altLang="zh-CN" sz="5400" dirty="0">
                <a:ea typeface="Arial Unicode MS" pitchFamily="34" charset="-122"/>
              </a:rPr>
              <a:t>RISC-V register conventions</a:t>
            </a:r>
            <a:endParaRPr lang="zh-CN" altLang="en-US" sz="5400" dirty="0">
              <a:ea typeface="Arial Unicode MS" pitchFamily="34" charset="-122"/>
            </a:endParaRPr>
          </a:p>
        </p:txBody>
      </p:sp>
      <p:graphicFrame>
        <p:nvGraphicFramePr>
          <p:cNvPr id="4" name="Group 2"/>
          <p:cNvGraphicFramePr>
            <a:graphicFrameLocks noGrp="1"/>
          </p:cNvGraphicFramePr>
          <p:nvPr>
            <p:ph idx="1"/>
            <p:extLst>
              <p:ext uri="{D42A27DB-BD31-4B8C-83A1-F6EECF244321}">
                <p14:modId xmlns:p14="http://schemas.microsoft.com/office/powerpoint/2010/main" val="2522575162"/>
              </p:ext>
            </p:extLst>
          </p:nvPr>
        </p:nvGraphicFramePr>
        <p:xfrm>
          <a:off x="1559496" y="1412776"/>
          <a:ext cx="8423275" cy="4441827"/>
        </p:xfrm>
        <a:graphic>
          <a:graphicData uri="http://schemas.openxmlformats.org/drawingml/2006/table">
            <a:tbl>
              <a:tblPr/>
              <a:tblGrid>
                <a:gridCol w="1295156">
                  <a:extLst>
                    <a:ext uri="{9D8B030D-6E8A-4147-A177-3AD203B41FA5}">
                      <a16:colId xmlns:a16="http://schemas.microsoft.com/office/drawing/2014/main" xmlns="" val="20000"/>
                    </a:ext>
                  </a:extLst>
                </a:gridCol>
                <a:gridCol w="1225319">
                  <a:extLst>
                    <a:ext uri="{9D8B030D-6E8A-4147-A177-3AD203B41FA5}">
                      <a16:colId xmlns:a16="http://schemas.microsoft.com/office/drawing/2014/main" xmlns="" val="20001"/>
                    </a:ext>
                  </a:extLst>
                </a:gridCol>
                <a:gridCol w="4390198">
                  <a:extLst>
                    <a:ext uri="{9D8B030D-6E8A-4147-A177-3AD203B41FA5}">
                      <a16:colId xmlns:a16="http://schemas.microsoft.com/office/drawing/2014/main" xmlns="" val="20002"/>
                    </a:ext>
                  </a:extLst>
                </a:gridCol>
                <a:gridCol w="1512602">
                  <a:extLst>
                    <a:ext uri="{9D8B030D-6E8A-4147-A177-3AD203B41FA5}">
                      <a16:colId xmlns:a16="http://schemas.microsoft.com/office/drawing/2014/main" xmlns=""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a:t>
                      </a:r>
                      <a:r>
                        <a:rPr kumimoji="0" lang="en-US" altLang="zh-CN" sz="18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address(link register)           (</a:t>
                      </a:r>
                      <a:r>
                        <a:rPr kumimoji="0" lang="en-US" altLang="zh-CN" sz="16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a:t>
                      </a: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a:t>
                      </a:r>
                      <a:r>
                        <a:rPr kumimoji="0" lang="en-US" altLang="zh-CN" sz="18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                                 (</a:t>
                      </a:r>
                      <a:r>
                        <a:rPr kumimoji="0" lang="en-US" altLang="zh-CN" sz="16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sp</a:t>
                      </a: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                                (</a:t>
                      </a:r>
                      <a:r>
                        <a:rPr kumimoji="0" lang="en-US" altLang="zh-CN" sz="16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gp</a:t>
                      </a: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                               (</a:t>
                      </a:r>
                      <a:r>
                        <a:rPr kumimoji="0" lang="en-US" altLang="zh-CN" sz="16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tp</a:t>
                      </a: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(t0~t2)</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(s0~s1)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                   (a0~a7)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                                    (s2~s11)                  </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rgbClr val="0000FF"/>
                          </a:solidFill>
                          <a:effectLst/>
                          <a:latin typeface="Verdana" panose="020B0604030504040204" pitchFamily="34" charset="0"/>
                          <a:ea typeface="楷体_GB2312" pitchFamily="49" charset="-122"/>
                          <a:cs typeface="Arial Unicode MS" panose="020B0604020202020204" pitchFamily="34" charset="-122"/>
                        </a:rPr>
                        <a:t>yes</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89983" marR="89983"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                             (t3~t6)</a:t>
                      </a:r>
                    </a:p>
                  </a:txBody>
                  <a:tcPr marL="91423" marR="91423"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L="91423" marR="91423"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12539611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634" name="Rectangle 2"/>
          <p:cNvSpPr>
            <a:spLocks noGrp="1" noChangeArrowheads="1"/>
          </p:cNvSpPr>
          <p:nvPr>
            <p:ph type="body" sz="half" idx="1"/>
          </p:nvPr>
        </p:nvSpPr>
        <p:spPr>
          <a:xfrm>
            <a:off x="1825626" y="1628775"/>
            <a:ext cx="3694113" cy="4470400"/>
          </a:xfrm>
        </p:spPr>
        <p:txBody>
          <a:bodyPr/>
          <a:lstStyle/>
          <a:p>
            <a:r>
              <a:rPr lang="en-US" altLang="zh-CN" sz="3300" dirty="0"/>
              <a:t>The process of compiling and assembling</a:t>
            </a:r>
          </a:p>
        </p:txBody>
      </p:sp>
      <p:pic>
        <p:nvPicPr>
          <p:cNvPr id="1477635" name="Picture 3" descr="f0101"/>
          <p:cNvPicPr>
            <a:picLocks noGrp="1" noChangeAspect="1" noChangeArrowheads="1"/>
          </p:cNvPicPr>
          <p:nvPr>
            <p:ph sz="half" idx="2"/>
          </p:nvPr>
        </p:nvPicPr>
        <p:blipFill>
          <a:blip r:embed="rId2"/>
          <a:srcRect/>
          <a:stretch>
            <a:fillRect/>
          </a:stretch>
        </p:blipFill>
        <p:spPr>
          <a:xfrm>
            <a:off x="6381752" y="285728"/>
            <a:ext cx="3938588" cy="5975350"/>
          </a:xfrm>
          <a:noFill/>
          <a:ln/>
        </p:spPr>
      </p:pic>
      <p:sp>
        <p:nvSpPr>
          <p:cNvPr id="1477636" name="AutoShape 4"/>
          <p:cNvSpPr>
            <a:spLocks noChangeArrowheads="1"/>
          </p:cNvSpPr>
          <p:nvPr/>
        </p:nvSpPr>
        <p:spPr bwMode="auto">
          <a:xfrm>
            <a:off x="1809720" y="3643314"/>
            <a:ext cx="3929090" cy="1714512"/>
          </a:xfrm>
          <a:prstGeom prst="wedgeRoundRectCallout">
            <a:avLst>
              <a:gd name="adj1" fmla="val 113635"/>
              <a:gd name="adj2" fmla="val -74923"/>
              <a:gd name="adj3" fmla="val 16667"/>
            </a:avLst>
          </a:prstGeom>
          <a:solidFill>
            <a:schemeClr val="accent1"/>
          </a:solidFill>
          <a:ln w="9525">
            <a:solidFill>
              <a:schemeClr val="tx1"/>
            </a:solidFill>
            <a:miter lim="800000"/>
            <a:headEnd/>
            <a:tailEnd/>
          </a:ln>
          <a:effectLst/>
        </p:spPr>
        <p:txBody>
          <a:bodyPr/>
          <a:lstStyle/>
          <a:p>
            <a:pPr algn="ctr"/>
            <a:r>
              <a:rPr lang="en-US" altLang="zh-CN" sz="2400" dirty="0">
                <a:solidFill>
                  <a:srgbClr val="0000FF"/>
                </a:solidFill>
                <a:ea typeface="宋体" charset="-122"/>
              </a:rPr>
              <a:t>Assembly Instruction</a:t>
            </a:r>
          </a:p>
          <a:p>
            <a:pPr algn="ctr"/>
            <a:r>
              <a:rPr lang="en-US" altLang="zh-CN" sz="2400" dirty="0">
                <a:ea typeface="宋体" charset="-122"/>
              </a:rPr>
              <a:t>a symbolic representation of machine instructions</a:t>
            </a:r>
            <a:endParaRPr lang="zh-CN" altLang="en-US" sz="2400" dirty="0">
              <a:ea typeface="宋体"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MIPS Register Conventions</a:t>
            </a:r>
            <a:endParaRPr lang="zh-CN" altLang="en-US" sz="3200" dirty="0"/>
          </a:p>
        </p:txBody>
      </p:sp>
      <p:pic>
        <p:nvPicPr>
          <p:cNvPr id="3" name="Picture 5"/>
          <p:cNvPicPr>
            <a:picLocks noChangeAspect="1" noChangeArrowheads="1"/>
          </p:cNvPicPr>
          <p:nvPr/>
        </p:nvPicPr>
        <p:blipFill>
          <a:blip r:embed="rId3"/>
          <a:srcRect/>
          <a:stretch>
            <a:fillRect/>
          </a:stretch>
        </p:blipFill>
        <p:spPr bwMode="auto">
          <a:xfrm>
            <a:off x="1631504" y="1066784"/>
            <a:ext cx="3810000" cy="4876800"/>
          </a:xfrm>
          <a:prstGeom prst="rect">
            <a:avLst/>
          </a:prstGeom>
          <a:noFill/>
          <a:ln w="9525">
            <a:noFill/>
            <a:miter lim="800000"/>
            <a:headEnd/>
            <a:tailEnd/>
          </a:ln>
        </p:spPr>
      </p:pic>
      <p:pic>
        <p:nvPicPr>
          <p:cNvPr id="4" name="Picture 4"/>
          <p:cNvPicPr>
            <a:picLocks noChangeAspect="1" noChangeArrowheads="1"/>
          </p:cNvPicPr>
          <p:nvPr/>
        </p:nvPicPr>
        <p:blipFill>
          <a:blip r:embed="rId4"/>
          <a:srcRect/>
          <a:stretch>
            <a:fillRect/>
          </a:stretch>
        </p:blipFill>
        <p:spPr bwMode="auto">
          <a:xfrm>
            <a:off x="6312024" y="1142984"/>
            <a:ext cx="3951014" cy="4724400"/>
          </a:xfrm>
          <a:prstGeom prst="rect">
            <a:avLst/>
          </a:prstGeom>
          <a:noFill/>
          <a:ln w="9525">
            <a:noFill/>
            <a:miter lim="800000"/>
            <a:headEnd/>
            <a:tailEnd/>
          </a:ln>
        </p:spPr>
      </p:pic>
    </p:spTree>
    <p:extLst>
      <p:ext uri="{BB962C8B-B14F-4D97-AF65-F5344CB8AC3E}">
        <p14:creationId xmlns:p14="http://schemas.microsoft.com/office/powerpoint/2010/main" val="3388257930"/>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994" name="Group 2"/>
          <p:cNvGraphicFramePr>
            <a:graphicFrameLocks noGrp="1"/>
          </p:cNvGraphicFramePr>
          <p:nvPr>
            <p:ph idx="1"/>
            <p:extLst>
              <p:ext uri="{D42A27DB-BD31-4B8C-83A1-F6EECF244321}">
                <p14:modId xmlns:p14="http://schemas.microsoft.com/office/powerpoint/2010/main" val="370535596"/>
              </p:ext>
            </p:extLst>
          </p:nvPr>
        </p:nvGraphicFramePr>
        <p:xfrm>
          <a:off x="1271464" y="1556792"/>
          <a:ext cx="8569325" cy="3084513"/>
        </p:xfrm>
        <a:graphic>
          <a:graphicData uri="http://schemas.openxmlformats.org/drawingml/2006/table">
            <a:tbl>
              <a:tblPr/>
              <a:tblGrid>
                <a:gridCol w="1567796">
                  <a:extLst>
                    <a:ext uri="{9D8B030D-6E8A-4147-A177-3AD203B41FA5}">
                      <a16:colId xmlns:a16="http://schemas.microsoft.com/office/drawing/2014/main" xmlns="" val="20000"/>
                    </a:ext>
                  </a:extLst>
                </a:gridCol>
                <a:gridCol w="2461122">
                  <a:extLst>
                    <a:ext uri="{9D8B030D-6E8A-4147-A177-3AD203B41FA5}">
                      <a16:colId xmlns:a16="http://schemas.microsoft.com/office/drawing/2014/main" xmlns="" val="20001"/>
                    </a:ext>
                  </a:extLst>
                </a:gridCol>
                <a:gridCol w="4540407">
                  <a:extLst>
                    <a:ext uri="{9D8B030D-6E8A-4147-A177-3AD203B41FA5}">
                      <a16:colId xmlns:a16="http://schemas.microsoft.com/office/drawing/2014/main" xmlns="" val="20002"/>
                    </a:ext>
                  </a:extLst>
                </a:gridCol>
              </a:tblGrid>
              <a:tr h="504898">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bg1"/>
                          </a:solidFill>
                          <a:effectLst/>
                          <a:latin typeface="Verdana" pitchFamily="34" charset="0"/>
                          <a:ea typeface="楷体_GB2312" pitchFamily="49" charset="-122"/>
                        </a:rPr>
                        <a:t>Name</a:t>
                      </a:r>
                    </a:p>
                  </a:txBody>
                  <a:tcPr marL="91444" marR="91444"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bg1"/>
                          </a:solidFill>
                          <a:effectLst/>
                          <a:latin typeface="Verdana" pitchFamily="34" charset="0"/>
                          <a:ea typeface="楷体_GB2312" pitchFamily="49" charset="-122"/>
                        </a:rPr>
                        <a:t>Example</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bg1"/>
                          </a:solidFill>
                          <a:effectLst/>
                          <a:latin typeface="Verdana" pitchFamily="34" charset="0"/>
                          <a:ea typeface="楷体_GB2312" pitchFamily="49" charset="-122"/>
                        </a:rPr>
                        <a:t>Comments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1115729">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32 registers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x0-x31</a:t>
                      </a:r>
                    </a:p>
                  </a:txBody>
                  <a:tcPr marL="91444" marR="91444"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Fast locations for data. In RISC-V, data must be in registers to perform arithmetic.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Register x0 always equals 0.</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463886">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2</a:t>
                      </a:r>
                      <a:r>
                        <a:rPr kumimoji="0" lang="en-US" altLang="zh-CN" sz="1800" b="0" i="0" u="none" strike="noStrike" cap="none" normalizeH="0" baseline="30000" dirty="0" smtClean="0">
                          <a:ln>
                            <a:noFill/>
                          </a:ln>
                          <a:solidFill>
                            <a:schemeClr val="tx1"/>
                          </a:solidFill>
                          <a:effectLst/>
                          <a:latin typeface="Verdana" pitchFamily="34" charset="0"/>
                          <a:ea typeface="楷体_GB2312" pitchFamily="49" charset="-122"/>
                        </a:rPr>
                        <a:t>61</a:t>
                      </a: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 memory words</a:t>
                      </a:r>
                    </a:p>
                  </a:txBody>
                  <a:tcPr marL="90004" marR="90004"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Memory[0],</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Memory[8] ,  …… , </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Verdana" pitchFamily="34" charset="0"/>
                          <a:ea typeface="楷体_GB2312" pitchFamily="49" charset="-122"/>
                        </a:rPr>
                        <a:t>Memory[18446744073709551608] </a:t>
                      </a:r>
                    </a:p>
                  </a:txBody>
                  <a:tcPr marL="91444" marR="91444"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Accessed </a:t>
                      </a:r>
                      <a:r>
                        <a:rPr kumimoji="0" lang="en-US" altLang="zh-CN" sz="1600" b="0" i="0" u="none" strike="noStrike" cap="none" normalizeH="0" baseline="0" dirty="0" smtClean="0">
                          <a:ln>
                            <a:noFill/>
                          </a:ln>
                          <a:solidFill>
                            <a:srgbClr val="C00000"/>
                          </a:solidFill>
                          <a:effectLst/>
                          <a:latin typeface="Verdana" pitchFamily="34" charset="0"/>
                          <a:ea typeface="楷体_GB2312" pitchFamily="49" charset="-122"/>
                        </a:rPr>
                        <a:t>only by data transfer instructions.</a:t>
                      </a: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 RISC-V uses byte addresses, so sequential </a:t>
                      </a:r>
                      <a:r>
                        <a:rPr kumimoji="0" lang="en-US" altLang="zh-CN" sz="1600" b="0" i="0" u="none" strike="noStrike" cap="none" normalizeH="0" baseline="0" dirty="0" err="1" smtClean="0">
                          <a:ln>
                            <a:noFill/>
                          </a:ln>
                          <a:solidFill>
                            <a:schemeClr val="tx1"/>
                          </a:solidFill>
                          <a:effectLst/>
                          <a:latin typeface="Verdana" pitchFamily="34" charset="0"/>
                          <a:ea typeface="楷体_GB2312" pitchFamily="49" charset="-122"/>
                        </a:rPr>
                        <a:t>doubleword</a:t>
                      </a:r>
                      <a:r>
                        <a:rPr kumimoji="0" lang="en-US" altLang="zh-CN" sz="1600" b="0" i="0" u="none" strike="noStrike" cap="none" normalizeH="0" baseline="0" dirty="0" smtClean="0">
                          <a:ln>
                            <a:noFill/>
                          </a:ln>
                          <a:solidFill>
                            <a:schemeClr val="tx1"/>
                          </a:solidFill>
                          <a:effectLst/>
                          <a:latin typeface="Verdana" pitchFamily="34" charset="0"/>
                          <a:ea typeface="楷体_GB2312" pitchFamily="49" charset="-122"/>
                        </a:rPr>
                        <a:t> accesses differ by 8. Memory holds data structures, arrays, and  spilled registers.</a:t>
                      </a:r>
                    </a:p>
                  </a:txBody>
                  <a:tcPr marL="91444" marR="91444"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31764" name="Text Box 20"/>
          <p:cNvSpPr txBox="1">
            <a:spLocks noChangeArrowheads="1"/>
          </p:cNvSpPr>
          <p:nvPr/>
        </p:nvSpPr>
        <p:spPr bwMode="auto">
          <a:xfrm>
            <a:off x="263352" y="188640"/>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50000"/>
              </a:spcBef>
              <a:buClr>
                <a:schemeClr val="hlink"/>
              </a:buClr>
              <a:buSzTx/>
              <a:buFontTx/>
              <a:buNone/>
            </a:pPr>
            <a:r>
              <a:rPr lang="en-US" altLang="zh-CN" sz="3200" dirty="0">
                <a:solidFill>
                  <a:srgbClr val="FF0066"/>
                </a:solidFill>
                <a:latin typeface="Arial" panose="020B0604020202020204" pitchFamily="34" charset="0"/>
                <a:ea typeface="宋体" panose="02010600030101010101" pitchFamily="2" charset="-122"/>
                <a:cs typeface="Arial Unicode MS" panose="020B0604020202020204" pitchFamily="34" charset="-122"/>
              </a:rPr>
              <a:t>RISC-V operands	 </a:t>
            </a:r>
          </a:p>
        </p:txBody>
      </p:sp>
    </p:spTree>
    <p:extLst>
      <p:ext uri="{BB962C8B-B14F-4D97-AF65-F5344CB8AC3E}">
        <p14:creationId xmlns:p14="http://schemas.microsoft.com/office/powerpoint/2010/main" val="423235735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Example(p67)    Compiling a C statement using registers</a:t>
            </a:r>
            <a:r>
              <a:rPr lang="zh-CN" altLang="en-US" dirty="0"/>
              <a:t>，</a:t>
            </a:r>
            <a:r>
              <a:rPr lang="en-US" altLang="zh-CN" dirty="0"/>
              <a:t>suppose </a:t>
            </a:r>
            <a:r>
              <a:rPr lang="en-US" altLang="zh-CN" dirty="0" err="1"/>
              <a:t>f,g,h,i,j</a:t>
            </a:r>
            <a:r>
              <a:rPr lang="en-US" altLang="zh-CN" dirty="0"/>
              <a:t> are assigned </a:t>
            </a:r>
            <a:r>
              <a:rPr lang="en-US" altLang="zh-CN" dirty="0" smtClean="0"/>
              <a:t>x19~x23</a:t>
            </a:r>
            <a:endParaRPr lang="zh-CN" altLang="en-US" dirty="0"/>
          </a:p>
        </p:txBody>
      </p:sp>
      <p:sp>
        <p:nvSpPr>
          <p:cNvPr id="33794" name="Rectangle 2"/>
          <p:cNvSpPr>
            <a:spLocks noGrp="1" noChangeArrowheads="1"/>
          </p:cNvSpPr>
          <p:nvPr>
            <p:ph idx="1"/>
          </p:nvPr>
        </p:nvSpPr>
        <p:spPr>
          <a:xfrm>
            <a:off x="479376" y="1412776"/>
            <a:ext cx="11070167" cy="4886325"/>
          </a:xfrm>
        </p:spPr>
        <p:txBody>
          <a:bodyPr/>
          <a:lstStyle/>
          <a:p>
            <a:r>
              <a:rPr lang="en-US" altLang="zh-CN" sz="2800" dirty="0" smtClean="0"/>
              <a:t>C code</a:t>
            </a:r>
          </a:p>
          <a:p>
            <a:pPr lvl="1">
              <a:buFont typeface="Wingdings" panose="05000000000000000000" pitchFamily="2" charset="2"/>
              <a:buNone/>
            </a:pPr>
            <a:r>
              <a:rPr lang="en-US" altLang="zh-CN" sz="2800" dirty="0" smtClean="0">
                <a:latin typeface="Times New Roman" panose="02020603050405020304" pitchFamily="18" charset="0"/>
              </a:rPr>
              <a:t>         f  =  ( g  +  h )  –  (  </a:t>
            </a:r>
            <a:r>
              <a:rPr lang="en-US" altLang="zh-CN" sz="2800" dirty="0" err="1" smtClean="0">
                <a:latin typeface="Times New Roman" panose="02020603050405020304" pitchFamily="18" charset="0"/>
              </a:rPr>
              <a:t>i</a:t>
            </a:r>
            <a:r>
              <a:rPr lang="en-US" altLang="zh-CN" sz="2800" dirty="0" smtClean="0">
                <a:latin typeface="Times New Roman" panose="02020603050405020304" pitchFamily="18" charset="0"/>
              </a:rPr>
              <a:t>  +  j  ) ;</a:t>
            </a:r>
          </a:p>
          <a:p>
            <a:pPr lvl="1">
              <a:buFont typeface="Wingdings" panose="05000000000000000000" pitchFamily="2" charset="2"/>
              <a:buNone/>
            </a:pPr>
            <a:endParaRPr lang="en-US" altLang="zh-CN" sz="2800" dirty="0" smtClean="0">
              <a:latin typeface="Times New Roman" panose="02020603050405020304" pitchFamily="18" charset="0"/>
            </a:endParaRPr>
          </a:p>
          <a:p>
            <a:r>
              <a:rPr lang="en-US" altLang="zh-CN" sz="3200" dirty="0" smtClean="0">
                <a:solidFill>
                  <a:srgbClr val="0000FF"/>
                </a:solidFill>
              </a:rPr>
              <a:t> RISC-V code</a:t>
            </a:r>
          </a:p>
          <a:p>
            <a:pPr lvl="1">
              <a:buFont typeface="Wingdings" panose="05000000000000000000" pitchFamily="2" charset="2"/>
              <a:buNone/>
            </a:pPr>
            <a:r>
              <a:rPr lang="en-US" altLang="zh-CN" sz="2800" dirty="0" smtClean="0">
                <a:latin typeface="Times New Roman" panose="02020603050405020304" pitchFamily="18" charset="0"/>
              </a:rPr>
              <a:t>        add    x5, x20, x21     // register x5 contains g + h</a:t>
            </a:r>
          </a:p>
          <a:p>
            <a:pPr lvl="1">
              <a:buFont typeface="Wingdings" panose="05000000000000000000" pitchFamily="2" charset="2"/>
              <a:buNone/>
            </a:pPr>
            <a:r>
              <a:rPr lang="en-US" altLang="zh-CN" sz="2800" dirty="0" smtClean="0">
                <a:latin typeface="Times New Roman" panose="02020603050405020304" pitchFamily="18" charset="0"/>
              </a:rPr>
              <a:t>        add    x6, x22, x23     // register x6 contains </a:t>
            </a:r>
            <a:r>
              <a:rPr lang="en-US" altLang="zh-CN" sz="2800" dirty="0" err="1" smtClean="0">
                <a:latin typeface="Times New Roman" panose="02020603050405020304" pitchFamily="18" charset="0"/>
              </a:rPr>
              <a:t>i</a:t>
            </a:r>
            <a:r>
              <a:rPr lang="en-US" altLang="zh-CN" sz="2800" dirty="0" smtClean="0">
                <a:latin typeface="Times New Roman" panose="02020603050405020304" pitchFamily="18" charset="0"/>
              </a:rPr>
              <a:t> + j</a:t>
            </a:r>
          </a:p>
          <a:p>
            <a:pPr lvl="1">
              <a:buFont typeface="Wingdings" panose="05000000000000000000" pitchFamily="2" charset="2"/>
              <a:buNone/>
            </a:pPr>
            <a:r>
              <a:rPr lang="en-US" altLang="zh-CN" sz="2800" dirty="0" smtClean="0">
                <a:latin typeface="Times New Roman" panose="02020603050405020304" pitchFamily="18" charset="0"/>
              </a:rPr>
              <a:t>        sub    x19, x5, x6       // f gets x5 – x6, which is  ( </a:t>
            </a:r>
            <a:r>
              <a:rPr lang="en-US" altLang="zh-CN" sz="2800" dirty="0" err="1" smtClean="0">
                <a:latin typeface="Times New Roman" panose="02020603050405020304" pitchFamily="18" charset="0"/>
              </a:rPr>
              <a:t>g+h</a:t>
            </a:r>
            <a:r>
              <a:rPr lang="en-US" altLang="zh-CN" sz="2800" dirty="0" smtClean="0">
                <a:latin typeface="Times New Roman" panose="02020603050405020304" pitchFamily="18" charset="0"/>
              </a:rPr>
              <a:t>)–(</a:t>
            </a:r>
            <a:r>
              <a:rPr lang="en-US" altLang="zh-CN" sz="2800" dirty="0" err="1" smtClean="0">
                <a:latin typeface="Times New Roman" panose="02020603050405020304" pitchFamily="18" charset="0"/>
              </a:rPr>
              <a:t>i+j</a:t>
            </a:r>
            <a:r>
              <a:rPr lang="en-US" altLang="zh-CN" sz="2800" dirty="0" smtClean="0">
                <a:latin typeface="Times New Roman" panose="02020603050405020304" pitchFamily="18" charset="0"/>
              </a:rPr>
              <a:t>) </a:t>
            </a:r>
          </a:p>
        </p:txBody>
      </p:sp>
    </p:spTree>
    <p:extLst>
      <p:ext uri="{BB962C8B-B14F-4D97-AF65-F5344CB8AC3E}">
        <p14:creationId xmlns:p14="http://schemas.microsoft.com/office/powerpoint/2010/main" val="164291301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type="body" idx="1"/>
          </p:nvPr>
        </p:nvSpPr>
        <p:spPr>
          <a:xfrm>
            <a:off x="1312642" y="1566220"/>
            <a:ext cx="10879358" cy="4438650"/>
          </a:xfrm>
        </p:spPr>
        <p:txBody>
          <a:bodyPr/>
          <a:lstStyle/>
          <a:p>
            <a:pPr eaLnBrk="1" hangingPunct="1">
              <a:lnSpc>
                <a:spcPct val="80000"/>
              </a:lnSpc>
              <a:defRPr/>
            </a:pPr>
            <a:r>
              <a:rPr lang="en-US" altLang="zh-CN" sz="2800" b="1" dirty="0">
                <a:solidFill>
                  <a:srgbClr val="000000"/>
                </a:solidFill>
                <a:latin typeface="+mj-lt"/>
                <a:cs typeface="+mn-cs"/>
              </a:rPr>
              <a:t>Advantage</a:t>
            </a:r>
            <a:r>
              <a:rPr lang="en-US" altLang="zh-CN" dirty="0" smtClean="0">
                <a:cs typeface="+mn-cs"/>
              </a:rPr>
              <a:t> </a:t>
            </a:r>
          </a:p>
          <a:p>
            <a:pPr lvl="1" eaLnBrk="1" hangingPunct="1">
              <a:lnSpc>
                <a:spcPct val="80000"/>
              </a:lnSpc>
              <a:defRPr/>
            </a:pPr>
            <a:r>
              <a:rPr lang="en-US" altLang="zh-CN" dirty="0" smtClean="0"/>
              <a:t>Could save much more data</a:t>
            </a:r>
            <a:endParaRPr lang="en-US" altLang="zh-CN" dirty="0"/>
          </a:p>
          <a:p>
            <a:pPr lvl="1" eaLnBrk="1" hangingPunct="1">
              <a:lnSpc>
                <a:spcPct val="80000"/>
              </a:lnSpc>
              <a:defRPr/>
            </a:pPr>
            <a:r>
              <a:rPr lang="en-US" altLang="zh-CN" dirty="0"/>
              <a:t>Save complex data structures</a:t>
            </a:r>
          </a:p>
          <a:p>
            <a:pPr lvl="2" eaLnBrk="1" hangingPunct="1">
              <a:lnSpc>
                <a:spcPct val="80000"/>
              </a:lnSpc>
              <a:defRPr/>
            </a:pPr>
            <a:r>
              <a:rPr lang="en-US" altLang="zh-CN" dirty="0"/>
              <a:t>Arrays and structures</a:t>
            </a:r>
          </a:p>
          <a:p>
            <a:pPr lvl="2" eaLnBrk="1" hangingPunct="1">
              <a:lnSpc>
                <a:spcPct val="80000"/>
              </a:lnSpc>
              <a:defRPr/>
            </a:pPr>
            <a:endParaRPr lang="en-US" altLang="zh-CN" dirty="0"/>
          </a:p>
          <a:p>
            <a:pPr marL="0" indent="0" eaLnBrk="1" hangingPunct="1">
              <a:lnSpc>
                <a:spcPct val="80000"/>
              </a:lnSpc>
              <a:buFont typeface="Wingdings" panose="05000000000000000000" pitchFamily="2" charset="2"/>
              <a:buNone/>
              <a:defRPr/>
            </a:pPr>
            <a:endParaRPr lang="en-US" altLang="zh-CN" dirty="0">
              <a:cs typeface="+mn-cs"/>
            </a:endParaRPr>
          </a:p>
          <a:p>
            <a:pPr eaLnBrk="1" hangingPunct="1">
              <a:lnSpc>
                <a:spcPct val="80000"/>
              </a:lnSpc>
              <a:defRPr/>
            </a:pPr>
            <a:r>
              <a:rPr lang="en-US" altLang="zh-CN" sz="2800" b="1" dirty="0" smtClean="0">
                <a:solidFill>
                  <a:srgbClr val="000000"/>
                </a:solidFill>
                <a:latin typeface="+mj-lt"/>
                <a:cs typeface="+mn-cs"/>
              </a:rPr>
              <a:t>Data </a:t>
            </a:r>
            <a:r>
              <a:rPr lang="en-US" altLang="zh-CN" sz="2800" b="1" dirty="0">
                <a:solidFill>
                  <a:srgbClr val="000000"/>
                </a:solidFill>
                <a:latin typeface="+mj-lt"/>
                <a:cs typeface="+mn-cs"/>
              </a:rPr>
              <a:t>transfer instructions</a:t>
            </a:r>
          </a:p>
          <a:p>
            <a:pPr lvl="1" eaLnBrk="1" hangingPunct="1">
              <a:lnSpc>
                <a:spcPct val="80000"/>
              </a:lnSpc>
              <a:defRPr/>
            </a:pPr>
            <a:r>
              <a:rPr lang="en-US" altLang="zh-CN" dirty="0">
                <a:solidFill>
                  <a:srgbClr val="FF0000"/>
                </a:solidFill>
              </a:rPr>
              <a:t>Load: </a:t>
            </a:r>
            <a:r>
              <a:rPr lang="en-US" altLang="zh-CN" dirty="0"/>
              <a:t>from memory to register;  load </a:t>
            </a:r>
            <a:r>
              <a:rPr lang="en-US" altLang="zh-CN" dirty="0" smtClean="0"/>
              <a:t>world/</a:t>
            </a:r>
            <a:r>
              <a:rPr lang="en-US" altLang="zh-CN" dirty="0" err="1" smtClean="0"/>
              <a:t>doubleword</a:t>
            </a:r>
            <a:r>
              <a:rPr lang="en-US" altLang="zh-CN" dirty="0" smtClean="0"/>
              <a:t> </a:t>
            </a:r>
            <a:r>
              <a:rPr lang="en-US" altLang="zh-CN" dirty="0"/>
              <a:t>( </a:t>
            </a:r>
            <a:r>
              <a:rPr lang="en-US" altLang="zh-CN" dirty="0" err="1" smtClean="0"/>
              <a:t>lw</a:t>
            </a:r>
            <a:r>
              <a:rPr lang="en-US" altLang="zh-CN" dirty="0" smtClean="0"/>
              <a:t>/</a:t>
            </a:r>
            <a:r>
              <a:rPr lang="en-US" altLang="zh-CN" dirty="0" err="1" smtClean="0"/>
              <a:t>ld</a:t>
            </a:r>
            <a:r>
              <a:rPr lang="en-US" altLang="zh-CN" dirty="0" smtClean="0"/>
              <a:t> )  </a:t>
            </a:r>
            <a:endParaRPr lang="en-US" altLang="zh-CN" dirty="0"/>
          </a:p>
          <a:p>
            <a:pPr lvl="1" eaLnBrk="1" hangingPunct="1">
              <a:lnSpc>
                <a:spcPct val="80000"/>
              </a:lnSpc>
              <a:defRPr/>
            </a:pPr>
            <a:r>
              <a:rPr lang="en-US" altLang="zh-CN" dirty="0">
                <a:solidFill>
                  <a:srgbClr val="FF0000"/>
                </a:solidFill>
              </a:rPr>
              <a:t>Store: </a:t>
            </a:r>
            <a:r>
              <a:rPr lang="en-US" altLang="zh-CN" dirty="0"/>
              <a:t>from register to memory; store </a:t>
            </a:r>
            <a:r>
              <a:rPr lang="en-US" altLang="zh-CN" dirty="0" smtClean="0"/>
              <a:t>world/</a:t>
            </a:r>
            <a:r>
              <a:rPr lang="en-US" altLang="zh-CN" dirty="0" err="1" smtClean="0"/>
              <a:t>doubleword</a:t>
            </a:r>
            <a:r>
              <a:rPr lang="en-US" altLang="zh-CN" dirty="0"/>
              <a:t>( </a:t>
            </a:r>
            <a:r>
              <a:rPr lang="en-US" altLang="zh-CN" dirty="0" err="1" smtClean="0"/>
              <a:t>sw</a:t>
            </a:r>
            <a:r>
              <a:rPr lang="en-US" altLang="zh-CN" dirty="0" smtClean="0"/>
              <a:t>/</a:t>
            </a:r>
            <a:r>
              <a:rPr lang="en-US" altLang="zh-CN" dirty="0" err="1" smtClean="0"/>
              <a:t>sd</a:t>
            </a:r>
            <a:r>
              <a:rPr lang="en-US" altLang="zh-CN" dirty="0" smtClean="0"/>
              <a:t> </a:t>
            </a:r>
            <a:r>
              <a:rPr lang="en-US" altLang="zh-CN" dirty="0"/>
              <a:t>)</a:t>
            </a:r>
          </a:p>
          <a:p>
            <a:pPr lvl="1" eaLnBrk="1" hangingPunct="1">
              <a:lnSpc>
                <a:spcPct val="80000"/>
              </a:lnSpc>
              <a:defRPr/>
            </a:pPr>
            <a:endParaRPr lang="en-US" altLang="zh-CN" dirty="0"/>
          </a:p>
          <a:p>
            <a:pPr eaLnBrk="1" hangingPunct="1">
              <a:lnSpc>
                <a:spcPct val="80000"/>
              </a:lnSpc>
              <a:defRPr/>
            </a:pPr>
            <a:r>
              <a:rPr lang="en-US" altLang="zh-CN" sz="2800" b="1" dirty="0">
                <a:solidFill>
                  <a:srgbClr val="000000"/>
                </a:solidFill>
                <a:latin typeface="+mj-lt"/>
                <a:cs typeface="+mn-cs"/>
              </a:rPr>
              <a:t>Memory addresses and contents at those locations</a:t>
            </a:r>
          </a:p>
        </p:txBody>
      </p:sp>
      <p:grpSp>
        <p:nvGrpSpPr>
          <p:cNvPr id="35843" name="Group 6"/>
          <p:cNvGrpSpPr>
            <a:grpSpLocks noChangeAspect="1"/>
          </p:cNvGrpSpPr>
          <p:nvPr/>
        </p:nvGrpSpPr>
        <p:grpSpPr bwMode="auto">
          <a:xfrm>
            <a:off x="7392144" y="764704"/>
            <a:ext cx="4141788" cy="2808288"/>
            <a:chOff x="1275" y="1759"/>
            <a:chExt cx="3583" cy="2268"/>
          </a:xfrm>
        </p:grpSpPr>
        <p:sp>
          <p:nvSpPr>
            <p:cNvPr id="35845" name="AutoShape 5"/>
            <p:cNvSpPr>
              <a:spLocks noChangeAspect="1" noChangeArrowheads="1" noTextEdit="1"/>
            </p:cNvSpPr>
            <p:nvPr/>
          </p:nvSpPr>
          <p:spPr bwMode="auto">
            <a:xfrm>
              <a:off x="1275" y="1759"/>
              <a:ext cx="3583"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 name="Freeform 7"/>
            <p:cNvSpPr>
              <a:spLocks/>
            </p:cNvSpPr>
            <p:nvPr/>
          </p:nvSpPr>
          <p:spPr bwMode="auto">
            <a:xfrm>
              <a:off x="3710" y="1965"/>
              <a:ext cx="1104"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1">
                <a:lumMod val="20000"/>
                <a:lumOff val="80000"/>
              </a:schemeClr>
            </a:solidFill>
            <a:ln w="33338">
              <a:solidFill>
                <a:srgbClr val="000000"/>
              </a:solidFill>
              <a:prstDash val="solid"/>
              <a:round/>
              <a:headEnd/>
              <a:tailEnd/>
            </a:ln>
          </p:spPr>
          <p:txBody>
            <a:bodyPr/>
            <a:lstStyle/>
            <a:p>
              <a:pPr algn="ctr">
                <a:defRPr/>
              </a:pPr>
              <a:endParaRPr lang="zh-CN" altLang="en-US">
                <a:cs typeface="+mn-cs"/>
              </a:endParaRPr>
            </a:p>
          </p:txBody>
        </p:sp>
        <p:sp>
          <p:nvSpPr>
            <p:cNvPr id="35847" name="Line 8"/>
            <p:cNvSpPr>
              <a:spLocks noChangeShapeType="1"/>
            </p:cNvSpPr>
            <p:nvPr/>
          </p:nvSpPr>
          <p:spPr bwMode="auto">
            <a:xfrm flipH="1">
              <a:off x="3710" y="2260"/>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Line 9"/>
            <p:cNvSpPr>
              <a:spLocks noChangeShapeType="1"/>
            </p:cNvSpPr>
            <p:nvPr/>
          </p:nvSpPr>
          <p:spPr bwMode="auto">
            <a:xfrm flipH="1">
              <a:off x="3710" y="2558"/>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Line 10"/>
            <p:cNvSpPr>
              <a:spLocks noChangeShapeType="1"/>
            </p:cNvSpPr>
            <p:nvPr/>
          </p:nvSpPr>
          <p:spPr bwMode="auto">
            <a:xfrm flipH="1">
              <a:off x="3710" y="2856"/>
              <a:ext cx="1104" cy="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Rectangle 11"/>
            <p:cNvSpPr>
              <a:spLocks noChangeArrowheads="1"/>
            </p:cNvSpPr>
            <p:nvPr/>
          </p:nvSpPr>
          <p:spPr bwMode="auto">
            <a:xfrm>
              <a:off x="4141"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1" name="Rectangle 12"/>
            <p:cNvSpPr>
              <a:spLocks noChangeArrowheads="1"/>
            </p:cNvSpPr>
            <p:nvPr/>
          </p:nvSpPr>
          <p:spPr bwMode="auto">
            <a:xfrm>
              <a:off x="4240"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2" name="Rectangle 13"/>
            <p:cNvSpPr>
              <a:spLocks noChangeArrowheads="1"/>
            </p:cNvSpPr>
            <p:nvPr/>
          </p:nvSpPr>
          <p:spPr bwMode="auto">
            <a:xfrm>
              <a:off x="4334"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3" name="Rectangle 14"/>
            <p:cNvSpPr>
              <a:spLocks noChangeArrowheads="1"/>
            </p:cNvSpPr>
            <p:nvPr/>
          </p:nvSpPr>
          <p:spPr bwMode="auto">
            <a:xfrm>
              <a:off x="4193"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4" name="Rectangle 15"/>
            <p:cNvSpPr>
              <a:spLocks noChangeArrowheads="1"/>
            </p:cNvSpPr>
            <p:nvPr/>
          </p:nvSpPr>
          <p:spPr bwMode="auto">
            <a:xfrm>
              <a:off x="4292"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5" name="Rectangle 16"/>
            <p:cNvSpPr>
              <a:spLocks noChangeArrowheads="1"/>
            </p:cNvSpPr>
            <p:nvPr/>
          </p:nvSpPr>
          <p:spPr bwMode="auto">
            <a:xfrm>
              <a:off x="4141"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6" name="Rectangle 17"/>
            <p:cNvSpPr>
              <a:spLocks noChangeArrowheads="1"/>
            </p:cNvSpPr>
            <p:nvPr/>
          </p:nvSpPr>
          <p:spPr bwMode="auto">
            <a:xfrm>
              <a:off x="4240"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7" name="Rectangle 18"/>
            <p:cNvSpPr>
              <a:spLocks noChangeArrowheads="1"/>
            </p:cNvSpPr>
            <p:nvPr/>
          </p:nvSpPr>
          <p:spPr bwMode="auto">
            <a:xfrm>
              <a:off x="4334"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8" name="Rectangle 19"/>
            <p:cNvSpPr>
              <a:spLocks noChangeArrowheads="1"/>
            </p:cNvSpPr>
            <p:nvPr/>
          </p:nvSpPr>
          <p:spPr bwMode="auto">
            <a:xfrm>
              <a:off x="4245"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59" name="Rectangle 20"/>
            <p:cNvSpPr>
              <a:spLocks noChangeArrowheads="1"/>
            </p:cNvSpPr>
            <p:nvPr/>
          </p:nvSpPr>
          <p:spPr bwMode="auto">
            <a:xfrm>
              <a:off x="3219" y="2038"/>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3</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0" name="Rectangle 21"/>
            <p:cNvSpPr>
              <a:spLocks noChangeArrowheads="1"/>
            </p:cNvSpPr>
            <p:nvPr/>
          </p:nvSpPr>
          <p:spPr bwMode="auto">
            <a:xfrm>
              <a:off x="3219" y="2336"/>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2</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1" name="Rectangle 22"/>
            <p:cNvSpPr>
              <a:spLocks noChangeArrowheads="1"/>
            </p:cNvSpPr>
            <p:nvPr/>
          </p:nvSpPr>
          <p:spPr bwMode="auto">
            <a:xfrm>
              <a:off x="3219" y="26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1</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2" name="Rectangle 23"/>
            <p:cNvSpPr>
              <a:spLocks noChangeArrowheads="1"/>
            </p:cNvSpPr>
            <p:nvPr/>
          </p:nvSpPr>
          <p:spPr bwMode="auto">
            <a:xfrm>
              <a:off x="3219" y="2932"/>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0</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 name="Freeform 24"/>
            <p:cNvSpPr>
              <a:spLocks/>
            </p:cNvSpPr>
            <p:nvPr/>
          </p:nvSpPr>
          <p:spPr bwMode="auto">
            <a:xfrm>
              <a:off x="1731" y="1988"/>
              <a:ext cx="867" cy="1191"/>
            </a:xfrm>
            <a:custGeom>
              <a:avLst/>
              <a:gdLst>
                <a:gd name="T0" fmla="*/ 1104 w 1104"/>
                <a:gd name="T1" fmla="*/ 1188 h 1192"/>
                <a:gd name="T2" fmla="*/ 1104 w 1104"/>
                <a:gd name="T3" fmla="*/ 0 h 1192"/>
                <a:gd name="T4" fmla="*/ 0 w 1104"/>
                <a:gd name="T5" fmla="*/ 0 h 1192"/>
                <a:gd name="T6" fmla="*/ 0 w 1104"/>
                <a:gd name="T7" fmla="*/ 1192 h 1192"/>
                <a:gd name="T8" fmla="*/ 1104 w 1104"/>
                <a:gd name="T9" fmla="*/ 1192 h 1192"/>
                <a:gd name="T10" fmla="*/ 1104 w 1104"/>
                <a:gd name="T11" fmla="*/ 1192 h 11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92">
                  <a:moveTo>
                    <a:pt x="1104" y="1188"/>
                  </a:moveTo>
                  <a:lnTo>
                    <a:pt x="1104" y="0"/>
                  </a:lnTo>
                  <a:lnTo>
                    <a:pt x="0" y="0"/>
                  </a:lnTo>
                  <a:lnTo>
                    <a:pt x="0" y="1192"/>
                  </a:lnTo>
                  <a:lnTo>
                    <a:pt x="1104" y="1192"/>
                  </a:lnTo>
                </a:path>
              </a:pathLst>
            </a:custGeom>
            <a:solidFill>
              <a:schemeClr val="accent6">
                <a:lumMod val="40000"/>
                <a:lumOff val="60000"/>
              </a:schemeClr>
            </a:solidFill>
            <a:ln w="33338">
              <a:solidFill>
                <a:schemeClr val="tx2">
                  <a:lumMod val="40000"/>
                  <a:lumOff val="60000"/>
                </a:schemeClr>
              </a:solidFill>
              <a:prstDash val="solid"/>
              <a:round/>
              <a:headEnd/>
              <a:tailEnd/>
            </a:ln>
          </p:spPr>
          <p:txBody>
            <a:bodyPr/>
            <a:lstStyle/>
            <a:p>
              <a:pPr algn="ctr">
                <a:defRPr/>
              </a:pPr>
              <a:endParaRPr lang="zh-CN" altLang="en-US">
                <a:cs typeface="+mn-cs"/>
              </a:endParaRPr>
            </a:p>
          </p:txBody>
        </p:sp>
        <p:sp>
          <p:nvSpPr>
            <p:cNvPr id="35864" name="Rectangle 25"/>
            <p:cNvSpPr>
              <a:spLocks noChangeArrowheads="1"/>
            </p:cNvSpPr>
            <p:nvPr/>
          </p:nvSpPr>
          <p:spPr bwMode="auto">
            <a:xfrm>
              <a:off x="4120" y="3234"/>
              <a:ext cx="12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D</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5" name="Rectangle 26"/>
            <p:cNvSpPr>
              <a:spLocks noChangeArrowheads="1"/>
            </p:cNvSpPr>
            <p:nvPr/>
          </p:nvSpPr>
          <p:spPr bwMode="auto">
            <a:xfrm>
              <a:off x="4242"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6" name="Rectangle 27"/>
            <p:cNvSpPr>
              <a:spLocks noChangeArrowheads="1"/>
            </p:cNvSpPr>
            <p:nvPr/>
          </p:nvSpPr>
          <p:spPr bwMode="auto">
            <a:xfrm>
              <a:off x="4341" y="3234"/>
              <a:ext cx="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t</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7" name="Rectangle 28"/>
            <p:cNvSpPr>
              <a:spLocks noChangeArrowheads="1"/>
            </p:cNvSpPr>
            <p:nvPr/>
          </p:nvSpPr>
          <p:spPr bwMode="auto">
            <a:xfrm>
              <a:off x="4388" y="3234"/>
              <a:ext cx="9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8" name="Rectangle 29"/>
            <p:cNvSpPr>
              <a:spLocks noChangeArrowheads="1"/>
            </p:cNvSpPr>
            <p:nvPr/>
          </p:nvSpPr>
          <p:spPr bwMode="auto">
            <a:xfrm>
              <a:off x="2891" y="3246"/>
              <a:ext cx="650"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6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Address</a:t>
              </a: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69" name="Rectangle 33"/>
            <p:cNvSpPr>
              <a:spLocks noChangeArrowheads="1"/>
            </p:cNvSpPr>
            <p:nvPr/>
          </p:nvSpPr>
          <p:spPr bwMode="auto">
            <a:xfrm>
              <a:off x="3374" y="323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0" name="Freeform 36"/>
            <p:cNvSpPr>
              <a:spLocks/>
            </p:cNvSpPr>
            <p:nvPr/>
          </p:nvSpPr>
          <p:spPr bwMode="auto">
            <a:xfrm>
              <a:off x="2264" y="3821"/>
              <a:ext cx="1932" cy="151"/>
            </a:xfrm>
            <a:custGeom>
              <a:avLst/>
              <a:gdLst>
                <a:gd name="T0" fmla="*/ 1927 w 1932"/>
                <a:gd name="T1" fmla="*/ 0 h 151"/>
                <a:gd name="T2" fmla="*/ 1932 w 1932"/>
                <a:gd name="T3" fmla="*/ 151 h 151"/>
                <a:gd name="T4" fmla="*/ 0 w 1932"/>
                <a:gd name="T5" fmla="*/ 151 h 151"/>
                <a:gd name="T6" fmla="*/ 0 w 1932"/>
                <a:gd name="T7" fmla="*/ 0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2" h="151">
                  <a:moveTo>
                    <a:pt x="1927" y="0"/>
                  </a:moveTo>
                  <a:lnTo>
                    <a:pt x="1932" y="151"/>
                  </a:lnTo>
                  <a:lnTo>
                    <a:pt x="0" y="151"/>
                  </a:lnTo>
                  <a:lnTo>
                    <a:pt x="0" y="0"/>
                  </a:lnTo>
                </a:path>
              </a:pathLst>
            </a:custGeom>
            <a:noFill/>
            <a:ln w="333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1" name="Rectangle 38"/>
            <p:cNvSpPr>
              <a:spLocks noChangeArrowheads="1"/>
            </p:cNvSpPr>
            <p:nvPr/>
          </p:nvSpPr>
          <p:spPr bwMode="auto">
            <a:xfrm>
              <a:off x="3878" y="3478"/>
              <a:ext cx="8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2000">
                  <a:latin typeface="Arial" panose="020B0604020202020204" pitchFamily="34" charset="0"/>
                  <a:ea typeface="Arial Unicode MS" panose="020B0604020202020204" pitchFamily="34" charset="-122"/>
                  <a:cs typeface="Arial Unicode MS" panose="020B0604020202020204" pitchFamily="34" charset="-122"/>
                </a:rPr>
                <a:t>Memory</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2" name="Rectangle 43"/>
            <p:cNvSpPr>
              <a:spLocks noChangeArrowheads="1"/>
            </p:cNvSpPr>
            <p:nvPr/>
          </p:nvSpPr>
          <p:spPr bwMode="auto">
            <a:xfrm>
              <a:off x="1552" y="3463"/>
              <a:ext cx="10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zh-CN"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P</a:t>
              </a:r>
              <a:r>
                <a:rPr lang="en-US" altLang="zh-CN" sz="200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rocessor</a:t>
              </a:r>
              <a:endParaRPr lang="zh-CN" altLang="zh-CN"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3" name="Rectangle 47"/>
            <p:cNvSpPr>
              <a:spLocks noChangeArrowheads="1"/>
            </p:cNvSpPr>
            <p:nvPr/>
          </p:nvSpPr>
          <p:spPr bwMode="auto">
            <a:xfrm>
              <a:off x="1869" y="3532"/>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zh-CN" sz="14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35874" name="Freeform 52"/>
            <p:cNvSpPr>
              <a:spLocks/>
            </p:cNvSpPr>
            <p:nvPr/>
          </p:nvSpPr>
          <p:spPr bwMode="auto">
            <a:xfrm>
              <a:off x="4247" y="1760"/>
              <a:ext cx="31" cy="24"/>
            </a:xfrm>
            <a:custGeom>
              <a:avLst/>
              <a:gdLst>
                <a:gd name="T0" fmla="*/ 10 w 31"/>
                <a:gd name="T1" fmla="*/ 20 h 24"/>
                <a:gd name="T2" fmla="*/ 15 w 31"/>
                <a:gd name="T3" fmla="*/ 24 h 24"/>
                <a:gd name="T4" fmla="*/ 21 w 31"/>
                <a:gd name="T5" fmla="*/ 24 h 24"/>
                <a:gd name="T6" fmla="*/ 21 w 31"/>
                <a:gd name="T7" fmla="*/ 24 h 24"/>
                <a:gd name="T8" fmla="*/ 26 w 31"/>
                <a:gd name="T9" fmla="*/ 20 h 24"/>
                <a:gd name="T10" fmla="*/ 26 w 31"/>
                <a:gd name="T11" fmla="*/ 20 h 24"/>
                <a:gd name="T12" fmla="*/ 26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26 w 31"/>
                <a:gd name="T29" fmla="*/ 4 h 24"/>
                <a:gd name="T30" fmla="*/ 26 w 31"/>
                <a:gd name="T31" fmla="*/ 4 h 24"/>
                <a:gd name="T32" fmla="*/ 26 w 31"/>
                <a:gd name="T33" fmla="*/ 0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0 h 24"/>
                <a:gd name="T50" fmla="*/ 5 w 31"/>
                <a:gd name="T51" fmla="*/ 4 h 24"/>
                <a:gd name="T52" fmla="*/ 0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0 w 31"/>
                <a:gd name="T69" fmla="*/ 20 h 24"/>
                <a:gd name="T70" fmla="*/ 5 w 31"/>
                <a:gd name="T71" fmla="*/ 20 h 24"/>
                <a:gd name="T72" fmla="*/ 5 w 31"/>
                <a:gd name="T73" fmla="*/ 20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0"/>
                  </a:moveTo>
                  <a:lnTo>
                    <a:pt x="15" y="24"/>
                  </a:lnTo>
                  <a:lnTo>
                    <a:pt x="21" y="24"/>
                  </a:lnTo>
                  <a:lnTo>
                    <a:pt x="26" y="20"/>
                  </a:lnTo>
                  <a:lnTo>
                    <a:pt x="31" y="16"/>
                  </a:lnTo>
                  <a:lnTo>
                    <a:pt x="31" y="12"/>
                  </a:lnTo>
                  <a:lnTo>
                    <a:pt x="31" y="8"/>
                  </a:lnTo>
                  <a:lnTo>
                    <a:pt x="31" y="4"/>
                  </a:lnTo>
                  <a:lnTo>
                    <a:pt x="26" y="4"/>
                  </a:lnTo>
                  <a:lnTo>
                    <a:pt x="26" y="0"/>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5" name="Freeform 53"/>
            <p:cNvSpPr>
              <a:spLocks/>
            </p:cNvSpPr>
            <p:nvPr/>
          </p:nvSpPr>
          <p:spPr bwMode="auto">
            <a:xfrm>
              <a:off x="4247" y="1823"/>
              <a:ext cx="31" cy="28"/>
            </a:xfrm>
            <a:custGeom>
              <a:avLst/>
              <a:gdLst>
                <a:gd name="T0" fmla="*/ 10 w 31"/>
                <a:gd name="T1" fmla="*/ 24 h 28"/>
                <a:gd name="T2" fmla="*/ 15 w 31"/>
                <a:gd name="T3" fmla="*/ 24 h 28"/>
                <a:gd name="T4" fmla="*/ 21 w 31"/>
                <a:gd name="T5" fmla="*/ 24 h 28"/>
                <a:gd name="T6" fmla="*/ 21 w 31"/>
                <a:gd name="T7" fmla="*/ 24 h 28"/>
                <a:gd name="T8" fmla="*/ 26 w 31"/>
                <a:gd name="T9" fmla="*/ 24 h 28"/>
                <a:gd name="T10" fmla="*/ 26 w 31"/>
                <a:gd name="T11" fmla="*/ 24 h 28"/>
                <a:gd name="T12" fmla="*/ 26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26 w 31"/>
                <a:gd name="T29" fmla="*/ 8 h 28"/>
                <a:gd name="T30" fmla="*/ 26 w 31"/>
                <a:gd name="T31" fmla="*/ 4 h 28"/>
                <a:gd name="T32" fmla="*/ 26 w 31"/>
                <a:gd name="T33" fmla="*/ 4 h 28"/>
                <a:gd name="T34" fmla="*/ 21 w 31"/>
                <a:gd name="T35" fmla="*/ 4 h 28"/>
                <a:gd name="T36" fmla="*/ 21 w 31"/>
                <a:gd name="T37" fmla="*/ 0 h 28"/>
                <a:gd name="T38" fmla="*/ 15 w 31"/>
                <a:gd name="T39" fmla="*/ 0 h 28"/>
                <a:gd name="T40" fmla="*/ 15 w 31"/>
                <a:gd name="T41" fmla="*/ 0 h 28"/>
                <a:gd name="T42" fmla="*/ 10 w 31"/>
                <a:gd name="T43" fmla="*/ 0 h 28"/>
                <a:gd name="T44" fmla="*/ 10 w 31"/>
                <a:gd name="T45" fmla="*/ 0 h 28"/>
                <a:gd name="T46" fmla="*/ 5 w 31"/>
                <a:gd name="T47" fmla="*/ 4 h 28"/>
                <a:gd name="T48" fmla="*/ 5 w 31"/>
                <a:gd name="T49" fmla="*/ 4 h 28"/>
                <a:gd name="T50" fmla="*/ 5 w 31"/>
                <a:gd name="T51" fmla="*/ 4 h 28"/>
                <a:gd name="T52" fmla="*/ 0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0 w 31"/>
                <a:gd name="T69" fmla="*/ 20 h 28"/>
                <a:gd name="T70" fmla="*/ 5 w 31"/>
                <a:gd name="T71" fmla="*/ 24 h 28"/>
                <a:gd name="T72" fmla="*/ 5 w 31"/>
                <a:gd name="T73" fmla="*/ 24 h 28"/>
                <a:gd name="T74" fmla="*/ 5 w 31"/>
                <a:gd name="T75" fmla="*/ 24 h 28"/>
                <a:gd name="T76" fmla="*/ 10 w 31"/>
                <a:gd name="T77" fmla="*/ 24 h 28"/>
                <a:gd name="T78" fmla="*/ 10 w 31"/>
                <a:gd name="T79" fmla="*/ 24 h 28"/>
                <a:gd name="T80" fmla="*/ 15 w 31"/>
                <a:gd name="T81" fmla="*/ 28 h 28"/>
                <a:gd name="T82" fmla="*/ 15 w 31"/>
                <a:gd name="T83" fmla="*/ 28 h 28"/>
                <a:gd name="T84" fmla="*/ 10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0" y="24"/>
                  </a:moveTo>
                  <a:lnTo>
                    <a:pt x="15" y="24"/>
                  </a:lnTo>
                  <a:lnTo>
                    <a:pt x="21" y="24"/>
                  </a:lnTo>
                  <a:lnTo>
                    <a:pt x="26" y="24"/>
                  </a:lnTo>
                  <a:lnTo>
                    <a:pt x="26" y="20"/>
                  </a:lnTo>
                  <a:lnTo>
                    <a:pt x="31" y="20"/>
                  </a:lnTo>
                  <a:lnTo>
                    <a:pt x="31" y="16"/>
                  </a:lnTo>
                  <a:lnTo>
                    <a:pt x="31" y="12"/>
                  </a:lnTo>
                  <a:lnTo>
                    <a:pt x="31" y="8"/>
                  </a:lnTo>
                  <a:lnTo>
                    <a:pt x="26" y="8"/>
                  </a:lnTo>
                  <a:lnTo>
                    <a:pt x="26" y="4"/>
                  </a:lnTo>
                  <a:lnTo>
                    <a:pt x="21" y="4"/>
                  </a:lnTo>
                  <a:lnTo>
                    <a:pt x="21" y="0"/>
                  </a:lnTo>
                  <a:lnTo>
                    <a:pt x="15" y="0"/>
                  </a:lnTo>
                  <a:lnTo>
                    <a:pt x="10" y="0"/>
                  </a:lnTo>
                  <a:lnTo>
                    <a:pt x="5" y="4"/>
                  </a:lnTo>
                  <a:lnTo>
                    <a:pt x="0" y="8"/>
                  </a:lnTo>
                  <a:lnTo>
                    <a:pt x="0" y="12"/>
                  </a:lnTo>
                  <a:lnTo>
                    <a:pt x="0" y="16"/>
                  </a:lnTo>
                  <a:lnTo>
                    <a:pt x="0" y="20"/>
                  </a:lnTo>
                  <a:lnTo>
                    <a:pt x="5" y="24"/>
                  </a:lnTo>
                  <a:lnTo>
                    <a:pt x="10" y="24"/>
                  </a:lnTo>
                  <a:lnTo>
                    <a:pt x="15" y="28"/>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6" name="Freeform 54"/>
            <p:cNvSpPr>
              <a:spLocks/>
            </p:cNvSpPr>
            <p:nvPr/>
          </p:nvSpPr>
          <p:spPr bwMode="auto">
            <a:xfrm>
              <a:off x="4247" y="1891"/>
              <a:ext cx="31" cy="24"/>
            </a:xfrm>
            <a:custGeom>
              <a:avLst/>
              <a:gdLst>
                <a:gd name="T0" fmla="*/ 10 w 31"/>
                <a:gd name="T1" fmla="*/ 24 h 24"/>
                <a:gd name="T2" fmla="*/ 15 w 31"/>
                <a:gd name="T3" fmla="*/ 24 h 24"/>
                <a:gd name="T4" fmla="*/ 21 w 31"/>
                <a:gd name="T5" fmla="*/ 24 h 24"/>
                <a:gd name="T6" fmla="*/ 21 w 31"/>
                <a:gd name="T7" fmla="*/ 24 h 24"/>
                <a:gd name="T8" fmla="*/ 26 w 31"/>
                <a:gd name="T9" fmla="*/ 24 h 24"/>
                <a:gd name="T10" fmla="*/ 26 w 31"/>
                <a:gd name="T11" fmla="*/ 20 h 24"/>
                <a:gd name="T12" fmla="*/ 26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26 w 31"/>
                <a:gd name="T29" fmla="*/ 4 h 24"/>
                <a:gd name="T30" fmla="*/ 26 w 31"/>
                <a:gd name="T31" fmla="*/ 4 h 24"/>
                <a:gd name="T32" fmla="*/ 26 w 31"/>
                <a:gd name="T33" fmla="*/ 4 h 24"/>
                <a:gd name="T34" fmla="*/ 21 w 31"/>
                <a:gd name="T35" fmla="*/ 0 h 24"/>
                <a:gd name="T36" fmla="*/ 21 w 31"/>
                <a:gd name="T37" fmla="*/ 0 h 24"/>
                <a:gd name="T38" fmla="*/ 15 w 31"/>
                <a:gd name="T39" fmla="*/ 0 h 24"/>
                <a:gd name="T40" fmla="*/ 15 w 31"/>
                <a:gd name="T41" fmla="*/ 0 h 24"/>
                <a:gd name="T42" fmla="*/ 10 w 31"/>
                <a:gd name="T43" fmla="*/ 0 h 24"/>
                <a:gd name="T44" fmla="*/ 10 w 31"/>
                <a:gd name="T45" fmla="*/ 0 h 24"/>
                <a:gd name="T46" fmla="*/ 5 w 31"/>
                <a:gd name="T47" fmla="*/ 0 h 24"/>
                <a:gd name="T48" fmla="*/ 5 w 31"/>
                <a:gd name="T49" fmla="*/ 4 h 24"/>
                <a:gd name="T50" fmla="*/ 5 w 31"/>
                <a:gd name="T51" fmla="*/ 4 h 24"/>
                <a:gd name="T52" fmla="*/ 0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0 w 31"/>
                <a:gd name="T69" fmla="*/ 20 h 24"/>
                <a:gd name="T70" fmla="*/ 5 w 31"/>
                <a:gd name="T71" fmla="*/ 20 h 24"/>
                <a:gd name="T72" fmla="*/ 5 w 31"/>
                <a:gd name="T73" fmla="*/ 24 h 24"/>
                <a:gd name="T74" fmla="*/ 5 w 31"/>
                <a:gd name="T75" fmla="*/ 24 h 24"/>
                <a:gd name="T76" fmla="*/ 10 w 31"/>
                <a:gd name="T77" fmla="*/ 24 h 24"/>
                <a:gd name="T78" fmla="*/ 10 w 31"/>
                <a:gd name="T79" fmla="*/ 24 h 24"/>
                <a:gd name="T80" fmla="*/ 15 w 31"/>
                <a:gd name="T81" fmla="*/ 24 h 24"/>
                <a:gd name="T82" fmla="*/ 15 w 31"/>
                <a:gd name="T83" fmla="*/ 24 h 24"/>
                <a:gd name="T84" fmla="*/ 10 w 31"/>
                <a:gd name="T85" fmla="*/ 24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0" y="24"/>
                  </a:moveTo>
                  <a:lnTo>
                    <a:pt x="15" y="24"/>
                  </a:lnTo>
                  <a:lnTo>
                    <a:pt x="21" y="24"/>
                  </a:lnTo>
                  <a:lnTo>
                    <a:pt x="26" y="24"/>
                  </a:lnTo>
                  <a:lnTo>
                    <a:pt x="26" y="20"/>
                  </a:lnTo>
                  <a:lnTo>
                    <a:pt x="31" y="20"/>
                  </a:lnTo>
                  <a:lnTo>
                    <a:pt x="31" y="16"/>
                  </a:lnTo>
                  <a:lnTo>
                    <a:pt x="31" y="12"/>
                  </a:lnTo>
                  <a:lnTo>
                    <a:pt x="31" y="8"/>
                  </a:lnTo>
                  <a:lnTo>
                    <a:pt x="26" y="4"/>
                  </a:lnTo>
                  <a:lnTo>
                    <a:pt x="21" y="0"/>
                  </a:lnTo>
                  <a:lnTo>
                    <a:pt x="15" y="0"/>
                  </a:lnTo>
                  <a:lnTo>
                    <a:pt x="10" y="0"/>
                  </a:lnTo>
                  <a:lnTo>
                    <a:pt x="5" y="0"/>
                  </a:lnTo>
                  <a:lnTo>
                    <a:pt x="5" y="4"/>
                  </a:lnTo>
                  <a:lnTo>
                    <a:pt x="0" y="4"/>
                  </a:lnTo>
                  <a:lnTo>
                    <a:pt x="0" y="8"/>
                  </a:lnTo>
                  <a:lnTo>
                    <a:pt x="0" y="12"/>
                  </a:lnTo>
                  <a:lnTo>
                    <a:pt x="0" y="16"/>
                  </a:lnTo>
                  <a:lnTo>
                    <a:pt x="0" y="20"/>
                  </a:lnTo>
                  <a:lnTo>
                    <a:pt x="5" y="20"/>
                  </a:lnTo>
                  <a:lnTo>
                    <a:pt x="5" y="24"/>
                  </a:lnTo>
                  <a:lnTo>
                    <a:pt x="10" y="24"/>
                  </a:lnTo>
                  <a:lnTo>
                    <a:pt x="15"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7" name="Freeform 55"/>
            <p:cNvSpPr>
              <a:spLocks/>
            </p:cNvSpPr>
            <p:nvPr/>
          </p:nvSpPr>
          <p:spPr bwMode="auto">
            <a:xfrm>
              <a:off x="3216" y="1760"/>
              <a:ext cx="31" cy="24"/>
            </a:xfrm>
            <a:custGeom>
              <a:avLst/>
              <a:gdLst>
                <a:gd name="T0" fmla="*/ 15 w 31"/>
                <a:gd name="T1" fmla="*/ 20 h 24"/>
                <a:gd name="T2" fmla="*/ 20 w 31"/>
                <a:gd name="T3" fmla="*/ 24 h 24"/>
                <a:gd name="T4" fmla="*/ 20 w 31"/>
                <a:gd name="T5" fmla="*/ 24 h 24"/>
                <a:gd name="T6" fmla="*/ 26 w 31"/>
                <a:gd name="T7" fmla="*/ 24 h 24"/>
                <a:gd name="T8" fmla="*/ 26 w 31"/>
                <a:gd name="T9" fmla="*/ 20 h 24"/>
                <a:gd name="T10" fmla="*/ 26 w 31"/>
                <a:gd name="T11" fmla="*/ 20 h 24"/>
                <a:gd name="T12" fmla="*/ 31 w 31"/>
                <a:gd name="T13" fmla="*/ 20 h 24"/>
                <a:gd name="T14" fmla="*/ 31 w 31"/>
                <a:gd name="T15" fmla="*/ 16 h 24"/>
                <a:gd name="T16" fmla="*/ 31 w 31"/>
                <a:gd name="T17" fmla="*/ 16 h 24"/>
                <a:gd name="T18" fmla="*/ 31 w 31"/>
                <a:gd name="T19" fmla="*/ 12 h 24"/>
                <a:gd name="T20" fmla="*/ 31 w 31"/>
                <a:gd name="T21" fmla="*/ 12 h 24"/>
                <a:gd name="T22" fmla="*/ 31 w 31"/>
                <a:gd name="T23" fmla="*/ 8 h 24"/>
                <a:gd name="T24" fmla="*/ 31 w 31"/>
                <a:gd name="T25" fmla="*/ 8 h 24"/>
                <a:gd name="T26" fmla="*/ 31 w 31"/>
                <a:gd name="T27" fmla="*/ 4 h 24"/>
                <a:gd name="T28" fmla="*/ 31 w 31"/>
                <a:gd name="T29" fmla="*/ 4 h 24"/>
                <a:gd name="T30" fmla="*/ 26 w 31"/>
                <a:gd name="T31" fmla="*/ 4 h 24"/>
                <a:gd name="T32" fmla="*/ 26 w 31"/>
                <a:gd name="T33" fmla="*/ 0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0 h 24"/>
                <a:gd name="T50" fmla="*/ 5 w 31"/>
                <a:gd name="T51" fmla="*/ 4 h 24"/>
                <a:gd name="T52" fmla="*/ 5 w 31"/>
                <a:gd name="T53" fmla="*/ 4 h 24"/>
                <a:gd name="T54" fmla="*/ 0 w 31"/>
                <a:gd name="T55" fmla="*/ 4 h 24"/>
                <a:gd name="T56" fmla="*/ 0 w 31"/>
                <a:gd name="T57" fmla="*/ 8 h 24"/>
                <a:gd name="T58" fmla="*/ 0 w 31"/>
                <a:gd name="T59" fmla="*/ 8 h 24"/>
                <a:gd name="T60" fmla="*/ 0 w 31"/>
                <a:gd name="T61" fmla="*/ 12 h 24"/>
                <a:gd name="T62" fmla="*/ 0 w 31"/>
                <a:gd name="T63" fmla="*/ 12 h 24"/>
                <a:gd name="T64" fmla="*/ 0 w 31"/>
                <a:gd name="T65" fmla="*/ 16 h 24"/>
                <a:gd name="T66" fmla="*/ 0 w 31"/>
                <a:gd name="T67" fmla="*/ 16 h 24"/>
                <a:gd name="T68" fmla="*/ 5 w 31"/>
                <a:gd name="T69" fmla="*/ 20 h 24"/>
                <a:gd name="T70" fmla="*/ 5 w 31"/>
                <a:gd name="T71" fmla="*/ 20 h 24"/>
                <a:gd name="T72" fmla="*/ 5 w 31"/>
                <a:gd name="T73" fmla="*/ 20 h 24"/>
                <a:gd name="T74" fmla="*/ 10 w 31"/>
                <a:gd name="T75" fmla="*/ 24 h 24"/>
                <a:gd name="T76" fmla="*/ 10 w 31"/>
                <a:gd name="T77" fmla="*/ 24 h 24"/>
                <a:gd name="T78" fmla="*/ 15 w 31"/>
                <a:gd name="T79" fmla="*/ 24 h 24"/>
                <a:gd name="T80" fmla="*/ 15 w 31"/>
                <a:gd name="T81" fmla="*/ 24 h 24"/>
                <a:gd name="T82" fmla="*/ 15 w 31"/>
                <a:gd name="T83" fmla="*/ 24 h 24"/>
                <a:gd name="T84" fmla="*/ 15 w 31"/>
                <a:gd name="T85" fmla="*/ 20 h 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4">
                  <a:moveTo>
                    <a:pt x="15" y="20"/>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0"/>
                  </a:lnTo>
                  <a:lnTo>
                    <a:pt x="5" y="4"/>
                  </a:lnTo>
                  <a:lnTo>
                    <a:pt x="0" y="4"/>
                  </a:lnTo>
                  <a:lnTo>
                    <a:pt x="0" y="8"/>
                  </a:lnTo>
                  <a:lnTo>
                    <a:pt x="0" y="12"/>
                  </a:lnTo>
                  <a:lnTo>
                    <a:pt x="0" y="16"/>
                  </a:lnTo>
                  <a:lnTo>
                    <a:pt x="5" y="20"/>
                  </a:lnTo>
                  <a:lnTo>
                    <a:pt x="10" y="24"/>
                  </a:lnTo>
                  <a:lnTo>
                    <a:pt x="15" y="24"/>
                  </a:lnTo>
                  <a:lnTo>
                    <a:pt x="1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8" name="Freeform 56"/>
            <p:cNvSpPr>
              <a:spLocks/>
            </p:cNvSpPr>
            <p:nvPr/>
          </p:nvSpPr>
          <p:spPr bwMode="auto">
            <a:xfrm>
              <a:off x="3216" y="1823"/>
              <a:ext cx="31" cy="28"/>
            </a:xfrm>
            <a:custGeom>
              <a:avLst/>
              <a:gdLst>
                <a:gd name="T0" fmla="*/ 15 w 31"/>
                <a:gd name="T1" fmla="*/ 24 h 28"/>
                <a:gd name="T2" fmla="*/ 20 w 31"/>
                <a:gd name="T3" fmla="*/ 24 h 28"/>
                <a:gd name="T4" fmla="*/ 20 w 31"/>
                <a:gd name="T5" fmla="*/ 24 h 28"/>
                <a:gd name="T6" fmla="*/ 26 w 31"/>
                <a:gd name="T7" fmla="*/ 24 h 28"/>
                <a:gd name="T8" fmla="*/ 26 w 31"/>
                <a:gd name="T9" fmla="*/ 24 h 28"/>
                <a:gd name="T10" fmla="*/ 26 w 31"/>
                <a:gd name="T11" fmla="*/ 24 h 28"/>
                <a:gd name="T12" fmla="*/ 31 w 31"/>
                <a:gd name="T13" fmla="*/ 20 h 28"/>
                <a:gd name="T14" fmla="*/ 31 w 31"/>
                <a:gd name="T15" fmla="*/ 20 h 28"/>
                <a:gd name="T16" fmla="*/ 31 w 31"/>
                <a:gd name="T17" fmla="*/ 16 h 28"/>
                <a:gd name="T18" fmla="*/ 31 w 31"/>
                <a:gd name="T19" fmla="*/ 16 h 28"/>
                <a:gd name="T20" fmla="*/ 31 w 31"/>
                <a:gd name="T21" fmla="*/ 12 h 28"/>
                <a:gd name="T22" fmla="*/ 31 w 31"/>
                <a:gd name="T23" fmla="*/ 12 h 28"/>
                <a:gd name="T24" fmla="*/ 31 w 31"/>
                <a:gd name="T25" fmla="*/ 8 h 28"/>
                <a:gd name="T26" fmla="*/ 31 w 31"/>
                <a:gd name="T27" fmla="*/ 8 h 28"/>
                <a:gd name="T28" fmla="*/ 31 w 31"/>
                <a:gd name="T29" fmla="*/ 8 h 28"/>
                <a:gd name="T30" fmla="*/ 26 w 31"/>
                <a:gd name="T31" fmla="*/ 4 h 28"/>
                <a:gd name="T32" fmla="*/ 26 w 31"/>
                <a:gd name="T33" fmla="*/ 4 h 28"/>
                <a:gd name="T34" fmla="*/ 26 w 31"/>
                <a:gd name="T35" fmla="*/ 4 h 28"/>
                <a:gd name="T36" fmla="*/ 20 w 31"/>
                <a:gd name="T37" fmla="*/ 0 h 28"/>
                <a:gd name="T38" fmla="*/ 20 w 31"/>
                <a:gd name="T39" fmla="*/ 0 h 28"/>
                <a:gd name="T40" fmla="*/ 15 w 31"/>
                <a:gd name="T41" fmla="*/ 0 h 28"/>
                <a:gd name="T42" fmla="*/ 15 w 31"/>
                <a:gd name="T43" fmla="*/ 0 h 28"/>
                <a:gd name="T44" fmla="*/ 10 w 31"/>
                <a:gd name="T45" fmla="*/ 0 h 28"/>
                <a:gd name="T46" fmla="*/ 10 w 31"/>
                <a:gd name="T47" fmla="*/ 4 h 28"/>
                <a:gd name="T48" fmla="*/ 5 w 31"/>
                <a:gd name="T49" fmla="*/ 4 h 28"/>
                <a:gd name="T50" fmla="*/ 5 w 31"/>
                <a:gd name="T51" fmla="*/ 4 h 28"/>
                <a:gd name="T52" fmla="*/ 5 w 31"/>
                <a:gd name="T53" fmla="*/ 8 h 28"/>
                <a:gd name="T54" fmla="*/ 0 w 31"/>
                <a:gd name="T55" fmla="*/ 8 h 28"/>
                <a:gd name="T56" fmla="*/ 0 w 31"/>
                <a:gd name="T57" fmla="*/ 8 h 28"/>
                <a:gd name="T58" fmla="*/ 0 w 31"/>
                <a:gd name="T59" fmla="*/ 12 h 28"/>
                <a:gd name="T60" fmla="*/ 0 w 31"/>
                <a:gd name="T61" fmla="*/ 12 h 28"/>
                <a:gd name="T62" fmla="*/ 0 w 31"/>
                <a:gd name="T63" fmla="*/ 16 h 28"/>
                <a:gd name="T64" fmla="*/ 0 w 31"/>
                <a:gd name="T65" fmla="*/ 16 h 28"/>
                <a:gd name="T66" fmla="*/ 0 w 31"/>
                <a:gd name="T67" fmla="*/ 20 h 28"/>
                <a:gd name="T68" fmla="*/ 5 w 31"/>
                <a:gd name="T69" fmla="*/ 20 h 28"/>
                <a:gd name="T70" fmla="*/ 5 w 31"/>
                <a:gd name="T71" fmla="*/ 24 h 28"/>
                <a:gd name="T72" fmla="*/ 5 w 31"/>
                <a:gd name="T73" fmla="*/ 24 h 28"/>
                <a:gd name="T74" fmla="*/ 10 w 31"/>
                <a:gd name="T75" fmla="*/ 24 h 28"/>
                <a:gd name="T76" fmla="*/ 10 w 31"/>
                <a:gd name="T77" fmla="*/ 24 h 28"/>
                <a:gd name="T78" fmla="*/ 15 w 31"/>
                <a:gd name="T79" fmla="*/ 24 h 28"/>
                <a:gd name="T80" fmla="*/ 15 w 31"/>
                <a:gd name="T81" fmla="*/ 28 h 28"/>
                <a:gd name="T82" fmla="*/ 15 w 31"/>
                <a:gd name="T83" fmla="*/ 28 h 28"/>
                <a:gd name="T84" fmla="*/ 15 w 31"/>
                <a:gd name="T85" fmla="*/ 24 h 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1" h="28">
                  <a:moveTo>
                    <a:pt x="15" y="24"/>
                  </a:moveTo>
                  <a:lnTo>
                    <a:pt x="20" y="24"/>
                  </a:lnTo>
                  <a:lnTo>
                    <a:pt x="26" y="24"/>
                  </a:lnTo>
                  <a:lnTo>
                    <a:pt x="31" y="20"/>
                  </a:lnTo>
                  <a:lnTo>
                    <a:pt x="31" y="16"/>
                  </a:lnTo>
                  <a:lnTo>
                    <a:pt x="31" y="12"/>
                  </a:lnTo>
                  <a:lnTo>
                    <a:pt x="31" y="8"/>
                  </a:lnTo>
                  <a:lnTo>
                    <a:pt x="26" y="4"/>
                  </a:lnTo>
                  <a:lnTo>
                    <a:pt x="20" y="0"/>
                  </a:lnTo>
                  <a:lnTo>
                    <a:pt x="15" y="0"/>
                  </a:lnTo>
                  <a:lnTo>
                    <a:pt x="10" y="0"/>
                  </a:lnTo>
                  <a:lnTo>
                    <a:pt x="10" y="4"/>
                  </a:lnTo>
                  <a:lnTo>
                    <a:pt x="5" y="4"/>
                  </a:lnTo>
                  <a:lnTo>
                    <a:pt x="5" y="8"/>
                  </a:lnTo>
                  <a:lnTo>
                    <a:pt x="0" y="8"/>
                  </a:lnTo>
                  <a:lnTo>
                    <a:pt x="0" y="12"/>
                  </a:lnTo>
                  <a:lnTo>
                    <a:pt x="0" y="16"/>
                  </a:lnTo>
                  <a:lnTo>
                    <a:pt x="0" y="20"/>
                  </a:lnTo>
                  <a:lnTo>
                    <a:pt x="5" y="20"/>
                  </a:lnTo>
                  <a:lnTo>
                    <a:pt x="5" y="24"/>
                  </a:lnTo>
                  <a:lnTo>
                    <a:pt x="10" y="24"/>
                  </a:lnTo>
                  <a:lnTo>
                    <a:pt x="15" y="24"/>
                  </a:lnTo>
                  <a:lnTo>
                    <a:pt x="15" y="28"/>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879" name="Freeform 57"/>
            <p:cNvSpPr>
              <a:spLocks/>
            </p:cNvSpPr>
            <p:nvPr/>
          </p:nvSpPr>
          <p:spPr bwMode="auto">
            <a:xfrm>
              <a:off x="3216" y="1891"/>
              <a:ext cx="31" cy="24"/>
            </a:xfrm>
            <a:custGeom>
              <a:avLst/>
              <a:gdLst>
                <a:gd name="T0" fmla="*/ 15 w 31"/>
                <a:gd name="T1" fmla="*/ 24 h 24"/>
                <a:gd name="T2" fmla="*/ 20 w 31"/>
                <a:gd name="T3" fmla="*/ 24 h 24"/>
                <a:gd name="T4" fmla="*/ 20 w 31"/>
                <a:gd name="T5" fmla="*/ 24 h 24"/>
                <a:gd name="T6" fmla="*/ 26 w 31"/>
                <a:gd name="T7" fmla="*/ 24 h 24"/>
                <a:gd name="T8" fmla="*/ 26 w 31"/>
                <a:gd name="T9" fmla="*/ 24 h 24"/>
                <a:gd name="T10" fmla="*/ 26 w 31"/>
                <a:gd name="T11" fmla="*/ 20 h 24"/>
                <a:gd name="T12" fmla="*/ 31 w 31"/>
                <a:gd name="T13" fmla="*/ 20 h 24"/>
                <a:gd name="T14" fmla="*/ 31 w 31"/>
                <a:gd name="T15" fmla="*/ 20 h 24"/>
                <a:gd name="T16" fmla="*/ 31 w 31"/>
                <a:gd name="T17" fmla="*/ 16 h 24"/>
                <a:gd name="T18" fmla="*/ 31 w 31"/>
                <a:gd name="T19" fmla="*/ 16 h 24"/>
                <a:gd name="T20" fmla="*/ 31 w 31"/>
                <a:gd name="T21" fmla="*/ 12 h 24"/>
                <a:gd name="T22" fmla="*/ 31 w 31"/>
                <a:gd name="T23" fmla="*/ 12 h 24"/>
                <a:gd name="T24" fmla="*/ 31 w 31"/>
                <a:gd name="T25" fmla="*/ 8 h 24"/>
                <a:gd name="T26" fmla="*/ 31 w 31"/>
                <a:gd name="T27" fmla="*/ 8 h 24"/>
                <a:gd name="T28" fmla="*/ 31 w 31"/>
                <a:gd name="T29" fmla="*/ 4 h 24"/>
                <a:gd name="T30" fmla="*/ 26 w 31"/>
                <a:gd name="T31" fmla="*/ 4 h 24"/>
                <a:gd name="T32" fmla="*/ 26 w 31"/>
                <a:gd name="T33" fmla="*/ 4 h 24"/>
                <a:gd name="T34" fmla="*/ 26 w 31"/>
                <a:gd name="T35" fmla="*/ 0 h 24"/>
                <a:gd name="T36" fmla="*/ 20 w 31"/>
                <a:gd name="T37" fmla="*/ 0 h 24"/>
                <a:gd name="T38" fmla="*/ 20 w 31"/>
                <a:gd name="T39" fmla="*/ 0 h 24"/>
                <a:gd name="T40" fmla="*/ 15 w 31"/>
                <a:gd name="T41" fmla="*/ 0 h 24"/>
                <a:gd name="T42" fmla="*/ 15 w 31"/>
                <a:gd name="T43" fmla="*/ 0 h 24"/>
                <a:gd name="T44" fmla="*/ 10 w 31"/>
                <a:gd name="T45" fmla="*/ 0 h 24"/>
                <a:gd name="T46" fmla="*/ 10 w 31"/>
                <a:gd name="T47" fmla="*/ 0 h 24"/>
                <a:gd name="T48" fmla="*/ 5 w 31"/>
                <a:gd name="T49" fmla="*/ 4 h 24"/>
                <a:gd name="T50" fmla="*/ 5 w 31"/>
                <a:gd name="T51" fmla="*/ 4 h 24"/>
                <a:gd name="T52" fmla="*/ 5 w 31"/>
                <a:gd name="T53" fmla="*/ 4 h 24"/>
                <a:gd name="T54" fmla="*/ 0 w 31"/>
                <a:gd name="T55" fmla="*/ 8 h 24"/>
                <a:gd name="T56" fmla="*/ 0 w 31"/>
                <a:gd name="T57" fmla="*/ 8 h 24"/>
                <a:gd name="T58" fmla="*/ 0 w 31"/>
                <a:gd name="T59" fmla="*/ 12 h 24"/>
                <a:gd name="T60" fmla="*/ 0 w 31"/>
                <a:gd name="T61" fmla="*/ 12 h 24"/>
                <a:gd name="T62" fmla="*/ 0 w 31"/>
                <a:gd name="T63" fmla="*/ 16 h 24"/>
                <a:gd name="T64" fmla="*/ 0 w 31"/>
                <a:gd name="T65" fmla="*/ 16 h 24"/>
                <a:gd name="T66" fmla="*/ 0 w 31"/>
                <a:gd name="T67" fmla="*/ 20 h 24"/>
                <a:gd name="T68" fmla="*/ 5 w 31"/>
                <a:gd name="T69" fmla="*/ 20 h 24"/>
                <a:gd name="T70" fmla="*/ 5 w 31"/>
                <a:gd name="T71" fmla="*/ 20 h 24"/>
                <a:gd name="T72" fmla="*/ 5 w 31"/>
                <a:gd name="T73" fmla="*/ 24 h 24"/>
                <a:gd name="T74" fmla="*/ 10 w 31"/>
                <a:gd name="T75" fmla="*/ 24 h 24"/>
                <a:gd name="T76" fmla="*/ 10 w 31"/>
                <a:gd name="T77" fmla="*/ 24 h 24"/>
                <a:gd name="T78" fmla="*/ 15 w 31"/>
                <a:gd name="T79" fmla="*/ 24 h 24"/>
                <a:gd name="T80" fmla="*/ 15 w 31"/>
                <a:gd name="T81" fmla="*/ 24 h 24"/>
                <a:gd name="T82" fmla="*/ 15 w 31"/>
                <a:gd name="T83" fmla="*/ 24 h 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1" h="24">
                  <a:moveTo>
                    <a:pt x="15" y="24"/>
                  </a:moveTo>
                  <a:lnTo>
                    <a:pt x="20" y="24"/>
                  </a:lnTo>
                  <a:lnTo>
                    <a:pt x="26" y="24"/>
                  </a:lnTo>
                  <a:lnTo>
                    <a:pt x="26" y="20"/>
                  </a:lnTo>
                  <a:lnTo>
                    <a:pt x="31" y="20"/>
                  </a:lnTo>
                  <a:lnTo>
                    <a:pt x="31" y="16"/>
                  </a:lnTo>
                  <a:lnTo>
                    <a:pt x="31" y="12"/>
                  </a:lnTo>
                  <a:lnTo>
                    <a:pt x="31" y="8"/>
                  </a:lnTo>
                  <a:lnTo>
                    <a:pt x="31" y="4"/>
                  </a:lnTo>
                  <a:lnTo>
                    <a:pt x="26" y="4"/>
                  </a:lnTo>
                  <a:lnTo>
                    <a:pt x="26" y="0"/>
                  </a:lnTo>
                  <a:lnTo>
                    <a:pt x="20" y="0"/>
                  </a:lnTo>
                  <a:lnTo>
                    <a:pt x="15" y="0"/>
                  </a:lnTo>
                  <a:lnTo>
                    <a:pt x="10" y="0"/>
                  </a:lnTo>
                  <a:lnTo>
                    <a:pt x="5" y="4"/>
                  </a:lnTo>
                  <a:lnTo>
                    <a:pt x="0" y="8"/>
                  </a:lnTo>
                  <a:lnTo>
                    <a:pt x="0" y="12"/>
                  </a:lnTo>
                  <a:lnTo>
                    <a:pt x="0" y="16"/>
                  </a:lnTo>
                  <a:lnTo>
                    <a:pt x="0" y="20"/>
                  </a:lnTo>
                  <a:lnTo>
                    <a:pt x="5" y="20"/>
                  </a:lnTo>
                  <a:lnTo>
                    <a:pt x="5" y="24"/>
                  </a:lnTo>
                  <a:lnTo>
                    <a:pt x="10" y="24"/>
                  </a:lnTo>
                  <a:lnTo>
                    <a:pt x="15"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9" name="Rectangle 2"/>
          <p:cNvSpPr>
            <a:spLocks noGrp="1" noRot="1" noChangeArrowheads="1"/>
          </p:cNvSpPr>
          <p:nvPr>
            <p:ph type="title"/>
          </p:nvPr>
        </p:nvSpPr>
        <p:spPr>
          <a:xfrm>
            <a:off x="1774825" y="0"/>
            <a:ext cx="8642350" cy="1090613"/>
          </a:xfrm>
        </p:spPr>
        <p:txBody>
          <a:bodyPr/>
          <a:lstStyle/>
          <a:p>
            <a:pPr eaLnBrk="1" hangingPunct="1">
              <a:defRPr/>
            </a:pPr>
            <a:r>
              <a:rPr lang="en-US" altLang="zh-CN" sz="3200" dirty="0"/>
              <a:t>Memory Operands</a:t>
            </a:r>
          </a:p>
        </p:txBody>
      </p:sp>
    </p:spTree>
    <p:extLst>
      <p:ext uri="{BB962C8B-B14F-4D97-AF65-F5344CB8AC3E}">
        <p14:creationId xmlns:p14="http://schemas.microsoft.com/office/powerpoint/2010/main" val="361741385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Memory Operands</a:t>
            </a:r>
            <a:endParaRPr lang="zh-CN" altLang="en-US" dirty="0"/>
          </a:p>
        </p:txBody>
      </p:sp>
      <p:sp>
        <p:nvSpPr>
          <p:cNvPr id="37891" name="内容占位符 2"/>
          <p:cNvSpPr>
            <a:spLocks noGrp="1"/>
          </p:cNvSpPr>
          <p:nvPr>
            <p:ph idx="1"/>
          </p:nvPr>
        </p:nvSpPr>
        <p:spPr>
          <a:xfrm>
            <a:off x="1271464" y="1484784"/>
            <a:ext cx="10225136" cy="4573587"/>
          </a:xfrm>
        </p:spPr>
        <p:txBody>
          <a:bodyPr/>
          <a:lstStyle/>
          <a:p>
            <a:pPr eaLnBrk="1" hangingPunct="1">
              <a:lnSpc>
                <a:spcPct val="80000"/>
              </a:lnSpc>
            </a:pPr>
            <a:r>
              <a:rPr lang="en-US" altLang="en-US" sz="2800" dirty="0" smtClean="0"/>
              <a:t>Memory is byte addressed</a:t>
            </a:r>
          </a:p>
          <a:p>
            <a:pPr lvl="1" eaLnBrk="1" hangingPunct="1">
              <a:lnSpc>
                <a:spcPct val="80000"/>
              </a:lnSpc>
            </a:pPr>
            <a:r>
              <a:rPr lang="en-US" altLang="en-US" sz="2400" dirty="0" smtClean="0"/>
              <a:t>Each address identifies an 8-bit byte</a:t>
            </a:r>
          </a:p>
          <a:p>
            <a:pPr eaLnBrk="1" hangingPunct="1">
              <a:lnSpc>
                <a:spcPct val="80000"/>
              </a:lnSpc>
            </a:pPr>
            <a:endParaRPr lang="en-US" altLang="en-US" sz="2800" dirty="0" smtClean="0"/>
          </a:p>
          <a:p>
            <a:pPr eaLnBrk="1" hangingPunct="1">
              <a:lnSpc>
                <a:spcPct val="80000"/>
              </a:lnSpc>
            </a:pPr>
            <a:r>
              <a:rPr lang="en-US" altLang="en-US" sz="2800" dirty="0" smtClean="0"/>
              <a:t>RISC-V is </a:t>
            </a:r>
            <a:r>
              <a:rPr lang="en-US" altLang="en-US" sz="2800" dirty="0" smtClean="0">
                <a:solidFill>
                  <a:srgbClr val="0000FF"/>
                </a:solidFill>
              </a:rPr>
              <a:t>Little Endian</a:t>
            </a:r>
          </a:p>
          <a:p>
            <a:pPr lvl="1" eaLnBrk="1" hangingPunct="1"/>
            <a:r>
              <a:rPr lang="en-US" altLang="en-US" sz="2400" dirty="0" smtClean="0"/>
              <a:t>Least-significant byte at least address of a word</a:t>
            </a:r>
          </a:p>
          <a:p>
            <a:pPr lvl="1" eaLnBrk="1" hangingPunct="1"/>
            <a:r>
              <a:rPr lang="en-AU" altLang="en-US" sz="2400" i="1" dirty="0" smtClean="0"/>
              <a:t>c.f.</a:t>
            </a:r>
            <a:r>
              <a:rPr lang="en-AU" altLang="en-US" sz="2400" dirty="0" smtClean="0"/>
              <a:t> Big Endian: most-significant byte at least address</a:t>
            </a:r>
          </a:p>
          <a:p>
            <a:pPr eaLnBrk="1" hangingPunct="1">
              <a:lnSpc>
                <a:spcPct val="80000"/>
              </a:lnSpc>
            </a:pPr>
            <a:endParaRPr lang="en-US" altLang="en-US" sz="2800" dirty="0" smtClean="0"/>
          </a:p>
          <a:p>
            <a:pPr eaLnBrk="1" hangingPunct="1">
              <a:lnSpc>
                <a:spcPct val="80000"/>
              </a:lnSpc>
            </a:pPr>
            <a:r>
              <a:rPr lang="en-US" altLang="en-US" sz="2800" dirty="0" smtClean="0"/>
              <a:t>RISC-V(or x86) does not require words to be aligned in memory</a:t>
            </a:r>
          </a:p>
          <a:p>
            <a:pPr lvl="1" eaLnBrk="1" hangingPunct="1">
              <a:lnSpc>
                <a:spcPct val="80000"/>
              </a:lnSpc>
            </a:pPr>
            <a:r>
              <a:rPr lang="en-US" altLang="en-US" sz="2400" dirty="0" smtClean="0"/>
              <a:t>Unlike some other ISAs ( MIPS)</a:t>
            </a:r>
            <a:endParaRPr lang="zh-CN" altLang="en-US" dirty="0" smtClean="0"/>
          </a:p>
        </p:txBody>
      </p:sp>
    </p:spTree>
    <p:extLst>
      <p:ext uri="{BB962C8B-B14F-4D97-AF65-F5344CB8AC3E}">
        <p14:creationId xmlns:p14="http://schemas.microsoft.com/office/powerpoint/2010/main" val="2740189736"/>
      </p:ext>
    </p:extLst>
  </p:cSld>
  <p:clrMapOvr>
    <a:masterClrMapping/>
  </p:clrMapOvr>
  <p:transition spd="med">
    <p:random/>
    <p:sndAc>
      <p:stSnd>
        <p:snd r:embed="rId3"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t>Endianness</a:t>
            </a:r>
            <a:r>
              <a:rPr lang="en-US" altLang="zh-CN" dirty="0" smtClean="0"/>
              <a:t>/byte order</a:t>
            </a:r>
            <a:endParaRPr lang="zh-CN" altLang="en-US" dirty="0"/>
          </a:p>
        </p:txBody>
      </p:sp>
      <p:sp>
        <p:nvSpPr>
          <p:cNvPr id="38915" name="内容占位符 2"/>
          <p:cNvSpPr>
            <a:spLocks noGrp="1"/>
          </p:cNvSpPr>
          <p:nvPr>
            <p:ph idx="1"/>
          </p:nvPr>
        </p:nvSpPr>
        <p:spPr>
          <a:xfrm>
            <a:off x="767408" y="1268760"/>
            <a:ext cx="6769100" cy="4573587"/>
          </a:xfrm>
        </p:spPr>
        <p:txBody>
          <a:bodyPr/>
          <a:lstStyle/>
          <a:p>
            <a:r>
              <a:rPr lang="en-US" altLang="zh-CN" dirty="0" smtClean="0"/>
              <a:t>Big endian</a:t>
            </a:r>
            <a:r>
              <a:rPr lang="zh-CN" altLang="en-US" dirty="0" smtClean="0"/>
              <a:t>：</a:t>
            </a:r>
            <a:endParaRPr lang="en-US" altLang="zh-CN" dirty="0" smtClean="0"/>
          </a:p>
          <a:p>
            <a:pPr lvl="1"/>
            <a:r>
              <a:rPr lang="zh-CN" altLang="en-US" dirty="0" smtClean="0"/>
              <a:t>数据的高字节存放在低地址；</a:t>
            </a:r>
            <a:r>
              <a:rPr lang="en-US" altLang="zh-CN" dirty="0" smtClean="0"/>
              <a:t> </a:t>
            </a:r>
          </a:p>
          <a:p>
            <a:pPr lvl="1"/>
            <a:r>
              <a:rPr lang="zh-CN" altLang="en-US" dirty="0" smtClean="0"/>
              <a:t>数据的低字节存放在高地址</a:t>
            </a:r>
            <a:endParaRPr lang="en-US" altLang="zh-CN" dirty="0" smtClean="0"/>
          </a:p>
          <a:p>
            <a:pPr lvl="1"/>
            <a:r>
              <a:rPr lang="en-US" altLang="zh-CN" dirty="0" smtClean="0"/>
              <a:t>PowerPC</a:t>
            </a:r>
            <a:endParaRPr lang="zh-CN" altLang="en-US" dirty="0" smtClean="0"/>
          </a:p>
          <a:p>
            <a:r>
              <a:rPr lang="en-US" altLang="zh-CN" dirty="0" smtClean="0">
                <a:solidFill>
                  <a:srgbClr val="FF0000"/>
                </a:solidFill>
              </a:rPr>
              <a:t>Little endian</a:t>
            </a:r>
            <a:r>
              <a:rPr lang="zh-CN" altLang="en-US" dirty="0" smtClean="0">
                <a:solidFill>
                  <a:srgbClr val="FF0000"/>
                </a:solidFill>
              </a:rPr>
              <a:t>：</a:t>
            </a:r>
            <a:endParaRPr lang="en-US" altLang="zh-CN" dirty="0" smtClean="0">
              <a:solidFill>
                <a:srgbClr val="FF0000"/>
              </a:solidFill>
            </a:endParaRPr>
          </a:p>
          <a:p>
            <a:pPr lvl="1"/>
            <a:r>
              <a:rPr lang="zh-CN" altLang="en-US" dirty="0" smtClean="0"/>
              <a:t>数据的高字节存放在高地址；</a:t>
            </a:r>
            <a:endParaRPr lang="en-US" altLang="zh-CN" dirty="0" smtClean="0"/>
          </a:p>
          <a:p>
            <a:pPr lvl="1"/>
            <a:r>
              <a:rPr lang="zh-CN" altLang="en-US" dirty="0" smtClean="0"/>
              <a:t>数据的低字节存放在低地址</a:t>
            </a:r>
            <a:endParaRPr lang="en-US" altLang="zh-CN" dirty="0" smtClean="0"/>
          </a:p>
          <a:p>
            <a:pPr lvl="1"/>
            <a:r>
              <a:rPr lang="en-US" altLang="zh-CN" dirty="0" smtClean="0">
                <a:solidFill>
                  <a:srgbClr val="FF0000"/>
                </a:solidFill>
              </a:rPr>
              <a:t>RISC-V</a:t>
            </a:r>
          </a:p>
          <a:p>
            <a:r>
              <a:rPr lang="en-US" altLang="zh-CN" dirty="0" smtClean="0"/>
              <a:t>E.g. : 32</a:t>
            </a:r>
            <a:r>
              <a:rPr lang="zh-CN" altLang="en-US" dirty="0" smtClean="0"/>
              <a:t>位机器上存放</a:t>
            </a:r>
            <a:r>
              <a:rPr lang="en-US" altLang="zh-CN" dirty="0" smtClean="0"/>
              <a:t>0x12345678</a:t>
            </a:r>
            <a:r>
              <a:rPr lang="zh-CN" altLang="en-US" dirty="0" smtClean="0"/>
              <a:t>，其大小端模式存储如下：</a:t>
            </a:r>
          </a:p>
          <a:p>
            <a:endParaRPr lang="en-US" altLang="zh-CN" dirty="0" smtClean="0"/>
          </a:p>
        </p:txBody>
      </p:sp>
      <p:pic>
        <p:nvPicPr>
          <p:cNvPr id="38916" name="Picture 6" descr="0477fa212e2af02dffe2c2b57ad76c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1484784"/>
            <a:ext cx="62134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658486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Rot="1" noChangeArrowheads="1"/>
          </p:cNvSpPr>
          <p:nvPr>
            <p:ph type="title"/>
          </p:nvPr>
        </p:nvSpPr>
        <p:spPr/>
        <p:txBody>
          <a:bodyPr/>
          <a:lstStyle/>
          <a:p>
            <a:r>
              <a:rPr lang="en-US" altLang="zh-CN" dirty="0">
                <a:solidFill>
                  <a:srgbClr val="FF0000"/>
                </a:solidFill>
              </a:rPr>
              <a:t>Memory </a:t>
            </a:r>
            <a:r>
              <a:rPr lang="en-US" altLang="zh-CN" dirty="0" smtClean="0">
                <a:solidFill>
                  <a:srgbClr val="FF0000"/>
                </a:solidFill>
              </a:rPr>
              <a:t>Alignment:   ( faster data transfer )</a:t>
            </a:r>
            <a:br>
              <a:rPr lang="en-US" altLang="zh-CN" dirty="0" smtClean="0">
                <a:solidFill>
                  <a:srgbClr val="FF0000"/>
                </a:solidFill>
              </a:rPr>
            </a:br>
            <a:r>
              <a:rPr lang="en-US" altLang="zh-CN" dirty="0"/>
              <a:t> </a:t>
            </a:r>
            <a:r>
              <a:rPr lang="en-US" altLang="zh-CN" dirty="0" smtClean="0"/>
              <a:t>             </a:t>
            </a:r>
            <a:r>
              <a:rPr lang="en-US" altLang="zh-CN" dirty="0" smtClean="0">
                <a:solidFill>
                  <a:srgbClr val="FF0000"/>
                </a:solidFill>
              </a:rPr>
              <a:t>each variable stores at a word address</a:t>
            </a:r>
            <a:endParaRPr lang="en-US" altLang="zh-CN" sz="4000" dirty="0"/>
          </a:p>
        </p:txBody>
      </p:sp>
      <p:sp>
        <p:nvSpPr>
          <p:cNvPr id="319491" name="Rectangle 3"/>
          <p:cNvSpPr>
            <a:spLocks noGrp="1" noRot="1" noChangeArrowheads="1"/>
          </p:cNvSpPr>
          <p:nvPr>
            <p:ph idx="1"/>
          </p:nvPr>
        </p:nvSpPr>
        <p:spPr>
          <a:xfrm>
            <a:off x="1809720" y="1357299"/>
            <a:ext cx="2636838" cy="4194175"/>
          </a:xfrm>
        </p:spPr>
        <p:txBody>
          <a:bodyPr/>
          <a:lstStyle/>
          <a:p>
            <a:pPr>
              <a:buFont typeface="Wingdings" pitchFamily="2" charset="2"/>
              <a:buNone/>
            </a:pPr>
            <a:r>
              <a:rPr lang="en-US" altLang="zh-CN" dirty="0" err="1"/>
              <a:t>struct</a:t>
            </a:r>
            <a:r>
              <a:rPr lang="en-US" altLang="zh-CN" dirty="0"/>
              <a:t> {</a:t>
            </a:r>
          </a:p>
          <a:p>
            <a:pPr>
              <a:buFont typeface="Wingdings" pitchFamily="2" charset="2"/>
              <a:buNone/>
            </a:pPr>
            <a:r>
              <a:rPr lang="en-US" altLang="zh-CN" dirty="0"/>
              <a:t>	</a:t>
            </a:r>
            <a:r>
              <a:rPr lang="en-US" altLang="zh-CN" dirty="0" err="1"/>
              <a:t>int</a:t>
            </a:r>
            <a:r>
              <a:rPr lang="en-US" altLang="zh-CN" dirty="0"/>
              <a:t> a;</a:t>
            </a:r>
          </a:p>
          <a:p>
            <a:pPr>
              <a:buFont typeface="Wingdings" pitchFamily="2" charset="2"/>
              <a:buNone/>
            </a:pPr>
            <a:r>
              <a:rPr lang="en-US" altLang="zh-CN" dirty="0"/>
              <a:t>	char b;</a:t>
            </a:r>
          </a:p>
          <a:p>
            <a:pPr>
              <a:buFont typeface="Wingdings" pitchFamily="2" charset="2"/>
              <a:buNone/>
            </a:pPr>
            <a:r>
              <a:rPr lang="en-US" altLang="zh-CN" dirty="0"/>
              <a:t>	char c[2];</a:t>
            </a:r>
          </a:p>
          <a:p>
            <a:pPr>
              <a:buFont typeface="Wingdings" pitchFamily="2" charset="2"/>
              <a:buNone/>
            </a:pPr>
            <a:r>
              <a:rPr lang="en-US" altLang="zh-CN" dirty="0"/>
              <a:t>	char d[3]</a:t>
            </a:r>
          </a:p>
          <a:p>
            <a:pPr>
              <a:buFont typeface="Wingdings" pitchFamily="2" charset="2"/>
              <a:buNone/>
            </a:pPr>
            <a:r>
              <a:rPr lang="en-US" altLang="zh-CN" dirty="0"/>
              <a:t>	float e;</a:t>
            </a:r>
          </a:p>
          <a:p>
            <a:pPr>
              <a:buFont typeface="Wingdings" pitchFamily="2" charset="2"/>
              <a:buNone/>
            </a:pPr>
            <a:r>
              <a:rPr lang="en-US" altLang="zh-CN" dirty="0"/>
              <a:t>}</a:t>
            </a:r>
          </a:p>
          <a:p>
            <a:pPr>
              <a:buFont typeface="Wingdings" pitchFamily="2" charset="2"/>
              <a:buNone/>
            </a:pPr>
            <a:endParaRPr lang="en-US" altLang="zh-CN" dirty="0"/>
          </a:p>
        </p:txBody>
      </p:sp>
      <p:sp>
        <p:nvSpPr>
          <p:cNvPr id="26" name="灯片编号占位符 5"/>
          <p:cNvSpPr>
            <a:spLocks noGrp="1"/>
          </p:cNvSpPr>
          <p:nvPr>
            <p:ph type="sldNum" sz="quarter" idx="4294967295"/>
          </p:nvPr>
        </p:nvSpPr>
        <p:spPr>
          <a:xfrm>
            <a:off x="8534400" y="6245225"/>
            <a:ext cx="2133600" cy="476250"/>
          </a:xfrm>
        </p:spPr>
        <p:txBody>
          <a:bodyPr/>
          <a:lstStyle/>
          <a:p>
            <a:fld id="{429E5CE0-2C88-4724-8CC7-9AA6520F4474}" type="slidenum">
              <a:rPr lang="en-US" altLang="zh-CN"/>
              <a:pPr/>
              <a:t>26</a:t>
            </a:fld>
            <a:endParaRPr lang="en-US" altLang="zh-CN"/>
          </a:p>
        </p:txBody>
      </p:sp>
      <p:sp>
        <p:nvSpPr>
          <p:cNvPr id="319512" name="AutoShape 24"/>
          <p:cNvSpPr>
            <a:spLocks noChangeArrowheads="1"/>
          </p:cNvSpPr>
          <p:nvPr/>
        </p:nvSpPr>
        <p:spPr bwMode="auto">
          <a:xfrm>
            <a:off x="3935413" y="2565400"/>
            <a:ext cx="792162" cy="287338"/>
          </a:xfrm>
          <a:prstGeom prst="rightArrow">
            <a:avLst>
              <a:gd name="adj1" fmla="val 50000"/>
              <a:gd name="adj2" fmla="val 68922"/>
            </a:avLst>
          </a:prstGeom>
          <a:noFill/>
          <a:ln w="9525" cap="rnd" algn="ctr">
            <a:solidFill>
              <a:srgbClr val="007A77"/>
            </a:solidFill>
            <a:miter lim="800000"/>
            <a:headEnd/>
            <a:tailEnd/>
          </a:ln>
          <a:effectLst/>
        </p:spPr>
        <p:txBody>
          <a:bodyPr wrap="none" anchor="ctr"/>
          <a:lstStyle/>
          <a:p>
            <a:endParaRPr lang="zh-CN" altLang="en-US"/>
          </a:p>
        </p:txBody>
      </p:sp>
      <p:sp>
        <p:nvSpPr>
          <p:cNvPr id="319513" name="Text Box 25"/>
          <p:cNvSpPr txBox="1">
            <a:spLocks noChangeArrowheads="1"/>
          </p:cNvSpPr>
          <p:nvPr/>
        </p:nvSpPr>
        <p:spPr bwMode="auto">
          <a:xfrm>
            <a:off x="6888088" y="5012865"/>
            <a:ext cx="4047268" cy="1077218"/>
          </a:xfrm>
          <a:prstGeom prst="rect">
            <a:avLst/>
          </a:prstGeom>
          <a:noFill/>
          <a:ln w="9525" cap="rnd" algn="ctr">
            <a:noFill/>
            <a:miter lim="800000"/>
            <a:headEnd/>
            <a:tailEnd/>
          </a:ln>
          <a:effectLst/>
        </p:spPr>
        <p:txBody>
          <a:bodyPr wrap="square">
            <a:spAutoFit/>
          </a:bodyPr>
          <a:lstStyle/>
          <a:p>
            <a:pPr>
              <a:spcBef>
                <a:spcPct val="50000"/>
              </a:spcBef>
            </a:pPr>
            <a:r>
              <a:rPr lang="zh-CN" altLang="en-US" sz="1600" b="1" dirty="0">
                <a:solidFill>
                  <a:srgbClr val="FF0066"/>
                </a:solidFill>
              </a:rPr>
              <a:t>错误</a:t>
            </a:r>
          </a:p>
          <a:p>
            <a:pPr>
              <a:spcBef>
                <a:spcPct val="50000"/>
              </a:spcBef>
            </a:pPr>
            <a:r>
              <a:rPr lang="zh-CN" altLang="en-US" sz="1600" b="1" dirty="0">
                <a:solidFill>
                  <a:srgbClr val="FF0066"/>
                </a:solidFill>
              </a:rPr>
              <a:t>因为内存一次只能读出</a:t>
            </a:r>
            <a:r>
              <a:rPr lang="en-US" altLang="zh-CN" sz="1600" b="1" dirty="0">
                <a:solidFill>
                  <a:srgbClr val="FF0066"/>
                </a:solidFill>
              </a:rPr>
              <a:t>4</a:t>
            </a:r>
            <a:r>
              <a:rPr lang="zh-CN" altLang="en-US" sz="1600" b="1" dirty="0">
                <a:solidFill>
                  <a:srgbClr val="FF0066"/>
                </a:solidFill>
              </a:rPr>
              <a:t>字节内存中的一行</a:t>
            </a:r>
          </a:p>
          <a:p>
            <a:pPr>
              <a:spcBef>
                <a:spcPct val="50000"/>
              </a:spcBef>
            </a:pPr>
            <a:r>
              <a:rPr lang="zh-CN" altLang="en-US" sz="1600" b="1" dirty="0">
                <a:solidFill>
                  <a:srgbClr val="FF0066"/>
                </a:solidFill>
              </a:rPr>
              <a:t>这样布局，</a:t>
            </a:r>
            <a:r>
              <a:rPr lang="en-US" altLang="zh-CN" sz="1600" b="1" dirty="0">
                <a:solidFill>
                  <a:srgbClr val="FF0066"/>
                </a:solidFill>
              </a:rPr>
              <a:t>e</a:t>
            </a:r>
            <a:r>
              <a:rPr lang="zh-CN" altLang="en-US" sz="1600" b="1" dirty="0">
                <a:solidFill>
                  <a:srgbClr val="FF0066"/>
                </a:solidFill>
              </a:rPr>
              <a:t>变量不能一次读出</a:t>
            </a:r>
          </a:p>
        </p:txBody>
      </p:sp>
      <p:graphicFrame>
        <p:nvGraphicFramePr>
          <p:cNvPr id="29" name="表格 28"/>
          <p:cNvGraphicFramePr>
            <a:graphicFrameLocks noGrp="1"/>
          </p:cNvGraphicFramePr>
          <p:nvPr>
            <p:extLst/>
          </p:nvPr>
        </p:nvGraphicFramePr>
        <p:xfrm>
          <a:off x="4944176" y="1668797"/>
          <a:ext cx="4751571" cy="2448835"/>
        </p:xfrm>
        <a:graphic>
          <a:graphicData uri="http://schemas.openxmlformats.org/drawingml/2006/table">
            <a:tbl>
              <a:tblPr firstRow="1" bandRow="1">
                <a:tableStyleId>{BC89EF96-8CEA-46FF-86C4-4CE0E7609802}</a:tableStyleId>
              </a:tblPr>
              <a:tblGrid>
                <a:gridCol w="1189665"/>
                <a:gridCol w="1222745"/>
                <a:gridCol w="1275907"/>
                <a:gridCol w="1063254"/>
              </a:tblGrid>
              <a:tr h="489767">
                <a:tc gridSpan="4">
                  <a:txBody>
                    <a:bodyPr/>
                    <a:lstStyle/>
                    <a:p>
                      <a:pPr algn="ctr"/>
                      <a:r>
                        <a:rPr lang="en-US" altLang="zh-CN" dirty="0" smtClean="0"/>
                        <a:t>e</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489767">
                <a:tc>
                  <a:txBody>
                    <a:bodyPr/>
                    <a:lstStyle/>
                    <a:p>
                      <a:r>
                        <a:rPr lang="en-US" altLang="zh-CN" dirty="0" smtClean="0"/>
                        <a:t>Unused</a:t>
                      </a:r>
                      <a:endParaRPr lang="zh-CN" altLang="en-US" dirty="0"/>
                    </a:p>
                  </a:txBody>
                  <a:tcPr/>
                </a:tc>
                <a:tc>
                  <a:txBody>
                    <a:bodyPr/>
                    <a:lstStyle/>
                    <a:p>
                      <a:r>
                        <a:rPr lang="en-US" altLang="zh-CN" dirty="0" smtClean="0"/>
                        <a:t>D[2]</a:t>
                      </a:r>
                      <a:endParaRPr lang="zh-CN" altLang="en-US" dirty="0"/>
                    </a:p>
                  </a:txBody>
                  <a:tcPr/>
                </a:tc>
                <a:tc>
                  <a:txBody>
                    <a:bodyPr/>
                    <a:lstStyle/>
                    <a:p>
                      <a:r>
                        <a:rPr lang="en-US" altLang="zh-CN" dirty="0" smtClean="0"/>
                        <a:t>D[1]</a:t>
                      </a:r>
                      <a:endParaRPr lang="zh-CN" altLang="en-US" dirty="0"/>
                    </a:p>
                  </a:txBody>
                  <a:tcPr/>
                </a:tc>
                <a:tc>
                  <a:txBody>
                    <a:bodyPr/>
                    <a:lstStyle/>
                    <a:p>
                      <a:r>
                        <a:rPr lang="en-US" altLang="zh-CN" dirty="0" smtClean="0"/>
                        <a:t>D[0]</a:t>
                      </a:r>
                      <a:endParaRPr lang="zh-CN" altLang="en-US" dirty="0"/>
                    </a:p>
                  </a:txBody>
                  <a:tcPr/>
                </a:tc>
              </a:tr>
              <a:tr h="489767">
                <a:tc>
                  <a:txBody>
                    <a:bodyPr/>
                    <a:lstStyle/>
                    <a:p>
                      <a:r>
                        <a:rPr lang="en-US" altLang="zh-CN" dirty="0" smtClean="0"/>
                        <a:t>Unused</a:t>
                      </a:r>
                      <a:endParaRPr lang="zh-CN" altLang="en-US" dirty="0"/>
                    </a:p>
                  </a:txBody>
                  <a:tcPr/>
                </a:tc>
                <a:tc>
                  <a:txBody>
                    <a:bodyPr/>
                    <a:lstStyle/>
                    <a:p>
                      <a:r>
                        <a:rPr lang="en-US" altLang="zh-CN" dirty="0" smtClean="0"/>
                        <a:t>Unused</a:t>
                      </a:r>
                      <a:endParaRPr lang="zh-CN" altLang="en-US" dirty="0"/>
                    </a:p>
                  </a:txBody>
                  <a:tcPr/>
                </a:tc>
                <a:tc>
                  <a:txBody>
                    <a:bodyPr/>
                    <a:lstStyle/>
                    <a:p>
                      <a:r>
                        <a:rPr lang="en-US" altLang="zh-CN" dirty="0" smtClean="0"/>
                        <a:t>C[1]</a:t>
                      </a:r>
                      <a:endParaRPr lang="zh-CN" altLang="en-US" dirty="0"/>
                    </a:p>
                  </a:txBody>
                  <a:tcPr/>
                </a:tc>
                <a:tc>
                  <a:txBody>
                    <a:bodyPr/>
                    <a:lstStyle/>
                    <a:p>
                      <a:r>
                        <a:rPr lang="en-US" altLang="zh-CN" dirty="0" smtClean="0"/>
                        <a:t>C[0]</a:t>
                      </a:r>
                    </a:p>
                  </a:txBody>
                  <a:tcPr/>
                </a:tc>
              </a:tr>
              <a:tr h="489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Unused</a:t>
                      </a:r>
                      <a:endParaRPr lang="zh-CN" altLang="en-US" dirty="0" smtClean="0"/>
                    </a:p>
                  </a:txBody>
                  <a:tcPr/>
                </a:tc>
                <a:tc>
                  <a:txBody>
                    <a:bodyPr/>
                    <a:lstStyle/>
                    <a:p>
                      <a:r>
                        <a:rPr lang="en-US" altLang="zh-CN" dirty="0" smtClean="0"/>
                        <a:t>b</a:t>
                      </a:r>
                      <a:endParaRPr lang="zh-CN" altLang="en-US" dirty="0"/>
                    </a:p>
                  </a:txBody>
                  <a:tcPr/>
                </a:tc>
              </a:tr>
              <a:tr h="489767">
                <a:tc gridSpan="4">
                  <a:txBody>
                    <a:bodyPr/>
                    <a:lstStyle/>
                    <a:p>
                      <a:pPr algn="ctr"/>
                      <a:r>
                        <a:rPr lang="en-US" altLang="zh-CN" dirty="0" smtClean="0"/>
                        <a:t>a</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bl>
          </a:graphicData>
        </a:graphic>
      </p:graphicFrame>
      <p:graphicFrame>
        <p:nvGraphicFramePr>
          <p:cNvPr id="30" name="表格 29"/>
          <p:cNvGraphicFramePr>
            <a:graphicFrameLocks noGrp="1"/>
          </p:cNvGraphicFramePr>
          <p:nvPr>
            <p:extLst/>
          </p:nvPr>
        </p:nvGraphicFramePr>
        <p:xfrm>
          <a:off x="2496884" y="5196391"/>
          <a:ext cx="4180366" cy="979534"/>
        </p:xfrm>
        <a:graphic>
          <a:graphicData uri="http://schemas.openxmlformats.org/drawingml/2006/table">
            <a:tbl>
              <a:tblPr firstRow="1" bandRow="1">
                <a:tableStyleId>{BC89EF96-8CEA-46FF-86C4-4CE0E7609802}</a:tableStyleId>
              </a:tblPr>
              <a:tblGrid>
                <a:gridCol w="1046651"/>
                <a:gridCol w="1075754"/>
                <a:gridCol w="1122525"/>
                <a:gridCol w="935436"/>
              </a:tblGrid>
              <a:tr h="489767">
                <a:tc>
                  <a:txBody>
                    <a:bodyPr/>
                    <a:lstStyle/>
                    <a:p>
                      <a:r>
                        <a:rPr lang="en-US" altLang="zh-CN" dirty="0" smtClean="0"/>
                        <a:t>Unused</a:t>
                      </a:r>
                      <a:endParaRPr lang="zh-CN" altLang="en-US" dirty="0"/>
                    </a:p>
                  </a:txBody>
                  <a:tcPr/>
                </a:tc>
                <a:tc gridSpan="3">
                  <a:txBody>
                    <a:bodyPr/>
                    <a:lstStyle/>
                    <a:p>
                      <a:pPr algn="ctr"/>
                      <a:r>
                        <a:rPr lang="en-US" altLang="zh-CN" dirty="0" smtClean="0"/>
                        <a:t>e</a:t>
                      </a:r>
                      <a:endParaRPr lang="zh-CN" altLang="en-US" dirty="0"/>
                    </a:p>
                  </a:txBody>
                  <a:tcPr/>
                </a:tc>
                <a:tc hMerge="1">
                  <a:txBody>
                    <a:bodyPr/>
                    <a:lstStyle/>
                    <a:p>
                      <a:endParaRPr lang="zh-CN" altLang="en-US" dirty="0"/>
                    </a:p>
                  </a:txBody>
                  <a:tcPr/>
                </a:tc>
                <a:tc hMerge="1">
                  <a:txBody>
                    <a:bodyPr/>
                    <a:lstStyle/>
                    <a:p>
                      <a:endParaRPr lang="zh-CN" altLang="en-US" dirty="0"/>
                    </a:p>
                  </a:txBody>
                  <a:tcPr/>
                </a:tc>
              </a:tr>
              <a:tr h="489767">
                <a:tc>
                  <a:txBody>
                    <a:bodyPr/>
                    <a:lstStyle/>
                    <a:p>
                      <a:pPr algn="ctr"/>
                      <a:r>
                        <a:rPr lang="en-US" altLang="zh-CN" dirty="0" smtClean="0"/>
                        <a:t>e</a:t>
                      </a:r>
                      <a:endParaRPr lang="zh-CN" altLang="en-US" dirty="0"/>
                    </a:p>
                  </a:txBody>
                  <a:tcPr/>
                </a:tc>
                <a:tc>
                  <a:txBody>
                    <a:bodyPr/>
                    <a:lstStyle/>
                    <a:p>
                      <a:r>
                        <a:rPr lang="en-US" altLang="zh-CN" dirty="0" smtClean="0"/>
                        <a:t>D[2]</a:t>
                      </a:r>
                      <a:endParaRPr lang="zh-CN" altLang="en-US" dirty="0"/>
                    </a:p>
                  </a:txBody>
                  <a:tcPr/>
                </a:tc>
                <a:tc>
                  <a:txBody>
                    <a:bodyPr/>
                    <a:lstStyle/>
                    <a:p>
                      <a:r>
                        <a:rPr lang="en-US" altLang="zh-CN" dirty="0" smtClean="0"/>
                        <a:t>D[1]</a:t>
                      </a:r>
                      <a:endParaRPr lang="zh-CN" altLang="en-US" dirty="0"/>
                    </a:p>
                  </a:txBody>
                  <a:tcPr/>
                </a:tc>
                <a:tc>
                  <a:txBody>
                    <a:bodyPr/>
                    <a:lstStyle/>
                    <a:p>
                      <a:r>
                        <a:rPr lang="en-US" altLang="zh-CN" dirty="0" smtClean="0"/>
                        <a:t>D[0]</a:t>
                      </a:r>
                      <a:endParaRPr lang="zh-CN" altLang="en-US" dirty="0"/>
                    </a:p>
                  </a:txBody>
                  <a:tcPr/>
                </a:tc>
              </a:tr>
            </a:tbl>
          </a:graphicData>
        </a:graphic>
      </p:graphicFrame>
      <p:sp>
        <p:nvSpPr>
          <p:cNvPr id="9" name="Text Box 36"/>
          <p:cNvSpPr txBox="1">
            <a:spLocks noChangeArrowheads="1"/>
          </p:cNvSpPr>
          <p:nvPr/>
        </p:nvSpPr>
        <p:spPr bwMode="auto">
          <a:xfrm>
            <a:off x="6896066" y="1222534"/>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正确</a:t>
            </a:r>
          </a:p>
        </p:txBody>
      </p:sp>
      <p:sp>
        <p:nvSpPr>
          <p:cNvPr id="10" name="Text Box 36"/>
          <p:cNvSpPr txBox="1">
            <a:spLocks noChangeArrowheads="1"/>
          </p:cNvSpPr>
          <p:nvPr/>
        </p:nvSpPr>
        <p:spPr bwMode="auto">
          <a:xfrm>
            <a:off x="4146998" y="4798719"/>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Font typeface="Wingdings" panose="05000000000000000000" pitchFamily="2" charset="2"/>
              <a:buNone/>
            </a:pPr>
            <a:r>
              <a:rPr lang="zh-CN" altLang="en-US" sz="1800" dirty="0">
                <a:solidFill>
                  <a:srgbClr val="FF0066"/>
                </a:solidFill>
                <a:latin typeface="Times New Roman" panose="02020603050405020304" pitchFamily="18" charset="0"/>
                <a:ea typeface="宋体" panose="02010600030101010101" pitchFamily="2" charset="-122"/>
                <a:cs typeface="Arial Unicode MS" panose="020B0604020202020204" pitchFamily="34" charset="-122"/>
              </a:rPr>
              <a:t>错误</a:t>
            </a:r>
          </a:p>
        </p:txBody>
      </p:sp>
    </p:spTree>
    <p:extLst>
      <p:ext uri="{BB962C8B-B14F-4D97-AF65-F5344CB8AC3E}">
        <p14:creationId xmlns:p14="http://schemas.microsoft.com/office/powerpoint/2010/main" val="381954030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95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95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6" presetClass="emph" presetSubtype="0" fill="hold" grpId="0" nodeType="withEffect">
                                  <p:stCondLst>
                                    <p:cond delay="0"/>
                                  </p:stCondLst>
                                  <p:childTnLst>
                                    <p:animScale>
                                      <p:cBhvr>
                                        <p:cTn id="22" dur="2000" fill="hold"/>
                                        <p:tgtEl>
                                          <p:spTgt spid="9"/>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1"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6" presetClass="emph" presetSubtype="0" fill="hold" grpId="0" nodeType="withEffect">
                                  <p:stCondLst>
                                    <p:cond delay="0"/>
                                  </p:stCondLst>
                                  <p:childTnLst>
                                    <p:animScale>
                                      <p:cBhvr>
                                        <p:cTn id="30"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P spid="319512" grpId="0" animBg="1"/>
      <p:bldP spid="319513" grpId="0"/>
      <p:bldP spid="9" grpId="0"/>
      <p:bldP spid="9" grpId="1"/>
      <p:bldP spid="10" grpId="0"/>
      <p:bldP spid="1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4294967295"/>
          </p:nvPr>
        </p:nvSpPr>
        <p:spPr>
          <a:xfrm>
            <a:off x="8763000" y="6248400"/>
            <a:ext cx="1905000" cy="457200"/>
          </a:xfrm>
          <a:prstGeom prst="rect">
            <a:avLst/>
          </a:prstGeom>
        </p:spPr>
        <p:txBody>
          <a:bodyPr/>
          <a:lstStyle/>
          <a:p>
            <a:fld id="{8F76A8BA-0B44-46A6-8D27-3F2F8BBD2661}" type="slidenum">
              <a:rPr lang="zh-CN" altLang="en-US"/>
              <a:pPr/>
              <a:t>27</a:t>
            </a:fld>
            <a:endParaRPr lang="en-US" altLang="zh-CN"/>
          </a:p>
        </p:txBody>
      </p:sp>
      <p:sp>
        <p:nvSpPr>
          <p:cNvPr id="1256450" name="Text Box 2"/>
          <p:cNvSpPr txBox="1">
            <a:spLocks noChangeArrowheads="1"/>
          </p:cNvSpPr>
          <p:nvPr/>
        </p:nvSpPr>
        <p:spPr bwMode="auto">
          <a:xfrm>
            <a:off x="1487488" y="357167"/>
            <a:ext cx="8483176" cy="584775"/>
          </a:xfrm>
          <a:prstGeom prst="rect">
            <a:avLst/>
          </a:prstGeom>
          <a:noFill/>
          <a:ln w="9525">
            <a:noFill/>
            <a:miter lim="800000"/>
            <a:headEnd/>
            <a:tailEnd/>
          </a:ln>
          <a:effectLst/>
        </p:spPr>
        <p:txBody>
          <a:bodyPr wrap="square">
            <a:spAutoFit/>
          </a:bodyPr>
          <a:lstStyle/>
          <a:p>
            <a:r>
              <a:rPr lang="en-US" altLang="zh-CN" sz="3200" dirty="0">
                <a:solidFill>
                  <a:srgbClr val="FF0000"/>
                </a:solidFill>
                <a:ea typeface="宋体" charset="-122"/>
              </a:rPr>
              <a:t>Data Transfer instruction </a:t>
            </a:r>
          </a:p>
        </p:txBody>
      </p:sp>
      <p:sp>
        <p:nvSpPr>
          <p:cNvPr id="1256452" name="Text Box 4"/>
          <p:cNvSpPr txBox="1">
            <a:spLocks noChangeArrowheads="1"/>
          </p:cNvSpPr>
          <p:nvPr/>
        </p:nvSpPr>
        <p:spPr bwMode="auto">
          <a:xfrm>
            <a:off x="1981201" y="1447800"/>
            <a:ext cx="8438529" cy="3416320"/>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The format of a load instruction:</a:t>
            </a:r>
          </a:p>
          <a:p>
            <a:pPr>
              <a:buClr>
                <a:srgbClr val="CC0000"/>
              </a:buClr>
              <a:buFontTx/>
              <a:buChar char="•"/>
            </a:pPr>
            <a:endParaRPr lang="en-US" altLang="zh-CN" sz="2400" dirty="0">
              <a:ea typeface="宋体" charset="-122"/>
            </a:endParaRPr>
          </a:p>
          <a:p>
            <a:pPr>
              <a:buClr>
                <a:srgbClr val="CC0000"/>
              </a:buClr>
            </a:pPr>
            <a:r>
              <a:rPr lang="en-US" altLang="zh-CN" sz="2400" dirty="0">
                <a:ea typeface="宋体" charset="-122"/>
              </a:rPr>
              <a:t>            </a:t>
            </a:r>
            <a:r>
              <a:rPr lang="en-US" altLang="zh-CN" sz="2400" dirty="0">
                <a:solidFill>
                  <a:schemeClr val="accent2"/>
                </a:solidFill>
                <a:ea typeface="宋体" charset="-122"/>
              </a:rPr>
              <a:t>destination register</a:t>
            </a:r>
          </a:p>
          <a:p>
            <a:pPr>
              <a:buClr>
                <a:srgbClr val="CC0000"/>
              </a:buClr>
            </a:pPr>
            <a:r>
              <a:rPr lang="en-US" altLang="zh-CN" sz="2400" dirty="0">
                <a:ea typeface="宋体" charset="-122"/>
              </a:rPr>
              <a:t>                              </a:t>
            </a:r>
            <a:r>
              <a:rPr lang="en-US" altLang="zh-CN" sz="2400" dirty="0">
                <a:solidFill>
                  <a:schemeClr val="accent2"/>
                </a:solidFill>
                <a:ea typeface="宋体" charset="-122"/>
              </a:rPr>
              <a:t>source address</a:t>
            </a:r>
          </a:p>
          <a:p>
            <a:pPr>
              <a:buClr>
                <a:srgbClr val="CC0000"/>
              </a:buClr>
            </a:pPr>
            <a:r>
              <a:rPr lang="en-US" altLang="zh-CN" sz="2400" dirty="0">
                <a:ea typeface="宋体" charset="-122"/>
              </a:rPr>
              <a:t>                     </a:t>
            </a:r>
          </a:p>
          <a:p>
            <a:pPr>
              <a:buClr>
                <a:srgbClr val="CC0000"/>
              </a:buClr>
            </a:pPr>
            <a:r>
              <a:rPr lang="en-US" altLang="zh-CN" sz="2400" dirty="0">
                <a:solidFill>
                  <a:srgbClr val="FF0000"/>
                </a:solidFill>
                <a:ea typeface="宋体" charset="-122"/>
              </a:rPr>
              <a:t>         </a:t>
            </a:r>
            <a:r>
              <a:rPr lang="en-US" altLang="zh-CN" sz="2400" dirty="0" err="1">
                <a:solidFill>
                  <a:srgbClr val="FF0000"/>
                </a:solidFill>
                <a:ea typeface="宋体" charset="-122"/>
              </a:rPr>
              <a:t>lw</a:t>
            </a:r>
            <a:r>
              <a:rPr lang="en-US" altLang="zh-CN" sz="2400" dirty="0">
                <a:solidFill>
                  <a:srgbClr val="FF0000"/>
                </a:solidFill>
                <a:ea typeface="宋体" charset="-122"/>
              </a:rPr>
              <a:t>    $t0,   8($t3)       </a:t>
            </a:r>
            <a:r>
              <a:rPr lang="en-US" altLang="zh-CN" sz="2400" dirty="0">
                <a:solidFill>
                  <a:srgbClr val="0000FF"/>
                </a:solidFill>
                <a:ea typeface="宋体" charset="-122"/>
              </a:rPr>
              <a:t>;  $t0 </a:t>
            </a:r>
            <a:r>
              <a:rPr lang="en-US" altLang="zh-CN" sz="2400" dirty="0">
                <a:solidFill>
                  <a:srgbClr val="0000FF"/>
                </a:solidFill>
                <a:ea typeface="宋体" charset="-122"/>
                <a:sym typeface="Wingdings" panose="05000000000000000000" pitchFamily="2" charset="2"/>
              </a:rPr>
              <a:t> MEM[ $t3  + 8 ]</a:t>
            </a:r>
            <a:endParaRPr lang="en-US" altLang="zh-CN" sz="2400" dirty="0">
              <a:solidFill>
                <a:srgbClr val="0000FF"/>
              </a:solidFill>
              <a:ea typeface="宋体" charset="-122"/>
            </a:endParaRPr>
          </a:p>
          <a:p>
            <a:pPr>
              <a:buClr>
                <a:srgbClr val="CC0000"/>
              </a:buClr>
            </a:pPr>
            <a:endParaRPr lang="en-US" altLang="zh-CN" sz="2400" dirty="0">
              <a:ea typeface="宋体" charset="-122"/>
            </a:endParaRPr>
          </a:p>
          <a:p>
            <a:pPr>
              <a:buClr>
                <a:srgbClr val="CC0000"/>
              </a:buClr>
            </a:pPr>
            <a:r>
              <a:rPr lang="en-US" altLang="zh-CN" sz="2400" dirty="0">
                <a:ea typeface="宋体" charset="-122"/>
              </a:rPr>
              <a:t>  </a:t>
            </a:r>
            <a:r>
              <a:rPr lang="en-US" altLang="zh-CN" sz="2400" dirty="0">
                <a:solidFill>
                  <a:srgbClr val="CC0000"/>
                </a:solidFill>
                <a:ea typeface="宋体" charset="-122"/>
              </a:rPr>
              <a:t>any register</a:t>
            </a:r>
          </a:p>
          <a:p>
            <a:pPr>
              <a:buClr>
                <a:srgbClr val="CC0000"/>
              </a:buClr>
            </a:pPr>
            <a:r>
              <a:rPr lang="en-US" altLang="zh-CN" sz="2400" dirty="0">
                <a:ea typeface="宋体" charset="-122"/>
              </a:rPr>
              <a:t>                 </a:t>
            </a:r>
            <a:r>
              <a:rPr lang="en-US" altLang="zh-CN" sz="2400" dirty="0">
                <a:solidFill>
                  <a:schemeClr val="accent2">
                    <a:lumMod val="60000"/>
                    <a:lumOff val="40000"/>
                  </a:schemeClr>
                </a:solidFill>
                <a:ea typeface="宋体" charset="-122"/>
              </a:rPr>
              <a:t>a constant that is added to the register in brackets</a:t>
            </a:r>
          </a:p>
        </p:txBody>
      </p:sp>
      <p:sp>
        <p:nvSpPr>
          <p:cNvPr id="1256453" name="Line 5"/>
          <p:cNvSpPr>
            <a:spLocks noChangeShapeType="1"/>
          </p:cNvSpPr>
          <p:nvPr/>
        </p:nvSpPr>
        <p:spPr bwMode="auto">
          <a:xfrm flipH="1">
            <a:off x="3733800" y="2590800"/>
            <a:ext cx="76200" cy="762000"/>
          </a:xfrm>
          <a:prstGeom prst="line">
            <a:avLst/>
          </a:prstGeom>
          <a:noFill/>
          <a:ln w="9525">
            <a:solidFill>
              <a:schemeClr val="tx1"/>
            </a:solidFill>
            <a:round/>
            <a:headEnd/>
            <a:tailEnd type="triangle" w="med" len="med"/>
          </a:ln>
          <a:effectLst/>
        </p:spPr>
        <p:txBody>
          <a:bodyPr/>
          <a:lstStyle/>
          <a:p>
            <a:endParaRPr lang="zh-CN" altLang="en-US"/>
          </a:p>
        </p:txBody>
      </p:sp>
      <p:sp>
        <p:nvSpPr>
          <p:cNvPr id="1256454" name="Line 6"/>
          <p:cNvSpPr>
            <a:spLocks noChangeShapeType="1"/>
          </p:cNvSpPr>
          <p:nvPr/>
        </p:nvSpPr>
        <p:spPr bwMode="auto">
          <a:xfrm flipH="1">
            <a:off x="4495800" y="2895600"/>
            <a:ext cx="1524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5" name="Line 7"/>
          <p:cNvSpPr>
            <a:spLocks noChangeShapeType="1"/>
          </p:cNvSpPr>
          <p:nvPr/>
        </p:nvSpPr>
        <p:spPr bwMode="auto">
          <a:xfrm flipV="1">
            <a:off x="3429000" y="3657600"/>
            <a:ext cx="1524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6" name="Line 8"/>
          <p:cNvSpPr>
            <a:spLocks noChangeShapeType="1"/>
          </p:cNvSpPr>
          <p:nvPr/>
        </p:nvSpPr>
        <p:spPr bwMode="auto">
          <a:xfrm flipV="1">
            <a:off x="3429000" y="3657600"/>
            <a:ext cx="114300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256457" name="Line 9"/>
          <p:cNvSpPr>
            <a:spLocks noChangeShapeType="1"/>
          </p:cNvSpPr>
          <p:nvPr/>
        </p:nvSpPr>
        <p:spPr bwMode="auto">
          <a:xfrm flipH="1" flipV="1">
            <a:off x="4267200" y="3581400"/>
            <a:ext cx="76200" cy="838200"/>
          </a:xfrm>
          <a:prstGeom prst="line">
            <a:avLst/>
          </a:prstGeom>
          <a:noFill/>
          <a:ln w="9525">
            <a:solidFill>
              <a:schemeClr val="tx1"/>
            </a:solidFill>
            <a:round/>
            <a:headEnd/>
            <a:tailEnd type="triangle" w="med" len="med"/>
          </a:ln>
          <a:effectLst/>
        </p:spPr>
        <p:txBody>
          <a:bodyPr/>
          <a:lstStyle/>
          <a:p>
            <a:endParaRPr lang="zh-CN" altLang="en-US"/>
          </a:p>
        </p:txBody>
      </p:sp>
      <p:sp>
        <p:nvSpPr>
          <p:cNvPr id="10" name="TextBox 9"/>
          <p:cNvSpPr txBox="1"/>
          <p:nvPr/>
        </p:nvSpPr>
        <p:spPr>
          <a:xfrm>
            <a:off x="2639616" y="5317291"/>
            <a:ext cx="633670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400" dirty="0">
                <a:ea typeface="宋体" charset="-122"/>
              </a:rPr>
              <a:t> Could you explain   “</a:t>
            </a:r>
            <a:r>
              <a:rPr lang="en-US" altLang="zh-CN" sz="2400" dirty="0" err="1">
                <a:solidFill>
                  <a:srgbClr val="FF0000"/>
                </a:solidFill>
                <a:ea typeface="宋体" charset="-122"/>
              </a:rPr>
              <a:t>Sw</a:t>
            </a:r>
            <a:r>
              <a:rPr lang="en-US" altLang="zh-CN" sz="2400" dirty="0">
                <a:solidFill>
                  <a:srgbClr val="FF0000"/>
                </a:solidFill>
                <a:ea typeface="宋体" charset="-122"/>
              </a:rPr>
              <a:t>    $</a:t>
            </a:r>
            <a:r>
              <a:rPr lang="en-US" altLang="zh-CN" sz="2400" dirty="0" err="1">
                <a:solidFill>
                  <a:srgbClr val="FF0000"/>
                </a:solidFill>
                <a:ea typeface="宋体" charset="-122"/>
              </a:rPr>
              <a:t>t0</a:t>
            </a:r>
            <a:r>
              <a:rPr lang="en-US" altLang="zh-CN" sz="2400" dirty="0">
                <a:solidFill>
                  <a:srgbClr val="FF0000"/>
                </a:solidFill>
                <a:ea typeface="宋体" charset="-122"/>
              </a:rPr>
              <a:t>,   8($</a:t>
            </a:r>
            <a:r>
              <a:rPr lang="en-US" altLang="zh-CN" sz="2400" dirty="0" err="1">
                <a:solidFill>
                  <a:srgbClr val="FF0000"/>
                </a:solidFill>
                <a:ea typeface="宋体" charset="-122"/>
              </a:rPr>
              <a:t>t3</a:t>
            </a:r>
            <a:r>
              <a:rPr lang="en-US" altLang="zh-CN" sz="2400" dirty="0">
                <a:solidFill>
                  <a:srgbClr val="FF0000"/>
                </a:solidFill>
                <a:ea typeface="宋体" charset="-122"/>
              </a:rPr>
              <a:t>)</a:t>
            </a:r>
            <a:r>
              <a:rPr lang="en-US" altLang="zh-CN" sz="2400" dirty="0">
                <a:solidFill>
                  <a:srgbClr val="000000"/>
                </a:solidFill>
                <a:ea typeface="宋体" charset="-122"/>
              </a:rPr>
              <a:t>” </a:t>
            </a:r>
            <a:r>
              <a:rPr lang="en-US" altLang="zh-CN" sz="2400" dirty="0">
                <a:ea typeface="宋体" charset="-122"/>
              </a:rPr>
              <a:t>? </a:t>
            </a:r>
            <a:endParaRPr lang="zh-CN" altLang="en-US" sz="2400" dirty="0"/>
          </a:p>
        </p:txBody>
      </p:sp>
    </p:spTree>
    <p:extLst>
      <p:ext uri="{BB962C8B-B14F-4D97-AF65-F5344CB8AC3E}">
        <p14:creationId xmlns:p14="http://schemas.microsoft.com/office/powerpoint/2010/main" val="308749733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r>
              <a:rPr lang="en-US" altLang="zh-CN" dirty="0"/>
              <a:t>Example(p69 ) Compiling with an </a:t>
            </a:r>
            <a:r>
              <a:rPr lang="en-US" altLang="zh-CN" dirty="0" smtClean="0"/>
              <a:t>operand</a:t>
            </a:r>
            <a:br>
              <a:rPr lang="en-US" altLang="zh-CN" dirty="0" smtClean="0"/>
            </a:br>
            <a:r>
              <a:rPr lang="en-US" altLang="zh-CN" dirty="0" smtClean="0"/>
              <a:t> </a:t>
            </a:r>
            <a:r>
              <a:rPr lang="en-US" altLang="zh-CN" dirty="0"/>
              <a:t>in </a:t>
            </a:r>
            <a:r>
              <a:rPr lang="en-US" altLang="zh-CN" dirty="0" smtClean="0"/>
              <a:t>memory</a:t>
            </a:r>
            <a:endParaRPr lang="zh-CN" altLang="en-US" dirty="0"/>
          </a:p>
        </p:txBody>
      </p:sp>
      <p:sp>
        <p:nvSpPr>
          <p:cNvPr id="43010" name="Rectangle 2"/>
          <p:cNvSpPr>
            <a:spLocks noGrp="1" noRot="1" noChangeArrowheads="1"/>
          </p:cNvSpPr>
          <p:nvPr>
            <p:ph idx="1"/>
          </p:nvPr>
        </p:nvSpPr>
        <p:spPr>
          <a:xfrm>
            <a:off x="527051" y="1268414"/>
            <a:ext cx="8809309" cy="4886325"/>
          </a:xfrm>
        </p:spPr>
        <p:txBody>
          <a:bodyPr/>
          <a:lstStyle/>
          <a:p>
            <a:pPr>
              <a:buFont typeface="Wingdings" panose="05000000000000000000" pitchFamily="2" charset="2"/>
              <a:buNone/>
            </a:pPr>
            <a:r>
              <a:rPr lang="en-US" altLang="zh-CN" sz="2000" dirty="0" smtClean="0"/>
              <a:t>C code:</a:t>
            </a:r>
          </a:p>
          <a:p>
            <a:pPr lvl="1">
              <a:buFont typeface="Wingdings" panose="05000000000000000000" pitchFamily="2" charset="2"/>
              <a:buNone/>
            </a:pPr>
            <a:r>
              <a:rPr lang="en-US" altLang="zh-CN" dirty="0" smtClean="0">
                <a:latin typeface="Times New Roman" panose="02020603050405020304" pitchFamily="18" charset="0"/>
              </a:rPr>
              <a:t>    g  =  h  +  A[8] ;        // A is an array of 100  </a:t>
            </a:r>
            <a:r>
              <a:rPr lang="en-US" altLang="zh-CN" dirty="0" err="1" smtClean="0">
                <a:latin typeface="Times New Roman" panose="02020603050405020304" pitchFamily="18" charset="0"/>
              </a:rPr>
              <a:t>doublewords</a:t>
            </a:r>
            <a:r>
              <a:rPr lang="en-US" altLang="zh-CN" dirty="0" smtClean="0">
                <a:latin typeface="Times New Roman" panose="02020603050405020304" pitchFamily="18" charset="0"/>
              </a:rPr>
              <a:t/>
            </a:r>
            <a:br>
              <a:rPr lang="en-US" altLang="zh-CN" dirty="0" smtClean="0">
                <a:latin typeface="Times New Roman" panose="02020603050405020304" pitchFamily="18" charset="0"/>
              </a:rPr>
            </a:br>
            <a:r>
              <a:rPr lang="en-US" altLang="zh-CN" sz="2000" dirty="0" smtClean="0"/>
              <a:t>( Assume: g ---- x20     h ---- x21    </a:t>
            </a:r>
          </a:p>
          <a:p>
            <a:pPr lvl="1">
              <a:buFont typeface="Wingdings" panose="05000000000000000000" pitchFamily="2" charset="2"/>
              <a:buNone/>
            </a:pPr>
            <a:r>
              <a:rPr lang="en-US" altLang="zh-CN" sz="2000" dirty="0" smtClean="0"/>
              <a:t>     base address of A ---- </a:t>
            </a:r>
            <a:r>
              <a:rPr lang="en-US" altLang="zh-CN" sz="2000" b="1" dirty="0" smtClean="0">
                <a:solidFill>
                  <a:srgbClr val="FF0000"/>
                </a:solidFill>
              </a:rPr>
              <a:t>x22</a:t>
            </a:r>
            <a:r>
              <a:rPr lang="en-US" altLang="zh-CN" sz="2000" dirty="0" smtClean="0"/>
              <a:t> )</a:t>
            </a:r>
          </a:p>
          <a:p>
            <a:pPr>
              <a:buFont typeface="Wingdings" panose="05000000000000000000" pitchFamily="2" charset="2"/>
              <a:buNone/>
            </a:pPr>
            <a:r>
              <a:rPr lang="en-US" altLang="zh-CN" sz="2000" dirty="0" smtClean="0">
                <a:solidFill>
                  <a:srgbClr val="0000FF"/>
                </a:solidFill>
                <a:ea typeface="宋体" panose="02010600030101010101" pitchFamily="2" charset="-122"/>
              </a:rPr>
              <a:t>RISC-V code:</a:t>
            </a:r>
          </a:p>
          <a:p>
            <a:pPr lvl="1">
              <a:buFont typeface="Wingdings" panose="05000000000000000000" pitchFamily="2" charset="2"/>
              <a:buNone/>
            </a:pPr>
            <a:r>
              <a:rPr lang="en-US" altLang="zh-CN" dirty="0" smtClean="0"/>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x9</a:t>
            </a:r>
            <a:r>
              <a:rPr lang="en-US" altLang="zh-CN" b="1" dirty="0" smtClean="0">
                <a:latin typeface="Times New Roman" panose="02020603050405020304" pitchFamily="18" charset="0"/>
              </a:rPr>
              <a:t>, 64</a:t>
            </a:r>
            <a:r>
              <a:rPr lang="en-US" altLang="zh-CN" dirty="0" smtClean="0">
                <a:latin typeface="Times New Roman" panose="02020603050405020304" pitchFamily="18" charset="0"/>
              </a:rPr>
              <a:t>(x22)         // temporary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x9 gets A[8]</a:t>
            </a:r>
          </a:p>
          <a:p>
            <a:pPr lvl="1">
              <a:buFont typeface="Wingdings" panose="05000000000000000000" pitchFamily="2" charset="2"/>
              <a:buNone/>
            </a:pPr>
            <a:r>
              <a:rPr lang="en-US" altLang="zh-CN" dirty="0" smtClean="0">
                <a:latin typeface="Times New Roman" panose="02020603050405020304" pitchFamily="18" charset="0"/>
              </a:rPr>
              <a:t>         add     x20, x21, x9        // g = h + A[8]</a:t>
            </a:r>
          </a:p>
          <a:p>
            <a:pPr lvl="1"/>
            <a:r>
              <a:rPr lang="en-US" altLang="zh-CN" dirty="0" smtClean="0"/>
              <a:t> </a:t>
            </a:r>
            <a:r>
              <a:rPr lang="en-US" altLang="zh-CN" dirty="0" smtClean="0">
                <a:solidFill>
                  <a:srgbClr val="0000FF"/>
                </a:solidFill>
              </a:rPr>
              <a:t>Offset</a:t>
            </a:r>
            <a:r>
              <a:rPr lang="en-US" altLang="zh-CN" dirty="0" smtClean="0"/>
              <a:t>: </a:t>
            </a:r>
          </a:p>
          <a:p>
            <a:pPr marL="457200" lvl="1" indent="0">
              <a:buNone/>
            </a:pPr>
            <a:r>
              <a:rPr lang="en-US" altLang="zh-CN" dirty="0"/>
              <a:t> </a:t>
            </a:r>
            <a:r>
              <a:rPr lang="en-US" altLang="zh-CN" dirty="0" smtClean="0"/>
              <a:t>    the constant in a data transfer instruction → </a:t>
            </a:r>
            <a:r>
              <a:rPr lang="en-US" altLang="zh-CN" dirty="0" smtClean="0">
                <a:solidFill>
                  <a:srgbClr val="FF0000"/>
                </a:solidFill>
                <a:latin typeface="Times New Roman" panose="02020603050405020304" pitchFamily="18" charset="0"/>
              </a:rPr>
              <a:t>64</a:t>
            </a:r>
            <a:r>
              <a:rPr lang="en-US" altLang="zh-CN" dirty="0" smtClean="0">
                <a:latin typeface="Times New Roman" panose="02020603050405020304" pitchFamily="18" charset="0"/>
              </a:rPr>
              <a:t> </a:t>
            </a:r>
            <a:endParaRPr lang="en-US" altLang="zh-CN" dirty="0" smtClean="0"/>
          </a:p>
          <a:p>
            <a:pPr lvl="1"/>
            <a:r>
              <a:rPr lang="en-US" altLang="zh-CN" dirty="0" smtClean="0"/>
              <a:t> </a:t>
            </a:r>
            <a:r>
              <a:rPr lang="en-US" altLang="zh-CN" dirty="0" smtClean="0">
                <a:solidFill>
                  <a:srgbClr val="0000FF"/>
                </a:solidFill>
              </a:rPr>
              <a:t>Base register</a:t>
            </a:r>
            <a:r>
              <a:rPr lang="en-US" altLang="zh-CN" dirty="0" smtClean="0"/>
              <a:t>: </a:t>
            </a:r>
          </a:p>
          <a:p>
            <a:pPr marL="457200" lvl="1" indent="0">
              <a:buNone/>
            </a:pPr>
            <a:r>
              <a:rPr lang="en-US" altLang="zh-CN" dirty="0"/>
              <a:t> </a:t>
            </a:r>
            <a:r>
              <a:rPr lang="en-US" altLang="zh-CN" dirty="0" smtClean="0"/>
              <a:t>    register added to form the address →</a:t>
            </a:r>
            <a:r>
              <a:rPr lang="en-US" altLang="zh-CN" dirty="0" smtClean="0">
                <a:latin typeface="Times New Roman" panose="02020603050405020304" pitchFamily="18" charset="0"/>
              </a:rPr>
              <a:t>64</a:t>
            </a:r>
            <a:r>
              <a:rPr lang="en-US" altLang="zh-CN" b="1" dirty="0" smtClean="0">
                <a:latin typeface="Times New Roman" panose="02020603050405020304" pitchFamily="18" charset="0"/>
              </a:rPr>
              <a:t>(</a:t>
            </a:r>
            <a:r>
              <a:rPr lang="en-US" altLang="zh-CN" dirty="0" smtClean="0">
                <a:solidFill>
                  <a:srgbClr val="FF0000"/>
                </a:solidFill>
                <a:latin typeface="Times New Roman" panose="02020603050405020304" pitchFamily="18" charset="0"/>
              </a:rPr>
              <a:t>x22</a:t>
            </a:r>
            <a:r>
              <a:rPr lang="en-US" altLang="zh-CN" b="1" dirty="0" smtClean="0">
                <a:latin typeface="Times New Roman" panose="02020603050405020304" pitchFamily="18" charset="0"/>
              </a:rPr>
              <a:t>)</a:t>
            </a:r>
            <a:r>
              <a:rPr lang="en-US" altLang="zh-CN" dirty="0" smtClean="0">
                <a:latin typeface="Times New Roman" panose="02020603050405020304" pitchFamily="18" charset="0"/>
              </a:rPr>
              <a:t> </a:t>
            </a:r>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3011637881"/>
              </p:ext>
            </p:extLst>
          </p:nvPr>
        </p:nvGraphicFramePr>
        <p:xfrm>
          <a:off x="9944649" y="0"/>
          <a:ext cx="1959484" cy="6304280"/>
        </p:xfrm>
        <a:graphic>
          <a:graphicData uri="http://schemas.openxmlformats.org/drawingml/2006/table">
            <a:tbl>
              <a:tblPr firstRow="1" bandRow="1">
                <a:tableStyleId>{5C22544A-7EE6-4342-B048-85BDC9FD1C3A}</a:tableStyleId>
              </a:tblPr>
              <a:tblGrid>
                <a:gridCol w="648072"/>
                <a:gridCol w="432048"/>
                <a:gridCol w="504056"/>
                <a:gridCol w="375308"/>
              </a:tblGrid>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t>A6</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A5</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A4</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A3</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A2</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A1</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370840">
                <a:tc>
                  <a: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A0</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pSp>
        <p:nvGrpSpPr>
          <p:cNvPr id="6" name="组合 5"/>
          <p:cNvGrpSpPr/>
          <p:nvPr/>
        </p:nvGrpSpPr>
        <p:grpSpPr>
          <a:xfrm>
            <a:off x="8336967" y="5615371"/>
            <a:ext cx="1503449" cy="307777"/>
            <a:chOff x="8336967" y="5615371"/>
            <a:chExt cx="1503449" cy="307777"/>
          </a:xfrm>
        </p:grpSpPr>
        <p:cxnSp>
          <p:nvCxnSpPr>
            <p:cNvPr id="7" name="直接箭头连接符 6"/>
            <p:cNvCxnSpPr/>
            <p:nvPr/>
          </p:nvCxnSpPr>
          <p:spPr bwMode="auto">
            <a:xfrm flipV="1">
              <a:off x="9264352" y="5733256"/>
              <a:ext cx="576064" cy="7200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8" name="文本框 7"/>
            <p:cNvSpPr txBox="1"/>
            <p:nvPr/>
          </p:nvSpPr>
          <p:spPr>
            <a:xfrm>
              <a:off x="8336967" y="5615371"/>
              <a:ext cx="1011559" cy="307777"/>
            </a:xfrm>
            <a:prstGeom prst="rect">
              <a:avLst/>
            </a:prstGeom>
            <a:noFill/>
          </p:spPr>
          <p:txBody>
            <a:bodyPr wrap="none" rtlCol="0">
              <a:spAutoFit/>
            </a:bodyPr>
            <a:lstStyle/>
            <a:p>
              <a:r>
                <a:rPr lang="en-US" altLang="zh-CN" dirty="0" smtClean="0"/>
                <a:t>Base </a:t>
              </a:r>
              <a:r>
                <a:rPr lang="en-US" altLang="zh-CN" dirty="0" err="1" smtClean="0"/>
                <a:t>Addr</a:t>
              </a:r>
              <a:endParaRPr lang="zh-CN" altLang="en-US" dirty="0"/>
            </a:p>
          </p:txBody>
        </p:sp>
      </p:grpSp>
    </p:spTree>
    <p:extLst>
      <p:ext uri="{BB962C8B-B14F-4D97-AF65-F5344CB8AC3E}">
        <p14:creationId xmlns:p14="http://schemas.microsoft.com/office/powerpoint/2010/main" val="2158658690"/>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Example(p71)    Compiling using load and </a:t>
            </a:r>
            <a:r>
              <a:rPr lang="en-US" altLang="zh-CN" dirty="0" smtClean="0"/>
              <a:t>store</a:t>
            </a:r>
            <a:endParaRPr lang="zh-CN" altLang="en-US" dirty="0"/>
          </a:p>
        </p:txBody>
      </p:sp>
      <p:sp>
        <p:nvSpPr>
          <p:cNvPr id="45058" name="Rectangle 2"/>
          <p:cNvSpPr>
            <a:spLocks noGrp="1" noChangeArrowheads="1"/>
          </p:cNvSpPr>
          <p:nvPr>
            <p:ph idx="1"/>
          </p:nvPr>
        </p:nvSpPr>
        <p:spPr/>
        <p:txBody>
          <a:bodyPr/>
          <a:lstStyle/>
          <a:p>
            <a:pPr lvl="1">
              <a:lnSpc>
                <a:spcPct val="90000"/>
              </a:lnSpc>
              <a:buFont typeface="Wingdings" panose="05000000000000000000" pitchFamily="2" charset="2"/>
              <a:buNone/>
            </a:pPr>
            <a:r>
              <a:rPr lang="en-US" altLang="zh-CN" sz="3200" dirty="0" smtClean="0"/>
              <a:t>C code:</a:t>
            </a:r>
          </a:p>
          <a:p>
            <a:pPr lvl="1">
              <a:spcBef>
                <a:spcPts val="1200"/>
              </a:spcBef>
              <a:spcAft>
                <a:spcPts val="600"/>
              </a:spcAft>
              <a:buFont typeface="Wingdings" panose="05000000000000000000" pitchFamily="2" charset="2"/>
              <a:buNone/>
            </a:pPr>
            <a:r>
              <a:rPr lang="en-US" altLang="zh-CN" dirty="0" smtClean="0">
                <a:latin typeface="Times New Roman" panose="02020603050405020304" pitchFamily="18" charset="0"/>
              </a:rPr>
              <a:t>        A[12]  =  h  +  A[8] ;    // A is an array of 100 double words</a:t>
            </a:r>
            <a:br>
              <a:rPr lang="en-US" altLang="zh-CN" dirty="0" smtClean="0">
                <a:latin typeface="Times New Roman" panose="02020603050405020304" pitchFamily="18" charset="0"/>
              </a:rPr>
            </a:br>
            <a:r>
              <a:rPr lang="en-US" altLang="zh-CN" dirty="0">
                <a:latin typeface="Times New Roman" panose="02020603050405020304" pitchFamily="18" charset="0"/>
              </a:rPr>
              <a:t> </a:t>
            </a:r>
            <a:r>
              <a:rPr lang="en-US" altLang="zh-CN" dirty="0" smtClean="0">
                <a:latin typeface="Times New Roman" panose="02020603050405020304" pitchFamily="18" charset="0"/>
              </a:rPr>
              <a:t>   </a:t>
            </a:r>
            <a:r>
              <a:rPr lang="en-US" altLang="zh-CN" dirty="0" smtClean="0"/>
              <a:t>( Assume: h ---- x21   base address of A ---- x22 )</a:t>
            </a:r>
          </a:p>
          <a:p>
            <a:pPr lvl="1">
              <a:lnSpc>
                <a:spcPct val="90000"/>
              </a:lnSpc>
              <a:buFont typeface="Wingdings" panose="05000000000000000000" pitchFamily="2" charset="2"/>
              <a:buNone/>
            </a:pPr>
            <a:endParaRPr lang="en-US" altLang="zh-CN" dirty="0" smtClean="0">
              <a:latin typeface="Times New Roman" panose="02020603050405020304" pitchFamily="18" charset="0"/>
            </a:endParaRPr>
          </a:p>
          <a:p>
            <a:pPr lvl="1">
              <a:lnSpc>
                <a:spcPct val="90000"/>
              </a:lnSpc>
              <a:buFont typeface="Wingdings" panose="05000000000000000000" pitchFamily="2" charset="2"/>
              <a:buNone/>
            </a:pPr>
            <a:r>
              <a:rPr lang="en-US" altLang="zh-CN" sz="3200" dirty="0" smtClean="0">
                <a:solidFill>
                  <a:srgbClr val="0000FF"/>
                </a:solidFill>
              </a:rPr>
              <a:t>RISC-V code:</a:t>
            </a:r>
          </a:p>
          <a:p>
            <a:pPr lvl="1">
              <a:lnSpc>
                <a:spcPct val="90000"/>
              </a:lnSpc>
              <a:buFont typeface="Wingdings" panose="05000000000000000000" pitchFamily="2" charset="2"/>
              <a:buNone/>
            </a:pPr>
            <a:r>
              <a:rPr lang="en-US" altLang="zh-CN" sz="2800" dirty="0" smtClean="0"/>
              <a:t>       </a:t>
            </a:r>
            <a:r>
              <a:rPr lang="en-US" altLang="zh-CN" sz="2800" dirty="0" err="1" smtClean="0">
                <a:latin typeface="Times New Roman" panose="02020603050405020304" pitchFamily="18" charset="0"/>
              </a:rPr>
              <a:t>ld</a:t>
            </a:r>
            <a:r>
              <a:rPr lang="en-US" altLang="zh-CN" sz="2800" dirty="0" smtClean="0">
                <a:latin typeface="Times New Roman" panose="02020603050405020304" pitchFamily="18" charset="0"/>
              </a:rPr>
              <a:t>       x9 , 64(x22)      // temporary </a:t>
            </a:r>
            <a:r>
              <a:rPr lang="en-US" altLang="zh-CN" sz="2800" dirty="0" err="1" smtClean="0">
                <a:latin typeface="Times New Roman" panose="02020603050405020304" pitchFamily="18" charset="0"/>
              </a:rPr>
              <a:t>reg</a:t>
            </a:r>
            <a:r>
              <a:rPr lang="en-US" altLang="zh-CN" sz="2800" dirty="0" smtClean="0">
                <a:latin typeface="Times New Roman" panose="02020603050405020304" pitchFamily="18" charset="0"/>
              </a:rPr>
              <a:t> x9 gets A[8]</a:t>
            </a:r>
          </a:p>
          <a:p>
            <a:pPr lvl="1">
              <a:lnSpc>
                <a:spcPct val="90000"/>
              </a:lnSpc>
              <a:buFont typeface="Wingdings" panose="05000000000000000000" pitchFamily="2" charset="2"/>
              <a:buNone/>
            </a:pPr>
            <a:r>
              <a:rPr lang="en-US" altLang="zh-CN" sz="2800" dirty="0" smtClean="0">
                <a:latin typeface="Times New Roman" panose="02020603050405020304" pitchFamily="18" charset="0"/>
              </a:rPr>
              <a:t>        add     x9, x21, x9        // temporary </a:t>
            </a:r>
            <a:r>
              <a:rPr lang="en-US" altLang="zh-CN" sz="2800" dirty="0" err="1" smtClean="0">
                <a:latin typeface="Times New Roman" panose="02020603050405020304" pitchFamily="18" charset="0"/>
              </a:rPr>
              <a:t>reg</a:t>
            </a:r>
            <a:r>
              <a:rPr lang="en-US" altLang="zh-CN" sz="2800" dirty="0" smtClean="0">
                <a:latin typeface="Times New Roman" panose="02020603050405020304" pitchFamily="18" charset="0"/>
              </a:rPr>
              <a:t> x9 gets h + A[8]</a:t>
            </a:r>
          </a:p>
          <a:p>
            <a:pPr lvl="1">
              <a:lnSpc>
                <a:spcPct val="90000"/>
              </a:lnSpc>
              <a:buFont typeface="Wingdings" panose="05000000000000000000" pitchFamily="2" charset="2"/>
              <a:buNone/>
            </a:pPr>
            <a:r>
              <a:rPr lang="en-US" altLang="zh-CN" sz="2800" dirty="0" smtClean="0">
                <a:latin typeface="Times New Roman" panose="02020603050405020304" pitchFamily="18" charset="0"/>
              </a:rPr>
              <a:t>        </a:t>
            </a:r>
            <a:r>
              <a:rPr lang="en-US" altLang="zh-CN" sz="2800" dirty="0" err="1" smtClean="0">
                <a:latin typeface="Times New Roman" panose="02020603050405020304" pitchFamily="18" charset="0"/>
              </a:rPr>
              <a:t>sd</a:t>
            </a:r>
            <a:r>
              <a:rPr lang="en-US" altLang="zh-CN" sz="2800" dirty="0" smtClean="0">
                <a:latin typeface="Times New Roman" panose="02020603050405020304" pitchFamily="18" charset="0"/>
              </a:rPr>
              <a:t>       x9, 96(x22)       // stores  h + A[8]  back into A[12]</a:t>
            </a:r>
          </a:p>
        </p:txBody>
      </p:sp>
    </p:spTree>
    <p:extLst>
      <p:ext uri="{BB962C8B-B14F-4D97-AF65-F5344CB8AC3E}">
        <p14:creationId xmlns:p14="http://schemas.microsoft.com/office/powerpoint/2010/main" val="324831269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Introduction</a:t>
            </a:r>
            <a:endParaRPr lang="zh-CN" altLang="en-US" dirty="0"/>
          </a:p>
        </p:txBody>
      </p:sp>
      <p:sp>
        <p:nvSpPr>
          <p:cNvPr id="3" name="内容占位符 2"/>
          <p:cNvSpPr>
            <a:spLocks noGrp="1"/>
          </p:cNvSpPr>
          <p:nvPr>
            <p:ph idx="1"/>
          </p:nvPr>
        </p:nvSpPr>
        <p:spPr>
          <a:xfrm>
            <a:off x="1343471" y="836712"/>
            <a:ext cx="10560661" cy="5472608"/>
          </a:xfrm>
        </p:spPr>
        <p:txBody>
          <a:bodyPr/>
          <a:lstStyle/>
          <a:p>
            <a:r>
              <a:rPr lang="en-US" altLang="zh-CN" dirty="0"/>
              <a:t> </a:t>
            </a:r>
            <a:r>
              <a:rPr lang="en-US" altLang="zh-CN" dirty="0">
                <a:solidFill>
                  <a:srgbClr val="0000FF"/>
                </a:solidFill>
              </a:rPr>
              <a:t>Language of  the machine</a:t>
            </a:r>
          </a:p>
          <a:p>
            <a:pPr lvl="1"/>
            <a:r>
              <a:rPr lang="en-US" altLang="zh-CN" dirty="0"/>
              <a:t> Instructions</a:t>
            </a:r>
          </a:p>
          <a:p>
            <a:pPr lvl="1"/>
            <a:r>
              <a:rPr lang="en-US" altLang="zh-CN" dirty="0"/>
              <a:t> Instruction set</a:t>
            </a:r>
          </a:p>
          <a:p>
            <a:r>
              <a:rPr lang="en-US" altLang="zh-CN" i="1" dirty="0"/>
              <a:t> </a:t>
            </a:r>
            <a:r>
              <a:rPr lang="en-US" altLang="zh-CN" i="1" dirty="0" smtClean="0">
                <a:solidFill>
                  <a:srgbClr val="0000FF"/>
                </a:solidFill>
              </a:rPr>
              <a:t>Computer </a:t>
            </a:r>
            <a:r>
              <a:rPr lang="en-US" altLang="zh-CN" dirty="0" smtClean="0">
                <a:solidFill>
                  <a:srgbClr val="0000FF"/>
                </a:solidFill>
              </a:rPr>
              <a:t>Designer  </a:t>
            </a:r>
            <a:r>
              <a:rPr lang="en-US" altLang="zh-CN" dirty="0">
                <a:solidFill>
                  <a:srgbClr val="0000FF"/>
                </a:solidFill>
              </a:rPr>
              <a:t>goals</a:t>
            </a:r>
          </a:p>
          <a:p>
            <a:pPr lvl="1"/>
            <a:r>
              <a:rPr lang="en-US" altLang="zh-CN" dirty="0" smtClean="0"/>
              <a:t>Find </a:t>
            </a:r>
            <a:r>
              <a:rPr lang="en-US" altLang="zh-CN" dirty="0"/>
              <a:t>a language that makes it easy to build </a:t>
            </a:r>
            <a:r>
              <a:rPr lang="en-US" altLang="zh-CN" dirty="0" smtClean="0"/>
              <a:t>hardware </a:t>
            </a:r>
            <a:r>
              <a:rPr lang="en-US" altLang="zh-CN" dirty="0"/>
              <a:t>and compiler</a:t>
            </a:r>
            <a:r>
              <a:rPr lang="en-US" altLang="zh-CN" dirty="0" smtClean="0"/>
              <a:t>.</a:t>
            </a:r>
          </a:p>
          <a:p>
            <a:pPr lvl="1"/>
            <a:r>
              <a:rPr lang="en-US" altLang="zh-CN" dirty="0" smtClean="0"/>
              <a:t>Maximize </a:t>
            </a:r>
            <a:r>
              <a:rPr lang="en-US" altLang="zh-CN" dirty="0"/>
              <a:t>performance</a:t>
            </a:r>
          </a:p>
          <a:p>
            <a:pPr lvl="1"/>
            <a:r>
              <a:rPr lang="en-US" altLang="zh-CN" dirty="0"/>
              <a:t>Minimize </a:t>
            </a:r>
            <a:r>
              <a:rPr lang="en-US" altLang="zh-CN" dirty="0" smtClean="0"/>
              <a:t>cost &amp; energy </a:t>
            </a:r>
            <a:endParaRPr lang="en-US" altLang="zh-CN" dirty="0"/>
          </a:p>
          <a:p>
            <a:pPr lvl="1"/>
            <a:r>
              <a:rPr lang="en-US" altLang="zh-CN" dirty="0"/>
              <a:t>Clarity of its application  </a:t>
            </a:r>
          </a:p>
          <a:p>
            <a:pPr lvl="1"/>
            <a:r>
              <a:rPr lang="en-US" altLang="zh-CN" dirty="0"/>
              <a:t>Simplicity:  reduce design time</a:t>
            </a:r>
          </a:p>
          <a:p>
            <a:r>
              <a:rPr lang="en-US" altLang="zh-CN" dirty="0"/>
              <a:t> Our chosen instruction set: </a:t>
            </a:r>
            <a:r>
              <a:rPr lang="en-US" altLang="zh-CN" dirty="0" smtClean="0">
                <a:solidFill>
                  <a:srgbClr val="FF0000"/>
                </a:solidFill>
              </a:rPr>
              <a:t>RISC V</a:t>
            </a:r>
          </a:p>
          <a:p>
            <a:pPr marL="0" indent="0">
              <a:buNone/>
            </a:pP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1415479" y="333375"/>
            <a:ext cx="9073133" cy="955675"/>
          </a:xfrm>
        </p:spPr>
        <p:txBody>
          <a:bodyPr>
            <a:normAutofit/>
          </a:bodyPr>
          <a:lstStyle/>
          <a:p>
            <a:pPr>
              <a:defRPr/>
            </a:pPr>
            <a:r>
              <a:rPr lang="en-US" altLang="zh-CN" sz="4800" dirty="0" err="1">
                <a:cs typeface="Times New Roman" panose="02020603050405020304" pitchFamily="18" charset="0"/>
              </a:rPr>
              <a:t>Discussion</a:t>
            </a:r>
            <a:r>
              <a:rPr sz="4800" dirty="0" err="1">
                <a:cs typeface="Times New Roman" panose="02020603050405020304" pitchFamily="18" charset="0"/>
              </a:rPr>
              <a:t>：</a:t>
            </a:r>
            <a:r>
              <a:rPr lang="en-US" altLang="zh-CN" sz="4800" dirty="0" err="1">
                <a:cs typeface="Times New Roman" panose="02020603050405020304" pitchFamily="18" charset="0"/>
              </a:rPr>
              <a:t>How</a:t>
            </a:r>
            <a:r>
              <a:rPr lang="en-US" altLang="zh-CN" sz="4800" dirty="0">
                <a:cs typeface="Times New Roman" panose="02020603050405020304" pitchFamily="18" charset="0"/>
              </a:rPr>
              <a:t> to represent?</a:t>
            </a:r>
            <a:endParaRPr sz="4800" dirty="0">
              <a:cs typeface="Times New Roman" panose="02020603050405020304" pitchFamily="18" charset="0"/>
            </a:endParaRPr>
          </a:p>
        </p:txBody>
      </p:sp>
      <p:sp>
        <p:nvSpPr>
          <p:cNvPr id="3" name="内容占位符 2"/>
          <p:cNvSpPr>
            <a:spLocks noGrp="1"/>
          </p:cNvSpPr>
          <p:nvPr>
            <p:ph idx="1"/>
          </p:nvPr>
        </p:nvSpPr>
        <p:spPr>
          <a:xfrm>
            <a:off x="1752600" y="2708275"/>
            <a:ext cx="8540750" cy="1081088"/>
          </a:xfrm>
        </p:spPr>
        <p:txBody>
          <a:bodyPr/>
          <a:lstStyle/>
          <a:p>
            <a:pPr marL="0" indent="0" algn="ctr">
              <a:buFont typeface="Wingdings" panose="05000000000000000000" pitchFamily="2" charset="2"/>
              <a:buNone/>
              <a:defRPr/>
            </a:pPr>
            <a:r>
              <a:rPr lang="en-US" altLang="zh-CN" sz="4800">
                <a:latin typeface="+mj-lt"/>
              </a:rPr>
              <a:t> </a:t>
            </a:r>
            <a:r>
              <a:rPr lang="en-US" altLang="zh-CN" sz="6000">
                <a:latin typeface="Comic Sans MS" panose="030F0702030302020204" pitchFamily="66" charset="0"/>
              </a:rPr>
              <a:t>g  =  h  +  A[</a:t>
            </a:r>
            <a:r>
              <a:rPr lang="en-US" altLang="zh-CN" sz="6000" i="1" err="1">
                <a:solidFill>
                  <a:srgbClr val="FF0000"/>
                </a:solidFill>
                <a:cs typeface="Times New Roman" panose="02020603050405020304" pitchFamily="18" charset="0"/>
              </a:rPr>
              <a:t>i</a:t>
            </a:r>
            <a:r>
              <a:rPr lang="en-US" altLang="zh-CN" sz="6000">
                <a:latin typeface="Comic Sans MS" panose="030F0702030302020204" pitchFamily="66" charset="0"/>
              </a:rPr>
              <a:t>] </a:t>
            </a:r>
            <a:endParaRPr sz="6000">
              <a:latin typeface="Comic Sans MS" panose="030F0702030302020204" pitchFamily="66" charset="0"/>
            </a:endParaRPr>
          </a:p>
        </p:txBody>
      </p:sp>
      <p:sp>
        <p:nvSpPr>
          <p:cNvPr id="47108" name="矩形 1"/>
          <p:cNvSpPr>
            <a:spLocks noChangeArrowheads="1"/>
          </p:cNvSpPr>
          <p:nvPr/>
        </p:nvSpPr>
        <p:spPr bwMode="auto">
          <a:xfrm>
            <a:off x="1752600" y="4365104"/>
            <a:ext cx="9599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Tx/>
              <a:buSzTx/>
              <a:buFont typeface="Wingdings" panose="05000000000000000000" pitchFamily="2" charset="2"/>
              <a:buNone/>
            </a:pPr>
            <a:r>
              <a:rPr lang="en-US" altLang="zh-CN" sz="2800" dirty="0">
                <a:latin typeface="Arial" panose="020B0604020202020204" pitchFamily="34" charset="0"/>
                <a:ea typeface="宋体" panose="02010600030101010101" pitchFamily="2" charset="-122"/>
                <a:cs typeface="Arial Unicode MS" panose="020B0604020202020204" pitchFamily="34" charset="-122"/>
              </a:rPr>
              <a:t>( Assume: g, h,</a:t>
            </a:r>
            <a:r>
              <a:rPr lang="en-US" altLang="zh-CN" sz="2800" i="1" dirty="0">
                <a:solidFill>
                  <a:srgbClr val="FF0000"/>
                </a:solidFill>
                <a:latin typeface="Arial" panose="020B0604020202020204" pitchFamily="34" charset="0"/>
                <a:ea typeface="宋体" panose="02010600030101010101" pitchFamily="2" charset="-122"/>
                <a:cs typeface="Arial Unicode MS" panose="020B0604020202020204" pitchFamily="34" charset="-122"/>
              </a:rPr>
              <a:t> </a:t>
            </a:r>
            <a:r>
              <a:rPr lang="en-US" altLang="zh-CN" sz="2800" i="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800" dirty="0">
                <a:latin typeface="Arial" panose="020B0604020202020204" pitchFamily="34" charset="0"/>
                <a:ea typeface="宋体" panose="02010600030101010101" pitchFamily="2" charset="-122"/>
                <a:cs typeface="Arial Unicode MS" panose="020B0604020202020204" pitchFamily="34" charset="-122"/>
              </a:rPr>
              <a:t> – </a:t>
            </a:r>
            <a:r>
              <a:rPr lang="en-US" altLang="zh-CN" sz="2800" dirty="0" smtClean="0">
                <a:latin typeface="Arial" panose="020B0604020202020204" pitchFamily="34" charset="0"/>
                <a:ea typeface="宋体" panose="02010600030101010101" pitchFamily="2" charset="-122"/>
                <a:cs typeface="Arial Unicode MS" panose="020B0604020202020204" pitchFamily="34" charset="-122"/>
              </a:rPr>
              <a:t>x18, x19, </a:t>
            </a:r>
            <a:r>
              <a:rPr lang="en-US" altLang="zh-CN" sz="2800" i="1" dirty="0" smtClean="0">
                <a:solidFill>
                  <a:srgbClr val="FF0000"/>
                </a:solidFill>
                <a:latin typeface="Arial" panose="020B0604020202020204" pitchFamily="34" charset="0"/>
                <a:ea typeface="宋体" panose="02010600030101010101" pitchFamily="2" charset="-122"/>
                <a:cs typeface="Arial Unicode MS" panose="020B0604020202020204" pitchFamily="34" charset="-122"/>
              </a:rPr>
              <a:t>x20</a:t>
            </a:r>
            <a:r>
              <a:rPr lang="en-US" altLang="zh-CN" sz="2800" dirty="0" smtClean="0">
                <a:latin typeface="Arial" panose="020B0604020202020204" pitchFamily="34" charset="0"/>
                <a:ea typeface="宋体" panose="02010600030101010101" pitchFamily="2" charset="-122"/>
                <a:cs typeface="Arial Unicode MS" panose="020B0604020202020204" pitchFamily="34" charset="-122"/>
              </a:rPr>
              <a:t>   </a:t>
            </a:r>
            <a:r>
              <a:rPr lang="en-US" altLang="zh-CN" sz="2800" dirty="0">
                <a:latin typeface="Arial" panose="020B0604020202020204" pitchFamily="34" charset="0"/>
                <a:ea typeface="宋体" panose="02010600030101010101" pitchFamily="2" charset="-122"/>
                <a:cs typeface="Arial Unicode MS" panose="020B0604020202020204" pitchFamily="34" charset="-122"/>
              </a:rPr>
              <a:t>base address of A </a:t>
            </a:r>
            <a:r>
              <a:rPr lang="en-US" altLang="zh-CN" sz="2800" dirty="0" smtClean="0">
                <a:latin typeface="Arial" panose="020B0604020202020204" pitchFamily="34" charset="0"/>
                <a:ea typeface="宋体" panose="02010600030101010101" pitchFamily="2" charset="-122"/>
                <a:cs typeface="Arial Unicode MS" panose="020B0604020202020204" pitchFamily="34" charset="-122"/>
              </a:rPr>
              <a:t>– x22 </a:t>
            </a:r>
            <a:r>
              <a:rPr lang="en-US" altLang="zh-CN" sz="2800" dirty="0">
                <a:latin typeface="Arial" panose="020B0604020202020204" pitchFamily="34" charset="0"/>
                <a:ea typeface="宋体" panose="02010600030101010101" pitchFamily="2" charset="-122"/>
                <a:cs typeface="Arial Unicode MS" panose="020B0604020202020204" pitchFamily="34" charset="-122"/>
              </a:rPr>
              <a:t>)</a:t>
            </a:r>
            <a:endParaRPr lang="en-US" altLang="zh-CN" sz="2800" dirty="0">
              <a:latin typeface="Times New Roman" panose="02020603050405020304" pitchFamily="18" charset="0"/>
              <a:ea typeface="宋体" panose="02010600030101010101" pitchFamily="2" charset="-122"/>
              <a:cs typeface="Arial Unicode MS" panose="020B0604020202020204" pitchFamily="34" charset="-122"/>
            </a:endParaRPr>
          </a:p>
        </p:txBody>
      </p:sp>
    </p:spTree>
    <p:extLst>
      <p:ext uri="{BB962C8B-B14F-4D97-AF65-F5344CB8AC3E}">
        <p14:creationId xmlns:p14="http://schemas.microsoft.com/office/powerpoint/2010/main" val="257249549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body" idx="1"/>
          </p:nvPr>
        </p:nvSpPr>
        <p:spPr>
          <a:xfrm>
            <a:off x="623888" y="1550988"/>
            <a:ext cx="11017250" cy="5307012"/>
          </a:xfrm>
        </p:spPr>
        <p:txBody>
          <a:bodyPr/>
          <a:lstStyle/>
          <a:p>
            <a:pPr eaLnBrk="1" hangingPunct="1">
              <a:spcBef>
                <a:spcPct val="0"/>
              </a:spcBef>
            </a:pPr>
            <a:r>
              <a:rPr lang="en-US" altLang="zh-CN" dirty="0" smtClean="0"/>
              <a:t>Example 2.6    Compiling using a variable array index</a:t>
            </a:r>
          </a:p>
          <a:p>
            <a:pPr lvl="1" eaLnBrk="1" hangingPunct="1">
              <a:spcBef>
                <a:spcPct val="0"/>
              </a:spcBef>
            </a:pPr>
            <a:r>
              <a:rPr lang="en-US" altLang="zh-CN" dirty="0" smtClean="0"/>
              <a:t>C code:</a:t>
            </a:r>
          </a:p>
          <a:p>
            <a:pPr lvl="1" eaLnBrk="1" hangingPunct="1">
              <a:spcBef>
                <a:spcPct val="0"/>
              </a:spcBef>
              <a:buFont typeface="Wingdings" panose="05000000000000000000" pitchFamily="2" charset="2"/>
              <a:buNone/>
            </a:pPr>
            <a:r>
              <a:rPr lang="en-US" altLang="zh-CN" dirty="0" smtClean="0"/>
              <a:t>        g  =  h  +  A[</a:t>
            </a:r>
            <a:r>
              <a:rPr lang="en-US" altLang="zh-CN" dirty="0" err="1" smtClean="0"/>
              <a:t>i</a:t>
            </a:r>
            <a:r>
              <a:rPr lang="en-US" altLang="zh-CN" dirty="0" smtClean="0"/>
              <a:t>] ;          // A is an array of 100 </a:t>
            </a:r>
            <a:r>
              <a:rPr lang="en-US" altLang="zh-CN" dirty="0" err="1" smtClean="0"/>
              <a:t>doublewords</a:t>
            </a:r>
            <a:r>
              <a:rPr lang="en-US" altLang="zh-CN" dirty="0" smtClean="0"/>
              <a:t/>
            </a:r>
            <a:br>
              <a:rPr lang="en-US" altLang="zh-CN" dirty="0" smtClean="0"/>
            </a:br>
            <a:r>
              <a:rPr lang="en-US" altLang="zh-CN" dirty="0" smtClean="0"/>
              <a:t>    </a:t>
            </a:r>
            <a:r>
              <a:rPr lang="en-US" altLang="zh-CN" sz="2400" dirty="0" smtClean="0"/>
              <a:t>( Assume: g, h,</a:t>
            </a:r>
            <a:r>
              <a:rPr lang="en-US" altLang="zh-CN" sz="2400" b="1" i="1" dirty="0" smtClean="0">
                <a:solidFill>
                  <a:srgbClr val="FF0000"/>
                </a:solidFill>
              </a:rPr>
              <a:t> </a:t>
            </a:r>
            <a:r>
              <a:rPr lang="en-US" altLang="zh-CN" sz="2400" b="1" i="1" dirty="0" err="1" smtClean="0">
                <a:solidFill>
                  <a:srgbClr val="FF0000"/>
                </a:solidFill>
              </a:rPr>
              <a:t>i</a:t>
            </a:r>
            <a:r>
              <a:rPr lang="en-US" altLang="zh-CN" sz="2400" dirty="0" smtClean="0"/>
              <a:t> – x18, x19, </a:t>
            </a:r>
            <a:r>
              <a:rPr lang="en-US" altLang="zh-CN" sz="2400" b="1" i="1" dirty="0" smtClean="0">
                <a:solidFill>
                  <a:srgbClr val="FF0000"/>
                </a:solidFill>
              </a:rPr>
              <a:t>x20</a:t>
            </a:r>
            <a:r>
              <a:rPr lang="en-US" altLang="zh-CN" sz="2400" dirty="0" smtClean="0"/>
              <a:t>   base address of A – x22 )</a:t>
            </a:r>
          </a:p>
          <a:p>
            <a:pPr lvl="1" eaLnBrk="1" hangingPunct="1">
              <a:spcBef>
                <a:spcPct val="0"/>
              </a:spcBef>
              <a:buFont typeface="Wingdings" panose="05000000000000000000" pitchFamily="2" charset="2"/>
              <a:buNone/>
            </a:pPr>
            <a:endParaRPr lang="en-US" altLang="zh-CN" sz="2400" dirty="0" smtClean="0"/>
          </a:p>
          <a:p>
            <a:pPr lvl="1" eaLnBrk="1" hangingPunct="1">
              <a:spcBef>
                <a:spcPct val="0"/>
              </a:spcBef>
            </a:pPr>
            <a:r>
              <a:rPr lang="en-US" altLang="zh-CN" dirty="0" smtClean="0"/>
              <a:t> </a:t>
            </a:r>
            <a:r>
              <a:rPr lang="en-US" altLang="zh-CN" dirty="0" smtClean="0">
                <a:solidFill>
                  <a:srgbClr val="0000FF"/>
                </a:solidFill>
              </a:rPr>
              <a:t>RISC-V code: </a:t>
            </a:r>
          </a:p>
          <a:p>
            <a:pPr lvl="1" eaLnBrk="1" hangingPunct="1">
              <a:spcBef>
                <a:spcPct val="0"/>
              </a:spcBef>
              <a:buFont typeface="Wingdings" panose="05000000000000000000" pitchFamily="2" charset="2"/>
              <a:buNone/>
            </a:pPr>
            <a:r>
              <a:rPr lang="en-US" altLang="zh-CN" dirty="0" smtClean="0"/>
              <a:t>       </a:t>
            </a:r>
            <a:r>
              <a:rPr lang="en-US" altLang="zh-CN" sz="2400" dirty="0" smtClean="0"/>
              <a:t>add    x5, x20, x20        #  temp </a:t>
            </a:r>
            <a:r>
              <a:rPr lang="en-US" altLang="zh-CN" sz="2400" dirty="0" err="1" smtClean="0"/>
              <a:t>reg</a:t>
            </a:r>
            <a:r>
              <a:rPr lang="en-US" altLang="zh-CN" sz="2400" dirty="0" smtClean="0"/>
              <a:t> x5 = 2 * </a:t>
            </a:r>
            <a:r>
              <a:rPr lang="en-US" altLang="zh-CN" sz="2400" dirty="0" err="1" smtClean="0"/>
              <a:t>i</a:t>
            </a:r>
            <a:endParaRPr lang="en-US" altLang="zh-CN" sz="2400" dirty="0" smtClean="0"/>
          </a:p>
          <a:p>
            <a:pPr lvl="1" eaLnBrk="1" hangingPunct="1">
              <a:spcBef>
                <a:spcPct val="0"/>
              </a:spcBef>
              <a:buFont typeface="Wingdings" panose="05000000000000000000" pitchFamily="2" charset="2"/>
              <a:buNone/>
            </a:pPr>
            <a:r>
              <a:rPr lang="en-US" altLang="zh-CN" sz="2400" dirty="0" smtClean="0"/>
              <a:t>       add    x5, x5, x5        #  temp </a:t>
            </a:r>
            <a:r>
              <a:rPr lang="en-US" altLang="zh-CN" sz="2400" dirty="0" err="1" smtClean="0"/>
              <a:t>reg</a:t>
            </a:r>
            <a:r>
              <a:rPr lang="en-US" altLang="zh-CN" sz="2400" dirty="0" smtClean="0"/>
              <a:t> x5 = 4 * </a:t>
            </a:r>
            <a:r>
              <a:rPr lang="en-US" altLang="zh-CN" sz="2400" dirty="0" err="1" smtClean="0"/>
              <a:t>i</a:t>
            </a:r>
            <a:endParaRPr lang="en-US" altLang="zh-CN" sz="2400" dirty="0" smtClean="0"/>
          </a:p>
          <a:p>
            <a:pPr lvl="1" eaLnBrk="1" hangingPunct="1">
              <a:spcBef>
                <a:spcPct val="0"/>
              </a:spcBef>
              <a:buFont typeface="Wingdings" panose="05000000000000000000" pitchFamily="2" charset="2"/>
              <a:buNone/>
            </a:pPr>
            <a:r>
              <a:rPr lang="en-US" altLang="zh-CN" sz="2400" dirty="0" smtClean="0"/>
              <a:t>		  add    x5, x5, x5        #  temp </a:t>
            </a:r>
            <a:r>
              <a:rPr lang="en-US" altLang="zh-CN" sz="2400" dirty="0" err="1" smtClean="0"/>
              <a:t>reg</a:t>
            </a:r>
            <a:r>
              <a:rPr lang="en-US" altLang="zh-CN" sz="2400" dirty="0" smtClean="0"/>
              <a:t> x5 = 8 * </a:t>
            </a:r>
            <a:r>
              <a:rPr lang="en-US" altLang="zh-CN" sz="2400" dirty="0" err="1" smtClean="0"/>
              <a:t>i</a:t>
            </a:r>
            <a:endParaRPr lang="en-US" altLang="zh-CN" sz="2400" dirty="0" smtClean="0"/>
          </a:p>
          <a:p>
            <a:pPr lvl="1" eaLnBrk="1" hangingPunct="1">
              <a:spcBef>
                <a:spcPct val="0"/>
              </a:spcBef>
              <a:buFont typeface="Wingdings" panose="05000000000000000000" pitchFamily="2" charset="2"/>
              <a:buNone/>
            </a:pPr>
            <a:r>
              <a:rPr lang="en-US" altLang="zh-CN" sz="2400" dirty="0" smtClean="0"/>
              <a:t>       add    x5, x5, x22         #  x5 = </a:t>
            </a:r>
            <a:r>
              <a:rPr lang="en-US" altLang="zh-CN" sz="2400" dirty="0" smtClean="0">
                <a:solidFill>
                  <a:srgbClr val="0000FF"/>
                </a:solidFill>
              </a:rPr>
              <a:t>address</a:t>
            </a:r>
            <a:r>
              <a:rPr lang="en-US" altLang="zh-CN" sz="2400" dirty="0" smtClean="0"/>
              <a:t> of A[</a:t>
            </a:r>
            <a:r>
              <a:rPr lang="en-US" altLang="zh-CN" sz="2400" dirty="0" err="1" smtClean="0"/>
              <a:t>i</a:t>
            </a:r>
            <a:r>
              <a:rPr lang="en-US" altLang="zh-CN" sz="2400" dirty="0" smtClean="0"/>
              <a:t>] (</a:t>
            </a:r>
            <a:r>
              <a:rPr lang="en-US" altLang="zh-CN" sz="2400" dirty="0" smtClean="0">
                <a:solidFill>
                  <a:srgbClr val="FF3300"/>
                </a:solidFill>
              </a:rPr>
              <a:t>8 * </a:t>
            </a:r>
            <a:r>
              <a:rPr lang="en-US" altLang="zh-CN" sz="2400" dirty="0" err="1" smtClean="0">
                <a:solidFill>
                  <a:srgbClr val="FF3300"/>
                </a:solidFill>
              </a:rPr>
              <a:t>i</a:t>
            </a:r>
            <a:r>
              <a:rPr lang="en-US" altLang="zh-CN" sz="2400" dirty="0" smtClean="0">
                <a:solidFill>
                  <a:srgbClr val="FF3300"/>
                </a:solidFill>
              </a:rPr>
              <a:t> + x22</a:t>
            </a:r>
            <a:r>
              <a:rPr lang="en-US" altLang="zh-CN" sz="2400" dirty="0" smtClean="0"/>
              <a:t>)</a:t>
            </a:r>
          </a:p>
          <a:p>
            <a:pPr lvl="1" eaLnBrk="1" hangingPunct="1">
              <a:spcBef>
                <a:spcPct val="0"/>
              </a:spcBef>
              <a:buFont typeface="Wingdings" panose="05000000000000000000" pitchFamily="2" charset="2"/>
              <a:buNone/>
            </a:pPr>
            <a:r>
              <a:rPr lang="en-US" altLang="zh-CN" sz="2400" dirty="0" smtClean="0"/>
              <a:t>       </a:t>
            </a:r>
            <a:r>
              <a:rPr lang="en-US" altLang="zh-CN" sz="2400" dirty="0" err="1" smtClean="0"/>
              <a:t>ld</a:t>
            </a:r>
            <a:r>
              <a:rPr lang="en-US" altLang="zh-CN" sz="2400" dirty="0" smtClean="0"/>
              <a:t>       x6, 0(x5)        #  temp </a:t>
            </a:r>
            <a:r>
              <a:rPr lang="en-US" altLang="zh-CN" sz="2400" dirty="0" err="1" smtClean="0"/>
              <a:t>reg</a:t>
            </a:r>
            <a:r>
              <a:rPr lang="en-US" altLang="zh-CN" sz="2400" dirty="0" smtClean="0"/>
              <a:t> x6 = A[</a:t>
            </a:r>
            <a:r>
              <a:rPr lang="en-US" altLang="zh-CN" sz="2400" dirty="0" err="1" smtClean="0"/>
              <a:t>i</a:t>
            </a:r>
            <a:r>
              <a:rPr lang="en-US" altLang="zh-CN" sz="2400" dirty="0" smtClean="0"/>
              <a:t>]</a:t>
            </a:r>
          </a:p>
          <a:p>
            <a:pPr lvl="1" eaLnBrk="1" hangingPunct="1">
              <a:spcBef>
                <a:spcPct val="0"/>
              </a:spcBef>
              <a:buFont typeface="Wingdings" panose="05000000000000000000" pitchFamily="2" charset="2"/>
              <a:buNone/>
            </a:pPr>
            <a:r>
              <a:rPr lang="en-US" altLang="zh-CN" sz="2400" dirty="0" smtClean="0"/>
              <a:t>       add    x18, x19, x6         #  g = h + A[</a:t>
            </a:r>
            <a:r>
              <a:rPr lang="en-US" altLang="zh-CN" sz="2400" dirty="0" err="1" smtClean="0"/>
              <a:t>i</a:t>
            </a:r>
            <a:r>
              <a:rPr lang="en-US" altLang="zh-CN" sz="2400" dirty="0" smtClean="0"/>
              <a:t>]</a:t>
            </a:r>
            <a:endParaRPr lang="en-US" altLang="zh-CN" sz="1400" dirty="0" smtClean="0"/>
          </a:p>
        </p:txBody>
      </p:sp>
      <p:sp>
        <p:nvSpPr>
          <p:cNvPr id="37891" name="标题 1"/>
          <p:cNvSpPr>
            <a:spLocks noGrp="1"/>
          </p:cNvSpPr>
          <p:nvPr>
            <p:ph type="title"/>
          </p:nvPr>
        </p:nvSpPr>
        <p:spPr>
          <a:xfrm>
            <a:off x="1487488" y="188640"/>
            <a:ext cx="8496944" cy="955675"/>
          </a:xfrm>
        </p:spPr>
        <p:txBody>
          <a:bodyPr/>
          <a:lstStyle/>
          <a:p>
            <a:pPr>
              <a:defRPr/>
            </a:pPr>
            <a:r>
              <a:rPr lang="en-US" altLang="zh-CN" sz="4800" dirty="0" smtClean="0">
                <a:cs typeface="Times New Roman" panose="02020603050405020304" pitchFamily="18" charset="0"/>
              </a:rPr>
              <a:t>Example 2.6:   g  </a:t>
            </a:r>
            <a:r>
              <a:rPr lang="en-US" altLang="zh-CN" sz="4800" dirty="0">
                <a:cs typeface="Times New Roman" panose="02020603050405020304" pitchFamily="18" charset="0"/>
              </a:rPr>
              <a:t>=  h  +  A[</a:t>
            </a:r>
            <a:r>
              <a:rPr lang="en-US" altLang="zh-CN" sz="4800" dirty="0" err="1">
                <a:cs typeface="Times New Roman" panose="02020603050405020304" pitchFamily="18" charset="0"/>
              </a:rPr>
              <a:t>i</a:t>
            </a:r>
            <a:r>
              <a:rPr lang="en-US" altLang="zh-CN" sz="4800" dirty="0">
                <a:cs typeface="Times New Roman" panose="02020603050405020304" pitchFamily="18" charset="0"/>
              </a:rPr>
              <a:t>]</a:t>
            </a:r>
            <a:endParaRPr sz="4800" dirty="0">
              <a:cs typeface="Times New Roman" panose="02020603050405020304" pitchFamily="18" charset="0"/>
            </a:endParaRPr>
          </a:p>
        </p:txBody>
      </p:sp>
    </p:spTree>
    <p:extLst>
      <p:ext uri="{BB962C8B-B14F-4D97-AF65-F5344CB8AC3E}">
        <p14:creationId xmlns:p14="http://schemas.microsoft.com/office/powerpoint/2010/main" val="333655927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911424" y="1169412"/>
            <a:ext cx="11161240" cy="4824413"/>
          </a:xfrm>
        </p:spPr>
        <p:txBody>
          <a:bodyPr/>
          <a:lstStyle/>
          <a:p>
            <a:pPr>
              <a:lnSpc>
                <a:spcPct val="90000"/>
              </a:lnSpc>
            </a:pP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Registers are faster</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 to access than memory</a:t>
            </a:r>
          </a:p>
          <a:p>
            <a:pPr>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Operating on memory data requires loads and stores</a:t>
            </a:r>
          </a:p>
          <a:p>
            <a:pPr lvl="1">
              <a:lnSpc>
                <a:spcPct val="90000"/>
              </a:lnSpc>
            </a:pPr>
            <a:r>
              <a:rPr lang="en-US" altLang="zh-CN" sz="3200" dirty="0" smtClean="0">
                <a:latin typeface="Times New Roman" panose="02020603050405020304" pitchFamily="18" charset="0"/>
                <a:cs typeface="Times New Roman" panose="02020603050405020304" pitchFamily="18" charset="0"/>
              </a:rPr>
              <a:t>More instructions to be executed</a:t>
            </a:r>
          </a:p>
          <a:p>
            <a:pPr>
              <a:lnSpc>
                <a:spcPct val="90000"/>
              </a:lnSpc>
            </a:pP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Compiler must </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use registers for variables </a:t>
            </a:r>
            <a:r>
              <a:rPr lang="en-US" altLang="zh-CN" sz="3200" dirty="0" smtClean="0">
                <a:latin typeface="Times New Roman" panose="02020603050405020304" pitchFamily="18" charset="0"/>
                <a:ea typeface="宋体" panose="02010600030101010101" pitchFamily="2" charset="-122"/>
                <a:cs typeface="Times New Roman" panose="02020603050405020304" pitchFamily="18" charset="0"/>
              </a:rPr>
              <a:t>as much as possible</a:t>
            </a:r>
          </a:p>
          <a:p>
            <a:pPr lvl="1">
              <a:lnSpc>
                <a:spcPct val="90000"/>
              </a:lnSpc>
            </a:pPr>
            <a:r>
              <a:rPr lang="en-US" altLang="zh-CN" sz="3200" dirty="0" smtClean="0">
                <a:latin typeface="Times New Roman" panose="02020603050405020304" pitchFamily="18" charset="0"/>
                <a:cs typeface="Times New Roman" panose="02020603050405020304" pitchFamily="18" charset="0"/>
              </a:rPr>
              <a:t>Spilling registers -- Putting less commonly used variables     (or those needed later) into memory </a:t>
            </a:r>
          </a:p>
          <a:p>
            <a:pPr lvl="1">
              <a:lnSpc>
                <a:spcPct val="90000"/>
              </a:lnSpc>
            </a:pPr>
            <a:r>
              <a:rPr lang="en-US" altLang="zh-CN" sz="3200" dirty="0" smtClean="0">
                <a:latin typeface="Times New Roman" panose="02020603050405020304" pitchFamily="18" charset="0"/>
                <a:cs typeface="Times New Roman" panose="02020603050405020304" pitchFamily="18" charset="0"/>
              </a:rPr>
              <a:t>Register optimization is important!</a:t>
            </a:r>
          </a:p>
        </p:txBody>
      </p:sp>
      <p:sp>
        <p:nvSpPr>
          <p:cNvPr id="3" name="标题 1"/>
          <p:cNvSpPr>
            <a:spLocks noGrp="1"/>
          </p:cNvSpPr>
          <p:nvPr>
            <p:ph type="title"/>
          </p:nvPr>
        </p:nvSpPr>
        <p:spPr/>
        <p:txBody>
          <a:bodyPr/>
          <a:lstStyle/>
          <a:p>
            <a:pPr>
              <a:defRPr/>
            </a:pPr>
            <a:r>
              <a:rPr lang="en-US" altLang="zh-CN" dirty="0" smtClean="0">
                <a:solidFill>
                  <a:schemeClr val="tx1"/>
                </a:solidFill>
                <a:ea typeface="宋体" charset="-122"/>
              </a:rPr>
              <a:t>Registers vs. Memory</a:t>
            </a:r>
            <a:endParaRPr lang="zh-CN" altLang="en-US" dirty="0">
              <a:solidFill>
                <a:schemeClr val="tx1"/>
              </a:solidFill>
            </a:endParaRPr>
          </a:p>
        </p:txBody>
      </p:sp>
    </p:spTree>
    <p:extLst>
      <p:ext uri="{BB962C8B-B14F-4D97-AF65-F5344CB8AC3E}">
        <p14:creationId xmlns:p14="http://schemas.microsoft.com/office/powerpoint/2010/main" val="55173351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if many variables ?</a:t>
            </a:r>
            <a:endParaRPr lang="zh-CN" altLang="en-US" dirty="0"/>
          </a:p>
        </p:txBody>
      </p:sp>
      <p:sp>
        <p:nvSpPr>
          <p:cNvPr id="3" name="内容占位符 2"/>
          <p:cNvSpPr>
            <a:spLocks noGrp="1"/>
          </p:cNvSpPr>
          <p:nvPr>
            <p:ph idx="1"/>
          </p:nvPr>
        </p:nvSpPr>
        <p:spPr/>
        <p:txBody>
          <a:bodyPr/>
          <a:lstStyle/>
          <a:p>
            <a:r>
              <a:rPr lang="en-US" altLang="zh-CN" u="sng" dirty="0" smtClean="0">
                <a:solidFill>
                  <a:srgbClr val="0000FF"/>
                </a:solidFill>
              </a:rPr>
              <a:t>Spilling</a:t>
            </a:r>
            <a:r>
              <a:rPr lang="en-US" altLang="zh-CN" dirty="0" smtClean="0"/>
              <a:t> registers: </a:t>
            </a:r>
          </a:p>
          <a:p>
            <a:pPr lvl="1"/>
            <a:r>
              <a:rPr lang="en-US" altLang="zh-CN" dirty="0" smtClean="0"/>
              <a:t>Putting less commonly used variables (or those needed later) into memory.</a:t>
            </a:r>
          </a:p>
          <a:p>
            <a:pPr lvl="1"/>
            <a:endParaRPr lang="en-US" altLang="zh-CN" dirty="0"/>
          </a:p>
          <a:p>
            <a:pPr lvl="1"/>
            <a:endParaRPr lang="en-US" altLang="zh-CN" dirty="0" smtClean="0"/>
          </a:p>
          <a:p>
            <a:pPr lvl="1"/>
            <a:endParaRPr lang="zh-CN" altLang="en-US" dirty="0"/>
          </a:p>
        </p:txBody>
      </p:sp>
    </p:spTree>
    <p:extLst>
      <p:ext uri="{BB962C8B-B14F-4D97-AF65-F5344CB8AC3E}">
        <p14:creationId xmlns:p14="http://schemas.microsoft.com/office/powerpoint/2010/main" val="2605337380"/>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1179513" y="433388"/>
            <a:ext cx="9598025" cy="955675"/>
          </a:xfrm>
        </p:spPr>
        <p:txBody>
          <a:bodyPr>
            <a:normAutofit/>
          </a:bodyPr>
          <a:lstStyle/>
          <a:p>
            <a:pPr>
              <a:defRPr/>
            </a:pPr>
            <a:r>
              <a:rPr lang="en-US" altLang="zh-CN" sz="4800">
                <a:cs typeface="Times New Roman" panose="02020603050405020304" pitchFamily="18" charset="0"/>
              </a:rPr>
              <a:t>Discussion</a:t>
            </a:r>
            <a:r>
              <a:rPr sz="4800">
                <a:cs typeface="Times New Roman" panose="02020603050405020304" pitchFamily="18" charset="0"/>
              </a:rPr>
              <a:t>：</a:t>
            </a:r>
            <a:r>
              <a:rPr lang="en-US" altLang="zh-CN" sz="4800">
                <a:cs typeface="Times New Roman" panose="02020603050405020304" pitchFamily="18" charset="0"/>
              </a:rPr>
              <a:t>How to represent?</a:t>
            </a:r>
            <a:endParaRPr sz="4800">
              <a:cs typeface="Times New Roman" panose="02020603050405020304" pitchFamily="18" charset="0"/>
            </a:endParaRPr>
          </a:p>
        </p:txBody>
      </p:sp>
      <p:sp>
        <p:nvSpPr>
          <p:cNvPr id="3" name="内容占位符 2"/>
          <p:cNvSpPr>
            <a:spLocks noGrp="1"/>
          </p:cNvSpPr>
          <p:nvPr>
            <p:ph idx="1"/>
          </p:nvPr>
        </p:nvSpPr>
        <p:spPr>
          <a:xfrm>
            <a:off x="1803400" y="1989138"/>
            <a:ext cx="8540750" cy="1878012"/>
          </a:xfrm>
        </p:spPr>
        <p:txBody>
          <a:bodyPr/>
          <a:lstStyle/>
          <a:p>
            <a:pPr marL="0" indent="0" algn="ctr">
              <a:buFont typeface="Wingdings" panose="05000000000000000000" pitchFamily="2" charset="2"/>
              <a:buNone/>
              <a:defRPr/>
            </a:pPr>
            <a:r>
              <a:rPr lang="en-US" altLang="zh-CN" sz="4800">
                <a:latin typeface="+mj-lt"/>
                <a:cs typeface="+mn-cs"/>
              </a:rPr>
              <a:t> </a:t>
            </a:r>
            <a:r>
              <a:rPr lang="en-US" altLang="zh-CN" sz="6000">
                <a:solidFill>
                  <a:srgbClr val="FF3300"/>
                </a:solidFill>
                <a:cs typeface="+mn-cs"/>
              </a:rPr>
              <a:t>Constant</a:t>
            </a:r>
          </a:p>
          <a:p>
            <a:pPr marL="0" indent="0" algn="ctr">
              <a:buFont typeface="Wingdings" panose="05000000000000000000" pitchFamily="2" charset="2"/>
              <a:buNone/>
              <a:defRPr/>
            </a:pPr>
            <a:endParaRPr sz="6000">
              <a:latin typeface="Comic Sans MS" panose="030F0702030302020204" pitchFamily="66" charset="0"/>
              <a:cs typeface="+mn-cs"/>
            </a:endParaRPr>
          </a:p>
        </p:txBody>
      </p:sp>
      <p:sp>
        <p:nvSpPr>
          <p:cNvPr id="5" name="矩形 4"/>
          <p:cNvSpPr/>
          <p:nvPr/>
        </p:nvSpPr>
        <p:spPr>
          <a:xfrm>
            <a:off x="1803400" y="4252913"/>
            <a:ext cx="8351838" cy="1090612"/>
          </a:xfrm>
          <a:prstGeom prst="rect">
            <a:avLst/>
          </a:prstGeom>
        </p:spPr>
        <p:txBody>
          <a:bodyPr>
            <a:spAutoFit/>
          </a:bodyPr>
          <a:lstStyle/>
          <a:p>
            <a:pPr lvl="1" algn="ctr" eaLnBrk="1" hangingPunct="1">
              <a:lnSpc>
                <a:spcPct val="80000"/>
              </a:lnSpc>
              <a:spcBef>
                <a:spcPct val="20000"/>
              </a:spcBef>
              <a:buClr>
                <a:srgbClr val="3366FF"/>
              </a:buClr>
              <a:buSzPct val="85000"/>
              <a:defRPr/>
            </a:pPr>
            <a:r>
              <a:rPr lang="en-US" altLang="zh-CN" sz="3600" kern="0" dirty="0">
                <a:solidFill>
                  <a:srgbClr val="000000"/>
                </a:solidFill>
                <a:ea typeface="Arial Unicode MS" panose="020B0604020202020204"/>
                <a:cs typeface="Times New Roman" panose="02020603050405020304" pitchFamily="18" charset="0"/>
              </a:rPr>
              <a:t>Many time a program </a:t>
            </a:r>
          </a:p>
          <a:p>
            <a:pPr lvl="1" algn="ctr" eaLnBrk="1" hangingPunct="1">
              <a:lnSpc>
                <a:spcPct val="80000"/>
              </a:lnSpc>
              <a:spcBef>
                <a:spcPct val="20000"/>
              </a:spcBef>
              <a:buClr>
                <a:srgbClr val="3366FF"/>
              </a:buClr>
              <a:buSzPct val="85000"/>
              <a:defRPr/>
            </a:pPr>
            <a:r>
              <a:rPr lang="en-US" altLang="zh-CN" sz="3600" kern="0" dirty="0">
                <a:solidFill>
                  <a:srgbClr val="000000"/>
                </a:solidFill>
                <a:ea typeface="Arial Unicode MS" panose="020B0604020202020204"/>
                <a:cs typeface="Times New Roman" panose="02020603050405020304" pitchFamily="18" charset="0"/>
              </a:rPr>
              <a:t>will use a constant in an operation</a:t>
            </a:r>
          </a:p>
        </p:txBody>
      </p:sp>
      <p:sp>
        <p:nvSpPr>
          <p:cNvPr id="6" name="内容占位符 2"/>
          <p:cNvSpPr txBox="1">
            <a:spLocks/>
          </p:cNvSpPr>
          <p:nvPr/>
        </p:nvSpPr>
        <p:spPr bwMode="auto">
          <a:xfrm>
            <a:off x="1708150" y="2927350"/>
            <a:ext cx="85407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5">
                  <a:lumMod val="75000"/>
                </a:schemeClr>
              </a:buClr>
              <a:buSzPct val="80000"/>
              <a:buFont typeface="Wingdings" pitchFamily="2" charset="2"/>
              <a:buChar char="p"/>
              <a:defRPr lang="zh-CN" altLang="en-US" sz="3200" b="1" kern="1200" baseline="0" dirty="0" smtClean="0">
                <a:solidFill>
                  <a:srgbClr val="242790"/>
                </a:solidFill>
                <a:latin typeface="Times New Roman" panose="02020603050405020304" pitchFamily="18" charset="0"/>
                <a:ea typeface="+mj-ea"/>
                <a:cs typeface="+mn-cs"/>
              </a:defRPr>
            </a:lvl1pPr>
            <a:lvl2pPr marL="742950" indent="-285750" algn="l" rtl="0" eaLnBrk="0" fontAlgn="base" hangingPunct="0">
              <a:spcBef>
                <a:spcPct val="20000"/>
              </a:spcBef>
              <a:spcAft>
                <a:spcPct val="0"/>
              </a:spcAft>
              <a:buClr>
                <a:schemeClr val="accent5">
                  <a:lumMod val="75000"/>
                </a:schemeClr>
              </a:buClr>
              <a:buSzPct val="70000"/>
              <a:buFont typeface="Wingdings" pitchFamily="2" charset="2"/>
              <a:buChar char="n"/>
              <a:defRPr lang="zh-CN" altLang="en-US" sz="2800" b="0" kern="1200" baseline="0" dirty="0" smtClean="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chemeClr val="accent5">
                  <a:lumMod val="75000"/>
                </a:schemeClr>
              </a:buClr>
              <a:buSzPct val="70000"/>
              <a:buFont typeface="Wingdings" pitchFamily="2" charset="2"/>
              <a:buChar char="p"/>
              <a:defRPr lang="zh-CN" altLang="en-US" sz="2400" kern="1200" baseline="0" dirty="0" smtClean="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chemeClr val="accent5">
                  <a:lumMod val="75000"/>
                </a:schemeClr>
              </a:buClr>
              <a:buSzPct val="60000"/>
              <a:buFont typeface="Wingdings" pitchFamily="2" charset="2"/>
              <a:buChar char="n"/>
              <a:defRPr lang="zh-CN" altLang="en-US" sz="2000" kern="1200" baseline="0" dirty="0" smtClean="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lang="zh-CN" altLang="en-US" sz="2000" kern="1200" baseline="0" dirty="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defRPr/>
            </a:pPr>
            <a:r>
              <a:rPr lang="en-US" altLang="zh-CN" sz="4800" dirty="0">
                <a:latin typeface="+mj-lt"/>
              </a:rPr>
              <a:t> </a:t>
            </a:r>
            <a:r>
              <a:rPr lang="en-US" altLang="zh-CN" sz="6000" dirty="0">
                <a:latin typeface="Comic Sans MS" panose="030F0702030302020204" pitchFamily="66" charset="0"/>
              </a:rPr>
              <a:t>g  =  h  +  </a:t>
            </a:r>
            <a:r>
              <a:rPr lang="en-US" altLang="zh-CN" sz="6000" i="1" dirty="0">
                <a:solidFill>
                  <a:srgbClr val="FF0000"/>
                </a:solidFill>
                <a:latin typeface="Comic Sans MS" panose="030F0702030302020204" pitchFamily="66" charset="0"/>
              </a:rPr>
              <a:t>55</a:t>
            </a:r>
            <a:r>
              <a:rPr lang="en-US" altLang="zh-CN" sz="6000" dirty="0">
                <a:latin typeface="Comic Sans MS" panose="030F0702030302020204" pitchFamily="66" charset="0"/>
              </a:rPr>
              <a:t> </a:t>
            </a:r>
            <a:endParaRPr lang="en-US" sz="6000" dirty="0">
              <a:latin typeface="Comic Sans MS" panose="030F0702030302020204" pitchFamily="66" charset="0"/>
            </a:endParaRPr>
          </a:p>
        </p:txBody>
      </p:sp>
    </p:spTree>
    <p:extLst>
      <p:ext uri="{BB962C8B-B14F-4D97-AF65-F5344CB8AC3E}">
        <p14:creationId xmlns:p14="http://schemas.microsoft.com/office/powerpoint/2010/main" val="102053750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611286" y="1260475"/>
            <a:ext cx="9432925" cy="5257800"/>
          </a:xfrm>
        </p:spPr>
        <p:txBody>
          <a:bodyPr/>
          <a:lstStyle/>
          <a:p>
            <a:pPr>
              <a:lnSpc>
                <a:spcPct val="80000"/>
              </a:lnSpc>
            </a:pPr>
            <a:r>
              <a:rPr lang="en-US" altLang="zh-CN" dirty="0" smtClean="0"/>
              <a:t>Many time a program will use a constant in an operation</a:t>
            </a:r>
          </a:p>
          <a:p>
            <a:pPr lvl="2">
              <a:lnSpc>
                <a:spcPct val="80000"/>
              </a:lnSpc>
            </a:pPr>
            <a:r>
              <a:rPr lang="en-US" altLang="zh-CN" sz="2000" dirty="0" smtClean="0"/>
              <a:t>Incrementing index to point to next element of array</a:t>
            </a:r>
          </a:p>
          <a:p>
            <a:pPr lvl="2">
              <a:lnSpc>
                <a:spcPct val="80000"/>
              </a:lnSpc>
            </a:pPr>
            <a:r>
              <a:rPr lang="en-US" altLang="zh-CN" sz="2000" dirty="0" smtClean="0"/>
              <a:t>Add the constant 4 to register x22</a:t>
            </a:r>
          </a:p>
          <a:p>
            <a:pPr lvl="2">
              <a:lnSpc>
                <a:spcPct val="80000"/>
              </a:lnSpc>
            </a:pPr>
            <a:r>
              <a:rPr lang="en-US" altLang="zh-CN" sz="2000" dirty="0" smtClean="0"/>
              <a:t>Assuming </a:t>
            </a:r>
            <a:r>
              <a:rPr lang="en-US" altLang="zh-CN" sz="2000" dirty="0" err="1" smtClean="0">
                <a:solidFill>
                  <a:srgbClr val="FF3300"/>
                </a:solidFill>
              </a:rPr>
              <a:t>AddrConstants</a:t>
            </a:r>
            <a:r>
              <a:rPr lang="en-US" altLang="zh-CN" sz="2000" dirty="0" smtClean="0">
                <a:solidFill>
                  <a:srgbClr val="FF3300"/>
                </a:solidFill>
              </a:rPr>
              <a:t> 4</a:t>
            </a:r>
            <a:r>
              <a:rPr lang="en-US" altLang="zh-CN" sz="2000" dirty="0" smtClean="0"/>
              <a:t> is address</a:t>
            </a:r>
            <a:r>
              <a:rPr lang="en-US" altLang="zh-CN" sz="2000" dirty="0" smtClean="0">
                <a:solidFill>
                  <a:srgbClr val="FF3300"/>
                </a:solidFill>
              </a:rPr>
              <a:t> pointer</a:t>
            </a:r>
            <a:r>
              <a:rPr lang="en-US" altLang="zh-CN" sz="2000" dirty="0" smtClean="0"/>
              <a:t> of constant 4</a:t>
            </a:r>
            <a:endParaRPr lang="en-US" altLang="zh-CN" sz="2000" b="1" dirty="0" smtClean="0"/>
          </a:p>
          <a:p>
            <a:pPr>
              <a:lnSpc>
                <a:spcPct val="80000"/>
              </a:lnSpc>
              <a:buFont typeface="Wingdings" panose="05000000000000000000" pitchFamily="2" charset="2"/>
              <a:buNone/>
            </a:pPr>
            <a:r>
              <a:rPr lang="en-US" altLang="zh-CN" sz="2000" dirty="0" smtClean="0"/>
              <a:t>		</a:t>
            </a:r>
          </a:p>
          <a:p>
            <a:pPr>
              <a:lnSpc>
                <a:spcPct val="80000"/>
              </a:lnSpc>
              <a:buFont typeface="Wingdings" panose="05000000000000000000" pitchFamily="2" charset="2"/>
              <a:buNone/>
            </a:pPr>
            <a:r>
              <a:rPr lang="en-US" altLang="zh-CN" sz="2000" dirty="0" smtClean="0"/>
              <a:t>			</a:t>
            </a:r>
            <a:r>
              <a:rPr lang="en-US" altLang="zh-CN" sz="2000" dirty="0" err="1" smtClean="0"/>
              <a:t>ld</a:t>
            </a:r>
            <a:r>
              <a:rPr lang="en-US" altLang="zh-CN" sz="2000" dirty="0" smtClean="0"/>
              <a:t>    x9, AddrConstant4(x3)	// x9=constant 4</a:t>
            </a:r>
          </a:p>
          <a:p>
            <a:pPr>
              <a:lnSpc>
                <a:spcPct val="80000"/>
              </a:lnSpc>
              <a:buFont typeface="Wingdings" panose="05000000000000000000" pitchFamily="2" charset="2"/>
              <a:buNone/>
            </a:pPr>
            <a:r>
              <a:rPr lang="en-US" altLang="zh-CN" sz="2000" dirty="0" smtClean="0"/>
              <a:t>			add x22, x22, x9		</a:t>
            </a:r>
            <a:endParaRPr lang="en-US" altLang="zh-CN" sz="2000" dirty="0" smtClean="0">
              <a:solidFill>
                <a:srgbClr val="FF3300"/>
              </a:solidFill>
            </a:endParaRPr>
          </a:p>
          <a:p>
            <a:pPr lvl="1">
              <a:lnSpc>
                <a:spcPct val="80000"/>
              </a:lnSpc>
            </a:pPr>
            <a:endParaRPr lang="en-US" altLang="zh-CN" dirty="0" smtClean="0"/>
          </a:p>
          <a:p>
            <a:pPr lvl="1">
              <a:lnSpc>
                <a:spcPct val="80000"/>
              </a:lnSpc>
            </a:pPr>
            <a:r>
              <a:rPr lang="en-US" altLang="zh-CN" dirty="0" smtClean="0">
                <a:solidFill>
                  <a:srgbClr val="0000FF"/>
                </a:solidFill>
              </a:rPr>
              <a:t>Immediate</a:t>
            </a:r>
            <a:r>
              <a:rPr lang="en-US" altLang="zh-CN" dirty="0" smtClean="0"/>
              <a:t>: Other method for adding constant 4 to x22</a:t>
            </a:r>
          </a:p>
          <a:p>
            <a:pPr lvl="2">
              <a:lnSpc>
                <a:spcPct val="80000"/>
              </a:lnSpc>
            </a:pPr>
            <a:r>
              <a:rPr lang="en-US" altLang="zh-CN" sz="2000" dirty="0" smtClean="0"/>
              <a:t>Avoids the load instruction</a:t>
            </a:r>
          </a:p>
          <a:p>
            <a:pPr lvl="2">
              <a:lnSpc>
                <a:spcPct val="80000"/>
              </a:lnSpc>
            </a:pPr>
            <a:r>
              <a:rPr lang="en-US" altLang="zh-CN" sz="2000" dirty="0" smtClean="0"/>
              <a:t>Offer versions of the instruction </a:t>
            </a:r>
          </a:p>
          <a:p>
            <a:pPr lvl="2">
              <a:lnSpc>
                <a:spcPct val="80000"/>
              </a:lnSpc>
              <a:buFont typeface="Wingdings" panose="05000000000000000000" pitchFamily="2" charset="2"/>
              <a:buNone/>
            </a:pPr>
            <a:endParaRPr lang="en-US" altLang="zh-CN" sz="2000" dirty="0" smtClean="0"/>
          </a:p>
          <a:p>
            <a:pPr lvl="2">
              <a:lnSpc>
                <a:spcPct val="80000"/>
              </a:lnSpc>
              <a:buFont typeface="Wingdings" panose="05000000000000000000" pitchFamily="2" charset="2"/>
              <a:buNone/>
            </a:pPr>
            <a:r>
              <a:rPr lang="en-US" altLang="zh-CN" sz="2000" dirty="0" smtClean="0"/>
              <a:t>		</a:t>
            </a:r>
            <a:r>
              <a:rPr lang="en-US" altLang="zh-CN" sz="2000" dirty="0" err="1" smtClean="0"/>
              <a:t>addi</a:t>
            </a:r>
            <a:r>
              <a:rPr lang="en-US" altLang="zh-CN" sz="2000" dirty="0" smtClean="0"/>
              <a:t>   x22, x22, 4	// x22= x22+ 4 </a:t>
            </a:r>
          </a:p>
        </p:txBody>
      </p:sp>
      <p:grpSp>
        <p:nvGrpSpPr>
          <p:cNvPr id="55299" name="Group 3"/>
          <p:cNvGrpSpPr>
            <a:grpSpLocks/>
          </p:cNvGrpSpPr>
          <p:nvPr/>
        </p:nvGrpSpPr>
        <p:grpSpPr bwMode="auto">
          <a:xfrm>
            <a:off x="9588500" y="1773238"/>
            <a:ext cx="1079500" cy="3024187"/>
            <a:chOff x="4967" y="391"/>
            <a:chExt cx="680" cy="1905"/>
          </a:xfrm>
        </p:grpSpPr>
        <p:sp>
          <p:nvSpPr>
            <p:cNvPr id="55305" name="Line 4"/>
            <p:cNvSpPr>
              <a:spLocks noChangeShapeType="1"/>
            </p:cNvSpPr>
            <p:nvPr/>
          </p:nvSpPr>
          <p:spPr bwMode="auto">
            <a:xfrm>
              <a:off x="5193" y="436"/>
              <a:ext cx="0" cy="1860"/>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5"/>
            <p:cNvSpPr>
              <a:spLocks noChangeShapeType="1"/>
            </p:cNvSpPr>
            <p:nvPr/>
          </p:nvSpPr>
          <p:spPr bwMode="auto">
            <a:xfrm>
              <a:off x="5647" y="391"/>
              <a:ext cx="0" cy="1905"/>
            </a:xfrm>
            <a:prstGeom prst="line">
              <a:avLst/>
            </a:prstGeom>
            <a:noFill/>
            <a:ln w="9525" cap="rnd">
              <a:solidFill>
                <a:srgbClr val="007A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Rectangle 6"/>
            <p:cNvSpPr>
              <a:spLocks noChangeArrowheads="1"/>
            </p:cNvSpPr>
            <p:nvPr/>
          </p:nvSpPr>
          <p:spPr bwMode="auto">
            <a:xfrm>
              <a:off x="5193" y="1071"/>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08" name="Rectangle 7"/>
            <p:cNvSpPr>
              <a:spLocks noChangeArrowheads="1"/>
            </p:cNvSpPr>
            <p:nvPr/>
          </p:nvSpPr>
          <p:spPr bwMode="auto">
            <a:xfrm>
              <a:off x="5193" y="1253"/>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09" name="Rectangle 8"/>
            <p:cNvSpPr>
              <a:spLocks noChangeArrowheads="1"/>
            </p:cNvSpPr>
            <p:nvPr/>
          </p:nvSpPr>
          <p:spPr bwMode="auto">
            <a:xfrm>
              <a:off x="5193" y="1434"/>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55310" name="Line 9"/>
            <p:cNvSpPr>
              <a:spLocks noChangeShapeType="1"/>
            </p:cNvSpPr>
            <p:nvPr/>
          </p:nvSpPr>
          <p:spPr bwMode="auto">
            <a:xfrm>
              <a:off x="5057" y="1616"/>
              <a:ext cx="137"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1" name="Rectangle 10"/>
            <p:cNvSpPr>
              <a:spLocks noChangeArrowheads="1"/>
            </p:cNvSpPr>
            <p:nvPr/>
          </p:nvSpPr>
          <p:spPr bwMode="auto">
            <a:xfrm>
              <a:off x="5193" y="1616"/>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4</a:t>
              </a:r>
            </a:p>
          </p:txBody>
        </p:sp>
        <p:sp>
          <p:nvSpPr>
            <p:cNvPr id="55312" name="Rectangle 11"/>
            <p:cNvSpPr>
              <a:spLocks noChangeArrowheads="1"/>
            </p:cNvSpPr>
            <p:nvPr/>
          </p:nvSpPr>
          <p:spPr bwMode="auto">
            <a:xfrm>
              <a:off x="5193" y="618"/>
              <a:ext cx="454" cy="182"/>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endParaRPr lang="zh-CN" altLang="en-US"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55313" name="Line 12"/>
            <p:cNvSpPr>
              <a:spLocks noChangeShapeType="1"/>
            </p:cNvSpPr>
            <p:nvPr/>
          </p:nvSpPr>
          <p:spPr bwMode="auto">
            <a:xfrm>
              <a:off x="4967" y="618"/>
              <a:ext cx="181"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14" name="Text Box 13"/>
            <p:cNvSpPr txBox="1">
              <a:spLocks noChangeArrowheads="1"/>
            </p:cNvSpPr>
            <p:nvPr/>
          </p:nvSpPr>
          <p:spPr bwMode="auto">
            <a:xfrm>
              <a:off x="5239" y="845"/>
              <a:ext cx="36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400" b="0">
                  <a:latin typeface="Arial" panose="020B0604020202020204" pitchFamily="34" charset="0"/>
                  <a:ea typeface="宋体" panose="02010600030101010101" pitchFamily="2" charset="-122"/>
                  <a:cs typeface="Arial Unicode MS" panose="020B0604020202020204" pitchFamily="34" charset="-122"/>
                </a:rPr>
                <a:t>….</a:t>
              </a:r>
            </a:p>
          </p:txBody>
        </p:sp>
      </p:grpSp>
      <p:sp>
        <p:nvSpPr>
          <p:cNvPr id="55300" name="Rectangle 14"/>
          <p:cNvSpPr>
            <a:spLocks noChangeArrowheads="1"/>
          </p:cNvSpPr>
          <p:nvPr/>
        </p:nvSpPr>
        <p:spPr bwMode="auto">
          <a:xfrm>
            <a:off x="9048750" y="1989138"/>
            <a:ext cx="401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Arial Unicode MS" panose="020B0604020202020204" pitchFamily="34" charset="-122"/>
                <a:cs typeface="Arial Unicode MS" panose="020B0604020202020204" pitchFamily="34" charset="-122"/>
              </a:rPr>
              <a:t>x3</a:t>
            </a:r>
          </a:p>
        </p:txBody>
      </p:sp>
      <p:sp>
        <p:nvSpPr>
          <p:cNvPr id="55301" name="Freeform 15"/>
          <p:cNvSpPr>
            <a:spLocks/>
          </p:cNvSpPr>
          <p:nvPr/>
        </p:nvSpPr>
        <p:spPr bwMode="auto">
          <a:xfrm>
            <a:off x="4224338" y="2925763"/>
            <a:ext cx="5473700" cy="935037"/>
          </a:xfrm>
          <a:custGeom>
            <a:avLst/>
            <a:gdLst>
              <a:gd name="T0" fmla="*/ 2147483646 w 2904"/>
              <a:gd name="T1" fmla="*/ 0 h 635"/>
              <a:gd name="T2" fmla="*/ 2147483646 w 2904"/>
              <a:gd name="T3" fmla="*/ 2147483646 h 635"/>
              <a:gd name="T4" fmla="*/ 2147483646 w 2904"/>
              <a:gd name="T5" fmla="*/ 2147483646 h 635"/>
              <a:gd name="T6" fmla="*/ 2147483646 w 2904"/>
              <a:gd name="T7" fmla="*/ 2147483646 h 635"/>
              <a:gd name="T8" fmla="*/ 2147483646 w 2904"/>
              <a:gd name="T9" fmla="*/ 2147483646 h 635"/>
              <a:gd name="T10" fmla="*/ 2147483646 w 2904"/>
              <a:gd name="T11" fmla="*/ 2147483646 h 635"/>
              <a:gd name="T12" fmla="*/ 2147483646 w 2904"/>
              <a:gd name="T13" fmla="*/ 2147483646 h 635"/>
              <a:gd name="T14" fmla="*/ 0 60000 65536"/>
              <a:gd name="T15" fmla="*/ 0 60000 65536"/>
              <a:gd name="T16" fmla="*/ 0 60000 65536"/>
              <a:gd name="T17" fmla="*/ 0 60000 65536"/>
              <a:gd name="T18" fmla="*/ 0 60000 65536"/>
              <a:gd name="T19" fmla="*/ 0 60000 65536"/>
              <a:gd name="T20" fmla="*/ 0 60000 65536"/>
              <a:gd name="T21" fmla="*/ 0 w 2904"/>
              <a:gd name="T22" fmla="*/ 0 h 635"/>
              <a:gd name="T23" fmla="*/ 2904 w 2904"/>
              <a:gd name="T24" fmla="*/ 635 h 6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04" h="635">
                <a:moveTo>
                  <a:pt x="91" y="0"/>
                </a:moveTo>
                <a:cubicBezTo>
                  <a:pt x="114" y="38"/>
                  <a:pt x="137" y="76"/>
                  <a:pt x="182" y="91"/>
                </a:cubicBezTo>
                <a:cubicBezTo>
                  <a:pt x="227" y="106"/>
                  <a:pt x="0" y="91"/>
                  <a:pt x="363" y="91"/>
                </a:cubicBezTo>
                <a:cubicBezTo>
                  <a:pt x="726" y="91"/>
                  <a:pt x="1966" y="68"/>
                  <a:pt x="2359" y="91"/>
                </a:cubicBezTo>
                <a:cubicBezTo>
                  <a:pt x="2752" y="114"/>
                  <a:pt x="2654" y="174"/>
                  <a:pt x="2722" y="227"/>
                </a:cubicBezTo>
                <a:cubicBezTo>
                  <a:pt x="2790" y="280"/>
                  <a:pt x="2738" y="340"/>
                  <a:pt x="2768" y="408"/>
                </a:cubicBezTo>
                <a:cubicBezTo>
                  <a:pt x="2798" y="476"/>
                  <a:pt x="2851" y="555"/>
                  <a:pt x="2904" y="635"/>
                </a:cubicBezTo>
              </a:path>
            </a:pathLst>
          </a:custGeom>
          <a:noFill/>
          <a:ln w="9525" cap="rnd">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02" name="Rectangle 16"/>
          <p:cNvSpPr>
            <a:spLocks noChangeArrowheads="1"/>
          </p:cNvSpPr>
          <p:nvPr/>
        </p:nvSpPr>
        <p:spPr bwMode="auto">
          <a:xfrm>
            <a:off x="8472488" y="3644900"/>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000">
                <a:solidFill>
                  <a:srgbClr val="FF3300"/>
                </a:solidFill>
                <a:latin typeface="Arial" panose="020B0604020202020204" pitchFamily="34" charset="0"/>
                <a:ea typeface="宋体" panose="02010600030101010101" pitchFamily="2" charset="-122"/>
                <a:cs typeface="Arial Unicode MS" panose="020B0604020202020204" pitchFamily="34" charset="-122"/>
              </a:rPr>
              <a:t>AddrConstants 4</a:t>
            </a:r>
          </a:p>
        </p:txBody>
      </p:sp>
      <p:sp>
        <p:nvSpPr>
          <p:cNvPr id="17" name="标题 1"/>
          <p:cNvSpPr>
            <a:spLocks noGrp="1"/>
          </p:cNvSpPr>
          <p:nvPr>
            <p:ph type="title"/>
          </p:nvPr>
        </p:nvSpPr>
        <p:spPr/>
        <p:txBody>
          <a:bodyPr/>
          <a:lstStyle/>
          <a:p>
            <a:pPr>
              <a:defRPr/>
            </a:pPr>
            <a:r>
              <a:rPr lang="en-US" altLang="zh-CN" dirty="0" smtClean="0"/>
              <a:t>Constant or Immediate Operands</a:t>
            </a:r>
            <a:endParaRPr lang="zh-CN" altLang="en-US" dirty="0" smtClean="0"/>
          </a:p>
        </p:txBody>
      </p:sp>
      <p:sp>
        <p:nvSpPr>
          <p:cNvPr id="55304" name="文本框 17"/>
          <p:cNvSpPr txBox="1">
            <a:spLocks noChangeArrowheads="1"/>
          </p:cNvSpPr>
          <p:nvPr/>
        </p:nvSpPr>
        <p:spPr bwMode="auto">
          <a:xfrm>
            <a:off x="1487488" y="5949950"/>
            <a:ext cx="610870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zh-CN" altLang="en-US" sz="200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功能测试程序生成常数方式非常累赘，可以用此方法代替。前提是要初始化</a:t>
            </a:r>
          </a:p>
        </p:txBody>
      </p:sp>
    </p:spTree>
    <p:extLst>
      <p:ext uri="{BB962C8B-B14F-4D97-AF65-F5344CB8AC3E}">
        <p14:creationId xmlns:p14="http://schemas.microsoft.com/office/powerpoint/2010/main" val="178496641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4294967295"/>
          </p:nvPr>
        </p:nvSpPr>
        <p:spPr>
          <a:xfrm>
            <a:off x="9120188" y="6061075"/>
            <a:ext cx="28448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l">
              <a:spcBef>
                <a:spcPct val="0"/>
              </a:spcBef>
              <a:buClrTx/>
              <a:buSzTx/>
              <a:buFontTx/>
              <a:buNone/>
              <a:defRPr/>
            </a:pPr>
            <a:r>
              <a:rPr lang="en-AU" altLang="en-US" sz="1400" dirty="0"/>
              <a:t>Chapter 2 — Instructions: Language of the Computer — </a:t>
            </a:r>
            <a:fld id="{A8996B85-8C8F-41E8-BDC3-FDBA7F0920DC}" type="slidenum">
              <a:rPr lang="en-AU" altLang="en-US" sz="1400"/>
              <a:pPr algn="l">
                <a:spcBef>
                  <a:spcPct val="0"/>
                </a:spcBef>
                <a:buClrTx/>
                <a:buSzTx/>
                <a:buFontTx/>
                <a:buNone/>
                <a:defRPr/>
              </a:pPr>
              <a:t>36</a:t>
            </a:fld>
            <a:endParaRPr lang="en-AU" altLang="en-US" sz="1400" dirty="0"/>
          </a:p>
        </p:txBody>
      </p:sp>
      <p:sp>
        <p:nvSpPr>
          <p:cNvPr id="26627" name="Rectangle 4"/>
          <p:cNvSpPr>
            <a:spLocks noGrp="1" noChangeArrowheads="1"/>
          </p:cNvSpPr>
          <p:nvPr>
            <p:ph type="title"/>
          </p:nvPr>
        </p:nvSpPr>
        <p:spPr/>
        <p:txBody>
          <a:bodyPr/>
          <a:lstStyle/>
          <a:p>
            <a:pPr eaLnBrk="1" hangingPunct="1">
              <a:defRPr/>
            </a:pPr>
            <a:r>
              <a:rPr lang="en-US" altLang="en-US" smtClean="0"/>
              <a:t>Immediate Operands</a:t>
            </a:r>
            <a:endParaRPr lang="en-AU" altLang="en-US" smtClean="0"/>
          </a:p>
        </p:txBody>
      </p:sp>
      <p:sp>
        <p:nvSpPr>
          <p:cNvPr id="26628" name="Rectangle 5"/>
          <p:cNvSpPr>
            <a:spLocks noGrp="1" noChangeArrowheads="1"/>
          </p:cNvSpPr>
          <p:nvPr>
            <p:ph type="body" idx="1"/>
          </p:nvPr>
        </p:nvSpPr>
        <p:spPr/>
        <p:txBody>
          <a:bodyPr/>
          <a:lstStyle/>
          <a:p>
            <a:pPr eaLnBrk="1" hangingPunct="1">
              <a:defRPr/>
            </a:pPr>
            <a:r>
              <a:rPr lang="en-US" altLang="en-US" dirty="0" smtClean="0"/>
              <a:t>Constant data specified in an instruction</a:t>
            </a:r>
          </a:p>
          <a:p>
            <a:pPr eaLnBrk="1" hangingPunct="1">
              <a:buFont typeface="Wingdings" panose="05000000000000000000" pitchFamily="2" charset="2"/>
              <a:buNone/>
              <a:defRPr/>
            </a:pP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x22, x22, 4</a:t>
            </a:r>
          </a:p>
          <a:p>
            <a:pPr eaLnBrk="1" hangingPunct="1">
              <a:defRPr/>
            </a:pPr>
            <a:endParaRPr lang="en-US" altLang="en-US" dirty="0" smtClean="0"/>
          </a:p>
          <a:p>
            <a:pPr eaLnBrk="1" hangingPunct="1">
              <a:defRPr/>
            </a:pPr>
            <a:r>
              <a:rPr lang="en-US" altLang="zh-CN" b="1" dirty="0" smtClean="0">
                <a:solidFill>
                  <a:srgbClr val="FF3300"/>
                </a:solidFill>
              </a:rPr>
              <a:t>Design Principle 3</a:t>
            </a:r>
            <a:r>
              <a:rPr lang="zh-CN" altLang="en-US" b="1" dirty="0" smtClean="0">
                <a:solidFill>
                  <a:srgbClr val="FF3300"/>
                </a:solidFill>
              </a:rPr>
              <a:t>：</a:t>
            </a:r>
            <a:r>
              <a:rPr lang="en-US" altLang="en-US" dirty="0" smtClean="0"/>
              <a:t>Make the common case fast</a:t>
            </a:r>
          </a:p>
          <a:p>
            <a:pPr lvl="1" eaLnBrk="1" hangingPunct="1">
              <a:defRPr/>
            </a:pPr>
            <a:r>
              <a:rPr lang="en-US" altLang="en-US" dirty="0" smtClean="0"/>
              <a:t>Small constants are common</a:t>
            </a:r>
          </a:p>
          <a:p>
            <a:pPr lvl="1" eaLnBrk="1" hangingPunct="1">
              <a:defRPr/>
            </a:pPr>
            <a:r>
              <a:rPr lang="en-US" altLang="en-US" dirty="0" smtClean="0"/>
              <a:t>Immediate operand avoids a load instruction</a:t>
            </a:r>
          </a:p>
          <a:p>
            <a:pPr marL="457200" lvl="1" indent="0" eaLnBrk="1" hangingPunct="1">
              <a:buFont typeface="Wingdings" panose="05000000000000000000" pitchFamily="2" charset="2"/>
              <a:buNone/>
              <a:defRPr/>
            </a:pPr>
            <a:endParaRPr lang="en-US" altLang="zh-CN" dirty="0" smtClean="0"/>
          </a:p>
          <a:p>
            <a:pPr marL="342900" lvl="1" indent="-342900" eaLnBrk="1" hangingPunct="1">
              <a:buClr>
                <a:schemeClr val="bg2"/>
              </a:buClr>
              <a:buFont typeface="Wingdings" panose="05000000000000000000" pitchFamily="2" charset="2"/>
              <a:buChar char="p"/>
              <a:defRPr/>
            </a:pPr>
            <a:r>
              <a:rPr lang="en-US" altLang="zh-CN" sz="2400" b="1" dirty="0">
                <a:solidFill>
                  <a:srgbClr val="FF3300"/>
                </a:solidFill>
                <a:ea typeface="+mn-ea"/>
              </a:rPr>
              <a:t>Constant zero: a register x0</a:t>
            </a:r>
          </a:p>
          <a:p>
            <a:pPr lvl="1" eaLnBrk="1" hangingPunct="1">
              <a:defRPr/>
            </a:pPr>
            <a:endParaRPr lang="en-AU" altLang="en-US" dirty="0" smtClean="0"/>
          </a:p>
        </p:txBody>
      </p:sp>
    </p:spTree>
    <p:extLst>
      <p:ext uri="{BB962C8B-B14F-4D97-AF65-F5344CB8AC3E}">
        <p14:creationId xmlns:p14="http://schemas.microsoft.com/office/powerpoint/2010/main" val="3669438872"/>
      </p:ext>
    </p:extLst>
  </p:cSld>
  <p:clrMapOvr>
    <a:masterClrMapping/>
  </p:clrMapOvr>
  <p:transition spd="med">
    <p:random/>
    <p:sndAc>
      <p:stSnd>
        <p:snd r:embed="rId3" name="chimes.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3472" y="0"/>
            <a:ext cx="10560661" cy="1142984"/>
          </a:xfrm>
        </p:spPr>
        <p:txBody>
          <a:bodyPr/>
          <a:lstStyle/>
          <a:p>
            <a:pPr>
              <a:defRPr/>
            </a:pPr>
            <a:r>
              <a:rPr lang="en-US" altLang="zh-CN" dirty="0" smtClean="0"/>
              <a:t>2.4    signed and unsigned numbers</a:t>
            </a:r>
            <a:endParaRPr lang="zh-CN" altLang="en-US" dirty="0" smtClean="0"/>
          </a:p>
        </p:txBody>
      </p:sp>
      <p:sp>
        <p:nvSpPr>
          <p:cNvPr id="59395" name="内容占位符 2"/>
          <p:cNvSpPr>
            <a:spLocks noGrp="1"/>
          </p:cNvSpPr>
          <p:nvPr>
            <p:ph idx="1"/>
          </p:nvPr>
        </p:nvSpPr>
        <p:spPr>
          <a:xfrm>
            <a:off x="1415480" y="1142984"/>
            <a:ext cx="8893175" cy="4573588"/>
          </a:xfrm>
        </p:spPr>
        <p:txBody>
          <a:bodyPr/>
          <a:lstStyle/>
          <a:p>
            <a:pPr>
              <a:lnSpc>
                <a:spcPct val="90000"/>
              </a:lnSpc>
            </a:pPr>
            <a:r>
              <a:rPr lang="en-US" altLang="zh-CN" sz="2400" b="1" dirty="0" smtClean="0"/>
              <a:t>Bits are just bits (no inherent meaning)</a:t>
            </a:r>
            <a:r>
              <a:rPr lang="en-US" altLang="zh-CN" sz="2400" b="1" dirty="0" smtClean="0">
                <a:latin typeface="Arial Unicode MS" panose="020B0604020202020204" pitchFamily="34" charset="-122"/>
              </a:rPr>
              <a:t>:</a:t>
            </a:r>
            <a:r>
              <a:rPr lang="en-US" altLang="zh-CN" sz="2400" b="1" dirty="0" smtClean="0"/>
              <a:t> </a:t>
            </a:r>
            <a:r>
              <a:rPr lang="en-US" altLang="zh-CN" sz="2400" dirty="0" smtClean="0"/>
              <a:t>conventions define relationship between bits and numbers</a:t>
            </a:r>
          </a:p>
          <a:p>
            <a:pPr>
              <a:lnSpc>
                <a:spcPct val="90000"/>
              </a:lnSpc>
            </a:pPr>
            <a:endParaRPr lang="en-US" altLang="zh-CN" sz="2400" b="1" dirty="0" smtClean="0"/>
          </a:p>
          <a:p>
            <a:pPr>
              <a:lnSpc>
                <a:spcPct val="90000"/>
              </a:lnSpc>
            </a:pPr>
            <a:r>
              <a:rPr lang="en-US" altLang="zh-CN" sz="2400" b="1" dirty="0" smtClean="0"/>
              <a:t>Binary numbers (base 2)</a:t>
            </a:r>
            <a:br>
              <a:rPr lang="en-US" altLang="zh-CN" sz="2400" b="1" dirty="0" smtClean="0"/>
            </a:br>
            <a:r>
              <a:rPr lang="en-US" altLang="zh-CN" sz="2400" dirty="0" smtClean="0"/>
              <a:t>0000 0001 0010 0011 0100 0101 0110 0111 1000 1001...</a:t>
            </a:r>
            <a:br>
              <a:rPr lang="en-US" altLang="zh-CN" sz="2400" dirty="0" smtClean="0"/>
            </a:br>
            <a:r>
              <a:rPr lang="en-US" altLang="zh-CN" sz="2400" dirty="0" smtClean="0"/>
              <a:t>decimal:  0...2</a:t>
            </a:r>
            <a:r>
              <a:rPr lang="en-US" altLang="zh-CN" sz="2400" baseline="30000" dirty="0" smtClean="0"/>
              <a:t>n</a:t>
            </a:r>
            <a:r>
              <a:rPr lang="en-US" altLang="zh-CN" sz="2400" dirty="0" smtClean="0"/>
              <a:t>-1</a:t>
            </a:r>
          </a:p>
          <a:p>
            <a:pPr>
              <a:lnSpc>
                <a:spcPct val="90000"/>
              </a:lnSpc>
            </a:pPr>
            <a:endParaRPr lang="en-US" altLang="zh-CN" sz="2400" b="1" dirty="0" smtClean="0"/>
          </a:p>
          <a:p>
            <a:pPr>
              <a:lnSpc>
                <a:spcPct val="90000"/>
              </a:lnSpc>
            </a:pPr>
            <a:r>
              <a:rPr lang="en-US" altLang="zh-CN" sz="2400" b="1" dirty="0" smtClean="0"/>
              <a:t>Of course it gets more complicated:</a:t>
            </a:r>
            <a:br>
              <a:rPr lang="en-US" altLang="zh-CN" sz="2400" b="1" dirty="0" smtClean="0"/>
            </a:br>
            <a:r>
              <a:rPr lang="en-US" altLang="zh-CN" sz="2400" b="1" dirty="0" smtClean="0"/>
              <a:t>	</a:t>
            </a:r>
            <a:r>
              <a:rPr lang="en-US" altLang="zh-CN" sz="2400" dirty="0" smtClean="0"/>
              <a:t>numbers are finite (overflow)</a:t>
            </a:r>
            <a:br>
              <a:rPr lang="en-US" altLang="zh-CN" sz="2400" dirty="0" smtClean="0"/>
            </a:br>
            <a:r>
              <a:rPr lang="en-US" altLang="zh-CN" sz="2400" dirty="0" smtClean="0"/>
              <a:t>	fractions and real numbers</a:t>
            </a:r>
            <a:br>
              <a:rPr lang="en-US" altLang="zh-CN" sz="2400" dirty="0" smtClean="0"/>
            </a:br>
            <a:r>
              <a:rPr lang="en-US" altLang="zh-CN" sz="2400" dirty="0" smtClean="0"/>
              <a:t>	negative numbers</a:t>
            </a:r>
            <a:r>
              <a:rPr lang="en-US" altLang="zh-CN" sz="2400" b="1" dirty="0" smtClean="0"/>
              <a:t/>
            </a:r>
            <a:br>
              <a:rPr lang="en-US" altLang="zh-CN" sz="2400" b="1" dirty="0" smtClean="0"/>
            </a:br>
            <a:endParaRPr lang="en-US" altLang="zh-CN" sz="2400" b="1" dirty="0" smtClean="0"/>
          </a:p>
          <a:p>
            <a:pPr>
              <a:lnSpc>
                <a:spcPct val="90000"/>
              </a:lnSpc>
            </a:pPr>
            <a:r>
              <a:rPr lang="en-US" altLang="zh-CN" sz="2400" b="1" dirty="0" smtClean="0"/>
              <a:t>How do we  represent negative numbers?</a:t>
            </a:r>
            <a:br>
              <a:rPr lang="en-US" altLang="zh-CN" sz="2400" b="1" dirty="0" smtClean="0"/>
            </a:br>
            <a:r>
              <a:rPr lang="en-US" altLang="zh-CN" sz="2400" b="1" dirty="0" smtClean="0"/>
              <a:t>	</a:t>
            </a:r>
            <a:r>
              <a:rPr lang="en-US" altLang="zh-CN" sz="2400" dirty="0" smtClean="0"/>
              <a:t>which bit patterns will represent which numbers?</a:t>
            </a:r>
          </a:p>
          <a:p>
            <a:endParaRPr lang="zh-CN" altLang="en-US" sz="2000" b="1" dirty="0" smtClean="0"/>
          </a:p>
        </p:txBody>
      </p:sp>
    </p:spTree>
    <p:extLst>
      <p:ext uri="{BB962C8B-B14F-4D97-AF65-F5344CB8AC3E}">
        <p14:creationId xmlns:p14="http://schemas.microsoft.com/office/powerpoint/2010/main" val="586696598"/>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1992313" y="2636838"/>
            <a:ext cx="8351837" cy="3887787"/>
          </a:xfrm>
        </p:spPr>
        <p:txBody>
          <a:bodyPr/>
          <a:lstStyle/>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Range: 0 to +2</a:t>
            </a:r>
            <a:r>
              <a:rPr lang="en-US" altLang="zh-CN" sz="3200" baseline="30000" smtClean="0">
                <a:ea typeface="宋体" panose="02010600030101010101" pitchFamily="2" charset="-122"/>
              </a:rPr>
              <a:t>n</a:t>
            </a:r>
            <a:r>
              <a:rPr lang="en-US" altLang="zh-CN" sz="3200" smtClean="0">
                <a:ea typeface="宋体" panose="02010600030101010101" pitchFamily="2" charset="-122"/>
              </a:rPr>
              <a:t> – 1</a:t>
            </a:r>
          </a:p>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Example</a:t>
            </a:r>
          </a:p>
          <a:p>
            <a:pPr lvl="1" eaLnBrk="1" hangingPunct="1">
              <a:buClr>
                <a:schemeClr val="hlink"/>
              </a:buClr>
              <a:buSzPct val="55000"/>
            </a:pPr>
            <a:r>
              <a:rPr lang="en-US" altLang="zh-CN" sz="2400" smtClean="0"/>
              <a:t>0000 0000 0000 0000 0000 0000 0000 1011</a:t>
            </a:r>
            <a:r>
              <a:rPr lang="en-US" altLang="zh-CN" sz="2400" baseline="-25000" smtClean="0"/>
              <a:t>2</a:t>
            </a:r>
            <a:r>
              <a:rPr lang="en-US" altLang="zh-CN" sz="2400" smtClean="0"/>
              <a:t/>
            </a:r>
            <a:br>
              <a:rPr lang="en-US" altLang="zh-CN" sz="2400" smtClean="0"/>
            </a:br>
            <a:r>
              <a:rPr lang="en-US" altLang="zh-CN" sz="2400" smtClean="0"/>
              <a:t>= 0 + … + 1×2</a:t>
            </a:r>
            <a:r>
              <a:rPr lang="en-US" altLang="zh-CN" sz="2400" baseline="30000" smtClean="0"/>
              <a:t>3</a:t>
            </a:r>
            <a:r>
              <a:rPr lang="en-US" altLang="zh-CN" sz="2400" smtClean="0"/>
              <a:t> + 0×2</a:t>
            </a:r>
            <a:r>
              <a:rPr lang="en-US" altLang="zh-CN" sz="2400" baseline="30000" smtClean="0"/>
              <a:t>2</a:t>
            </a:r>
            <a:r>
              <a:rPr lang="en-US" altLang="zh-CN" sz="2400" smtClean="0"/>
              <a:t> +1×2</a:t>
            </a:r>
            <a:r>
              <a:rPr lang="en-US" altLang="zh-CN" sz="2400" baseline="30000" smtClean="0"/>
              <a:t>1</a:t>
            </a:r>
            <a:r>
              <a:rPr lang="en-US" altLang="zh-CN" sz="2400" smtClean="0"/>
              <a:t> +1×2</a:t>
            </a:r>
            <a:r>
              <a:rPr lang="en-US" altLang="zh-CN" sz="2400" baseline="30000" smtClean="0"/>
              <a:t>0</a:t>
            </a:r>
            <a:r>
              <a:rPr lang="en-US" altLang="zh-CN" sz="2400" smtClean="0"/>
              <a:t/>
            </a:r>
            <a:br>
              <a:rPr lang="en-US" altLang="zh-CN" sz="2400" smtClean="0"/>
            </a:br>
            <a:r>
              <a:rPr lang="en-US" altLang="zh-CN" sz="2400" smtClean="0"/>
              <a:t>= 0 + … + 8 + 0 + 2 + 1 = 11</a:t>
            </a:r>
            <a:r>
              <a:rPr lang="en-US" altLang="zh-CN" sz="2400" baseline="-25000" smtClean="0"/>
              <a:t>10</a:t>
            </a:r>
            <a:endParaRPr lang="en-US" altLang="zh-CN" sz="2400" smtClean="0"/>
          </a:p>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Using 64 bits</a:t>
            </a:r>
          </a:p>
          <a:p>
            <a:pPr lvl="1" eaLnBrk="1" hangingPunct="1">
              <a:buClr>
                <a:schemeClr val="hlink"/>
              </a:buClr>
              <a:buSzPct val="55000"/>
            </a:pPr>
            <a:r>
              <a:rPr lang="en-US" altLang="zh-CN" sz="2400" smtClean="0"/>
              <a:t>0 to 2</a:t>
            </a:r>
            <a:r>
              <a:rPr lang="en-US" altLang="zh-CN" sz="2400" baseline="30000" smtClean="0"/>
              <a:t>64</a:t>
            </a:r>
            <a:r>
              <a:rPr lang="en-US" altLang="zh-CN" sz="2400" smtClean="0"/>
              <a:t> -1(18,446,774,073,709,551,615)</a:t>
            </a:r>
          </a:p>
        </p:txBody>
      </p:sp>
      <p:sp>
        <p:nvSpPr>
          <p:cNvPr id="3" name="标题 1"/>
          <p:cNvSpPr>
            <a:spLocks noGrp="1"/>
          </p:cNvSpPr>
          <p:nvPr>
            <p:ph type="title"/>
          </p:nvPr>
        </p:nvSpPr>
        <p:spPr/>
        <p:txBody>
          <a:bodyPr/>
          <a:lstStyle/>
          <a:p>
            <a:pPr algn="ctr">
              <a:defRPr/>
            </a:pPr>
            <a:r>
              <a:rPr lang="en-US" altLang="zh-CN" dirty="0" smtClean="0">
                <a:solidFill>
                  <a:schemeClr val="tx1"/>
                </a:solidFill>
                <a:ea typeface="宋体" charset="-122"/>
              </a:rPr>
              <a:t>Unsigned Binary Integers</a:t>
            </a:r>
            <a:endParaRPr lang="zh-CN" altLang="en-US" dirty="0" smtClean="0">
              <a:solidFill>
                <a:schemeClr val="tx1"/>
              </a:solidFill>
              <a:ea typeface="宋体" charset="-122"/>
            </a:endParaRPr>
          </a:p>
        </p:txBody>
      </p:sp>
      <p:sp>
        <p:nvSpPr>
          <p:cNvPr id="4" name="Rectangle 9"/>
          <p:cNvSpPr txBox="1">
            <a:spLocks noChangeArrowheads="1"/>
          </p:cNvSpPr>
          <p:nvPr/>
        </p:nvSpPr>
        <p:spPr bwMode="auto">
          <a:xfrm>
            <a:off x="1992313" y="1341438"/>
            <a:ext cx="8270875" cy="647700"/>
          </a:xfrm>
          <a:prstGeom prst="rect">
            <a:avLst/>
          </a:prstGeom>
          <a:noFill/>
          <a:ln w="9525">
            <a:noFill/>
            <a:miter lim="800000"/>
            <a:headEnd/>
            <a:tailEnd/>
          </a:ln>
        </p:spPr>
        <p:txBody>
          <a:bodyPr lIns="91430" tIns="45715" rIns="91430" bIns="45715"/>
          <a:lstStyle/>
          <a:p>
            <a:pPr marL="342900" indent="-342900">
              <a:spcBef>
                <a:spcPct val="20000"/>
              </a:spcBef>
              <a:buClr>
                <a:schemeClr val="bg2"/>
              </a:buClr>
              <a:buSzPct val="75000"/>
              <a:buFont typeface="Wingdings" panose="05000000000000000000" pitchFamily="2" charset="2"/>
              <a:buChar char="n"/>
              <a:defRPr/>
            </a:pPr>
            <a:r>
              <a:rPr lang="en-US" altLang="zh-CN" sz="2400" b="0" kern="0" dirty="0">
                <a:latin typeface="+mn-lt"/>
                <a:ea typeface="宋体" charset="-122"/>
                <a:cs typeface="+mn-cs"/>
              </a:rPr>
              <a:t>Given an n-bit number</a:t>
            </a:r>
            <a:endParaRPr lang="en-AU" sz="2400" b="0" kern="0" dirty="0">
              <a:latin typeface="+mn-lt"/>
              <a:ea typeface="+mn-ea"/>
              <a:cs typeface="+mn-cs"/>
            </a:endParaRPr>
          </a:p>
        </p:txBody>
      </p:sp>
      <p:graphicFrame>
        <p:nvGraphicFramePr>
          <p:cNvPr id="60421" name="Object 2"/>
          <p:cNvGraphicFramePr>
            <a:graphicFrameLocks noChangeAspect="1"/>
          </p:cNvGraphicFramePr>
          <p:nvPr/>
        </p:nvGraphicFramePr>
        <p:xfrm>
          <a:off x="2971800" y="1844675"/>
          <a:ext cx="6010275" cy="579438"/>
        </p:xfrm>
        <a:graphic>
          <a:graphicData uri="http://schemas.openxmlformats.org/presentationml/2006/ole">
            <mc:AlternateContent xmlns:mc="http://schemas.openxmlformats.org/markup-compatibility/2006">
              <mc:Choice xmlns:v="urn:schemas-microsoft-com:vml" Requires="v">
                <p:oleObj spid="_x0000_s2075" name="Equation" r:id="rId5" imgW="2501900" imgH="241300" progId="Equation.3">
                  <p:embed/>
                </p:oleObj>
              </mc:Choice>
              <mc:Fallback>
                <p:oleObj name="Equation" r:id="rId5" imgW="2501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1844675"/>
                        <a:ext cx="6010275" cy="579438"/>
                      </a:xfrm>
                      <a:prstGeom prst="rect">
                        <a:avLst/>
                      </a:prstGeom>
                      <a:solidFill>
                        <a:srgbClr val="E0E0A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4587840"/>
      </p:ext>
    </p:extLst>
  </p:cSld>
  <p:clrMapOvr>
    <a:masterClrMapping/>
  </p:clrMapOvr>
  <p:transition spd="med">
    <p:random/>
    <p:sndAc>
      <p:stSnd>
        <p:snd r:embed="rId4" name="chimes.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1992313" y="2636838"/>
            <a:ext cx="8351837" cy="3887787"/>
          </a:xfrm>
        </p:spPr>
        <p:txBody>
          <a:bodyPr/>
          <a:lstStyle/>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Range: –2</a:t>
            </a:r>
            <a:r>
              <a:rPr lang="en-US" altLang="zh-CN" sz="3200" baseline="30000" smtClean="0">
                <a:ea typeface="宋体" panose="02010600030101010101" pitchFamily="2" charset="-122"/>
              </a:rPr>
              <a:t>n – 1</a:t>
            </a:r>
            <a:r>
              <a:rPr lang="en-US" altLang="zh-CN" sz="3200" smtClean="0">
                <a:ea typeface="宋体" panose="02010600030101010101" pitchFamily="2" charset="-122"/>
              </a:rPr>
              <a:t> to +2</a:t>
            </a:r>
            <a:r>
              <a:rPr lang="en-US" altLang="zh-CN" sz="3200" baseline="30000" smtClean="0">
                <a:ea typeface="宋体" panose="02010600030101010101" pitchFamily="2" charset="-122"/>
              </a:rPr>
              <a:t>n – 1</a:t>
            </a:r>
            <a:r>
              <a:rPr lang="en-US" altLang="zh-CN" sz="3200" smtClean="0">
                <a:ea typeface="宋体" panose="02010600030101010101" pitchFamily="2" charset="-122"/>
              </a:rPr>
              <a:t> – 1</a:t>
            </a:r>
          </a:p>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Example</a:t>
            </a:r>
          </a:p>
          <a:p>
            <a:pPr lvl="1" eaLnBrk="1" hangingPunct="1">
              <a:buClr>
                <a:schemeClr val="hlink"/>
              </a:buClr>
              <a:buSzPct val="55000"/>
            </a:pPr>
            <a:r>
              <a:rPr lang="en-US" altLang="zh-CN" sz="2400" smtClean="0"/>
              <a:t>1111 1111 1111 1111 1111 1111 1111 1100</a:t>
            </a:r>
            <a:r>
              <a:rPr lang="en-US" altLang="zh-CN" sz="2400" baseline="-25000" smtClean="0"/>
              <a:t>2</a:t>
            </a:r>
            <a:r>
              <a:rPr lang="en-US" altLang="zh-CN" sz="2400" smtClean="0"/>
              <a:t/>
            </a:r>
            <a:br>
              <a:rPr lang="en-US" altLang="zh-CN" sz="2400" smtClean="0"/>
            </a:br>
            <a:r>
              <a:rPr lang="en-US" altLang="zh-CN" sz="2400" smtClean="0"/>
              <a:t>= –1×2</a:t>
            </a:r>
            <a:r>
              <a:rPr lang="en-US" altLang="zh-CN" sz="2400" baseline="30000" smtClean="0"/>
              <a:t>31</a:t>
            </a:r>
            <a:r>
              <a:rPr lang="en-US" altLang="zh-CN" sz="2400" smtClean="0"/>
              <a:t> + 1×2</a:t>
            </a:r>
            <a:r>
              <a:rPr lang="en-US" altLang="zh-CN" sz="2400" baseline="30000" smtClean="0"/>
              <a:t>30</a:t>
            </a:r>
            <a:r>
              <a:rPr lang="en-US" altLang="zh-CN" sz="2400" smtClean="0"/>
              <a:t> + … + 1×2</a:t>
            </a:r>
            <a:r>
              <a:rPr lang="en-US" altLang="zh-CN" sz="2400" baseline="30000" smtClean="0"/>
              <a:t>2</a:t>
            </a:r>
            <a:r>
              <a:rPr lang="en-US" altLang="zh-CN" sz="2400" smtClean="0"/>
              <a:t> +0×2</a:t>
            </a:r>
            <a:r>
              <a:rPr lang="en-US" altLang="zh-CN" sz="2400" baseline="30000" smtClean="0"/>
              <a:t>1</a:t>
            </a:r>
            <a:r>
              <a:rPr lang="en-US" altLang="zh-CN" sz="2400" smtClean="0"/>
              <a:t> +0×2</a:t>
            </a:r>
            <a:r>
              <a:rPr lang="en-US" altLang="zh-CN" sz="2400" baseline="30000" smtClean="0"/>
              <a:t>0</a:t>
            </a:r>
            <a:r>
              <a:rPr lang="en-US" altLang="zh-CN" sz="2400" smtClean="0"/>
              <a:t/>
            </a:r>
            <a:br>
              <a:rPr lang="en-US" altLang="zh-CN" sz="2400" smtClean="0"/>
            </a:br>
            <a:r>
              <a:rPr lang="en-US" altLang="zh-CN" sz="2400" smtClean="0"/>
              <a:t>= –2,147,483,648 + 2,147,483,644 = –4</a:t>
            </a:r>
            <a:r>
              <a:rPr lang="en-US" altLang="zh-CN" sz="2400" baseline="-25000" smtClean="0"/>
              <a:t>10</a:t>
            </a:r>
            <a:endParaRPr lang="en-US" altLang="zh-CN" sz="2400" smtClean="0"/>
          </a:p>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Using 64 bits</a:t>
            </a:r>
          </a:p>
          <a:p>
            <a:pPr lvl="1" eaLnBrk="1" hangingPunct="1">
              <a:buClr>
                <a:schemeClr val="hlink"/>
              </a:buClr>
              <a:buSzPct val="55000"/>
            </a:pPr>
            <a:r>
              <a:rPr lang="en-US" altLang="zh-CN" sz="2400" smtClean="0"/>
              <a:t>–9,223,372,036,854,775,808 to + 9,223,372,036,854,775,807</a:t>
            </a:r>
          </a:p>
        </p:txBody>
      </p:sp>
      <p:sp>
        <p:nvSpPr>
          <p:cNvPr id="3" name="标题 1"/>
          <p:cNvSpPr>
            <a:spLocks noGrp="1"/>
          </p:cNvSpPr>
          <p:nvPr>
            <p:ph type="title"/>
          </p:nvPr>
        </p:nvSpPr>
        <p:spPr/>
        <p:txBody>
          <a:bodyPr/>
          <a:lstStyle/>
          <a:p>
            <a:pPr algn="ctr">
              <a:defRPr/>
            </a:pPr>
            <a:r>
              <a:rPr lang="en-US" altLang="zh-CN" dirty="0" smtClean="0">
                <a:solidFill>
                  <a:schemeClr val="tx1"/>
                </a:solidFill>
                <a:ea typeface="宋体" charset="-122"/>
              </a:rPr>
              <a:t>2’s-Complement Signed Integers</a:t>
            </a:r>
            <a:endParaRPr lang="zh-CN" altLang="en-US" dirty="0" smtClean="0">
              <a:solidFill>
                <a:schemeClr val="tx1"/>
              </a:solidFill>
              <a:ea typeface="宋体" charset="-122"/>
            </a:endParaRPr>
          </a:p>
        </p:txBody>
      </p:sp>
      <p:sp>
        <p:nvSpPr>
          <p:cNvPr id="4" name="Rectangle 9"/>
          <p:cNvSpPr txBox="1">
            <a:spLocks noChangeArrowheads="1"/>
          </p:cNvSpPr>
          <p:nvPr/>
        </p:nvSpPr>
        <p:spPr bwMode="auto">
          <a:xfrm>
            <a:off x="1992313" y="1341438"/>
            <a:ext cx="8270875" cy="647700"/>
          </a:xfrm>
          <a:prstGeom prst="rect">
            <a:avLst/>
          </a:prstGeom>
          <a:noFill/>
          <a:ln w="9525">
            <a:noFill/>
            <a:miter lim="800000"/>
            <a:headEnd/>
            <a:tailEnd/>
          </a:ln>
        </p:spPr>
        <p:txBody>
          <a:bodyPr lIns="91430" tIns="45715" rIns="91430" bIns="45715"/>
          <a:lstStyle/>
          <a:p>
            <a:pPr marL="342900" indent="-342900">
              <a:spcBef>
                <a:spcPct val="20000"/>
              </a:spcBef>
              <a:buClr>
                <a:schemeClr val="bg2"/>
              </a:buClr>
              <a:buSzPct val="75000"/>
              <a:buFont typeface="Wingdings" panose="05000000000000000000" pitchFamily="2" charset="2"/>
              <a:buChar char="n"/>
              <a:defRPr/>
            </a:pPr>
            <a:r>
              <a:rPr lang="en-US" altLang="zh-CN" sz="2400" b="0" kern="0" dirty="0">
                <a:latin typeface="+mn-lt"/>
                <a:ea typeface="宋体" charset="-122"/>
                <a:cs typeface="+mn-cs"/>
              </a:rPr>
              <a:t>Given an n-bit number</a:t>
            </a:r>
            <a:endParaRPr lang="en-AU" sz="2400" b="0" kern="0" dirty="0">
              <a:latin typeface="+mn-lt"/>
              <a:ea typeface="+mn-ea"/>
              <a:cs typeface="+mn-cs"/>
            </a:endParaRPr>
          </a:p>
        </p:txBody>
      </p:sp>
      <p:graphicFrame>
        <p:nvGraphicFramePr>
          <p:cNvPr id="62469" name="Object 3"/>
          <p:cNvGraphicFramePr>
            <a:graphicFrameLocks noChangeAspect="1"/>
          </p:cNvGraphicFramePr>
          <p:nvPr/>
        </p:nvGraphicFramePr>
        <p:xfrm>
          <a:off x="2957513" y="1844675"/>
          <a:ext cx="6223000" cy="579438"/>
        </p:xfrm>
        <a:graphic>
          <a:graphicData uri="http://schemas.openxmlformats.org/presentationml/2006/ole">
            <mc:AlternateContent xmlns:mc="http://schemas.openxmlformats.org/markup-compatibility/2006">
              <mc:Choice xmlns:v="urn:schemas-microsoft-com:vml" Requires="v">
                <p:oleObj spid="_x0000_s3099" name="Equation" r:id="rId5" imgW="2590800" imgH="241300" progId="Equation.3">
                  <p:embed/>
                </p:oleObj>
              </mc:Choice>
              <mc:Fallback>
                <p:oleObj name="Equation" r:id="rId5" imgW="25908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7513" y="1844675"/>
                        <a:ext cx="6223000" cy="579438"/>
                      </a:xfrm>
                      <a:prstGeom prst="rect">
                        <a:avLst/>
                      </a:prstGeom>
                      <a:solidFill>
                        <a:srgbClr val="E0E0A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5826709"/>
      </p:ext>
    </p:extLst>
  </p:cSld>
  <p:clrMapOvr>
    <a:masterClrMapping/>
  </p:clrMapOvr>
  <p:transition spd="med">
    <p:random/>
    <p:sndAc>
      <p:stSnd>
        <p:snd r:embed="rId4" name="chimes.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754087799"/>
              </p:ext>
            </p:extLst>
          </p:nvPr>
        </p:nvGraphicFramePr>
        <p:xfrm>
          <a:off x="551384" y="956387"/>
          <a:ext cx="10513168" cy="5760720"/>
        </p:xfrm>
        <a:graphic>
          <a:graphicData uri="http://schemas.openxmlformats.org/drawingml/2006/table">
            <a:tbl>
              <a:tblPr firstRow="1" bandRow="1">
                <a:tableStyleId>{5C22544A-7EE6-4342-B048-85BDC9FD1C3A}</a:tableStyleId>
              </a:tblPr>
              <a:tblGrid>
                <a:gridCol w="2299755"/>
                <a:gridCol w="2668797"/>
                <a:gridCol w="2808312"/>
                <a:gridCol w="2736304"/>
              </a:tblGrid>
              <a:tr h="361315">
                <a:tc>
                  <a:txBody>
                    <a:bodyPr/>
                    <a:lstStyle/>
                    <a:p>
                      <a:r>
                        <a:rPr lang="en-US" altLang="zh-CN" dirty="0" smtClean="0"/>
                        <a:t>Category</a:t>
                      </a:r>
                      <a:endParaRPr lang="zh-CN" altLang="en-US" dirty="0"/>
                    </a:p>
                  </a:txBody>
                  <a:tcPr/>
                </a:tc>
                <a:tc>
                  <a:txBody>
                    <a:bodyPr/>
                    <a:lstStyle/>
                    <a:p>
                      <a:r>
                        <a:rPr lang="en-US" altLang="zh-CN" dirty="0" smtClean="0"/>
                        <a:t> </a:t>
                      </a:r>
                      <a:r>
                        <a:rPr lang="en-US" altLang="zh-CN" dirty="0" smtClean="0">
                          <a:solidFill>
                            <a:schemeClr val="tx1"/>
                          </a:solidFill>
                        </a:rPr>
                        <a:t>RISC V</a:t>
                      </a:r>
                    </a:p>
                  </a:txBody>
                  <a:tcPr/>
                </a:tc>
                <a:tc>
                  <a:txBody>
                    <a:bodyPr/>
                    <a:lstStyle/>
                    <a:p>
                      <a:r>
                        <a:rPr lang="en-US" altLang="zh-CN" dirty="0" smtClean="0">
                          <a:solidFill>
                            <a:schemeClr val="tx1"/>
                          </a:solidFill>
                        </a:rPr>
                        <a:t>MIPS </a:t>
                      </a:r>
                      <a:endParaRPr lang="zh-CN" altLang="en-US" dirty="0">
                        <a:solidFill>
                          <a:schemeClr val="tx1"/>
                        </a:solidFill>
                      </a:endParaRPr>
                    </a:p>
                  </a:txBody>
                  <a:tcPr/>
                </a:tc>
                <a:tc>
                  <a:txBody>
                    <a:bodyPr/>
                    <a:lstStyle/>
                    <a:p>
                      <a:r>
                        <a:rPr lang="en-US" altLang="zh-CN" dirty="0" smtClean="0">
                          <a:solidFill>
                            <a:schemeClr val="tx1"/>
                          </a:solidFill>
                        </a:rPr>
                        <a:t>ARM</a:t>
                      </a:r>
                    </a:p>
                  </a:txBody>
                  <a:tcPr/>
                </a:tc>
              </a:tr>
              <a:tr h="361315">
                <a:tc>
                  <a:txBody>
                    <a:bodyPr/>
                    <a:lstStyle/>
                    <a:p>
                      <a:r>
                        <a:rPr lang="en-US" altLang="zh-CN" dirty="0" smtClean="0"/>
                        <a:t>Arithmetic</a:t>
                      </a:r>
                      <a:endParaRPr lang="zh-CN" altLang="en-US" dirty="0"/>
                    </a:p>
                  </a:txBody>
                  <a:tcPr/>
                </a:tc>
                <a:tc>
                  <a:txBody>
                    <a:bodyPr/>
                    <a:lstStyle/>
                    <a:p>
                      <a:r>
                        <a:rPr lang="en-US" altLang="zh-CN" dirty="0" smtClean="0">
                          <a:solidFill>
                            <a:srgbClr val="0000FF"/>
                          </a:solidFill>
                        </a:rPr>
                        <a:t>ADD   x5, x6,</a:t>
                      </a:r>
                      <a:r>
                        <a:rPr lang="en-US" altLang="zh-CN" baseline="0" dirty="0" smtClean="0">
                          <a:solidFill>
                            <a:srgbClr val="0000FF"/>
                          </a:solidFill>
                        </a:rPr>
                        <a:t> x7</a:t>
                      </a:r>
                      <a:endParaRPr lang="zh-CN" altLang="en-US" dirty="0">
                        <a:solidFill>
                          <a:srgbClr val="0000FF"/>
                        </a:solidFill>
                      </a:endParaRPr>
                    </a:p>
                  </a:txBody>
                  <a:tcPr/>
                </a:tc>
                <a:tc>
                  <a:txBody>
                    <a:bodyPr/>
                    <a:lstStyle/>
                    <a:p>
                      <a:r>
                        <a:rPr lang="en-US" altLang="zh-CN" b="0" dirty="0" smtClean="0">
                          <a:solidFill>
                            <a:schemeClr val="tx1"/>
                          </a:solidFill>
                        </a:rPr>
                        <a:t>ADD $r1,  $r2,  $r3</a:t>
                      </a:r>
                      <a:endParaRPr lang="zh-CN" altLang="en-US" b="0" dirty="0">
                        <a:solidFill>
                          <a:schemeClr val="tx1"/>
                        </a:solidFill>
                      </a:endParaRPr>
                    </a:p>
                  </a:txBody>
                  <a:tcPr/>
                </a:tc>
                <a:tc>
                  <a:txBody>
                    <a:bodyPr/>
                    <a:lstStyle/>
                    <a:p>
                      <a:r>
                        <a:rPr lang="en-US" altLang="zh-CN" smtClean="0"/>
                        <a:t>ADD</a:t>
                      </a:r>
                      <a:r>
                        <a:rPr lang="en-US" altLang="zh-CN" baseline="0" smtClean="0"/>
                        <a:t>  r1, </a:t>
                      </a:r>
                      <a:r>
                        <a:rPr lang="en-US" altLang="zh-CN" baseline="0" dirty="0" smtClean="0"/>
                        <a:t>r2, r3</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SUB    x5,</a:t>
                      </a:r>
                      <a:r>
                        <a:rPr lang="en-US" altLang="zh-CN" baseline="0" dirty="0" smtClean="0">
                          <a:solidFill>
                            <a:srgbClr val="0000FF"/>
                          </a:solidFill>
                        </a:rPr>
                        <a:t> x6, x7</a:t>
                      </a:r>
                      <a:endParaRPr lang="zh-CN" altLang="en-US" dirty="0">
                        <a:solidFill>
                          <a:srgbClr val="0000FF"/>
                        </a:solidFill>
                      </a:endParaRPr>
                    </a:p>
                  </a:txBody>
                  <a:tcPr/>
                </a:tc>
                <a:tc>
                  <a:txBody>
                    <a:bodyPr/>
                    <a:lstStyle/>
                    <a:p>
                      <a:r>
                        <a:rPr lang="en-US" altLang="zh-CN" b="0" dirty="0" smtClean="0">
                          <a:solidFill>
                            <a:schemeClr val="tx1"/>
                          </a:solidFill>
                        </a:rPr>
                        <a:t>SUB</a:t>
                      </a:r>
                      <a:r>
                        <a:rPr lang="en-US" altLang="zh-CN" b="0" baseline="0" dirty="0" smtClean="0">
                          <a:solidFill>
                            <a:schemeClr val="tx1"/>
                          </a:solidFill>
                        </a:rPr>
                        <a:t> </a:t>
                      </a:r>
                      <a:r>
                        <a:rPr lang="en-US" altLang="zh-CN" b="0" dirty="0" smtClean="0">
                          <a:solidFill>
                            <a:schemeClr val="tx1"/>
                          </a:solidFill>
                        </a:rPr>
                        <a:t> $r1,  $r2,  $r3</a:t>
                      </a:r>
                      <a:endParaRPr lang="zh-CN" altLang="en-US" b="0" dirty="0">
                        <a:solidFill>
                          <a:schemeClr val="tx1"/>
                        </a:solidFill>
                      </a:endParaRPr>
                    </a:p>
                  </a:txBody>
                  <a:tcPr/>
                </a:tc>
                <a:tc>
                  <a:txBody>
                    <a:bodyPr/>
                    <a:lstStyle/>
                    <a:p>
                      <a:r>
                        <a:rPr lang="en-US" altLang="zh-CN" baseline="0" dirty="0" smtClean="0"/>
                        <a:t>SUB  r1, r2, r3</a:t>
                      </a:r>
                      <a:endParaRPr lang="zh-CN" altLang="en-US" dirty="0"/>
                    </a:p>
                  </a:txBody>
                  <a:tcPr/>
                </a:tc>
              </a:tr>
              <a:tr h="361315">
                <a:tc>
                  <a:txBody>
                    <a:bodyPr/>
                    <a:lstStyle/>
                    <a:p>
                      <a:r>
                        <a:rPr lang="en-US" altLang="zh-CN" dirty="0" smtClean="0"/>
                        <a:t>Data Transfer</a:t>
                      </a:r>
                      <a:endParaRPr lang="zh-CN" altLang="en-US" dirty="0"/>
                    </a:p>
                  </a:txBody>
                  <a:tcPr/>
                </a:tc>
                <a:tc>
                  <a:txBody>
                    <a:bodyPr/>
                    <a:lstStyle/>
                    <a:p>
                      <a:r>
                        <a:rPr lang="en-US" altLang="zh-CN" dirty="0" smtClean="0">
                          <a:solidFill>
                            <a:srgbClr val="0000FF"/>
                          </a:solidFill>
                        </a:rPr>
                        <a:t>LW</a:t>
                      </a:r>
                      <a:r>
                        <a:rPr lang="en-US" altLang="zh-CN" baseline="0" dirty="0" smtClean="0">
                          <a:solidFill>
                            <a:srgbClr val="0000FF"/>
                          </a:solidFill>
                        </a:rPr>
                        <a:t>   x5,  100(x6)</a:t>
                      </a:r>
                      <a:endParaRPr lang="zh-CN" altLang="en-US" dirty="0">
                        <a:solidFill>
                          <a:srgbClr val="0000FF"/>
                        </a:solidFill>
                      </a:endParaRPr>
                    </a:p>
                  </a:txBody>
                  <a:tcPr/>
                </a:tc>
                <a:tc>
                  <a:txBody>
                    <a:bodyPr/>
                    <a:lstStyle/>
                    <a:p>
                      <a:r>
                        <a:rPr lang="en-US" altLang="zh-CN" b="0" dirty="0" smtClean="0">
                          <a:solidFill>
                            <a:schemeClr val="tx1"/>
                          </a:solidFill>
                        </a:rPr>
                        <a:t>LW</a:t>
                      </a:r>
                      <a:r>
                        <a:rPr lang="en-US" altLang="zh-CN" b="0" baseline="0" dirty="0" smtClean="0">
                          <a:solidFill>
                            <a:schemeClr val="tx1"/>
                          </a:solidFill>
                        </a:rPr>
                        <a:t>    $r1, 100($r2)</a:t>
                      </a:r>
                      <a:endParaRPr lang="zh-CN" altLang="en-US" b="0" dirty="0">
                        <a:solidFill>
                          <a:schemeClr val="tx1"/>
                        </a:solidFill>
                      </a:endParaRPr>
                    </a:p>
                  </a:txBody>
                  <a:tcPr/>
                </a:tc>
                <a:tc>
                  <a:txBody>
                    <a:bodyPr/>
                    <a:lstStyle/>
                    <a:p>
                      <a:r>
                        <a:rPr lang="en-US" altLang="zh-CN" dirty="0" smtClean="0"/>
                        <a:t>LDR  r1, [r2, #100]</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SW  x5,  100(x6)</a:t>
                      </a:r>
                      <a:endParaRPr lang="zh-CN" altLang="en-US" dirty="0">
                        <a:solidFill>
                          <a:srgbClr val="0000FF"/>
                        </a:solidFill>
                      </a:endParaRPr>
                    </a:p>
                  </a:txBody>
                  <a:tcPr/>
                </a:tc>
                <a:tc>
                  <a:txBody>
                    <a:bodyPr/>
                    <a:lstStyle/>
                    <a:p>
                      <a:r>
                        <a:rPr lang="en-US" altLang="zh-CN" b="0" dirty="0" smtClean="0">
                          <a:solidFill>
                            <a:schemeClr val="tx1"/>
                          </a:solidFill>
                        </a:rPr>
                        <a:t>SW</a:t>
                      </a:r>
                      <a:r>
                        <a:rPr lang="en-US" altLang="zh-CN" b="0" baseline="0" dirty="0" smtClean="0">
                          <a:solidFill>
                            <a:schemeClr val="tx1"/>
                          </a:solidFill>
                        </a:rPr>
                        <a:t>    $r1, 100($r2)</a:t>
                      </a:r>
                      <a:endParaRPr lang="zh-CN" altLang="en-US" b="0" dirty="0">
                        <a:solidFill>
                          <a:schemeClr val="tx1"/>
                        </a:solidFill>
                      </a:endParaRPr>
                    </a:p>
                  </a:txBody>
                  <a:tcPr/>
                </a:tc>
                <a:tc>
                  <a:txBody>
                    <a:bodyPr/>
                    <a:lstStyle/>
                    <a:p>
                      <a:r>
                        <a:rPr lang="en-US" altLang="zh-CN" dirty="0" smtClean="0"/>
                        <a:t>SDR  r1, [r2, #100]</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LH</a:t>
                      </a:r>
                      <a:r>
                        <a:rPr lang="en-US" altLang="zh-CN" baseline="0" dirty="0" smtClean="0">
                          <a:solidFill>
                            <a:srgbClr val="0000FF"/>
                          </a:solidFill>
                        </a:rPr>
                        <a:t>   x5,  100(x6)</a:t>
                      </a:r>
                      <a:endParaRPr lang="zh-CN" altLang="en-US" dirty="0">
                        <a:solidFill>
                          <a:srgbClr val="0000FF"/>
                        </a:solidFill>
                      </a:endParaRPr>
                    </a:p>
                  </a:txBody>
                  <a:tcPr/>
                </a:tc>
                <a:tc>
                  <a:txBody>
                    <a:bodyPr/>
                    <a:lstStyle/>
                    <a:p>
                      <a:r>
                        <a:rPr lang="en-US" altLang="zh-CN" b="0" dirty="0" smtClean="0">
                          <a:solidFill>
                            <a:schemeClr val="tx1"/>
                          </a:solidFill>
                        </a:rPr>
                        <a:t>LH</a:t>
                      </a:r>
                      <a:r>
                        <a:rPr lang="en-US" altLang="zh-CN" b="0" baseline="0" dirty="0" smtClean="0">
                          <a:solidFill>
                            <a:schemeClr val="tx1"/>
                          </a:solidFill>
                        </a:rPr>
                        <a:t>   $r1, 100($r2)</a:t>
                      </a:r>
                      <a:endParaRPr lang="zh-CN" altLang="en-US" b="0" dirty="0">
                        <a:solidFill>
                          <a:schemeClr val="tx1"/>
                        </a:solidFill>
                      </a:endParaRPr>
                    </a:p>
                  </a:txBody>
                  <a:tcPr/>
                </a:tc>
                <a:tc>
                  <a:txBody>
                    <a:bodyPr/>
                    <a:lstStyle/>
                    <a:p>
                      <a:r>
                        <a:rPr lang="en-US" altLang="zh-CN" smtClean="0"/>
                        <a:t>LDRH  r1, </a:t>
                      </a:r>
                      <a:r>
                        <a:rPr lang="en-US" altLang="zh-CN" dirty="0" smtClean="0"/>
                        <a:t>[r2, #100]</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SH  x5,  100(x6)</a:t>
                      </a:r>
                      <a:endParaRPr lang="zh-CN" altLang="en-US" dirty="0">
                        <a:solidFill>
                          <a:srgbClr val="0000FF"/>
                        </a:solidFill>
                      </a:endParaRPr>
                    </a:p>
                  </a:txBody>
                  <a:tcPr/>
                </a:tc>
                <a:tc>
                  <a:txBody>
                    <a:bodyPr/>
                    <a:lstStyle/>
                    <a:p>
                      <a:r>
                        <a:rPr lang="en-US" altLang="zh-CN" b="0" dirty="0" smtClean="0">
                          <a:solidFill>
                            <a:schemeClr val="tx1"/>
                          </a:solidFill>
                        </a:rPr>
                        <a:t>SH</a:t>
                      </a:r>
                      <a:r>
                        <a:rPr lang="en-US" altLang="zh-CN" b="0" baseline="0" dirty="0" smtClean="0">
                          <a:solidFill>
                            <a:schemeClr val="tx1"/>
                          </a:solidFill>
                        </a:rPr>
                        <a:t>    $r1, 100($r2)</a:t>
                      </a:r>
                      <a:endParaRPr lang="zh-CN" altLang="en-US" b="0" dirty="0">
                        <a:solidFill>
                          <a:schemeClr val="tx1"/>
                        </a:solidFill>
                      </a:endParaRPr>
                    </a:p>
                  </a:txBody>
                  <a:tcPr/>
                </a:tc>
                <a:tc>
                  <a:txBody>
                    <a:bodyPr/>
                    <a:lstStyle/>
                    <a:p>
                      <a:r>
                        <a:rPr lang="en-US" altLang="zh-CN" dirty="0" smtClean="0"/>
                        <a:t>SDRH r1, [r2, #100]</a:t>
                      </a:r>
                      <a:endParaRPr lang="zh-CN" altLang="en-US" dirty="0"/>
                    </a:p>
                  </a:txBody>
                  <a:tcPr/>
                </a:tc>
              </a:tr>
              <a:tr h="361315">
                <a:tc>
                  <a:txBody>
                    <a:bodyPr/>
                    <a:lstStyle/>
                    <a:p>
                      <a:r>
                        <a:rPr lang="en-US" altLang="zh-CN" dirty="0" smtClean="0"/>
                        <a:t>Logical </a:t>
                      </a:r>
                      <a:endParaRPr lang="zh-CN" altLang="en-US" dirty="0"/>
                    </a:p>
                  </a:txBody>
                  <a:tcPr/>
                </a:tc>
                <a:tc>
                  <a:txBody>
                    <a:bodyPr/>
                    <a:lstStyle/>
                    <a:p>
                      <a:r>
                        <a:rPr lang="en-US" altLang="zh-CN" dirty="0" smtClean="0">
                          <a:solidFill>
                            <a:srgbClr val="0000FF"/>
                          </a:solidFill>
                        </a:rPr>
                        <a:t>AND   x5, x6,</a:t>
                      </a:r>
                      <a:r>
                        <a:rPr lang="en-US" altLang="zh-CN" baseline="0" dirty="0" smtClean="0">
                          <a:solidFill>
                            <a:srgbClr val="0000FF"/>
                          </a:solidFill>
                        </a:rPr>
                        <a:t> x7</a:t>
                      </a:r>
                      <a:endParaRPr lang="zh-CN" altLang="en-US" dirty="0">
                        <a:solidFill>
                          <a:srgbClr val="0000FF"/>
                        </a:solidFill>
                      </a:endParaRPr>
                    </a:p>
                  </a:txBody>
                  <a:tcPr/>
                </a:tc>
                <a:tc>
                  <a:txBody>
                    <a:bodyPr/>
                    <a:lstStyle/>
                    <a:p>
                      <a:r>
                        <a:rPr lang="en-US" altLang="zh-CN" b="0" dirty="0" smtClean="0">
                          <a:solidFill>
                            <a:schemeClr val="tx1"/>
                          </a:solidFill>
                        </a:rPr>
                        <a:t>AND $r1,  $r2,  $r3</a:t>
                      </a:r>
                      <a:endParaRPr lang="zh-CN" altLang="en-US" b="0" dirty="0">
                        <a:solidFill>
                          <a:schemeClr val="tx1"/>
                        </a:solidFill>
                      </a:endParaRPr>
                    </a:p>
                  </a:txBody>
                  <a:tcPr/>
                </a:tc>
                <a:tc>
                  <a:txBody>
                    <a:bodyPr/>
                    <a:lstStyle/>
                    <a:p>
                      <a:r>
                        <a:rPr lang="en-US" altLang="zh-CN" dirty="0" smtClean="0"/>
                        <a:t>AND</a:t>
                      </a:r>
                      <a:r>
                        <a:rPr lang="en-US" altLang="zh-CN" baseline="0" dirty="0" smtClean="0"/>
                        <a:t>  r1, r2, r3</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SLL    x5, x6,</a:t>
                      </a:r>
                      <a:r>
                        <a:rPr lang="en-US" altLang="zh-CN" baseline="0" dirty="0" smtClean="0">
                          <a:solidFill>
                            <a:srgbClr val="0000FF"/>
                          </a:solidFill>
                        </a:rPr>
                        <a:t> x7</a:t>
                      </a:r>
                      <a:endParaRPr lang="zh-CN" altLang="en-US" dirty="0">
                        <a:solidFill>
                          <a:srgbClr val="0000FF"/>
                        </a:solidFill>
                      </a:endParaRPr>
                    </a:p>
                  </a:txBody>
                  <a:tcPr/>
                </a:tc>
                <a:tc>
                  <a:txBody>
                    <a:bodyPr/>
                    <a:lstStyle/>
                    <a:p>
                      <a:r>
                        <a:rPr lang="en-US" altLang="zh-CN" b="0" dirty="0" smtClean="0">
                          <a:solidFill>
                            <a:schemeClr val="tx1"/>
                          </a:solidFill>
                        </a:rPr>
                        <a:t>SLL   $r1,  $r2,  10</a:t>
                      </a:r>
                      <a:endParaRPr lang="zh-CN" altLang="en-US" b="0" dirty="0">
                        <a:solidFill>
                          <a:schemeClr val="tx1"/>
                        </a:solidFill>
                      </a:endParaRPr>
                    </a:p>
                  </a:txBody>
                  <a:tcPr/>
                </a:tc>
                <a:tc>
                  <a:txBody>
                    <a:bodyPr/>
                    <a:lstStyle/>
                    <a:p>
                      <a:r>
                        <a:rPr lang="en-US" altLang="zh-CN" dirty="0" smtClean="0"/>
                        <a:t>LSL  r1, r2, #10</a:t>
                      </a:r>
                      <a:endParaRPr lang="zh-CN" altLang="en-US" dirty="0"/>
                    </a:p>
                  </a:txBody>
                  <a:tcPr/>
                </a:tc>
              </a:tr>
              <a:tr h="3613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Conditional branch</a:t>
                      </a:r>
                      <a:endParaRPr lang="zh-CN" altLang="en-US" dirty="0" smtClean="0"/>
                    </a:p>
                  </a:txBody>
                  <a:tcPr/>
                </a:tc>
                <a:tc>
                  <a:txBody>
                    <a:bodyPr/>
                    <a:lstStyle/>
                    <a:p>
                      <a:r>
                        <a:rPr lang="en-US" altLang="zh-CN" dirty="0" smtClean="0">
                          <a:solidFill>
                            <a:srgbClr val="0000FF"/>
                          </a:solidFill>
                        </a:rPr>
                        <a:t>BLT    x5,</a:t>
                      </a:r>
                      <a:r>
                        <a:rPr lang="en-US" altLang="zh-CN" baseline="0" dirty="0" smtClean="0">
                          <a:solidFill>
                            <a:srgbClr val="0000FF"/>
                          </a:solidFill>
                        </a:rPr>
                        <a:t> x6, </a:t>
                      </a:r>
                      <a:r>
                        <a:rPr lang="en-US" altLang="zh-CN" baseline="0" dirty="0" err="1" smtClean="0">
                          <a:solidFill>
                            <a:srgbClr val="0000FF"/>
                          </a:solidFill>
                        </a:rPr>
                        <a:t>Lable</a:t>
                      </a:r>
                      <a:endParaRPr lang="zh-CN" altLang="en-US" dirty="0">
                        <a:solidFill>
                          <a:srgbClr val="0000FF"/>
                        </a:solidFill>
                      </a:endParaRPr>
                    </a:p>
                  </a:txBody>
                  <a:tcPr/>
                </a:tc>
                <a:tc>
                  <a:txBody>
                    <a:bodyPr/>
                    <a:lstStyle/>
                    <a:p>
                      <a:r>
                        <a:rPr lang="en-US" altLang="zh-CN" b="0" dirty="0" smtClean="0">
                          <a:solidFill>
                            <a:schemeClr val="tx1"/>
                          </a:solidFill>
                        </a:rPr>
                        <a:t>SLT   $r1,</a:t>
                      </a:r>
                      <a:r>
                        <a:rPr lang="en-US" altLang="zh-CN" b="0" baseline="0" dirty="0" smtClean="0">
                          <a:solidFill>
                            <a:schemeClr val="tx1"/>
                          </a:solidFill>
                        </a:rPr>
                        <a:t>  $r2,  $r3</a:t>
                      </a:r>
                      <a:endParaRPr lang="zh-CN" altLang="en-US" b="0" dirty="0">
                        <a:solidFill>
                          <a:schemeClr val="tx1"/>
                        </a:solidFill>
                      </a:endParaRPr>
                    </a:p>
                  </a:txBody>
                  <a:tcPr/>
                </a:tc>
                <a:tc>
                  <a:txBody>
                    <a:bodyPr/>
                    <a:lstStyle/>
                    <a:p>
                      <a:r>
                        <a:rPr lang="en-US" altLang="zh-CN" dirty="0" smtClean="0"/>
                        <a:t>CMP</a:t>
                      </a:r>
                      <a:r>
                        <a:rPr lang="en-US" altLang="zh-CN" baseline="0" dirty="0" smtClean="0"/>
                        <a:t>  r1,  r2</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BEQ   x5,</a:t>
                      </a:r>
                      <a:r>
                        <a:rPr lang="en-US" altLang="zh-CN" baseline="0" dirty="0" smtClean="0">
                          <a:solidFill>
                            <a:srgbClr val="0000FF"/>
                          </a:solidFill>
                        </a:rPr>
                        <a:t> x6, 100</a:t>
                      </a:r>
                      <a:endParaRPr lang="zh-CN" altLang="en-US" dirty="0">
                        <a:solidFill>
                          <a:srgbClr val="0000FF"/>
                        </a:solidFill>
                      </a:endParaRPr>
                    </a:p>
                  </a:txBody>
                  <a:tcPr/>
                </a:tc>
                <a:tc>
                  <a:txBody>
                    <a:bodyPr/>
                    <a:lstStyle/>
                    <a:p>
                      <a:r>
                        <a:rPr lang="en-US" altLang="zh-CN" b="0" dirty="0" err="1" smtClean="0">
                          <a:solidFill>
                            <a:schemeClr val="tx1"/>
                          </a:solidFill>
                        </a:rPr>
                        <a:t>Beq</a:t>
                      </a:r>
                      <a:r>
                        <a:rPr lang="en-US" altLang="zh-CN" b="0" dirty="0" smtClean="0">
                          <a:solidFill>
                            <a:schemeClr val="tx1"/>
                          </a:solidFill>
                        </a:rPr>
                        <a:t>   $r1,</a:t>
                      </a:r>
                      <a:r>
                        <a:rPr lang="en-US" altLang="zh-CN" b="0" baseline="0" dirty="0" smtClean="0">
                          <a:solidFill>
                            <a:schemeClr val="tx1"/>
                          </a:solidFill>
                        </a:rPr>
                        <a:t> $r2,  </a:t>
                      </a:r>
                      <a:r>
                        <a:rPr lang="en-US" altLang="zh-CN" b="0" baseline="0" dirty="0" err="1" smtClean="0">
                          <a:solidFill>
                            <a:schemeClr val="tx1"/>
                          </a:solidFill>
                        </a:rPr>
                        <a:t>Lable</a:t>
                      </a:r>
                      <a:endParaRPr lang="zh-CN" altLang="en-US" b="0" dirty="0">
                        <a:solidFill>
                          <a:schemeClr val="tx1"/>
                        </a:solidFill>
                      </a:endParaRPr>
                    </a:p>
                  </a:txBody>
                  <a:tcPr/>
                </a:tc>
                <a:tc>
                  <a:txBody>
                    <a:bodyPr/>
                    <a:lstStyle/>
                    <a:p>
                      <a:r>
                        <a:rPr lang="en-US" altLang="zh-CN" dirty="0" err="1" smtClean="0"/>
                        <a:t>BEQ</a:t>
                      </a:r>
                      <a:r>
                        <a:rPr lang="en-US" altLang="zh-CN" dirty="0" smtClean="0"/>
                        <a:t> </a:t>
                      </a:r>
                      <a:r>
                        <a:rPr lang="en-US" altLang="zh-CN" baseline="0" dirty="0" smtClean="0"/>
                        <a:t> </a:t>
                      </a:r>
                      <a:r>
                        <a:rPr lang="en-US" altLang="zh-CN" baseline="0" dirty="0" err="1" smtClean="0"/>
                        <a:t>Lable</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BNE   x5, x6, 100</a:t>
                      </a:r>
                      <a:endParaRPr lang="zh-CN" altLang="en-US" dirty="0">
                        <a:solidFill>
                          <a:srgbClr val="0000FF"/>
                        </a:solidFill>
                      </a:endParaRPr>
                    </a:p>
                  </a:txBody>
                  <a:tcPr/>
                </a:tc>
                <a:tc>
                  <a:txBody>
                    <a:bodyPr/>
                    <a:lstStyle/>
                    <a:p>
                      <a:r>
                        <a:rPr lang="en-US" altLang="zh-CN" b="0" dirty="0" err="1" smtClean="0">
                          <a:solidFill>
                            <a:schemeClr val="tx1"/>
                          </a:solidFill>
                        </a:rPr>
                        <a:t>Bne</a:t>
                      </a:r>
                      <a:r>
                        <a:rPr lang="en-US" altLang="zh-CN" b="0" dirty="0" smtClean="0">
                          <a:solidFill>
                            <a:schemeClr val="tx1"/>
                          </a:solidFill>
                        </a:rPr>
                        <a:t>   $r1,</a:t>
                      </a:r>
                      <a:r>
                        <a:rPr lang="en-US" altLang="zh-CN" b="0" baseline="0" dirty="0" smtClean="0">
                          <a:solidFill>
                            <a:schemeClr val="tx1"/>
                          </a:solidFill>
                        </a:rPr>
                        <a:t> $r2,  </a:t>
                      </a:r>
                      <a:r>
                        <a:rPr lang="en-US" altLang="zh-CN" b="0" baseline="0" dirty="0" err="1" smtClean="0">
                          <a:solidFill>
                            <a:schemeClr val="tx1"/>
                          </a:solidFill>
                        </a:rPr>
                        <a:t>Lable</a:t>
                      </a:r>
                      <a:endParaRPr lang="zh-CN" altLang="en-US" b="0" dirty="0">
                        <a:solidFill>
                          <a:schemeClr val="tx1"/>
                        </a:solidFill>
                      </a:endParaRPr>
                    </a:p>
                  </a:txBody>
                  <a:tcPr/>
                </a:tc>
                <a:tc>
                  <a:txBody>
                    <a:bodyPr/>
                    <a:lstStyle/>
                    <a:p>
                      <a:endParaRPr lang="zh-CN" altLang="en-US" dirty="0"/>
                    </a:p>
                  </a:txBody>
                  <a:tcPr/>
                </a:tc>
              </a:tr>
              <a:tr h="361315">
                <a:tc>
                  <a:txBody>
                    <a:bodyPr/>
                    <a:lstStyle/>
                    <a:p>
                      <a:r>
                        <a:rPr lang="en-US" altLang="zh-CN" dirty="0" smtClean="0"/>
                        <a:t>Unconditional</a:t>
                      </a:r>
                      <a:r>
                        <a:rPr lang="en-US" altLang="zh-CN" baseline="0" dirty="0" smtClean="0"/>
                        <a:t> branch</a:t>
                      </a:r>
                      <a:endParaRPr lang="zh-CN" altLang="en-US" dirty="0"/>
                    </a:p>
                  </a:txBody>
                  <a:tcPr/>
                </a:tc>
                <a:tc>
                  <a:txBody>
                    <a:bodyPr/>
                    <a:lstStyle/>
                    <a:p>
                      <a:r>
                        <a:rPr lang="en-US" altLang="zh-CN" dirty="0" smtClean="0">
                          <a:solidFill>
                            <a:srgbClr val="FF0000"/>
                          </a:solidFill>
                        </a:rPr>
                        <a:t>BEQ   x0,</a:t>
                      </a:r>
                      <a:r>
                        <a:rPr lang="en-US" altLang="zh-CN" baseline="0" dirty="0" smtClean="0">
                          <a:solidFill>
                            <a:srgbClr val="FF0000"/>
                          </a:solidFill>
                        </a:rPr>
                        <a:t> x0, </a:t>
                      </a:r>
                      <a:r>
                        <a:rPr lang="en-US" altLang="zh-CN" baseline="0" dirty="0" err="1" smtClean="0">
                          <a:solidFill>
                            <a:srgbClr val="FF0000"/>
                          </a:solidFill>
                        </a:rPr>
                        <a:t>Lable</a:t>
                      </a:r>
                      <a:endParaRPr lang="zh-CN" altLang="en-US" dirty="0">
                        <a:solidFill>
                          <a:srgbClr val="FF0000"/>
                        </a:solidFill>
                      </a:endParaRPr>
                    </a:p>
                  </a:txBody>
                  <a:tcPr/>
                </a:tc>
                <a:tc>
                  <a:txBody>
                    <a:bodyPr/>
                    <a:lstStyle/>
                    <a:p>
                      <a:r>
                        <a:rPr lang="en-US" altLang="zh-CN" b="0" dirty="0" smtClean="0">
                          <a:solidFill>
                            <a:schemeClr val="tx1"/>
                          </a:solidFill>
                        </a:rPr>
                        <a:t>J    </a:t>
                      </a:r>
                      <a:r>
                        <a:rPr lang="en-US" altLang="zh-CN" b="0" dirty="0" err="1" smtClean="0">
                          <a:solidFill>
                            <a:schemeClr val="tx1"/>
                          </a:solidFill>
                        </a:rPr>
                        <a:t>Lable</a:t>
                      </a:r>
                      <a:endParaRPr lang="zh-CN" altLang="en-US" b="0" dirty="0">
                        <a:solidFill>
                          <a:schemeClr val="tx1"/>
                        </a:solidFill>
                      </a:endParaRPr>
                    </a:p>
                  </a:txBody>
                  <a:tcPr/>
                </a:tc>
                <a:tc>
                  <a:txBody>
                    <a:bodyPr/>
                    <a:lstStyle/>
                    <a:p>
                      <a:r>
                        <a:rPr lang="en-US" altLang="zh-CN" dirty="0" smtClean="0"/>
                        <a:t>B   Label</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JAL  x1,  100</a:t>
                      </a:r>
                      <a:endParaRPr lang="zh-CN" altLang="en-US" dirty="0">
                        <a:solidFill>
                          <a:srgbClr val="0000FF"/>
                        </a:solidFill>
                      </a:endParaRPr>
                    </a:p>
                  </a:txBody>
                  <a:tcPr/>
                </a:tc>
                <a:tc>
                  <a:txBody>
                    <a:bodyPr/>
                    <a:lstStyle/>
                    <a:p>
                      <a:r>
                        <a:rPr lang="en-US" altLang="zh-CN" b="0" dirty="0" smtClean="0">
                          <a:solidFill>
                            <a:schemeClr val="tx1"/>
                          </a:solidFill>
                        </a:rPr>
                        <a:t>JAL  </a:t>
                      </a:r>
                      <a:r>
                        <a:rPr lang="en-US" altLang="zh-CN" b="0" dirty="0" err="1" smtClean="0">
                          <a:solidFill>
                            <a:schemeClr val="tx1"/>
                          </a:solidFill>
                        </a:rPr>
                        <a:t>Lable</a:t>
                      </a:r>
                      <a:endParaRPr lang="zh-CN" altLang="en-US" b="0" dirty="0">
                        <a:solidFill>
                          <a:schemeClr val="tx1"/>
                        </a:solidFill>
                      </a:endParaRPr>
                    </a:p>
                  </a:txBody>
                  <a:tcPr/>
                </a:tc>
                <a:tc>
                  <a:txBody>
                    <a:bodyPr/>
                    <a:lstStyle/>
                    <a:p>
                      <a:r>
                        <a:rPr lang="en-US" altLang="zh-CN" dirty="0" smtClean="0"/>
                        <a:t>BL  Label</a:t>
                      </a:r>
                      <a:endParaRPr lang="zh-CN" altLang="en-US" dirty="0"/>
                    </a:p>
                  </a:txBody>
                  <a:tcPr/>
                </a:tc>
              </a:tr>
              <a:tr h="361315">
                <a:tc>
                  <a:txBody>
                    <a:bodyPr/>
                    <a:lstStyle/>
                    <a:p>
                      <a:endParaRPr lang="zh-CN" altLang="en-US" dirty="0"/>
                    </a:p>
                  </a:txBody>
                  <a:tcPr/>
                </a:tc>
                <a:tc>
                  <a:txBody>
                    <a:bodyPr/>
                    <a:lstStyle/>
                    <a:p>
                      <a:r>
                        <a:rPr lang="en-US" altLang="zh-CN" dirty="0" smtClean="0">
                          <a:solidFill>
                            <a:srgbClr val="0000FF"/>
                          </a:solidFill>
                        </a:rPr>
                        <a:t>JALR</a:t>
                      </a:r>
                      <a:r>
                        <a:rPr lang="en-US" altLang="zh-CN" baseline="0" dirty="0" smtClean="0">
                          <a:solidFill>
                            <a:srgbClr val="0000FF"/>
                          </a:solidFill>
                        </a:rPr>
                        <a:t>  x1, 100(x5)</a:t>
                      </a:r>
                      <a:endParaRPr lang="zh-CN" altLang="en-US" dirty="0">
                        <a:solidFill>
                          <a:srgbClr val="0000FF"/>
                        </a:solidFill>
                      </a:endParaRPr>
                    </a:p>
                  </a:txBody>
                  <a:tcPr/>
                </a:tc>
                <a:tc>
                  <a:txBody>
                    <a:bodyPr/>
                    <a:lstStyle/>
                    <a:p>
                      <a:r>
                        <a:rPr lang="en-US" altLang="zh-CN" b="0" dirty="0" smtClean="0">
                          <a:solidFill>
                            <a:schemeClr val="tx1"/>
                          </a:solidFill>
                        </a:rPr>
                        <a:t>JR    $</a:t>
                      </a:r>
                      <a:r>
                        <a:rPr lang="en-US" altLang="zh-CN" b="0" dirty="0" err="1" smtClean="0">
                          <a:solidFill>
                            <a:schemeClr val="tx1"/>
                          </a:solidFill>
                        </a:rPr>
                        <a:t>ra</a:t>
                      </a:r>
                      <a:endParaRPr lang="zh-CN" altLang="en-US" b="0" dirty="0">
                        <a:solidFill>
                          <a:schemeClr val="tx1"/>
                        </a:solidFill>
                      </a:endParaRPr>
                    </a:p>
                  </a:txBody>
                  <a:tcPr/>
                </a:tc>
                <a:tc>
                  <a:txBody>
                    <a:bodyPr/>
                    <a:lstStyle/>
                    <a:p>
                      <a:r>
                        <a:rPr lang="en-US" altLang="zh-CN" dirty="0" err="1" smtClean="0"/>
                        <a:t>Mov</a:t>
                      </a:r>
                      <a:r>
                        <a:rPr lang="en-US" altLang="zh-CN" dirty="0" smtClean="0"/>
                        <a:t> PC</a:t>
                      </a:r>
                      <a:r>
                        <a:rPr lang="en-US" altLang="zh-CN" baseline="0" dirty="0" smtClean="0"/>
                        <a:t>  </a:t>
                      </a:r>
                      <a:r>
                        <a:rPr lang="en-US" altLang="zh-CN" baseline="0" dirty="0" err="1" smtClean="0"/>
                        <a:t>LR</a:t>
                      </a:r>
                      <a:endParaRPr lang="zh-CN" altLang="en-US" dirty="0"/>
                    </a:p>
                  </a:txBody>
                  <a:tcPr/>
                </a:tc>
              </a:tr>
            </a:tbl>
          </a:graphicData>
        </a:graphic>
      </p:graphicFrame>
      <p:sp>
        <p:nvSpPr>
          <p:cNvPr id="3" name="标题 2"/>
          <p:cNvSpPr>
            <a:spLocks noGrp="1"/>
          </p:cNvSpPr>
          <p:nvPr>
            <p:ph type="title"/>
          </p:nvPr>
        </p:nvSpPr>
        <p:spPr>
          <a:xfrm>
            <a:off x="1847528" y="27717"/>
            <a:ext cx="10019456" cy="928670"/>
          </a:xfrm>
        </p:spPr>
        <p:txBody>
          <a:bodyPr/>
          <a:lstStyle/>
          <a:p>
            <a:r>
              <a:rPr lang="en-US" altLang="zh-CN" dirty="0" smtClean="0"/>
              <a:t>MIPS </a:t>
            </a:r>
            <a:r>
              <a:rPr lang="en-US" altLang="zh-CN" dirty="0"/>
              <a:t> </a:t>
            </a:r>
            <a:r>
              <a:rPr lang="en-US" altLang="zh-CN" dirty="0" smtClean="0"/>
              <a:t>&amp; ARM  &amp;  RISC V</a:t>
            </a:r>
            <a:endParaRPr lang="zh-CN" altLang="en-US" dirty="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1992313" y="1341438"/>
            <a:ext cx="8351837" cy="5183187"/>
          </a:xfrm>
        </p:spPr>
        <p:txBody>
          <a:bodyPr/>
          <a:lstStyle/>
          <a:p>
            <a:pPr>
              <a:lnSpc>
                <a:spcPct val="90000"/>
              </a:lnSpc>
              <a:tabLst>
                <a:tab pos="1341438" algn="l"/>
                <a:tab pos="2874963" algn="l"/>
              </a:tabLst>
            </a:pPr>
            <a:r>
              <a:rPr lang="en-US" altLang="zh-CN" sz="2800" smtClean="0">
                <a:ea typeface="宋体" panose="02010600030101010101" pitchFamily="2" charset="-122"/>
              </a:rPr>
              <a:t>Bit 63 is sign bit in a 64-bits integer</a:t>
            </a:r>
          </a:p>
          <a:p>
            <a:pPr lvl="1">
              <a:lnSpc>
                <a:spcPct val="90000"/>
              </a:lnSpc>
              <a:tabLst>
                <a:tab pos="1341438" algn="l"/>
                <a:tab pos="2874963" algn="l"/>
              </a:tabLst>
            </a:pPr>
            <a:r>
              <a:rPr lang="en-US" altLang="zh-CN" sz="2400" smtClean="0"/>
              <a:t>1 for negative numbers</a:t>
            </a:r>
          </a:p>
          <a:p>
            <a:pPr lvl="1">
              <a:lnSpc>
                <a:spcPct val="90000"/>
              </a:lnSpc>
              <a:tabLst>
                <a:tab pos="1341438" algn="l"/>
                <a:tab pos="2874963" algn="l"/>
              </a:tabLst>
            </a:pPr>
            <a:r>
              <a:rPr lang="en-US" altLang="zh-CN" sz="2400" smtClean="0"/>
              <a:t>0 for non-negative numbers</a:t>
            </a:r>
          </a:p>
          <a:p>
            <a:pPr>
              <a:lnSpc>
                <a:spcPct val="90000"/>
              </a:lnSpc>
              <a:tabLst>
                <a:tab pos="1341438" algn="l"/>
                <a:tab pos="2874963" algn="l"/>
              </a:tabLst>
            </a:pPr>
            <a:r>
              <a:rPr lang="en-AU" altLang="zh-CN" sz="2800" smtClean="0"/>
              <a:t>–(–2</a:t>
            </a:r>
            <a:r>
              <a:rPr lang="en-AU" altLang="zh-CN" sz="2800" baseline="30000" smtClean="0"/>
              <a:t>n – 1</a:t>
            </a:r>
            <a:r>
              <a:rPr lang="en-AU" altLang="zh-CN" sz="2800" smtClean="0"/>
              <a:t>) can’t be represented</a:t>
            </a:r>
          </a:p>
          <a:p>
            <a:pPr>
              <a:lnSpc>
                <a:spcPct val="90000"/>
              </a:lnSpc>
              <a:tabLst>
                <a:tab pos="1341438" algn="l"/>
                <a:tab pos="2874963" algn="l"/>
              </a:tabLst>
            </a:pPr>
            <a:r>
              <a:rPr lang="en-US" altLang="zh-CN" sz="2800" smtClean="0">
                <a:ea typeface="宋体" panose="02010600030101010101" pitchFamily="2" charset="-122"/>
              </a:rPr>
              <a:t>Non-negative numbers have the same unsigned and 2s-complement representation</a:t>
            </a:r>
            <a:endParaRPr lang="en-AU" altLang="zh-CN" sz="2800" smtClean="0"/>
          </a:p>
          <a:p>
            <a:pPr>
              <a:lnSpc>
                <a:spcPct val="90000"/>
              </a:lnSpc>
              <a:tabLst>
                <a:tab pos="1341438" algn="l"/>
                <a:tab pos="2874963" algn="l"/>
              </a:tabLst>
            </a:pPr>
            <a:r>
              <a:rPr lang="en-US" altLang="zh-CN" sz="2800" smtClean="0">
                <a:ea typeface="宋体" panose="02010600030101010101" pitchFamily="2" charset="-122"/>
              </a:rPr>
              <a:t>Some specific numbers</a:t>
            </a:r>
          </a:p>
          <a:p>
            <a:pPr lvl="1">
              <a:lnSpc>
                <a:spcPct val="90000"/>
              </a:lnSpc>
              <a:tabLst>
                <a:tab pos="1341438" algn="l"/>
                <a:tab pos="2874963" algn="l"/>
              </a:tabLst>
            </a:pPr>
            <a:r>
              <a:rPr lang="en-US" altLang="zh-CN" sz="2400" smtClean="0"/>
              <a:t>  0:	0000 0000 … 0000</a:t>
            </a:r>
          </a:p>
          <a:p>
            <a:pPr lvl="1">
              <a:lnSpc>
                <a:spcPct val="90000"/>
              </a:lnSpc>
              <a:tabLst>
                <a:tab pos="1341438" algn="l"/>
                <a:tab pos="2874963" algn="l"/>
              </a:tabLst>
            </a:pPr>
            <a:r>
              <a:rPr lang="en-AU" altLang="zh-CN" sz="2400" smtClean="0"/>
              <a:t>–1:	1111 1111 … 1111</a:t>
            </a:r>
          </a:p>
          <a:p>
            <a:pPr lvl="1">
              <a:lnSpc>
                <a:spcPct val="90000"/>
              </a:lnSpc>
              <a:tabLst>
                <a:tab pos="1341438" algn="l"/>
                <a:tab pos="2874963" algn="l"/>
              </a:tabLst>
            </a:pPr>
            <a:r>
              <a:rPr lang="en-US" altLang="zh-CN" sz="2400" smtClean="0"/>
              <a:t>Most-negative:	1000 0000 … 0000</a:t>
            </a:r>
          </a:p>
          <a:p>
            <a:pPr lvl="1">
              <a:lnSpc>
                <a:spcPct val="90000"/>
              </a:lnSpc>
              <a:tabLst>
                <a:tab pos="1341438" algn="l"/>
                <a:tab pos="2874963" algn="l"/>
              </a:tabLst>
            </a:pPr>
            <a:r>
              <a:rPr lang="en-US" altLang="zh-CN" sz="2400" smtClean="0"/>
              <a:t>Most-positive:	0111 1111 … 1111</a:t>
            </a:r>
            <a:endParaRPr lang="en-AU" altLang="zh-CN" sz="2400" smtClean="0"/>
          </a:p>
        </p:txBody>
      </p:sp>
      <p:sp>
        <p:nvSpPr>
          <p:cNvPr id="3" name="标题 1"/>
          <p:cNvSpPr>
            <a:spLocks noGrp="1"/>
          </p:cNvSpPr>
          <p:nvPr>
            <p:ph type="title"/>
          </p:nvPr>
        </p:nvSpPr>
        <p:spPr/>
        <p:txBody>
          <a:bodyPr/>
          <a:lstStyle/>
          <a:p>
            <a:pPr algn="ctr">
              <a:defRPr/>
            </a:pPr>
            <a:r>
              <a:rPr lang="en-US" altLang="zh-CN" dirty="0" smtClean="0">
                <a:solidFill>
                  <a:schemeClr val="tx1"/>
                </a:solidFill>
                <a:ea typeface="宋体" charset="-122"/>
              </a:rPr>
              <a:t>2’s-Complement Signed Integers</a:t>
            </a:r>
            <a:endParaRPr lang="zh-CN" altLang="en-US" dirty="0" smtClean="0">
              <a:solidFill>
                <a:schemeClr val="tx1"/>
              </a:solidFill>
              <a:ea typeface="宋体" charset="-122"/>
            </a:endParaRPr>
          </a:p>
        </p:txBody>
      </p:sp>
    </p:spTree>
    <p:extLst>
      <p:ext uri="{BB962C8B-B14F-4D97-AF65-F5344CB8AC3E}">
        <p14:creationId xmlns:p14="http://schemas.microsoft.com/office/powerpoint/2010/main" val="421701312"/>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1992313" y="4076700"/>
            <a:ext cx="8351837" cy="2447925"/>
          </a:xfrm>
        </p:spPr>
        <p:txBody>
          <a:bodyPr/>
          <a:lstStyle/>
          <a:p>
            <a:pPr eaLnBrk="1" hangingPunct="1">
              <a:buClr>
                <a:schemeClr val="folHlink"/>
              </a:buClr>
              <a:buSzPct val="60000"/>
              <a:buFont typeface="Wingdings" panose="05000000000000000000" pitchFamily="2" charset="2"/>
              <a:buChar char="n"/>
            </a:pPr>
            <a:r>
              <a:rPr lang="en-US" altLang="zh-CN" sz="3200" smtClean="0">
                <a:ea typeface="宋体" panose="02010600030101010101" pitchFamily="2" charset="-122"/>
              </a:rPr>
              <a:t>Example: negate 2</a:t>
            </a:r>
          </a:p>
          <a:p>
            <a:pPr lvl="1" eaLnBrk="1" hangingPunct="1">
              <a:buClr>
                <a:schemeClr val="hlink"/>
              </a:buClr>
              <a:buSzPct val="55000"/>
            </a:pPr>
            <a:r>
              <a:rPr lang="en-US" altLang="zh-CN" sz="2800" smtClean="0"/>
              <a:t>+2 = 0000 0000 … 0010</a:t>
            </a:r>
            <a:r>
              <a:rPr lang="en-US" altLang="zh-CN" sz="2800" baseline="-25000" smtClean="0"/>
              <a:t>2</a:t>
            </a:r>
            <a:endParaRPr lang="en-US" altLang="zh-CN" sz="2800" smtClean="0"/>
          </a:p>
          <a:p>
            <a:pPr lvl="1" eaLnBrk="1" hangingPunct="1">
              <a:buClr>
                <a:schemeClr val="hlink"/>
              </a:buClr>
              <a:buSzPct val="55000"/>
            </a:pPr>
            <a:r>
              <a:rPr lang="en-US" altLang="zh-CN" sz="2800" smtClean="0"/>
              <a:t>–2 = 1111 1111 … 1101</a:t>
            </a:r>
            <a:r>
              <a:rPr lang="en-US" altLang="zh-CN" sz="2800" baseline="-25000" smtClean="0"/>
              <a:t>2</a:t>
            </a:r>
            <a:r>
              <a:rPr lang="en-US" altLang="zh-CN" sz="2800" smtClean="0"/>
              <a:t> + 1</a:t>
            </a:r>
            <a:br>
              <a:rPr lang="en-US" altLang="zh-CN" sz="2800" smtClean="0"/>
            </a:br>
            <a:r>
              <a:rPr lang="en-US" altLang="zh-CN" sz="2800" smtClean="0"/>
              <a:t>     = 1111 1111 … 1110</a:t>
            </a:r>
            <a:r>
              <a:rPr lang="en-US" altLang="zh-CN" sz="2800" baseline="-25000" smtClean="0"/>
              <a:t>2</a:t>
            </a:r>
          </a:p>
        </p:txBody>
      </p:sp>
      <p:sp>
        <p:nvSpPr>
          <p:cNvPr id="3" name="标题 1"/>
          <p:cNvSpPr>
            <a:spLocks noGrp="1"/>
          </p:cNvSpPr>
          <p:nvPr>
            <p:ph type="title"/>
          </p:nvPr>
        </p:nvSpPr>
        <p:spPr/>
        <p:txBody>
          <a:bodyPr/>
          <a:lstStyle/>
          <a:p>
            <a:pPr algn="ctr">
              <a:defRPr/>
            </a:pPr>
            <a:r>
              <a:rPr lang="en-US" altLang="zh-CN" dirty="0" smtClean="0">
                <a:solidFill>
                  <a:schemeClr val="tx1"/>
                </a:solidFill>
                <a:ea typeface="宋体" charset="-122"/>
              </a:rPr>
              <a:t>Signed Negation</a:t>
            </a:r>
            <a:endParaRPr lang="zh-CN" altLang="en-US" dirty="0" smtClean="0">
              <a:solidFill>
                <a:schemeClr val="tx1"/>
              </a:solidFill>
              <a:ea typeface="宋体" charset="-122"/>
            </a:endParaRPr>
          </a:p>
        </p:txBody>
      </p:sp>
      <p:sp>
        <p:nvSpPr>
          <p:cNvPr id="6" name="Rectangle 7"/>
          <p:cNvSpPr txBox="1">
            <a:spLocks noChangeArrowheads="1"/>
          </p:cNvSpPr>
          <p:nvPr/>
        </p:nvSpPr>
        <p:spPr bwMode="auto">
          <a:xfrm>
            <a:off x="1992313" y="1412875"/>
            <a:ext cx="8270875" cy="1008063"/>
          </a:xfrm>
          <a:prstGeom prst="rect">
            <a:avLst/>
          </a:prstGeom>
          <a:noFill/>
          <a:ln w="9525">
            <a:noFill/>
            <a:miter lim="800000"/>
            <a:headEnd/>
            <a:tailEnd/>
          </a:ln>
        </p:spPr>
        <p:txBody>
          <a:bodyPr lIns="91430" tIns="45715" rIns="91430" bIns="45715"/>
          <a:lstStyle/>
          <a:p>
            <a:pPr marL="342900" indent="-342900">
              <a:spcBef>
                <a:spcPct val="20000"/>
              </a:spcBef>
              <a:buClr>
                <a:schemeClr val="bg2"/>
              </a:buClr>
              <a:buSzPct val="75000"/>
              <a:buFont typeface="Wingdings" panose="05000000000000000000" pitchFamily="2" charset="2"/>
              <a:buChar char="p"/>
              <a:defRPr/>
            </a:pPr>
            <a:r>
              <a:rPr lang="en-US" altLang="zh-CN" sz="3200" b="0" kern="0" dirty="0">
                <a:latin typeface="+mn-lt"/>
                <a:ea typeface="宋体" charset="-122"/>
                <a:cs typeface="+mn-cs"/>
              </a:rPr>
              <a:t>Complement and add 1</a:t>
            </a:r>
          </a:p>
          <a:p>
            <a:pPr marL="742950" lvl="1" indent="-285750">
              <a:spcBef>
                <a:spcPct val="20000"/>
              </a:spcBef>
              <a:buClr>
                <a:schemeClr val="tx2"/>
              </a:buClr>
              <a:buSzPct val="75000"/>
              <a:buFont typeface="Wingdings" panose="05000000000000000000" pitchFamily="2" charset="2"/>
              <a:buChar char="n"/>
              <a:defRPr/>
            </a:pPr>
            <a:r>
              <a:rPr lang="en-US" altLang="zh-CN" sz="3200" b="0" kern="0" dirty="0">
                <a:latin typeface="+mn-lt"/>
                <a:ea typeface="宋体" charset="-122"/>
                <a:cs typeface="+mn-cs"/>
              </a:rPr>
              <a:t>Complement means 1 </a:t>
            </a:r>
            <a:r>
              <a:rPr lang="en-US" altLang="zh-CN" sz="3200" b="0" kern="0" dirty="0">
                <a:latin typeface="+mn-lt"/>
                <a:ea typeface="宋体" charset="-122"/>
                <a:cs typeface="Arial" charset="0"/>
              </a:rPr>
              <a:t>→ </a:t>
            </a:r>
            <a:r>
              <a:rPr lang="en-US" altLang="zh-CN" sz="3200" b="0" kern="0" dirty="0">
                <a:latin typeface="+mn-lt"/>
                <a:ea typeface="宋体" charset="-122"/>
                <a:cs typeface="+mn-cs"/>
              </a:rPr>
              <a:t>0, 0 </a:t>
            </a:r>
            <a:r>
              <a:rPr lang="en-US" altLang="zh-CN" sz="3200" b="0" kern="0" dirty="0">
                <a:latin typeface="+mn-lt"/>
                <a:ea typeface="宋体" charset="-122"/>
                <a:cs typeface="Arial" charset="0"/>
              </a:rPr>
              <a:t>→</a:t>
            </a:r>
            <a:r>
              <a:rPr lang="en-US" altLang="zh-CN" sz="3200" b="0" kern="0" dirty="0">
                <a:latin typeface="+mn-lt"/>
                <a:ea typeface="宋体" charset="-122"/>
                <a:cs typeface="+mn-cs"/>
              </a:rPr>
              <a:t> 1</a:t>
            </a:r>
          </a:p>
        </p:txBody>
      </p:sp>
      <p:graphicFrame>
        <p:nvGraphicFramePr>
          <p:cNvPr id="65541" name="Object 3"/>
          <p:cNvGraphicFramePr>
            <a:graphicFrameLocks noChangeAspect="1"/>
          </p:cNvGraphicFramePr>
          <p:nvPr/>
        </p:nvGraphicFramePr>
        <p:xfrm>
          <a:off x="3432175" y="2781300"/>
          <a:ext cx="3514725" cy="1143000"/>
        </p:xfrm>
        <a:graphic>
          <a:graphicData uri="http://schemas.openxmlformats.org/presentationml/2006/ole">
            <mc:AlternateContent xmlns:mc="http://schemas.openxmlformats.org/markup-compatibility/2006">
              <mc:Choice xmlns:v="urn:schemas-microsoft-com:vml" Requires="v">
                <p:oleObj spid="_x0000_s4123" name="Equation" r:id="rId4" imgW="1562100" imgH="508000" progId="Equation.3">
                  <p:embed/>
                </p:oleObj>
              </mc:Choice>
              <mc:Fallback>
                <p:oleObj name="Equation" r:id="rId4" imgW="1562100" imgH="508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2175" y="2781300"/>
                        <a:ext cx="3514725" cy="1143000"/>
                      </a:xfrm>
                      <a:prstGeom prst="rect">
                        <a:avLst/>
                      </a:prstGeom>
                      <a:solidFill>
                        <a:srgbClr val="E0E0A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481370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1919288" y="1412875"/>
            <a:ext cx="8353425" cy="4824413"/>
          </a:xfrm>
        </p:spPr>
        <p:txBody>
          <a:bodyPr/>
          <a:lstStyle/>
          <a:p>
            <a:pPr>
              <a:lnSpc>
                <a:spcPct val="90000"/>
              </a:lnSpc>
              <a:defRPr/>
            </a:pPr>
            <a:r>
              <a:rPr lang="en-US" altLang="zh-CN" sz="2800" dirty="0" smtClean="0">
                <a:ea typeface="宋体" panose="02010600030101010101" pitchFamily="2" charset="-122"/>
              </a:rPr>
              <a:t>Representing a number using more bits</a:t>
            </a:r>
          </a:p>
          <a:p>
            <a:pPr lvl="1">
              <a:lnSpc>
                <a:spcPct val="90000"/>
              </a:lnSpc>
              <a:defRPr/>
            </a:pPr>
            <a:r>
              <a:rPr lang="en-US" altLang="zh-CN" sz="2400" dirty="0" smtClean="0"/>
              <a:t>Preserve the numeric value</a:t>
            </a:r>
          </a:p>
          <a:p>
            <a:pPr>
              <a:lnSpc>
                <a:spcPct val="90000"/>
              </a:lnSpc>
              <a:defRPr/>
            </a:pPr>
            <a:r>
              <a:rPr lang="en-US" altLang="zh-CN" sz="2800" dirty="0" smtClean="0">
                <a:ea typeface="宋体" panose="02010600030101010101" pitchFamily="2" charset="-122"/>
              </a:rPr>
              <a:t>Replicate the sign bit to the left</a:t>
            </a:r>
          </a:p>
          <a:p>
            <a:pPr lvl="1">
              <a:lnSpc>
                <a:spcPct val="90000"/>
              </a:lnSpc>
              <a:defRPr/>
            </a:pPr>
            <a:r>
              <a:rPr lang="en-US" altLang="zh-CN" sz="2400" dirty="0" smtClean="0"/>
              <a:t>c.f. unsigned values: extend with 0s</a:t>
            </a:r>
          </a:p>
          <a:p>
            <a:pPr>
              <a:lnSpc>
                <a:spcPct val="90000"/>
              </a:lnSpc>
              <a:defRPr/>
            </a:pPr>
            <a:r>
              <a:rPr lang="en-US" altLang="zh-CN" sz="2800" dirty="0" smtClean="0">
                <a:ea typeface="宋体" panose="02010600030101010101" pitchFamily="2" charset="-122"/>
              </a:rPr>
              <a:t>Examples: 8-bit to 16-bit</a:t>
            </a:r>
          </a:p>
          <a:p>
            <a:pPr lvl="1">
              <a:lnSpc>
                <a:spcPct val="90000"/>
              </a:lnSpc>
              <a:defRPr/>
            </a:pPr>
            <a:r>
              <a:rPr lang="en-US" altLang="zh-CN" sz="2400" dirty="0" smtClean="0"/>
              <a:t>+2: </a:t>
            </a:r>
            <a:r>
              <a:rPr lang="en-US" altLang="zh-CN" sz="2400" dirty="0" smtClean="0">
                <a:solidFill>
                  <a:schemeClr val="hlink"/>
                </a:solidFill>
              </a:rPr>
              <a:t>0</a:t>
            </a:r>
            <a:r>
              <a:rPr lang="en-US" altLang="zh-CN" sz="2400" dirty="0" smtClean="0"/>
              <a:t>000 0010 =&gt; </a:t>
            </a:r>
            <a:r>
              <a:rPr lang="en-US" altLang="zh-CN" sz="2400" dirty="0" smtClean="0">
                <a:solidFill>
                  <a:schemeClr val="hlink"/>
                </a:solidFill>
              </a:rPr>
              <a:t>0000 0000</a:t>
            </a:r>
            <a:r>
              <a:rPr lang="en-US" altLang="zh-CN" sz="2400" dirty="0" smtClean="0"/>
              <a:t> </a:t>
            </a:r>
            <a:r>
              <a:rPr lang="en-US" altLang="zh-CN" sz="2400" dirty="0" smtClean="0">
                <a:solidFill>
                  <a:schemeClr val="hlink"/>
                </a:solidFill>
              </a:rPr>
              <a:t>0</a:t>
            </a:r>
            <a:r>
              <a:rPr lang="en-US" altLang="zh-CN" sz="2400" dirty="0" smtClean="0"/>
              <a:t>000 0010</a:t>
            </a:r>
          </a:p>
          <a:p>
            <a:pPr lvl="1">
              <a:lnSpc>
                <a:spcPct val="90000"/>
              </a:lnSpc>
              <a:defRPr/>
            </a:pPr>
            <a:r>
              <a:rPr lang="en-AU" altLang="zh-CN" sz="2400" dirty="0" smtClean="0"/>
              <a:t>–2: </a:t>
            </a:r>
            <a:r>
              <a:rPr lang="en-AU" altLang="zh-CN" sz="2400" dirty="0" smtClean="0">
                <a:solidFill>
                  <a:schemeClr val="hlink"/>
                </a:solidFill>
              </a:rPr>
              <a:t>1</a:t>
            </a:r>
            <a:r>
              <a:rPr lang="en-AU" altLang="zh-CN" sz="2400" dirty="0" smtClean="0"/>
              <a:t>111 1110 =&gt; </a:t>
            </a:r>
            <a:r>
              <a:rPr lang="en-AU" altLang="zh-CN" sz="2400" dirty="0" smtClean="0">
                <a:solidFill>
                  <a:schemeClr val="hlink"/>
                </a:solidFill>
              </a:rPr>
              <a:t>1111 1111</a:t>
            </a:r>
            <a:r>
              <a:rPr lang="en-AU" altLang="zh-CN" sz="2400" dirty="0" smtClean="0"/>
              <a:t> </a:t>
            </a:r>
            <a:r>
              <a:rPr lang="en-AU" altLang="zh-CN" sz="2400" dirty="0" smtClean="0">
                <a:solidFill>
                  <a:schemeClr val="hlink"/>
                </a:solidFill>
              </a:rPr>
              <a:t>1</a:t>
            </a:r>
            <a:r>
              <a:rPr lang="en-AU" altLang="zh-CN" sz="2400" dirty="0" smtClean="0"/>
              <a:t>111 1110</a:t>
            </a:r>
          </a:p>
          <a:p>
            <a:pPr lvl="1">
              <a:lnSpc>
                <a:spcPct val="90000"/>
              </a:lnSpc>
              <a:defRPr/>
            </a:pPr>
            <a:endParaRPr lang="en-AU" altLang="zh-CN" sz="2400" dirty="0"/>
          </a:p>
          <a:p>
            <a:pPr>
              <a:lnSpc>
                <a:spcPct val="90000"/>
              </a:lnSpc>
              <a:defRPr/>
            </a:pPr>
            <a:r>
              <a:rPr lang="en-US" altLang="zh-CN" sz="2800" dirty="0" smtClean="0">
                <a:ea typeface="宋体" panose="02010600030101010101" pitchFamily="2" charset="-122"/>
              </a:rPr>
              <a:t>In RISC-V instruction set</a:t>
            </a:r>
          </a:p>
          <a:p>
            <a:pPr lvl="1" eaLnBrk="1" hangingPunct="1">
              <a:lnSpc>
                <a:spcPct val="90000"/>
              </a:lnSpc>
              <a:defRPr/>
            </a:pPr>
            <a:r>
              <a:rPr lang="en-US" altLang="en-US" sz="2400" dirty="0" err="1" smtClean="0">
                <a:latin typeface="Lucida Console" panose="020B0609040504020204" pitchFamily="49" charset="0"/>
              </a:rPr>
              <a:t>lb</a:t>
            </a:r>
            <a:r>
              <a:rPr lang="en-US" altLang="en-US" sz="2400" dirty="0" smtClean="0"/>
              <a:t>:  sign-extend loaded byte</a:t>
            </a:r>
          </a:p>
          <a:p>
            <a:pPr lvl="1" eaLnBrk="1" hangingPunct="1">
              <a:lnSpc>
                <a:spcPct val="90000"/>
              </a:lnSpc>
              <a:defRPr/>
            </a:pPr>
            <a:r>
              <a:rPr lang="en-US" altLang="en-US" sz="2400" dirty="0" err="1" smtClean="0">
                <a:latin typeface="Lucida Console" panose="020B0609040504020204" pitchFamily="49" charset="0"/>
              </a:rPr>
              <a:t>lbu</a:t>
            </a:r>
            <a:r>
              <a:rPr lang="en-US" altLang="en-US" sz="2400" dirty="0" smtClean="0"/>
              <a:t>: zero-extend loaded byte</a:t>
            </a:r>
          </a:p>
          <a:p>
            <a:pPr marL="457200" lvl="1" indent="0">
              <a:lnSpc>
                <a:spcPct val="90000"/>
              </a:lnSpc>
              <a:buFont typeface="Wingdings" panose="05000000000000000000" pitchFamily="2" charset="2"/>
              <a:buNone/>
              <a:defRPr/>
            </a:pPr>
            <a:endParaRPr lang="en-AU" altLang="zh-CN" sz="2400" dirty="0" smtClean="0"/>
          </a:p>
        </p:txBody>
      </p:sp>
      <p:sp>
        <p:nvSpPr>
          <p:cNvPr id="3" name="标题 1"/>
          <p:cNvSpPr>
            <a:spLocks noGrp="1"/>
          </p:cNvSpPr>
          <p:nvPr>
            <p:ph type="title"/>
          </p:nvPr>
        </p:nvSpPr>
        <p:spPr/>
        <p:txBody>
          <a:bodyPr/>
          <a:lstStyle/>
          <a:p>
            <a:pPr algn="ctr">
              <a:defRPr/>
            </a:pPr>
            <a:r>
              <a:rPr lang="en-US" altLang="zh-CN" dirty="0" smtClean="0">
                <a:solidFill>
                  <a:schemeClr val="tx1"/>
                </a:solidFill>
                <a:ea typeface="宋体" charset="-122"/>
              </a:rPr>
              <a:t>Sign Extension</a:t>
            </a:r>
            <a:endParaRPr lang="zh-CN" altLang="en-US" dirty="0" smtClean="0">
              <a:solidFill>
                <a:schemeClr val="tx1"/>
              </a:solidFill>
              <a:ea typeface="宋体" charset="-122"/>
            </a:endParaRPr>
          </a:p>
        </p:txBody>
      </p:sp>
    </p:spTree>
    <p:extLst>
      <p:ext uri="{BB962C8B-B14F-4D97-AF65-F5344CB8AC3E}">
        <p14:creationId xmlns:p14="http://schemas.microsoft.com/office/powerpoint/2010/main" val="809772978"/>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Rot="1" noChangeArrowheads="1"/>
          </p:cNvSpPr>
          <p:nvPr>
            <p:ph type="title"/>
          </p:nvPr>
        </p:nvSpPr>
        <p:spPr/>
        <p:txBody>
          <a:bodyPr/>
          <a:lstStyle/>
          <a:p>
            <a:pPr algn="ctr">
              <a:defRPr/>
            </a:pPr>
            <a:r>
              <a:rPr lang="en-US" altLang="zh-CN" dirty="0" smtClean="0">
                <a:solidFill>
                  <a:schemeClr val="tx1"/>
                </a:solidFill>
              </a:rPr>
              <a:t>Other representations</a:t>
            </a:r>
            <a:endParaRPr lang="en-US" altLang="zh-CN" dirty="0">
              <a:solidFill>
                <a:schemeClr val="tx1"/>
              </a:solidFill>
            </a:endParaRPr>
          </a:p>
        </p:txBody>
      </p:sp>
      <p:sp>
        <p:nvSpPr>
          <p:cNvPr id="67587" name="Rectangle 3"/>
          <p:cNvSpPr>
            <a:spLocks noGrp="1" noRot="1" noChangeArrowheads="1"/>
          </p:cNvSpPr>
          <p:nvPr>
            <p:ph type="body" idx="1"/>
          </p:nvPr>
        </p:nvSpPr>
        <p:spPr>
          <a:xfrm>
            <a:off x="1992313" y="1341438"/>
            <a:ext cx="7785100" cy="4824412"/>
          </a:xfrm>
        </p:spPr>
        <p:txBody>
          <a:bodyPr/>
          <a:lstStyle/>
          <a:p>
            <a:r>
              <a:rPr lang="en-US" altLang="zh-CN" sz="3200" smtClean="0">
                <a:ea typeface="宋体" panose="02010600030101010101" pitchFamily="2" charset="-122"/>
              </a:rPr>
              <a:t>text characters</a:t>
            </a:r>
          </a:p>
          <a:p>
            <a:pPr lvl="1"/>
            <a:r>
              <a:rPr lang="en-US" altLang="zh-CN" sz="2800" smtClean="0"/>
              <a:t>ASCII,GB2312,Unicode(UTF-8)</a:t>
            </a:r>
          </a:p>
          <a:p>
            <a:r>
              <a:rPr lang="en-US" altLang="zh-CN" sz="3200" smtClean="0"/>
              <a:t>Floating point numbers</a:t>
            </a:r>
          </a:p>
          <a:p>
            <a:pPr lvl="1"/>
            <a:r>
              <a:rPr lang="en-US" altLang="zh-CN" sz="2400" smtClean="0"/>
              <a:t>numeric calculations</a:t>
            </a:r>
          </a:p>
          <a:p>
            <a:pPr lvl="1"/>
            <a:r>
              <a:rPr lang="en-US" altLang="zh-CN" sz="2400" smtClean="0"/>
              <a:t>Different grades of precision</a:t>
            </a:r>
          </a:p>
          <a:p>
            <a:pPr lvl="2"/>
            <a:r>
              <a:rPr lang="en-US" altLang="zh-CN" smtClean="0"/>
              <a:t>Single precision (IEEE)</a:t>
            </a:r>
          </a:p>
          <a:p>
            <a:pPr lvl="2"/>
            <a:r>
              <a:rPr lang="en-US" altLang="zh-CN" smtClean="0"/>
              <a:t>Double precision (IEEE)</a:t>
            </a:r>
          </a:p>
          <a:p>
            <a:pPr lvl="2"/>
            <a:r>
              <a:rPr lang="en-US" altLang="zh-CN" smtClean="0"/>
              <a:t>Quadruple precision</a:t>
            </a:r>
          </a:p>
          <a:p>
            <a:r>
              <a:rPr lang="en-US" altLang="zh-CN" sz="3200" smtClean="0">
                <a:ea typeface="宋体" panose="02010600030101010101" pitchFamily="2" charset="-122"/>
              </a:rPr>
              <a:t>Instructions in the Computer</a:t>
            </a:r>
          </a:p>
          <a:p>
            <a:pPr>
              <a:buFont typeface="Wingdings" panose="05000000000000000000" pitchFamily="2" charset="2"/>
              <a:buNone/>
            </a:pPr>
            <a:endParaRPr lang="en-US" altLang="zh-CN" sz="1800" smtClean="0">
              <a:ea typeface="宋体" panose="02010600030101010101" pitchFamily="2" charset="-122"/>
            </a:endParaRPr>
          </a:p>
        </p:txBody>
      </p:sp>
    </p:spTree>
    <p:extLst>
      <p:ext uri="{BB962C8B-B14F-4D97-AF65-F5344CB8AC3E}">
        <p14:creationId xmlns:p14="http://schemas.microsoft.com/office/powerpoint/2010/main" val="1799751710"/>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487488" y="0"/>
            <a:ext cx="9720634" cy="1176337"/>
          </a:xfrm>
        </p:spPr>
        <p:txBody>
          <a:bodyPr/>
          <a:lstStyle/>
          <a:p>
            <a:pPr>
              <a:defRPr/>
            </a:pPr>
            <a:r>
              <a:rPr lang="en-US" altLang="zh-CN" dirty="0" smtClean="0"/>
              <a:t>2.5   representing Instructions in the computer</a:t>
            </a:r>
          </a:p>
        </p:txBody>
      </p:sp>
      <p:sp>
        <p:nvSpPr>
          <p:cNvPr id="27651" name="Rectangle 5"/>
          <p:cNvSpPr>
            <a:spLocks noRot="1" noChangeArrowheads="1"/>
          </p:cNvSpPr>
          <p:nvPr/>
        </p:nvSpPr>
        <p:spPr bwMode="auto">
          <a:xfrm>
            <a:off x="1703388" y="1341438"/>
            <a:ext cx="8785225" cy="5327650"/>
          </a:xfrm>
          <a:prstGeom prst="rect">
            <a:avLst/>
          </a:prstGeom>
          <a:noFill/>
          <a:ln w="9525" algn="ctr">
            <a:noFill/>
            <a:miter lim="800000"/>
            <a:headEnd/>
            <a:tailEnd/>
          </a:ln>
        </p:spPr>
        <p:txBody>
          <a:bodyPr/>
          <a:lstStyle/>
          <a:p>
            <a:pPr marL="342900" indent="-342900">
              <a:spcBef>
                <a:spcPct val="20000"/>
              </a:spcBef>
              <a:buClr>
                <a:schemeClr val="bg2"/>
              </a:buClr>
              <a:buSzPct val="75000"/>
              <a:buFont typeface="Wingdings" panose="05000000000000000000" pitchFamily="2" charset="2"/>
              <a:buChar char="p"/>
              <a:defRPr/>
            </a:pPr>
            <a:r>
              <a:rPr lang="en-US" altLang="zh-CN" sz="2400" b="0" dirty="0" smtClean="0">
                <a:latin typeface="Verdana" pitchFamily="34" charset="0"/>
                <a:ea typeface="楷体_GB2312" pitchFamily="49" charset="-122"/>
                <a:cs typeface="+mn-cs"/>
              </a:rPr>
              <a:t>All </a:t>
            </a:r>
            <a:r>
              <a:rPr lang="en-US" altLang="zh-CN" sz="2400" b="0" dirty="0">
                <a:latin typeface="Verdana" pitchFamily="34" charset="0"/>
                <a:ea typeface="楷体_GB2312" pitchFamily="49" charset="-122"/>
                <a:cs typeface="+mn-cs"/>
              </a:rPr>
              <a:t>information in computer consists of  binary bits</a:t>
            </a:r>
          </a:p>
          <a:p>
            <a:pPr marL="342900" indent="-342900">
              <a:spcBef>
                <a:spcPct val="20000"/>
              </a:spcBef>
              <a:buClr>
                <a:schemeClr val="bg2"/>
              </a:buClr>
              <a:buSzPct val="75000"/>
              <a:buFont typeface="Wingdings" panose="05000000000000000000" pitchFamily="2" charset="2"/>
              <a:buChar char="p"/>
              <a:defRPr/>
            </a:pPr>
            <a:r>
              <a:rPr lang="en-US" altLang="zh-CN" sz="2400" b="0" dirty="0">
                <a:latin typeface="Verdana" pitchFamily="34" charset="0"/>
                <a:ea typeface="楷体_GB2312" pitchFamily="49" charset="-122"/>
                <a:cs typeface="+mn-cs"/>
              </a:rPr>
              <a:t>Instructions are encoded in binary</a:t>
            </a:r>
          </a:p>
          <a:p>
            <a:pPr marL="800100" lvl="1" indent="-342900">
              <a:spcBef>
                <a:spcPct val="20000"/>
              </a:spcBef>
              <a:buClr>
                <a:schemeClr val="bg2"/>
              </a:buClr>
              <a:buSzPct val="75000"/>
              <a:buFont typeface="Wingdings" panose="05000000000000000000" pitchFamily="2" charset="2"/>
              <a:buChar char="p"/>
              <a:defRPr/>
            </a:pPr>
            <a:r>
              <a:rPr lang="en-US" altLang="zh-CN" sz="2400" b="0" dirty="0">
                <a:latin typeface="Verdana" pitchFamily="34" charset="0"/>
                <a:ea typeface="楷体_GB2312" pitchFamily="49" charset="-122"/>
                <a:cs typeface="+mn-cs"/>
              </a:rPr>
              <a:t>Called </a:t>
            </a:r>
            <a:r>
              <a:rPr lang="en-US" altLang="zh-CN" sz="2400" b="0" dirty="0">
                <a:solidFill>
                  <a:srgbClr val="0000FF"/>
                </a:solidFill>
                <a:latin typeface="Verdana" pitchFamily="34" charset="0"/>
                <a:ea typeface="楷体_GB2312" pitchFamily="49" charset="-122"/>
                <a:cs typeface="+mn-cs"/>
              </a:rPr>
              <a:t>machine code</a:t>
            </a:r>
          </a:p>
          <a:p>
            <a:pPr marL="342900" indent="-342900">
              <a:spcBef>
                <a:spcPct val="20000"/>
              </a:spcBef>
              <a:buClr>
                <a:schemeClr val="bg2"/>
              </a:buClr>
              <a:buSzPct val="75000"/>
              <a:buFont typeface="Wingdings" panose="05000000000000000000" pitchFamily="2" charset="2"/>
              <a:buChar char="p"/>
              <a:defRPr/>
            </a:pPr>
            <a:r>
              <a:rPr lang="en-US" altLang="zh-CN" sz="2400" b="0" dirty="0">
                <a:latin typeface="Verdana" pitchFamily="34" charset="0"/>
                <a:ea typeface="楷体_GB2312" pitchFamily="49" charset="-122"/>
                <a:cs typeface="+mn-cs"/>
              </a:rPr>
              <a:t> Mapping registers into numbers</a:t>
            </a:r>
          </a:p>
          <a:p>
            <a:pPr marL="742950" lvl="1" indent="-285750">
              <a:spcBef>
                <a:spcPct val="20000"/>
              </a:spcBef>
              <a:buClr>
                <a:schemeClr val="tx2"/>
              </a:buClr>
              <a:buSzPct val="75000"/>
              <a:buFont typeface="Wingdings" panose="05000000000000000000" pitchFamily="2" charset="2"/>
              <a:buChar char="n"/>
              <a:defRPr/>
            </a:pPr>
            <a:r>
              <a:rPr lang="en-US" altLang="zh-CN" b="0" dirty="0">
                <a:ea typeface="宋体" charset="-122"/>
                <a:cs typeface="+mn-cs"/>
              </a:rPr>
              <a:t> </a:t>
            </a:r>
            <a:r>
              <a:rPr lang="en-US" altLang="zh-CN" sz="2400" b="0" dirty="0">
                <a:ea typeface="宋体" charset="-122"/>
                <a:cs typeface="+mn-cs"/>
              </a:rPr>
              <a:t>map registers </a:t>
            </a:r>
            <a:r>
              <a:rPr lang="en-US" altLang="zh-CN" sz="2400" dirty="0">
                <a:solidFill>
                  <a:srgbClr val="FF0066"/>
                </a:solidFill>
                <a:ea typeface="宋体" charset="-122"/>
                <a:cs typeface="+mn-cs"/>
              </a:rPr>
              <a:t>x0 to x31</a:t>
            </a:r>
            <a:r>
              <a:rPr lang="en-US" altLang="zh-CN" sz="2400" b="0" dirty="0">
                <a:ea typeface="宋体" charset="-122"/>
                <a:cs typeface="+mn-cs"/>
              </a:rPr>
              <a:t> onto numbers </a:t>
            </a:r>
            <a:r>
              <a:rPr lang="en-US" altLang="zh-CN" sz="2400" dirty="0">
                <a:solidFill>
                  <a:srgbClr val="FF0066"/>
                </a:solidFill>
                <a:ea typeface="宋体" charset="-122"/>
                <a:cs typeface="+mn-cs"/>
              </a:rPr>
              <a:t>0 to 31</a:t>
            </a:r>
          </a:p>
          <a:p>
            <a:pPr lvl="1" eaLnBrk="1" hangingPunct="1">
              <a:defRPr/>
            </a:pPr>
            <a:endParaRPr lang="en-US" altLang="en-US" sz="2400" dirty="0">
              <a:cs typeface="+mn-cs"/>
            </a:endParaRPr>
          </a:p>
          <a:p>
            <a:pPr eaLnBrk="1" hangingPunct="1">
              <a:defRPr/>
            </a:pPr>
            <a:r>
              <a:rPr lang="en-US" altLang="en-US" sz="2800" dirty="0">
                <a:solidFill>
                  <a:srgbClr val="0000FF"/>
                </a:solidFill>
                <a:cs typeface="+mn-cs"/>
              </a:rPr>
              <a:t>RISC-V instructions</a:t>
            </a:r>
          </a:p>
          <a:p>
            <a:pPr lvl="1" eaLnBrk="1" hangingPunct="1">
              <a:defRPr/>
            </a:pPr>
            <a:r>
              <a:rPr lang="en-US" altLang="en-US" sz="2400" dirty="0">
                <a:cs typeface="+mn-cs"/>
              </a:rPr>
              <a:t>Encoded as 32-bit instruction words</a:t>
            </a:r>
          </a:p>
          <a:p>
            <a:pPr lvl="1" eaLnBrk="1" hangingPunct="1">
              <a:defRPr/>
            </a:pPr>
            <a:r>
              <a:rPr lang="en-US" altLang="en-US" sz="2400" dirty="0">
                <a:cs typeface="+mn-cs"/>
              </a:rPr>
              <a:t>Small number of formats encoding operation code (opcode), register numbers, …</a:t>
            </a:r>
          </a:p>
          <a:p>
            <a:pPr lvl="1" eaLnBrk="1" hangingPunct="1">
              <a:defRPr/>
            </a:pPr>
            <a:r>
              <a:rPr lang="en-US" altLang="en-US" sz="2400" dirty="0">
                <a:cs typeface="+mn-cs"/>
              </a:rPr>
              <a:t>Regularity!</a:t>
            </a:r>
          </a:p>
        </p:txBody>
      </p:sp>
    </p:spTree>
    <p:extLst>
      <p:ext uri="{BB962C8B-B14F-4D97-AF65-F5344CB8AC3E}">
        <p14:creationId xmlns:p14="http://schemas.microsoft.com/office/powerpoint/2010/main" val="3975277039"/>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06498"/>
                                        </p:tgtEl>
                                        <p:attrNameLst>
                                          <p:attrName>style.visibility</p:attrName>
                                        </p:attrNameLst>
                                      </p:cBhvr>
                                      <p:to>
                                        <p:strVal val="visible"/>
                                      </p:to>
                                    </p:set>
                                    <p:anim calcmode="lin" valueType="num">
                                      <p:cBhvr>
                                        <p:cTn id="7" dur="1000" fill="hold"/>
                                        <p:tgtEl>
                                          <p:spTgt spid="106498"/>
                                        </p:tgtEl>
                                        <p:attrNameLst>
                                          <p:attrName>ppt_x</p:attrName>
                                        </p:attrNameLst>
                                      </p:cBhvr>
                                      <p:tavLst>
                                        <p:tav tm="0">
                                          <p:val>
                                            <p:strVal val="#ppt_x-.2"/>
                                          </p:val>
                                        </p:tav>
                                        <p:tav tm="100000">
                                          <p:val>
                                            <p:strVal val="#ppt_x"/>
                                          </p:val>
                                        </p:tav>
                                      </p:tavLst>
                                    </p:anim>
                                    <p:anim calcmode="lin" valueType="num">
                                      <p:cBhvr>
                                        <p:cTn id="8" dur="1000" fill="hold"/>
                                        <p:tgtEl>
                                          <p:spTgt spid="1064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9037" y="125430"/>
            <a:ext cx="10776685" cy="1142984"/>
          </a:xfrm>
        </p:spPr>
        <p:txBody>
          <a:bodyPr/>
          <a:lstStyle/>
          <a:p>
            <a:r>
              <a:rPr lang="en-US" altLang="zh-CN" sz="4000" dirty="0"/>
              <a:t>Example(p81) Translating assembly into machine </a:t>
            </a:r>
            <a:r>
              <a:rPr lang="en-US" altLang="zh-CN" sz="4000" dirty="0" smtClean="0"/>
              <a:t>instruction</a:t>
            </a:r>
            <a:endParaRPr lang="zh-CN" altLang="en-US" sz="3200" dirty="0"/>
          </a:p>
        </p:txBody>
      </p:sp>
      <p:sp>
        <p:nvSpPr>
          <p:cNvPr id="3" name="内容占位符 2"/>
          <p:cNvSpPr>
            <a:spLocks noGrp="1"/>
          </p:cNvSpPr>
          <p:nvPr>
            <p:ph idx="1"/>
          </p:nvPr>
        </p:nvSpPr>
        <p:spPr>
          <a:xfrm>
            <a:off x="551384" y="1628800"/>
            <a:ext cx="11070167" cy="4886325"/>
          </a:xfrm>
        </p:spPr>
        <p:txBody>
          <a:bodyPr/>
          <a:lstStyle/>
          <a:p>
            <a:pPr marL="285750" indent="-285750">
              <a:buClr>
                <a:schemeClr val="tx2"/>
              </a:buClr>
              <a:buFont typeface="Wingdings" panose="05000000000000000000" pitchFamily="2" charset="2"/>
              <a:buChar char="n"/>
              <a:defRPr/>
            </a:pPr>
            <a:r>
              <a:rPr lang="en-US" altLang="zh-CN" dirty="0" smtClean="0">
                <a:solidFill>
                  <a:srgbClr val="0000FF"/>
                </a:solidFill>
                <a:latin typeface="Arial Unicode MS" pitchFamily="34" charset="-122"/>
                <a:ea typeface="宋体" charset="-122"/>
              </a:rPr>
              <a:t>RISC-V </a:t>
            </a:r>
            <a:r>
              <a:rPr lang="en-US" altLang="zh-CN" dirty="0">
                <a:solidFill>
                  <a:srgbClr val="0000FF"/>
                </a:solidFill>
                <a:latin typeface="Arial Unicode MS" pitchFamily="34" charset="-122"/>
                <a:ea typeface="宋体" charset="-122"/>
              </a:rPr>
              <a:t>code</a:t>
            </a:r>
          </a:p>
          <a:p>
            <a:pPr lvl="1">
              <a:defRPr/>
            </a:pPr>
            <a:r>
              <a:rPr lang="en-US" altLang="zh-CN" dirty="0">
                <a:ea typeface="宋体" charset="-122"/>
              </a:rPr>
              <a:t>         add    x9, x20, x21</a:t>
            </a:r>
          </a:p>
          <a:p>
            <a:pPr lvl="1">
              <a:defRPr/>
            </a:pPr>
            <a:r>
              <a:rPr lang="en-US" altLang="zh-CN" dirty="0">
                <a:ea typeface="宋体" charset="-122"/>
              </a:rPr>
              <a:t> </a:t>
            </a:r>
            <a:r>
              <a:rPr lang="en-US" altLang="zh-CN" dirty="0">
                <a:solidFill>
                  <a:srgbClr val="FF0066"/>
                </a:solidFill>
                <a:latin typeface="Arial Unicode MS" pitchFamily="34" charset="-122"/>
                <a:ea typeface="宋体" charset="-122"/>
              </a:rPr>
              <a:t>Decimal </a:t>
            </a:r>
            <a:r>
              <a:rPr lang="en-US" altLang="zh-CN" dirty="0">
                <a:latin typeface="Arial Unicode MS" pitchFamily="34" charset="-122"/>
                <a:ea typeface="宋体" charset="-122"/>
              </a:rPr>
              <a:t>version of machine code</a:t>
            </a:r>
            <a:r>
              <a:rPr lang="en-US" altLang="zh-CN" dirty="0">
                <a:ea typeface="宋体" charset="-122"/>
              </a:rPr>
              <a:t>   </a:t>
            </a:r>
          </a:p>
          <a:p>
            <a:pPr lvl="1">
              <a:defRPr/>
            </a:pPr>
            <a:r>
              <a:rPr lang="en-US" altLang="zh-CN" dirty="0">
                <a:ea typeface="宋体" charset="-122"/>
              </a:rPr>
              <a:t>          </a:t>
            </a:r>
            <a:r>
              <a:rPr lang="en-US" altLang="zh-CN" u="sng" dirty="0">
                <a:ea typeface="宋体" charset="-122"/>
              </a:rPr>
              <a:t>|        0      |     21     |     20     |     0       |       9     |       51     |</a:t>
            </a:r>
          </a:p>
          <a:p>
            <a:pPr lvl="1">
              <a:defRPr/>
            </a:pPr>
            <a:r>
              <a:rPr lang="en-US" altLang="zh-CN" dirty="0">
                <a:ea typeface="宋体" charset="-122"/>
              </a:rPr>
              <a:t> </a:t>
            </a:r>
            <a:r>
              <a:rPr lang="en-US" altLang="zh-CN" dirty="0">
                <a:solidFill>
                  <a:srgbClr val="FF0066"/>
                </a:solidFill>
                <a:ea typeface="宋体" charset="-122"/>
              </a:rPr>
              <a:t>Binary</a:t>
            </a:r>
            <a:r>
              <a:rPr lang="en-US" altLang="zh-CN" dirty="0">
                <a:ea typeface="宋体" charset="-122"/>
              </a:rPr>
              <a:t> </a:t>
            </a:r>
            <a:r>
              <a:rPr lang="en-US" altLang="zh-CN" dirty="0">
                <a:latin typeface="Arial Unicode MS" pitchFamily="34" charset="-122"/>
                <a:ea typeface="宋体" charset="-122"/>
              </a:rPr>
              <a:t>version of machine code</a:t>
            </a:r>
            <a:r>
              <a:rPr lang="en-US" altLang="zh-CN" dirty="0">
                <a:ea typeface="宋体" charset="-122"/>
              </a:rPr>
              <a:t> </a:t>
            </a:r>
          </a:p>
          <a:p>
            <a:pPr lvl="1">
              <a:defRPr/>
            </a:pPr>
            <a:r>
              <a:rPr lang="en-US" altLang="zh-CN" dirty="0">
                <a:ea typeface="宋体" charset="-122"/>
              </a:rPr>
              <a:t>          </a:t>
            </a:r>
            <a:r>
              <a:rPr lang="en-US" altLang="zh-CN" u="sng" dirty="0">
                <a:ea typeface="宋体" charset="-122"/>
              </a:rPr>
              <a:t>|  0000000  |  10101  |  10100  |   000   |   01001   |  0110011  |</a:t>
            </a:r>
          </a:p>
          <a:p>
            <a:pPr lvl="1">
              <a:defRPr/>
            </a:pPr>
            <a:r>
              <a:rPr lang="en-US" altLang="zh-CN" dirty="0">
                <a:ea typeface="宋体" charset="-122"/>
              </a:rPr>
              <a:t>              7 bits         5 bits      5 bits      3 bits       5 bits       7 bits </a:t>
            </a:r>
          </a:p>
          <a:p>
            <a:pPr>
              <a:defRPr/>
            </a:pPr>
            <a:endParaRPr lang="zh-CN" altLang="en-US" dirty="0">
              <a:cs typeface="+mn-cs"/>
            </a:endParaRPr>
          </a:p>
        </p:txBody>
      </p:sp>
      <p:sp>
        <p:nvSpPr>
          <p:cNvPr id="70659" name="Rectangle 35"/>
          <p:cNvSpPr>
            <a:spLocks noChangeArrowheads="1"/>
          </p:cNvSpPr>
          <p:nvPr/>
        </p:nvSpPr>
        <p:spPr bwMode="auto">
          <a:xfrm>
            <a:off x="1200150" y="5229225"/>
            <a:ext cx="94932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None/>
            </a:pPr>
            <a:r>
              <a:rPr lang="en-US" altLang="en-US">
                <a:latin typeface="Arial" panose="020B0604020202020204" pitchFamily="34" charset="0"/>
                <a:ea typeface="Arial Unicode MS" panose="020B0604020202020204" pitchFamily="34" charset="-122"/>
                <a:cs typeface="Arial Unicode MS" panose="020B0604020202020204" pitchFamily="34" charset="-122"/>
              </a:rPr>
              <a:t>0000 0001 0101 1010 0000 0100 1011 0011</a:t>
            </a:r>
            <a:r>
              <a:rPr lang="en-US" altLang="en-US" baseline="-25000">
                <a:latin typeface="Arial" panose="020B0604020202020204" pitchFamily="34" charset="0"/>
                <a:ea typeface="Arial Unicode MS" panose="020B0604020202020204" pitchFamily="34" charset="-122"/>
                <a:cs typeface="Arial Unicode MS" panose="020B0604020202020204" pitchFamily="34" charset="-122"/>
              </a:rPr>
              <a:t>two</a:t>
            </a:r>
            <a:r>
              <a:rPr lang="en-US" altLang="en-US">
                <a:latin typeface="Arial" panose="020B0604020202020204" pitchFamily="34" charset="0"/>
                <a:ea typeface="Arial Unicode MS" panose="020B0604020202020204" pitchFamily="34" charset="-122"/>
                <a:cs typeface="Arial Unicode MS" panose="020B0604020202020204" pitchFamily="34" charset="-122"/>
              </a:rPr>
              <a:t> =  015A04B3</a:t>
            </a:r>
            <a:r>
              <a:rPr lang="en-US" altLang="en-US" baseline="-25000">
                <a:latin typeface="Arial" panose="020B0604020202020204" pitchFamily="34" charset="0"/>
                <a:ea typeface="Arial Unicode MS" panose="020B0604020202020204" pitchFamily="34" charset="-122"/>
                <a:cs typeface="Arial Unicode MS" panose="020B0604020202020204" pitchFamily="34" charset="-122"/>
              </a:rPr>
              <a:t>16</a:t>
            </a:r>
            <a:endParaRPr lang="en-AU" altLang="en-US">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33875253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1631504" y="980728"/>
            <a:ext cx="9577064" cy="4779962"/>
          </a:xfrm>
        </p:spPr>
        <p:txBody>
          <a:bodyPr/>
          <a:lstStyle/>
          <a:p>
            <a:pPr marL="0" indent="0">
              <a:lnSpc>
                <a:spcPct val="90000"/>
              </a:lnSpc>
              <a:buNone/>
            </a:pPr>
            <a:r>
              <a:rPr lang="en-US" altLang="zh-CN" sz="2800" b="1" dirty="0" smtClean="0">
                <a:latin typeface="Arial Unicode MS" panose="020B0604020202020204" pitchFamily="34" charset="-122"/>
              </a:rPr>
              <a:t>	</a:t>
            </a:r>
            <a:r>
              <a:rPr lang="en-US" altLang="zh-CN" sz="2800" dirty="0" smtClean="0">
                <a:latin typeface="Arial Unicode MS" panose="020B0604020202020204" pitchFamily="34" charset="-122"/>
              </a:rPr>
              <a:t>	</a:t>
            </a:r>
            <a:endParaRPr lang="en-US" altLang="zh-CN" sz="1800" dirty="0" smtClean="0">
              <a:latin typeface="Arial Unicode MS" panose="020B0604020202020204" pitchFamily="34" charset="-122"/>
            </a:endParaRPr>
          </a:p>
          <a:p>
            <a:pPr lvl="1">
              <a:lnSpc>
                <a:spcPct val="90000"/>
              </a:lnSpc>
            </a:pPr>
            <a:r>
              <a:rPr lang="en-US" altLang="zh-CN" sz="2400" dirty="0" smtClean="0">
                <a:solidFill>
                  <a:srgbClr val="0000FF"/>
                </a:solidFill>
                <a:latin typeface="Arial Unicode MS" panose="020B0604020202020204" pitchFamily="34" charset="-122"/>
              </a:rPr>
              <a:t> </a:t>
            </a:r>
            <a:r>
              <a:rPr lang="en-US" altLang="zh-CN" dirty="0" smtClean="0">
                <a:solidFill>
                  <a:srgbClr val="0000FF"/>
                </a:solidFill>
                <a:latin typeface="Arial Unicode MS" panose="020B0604020202020204" pitchFamily="34" charset="-122"/>
              </a:rPr>
              <a:t>R-type or R-format</a:t>
            </a:r>
          </a:p>
          <a:p>
            <a:pPr>
              <a:lnSpc>
                <a:spcPct val="90000"/>
              </a:lnSpc>
              <a:buFont typeface="Wingdings" panose="05000000000000000000" pitchFamily="2" charset="2"/>
              <a:buNone/>
            </a:pPr>
            <a:r>
              <a:rPr lang="en-US" altLang="zh-CN" sz="2000" dirty="0" smtClean="0">
                <a:latin typeface="Arial Unicode MS" panose="020B0604020202020204" pitchFamily="34" charset="-122"/>
              </a:rPr>
              <a:t>       </a:t>
            </a:r>
            <a:r>
              <a:rPr lang="en-US" altLang="zh-CN" sz="2400" u="sng" dirty="0" smtClean="0">
                <a:latin typeface="Times New Roman" panose="02020603050405020304" pitchFamily="18" charset="0"/>
              </a:rPr>
              <a:t>|       funct7     |     rs2     |     rs1    |    funct3     |   </a:t>
            </a:r>
            <a:r>
              <a:rPr lang="en-US" altLang="zh-CN" sz="2400" u="sng" dirty="0" err="1" smtClean="0">
                <a:latin typeface="Times New Roman" panose="02020603050405020304" pitchFamily="18" charset="0"/>
              </a:rPr>
              <a:t>rd</a:t>
            </a:r>
            <a:r>
              <a:rPr lang="en-US" altLang="zh-CN" sz="2400" u="sng" dirty="0" smtClean="0">
                <a:latin typeface="Times New Roman" panose="02020603050405020304" pitchFamily="18" charset="0"/>
              </a:rPr>
              <a:t>     |    opcode     |</a:t>
            </a:r>
          </a:p>
          <a:p>
            <a:pPr lvl="1">
              <a:lnSpc>
                <a:spcPct val="90000"/>
              </a:lnSpc>
              <a:buFont typeface="Wingdings" panose="05000000000000000000" pitchFamily="2" charset="2"/>
              <a:buNone/>
            </a:pPr>
            <a:r>
              <a:rPr lang="en-US" altLang="zh-CN" sz="2800" dirty="0" smtClean="0">
                <a:latin typeface="Times New Roman" panose="02020603050405020304" pitchFamily="18" charset="0"/>
              </a:rPr>
              <a:t>         </a:t>
            </a:r>
            <a:r>
              <a:rPr lang="en-US" altLang="zh-CN" dirty="0" smtClean="0">
                <a:latin typeface="Times New Roman" panose="02020603050405020304" pitchFamily="18" charset="0"/>
              </a:rPr>
              <a:t>7 bits         5 bits       5 bits       3 bits         5 bits       7 bits</a:t>
            </a:r>
            <a:endParaRPr lang="en-US" altLang="zh-CN" dirty="0" smtClean="0">
              <a:latin typeface="Arial Unicode MS" panose="020B0604020202020204" pitchFamily="34" charset="-122"/>
            </a:endParaRPr>
          </a:p>
          <a:p>
            <a:pPr lvl="1">
              <a:lnSpc>
                <a:spcPct val="90000"/>
              </a:lnSpc>
              <a:buFont typeface="Wingdings" panose="05000000000000000000" pitchFamily="2" charset="2"/>
              <a:buNone/>
            </a:pPr>
            <a:endParaRPr lang="en-US" altLang="zh-CN" dirty="0" smtClean="0">
              <a:latin typeface="Arial Unicode MS" panose="020B0604020202020204" pitchFamily="34" charset="-122"/>
            </a:endParaRPr>
          </a:p>
          <a:p>
            <a:pPr lvl="1">
              <a:lnSpc>
                <a:spcPct val="90000"/>
              </a:lnSpc>
            </a:pPr>
            <a:r>
              <a:rPr lang="en-US" altLang="zh-CN" i="1" dirty="0" smtClean="0"/>
              <a:t>opcode </a:t>
            </a:r>
            <a:r>
              <a:rPr lang="en-US" altLang="zh-CN" dirty="0" smtClean="0"/>
              <a:t>: basic operation and format of an instruction.</a:t>
            </a:r>
          </a:p>
          <a:p>
            <a:pPr lvl="1">
              <a:lnSpc>
                <a:spcPct val="90000"/>
              </a:lnSpc>
            </a:pPr>
            <a:r>
              <a:rPr lang="en-US" altLang="zh-CN" i="1" dirty="0" err="1" smtClean="0"/>
              <a:t>rd</a:t>
            </a:r>
            <a:r>
              <a:rPr lang="en-US" altLang="zh-CN" i="1" dirty="0" smtClean="0"/>
              <a:t> </a:t>
            </a:r>
            <a:r>
              <a:rPr lang="en-US" altLang="zh-CN" dirty="0" smtClean="0"/>
              <a:t>: the register destination operand.</a:t>
            </a:r>
          </a:p>
          <a:p>
            <a:pPr lvl="1">
              <a:lnSpc>
                <a:spcPct val="90000"/>
              </a:lnSpc>
            </a:pPr>
            <a:r>
              <a:rPr lang="en-US" altLang="zh-CN" i="1" dirty="0" smtClean="0"/>
              <a:t>funct3</a:t>
            </a:r>
            <a:r>
              <a:rPr lang="en-US" altLang="zh-CN" dirty="0" smtClean="0"/>
              <a:t>: an additional opcode field.</a:t>
            </a:r>
          </a:p>
          <a:p>
            <a:pPr lvl="1">
              <a:lnSpc>
                <a:spcPct val="90000"/>
              </a:lnSpc>
            </a:pPr>
            <a:r>
              <a:rPr lang="en-US" altLang="zh-CN" i="1" dirty="0" smtClean="0"/>
              <a:t>rs1</a:t>
            </a:r>
            <a:r>
              <a:rPr lang="en-US" altLang="zh-CN" dirty="0" smtClean="0"/>
              <a:t>: the first register source operand.</a:t>
            </a:r>
          </a:p>
          <a:p>
            <a:pPr lvl="1">
              <a:lnSpc>
                <a:spcPct val="90000"/>
              </a:lnSpc>
            </a:pPr>
            <a:r>
              <a:rPr lang="en-US" altLang="zh-CN" i="1" dirty="0" smtClean="0"/>
              <a:t>rs2</a:t>
            </a:r>
            <a:r>
              <a:rPr lang="en-US" altLang="zh-CN" dirty="0" smtClean="0"/>
              <a:t>: the second register source operand.</a:t>
            </a:r>
          </a:p>
          <a:p>
            <a:pPr lvl="1">
              <a:lnSpc>
                <a:spcPct val="90000"/>
              </a:lnSpc>
            </a:pPr>
            <a:r>
              <a:rPr lang="en-US" altLang="zh-CN" i="1" dirty="0" smtClean="0"/>
              <a:t>funct7</a:t>
            </a:r>
            <a:r>
              <a:rPr lang="en-US" altLang="zh-CN" dirty="0" smtClean="0"/>
              <a:t>: an additional opcode field.</a:t>
            </a:r>
          </a:p>
        </p:txBody>
      </p:sp>
      <p:sp>
        <p:nvSpPr>
          <p:cNvPr id="3" name="标题 1"/>
          <p:cNvSpPr>
            <a:spLocks noGrp="1"/>
          </p:cNvSpPr>
          <p:nvPr>
            <p:ph type="title"/>
          </p:nvPr>
        </p:nvSpPr>
        <p:spPr/>
        <p:txBody>
          <a:bodyPr/>
          <a:lstStyle/>
          <a:p>
            <a:pPr>
              <a:defRPr/>
            </a:pPr>
            <a:r>
              <a:rPr lang="en-US" altLang="zh-CN" dirty="0" smtClean="0"/>
              <a:t>RISC-V R-format Instructions</a:t>
            </a:r>
            <a:endParaRPr lang="zh-CN" altLang="en-US" dirty="0"/>
          </a:p>
        </p:txBody>
      </p:sp>
    </p:spTree>
    <p:extLst>
      <p:ext uri="{BB962C8B-B14F-4D97-AF65-F5344CB8AC3E}">
        <p14:creationId xmlns:p14="http://schemas.microsoft.com/office/powerpoint/2010/main" val="398869065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p:txBody>
          <a:bodyPr/>
          <a:lstStyle/>
          <a:p>
            <a:r>
              <a:rPr lang="en-US" altLang="zh-CN" sz="2800" b="1" dirty="0" smtClean="0">
                <a:solidFill>
                  <a:srgbClr val="FF3300"/>
                </a:solidFill>
                <a:latin typeface="Arial Unicode MS" panose="020B0604020202020204" pitchFamily="34" charset="-122"/>
              </a:rPr>
              <a:t>Design Principle 4</a:t>
            </a:r>
          </a:p>
          <a:p>
            <a:pPr lvl="1"/>
            <a:r>
              <a:rPr lang="en-US" altLang="zh-CN" sz="2400" b="1" i="1" dirty="0" smtClean="0">
                <a:latin typeface="Arial Unicode MS" panose="020B0604020202020204" pitchFamily="34" charset="-122"/>
              </a:rPr>
              <a:t> </a:t>
            </a:r>
            <a:r>
              <a:rPr lang="en-US" altLang="zh-CN" sz="2400" b="1" i="1" dirty="0" smtClean="0">
                <a:solidFill>
                  <a:srgbClr val="FF0066"/>
                </a:solidFill>
                <a:latin typeface="Arial Unicode MS" panose="020B0604020202020204" pitchFamily="34" charset="-122"/>
              </a:rPr>
              <a:t>Good design demands good compromises</a:t>
            </a:r>
          </a:p>
          <a:p>
            <a:endParaRPr lang="en-US" altLang="zh-CN" sz="2800" dirty="0" smtClean="0">
              <a:latin typeface="Arial Unicode MS" panose="020B0604020202020204" pitchFamily="34" charset="-122"/>
            </a:endParaRPr>
          </a:p>
          <a:p>
            <a:r>
              <a:rPr lang="en-US" altLang="zh-CN" sz="2800" dirty="0" smtClean="0">
                <a:latin typeface="Arial Unicode MS" panose="020B0604020202020204" pitchFamily="34" charset="-122"/>
              </a:rPr>
              <a:t>All instructions in RISC-V have the same length</a:t>
            </a:r>
          </a:p>
          <a:p>
            <a:pPr lvl="1"/>
            <a:r>
              <a:rPr lang="en-US" altLang="zh-CN" sz="2400" dirty="0" smtClean="0">
                <a:latin typeface="Arial Unicode MS" panose="020B0604020202020204" pitchFamily="34" charset="-122"/>
              </a:rPr>
              <a:t>Conflict: </a:t>
            </a:r>
            <a:r>
              <a:rPr lang="en-US" altLang="zh-CN" dirty="0" smtClean="0">
                <a:latin typeface="Arial Unicode MS" panose="020B0604020202020204" pitchFamily="34" charset="-122"/>
              </a:rPr>
              <a:t>same length ←--→ single instruction</a:t>
            </a:r>
          </a:p>
          <a:p>
            <a:pPr>
              <a:buFont typeface="Wingdings" panose="05000000000000000000" pitchFamily="2" charset="2"/>
              <a:buNone/>
            </a:pPr>
            <a:endParaRPr lang="zh-CN" altLang="en-US" sz="2000" dirty="0" smtClean="0"/>
          </a:p>
        </p:txBody>
      </p:sp>
    </p:spTree>
    <p:extLst>
      <p:ext uri="{BB962C8B-B14F-4D97-AF65-F5344CB8AC3E}">
        <p14:creationId xmlns:p14="http://schemas.microsoft.com/office/powerpoint/2010/main" val="266843127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487487" y="764704"/>
            <a:ext cx="10056605" cy="5545137"/>
          </a:xfrm>
        </p:spPr>
        <p:txBody>
          <a:bodyPr/>
          <a:lstStyle/>
          <a:p>
            <a:pPr>
              <a:lnSpc>
                <a:spcPct val="90000"/>
              </a:lnSpc>
            </a:pPr>
            <a:r>
              <a:rPr lang="en-US" altLang="zh-CN" sz="2800" dirty="0" smtClean="0">
                <a:solidFill>
                  <a:srgbClr val="0000FF"/>
                </a:solidFill>
                <a:latin typeface="Arial Unicode MS" panose="020B0604020202020204" pitchFamily="34" charset="-122"/>
              </a:rPr>
              <a:t>I-format</a:t>
            </a:r>
            <a:r>
              <a:rPr lang="en-US" altLang="zh-CN" sz="2800" dirty="0" smtClean="0">
                <a:latin typeface="Arial Unicode MS" panose="020B0604020202020204" pitchFamily="34" charset="-122"/>
              </a:rPr>
              <a:t>	</a:t>
            </a:r>
            <a:endParaRPr lang="en-US" altLang="zh-CN" sz="1800" dirty="0" smtClean="0">
              <a:latin typeface="Arial Unicode MS" panose="020B0604020202020204" pitchFamily="34" charset="-122"/>
            </a:endParaRPr>
          </a:p>
          <a:p>
            <a:pPr>
              <a:lnSpc>
                <a:spcPct val="90000"/>
              </a:lnSpc>
            </a:pPr>
            <a:endParaRPr lang="en-US" altLang="zh-CN" dirty="0" smtClean="0">
              <a:latin typeface="Arial Unicode MS" panose="020B0604020202020204" pitchFamily="34" charset="-122"/>
            </a:endParaRPr>
          </a:p>
          <a:p>
            <a:pPr>
              <a:lnSpc>
                <a:spcPct val="90000"/>
              </a:lnSpc>
              <a:buFont typeface="Wingdings" panose="05000000000000000000" pitchFamily="2" charset="2"/>
              <a:buNone/>
            </a:pPr>
            <a:r>
              <a:rPr lang="en-US" altLang="zh-CN" sz="2400" dirty="0" smtClean="0">
                <a:latin typeface="Arial Unicode MS" panose="020B0604020202020204" pitchFamily="34" charset="-122"/>
              </a:rPr>
              <a:t>         </a:t>
            </a:r>
            <a:r>
              <a:rPr lang="en-US" altLang="zh-CN" sz="2400" u="sng" dirty="0" smtClean="0">
                <a:latin typeface="Times New Roman" panose="02020603050405020304" pitchFamily="18" charset="0"/>
              </a:rPr>
              <a:t>|       immediate   |     rs1    |    funct3     |   </a:t>
            </a:r>
            <a:r>
              <a:rPr lang="en-US" altLang="zh-CN" sz="2400" u="sng" dirty="0" err="1" smtClean="0">
                <a:latin typeface="Times New Roman" panose="02020603050405020304" pitchFamily="18" charset="0"/>
              </a:rPr>
              <a:t>rd</a:t>
            </a:r>
            <a:r>
              <a:rPr lang="en-US" altLang="zh-CN" sz="2400" u="sng" dirty="0" smtClean="0">
                <a:latin typeface="Times New Roman" panose="02020603050405020304" pitchFamily="18" charset="0"/>
              </a:rPr>
              <a:t>     |    opcode     |</a:t>
            </a:r>
          </a:p>
          <a:p>
            <a:pPr lvl="1">
              <a:lnSpc>
                <a:spcPct val="90000"/>
              </a:lnSpc>
              <a:buFont typeface="Wingdings" panose="05000000000000000000" pitchFamily="2" charset="2"/>
              <a:buNone/>
            </a:pPr>
            <a:r>
              <a:rPr lang="en-US" altLang="zh-CN" dirty="0" smtClean="0">
                <a:latin typeface="Times New Roman" panose="02020603050405020304" pitchFamily="18" charset="0"/>
              </a:rPr>
              <a:t>           12 bits            5 bits       3 bits         5 bits       7 bits</a:t>
            </a:r>
            <a:endParaRPr lang="en-US" altLang="zh-CN" dirty="0" smtClean="0">
              <a:latin typeface="Arial Unicode MS" panose="020B0604020202020204" pitchFamily="34" charset="-122"/>
            </a:endParaRPr>
          </a:p>
          <a:p>
            <a:pPr lvl="1">
              <a:lnSpc>
                <a:spcPct val="90000"/>
              </a:lnSpc>
              <a:buFont typeface="Wingdings" panose="05000000000000000000" pitchFamily="2" charset="2"/>
              <a:buNone/>
            </a:pPr>
            <a:endParaRPr lang="en-US" altLang="zh-CN" dirty="0" smtClean="0">
              <a:latin typeface="Arial Unicode MS" panose="020B0604020202020204" pitchFamily="34" charset="-122"/>
            </a:endParaRPr>
          </a:p>
          <a:p>
            <a:pPr lvl="1" eaLnBrk="1" hangingPunct="1">
              <a:lnSpc>
                <a:spcPct val="90000"/>
              </a:lnSpc>
            </a:pPr>
            <a:r>
              <a:rPr lang="en-US" altLang="en-US" dirty="0" smtClean="0"/>
              <a:t>Immediate arithmetic and load instructions</a:t>
            </a:r>
          </a:p>
          <a:p>
            <a:pPr lvl="1" eaLnBrk="1" hangingPunct="1">
              <a:lnSpc>
                <a:spcPct val="90000"/>
              </a:lnSpc>
            </a:pPr>
            <a:r>
              <a:rPr lang="en-US" altLang="en-US" dirty="0" smtClean="0"/>
              <a:t>rs1: source or base address register number</a:t>
            </a:r>
          </a:p>
          <a:p>
            <a:pPr lvl="1" eaLnBrk="1" hangingPunct="1">
              <a:lnSpc>
                <a:spcPct val="90000"/>
              </a:lnSpc>
            </a:pPr>
            <a:r>
              <a:rPr lang="en-US" altLang="en-US" dirty="0" smtClean="0"/>
              <a:t>immediate: constant operand, or offset added to base address</a:t>
            </a:r>
            <a:endParaRPr lang="en-US" altLang="en-US" sz="1600" dirty="0" smtClean="0"/>
          </a:p>
          <a:p>
            <a:pPr lvl="2" eaLnBrk="1" hangingPunct="1">
              <a:lnSpc>
                <a:spcPct val="90000"/>
              </a:lnSpc>
            </a:pPr>
            <a:r>
              <a:rPr lang="en-US" altLang="en-US" sz="1800" dirty="0" smtClean="0"/>
              <a:t>2’-complement, sign extended</a:t>
            </a:r>
          </a:p>
          <a:p>
            <a:pPr lvl="1">
              <a:lnSpc>
                <a:spcPct val="90000"/>
              </a:lnSpc>
            </a:pPr>
            <a:endParaRPr lang="en-US" altLang="zh-CN" dirty="0" smtClean="0"/>
          </a:p>
          <a:p>
            <a:pPr lvl="1">
              <a:lnSpc>
                <a:spcPct val="90000"/>
              </a:lnSpc>
            </a:pPr>
            <a:r>
              <a:rPr lang="en-US" altLang="zh-CN" dirty="0" err="1" smtClean="0"/>
              <a:t>ld</a:t>
            </a:r>
            <a:r>
              <a:rPr lang="en-US" altLang="zh-CN" dirty="0" smtClean="0"/>
              <a:t> x9, 64(x22)</a:t>
            </a:r>
          </a:p>
          <a:p>
            <a:pPr>
              <a:lnSpc>
                <a:spcPct val="90000"/>
              </a:lnSpc>
              <a:buFont typeface="Wingdings" panose="05000000000000000000" pitchFamily="2" charset="2"/>
              <a:buNone/>
            </a:pPr>
            <a:r>
              <a:rPr lang="en-US" altLang="zh-CN" sz="2000" dirty="0" smtClean="0">
                <a:latin typeface="Arial Unicode MS" panose="020B0604020202020204" pitchFamily="34" charset="-122"/>
              </a:rPr>
              <a:t>		 </a:t>
            </a:r>
            <a:r>
              <a:rPr lang="en-US" altLang="zh-CN" sz="2400" u="sng" dirty="0" smtClean="0">
                <a:latin typeface="Times New Roman" panose="02020603050405020304" pitchFamily="18" charset="0"/>
              </a:rPr>
              <a:t>|       64              |     22     |    011     |     9     |    0000011    |</a:t>
            </a:r>
          </a:p>
          <a:p>
            <a:pPr lvl="1">
              <a:lnSpc>
                <a:spcPct val="90000"/>
              </a:lnSpc>
              <a:buFont typeface="Wingdings" panose="05000000000000000000" pitchFamily="2" charset="2"/>
              <a:buNone/>
            </a:pPr>
            <a:r>
              <a:rPr lang="en-US" altLang="zh-CN" dirty="0" smtClean="0">
                <a:latin typeface="Times New Roman" panose="02020603050405020304" pitchFamily="18" charset="0"/>
              </a:rPr>
              <a:t>              12 bits            5 bits       3 bits       5 bits       7 bits</a:t>
            </a:r>
            <a:endParaRPr lang="en-US" altLang="zh-CN" dirty="0" smtClean="0">
              <a:latin typeface="Arial Unicode MS" panose="020B0604020202020204" pitchFamily="34" charset="-122"/>
            </a:endParaRPr>
          </a:p>
          <a:p>
            <a:pPr lvl="1">
              <a:lnSpc>
                <a:spcPct val="90000"/>
              </a:lnSpc>
            </a:pPr>
            <a:endParaRPr lang="en-US" altLang="zh-CN" dirty="0" smtClean="0"/>
          </a:p>
        </p:txBody>
      </p:sp>
      <p:sp>
        <p:nvSpPr>
          <p:cNvPr id="3" name="标题 1"/>
          <p:cNvSpPr>
            <a:spLocks noGrp="1"/>
          </p:cNvSpPr>
          <p:nvPr>
            <p:ph type="title"/>
          </p:nvPr>
        </p:nvSpPr>
        <p:spPr/>
        <p:txBody>
          <a:bodyPr/>
          <a:lstStyle/>
          <a:p>
            <a:pPr>
              <a:defRPr/>
            </a:pPr>
            <a:r>
              <a:rPr lang="en-US" altLang="zh-CN" dirty="0" smtClean="0"/>
              <a:t>RISC-V I-format Instructions</a:t>
            </a:r>
            <a:endParaRPr lang="zh-CN" altLang="en-US" dirty="0"/>
          </a:p>
        </p:txBody>
      </p:sp>
    </p:spTree>
    <p:extLst>
      <p:ext uri="{BB962C8B-B14F-4D97-AF65-F5344CB8AC3E}">
        <p14:creationId xmlns:p14="http://schemas.microsoft.com/office/powerpoint/2010/main" val="2360934559"/>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1504" y="228600"/>
            <a:ext cx="9950896" cy="990600"/>
          </a:xfrm>
        </p:spPr>
        <p:txBody>
          <a:bodyPr/>
          <a:lstStyle/>
          <a:p>
            <a:pPr>
              <a:defRPr/>
            </a:pPr>
            <a:r>
              <a:rPr lang="en-US" altLang="zh-CN" dirty="0" smtClean="0"/>
              <a:t>RISC-V S-format Instructions</a:t>
            </a:r>
            <a:endParaRPr lang="zh-CN" altLang="en-US" dirty="0"/>
          </a:p>
        </p:txBody>
      </p:sp>
      <p:sp>
        <p:nvSpPr>
          <p:cNvPr id="78851" name="Rectangle 2"/>
          <p:cNvSpPr txBox="1">
            <a:spLocks noChangeArrowheads="1"/>
          </p:cNvSpPr>
          <p:nvPr/>
        </p:nvSpPr>
        <p:spPr bwMode="auto">
          <a:xfrm>
            <a:off x="1199133" y="1317055"/>
            <a:ext cx="10815638"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nSpc>
                <a:spcPct val="90000"/>
              </a:lnSpc>
            </a:pPr>
            <a:r>
              <a:rPr lang="en-US" altLang="zh-CN" sz="2800" b="0" dirty="0">
                <a:latin typeface="Arial Unicode MS" panose="020B0604020202020204" pitchFamily="34" charset="-122"/>
                <a:ea typeface="Arial Unicode MS" panose="020B0604020202020204" pitchFamily="34" charset="-122"/>
                <a:cs typeface="Arial Unicode MS" panose="020B0604020202020204" pitchFamily="34" charset="-122"/>
              </a:rPr>
              <a:t>S-format	</a:t>
            </a:r>
            <a:endParaRPr lang="en-US" altLang="zh-CN" sz="1800"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lvl="1">
              <a:lnSpc>
                <a:spcPct val="90000"/>
              </a:lnSpc>
              <a:buFont typeface="Wingdings" panose="05000000000000000000" pitchFamily="2" charset="2"/>
              <a:buNone/>
            </a:pPr>
            <a:endParaRPr lang="en-US" altLang="zh-CN" b="0" dirty="0">
              <a:latin typeface="Arial Unicode MS" panose="020B0604020202020204" pitchFamily="34" charset="-122"/>
              <a:ea typeface="Arial Unicode MS" panose="020B0604020202020204" pitchFamily="34" charset="-122"/>
              <a:cs typeface="Arial Unicode MS" panose="020B0604020202020204" pitchFamily="34" charset="-122"/>
            </a:endParaRPr>
          </a:p>
          <a:p>
            <a:pPr eaLnBrk="1" hangingPunct="1">
              <a:lnSpc>
                <a:spcPct val="90000"/>
              </a:lnSpc>
            </a:pPr>
            <a:endParaRPr lang="en-US" altLang="en-US" sz="2000" b="0" dirty="0">
              <a:ea typeface="Arial Unicode MS" panose="020B0604020202020204" pitchFamily="34" charset="-122"/>
              <a:cs typeface="Arial Unicode MS" panose="020B0604020202020204" pitchFamily="34" charset="-122"/>
            </a:endParaRPr>
          </a:p>
          <a:p>
            <a:pPr eaLnBrk="1" hangingPunct="1">
              <a:lnSpc>
                <a:spcPct val="90000"/>
              </a:lnSpc>
            </a:pPr>
            <a:r>
              <a:rPr lang="en-US" altLang="en-US" sz="2000" b="0" dirty="0">
                <a:ea typeface="Arial Unicode MS" panose="020B0604020202020204" pitchFamily="34" charset="-122"/>
                <a:cs typeface="Arial Unicode MS" panose="020B0604020202020204" pitchFamily="34" charset="-122"/>
              </a:rPr>
              <a:t>Different immediate format for store instructions</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rs1: base address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rs2: source operand register number</a:t>
            </a:r>
          </a:p>
          <a:p>
            <a:pPr lvl="1" eaLnBrk="1" hangingPunct="1">
              <a:lnSpc>
                <a:spcPct val="90000"/>
              </a:lnSpc>
            </a:pPr>
            <a:r>
              <a:rPr lang="en-US" altLang="en-US" b="0" dirty="0">
                <a:ea typeface="Arial Unicode MS" panose="020B0604020202020204" pitchFamily="34" charset="-122"/>
                <a:cs typeface="Arial Unicode MS" panose="020B0604020202020204" pitchFamily="34" charset="-122"/>
              </a:rPr>
              <a:t>immediate: offset added to base address</a:t>
            </a:r>
          </a:p>
          <a:p>
            <a:pPr lvl="2" eaLnBrk="1" hangingPunct="1">
              <a:lnSpc>
                <a:spcPct val="90000"/>
              </a:lnSpc>
            </a:pPr>
            <a:r>
              <a:rPr lang="en-US" altLang="en-US" sz="2000" b="0" dirty="0">
                <a:ea typeface="Arial Unicode MS" panose="020B0604020202020204" pitchFamily="34" charset="-122"/>
                <a:cs typeface="Arial Unicode MS" panose="020B0604020202020204" pitchFamily="34" charset="-122"/>
              </a:rPr>
              <a:t>Split so that </a:t>
            </a:r>
            <a:r>
              <a:rPr lang="en-US" altLang="en-US" sz="2000" b="0" dirty="0">
                <a:solidFill>
                  <a:srgbClr val="0000FF"/>
                </a:solidFill>
                <a:ea typeface="Arial Unicode MS" panose="020B0604020202020204" pitchFamily="34" charset="-122"/>
                <a:cs typeface="Arial Unicode MS" panose="020B0604020202020204" pitchFamily="34" charset="-122"/>
              </a:rPr>
              <a:t>rs1 and rs2 fields always in the same place</a:t>
            </a:r>
          </a:p>
          <a:p>
            <a:pPr lvl="1">
              <a:lnSpc>
                <a:spcPct val="90000"/>
              </a:lnSpc>
            </a:pPr>
            <a:endParaRPr lang="en-US" altLang="zh-CN" b="0" dirty="0">
              <a:ea typeface="Arial Unicode MS" panose="020B0604020202020204" pitchFamily="34" charset="-122"/>
              <a:cs typeface="Arial Unicode MS" panose="020B0604020202020204" pitchFamily="34" charset="-122"/>
            </a:endParaRPr>
          </a:p>
          <a:p>
            <a:pPr lvl="1">
              <a:lnSpc>
                <a:spcPct val="90000"/>
              </a:lnSpc>
            </a:pPr>
            <a:r>
              <a:rPr lang="en-US" altLang="zh-CN" b="0" dirty="0" err="1">
                <a:ea typeface="Arial Unicode MS" panose="020B0604020202020204" pitchFamily="34" charset="-122"/>
                <a:cs typeface="Arial Unicode MS" panose="020B0604020202020204" pitchFamily="34" charset="-122"/>
              </a:rPr>
              <a:t>sd</a:t>
            </a:r>
            <a:r>
              <a:rPr lang="en-US" altLang="zh-CN" b="0" dirty="0">
                <a:ea typeface="Arial Unicode MS" panose="020B0604020202020204" pitchFamily="34" charset="-122"/>
                <a:cs typeface="Arial Unicode MS" panose="020B0604020202020204" pitchFamily="34" charset="-122"/>
              </a:rPr>
              <a:t> x9, 64(x22)</a:t>
            </a:r>
          </a:p>
          <a:p>
            <a:pPr lvl="1">
              <a:lnSpc>
                <a:spcPct val="90000"/>
              </a:lnSpc>
              <a:buFont typeface="Wingdings" panose="05000000000000000000" pitchFamily="2" charset="2"/>
              <a:buNone/>
            </a:pPr>
            <a:endParaRPr lang="en-US" altLang="zh-CN" b="0" dirty="0">
              <a:ea typeface="Arial Unicode MS" panose="020B0604020202020204" pitchFamily="34" charset="-122"/>
              <a:cs typeface="Arial Unicode MS" panose="020B0604020202020204" pitchFamily="34" charset="-122"/>
            </a:endParaRPr>
          </a:p>
          <a:p>
            <a:pPr>
              <a:lnSpc>
                <a:spcPct val="90000"/>
              </a:lnSpc>
              <a:buFont typeface="Wingdings" panose="05000000000000000000" pitchFamily="2" charset="2"/>
              <a:buNone/>
            </a:pPr>
            <a:r>
              <a:rPr lang="en-US" altLang="zh-CN" sz="2000" dirty="0">
                <a:latin typeface="Arial Unicode MS" panose="020B0604020202020204" pitchFamily="34" charset="-122"/>
              </a:rPr>
              <a:t> 		 </a:t>
            </a:r>
            <a:r>
              <a:rPr lang="en-US" altLang="zh-CN" sz="2000" u="sng" dirty="0">
                <a:latin typeface="Times New Roman" panose="02020603050405020304" pitchFamily="18" charset="0"/>
              </a:rPr>
              <a:t>|          2           |      9      |      22      |    011     |      0       |      0100011     |</a:t>
            </a:r>
          </a:p>
          <a:p>
            <a:pPr lvl="1">
              <a:lnSpc>
                <a:spcPct val="90000"/>
              </a:lnSpc>
              <a:buFont typeface="Wingdings" panose="05000000000000000000" pitchFamily="2" charset="2"/>
              <a:buNone/>
            </a:pPr>
            <a:r>
              <a:rPr lang="en-US" altLang="zh-CN" dirty="0">
                <a:latin typeface="Times New Roman" panose="02020603050405020304" pitchFamily="18" charset="0"/>
              </a:rPr>
              <a:t>                 7 bits         5 bits       5 bits       3 bits        5 bits       7 bits</a:t>
            </a:r>
            <a:endParaRPr lang="en-US" altLang="zh-CN" b="0" dirty="0">
              <a:ea typeface="Arial Unicode MS" panose="020B0604020202020204" pitchFamily="34" charset="-122"/>
              <a:cs typeface="Arial Unicode MS" panose="020B0604020202020204" pitchFamily="34" charset="-122"/>
            </a:endParaRPr>
          </a:p>
        </p:txBody>
      </p:sp>
      <p:sp>
        <p:nvSpPr>
          <p:cNvPr id="78852" name="矩形 3"/>
          <p:cNvSpPr>
            <a:spLocks noChangeArrowheads="1"/>
          </p:cNvSpPr>
          <p:nvPr/>
        </p:nvSpPr>
        <p:spPr bwMode="auto">
          <a:xfrm>
            <a:off x="4943475" y="4797425"/>
            <a:ext cx="5461000" cy="400050"/>
          </a:xfrm>
          <a:prstGeom prst="rect">
            <a:avLst/>
          </a:prstGeom>
          <a:solidFill>
            <a:srgbClr val="92D050"/>
          </a:solidFill>
          <a:ln>
            <a:noFill/>
          </a:ln>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S_imm</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 = {{20{</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[31:25], </a:t>
            </a:r>
            <a:r>
              <a:rPr lang="en-US" altLang="zh-CN" sz="2000" dirty="0" err="1">
                <a:latin typeface="Times New Roman" panose="02020603050405020304" pitchFamily="18" charset="0"/>
                <a:ea typeface="Arial Unicode MS" panose="020B0604020202020204" pitchFamily="34" charset="-122"/>
                <a:cs typeface="Times New Roman" panose="02020603050405020304" pitchFamily="18" charset="0"/>
              </a:rPr>
              <a:t>inst</a:t>
            </a:r>
            <a:r>
              <a:rPr lang="en-US" altLang="zh-CN" sz="2000" dirty="0">
                <a:latin typeface="Times New Roman" panose="02020603050405020304" pitchFamily="18" charset="0"/>
                <a:ea typeface="Arial Unicode MS" panose="020B0604020202020204" pitchFamily="34" charset="-122"/>
                <a:cs typeface="Times New Roman" panose="02020603050405020304" pitchFamily="18" charset="0"/>
              </a:rPr>
              <a:t>[11:7]};</a:t>
            </a:r>
            <a:endParaRPr lang="zh-CN" altLang="en-US" sz="2000" dirty="0">
              <a:latin typeface="Times New Roman" panose="02020603050405020304" pitchFamily="18" charset="0"/>
              <a:ea typeface="Arial Unicode MS" panose="020B0604020202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975075966"/>
              </p:ext>
            </p:extLst>
          </p:nvPr>
        </p:nvGraphicFramePr>
        <p:xfrm>
          <a:off x="1824038" y="1873250"/>
          <a:ext cx="7296150" cy="1050926"/>
        </p:xfrm>
        <a:graphic>
          <a:graphicData uri="http://schemas.openxmlformats.org/drawingml/2006/table">
            <a:tbl>
              <a:tblPr/>
              <a:tblGrid>
                <a:gridCol w="1801720">
                  <a:extLst>
                    <a:ext uri="{9D8B030D-6E8A-4147-A177-3AD203B41FA5}">
                      <a16:colId xmlns:a16="http://schemas.microsoft.com/office/drawing/2014/main" xmlns="" val="2465204127"/>
                    </a:ext>
                  </a:extLst>
                </a:gridCol>
                <a:gridCol w="935241">
                  <a:extLst>
                    <a:ext uri="{9D8B030D-6E8A-4147-A177-3AD203B41FA5}">
                      <a16:colId xmlns:a16="http://schemas.microsoft.com/office/drawing/2014/main" xmlns="" val="1890805445"/>
                    </a:ext>
                  </a:extLst>
                </a:gridCol>
                <a:gridCol w="868574">
                  <a:extLst>
                    <a:ext uri="{9D8B030D-6E8A-4147-A177-3AD203B41FA5}">
                      <a16:colId xmlns:a16="http://schemas.microsoft.com/office/drawing/2014/main" xmlns="" val="2036181256"/>
                    </a:ext>
                  </a:extLst>
                </a:gridCol>
                <a:gridCol w="1089210">
                  <a:extLst>
                    <a:ext uri="{9D8B030D-6E8A-4147-A177-3AD203B41FA5}">
                      <a16:colId xmlns:a16="http://schemas.microsoft.com/office/drawing/2014/main" xmlns="" val="2884323558"/>
                    </a:ext>
                  </a:extLst>
                </a:gridCol>
                <a:gridCol w="1251877">
                  <a:extLst>
                    <a:ext uri="{9D8B030D-6E8A-4147-A177-3AD203B41FA5}">
                      <a16:colId xmlns:a16="http://schemas.microsoft.com/office/drawing/2014/main" xmlns="" val="2505991132"/>
                    </a:ext>
                  </a:extLst>
                </a:gridCol>
                <a:gridCol w="1349528">
                  <a:extLst>
                    <a:ext uri="{9D8B030D-6E8A-4147-A177-3AD203B41FA5}">
                      <a16:colId xmlns:a16="http://schemas.microsoft.com/office/drawing/2014/main" xmlns="" val="3072681377"/>
                    </a:ext>
                  </a:extLst>
                </a:gridCol>
              </a:tblGrid>
              <a:tr h="238800">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31                                25</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24            20</a:t>
                      </a:r>
                      <a:endPar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endParaRP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19           15</a:t>
                      </a:r>
                      <a:endParaRPr kumimoji="0" lang="en-US" altLang="zh-CN" sz="14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endParaRP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14                12</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defRPr/>
                      </a:pPr>
                      <a:r>
                        <a:rPr kumimoji="0" lang="en-US" altLang="zh-CN" sz="14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11                      7</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FF"/>
                        </a:buClr>
                        <a:buSzPct val="75000"/>
                        <a:buFont typeface="Wingdings" pitchFamily="2" charset="2"/>
                        <a:buNone/>
                        <a:tabLst/>
                        <a:defRPr/>
                      </a:pPr>
                      <a:r>
                        <a:rPr kumimoji="0" lang="en-US" altLang="zh-CN" sz="1400" b="1" i="0" u="none" strike="noStrike" kern="1200" cap="none" spc="0" normalizeH="0" baseline="0" noProof="0" dirty="0" smtClean="0">
                          <a:ln>
                            <a:noFill/>
                          </a:ln>
                          <a:solidFill>
                            <a:srgbClr val="FF0000"/>
                          </a:solidFill>
                          <a:effectLst/>
                          <a:uLnTx/>
                          <a:uFillTx/>
                          <a:latin typeface="Times New Roman" panose="02020603050405020304" pitchFamily="18" charset="0"/>
                          <a:ea typeface="Arial Unicode MS" pitchFamily="34" charset="-122"/>
                          <a:cs typeface="Times New Roman" panose="02020603050405020304" pitchFamily="18" charset="0"/>
                        </a:rPr>
                        <a:t>6                          0</a:t>
                      </a:r>
                    </a:p>
                  </a:txBody>
                  <a:tcPr marL="3600" marR="3600" marT="0" marB="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994179424"/>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0" i="0" u="none" strike="noStrike" kern="1200" cap="none" normalizeH="0" baseline="0" dirty="0" err="1"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[11:0]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rs2</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rs1</a:t>
                      </a:r>
                      <a:endParaRPr kumimoji="0" lang="en-US" altLang="zh-CN" sz="2400" b="1" i="0" u="none" strike="noStrike"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funct3</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r>
                        <a:rPr kumimoji="0" lang="en-US" altLang="zh-CN" sz="2400" b="0" i="0" u="none" strike="noStrike" kern="1200" cap="none" normalizeH="0" baseline="0" dirty="0" err="1"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imm</a:t>
                      </a:r>
                      <a:r>
                        <a:rPr kumimoji="0" lang="en-US" altLang="zh-CN" sz="2400" b="0" i="0" u="none" strike="noStrike" kern="1200"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[4:0]</a:t>
                      </a: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2400" b="1" i="0" u="none" strike="noStrike" kern="1200" cap="none" normalizeH="0" baseline="0" dirty="0" smtClean="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rPr>
                        <a:t>opcode</a:t>
                      </a:r>
                      <a:endParaRPr kumimoji="0" lang="en-US" altLang="zh-CN" sz="2400" b="1" i="0" u="none" strike="noStrike" kern="1200" cap="none" normalizeH="0" baseline="0" dirty="0">
                        <a:ln>
                          <a:noFill/>
                        </a:ln>
                        <a:solidFill>
                          <a:srgbClr val="000000"/>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76704063"/>
                  </a:ext>
                </a:extLst>
              </a:tr>
              <a:tr h="406063">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7bits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5bits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3bits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5</a:t>
                      </a:r>
                      <a:r>
                        <a:rPr kumimoji="0" lang="en-US" altLang="zh-CN" sz="1800" b="1" i="0" u="none" strike="noStrike" cap="none" normalizeH="0" baseline="0" dirty="0" smtClean="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rPr>
                        <a:t>bits</a:t>
                      </a:r>
                      <a:endParaRPr kumimoji="0" lang="en-US" altLang="zh-CN" sz="1800" b="1" i="0" u="none" strike="noStrike" cap="none" normalizeH="0" baseline="0" dirty="0">
                        <a:ln>
                          <a:noFill/>
                        </a:ln>
                        <a:solidFill>
                          <a:srgbClr val="FF0000"/>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宋体"/>
                        </a:defRPr>
                      </a:lvl1pPr>
                      <a:lvl2pPr marL="457200" algn="l" defTabSz="914400" rtl="0" eaLnBrk="1" latinLnBrk="0" hangingPunct="1">
                        <a:defRPr sz="1800" kern="1200">
                          <a:solidFill>
                            <a:schemeClr val="tx1"/>
                          </a:solidFill>
                          <a:latin typeface="Arial"/>
                          <a:ea typeface="宋体"/>
                        </a:defRPr>
                      </a:lvl2pPr>
                      <a:lvl3pPr marL="914400" algn="l" defTabSz="914400" rtl="0" eaLnBrk="1" latinLnBrk="0" hangingPunct="1">
                        <a:defRPr sz="1800" kern="1200">
                          <a:solidFill>
                            <a:schemeClr val="tx1"/>
                          </a:solidFill>
                          <a:latin typeface="Arial"/>
                          <a:ea typeface="宋体"/>
                        </a:defRPr>
                      </a:lvl3pPr>
                      <a:lvl4pPr marL="1371600" algn="l" defTabSz="914400" rtl="0" eaLnBrk="1" latinLnBrk="0" hangingPunct="1">
                        <a:defRPr sz="1800" kern="1200">
                          <a:solidFill>
                            <a:schemeClr val="tx1"/>
                          </a:solidFill>
                          <a:latin typeface="Arial"/>
                          <a:ea typeface="宋体"/>
                        </a:defRPr>
                      </a:lvl4pPr>
                      <a:lvl5pPr marL="1828800" algn="l" defTabSz="914400" rtl="0" eaLnBrk="1" latinLnBrk="0" hangingPunct="1">
                        <a:defRPr sz="1800" kern="1200">
                          <a:solidFill>
                            <a:schemeClr val="tx1"/>
                          </a:solidFill>
                          <a:latin typeface="Arial"/>
                          <a:ea typeface="宋体"/>
                        </a:defRPr>
                      </a:lvl5pPr>
                      <a:lvl6pPr marL="2286000" algn="l" defTabSz="914400" rtl="0" eaLnBrk="1" latinLnBrk="0" hangingPunct="1">
                        <a:defRPr sz="1800" kern="1200">
                          <a:solidFill>
                            <a:schemeClr val="tx1"/>
                          </a:solidFill>
                          <a:latin typeface="Arial"/>
                          <a:ea typeface="宋体"/>
                        </a:defRPr>
                      </a:lvl6pPr>
                      <a:lvl7pPr marL="2743200" algn="l" defTabSz="914400" rtl="0" eaLnBrk="1" latinLnBrk="0" hangingPunct="1">
                        <a:defRPr sz="1800" kern="1200">
                          <a:solidFill>
                            <a:schemeClr val="tx1"/>
                          </a:solidFill>
                          <a:latin typeface="Arial"/>
                          <a:ea typeface="宋体"/>
                        </a:defRPr>
                      </a:lvl7pPr>
                      <a:lvl8pPr marL="3200400" algn="l" defTabSz="914400" rtl="0" eaLnBrk="1" latinLnBrk="0" hangingPunct="1">
                        <a:defRPr sz="1800" kern="1200">
                          <a:solidFill>
                            <a:schemeClr val="tx1"/>
                          </a:solidFill>
                          <a:latin typeface="Arial"/>
                          <a:ea typeface="宋体"/>
                        </a:defRPr>
                      </a:lvl8pPr>
                      <a:lvl9pPr marL="3657600" algn="l" defTabSz="914400" rtl="0" eaLnBrk="1" latinLnBrk="0" hangingPunct="1">
                        <a:defRPr sz="1800" kern="1200">
                          <a:solidFill>
                            <a:schemeClr val="tx1"/>
                          </a:solidFill>
                          <a:latin typeface="Arial"/>
                          <a:ea typeface="宋体"/>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rPr>
                        <a:t>7bits</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Arial Unicode MS" pitchFamily="34" charset="-122"/>
                        <a:cs typeface="Times New Roman" panose="02020603050405020304" pitchFamily="18" charset="0"/>
                      </a:endParaRPr>
                    </a:p>
                  </a:txBody>
                  <a:tcPr marL="91429" marR="91429" marT="0" marB="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826261538"/>
                  </a:ext>
                </a:extLst>
              </a:tr>
            </a:tbl>
          </a:graphicData>
        </a:graphic>
      </p:graphicFrame>
    </p:spTree>
    <p:extLst>
      <p:ext uri="{BB962C8B-B14F-4D97-AF65-F5344CB8AC3E}">
        <p14:creationId xmlns:p14="http://schemas.microsoft.com/office/powerpoint/2010/main" val="192402151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a:xfrm>
            <a:off x="1631631" y="116632"/>
            <a:ext cx="6286512" cy="847112"/>
          </a:xfrm>
        </p:spPr>
        <p:txBody>
          <a:bodyPr/>
          <a:lstStyle/>
          <a:p>
            <a:r>
              <a:rPr lang="en-US" altLang="zh-CN" dirty="0" smtClean="0"/>
              <a:t>Von </a:t>
            </a:r>
            <a:r>
              <a:rPr lang="en-US" altLang="zh-CN" dirty="0"/>
              <a:t>Neumann’ Computer</a:t>
            </a:r>
            <a:endParaRPr lang="zh-CN" altLang="en-US" dirty="0"/>
          </a:p>
        </p:txBody>
      </p:sp>
      <p:sp>
        <p:nvSpPr>
          <p:cNvPr id="1454083" name="Rectangle 3"/>
          <p:cNvSpPr>
            <a:spLocks noGrp="1" noChangeArrowheads="1"/>
          </p:cNvSpPr>
          <p:nvPr>
            <p:ph idx="1"/>
          </p:nvPr>
        </p:nvSpPr>
        <p:spPr>
          <a:xfrm>
            <a:off x="1631504" y="1484784"/>
            <a:ext cx="8229600" cy="4768865"/>
          </a:xfrm>
        </p:spPr>
        <p:txBody>
          <a:bodyPr/>
          <a:lstStyle/>
          <a:p>
            <a:r>
              <a:rPr lang="en-US" altLang="zh-CN" dirty="0"/>
              <a:t>Today’s computers are built on 2 key principles</a:t>
            </a:r>
            <a:r>
              <a:rPr lang="en-US" altLang="zh-CN" dirty="0" smtClean="0"/>
              <a:t>: (</a:t>
            </a:r>
            <a:r>
              <a:rPr lang="en-US" altLang="zh-CN" dirty="0" smtClean="0">
                <a:solidFill>
                  <a:srgbClr val="FF0000"/>
                </a:solidFill>
              </a:rPr>
              <a:t>Stored-program concept</a:t>
            </a:r>
            <a:r>
              <a:rPr lang="en-US" altLang="zh-CN" dirty="0" smtClean="0"/>
              <a:t>)</a:t>
            </a:r>
            <a:endParaRPr lang="en-US" altLang="zh-CN" dirty="0"/>
          </a:p>
          <a:p>
            <a:pPr lvl="1"/>
            <a:r>
              <a:rPr lang="en-US" altLang="zh-CN" dirty="0"/>
              <a:t>①</a:t>
            </a:r>
            <a:r>
              <a:rPr lang="en-US" altLang="zh-CN" dirty="0">
                <a:solidFill>
                  <a:srgbClr val="0000FF"/>
                </a:solidFill>
              </a:rPr>
              <a:t>Instruction are represented as numbers.</a:t>
            </a:r>
          </a:p>
          <a:p>
            <a:pPr lvl="1"/>
            <a:endParaRPr lang="en-US" altLang="zh-CN" dirty="0" smtClean="0"/>
          </a:p>
          <a:p>
            <a:pPr lvl="1"/>
            <a:r>
              <a:rPr lang="en-US" altLang="zh-CN" dirty="0" smtClean="0"/>
              <a:t>②</a:t>
            </a:r>
            <a:r>
              <a:rPr lang="en-US" altLang="zh-CN" dirty="0">
                <a:solidFill>
                  <a:srgbClr val="0000FF"/>
                </a:solidFill>
              </a:rPr>
              <a:t>Programs can be stored in memory to be read or written just like numbers.</a:t>
            </a:r>
          </a:p>
          <a:p>
            <a:pPr lvl="1"/>
            <a:endParaRPr lang="en-US" altLang="zh-CN" dirty="0"/>
          </a:p>
        </p:txBody>
      </p:sp>
    </p:spTree>
  </p:cSld>
  <p:clrMapOvr>
    <a:masterClrMapping/>
  </p:clrMapOvr>
  <p:transition spd="med">
    <p:random/>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083"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116632"/>
            <a:ext cx="11029950" cy="990600"/>
          </a:xfrm>
        </p:spPr>
        <p:txBody>
          <a:bodyPr/>
          <a:lstStyle/>
          <a:p>
            <a:pPr>
              <a:defRPr/>
            </a:pPr>
            <a:r>
              <a:rPr lang="en-US" altLang="zh-CN" dirty="0" smtClean="0"/>
              <a:t>Summary of R-, I-, S-type instruction format</a:t>
            </a:r>
            <a:endParaRPr lang="zh-CN" altLang="en-US" dirty="0"/>
          </a:p>
        </p:txBody>
      </p:sp>
      <p:pic>
        <p:nvPicPr>
          <p:cNvPr id="80899"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055440" y="1628800"/>
            <a:ext cx="10292045" cy="381701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812223"/>
      </p:ext>
    </p:extLst>
  </p:cSld>
  <p:clrMapOvr>
    <a:masterClrMapping/>
  </p:clrMapOvr>
  <p:transition spd="med">
    <p:random/>
    <p:sndAc>
      <p:stSnd>
        <p:snd r:embed="rId3" name="chimes.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1955800" y="1412875"/>
            <a:ext cx="9756775" cy="5138738"/>
          </a:xfrm>
        </p:spPr>
        <p:txBody>
          <a:bodyPr/>
          <a:lstStyle/>
          <a:p>
            <a:r>
              <a:rPr lang="en-US" altLang="zh-CN" dirty="0" smtClean="0"/>
              <a:t>C code:</a:t>
            </a:r>
          </a:p>
          <a:p>
            <a:pPr lvl="1">
              <a:buFont typeface="Wingdings" panose="05000000000000000000" pitchFamily="2" charset="2"/>
              <a:buNone/>
            </a:pPr>
            <a:r>
              <a:rPr lang="en-US" altLang="zh-CN" dirty="0" smtClean="0">
                <a:latin typeface="Times New Roman" panose="02020603050405020304" pitchFamily="18" charset="0"/>
              </a:rPr>
              <a:t>       A[30]  =  h + A[30] + 1 ;</a:t>
            </a:r>
            <a:br>
              <a:rPr lang="en-US" altLang="zh-CN" dirty="0" smtClean="0">
                <a:latin typeface="Times New Roman" panose="02020603050405020304" pitchFamily="18" charset="0"/>
              </a:rPr>
            </a:br>
            <a:r>
              <a:rPr lang="en-US" altLang="zh-CN" dirty="0" smtClean="0">
                <a:latin typeface="Times New Roman" panose="02020603050405020304" pitchFamily="18" charset="0"/>
              </a:rPr>
              <a:t> </a:t>
            </a:r>
            <a:r>
              <a:rPr lang="en-US" altLang="zh-CN" dirty="0" smtClean="0"/>
              <a:t>( Assume: h ---- x21        base address of A ---- x10 )</a:t>
            </a:r>
            <a:endParaRPr lang="en-US" altLang="zh-CN" dirty="0" smtClean="0">
              <a:latin typeface="Times New Roman" panose="02020603050405020304" pitchFamily="18" charset="0"/>
            </a:endParaRPr>
          </a:p>
          <a:p>
            <a:pPr lvl="1"/>
            <a:endParaRPr lang="en-US" altLang="zh-CN" dirty="0" smtClean="0"/>
          </a:p>
          <a:p>
            <a:r>
              <a:rPr lang="en-US" altLang="zh-CN" dirty="0" smtClean="0"/>
              <a:t> </a:t>
            </a:r>
            <a:r>
              <a:rPr lang="en-US" altLang="zh-CN" dirty="0" smtClean="0">
                <a:solidFill>
                  <a:srgbClr val="0000FF"/>
                </a:solidFill>
              </a:rPr>
              <a:t>RISC-V assembly code:</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ld</a:t>
            </a:r>
            <a:r>
              <a:rPr lang="en-US" altLang="zh-CN" dirty="0" smtClean="0">
                <a:latin typeface="Times New Roman" panose="02020603050405020304" pitchFamily="18" charset="0"/>
              </a:rPr>
              <a:t>     x5, 240(x10)      	// temporary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x5 gets A[30]</a:t>
            </a:r>
          </a:p>
          <a:p>
            <a:pPr lvl="1">
              <a:buFont typeface="Wingdings" panose="05000000000000000000" pitchFamily="2" charset="2"/>
              <a:buNone/>
            </a:pPr>
            <a:r>
              <a:rPr lang="en-US" altLang="zh-CN" dirty="0" smtClean="0">
                <a:latin typeface="Times New Roman" panose="02020603050405020304" pitchFamily="18" charset="0"/>
              </a:rPr>
              <a:t>       add   x5, x21, x5        	// temporary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x5 gets  h  +  A[30]</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x5, x5, 1            	// temporary </a:t>
            </a:r>
            <a:r>
              <a:rPr lang="en-US" altLang="zh-CN" dirty="0" err="1" smtClean="0">
                <a:latin typeface="Times New Roman" panose="02020603050405020304" pitchFamily="18" charset="0"/>
              </a:rPr>
              <a:t>reg</a:t>
            </a:r>
            <a:r>
              <a:rPr lang="en-US" altLang="zh-CN" dirty="0" smtClean="0">
                <a:latin typeface="Times New Roman" panose="02020603050405020304" pitchFamily="18" charset="0"/>
              </a:rPr>
              <a:t> x5 gets  h  +  A[30]  +  1</a:t>
            </a:r>
          </a:p>
          <a:p>
            <a:pPr lvl="1">
              <a:buFont typeface="Wingdings" panose="05000000000000000000" pitchFamily="2" charset="2"/>
              <a:buNone/>
            </a:pPr>
            <a:r>
              <a:rPr lang="en-US" altLang="zh-CN" dirty="0" smtClean="0">
                <a:latin typeface="Times New Roman" panose="02020603050405020304" pitchFamily="18" charset="0"/>
              </a:rPr>
              <a:t>       </a:t>
            </a:r>
            <a:r>
              <a:rPr lang="en-US" altLang="zh-CN" dirty="0" err="1" smtClean="0">
                <a:latin typeface="Times New Roman" panose="02020603050405020304" pitchFamily="18" charset="0"/>
              </a:rPr>
              <a:t>sd</a:t>
            </a:r>
            <a:r>
              <a:rPr lang="en-US" altLang="zh-CN" dirty="0" smtClean="0">
                <a:latin typeface="Times New Roman" panose="02020603050405020304" pitchFamily="18" charset="0"/>
              </a:rPr>
              <a:t>     x5, 240(x10)     	// stores h + A[30] + 1  back into A[30]</a:t>
            </a:r>
          </a:p>
        </p:txBody>
      </p:sp>
      <p:sp>
        <p:nvSpPr>
          <p:cNvPr id="4" name="标题 1"/>
          <p:cNvSpPr>
            <a:spLocks noGrp="1"/>
          </p:cNvSpPr>
          <p:nvPr>
            <p:ph type="title"/>
          </p:nvPr>
        </p:nvSpPr>
        <p:spPr>
          <a:xfrm>
            <a:off x="1127448" y="0"/>
            <a:ext cx="10369152" cy="1142984"/>
          </a:xfrm>
        </p:spPr>
        <p:txBody>
          <a:bodyPr/>
          <a:lstStyle/>
          <a:p>
            <a:r>
              <a:rPr lang="en-US" altLang="zh-CN" dirty="0"/>
              <a:t>Example(p85)  </a:t>
            </a:r>
            <a:r>
              <a:rPr lang="en-US" altLang="zh-CN" sz="3200" dirty="0"/>
              <a:t>Translating assembly into machine instruction</a:t>
            </a:r>
            <a:r>
              <a:rPr lang="en-US" altLang="zh-CN" sz="2800" dirty="0"/>
              <a:t> </a:t>
            </a:r>
          </a:p>
        </p:txBody>
      </p:sp>
    </p:spTree>
    <p:extLst>
      <p:ext uri="{BB962C8B-B14F-4D97-AF65-F5344CB8AC3E}">
        <p14:creationId xmlns:p14="http://schemas.microsoft.com/office/powerpoint/2010/main" val="1041216251"/>
      </p:ext>
    </p:extLst>
  </p:cSld>
  <p:clrMapOvr>
    <a:masterClrMapping/>
  </p:clrMapOvr>
  <p:transition spd="med">
    <p:random/>
    <p:sndAc>
      <p:stSnd>
        <p:snd r:embed="rId2" name="chimes.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1919288" y="3141663"/>
            <a:ext cx="8388350" cy="3167062"/>
          </a:xfrm>
        </p:spPr>
        <p:txBody>
          <a:bodyPr/>
          <a:lstStyle/>
          <a:p>
            <a:pPr>
              <a:lnSpc>
                <a:spcPct val="90000"/>
              </a:lnSpc>
              <a:buFont typeface="Wingdings" panose="05000000000000000000" pitchFamily="2" charset="2"/>
              <a:buNone/>
              <a:defRPr/>
            </a:pPr>
            <a:r>
              <a:rPr lang="en-US" altLang="zh-CN" sz="2000" dirty="0" smtClean="0">
                <a:latin typeface="Arial Unicode MS"/>
              </a:rPr>
              <a:t>		 </a:t>
            </a:r>
            <a:r>
              <a:rPr lang="en-US" altLang="zh-CN" sz="2000" u="sng" dirty="0" smtClean="0">
                <a:latin typeface="Times New Roman" panose="02020603050405020304" pitchFamily="18" charset="0"/>
              </a:rPr>
              <a:t>|       funct7     |     rs2     |     rs1    |    funct3   |      </a:t>
            </a:r>
            <a:r>
              <a:rPr lang="en-US" altLang="zh-CN" sz="2000" u="sng" dirty="0" err="1" smtClean="0">
                <a:latin typeface="Times New Roman" panose="02020603050405020304" pitchFamily="18" charset="0"/>
              </a:rPr>
              <a:t>rd</a:t>
            </a:r>
            <a:r>
              <a:rPr lang="en-US" altLang="zh-CN" sz="2000" u="sng" dirty="0" smtClean="0">
                <a:latin typeface="Times New Roman" panose="02020603050405020304" pitchFamily="18" charset="0"/>
              </a:rPr>
              <a:t>     |    opcode     |</a:t>
            </a:r>
          </a:p>
          <a:p>
            <a:pPr lvl="1">
              <a:lnSpc>
                <a:spcPct val="90000"/>
              </a:lnSpc>
              <a:buFont typeface="Wingdings" panose="05000000000000000000" pitchFamily="2" charset="2"/>
              <a:buNone/>
              <a:defRPr/>
            </a:pPr>
            <a:r>
              <a:rPr lang="en-US" altLang="zh-CN" sz="2000" dirty="0" smtClean="0">
                <a:latin typeface="Times New Roman" panose="02020603050405020304" pitchFamily="18" charset="0"/>
              </a:rPr>
              <a:t>                 0                    9            21             0               9              51</a:t>
            </a:r>
          </a:p>
          <a:p>
            <a:pPr>
              <a:lnSpc>
                <a:spcPct val="90000"/>
              </a:lnSpc>
              <a:buFont typeface="Wingdings" panose="05000000000000000000" pitchFamily="2" charset="2"/>
              <a:buNone/>
              <a:defRPr/>
            </a:pPr>
            <a:r>
              <a:rPr lang="en-US" altLang="zh-CN" sz="2000" dirty="0" smtClean="0">
                <a:latin typeface="Arial Unicode MS"/>
              </a:rPr>
              <a:t>             </a:t>
            </a:r>
            <a:r>
              <a:rPr lang="en-US" altLang="zh-CN" sz="2000" u="sng" dirty="0" smtClean="0">
                <a:latin typeface="Times New Roman" panose="02020603050405020304" pitchFamily="18" charset="0"/>
              </a:rPr>
              <a:t>|            immediate          |     rs1    |    funct3   |      </a:t>
            </a:r>
            <a:r>
              <a:rPr lang="en-US" altLang="zh-CN" sz="2000" u="sng" dirty="0" err="1" smtClean="0">
                <a:latin typeface="Times New Roman" panose="02020603050405020304" pitchFamily="18" charset="0"/>
              </a:rPr>
              <a:t>rd</a:t>
            </a:r>
            <a:r>
              <a:rPr lang="en-US" altLang="zh-CN" sz="2000" u="sng" dirty="0" smtClean="0">
                <a:latin typeface="Times New Roman" panose="02020603050405020304" pitchFamily="18" charset="0"/>
              </a:rPr>
              <a:t>     |    opcode     |</a:t>
            </a:r>
          </a:p>
          <a:p>
            <a:pPr lvl="1">
              <a:lnSpc>
                <a:spcPct val="90000"/>
              </a:lnSpc>
              <a:buFont typeface="Wingdings" panose="05000000000000000000" pitchFamily="2" charset="2"/>
              <a:buNone/>
              <a:defRPr/>
            </a:pPr>
            <a:r>
              <a:rPr lang="en-US" altLang="zh-CN" dirty="0" smtClean="0">
                <a:latin typeface="Times New Roman" panose="02020603050405020304" pitchFamily="18" charset="0"/>
              </a:rPr>
              <a:t>                       </a:t>
            </a:r>
            <a:r>
              <a:rPr lang="en-US" altLang="zh-CN" sz="2000" dirty="0" smtClean="0">
                <a:latin typeface="Times New Roman" panose="02020603050405020304" pitchFamily="18" charset="0"/>
              </a:rPr>
              <a:t>1                          9               0              9               19</a:t>
            </a:r>
          </a:p>
          <a:p>
            <a:pPr>
              <a:lnSpc>
                <a:spcPct val="90000"/>
              </a:lnSpc>
              <a:buFont typeface="Wingdings" panose="05000000000000000000" pitchFamily="2" charset="2"/>
              <a:buNone/>
              <a:defRPr/>
            </a:pPr>
            <a:r>
              <a:rPr lang="en-US" altLang="zh-CN" sz="2000" dirty="0" smtClean="0">
                <a:latin typeface="Arial Unicode MS"/>
              </a:rPr>
              <a:t>		 </a:t>
            </a:r>
            <a:r>
              <a:rPr lang="en-US" altLang="zh-CN" sz="2000" u="sng" dirty="0" smtClean="0">
                <a:latin typeface="Times New Roman" panose="02020603050405020304" pitchFamily="18" charset="0"/>
              </a:rPr>
              <a:t>|    </a:t>
            </a:r>
            <a:r>
              <a:rPr lang="en-US" altLang="zh-CN" sz="2000" u="sng" dirty="0" err="1" smtClean="0">
                <a:latin typeface="Times New Roman" panose="02020603050405020304" pitchFamily="18" charset="0"/>
              </a:rPr>
              <a:t>im</a:t>
            </a:r>
            <a:r>
              <a:rPr lang="en-US" altLang="zh-CN" sz="2000" u="sng" dirty="0" smtClean="0">
                <a:latin typeface="Times New Roman" panose="02020603050405020304" pitchFamily="18" charset="0"/>
              </a:rPr>
              <a:t>[11:5]    |     rs2     |     rs1    |    funct3   |  </a:t>
            </a:r>
            <a:r>
              <a:rPr lang="en-US" altLang="zh-CN" sz="2000" u="sng" dirty="0" err="1" smtClean="0">
                <a:latin typeface="Times New Roman" panose="02020603050405020304" pitchFamily="18" charset="0"/>
              </a:rPr>
              <a:t>im</a:t>
            </a:r>
            <a:r>
              <a:rPr lang="en-US" altLang="zh-CN" sz="2000" u="sng" dirty="0" smtClean="0">
                <a:latin typeface="Times New Roman" panose="02020603050405020304" pitchFamily="18" charset="0"/>
              </a:rPr>
              <a:t>[4:0]  |   opcode    |</a:t>
            </a:r>
          </a:p>
          <a:p>
            <a:pPr lvl="1">
              <a:lnSpc>
                <a:spcPct val="90000"/>
              </a:lnSpc>
              <a:buFont typeface="Wingdings" panose="05000000000000000000" pitchFamily="2" charset="2"/>
              <a:buNone/>
              <a:defRPr/>
            </a:pPr>
            <a:r>
              <a:rPr lang="en-US" altLang="zh-CN" dirty="0" smtClean="0">
                <a:latin typeface="Times New Roman" panose="02020603050405020304" pitchFamily="18" charset="0"/>
              </a:rPr>
              <a:t>                   </a:t>
            </a:r>
            <a:r>
              <a:rPr lang="en-US" altLang="zh-CN" sz="2000" dirty="0" smtClean="0">
                <a:latin typeface="Times New Roman" panose="02020603050405020304" pitchFamily="18" charset="0"/>
              </a:rPr>
              <a:t>7               9            10             3                  16             35</a:t>
            </a:r>
          </a:p>
          <a:p>
            <a:pPr lvl="1">
              <a:lnSpc>
                <a:spcPct val="90000"/>
              </a:lnSpc>
              <a:buFont typeface="Wingdings" panose="05000000000000000000" pitchFamily="2" charset="2"/>
              <a:buNone/>
              <a:defRPr/>
            </a:pPr>
            <a:endParaRPr lang="en-US" altLang="zh-CN" dirty="0" smtClean="0">
              <a:latin typeface="Times New Roman" panose="02020603050405020304" pitchFamily="18" charset="0"/>
            </a:endParaRPr>
          </a:p>
          <a:p>
            <a:pPr marL="0" indent="0">
              <a:buFont typeface="Wingdings" panose="05000000000000000000" pitchFamily="2" charset="2"/>
              <a:buNone/>
              <a:defRPr/>
            </a:pPr>
            <a:r>
              <a:rPr lang="en-US" altLang="zh-CN" dirty="0" smtClean="0"/>
              <a:t> </a:t>
            </a:r>
            <a:endParaRPr lang="en-US" altLang="zh-CN" dirty="0" smtClean="0">
              <a:latin typeface="Times New Roman" panose="02020603050405020304" pitchFamily="18" charset="0"/>
            </a:endParaRPr>
          </a:p>
        </p:txBody>
      </p:sp>
      <p:sp>
        <p:nvSpPr>
          <p:cNvPr id="83971" name="矩形 1"/>
          <p:cNvSpPr>
            <a:spLocks noChangeArrowheads="1"/>
          </p:cNvSpPr>
          <p:nvPr/>
        </p:nvSpPr>
        <p:spPr bwMode="auto">
          <a:xfrm>
            <a:off x="695400" y="2033588"/>
            <a:ext cx="94329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2">
              <a:spcBef>
                <a:spcPct val="0"/>
              </a:spcBef>
              <a:buClrTx/>
              <a:buSzTx/>
              <a:buFontTx/>
              <a:buNone/>
            </a:pPr>
            <a:endParaRPr lang="en-US" altLang="zh-CN" sz="2000" b="0" dirty="0" smtClean="0">
              <a:latin typeface="Times New Roman" panose="02020603050405020304" pitchFamily="18" charset="0"/>
              <a:ea typeface="Arial Unicode MS" panose="020B0604020202020204" pitchFamily="34" charset="-122"/>
              <a:cs typeface="Arial Unicode MS" panose="020B0604020202020204" pitchFamily="34" charset="-122"/>
            </a:endParaRPr>
          </a:p>
          <a:p>
            <a:pPr>
              <a:lnSpc>
                <a:spcPct val="90000"/>
              </a:lnSpc>
              <a:spcBef>
                <a:spcPct val="0"/>
              </a:spcBef>
              <a:buClrTx/>
              <a:buSzTx/>
              <a:buFont typeface="Wingdings" panose="05000000000000000000" pitchFamily="2" charset="2"/>
              <a:buNone/>
            </a:pPr>
            <a:r>
              <a:rPr lang="en-US" altLang="zh-CN" sz="2000" b="0"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immediate           |     rs1    |    funct3     |   </a:t>
            </a:r>
            <a:r>
              <a:rPr lang="en-US" altLang="zh-CN" sz="2000" b="0" u="sng" dirty="0" err="1">
                <a:latin typeface="Times New Roman" panose="02020603050405020304" pitchFamily="18" charset="0"/>
                <a:ea typeface="Arial Unicode MS" panose="020B0604020202020204" pitchFamily="34" charset="-122"/>
                <a:cs typeface="Arial Unicode MS" panose="020B0604020202020204" pitchFamily="34" charset="-122"/>
              </a:rPr>
              <a:t>rd</a:t>
            </a:r>
            <a:r>
              <a:rPr lang="en-US" altLang="zh-CN" sz="2000" b="0" u="sng" dirty="0">
                <a:latin typeface="Times New Roman" panose="02020603050405020304" pitchFamily="18" charset="0"/>
                <a:ea typeface="Arial Unicode MS" panose="020B0604020202020204" pitchFamily="34" charset="-122"/>
                <a:cs typeface="Arial Unicode MS" panose="020B0604020202020204" pitchFamily="34" charset="-122"/>
              </a:rPr>
              <a:t>     |    opcode     |</a:t>
            </a:r>
          </a:p>
          <a:p>
            <a:pPr lvl="1">
              <a:lnSpc>
                <a:spcPct val="9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240                       10              3              9               3</a:t>
            </a:r>
            <a:endParaRPr lang="en-US" altLang="zh-CN" b="0" u="sng"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83972" name="矩形 2"/>
          <p:cNvSpPr>
            <a:spLocks noChangeArrowheads="1"/>
          </p:cNvSpPr>
          <p:nvPr/>
        </p:nvSpPr>
        <p:spPr bwMode="auto">
          <a:xfrm>
            <a:off x="119063" y="2492375"/>
            <a:ext cx="280828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ld</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add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x21, x9        </a:t>
            </a:r>
          </a:p>
          <a:p>
            <a:pPr lvl="1">
              <a:lnSpc>
                <a:spcPct val="150000"/>
              </a:lnSpc>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p>
          <a:p>
            <a:pPr lvl="1">
              <a:spcBef>
                <a:spcPct val="0"/>
              </a:spcBef>
              <a:buClrTx/>
              <a:buSzTx/>
              <a:buFont typeface="Wingdings" panose="05000000000000000000" pitchFamily="2" charset="2"/>
              <a:buNone/>
            </a:pP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addi</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x9, x9, 1            	</a:t>
            </a:r>
          </a:p>
          <a:p>
            <a:pPr lvl="1">
              <a:spcBef>
                <a:spcPct val="0"/>
              </a:spcBef>
              <a:buClrTx/>
              <a:buSzTx/>
              <a:buFont typeface="Wingdings" panose="05000000000000000000" pitchFamily="2" charset="2"/>
              <a:buNone/>
            </a:pP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err="1">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sd</a:t>
            </a:r>
            <a:r>
              <a:rPr lang="en-US" altLang="zh-CN" dirty="0">
                <a:solidFill>
                  <a:srgbClr val="FF0000"/>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b="0" dirty="0">
                <a:latin typeface="Times New Roman" panose="02020603050405020304" pitchFamily="18" charset="0"/>
                <a:ea typeface="Arial Unicode MS" panose="020B0604020202020204" pitchFamily="34" charset="-122"/>
                <a:cs typeface="Arial Unicode MS" panose="020B0604020202020204" pitchFamily="34" charset="-122"/>
              </a:rPr>
              <a:t>   x9, 240(x10)     	</a:t>
            </a:r>
            <a:endParaRPr lang="zh-CN" altLang="en-US" b="0" dirty="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7" name="标题 1"/>
          <p:cNvSpPr>
            <a:spLocks noGrp="1"/>
          </p:cNvSpPr>
          <p:nvPr>
            <p:ph type="title"/>
          </p:nvPr>
        </p:nvSpPr>
        <p:spPr>
          <a:xfrm>
            <a:off x="1127448" y="0"/>
            <a:ext cx="10369152" cy="1142984"/>
          </a:xfrm>
        </p:spPr>
        <p:txBody>
          <a:bodyPr/>
          <a:lstStyle/>
          <a:p>
            <a:pPr lvl="1"/>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 RISC-V machine language </a:t>
            </a:r>
            <a:r>
              <a:rPr lang="en-US" altLang="zh-CN" dirty="0" smtClean="0">
                <a:latin typeface="Times New Roman" panose="02020603050405020304" pitchFamily="18" charset="0"/>
                <a:ea typeface="Arial Unicode MS" panose="020B0604020202020204" pitchFamily="34" charset="-122"/>
                <a:cs typeface="Arial Unicode MS" panose="020B0604020202020204" pitchFamily="34" charset="-122"/>
              </a:rPr>
              <a:t>code:</a:t>
            </a:r>
            <a:r>
              <a:rPr lang="en-US" altLang="zh-CN" sz="24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dirty="0" smtClean="0">
                <a:latin typeface="Times New Roman" panose="02020603050405020304" pitchFamily="18" charset="0"/>
                <a:ea typeface="Arial Unicode MS" panose="020B0604020202020204" pitchFamily="34" charset="-122"/>
                <a:cs typeface="Arial Unicode MS" panose="020B0604020202020204" pitchFamily="34" charset="-122"/>
              </a:rPr>
              <a:t>Decimal </a:t>
            </a:r>
            <a:r>
              <a:rPr lang="en-US" altLang="zh-CN" dirty="0">
                <a:latin typeface="Times New Roman" panose="02020603050405020304" pitchFamily="18" charset="0"/>
                <a:ea typeface="Arial Unicode MS" panose="020B0604020202020204" pitchFamily="34" charset="-122"/>
                <a:cs typeface="Arial Unicode MS" panose="020B0604020202020204" pitchFamily="34" charset="-122"/>
              </a:rPr>
              <a:t>version</a:t>
            </a:r>
          </a:p>
        </p:txBody>
      </p:sp>
    </p:spTree>
    <p:extLst>
      <p:ext uri="{BB962C8B-B14F-4D97-AF65-F5344CB8AC3E}">
        <p14:creationId xmlns:p14="http://schemas.microsoft.com/office/powerpoint/2010/main" val="269139983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Rot="1" noChangeArrowheads="1"/>
          </p:cNvSpPr>
          <p:nvPr/>
        </p:nvSpPr>
        <p:spPr bwMode="auto">
          <a:xfrm>
            <a:off x="1415480" y="212824"/>
            <a:ext cx="86407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Font typeface="Wingdings" panose="05000000000000000000" pitchFamily="2" charset="2"/>
              <a:buNone/>
            </a:pPr>
            <a:r>
              <a:rPr lang="en-US" altLang="zh-CN" sz="3200" dirty="0">
                <a:solidFill>
                  <a:srgbClr val="FF0000"/>
                </a:solidFill>
                <a:latin typeface="+mn-lt"/>
                <a:ea typeface="宋体" panose="02010600030101010101" pitchFamily="2" charset="-122"/>
                <a:cs typeface="Arial Unicode MS" panose="020B0604020202020204" pitchFamily="34" charset="-122"/>
              </a:rPr>
              <a:t>Stored-program</a:t>
            </a:r>
          </a:p>
        </p:txBody>
      </p:sp>
      <p:pic>
        <p:nvPicPr>
          <p:cNvPr id="86019"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836712"/>
            <a:ext cx="39909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a:xfrm>
            <a:off x="479376" y="1313062"/>
            <a:ext cx="7889875" cy="5111750"/>
          </a:xfrm>
          <a:prstGeom prst="rect">
            <a:avLst/>
          </a:prstGeom>
        </p:spPr>
        <p:txBody>
          <a:bodyPr/>
          <a:lstStyle/>
          <a:p>
            <a:pPr marL="357188" indent="-357188">
              <a:lnSpc>
                <a:spcPct val="90000"/>
              </a:lnSpc>
              <a:spcBef>
                <a:spcPct val="20000"/>
              </a:spcBef>
              <a:buSzPct val="75000"/>
              <a:buFont typeface="Wingdings" panose="05000000000000000000" pitchFamily="2" charset="2"/>
              <a:buChar char="p"/>
              <a:defRPr/>
            </a:pPr>
            <a:r>
              <a:rPr lang="en-US" altLang="zh-CN" sz="2400" b="0" kern="0" dirty="0">
                <a:solidFill>
                  <a:srgbClr val="FF0000"/>
                </a:solidFill>
                <a:latin typeface="+mn-lt"/>
                <a:ea typeface="宋体" charset="-122"/>
                <a:cs typeface="+mn-cs"/>
              </a:rPr>
              <a:t>Two key principles </a:t>
            </a:r>
            <a:r>
              <a:rPr lang="en-US" altLang="zh-CN" sz="2400" b="0" kern="0" dirty="0">
                <a:latin typeface="+mn-lt"/>
                <a:ea typeface="宋体" charset="-122"/>
                <a:cs typeface="+mn-cs"/>
              </a:rPr>
              <a:t>of today’s computers</a:t>
            </a:r>
          </a:p>
          <a:p>
            <a:pPr marL="800100" lvl="1" indent="-342900">
              <a:lnSpc>
                <a:spcPct val="90000"/>
              </a:lnSpc>
              <a:spcBef>
                <a:spcPct val="20000"/>
              </a:spcBef>
              <a:buSzPct val="75000"/>
              <a:buFont typeface="Wingdings" panose="05000000000000000000" pitchFamily="2" charset="2"/>
              <a:buChar char="n"/>
              <a:defRPr/>
            </a:pPr>
            <a:r>
              <a:rPr lang="en-US" altLang="zh-CN" sz="2400" b="0" kern="0" dirty="0">
                <a:latin typeface="+mn-lt"/>
                <a:ea typeface="宋体" charset="-122"/>
                <a:cs typeface="+mn-cs"/>
              </a:rPr>
              <a:t> Instructions are represented as numbers</a:t>
            </a:r>
          </a:p>
          <a:p>
            <a:pPr marL="800100" lvl="1" indent="-342900">
              <a:lnSpc>
                <a:spcPct val="90000"/>
              </a:lnSpc>
              <a:spcBef>
                <a:spcPct val="20000"/>
              </a:spcBef>
              <a:buSzPct val="75000"/>
              <a:buFont typeface="Wingdings" panose="05000000000000000000" pitchFamily="2" charset="2"/>
              <a:buChar char="n"/>
              <a:defRPr/>
            </a:pPr>
            <a:r>
              <a:rPr lang="en-US" altLang="zh-CN" sz="2400" b="0" kern="0" dirty="0">
                <a:latin typeface="+mn-lt"/>
                <a:ea typeface="宋体" charset="-122"/>
                <a:cs typeface="+mn-cs"/>
              </a:rPr>
              <a:t> Programs can be stored in memory like numbers</a:t>
            </a:r>
          </a:p>
          <a:p>
            <a:pPr marL="342900" indent="-342900">
              <a:lnSpc>
                <a:spcPct val="90000"/>
              </a:lnSpc>
              <a:spcBef>
                <a:spcPct val="20000"/>
              </a:spcBef>
              <a:buClr>
                <a:schemeClr val="bg2"/>
              </a:buClr>
              <a:buSzPct val="75000"/>
              <a:buFont typeface="Wingdings" panose="05000000000000000000" pitchFamily="2" charset="2"/>
              <a:buChar char="p"/>
              <a:defRPr/>
            </a:pPr>
            <a:endParaRPr lang="en-US" altLang="zh-CN" sz="2400" b="0" kern="0" dirty="0">
              <a:latin typeface="+mn-lt"/>
              <a:ea typeface="宋体" charset="-122"/>
              <a:cs typeface="+mn-cs"/>
            </a:endParaRPr>
          </a:p>
          <a:p>
            <a:pPr marL="342900" indent="-342900">
              <a:lnSpc>
                <a:spcPct val="90000"/>
              </a:lnSpc>
              <a:spcBef>
                <a:spcPct val="20000"/>
              </a:spcBef>
              <a:buClr>
                <a:schemeClr val="bg2"/>
              </a:buClr>
              <a:buSzPct val="75000"/>
              <a:buFont typeface="Wingdings" panose="05000000000000000000" pitchFamily="2" charset="2"/>
              <a:buChar char="p"/>
              <a:defRPr/>
            </a:pPr>
            <a:r>
              <a:rPr lang="en-US" altLang="zh-CN" sz="2400" b="0" kern="0" dirty="0">
                <a:latin typeface="+mn-lt"/>
                <a:ea typeface="宋体" charset="-122"/>
                <a:cs typeface="+mn-cs"/>
              </a:rPr>
              <a:t>Instructions represented in binary, just like data</a:t>
            </a:r>
          </a:p>
          <a:p>
            <a:pPr marL="342900" indent="-342900">
              <a:lnSpc>
                <a:spcPct val="90000"/>
              </a:lnSpc>
              <a:spcBef>
                <a:spcPct val="20000"/>
              </a:spcBef>
              <a:buClr>
                <a:schemeClr val="bg2"/>
              </a:buClr>
              <a:buSzPct val="75000"/>
              <a:buFont typeface="Wingdings" panose="05000000000000000000" pitchFamily="2" charset="2"/>
              <a:buChar char="p"/>
              <a:defRPr/>
            </a:pPr>
            <a:r>
              <a:rPr lang="en-US" altLang="zh-CN" sz="2400" b="0" kern="0" dirty="0">
                <a:latin typeface="+mn-lt"/>
                <a:ea typeface="宋体" charset="-122"/>
                <a:cs typeface="+mn-cs"/>
              </a:rPr>
              <a:t>Instructions and data stored in memory</a:t>
            </a:r>
          </a:p>
          <a:p>
            <a:pPr marL="342900" indent="-342900">
              <a:lnSpc>
                <a:spcPct val="90000"/>
              </a:lnSpc>
              <a:spcBef>
                <a:spcPct val="20000"/>
              </a:spcBef>
              <a:buClr>
                <a:schemeClr val="bg2"/>
              </a:buClr>
              <a:buSzPct val="75000"/>
              <a:buFont typeface="Wingdings" panose="05000000000000000000" pitchFamily="2" charset="2"/>
              <a:buChar char="p"/>
              <a:defRPr/>
            </a:pPr>
            <a:r>
              <a:rPr lang="en-US" altLang="zh-CN" sz="2400" b="0" kern="0" dirty="0">
                <a:latin typeface="+mn-lt"/>
                <a:ea typeface="宋体" charset="-122"/>
                <a:cs typeface="+mn-cs"/>
              </a:rPr>
              <a:t>Programs can operate on programs</a:t>
            </a:r>
          </a:p>
          <a:p>
            <a:pPr marL="742950" lvl="1" indent="-285750">
              <a:lnSpc>
                <a:spcPct val="90000"/>
              </a:lnSpc>
              <a:spcBef>
                <a:spcPct val="20000"/>
              </a:spcBef>
              <a:buClr>
                <a:schemeClr val="tx2"/>
              </a:buClr>
              <a:buSzPct val="75000"/>
              <a:buFont typeface="Wingdings" panose="05000000000000000000" pitchFamily="2" charset="2"/>
              <a:buChar char="n"/>
              <a:defRPr/>
            </a:pPr>
            <a:r>
              <a:rPr lang="en-US" altLang="zh-CN" sz="2400" b="0" kern="0" dirty="0">
                <a:latin typeface="+mn-lt"/>
                <a:ea typeface="宋体" charset="-122"/>
                <a:cs typeface="+mn-cs"/>
              </a:rPr>
              <a:t>e.g., compilers, linkers, …</a:t>
            </a:r>
          </a:p>
          <a:p>
            <a:pPr marL="342900" indent="-342900">
              <a:lnSpc>
                <a:spcPct val="90000"/>
              </a:lnSpc>
              <a:spcBef>
                <a:spcPct val="20000"/>
              </a:spcBef>
              <a:buClr>
                <a:schemeClr val="bg2"/>
              </a:buClr>
              <a:buSzPct val="75000"/>
              <a:buFont typeface="Wingdings" panose="05000000000000000000" pitchFamily="2" charset="2"/>
              <a:buChar char="p"/>
              <a:defRPr/>
            </a:pPr>
            <a:r>
              <a:rPr lang="en-US" altLang="zh-CN" sz="2400" b="0" kern="0" dirty="0">
                <a:latin typeface="+mn-lt"/>
                <a:ea typeface="宋体" charset="-122"/>
                <a:cs typeface="+mn-cs"/>
              </a:rPr>
              <a:t>Binary compatibility allows compiled programs to work on different computers</a:t>
            </a:r>
          </a:p>
          <a:p>
            <a:pPr marL="742950" lvl="1" indent="-285750">
              <a:lnSpc>
                <a:spcPct val="90000"/>
              </a:lnSpc>
              <a:spcBef>
                <a:spcPct val="20000"/>
              </a:spcBef>
              <a:buClr>
                <a:schemeClr val="tx2"/>
              </a:buClr>
              <a:buSzPct val="75000"/>
              <a:buFont typeface="Wingdings" panose="05000000000000000000" pitchFamily="2" charset="2"/>
              <a:buChar char="n"/>
              <a:defRPr/>
            </a:pPr>
            <a:r>
              <a:rPr lang="en-US" altLang="zh-CN" sz="2400" b="0" kern="0" dirty="0">
                <a:latin typeface="+mn-lt"/>
                <a:ea typeface="宋体" charset="-122"/>
                <a:cs typeface="+mn-cs"/>
              </a:rPr>
              <a:t>Standardized </a:t>
            </a:r>
            <a:r>
              <a:rPr lang="en-US" altLang="zh-CN" sz="2400" b="0" kern="0" dirty="0" err="1">
                <a:latin typeface="+mn-lt"/>
                <a:ea typeface="宋体" charset="-122"/>
                <a:cs typeface="+mn-cs"/>
              </a:rPr>
              <a:t>ISAs</a:t>
            </a:r>
            <a:endParaRPr lang="en-AU" sz="2400" b="0" kern="0" dirty="0">
              <a:latin typeface="+mn-lt"/>
              <a:ea typeface="宋体" pitchFamily="2" charset="-122"/>
              <a:cs typeface="+mn-cs"/>
            </a:endParaRPr>
          </a:p>
        </p:txBody>
      </p:sp>
    </p:spTree>
    <p:extLst>
      <p:ext uri="{BB962C8B-B14F-4D97-AF65-F5344CB8AC3E}">
        <p14:creationId xmlns:p14="http://schemas.microsoft.com/office/powerpoint/2010/main" val="3372408311"/>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Trojan </a:t>
            </a:r>
            <a:r>
              <a:rPr lang="zh-CN" altLang="en-US" dirty="0"/>
              <a:t>最简单例子</a:t>
            </a:r>
            <a:r>
              <a:rPr lang="en-US" altLang="zh-CN" dirty="0"/>
              <a:t>-</a:t>
            </a:r>
            <a:r>
              <a:rPr lang="zh-CN" altLang="en-US" dirty="0"/>
              <a:t>密码窃取</a:t>
            </a:r>
          </a:p>
        </p:txBody>
      </p:sp>
      <p:sp>
        <p:nvSpPr>
          <p:cNvPr id="4" name="Rectangle 3"/>
          <p:cNvSpPr txBox="1">
            <a:spLocks noRot="1" noChangeArrowheads="1"/>
          </p:cNvSpPr>
          <p:nvPr/>
        </p:nvSpPr>
        <p:spPr bwMode="auto">
          <a:xfrm>
            <a:off x="1774825" y="1484313"/>
            <a:ext cx="4797425"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main() {</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char password[256], </a:t>
            </a:r>
            <a:r>
              <a:rPr lang="en-US" altLang="zh-CN" sz="2000" dirty="0" err="1">
                <a:ea typeface="Arial Unicode MS" panose="020B0604020202020204" pitchFamily="34" charset="-122"/>
                <a:cs typeface="Arial Unicode MS" panose="020B0604020202020204" pitchFamily="34" charset="-122"/>
              </a:rPr>
              <a:t>crypt_pw</a:t>
            </a:r>
            <a:r>
              <a:rPr lang="en-US" altLang="zh-CN" sz="2000" dirty="0">
                <a:ea typeface="Arial Unicode MS" panose="020B0604020202020204" pitchFamily="34" charset="-122"/>
                <a:cs typeface="Arial Unicode MS" panose="020B0604020202020204" pitchFamily="34" charset="-122"/>
              </a:rPr>
              <a:t>[256];</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a:t>
            </a:r>
            <a:r>
              <a:rPr lang="en-US" altLang="zh-CN" sz="2000" dirty="0" err="1">
                <a:ea typeface="Arial Unicode MS" panose="020B0604020202020204" pitchFamily="34" charset="-122"/>
                <a:cs typeface="Arial Unicode MS" panose="020B0604020202020204" pitchFamily="34" charset="-122"/>
              </a:rPr>
              <a:t>scanf</a:t>
            </a:r>
            <a:r>
              <a:rPr lang="en-US" altLang="zh-CN" sz="2000" dirty="0">
                <a:ea typeface="Arial Unicode MS" panose="020B0604020202020204" pitchFamily="34" charset="-122"/>
                <a:cs typeface="Arial Unicode MS" panose="020B0604020202020204" pitchFamily="34" charset="-122"/>
              </a:rPr>
              <a:t>(</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a:ea typeface="Arial Unicode MS" panose="020B0604020202020204" pitchFamily="34" charset="-122"/>
                <a:cs typeface="Arial Unicode MS" panose="020B0604020202020204" pitchFamily="34" charset="-122"/>
              </a:rPr>
              <a:t>%</a:t>
            </a:r>
            <a:r>
              <a:rPr lang="en-US" altLang="zh-CN" sz="2000" dirty="0" err="1">
                <a:ea typeface="Arial Unicode MS" panose="020B0604020202020204" pitchFamily="34" charset="-122"/>
                <a:cs typeface="Arial Unicode MS" panose="020B0604020202020204" pitchFamily="34" charset="-122"/>
              </a:rPr>
              <a:t>s</a:t>
            </a:r>
            <a:r>
              <a:rPr lang="en-US" altLang="zh-CN" sz="2000" dirty="0" err="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err="1">
                <a:ea typeface="Arial Unicode MS" panose="020B0604020202020204" pitchFamily="34" charset="-122"/>
                <a:cs typeface="Arial Unicode MS" panose="020B0604020202020204" pitchFamily="34" charset="-122"/>
              </a:rPr>
              <a:t>,password</a:t>
            </a:r>
            <a:r>
              <a:rPr lang="en-US" altLang="zh-CN" sz="2000" dirty="0">
                <a:ea typeface="Arial Unicode MS" panose="020B0604020202020204" pitchFamily="34" charset="-122"/>
                <a:cs typeface="Arial Unicode MS" panose="020B0604020202020204" pitchFamily="34" charset="-122"/>
              </a:rPr>
              <a:t>);</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crypt(password, </a:t>
            </a:r>
            <a:r>
              <a:rPr lang="en-US" altLang="zh-CN" sz="2000" dirty="0" err="1">
                <a:ea typeface="Arial Unicode MS" panose="020B0604020202020204" pitchFamily="34" charset="-122"/>
                <a:cs typeface="Arial Unicode MS" panose="020B0604020202020204" pitchFamily="34" charset="-122"/>
              </a:rPr>
              <a:t>crypt_pw</a:t>
            </a:r>
            <a:r>
              <a:rPr lang="en-US" altLang="zh-CN" sz="2000" dirty="0">
                <a:ea typeface="Arial Unicode MS" panose="020B0604020202020204" pitchFamily="34" charset="-122"/>
                <a:cs typeface="Arial Unicode MS" panose="020B0604020202020204" pitchFamily="34" charset="-122"/>
              </a:rPr>
              <a:t>);</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if ( </a:t>
            </a:r>
            <a:r>
              <a:rPr lang="en-US" altLang="zh-CN" sz="2000" dirty="0" err="1">
                <a:ea typeface="Arial Unicode MS" panose="020B0604020202020204" pitchFamily="34" charset="-122"/>
                <a:cs typeface="Arial Unicode MS" panose="020B0604020202020204" pitchFamily="34" charset="-122"/>
              </a:rPr>
              <a:t>strcmp</a:t>
            </a:r>
            <a:r>
              <a:rPr lang="en-US" altLang="zh-CN" sz="2000" dirty="0">
                <a:ea typeface="Arial Unicode MS" panose="020B0604020202020204" pitchFamily="34" charset="-122"/>
                <a:cs typeface="Arial Unicode MS" panose="020B0604020202020204" pitchFamily="34" charset="-122"/>
              </a:rPr>
              <a:t>(</a:t>
            </a:r>
            <a:r>
              <a:rPr lang="en-US" altLang="zh-CN" sz="2000" dirty="0" err="1">
                <a:ea typeface="Arial Unicode MS" panose="020B0604020202020204" pitchFamily="34" charset="-122"/>
                <a:cs typeface="Arial Unicode MS" panose="020B0604020202020204" pitchFamily="34" charset="-122"/>
              </a:rPr>
              <a:t>crypt_pw</a:t>
            </a:r>
            <a:r>
              <a:rPr lang="en-US" altLang="zh-CN" sz="2000" dirty="0">
                <a:ea typeface="Arial Unicode MS" panose="020B0604020202020204" pitchFamily="34" charset="-122"/>
                <a:cs typeface="Arial Unicode MS" panose="020B0604020202020204" pitchFamily="34" charset="-122"/>
              </a:rPr>
              <a:t>, </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err="1">
                <a:ea typeface="Arial Unicode MS" panose="020B0604020202020204" pitchFamily="34" charset="-122"/>
                <a:cs typeface="Arial Unicode MS" panose="020B0604020202020204" pitchFamily="34" charset="-122"/>
              </a:rPr>
              <a:t>xxxxxx</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a:ea typeface="Arial Unicode MS" panose="020B0604020202020204" pitchFamily="34" charset="-122"/>
                <a:cs typeface="Arial Unicode MS" panose="020B0604020202020204" pitchFamily="34" charset="-122"/>
              </a:rPr>
              <a:t>)!=0 )	</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a:t>
            </a:r>
            <a:r>
              <a:rPr lang="en-US" altLang="zh-CN" sz="2000" dirty="0" err="1">
                <a:ea typeface="Arial Unicode MS" panose="020B0604020202020204" pitchFamily="34" charset="-122"/>
                <a:cs typeface="Arial Unicode MS" panose="020B0604020202020204" pitchFamily="34" charset="-122"/>
              </a:rPr>
              <a:t>printf</a:t>
            </a:r>
            <a:r>
              <a:rPr lang="en-US" altLang="zh-CN" sz="2000" dirty="0">
                <a:ea typeface="Arial Unicode MS" panose="020B0604020202020204" pitchFamily="34" charset="-122"/>
                <a:cs typeface="Arial Unicode MS" panose="020B0604020202020204" pitchFamily="34" charset="-122"/>
              </a:rPr>
              <a:t>(</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a:ea typeface="Arial Unicode MS" panose="020B0604020202020204" pitchFamily="34" charset="-122"/>
                <a:cs typeface="Arial Unicode MS" panose="020B0604020202020204" pitchFamily="34" charset="-122"/>
              </a:rPr>
              <a:t>password error\n</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a:ea typeface="Arial Unicode MS" panose="020B0604020202020204" pitchFamily="34" charset="-122"/>
                <a:cs typeface="Arial Unicode MS" panose="020B0604020202020204" pitchFamily="34" charset="-122"/>
              </a:rPr>
              <a:t>);</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else </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		;</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Input: 123456</a:t>
            </a:r>
            <a:endParaRPr lang="zh-CN" altLang="en-US" sz="2000" dirty="0">
              <a:ea typeface="Arial Unicode MS" panose="020B0604020202020204" pitchFamily="34" charset="-122"/>
              <a:cs typeface="Arial Unicode MS" panose="020B0604020202020204" pitchFamily="34" charset="-122"/>
            </a:endParaRPr>
          </a:p>
          <a:p>
            <a:pPr eaLnBrk="1" hangingPunct="1">
              <a:lnSpc>
                <a:spcPct val="90000"/>
              </a:lnSpc>
              <a:buClrTx/>
              <a:buSzTx/>
              <a:buFont typeface="Wingdings" panose="05000000000000000000" pitchFamily="2" charset="2"/>
              <a:buNone/>
            </a:pPr>
            <a:r>
              <a:rPr lang="en-US" altLang="zh-CN" sz="2000" dirty="0">
                <a:ea typeface="Arial Unicode MS" panose="020B0604020202020204" pitchFamily="34" charset="-122"/>
                <a:cs typeface="Arial Unicode MS" panose="020B0604020202020204" pitchFamily="34" charset="-122"/>
              </a:rPr>
              <a:t>Trojan read memory </a:t>
            </a:r>
            <a:r>
              <a:rPr lang="en-US" altLang="zh-CN" sz="2000" dirty="0" smtClean="0">
                <a:ea typeface="Arial Unicode MS" panose="020B0604020202020204" pitchFamily="34" charset="-122"/>
                <a:cs typeface="Arial Unicode MS" panose="020B0604020202020204" pitchFamily="34" charset="-122"/>
              </a:rPr>
              <a:t>variable </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ea typeface="Arial Unicode MS" panose="020B0604020202020204" pitchFamily="34" charset="-122"/>
                <a:cs typeface="Arial Unicode MS" panose="020B0604020202020204" pitchFamily="34" charset="-122"/>
              </a:rPr>
              <a:t>password</a:t>
            </a:r>
            <a:r>
              <a:rPr lang="en-US" altLang="zh-CN" sz="2000"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000" dirty="0">
              <a:ea typeface="Arial Unicode MS" panose="020B0604020202020204" pitchFamily="34" charset="-122"/>
              <a:cs typeface="Arial Unicode MS" panose="020B0604020202020204" pitchFamily="34" charset="-122"/>
            </a:endParaRPr>
          </a:p>
        </p:txBody>
      </p:sp>
      <p:sp>
        <p:nvSpPr>
          <p:cNvPr id="88068" name="Rectangle 4"/>
          <p:cNvSpPr>
            <a:spLocks noChangeArrowheads="1"/>
          </p:cNvSpPr>
          <p:nvPr/>
        </p:nvSpPr>
        <p:spPr bwMode="auto">
          <a:xfrm>
            <a:off x="6859588" y="1639888"/>
            <a:ext cx="2665412" cy="3887787"/>
          </a:xfrm>
          <a:prstGeom prst="rect">
            <a:avLst/>
          </a:prstGeom>
          <a:noFill/>
          <a:ln w="9525" cap="rnd">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
                <a:schemeClr val="hlink"/>
              </a:buClr>
              <a:buSzTx/>
              <a:buFont typeface="Arial" panose="020B0604020202020204" pitchFamily="34" charset="0"/>
              <a:buNone/>
            </a:pPr>
            <a:endParaRPr lang="zh-CN"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88069" name="Rectangle 5"/>
          <p:cNvSpPr>
            <a:spLocks noChangeArrowheads="1"/>
          </p:cNvSpPr>
          <p:nvPr/>
        </p:nvSpPr>
        <p:spPr bwMode="auto">
          <a:xfrm>
            <a:off x="6931025" y="2576513"/>
            <a:ext cx="2376488" cy="288925"/>
          </a:xfrm>
          <a:prstGeom prst="rect">
            <a:avLst/>
          </a:prstGeom>
          <a:noFill/>
          <a:ln w="9525" cap="rnd">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123456</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88070" name="Rectangle 6"/>
          <p:cNvSpPr>
            <a:spLocks noChangeArrowheads="1"/>
          </p:cNvSpPr>
          <p:nvPr/>
        </p:nvSpPr>
        <p:spPr bwMode="auto">
          <a:xfrm>
            <a:off x="6931025" y="2863850"/>
            <a:ext cx="2376488" cy="288925"/>
          </a:xfrm>
          <a:prstGeom prst="rect">
            <a:avLst/>
          </a:prstGeom>
          <a:noFill/>
          <a:ln w="9525" cap="rnd">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abcdef</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88071" name="Rectangle 7"/>
          <p:cNvSpPr>
            <a:spLocks noChangeArrowheads="1"/>
          </p:cNvSpPr>
          <p:nvPr/>
        </p:nvSpPr>
        <p:spPr bwMode="auto">
          <a:xfrm>
            <a:off x="6859588" y="2360613"/>
            <a:ext cx="2663825" cy="1655762"/>
          </a:xfrm>
          <a:prstGeom prst="rect">
            <a:avLst/>
          </a:prstGeom>
          <a:noFill/>
          <a:ln w="9525" cap="rnd">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
                <a:schemeClr val="hlink"/>
              </a:buClr>
              <a:buSzTx/>
              <a:buFont typeface="Arial" panose="020B0604020202020204" pitchFamily="34" charset="0"/>
              <a:buNone/>
            </a:pPr>
            <a:endParaRPr lang="zh-CN" altLang="en-US"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a:p>
            <a:pPr algn="ctr">
              <a:spcBef>
                <a:spcPct val="0"/>
              </a:spcBef>
              <a:buClr>
                <a:schemeClr val="hlink"/>
              </a:buClr>
              <a:buSzTx/>
              <a:buFont typeface="Arial" panose="020B0604020202020204" pitchFamily="34" charset="0"/>
              <a:buNone/>
            </a:pPr>
            <a:endParaRPr lang="zh-CN" altLang="en-US"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a:p>
            <a:pPr algn="ct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a.exe</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88072" name="Rectangle 8"/>
          <p:cNvSpPr>
            <a:spLocks noChangeArrowheads="1"/>
          </p:cNvSpPr>
          <p:nvPr/>
        </p:nvSpPr>
        <p:spPr bwMode="auto">
          <a:xfrm>
            <a:off x="6859588" y="4303713"/>
            <a:ext cx="2663825" cy="865187"/>
          </a:xfrm>
          <a:prstGeom prst="rect">
            <a:avLst/>
          </a:prstGeom>
          <a:noFill/>
          <a:ln w="9525" cap="rnd">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
                <a:schemeClr val="hlink"/>
              </a:buClr>
              <a:buSzTx/>
              <a:buFont typeface="Arial" panose="020B0604020202020204" pitchFamily="34" charset="0"/>
              <a:buNone/>
            </a:pPr>
            <a:endParaRPr lang="zh-CN" altLang="en-US"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a:p>
            <a:pPr algn="ct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trojan</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cxnSp>
        <p:nvCxnSpPr>
          <p:cNvPr id="88073" name="AutoShape 9"/>
          <p:cNvCxnSpPr>
            <a:cxnSpLocks noChangeShapeType="1"/>
          </p:cNvCxnSpPr>
          <p:nvPr/>
        </p:nvCxnSpPr>
        <p:spPr bwMode="auto">
          <a:xfrm rot="10800000" flipH="1">
            <a:off x="6765925" y="2889250"/>
            <a:ext cx="1588" cy="1547813"/>
          </a:xfrm>
          <a:prstGeom prst="curvedConnector3">
            <a:avLst>
              <a:gd name="adj1" fmla="val -21314176"/>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cxnSp>
      <p:sp>
        <p:nvSpPr>
          <p:cNvPr id="88074" name="Rectangle 10"/>
          <p:cNvSpPr>
            <a:spLocks noChangeArrowheads="1"/>
          </p:cNvSpPr>
          <p:nvPr/>
        </p:nvSpPr>
        <p:spPr bwMode="auto">
          <a:xfrm>
            <a:off x="9480550" y="2576513"/>
            <a:ext cx="942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password</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
        <p:nvSpPr>
          <p:cNvPr id="88075" name="Rectangle 11"/>
          <p:cNvSpPr>
            <a:spLocks noChangeArrowheads="1"/>
          </p:cNvSpPr>
          <p:nvPr/>
        </p:nvSpPr>
        <p:spPr bwMode="auto">
          <a:xfrm>
            <a:off x="9490075" y="2863850"/>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
                <a:schemeClr val="hlink"/>
              </a:buClr>
              <a:buSzTx/>
              <a:buFont typeface="Arial" panose="020B0604020202020204" pitchFamily="34" charset="0"/>
              <a:buNone/>
            </a:pPr>
            <a:r>
              <a:rPr lang="en-US" altLang="zh-CN" sz="1400">
                <a:solidFill>
                  <a:srgbClr val="007A77"/>
                </a:solidFill>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rPr>
              <a:t>Crypt_pw</a:t>
            </a:r>
            <a:endParaRPr lang="zh-CN" altLang="en-US" sz="1400">
              <a:latin typeface="Arial" panose="020B0604020202020204" pitchFamily="34" charset="0"/>
              <a:ea typeface="宋体" panose="02010600030101010101" pitchFamily="2" charset="-122"/>
              <a:cs typeface="Arial Unicode MS" panose="020B0604020202020204" pitchFamily="34" charset="-122"/>
              <a:sym typeface="Arial Unicode MS" panose="020B0604020202020204" pitchFamily="34" charset="-122"/>
            </a:endParaRPr>
          </a:p>
        </p:txBody>
      </p:sp>
    </p:spTree>
    <p:extLst>
      <p:ext uri="{BB962C8B-B14F-4D97-AF65-F5344CB8AC3E}">
        <p14:creationId xmlns:p14="http://schemas.microsoft.com/office/powerpoint/2010/main" val="588838755"/>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ntr" presetSubtype="0" fill="hold" grpId="0" nodeType="clickEffect">
                                  <p:stCondLst>
                                    <p:cond delay="0"/>
                                  </p:stCondLst>
                                  <p:childTnLst>
                                    <p:set>
                                      <p:cBhvr>
                                        <p:cTn id="6" dur="0"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4">
                                            <p:txEl>
                                              <p:pRg st="1" end="1"/>
                                            </p:txEl>
                                          </p:spTgt>
                                        </p:tgtEl>
                                        <p:attrNameLst>
                                          <p:attrName>style.visibility</p:attrName>
                                        </p:attrNameLst>
                                      </p:cBhvr>
                                      <p:to>
                                        <p:strVal val="visible"/>
                                      </p:to>
                                    </p:set>
                                    <p:animEffect>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4">
                                            <p:txEl>
                                              <p:pRg st="2" end="2"/>
                                            </p:txEl>
                                          </p:spTgt>
                                        </p:tgtEl>
                                        <p:attrNameLst>
                                          <p:attrName>style.visibility</p:attrName>
                                        </p:attrNameLst>
                                      </p:cBhvr>
                                      <p:to>
                                        <p:strVal val="visible"/>
                                      </p:to>
                                    </p:set>
                                    <p:animEffect>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4">
                                            <p:txEl>
                                              <p:pRg st="3" end="3"/>
                                            </p:txEl>
                                          </p:spTgt>
                                        </p:tgtEl>
                                        <p:attrNameLst>
                                          <p:attrName>style.visibility</p:attrName>
                                        </p:attrNameLst>
                                      </p:cBhvr>
                                      <p:to>
                                        <p:strVal val="visible"/>
                                      </p:to>
                                    </p:set>
                                    <p:animEffect>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4">
                                            <p:txEl>
                                              <p:pRg st="4" end="4"/>
                                            </p:txEl>
                                          </p:spTgt>
                                        </p:tgtEl>
                                        <p:attrNameLst>
                                          <p:attrName>style.visibility</p:attrName>
                                        </p:attrNameLst>
                                      </p:cBhvr>
                                      <p:to>
                                        <p:strVal val="visible"/>
                                      </p:to>
                                    </p:set>
                                    <p:animEffect>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4">
                                            <p:txEl>
                                              <p:pRg st="5" end="5"/>
                                            </p:txEl>
                                          </p:spTgt>
                                        </p:tgtEl>
                                        <p:attrNameLst>
                                          <p:attrName>style.visibility</p:attrName>
                                        </p:attrNameLst>
                                      </p:cBhvr>
                                      <p:to>
                                        <p:strVal val="visible"/>
                                      </p:to>
                                    </p:set>
                                    <p:animEffect>
                                      <p:cBhvr>
                                        <p:cTn id="42" dur="500"/>
                                        <p:tgtEl>
                                          <p:spTgt spid="4">
                                            <p:txEl>
                                              <p:pRg st="5" end="5"/>
                                            </p:txEl>
                                          </p:spTgt>
                                        </p:tgtEl>
                                      </p:cBhvr>
                                    </p:animEffect>
                                    <p:anim calcmode="lin" valueType="num">
                                      <p:cBhvr>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4">
                                            <p:txEl>
                                              <p:pRg st="6" end="6"/>
                                            </p:txEl>
                                          </p:spTgt>
                                        </p:tgtEl>
                                        <p:attrNameLst>
                                          <p:attrName>style.visibility</p:attrName>
                                        </p:attrNameLst>
                                      </p:cBhvr>
                                      <p:to>
                                        <p:strVal val="visible"/>
                                      </p:to>
                                    </p:set>
                                    <p:animEffect>
                                      <p:cBhvr>
                                        <p:cTn id="49" dur="500"/>
                                        <p:tgtEl>
                                          <p:spTgt spid="4">
                                            <p:txEl>
                                              <p:pRg st="6" end="6"/>
                                            </p:txEl>
                                          </p:spTgt>
                                        </p:tgtEl>
                                      </p:cBhvr>
                                    </p:animEffect>
                                    <p:anim calcmode="lin" valueType="num">
                                      <p:cBhvr>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4">
                                            <p:txEl>
                                              <p:pRg st="7" end="7"/>
                                            </p:txEl>
                                          </p:spTgt>
                                        </p:tgtEl>
                                        <p:attrNameLst>
                                          <p:attrName>style.visibility</p:attrName>
                                        </p:attrNameLst>
                                      </p:cBhvr>
                                      <p:to>
                                        <p:strVal val="visible"/>
                                      </p:to>
                                    </p:set>
                                    <p:animEffect>
                                      <p:cBhvr>
                                        <p:cTn id="56" dur="500"/>
                                        <p:tgtEl>
                                          <p:spTgt spid="4">
                                            <p:txEl>
                                              <p:pRg st="7" end="7"/>
                                            </p:txEl>
                                          </p:spTgt>
                                        </p:tgtEl>
                                      </p:cBhvr>
                                    </p:animEffect>
                                    <p:anim calcmode="lin" valueType="num">
                                      <p:cBhvr>
                                        <p:cTn id="5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6" presetClass="entr" presetSubtype="0" fill="hold" grpId="0" nodeType="clickEffect">
                                  <p:stCondLst>
                                    <p:cond delay="0"/>
                                  </p:stCondLst>
                                  <p:childTnLst>
                                    <p:set>
                                      <p:cBhvr>
                                        <p:cTn id="62" dur="0" fill="hold">
                                          <p:stCondLst>
                                            <p:cond delay="0"/>
                                          </p:stCondLst>
                                        </p:cTn>
                                        <p:tgtEl>
                                          <p:spTgt spid="4">
                                            <p:txEl>
                                              <p:pRg st="8" end="8"/>
                                            </p:txEl>
                                          </p:spTgt>
                                        </p:tgtEl>
                                        <p:attrNameLst>
                                          <p:attrName>style.visibility</p:attrName>
                                        </p:attrNameLst>
                                      </p:cBhvr>
                                      <p:to>
                                        <p:strVal val="visible"/>
                                      </p:to>
                                    </p:set>
                                    <p:animEffect>
                                      <p:cBhvr>
                                        <p:cTn id="63" dur="500"/>
                                        <p:tgtEl>
                                          <p:spTgt spid="4">
                                            <p:txEl>
                                              <p:pRg st="8" end="8"/>
                                            </p:txEl>
                                          </p:spTgt>
                                        </p:tgtEl>
                                      </p:cBhvr>
                                    </p:animEffect>
                                    <p:anim calcmode="lin" valueType="num">
                                      <p:cBhvr>
                                        <p:cTn id="6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6" presetClass="entr" presetSubtype="0" fill="hold" grpId="0" nodeType="clickEffect">
                                  <p:stCondLst>
                                    <p:cond delay="0"/>
                                  </p:stCondLst>
                                  <p:childTnLst>
                                    <p:set>
                                      <p:cBhvr>
                                        <p:cTn id="69" dur="0" fill="hold">
                                          <p:stCondLst>
                                            <p:cond delay="0"/>
                                          </p:stCondLst>
                                        </p:cTn>
                                        <p:tgtEl>
                                          <p:spTgt spid="4">
                                            <p:txEl>
                                              <p:pRg st="10" end="10"/>
                                            </p:txEl>
                                          </p:spTgt>
                                        </p:tgtEl>
                                        <p:attrNameLst>
                                          <p:attrName>style.visibility</p:attrName>
                                        </p:attrNameLst>
                                      </p:cBhvr>
                                      <p:to>
                                        <p:strVal val="visible"/>
                                      </p:to>
                                    </p:set>
                                    <p:animEffect>
                                      <p:cBhvr>
                                        <p:cTn id="70" dur="500"/>
                                        <p:tgtEl>
                                          <p:spTgt spid="4">
                                            <p:txEl>
                                              <p:pRg st="10" end="10"/>
                                            </p:txEl>
                                          </p:spTgt>
                                        </p:tgtEl>
                                      </p:cBhvr>
                                    </p:animEffect>
                                    <p:anim calcmode="lin" valueType="num">
                                      <p:cBhvr>
                                        <p:cTn id="7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4">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6" presetClass="entr" presetSubtype="0" fill="hold" grpId="0" nodeType="clickEffect">
                                  <p:stCondLst>
                                    <p:cond delay="0"/>
                                  </p:stCondLst>
                                  <p:childTnLst>
                                    <p:set>
                                      <p:cBhvr>
                                        <p:cTn id="76" dur="0" fill="hold">
                                          <p:stCondLst>
                                            <p:cond delay="0"/>
                                          </p:stCondLst>
                                        </p:cTn>
                                        <p:tgtEl>
                                          <p:spTgt spid="4">
                                            <p:txEl>
                                              <p:pRg st="11" end="11"/>
                                            </p:txEl>
                                          </p:spTgt>
                                        </p:tgtEl>
                                        <p:attrNameLst>
                                          <p:attrName>style.visibility</p:attrName>
                                        </p:attrNameLst>
                                      </p:cBhvr>
                                      <p:to>
                                        <p:strVal val="visible"/>
                                      </p:to>
                                    </p:set>
                                    <p:animEffect>
                                      <p:cBhvr>
                                        <p:cTn id="77" dur="500"/>
                                        <p:tgtEl>
                                          <p:spTgt spid="4">
                                            <p:txEl>
                                              <p:pRg st="11" end="11"/>
                                            </p:txEl>
                                          </p:spTgt>
                                        </p:tgtEl>
                                      </p:cBhvr>
                                    </p:animEffect>
                                    <p:anim calcmode="lin" valueType="num">
                                      <p:cBhvr>
                                        <p:cTn id="78"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9" dur="500" fill="hold"/>
                                        <p:tgtEl>
                                          <p:spTgt spid="4">
                                            <p:txEl>
                                              <p:pRg st="11" end="11"/>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Rot="1" noChangeArrowheads="1"/>
          </p:cNvSpPr>
          <p:nvPr>
            <p:ph idx="1"/>
          </p:nvPr>
        </p:nvSpPr>
        <p:spPr>
          <a:xfrm>
            <a:off x="996950" y="1514475"/>
            <a:ext cx="6251178" cy="1092200"/>
          </a:xfrm>
        </p:spPr>
        <p:txBody>
          <a:bodyPr/>
          <a:lstStyle/>
          <a:p>
            <a:r>
              <a:rPr lang="en-US" altLang="zh-CN" sz="1600" u="sng" dirty="0" smtClean="0"/>
              <a:t>000000  |  01000  |  10010  | 01000   |  00000  |  100000</a:t>
            </a:r>
          </a:p>
          <a:p>
            <a:r>
              <a:rPr lang="en-US" altLang="zh-CN" sz="1600" dirty="0" smtClean="0"/>
              <a:t>op            </a:t>
            </a:r>
            <a:r>
              <a:rPr lang="en-US" altLang="zh-CN" sz="1600" dirty="0" err="1" smtClean="0"/>
              <a:t>rs</a:t>
            </a:r>
            <a:r>
              <a:rPr lang="en-US" altLang="zh-CN" sz="1600" dirty="0" smtClean="0"/>
              <a:t>            </a:t>
            </a:r>
            <a:r>
              <a:rPr lang="en-US" altLang="zh-CN" sz="1600" dirty="0" err="1" smtClean="0"/>
              <a:t>rt</a:t>
            </a:r>
            <a:r>
              <a:rPr lang="en-US" altLang="zh-CN" sz="1600" dirty="0" smtClean="0"/>
              <a:t>           </a:t>
            </a:r>
            <a:r>
              <a:rPr lang="en-US" altLang="zh-CN" sz="1600" dirty="0" err="1" smtClean="0"/>
              <a:t>rd</a:t>
            </a:r>
            <a:r>
              <a:rPr lang="en-US" altLang="zh-CN" sz="1600" dirty="0" smtClean="0"/>
              <a:t>            </a:t>
            </a:r>
            <a:r>
              <a:rPr lang="en-US" altLang="zh-CN" sz="1600" dirty="0" err="1" smtClean="0"/>
              <a:t>shamt</a:t>
            </a:r>
            <a:r>
              <a:rPr lang="en-US" altLang="zh-CN" sz="1600" dirty="0" smtClean="0"/>
              <a:t>         </a:t>
            </a:r>
            <a:r>
              <a:rPr lang="en-US" altLang="zh-CN" sz="1600" dirty="0" err="1" smtClean="0"/>
              <a:t>funct</a:t>
            </a:r>
            <a:endParaRPr lang="en-US" altLang="zh-CN" sz="1600" dirty="0" smtClean="0"/>
          </a:p>
          <a:p>
            <a:r>
              <a:rPr lang="en-US" altLang="zh-CN" sz="1600" dirty="0" smtClean="0"/>
              <a:t>add   $t0, $t0 , $s2,  </a:t>
            </a:r>
          </a:p>
          <a:p>
            <a:endParaRPr lang="en-US" altLang="zh-CN" sz="1600" dirty="0" smtClean="0"/>
          </a:p>
          <a:p>
            <a:endParaRPr lang="en-US" altLang="zh-CN" sz="1600" dirty="0" smtClean="0"/>
          </a:p>
          <a:p>
            <a:endParaRPr lang="en-US" altLang="zh-CN" sz="1600" dirty="0" smtClean="0"/>
          </a:p>
        </p:txBody>
      </p:sp>
      <p:sp>
        <p:nvSpPr>
          <p:cNvPr id="90115" name="灯片编号占位符 5"/>
          <p:cNvSpPr>
            <a:spLocks noGrp="1"/>
          </p:cNvSpPr>
          <p:nvPr>
            <p:ph type="sldNum" sz="quarter" idx="4294967295"/>
          </p:nvPr>
        </p:nvSpPr>
        <p:spPr>
          <a:xfrm>
            <a:off x="85344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fld id="{124D1D1F-71D7-4572-9E7F-D5A53037E803}" type="slidenum">
              <a:rPr lang="en-US" altLang="zh-CN" sz="1000" smtClean="0">
                <a:ea typeface="宋体" panose="02010600030101010101" pitchFamily="2" charset="-122"/>
                <a:cs typeface="Arial Unicode MS" panose="020B0604020202020204" pitchFamily="34" charset="-122"/>
              </a:rPr>
              <a:pPr>
                <a:spcBef>
                  <a:spcPct val="0"/>
                </a:spcBef>
                <a:buClrTx/>
                <a:buSzTx/>
                <a:buFontTx/>
                <a:buNone/>
              </a:pPr>
              <a:t>55</a:t>
            </a:fld>
            <a:endParaRPr lang="en-US" altLang="zh-CN" sz="1000" smtClean="0">
              <a:ea typeface="宋体" panose="02010600030101010101" pitchFamily="2" charset="-122"/>
              <a:cs typeface="Arial Unicode MS" panose="020B0604020202020204" pitchFamily="34" charset="-122"/>
            </a:endParaRPr>
          </a:p>
        </p:txBody>
      </p:sp>
      <p:sp>
        <p:nvSpPr>
          <p:cNvPr id="90116" name="Rectangle 4"/>
          <p:cNvSpPr>
            <a:spLocks noChangeArrowheads="1"/>
          </p:cNvSpPr>
          <p:nvPr/>
        </p:nvSpPr>
        <p:spPr bwMode="auto">
          <a:xfrm>
            <a:off x="7104063" y="2060575"/>
            <a:ext cx="4248150" cy="3768725"/>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90117" name="Rectangle 5"/>
          <p:cNvSpPr>
            <a:spLocks noChangeArrowheads="1"/>
          </p:cNvSpPr>
          <p:nvPr/>
        </p:nvSpPr>
        <p:spPr bwMode="auto">
          <a:xfrm>
            <a:off x="7104063" y="2997200"/>
            <a:ext cx="4248150" cy="401638"/>
          </a:xfrm>
          <a:prstGeom prst="rect">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00000001000100100100000000100000</a:t>
            </a:r>
          </a:p>
        </p:txBody>
      </p:sp>
      <p:sp>
        <p:nvSpPr>
          <p:cNvPr id="354310" name="AutoShape 6"/>
          <p:cNvSpPr>
            <a:spLocks/>
          </p:cNvSpPr>
          <p:nvPr/>
        </p:nvSpPr>
        <p:spPr bwMode="auto">
          <a:xfrm>
            <a:off x="3071813" y="3068638"/>
            <a:ext cx="3663950" cy="330200"/>
          </a:xfrm>
          <a:prstGeom prst="borderCallout1">
            <a:avLst>
              <a:gd name="adj1" fmla="val 34616"/>
              <a:gd name="adj2" fmla="val 102468"/>
              <a:gd name="adj3" fmla="val 77884"/>
              <a:gd name="adj4" fmla="val 111208"/>
            </a:avLst>
          </a:prstGeom>
          <a:noFill/>
          <a:ln w="9525" cap="rnd" algn="ctr">
            <a:solidFill>
              <a:srgbClr val="007A77"/>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zh-CN" sz="2000">
                <a:latin typeface="Times New Roman" panose="02020603050405020304" pitchFamily="18" charset="0"/>
                <a:ea typeface="Arial Unicode MS" panose="020B0604020202020204" pitchFamily="34" charset="-122"/>
                <a:cs typeface="Arial Unicode MS" panose="020B0604020202020204" pitchFamily="34" charset="-122"/>
              </a:rPr>
              <a:t>Memory addr: 0x40000008</a:t>
            </a:r>
          </a:p>
        </p:txBody>
      </p:sp>
      <p:sp>
        <p:nvSpPr>
          <p:cNvPr id="354311" name="Rectangle 7"/>
          <p:cNvSpPr>
            <a:spLocks noRot="1" noChangeArrowheads="1"/>
          </p:cNvSpPr>
          <p:nvPr/>
        </p:nvSpPr>
        <p:spPr bwMode="auto">
          <a:xfrm>
            <a:off x="1374775" y="3284538"/>
            <a:ext cx="20891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buClrTx/>
              <a:buFontTx/>
              <a:buNone/>
            </a:pPr>
            <a:r>
              <a:rPr lang="en-US" altLang="zh-CN" sz="180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main() {</a:t>
            </a:r>
          </a:p>
          <a:p>
            <a:pPr>
              <a:buClrTx/>
              <a:buFontTx/>
              <a:buNone/>
            </a:pPr>
            <a:r>
              <a:rPr lang="en-US" altLang="zh-CN" sz="180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int *p;</a:t>
            </a:r>
          </a:p>
          <a:p>
            <a:pPr>
              <a:buClrTx/>
              <a:buFontTx/>
              <a:buNone/>
            </a:pPr>
            <a:r>
              <a:rPr lang="en-US" altLang="zh-CN" sz="180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p=0x40000008;</a:t>
            </a:r>
          </a:p>
          <a:p>
            <a:pPr>
              <a:buClrTx/>
              <a:buFontTx/>
              <a:buNone/>
            </a:pPr>
            <a:r>
              <a:rPr lang="en-US" altLang="zh-CN" sz="180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*p+=2</a:t>
            </a:r>
          </a:p>
          <a:p>
            <a:pPr>
              <a:buClrTx/>
              <a:buFontTx/>
              <a:buNone/>
            </a:pPr>
            <a:r>
              <a:rPr lang="en-US" altLang="zh-CN" sz="180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354312" name="Rectangle 8"/>
          <p:cNvSpPr>
            <a:spLocks noChangeArrowheads="1"/>
          </p:cNvSpPr>
          <p:nvPr/>
        </p:nvSpPr>
        <p:spPr bwMode="auto">
          <a:xfrm>
            <a:off x="1106488" y="5264150"/>
            <a:ext cx="47148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u="sng" dirty="0">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000000  |  01000  |  10010  | 01000   |  00000  |  100010</a:t>
            </a:r>
          </a:p>
          <a:p>
            <a:pPr>
              <a:buClrTx/>
              <a:buFont typeface="Wingdings" panose="05000000000000000000" pitchFamily="2" charset="2"/>
              <a:buNone/>
            </a:pPr>
            <a:r>
              <a:rPr lang="en-US" altLang="zh-CN" sz="2000" dirty="0">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rPr>
              <a:t>sub   $t0, $t0 , $s2</a:t>
            </a:r>
            <a:endParaRPr lang="en-US" altLang="zh-CN" sz="2000" u="sng" dirty="0">
              <a:solidFill>
                <a:srgbClr val="000000"/>
              </a:solidFill>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90121" name="Text Box 9"/>
          <p:cNvSpPr txBox="1">
            <a:spLocks noChangeArrowheads="1"/>
          </p:cNvSpPr>
          <p:nvPr/>
        </p:nvSpPr>
        <p:spPr bwMode="auto">
          <a:xfrm>
            <a:off x="1199456" y="100013"/>
            <a:ext cx="10031412" cy="1168400"/>
          </a:xfrm>
          <a:prstGeom prst="rect">
            <a:avLst/>
          </a:prstGeom>
          <a:solidFill>
            <a:schemeClr val="bg1"/>
          </a:solidFill>
          <a:ln>
            <a:noFill/>
          </a:ln>
          <a:extLs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50000"/>
              </a:spcBef>
              <a:buClrTx/>
              <a:buSzTx/>
              <a:buFontTx/>
              <a:buNone/>
            </a:pP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问题：如果这是一个执行程序拳击游戏，该行指令表示您挨打，血</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(t0)</a:t>
            </a: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在减少</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(s2</a:t>
            </a: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为负数</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，当血小于等于</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0</a:t>
            </a: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KO</a:t>
            </a:r>
            <a:r>
              <a:rPr lang="zh-CN" altLang="en-US" sz="2000" dirty="0">
                <a:latin typeface="Times New Roman" panose="02020603050405020304" pitchFamily="18" charset="0"/>
                <a:ea typeface="Arial Unicode MS" panose="020B0604020202020204" pitchFamily="34" charset="-122"/>
                <a:cs typeface="Arial Unicode MS" panose="020B0604020202020204" pitchFamily="34" charset="-122"/>
              </a:rPr>
              <a:t>。</a:t>
            </a:r>
          </a:p>
          <a:p>
            <a:pPr>
              <a:spcBef>
                <a:spcPct val="50000"/>
              </a:spcBef>
              <a:buClrTx/>
              <a:buSzTx/>
              <a:buFontTx/>
              <a:buNone/>
            </a:pPr>
            <a:r>
              <a:rPr lang="zh-CN" altLang="en-US" sz="2000" dirty="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用</a:t>
            </a:r>
            <a:r>
              <a:rPr lang="en-US" altLang="zh-CN" sz="2000" dirty="0" err="1">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ultraedit</a:t>
            </a:r>
            <a:r>
              <a:rPr lang="zh-CN" altLang="en-US" sz="2000" dirty="0">
                <a:solidFill>
                  <a:srgbClr val="FF0066"/>
                </a:solidFill>
                <a:latin typeface="Times New Roman" panose="02020603050405020304" pitchFamily="18" charset="0"/>
                <a:ea typeface="Arial Unicode MS" panose="020B0604020202020204" pitchFamily="34" charset="-122"/>
                <a:cs typeface="Arial Unicode MS" panose="020B0604020202020204" pitchFamily="34" charset="-122"/>
              </a:rPr>
              <a:t>将该二进制执行文件修改，让自己不损血，怎么改？</a:t>
            </a:r>
          </a:p>
        </p:txBody>
      </p:sp>
    </p:spTree>
    <p:extLst>
      <p:ext uri="{BB962C8B-B14F-4D97-AF65-F5344CB8AC3E}">
        <p14:creationId xmlns:p14="http://schemas.microsoft.com/office/powerpoint/2010/main" val="7138468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43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4311"/>
                                        </p:tgtEl>
                                        <p:attrNameLst>
                                          <p:attrName>style.visibility</p:attrName>
                                        </p:attrNameLst>
                                      </p:cBhvr>
                                      <p:to>
                                        <p:strVal val="visible"/>
                                      </p:to>
                                    </p:set>
                                    <p:anim calcmode="lin" valueType="num">
                                      <p:cBhvr additive="base">
                                        <p:cTn id="11" dur="500" fill="hold"/>
                                        <p:tgtEl>
                                          <p:spTgt spid="354311"/>
                                        </p:tgtEl>
                                        <p:attrNameLst>
                                          <p:attrName>ppt_x</p:attrName>
                                        </p:attrNameLst>
                                      </p:cBhvr>
                                      <p:tavLst>
                                        <p:tav tm="0">
                                          <p:val>
                                            <p:strVal val="#ppt_x"/>
                                          </p:val>
                                        </p:tav>
                                        <p:tav tm="100000">
                                          <p:val>
                                            <p:strVal val="#ppt_x"/>
                                          </p:val>
                                        </p:tav>
                                      </p:tavLst>
                                    </p:anim>
                                    <p:anim calcmode="lin" valueType="num">
                                      <p:cBhvr additive="base">
                                        <p:cTn id="12" dur="500" fill="hold"/>
                                        <p:tgtEl>
                                          <p:spTgt spid="354311"/>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4312"/>
                                        </p:tgtEl>
                                        <p:attrNameLst>
                                          <p:attrName>style.visibility</p:attrName>
                                        </p:attrNameLst>
                                      </p:cBhvr>
                                      <p:to>
                                        <p:strVal val="visible"/>
                                      </p:to>
                                    </p:set>
                                    <p:anim calcmode="lin" valueType="num">
                                      <p:cBhvr additive="base">
                                        <p:cTn id="17" dur="500" fill="hold"/>
                                        <p:tgtEl>
                                          <p:spTgt spid="354312"/>
                                        </p:tgtEl>
                                        <p:attrNameLst>
                                          <p:attrName>ppt_x</p:attrName>
                                        </p:attrNameLst>
                                      </p:cBhvr>
                                      <p:tavLst>
                                        <p:tav tm="0">
                                          <p:val>
                                            <p:strVal val="#ppt_x"/>
                                          </p:val>
                                        </p:tav>
                                        <p:tav tm="100000">
                                          <p:val>
                                            <p:strVal val="#ppt_x"/>
                                          </p:val>
                                        </p:tav>
                                      </p:tavLst>
                                    </p:anim>
                                    <p:anim calcmode="lin" valueType="num">
                                      <p:cBhvr additive="base">
                                        <p:cTn id="18" dur="500" fill="hold"/>
                                        <p:tgtEl>
                                          <p:spTgt spid="3543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animBg="1"/>
      <p:bldP spid="354311" grpId="0"/>
      <p:bldP spid="3543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15480" y="116632"/>
            <a:ext cx="10671175" cy="954088"/>
          </a:xfrm>
        </p:spPr>
        <p:txBody>
          <a:bodyPr>
            <a:normAutofit/>
          </a:bodyPr>
          <a:lstStyle/>
          <a:p>
            <a:pPr>
              <a:defRPr/>
            </a:pPr>
            <a:r>
              <a:rPr lang="en-US" altLang="zh-CN" dirty="0"/>
              <a:t>Demo</a:t>
            </a:r>
            <a:r>
              <a:rPr lang="en-US" altLang="zh-CN" dirty="0" smtClean="0"/>
              <a:t>: Edit </a:t>
            </a:r>
            <a:r>
              <a:rPr lang="en-US" altLang="zh-CN" dirty="0"/>
              <a:t>the execute file and memory</a:t>
            </a:r>
            <a:endParaRPr lang="zh-CN" altLang="en-US" dirty="0"/>
          </a:p>
        </p:txBody>
      </p:sp>
      <p:sp>
        <p:nvSpPr>
          <p:cNvPr id="92163" name="内容占位符 2"/>
          <p:cNvSpPr>
            <a:spLocks noGrp="1"/>
          </p:cNvSpPr>
          <p:nvPr>
            <p:ph idx="1"/>
          </p:nvPr>
        </p:nvSpPr>
        <p:spPr/>
        <p:txBody>
          <a:bodyPr/>
          <a:lstStyle/>
          <a:p>
            <a:pPr eaLnBrk="1" hangingPunct="1"/>
            <a:r>
              <a:rPr lang="en-US" altLang="zh-CN" dirty="0" smtClean="0"/>
              <a:t>Change the program info(static)</a:t>
            </a:r>
            <a:endParaRPr lang="zh-CN" altLang="en-US" dirty="0" smtClean="0"/>
          </a:p>
          <a:p>
            <a:pPr lvl="1" eaLnBrk="1" hangingPunct="1"/>
            <a:r>
              <a:rPr lang="en-US" altLang="zh-CN" dirty="0" smtClean="0"/>
              <a:t>Use hex edit tools</a:t>
            </a:r>
            <a:endParaRPr lang="zh-CN" altLang="en-US" dirty="0" smtClean="0"/>
          </a:p>
          <a:p>
            <a:pPr lvl="1" eaLnBrk="1" hangingPunct="1"/>
            <a:r>
              <a:rPr lang="en-US" altLang="zh-CN" dirty="0" err="1" smtClean="0"/>
              <a:t>Eg:use</a:t>
            </a:r>
            <a:r>
              <a:rPr lang="en-US" altLang="zh-CN" dirty="0" smtClean="0"/>
              <a:t> </a:t>
            </a:r>
            <a:r>
              <a:rPr lang="en-US" altLang="zh-CN" dirty="0" err="1" smtClean="0"/>
              <a:t>ultraedit</a:t>
            </a:r>
            <a:r>
              <a:rPr lang="en-US" altLang="zh-CN" dirty="0" smtClean="0"/>
              <a:t>, change title</a:t>
            </a:r>
            <a:endParaRPr lang="zh-CN" altLang="en-US" dirty="0" smtClean="0"/>
          </a:p>
          <a:p>
            <a:pPr lvl="2" eaLnBrk="1" hangingPunct="1"/>
            <a:r>
              <a:rPr lang="en-US" altLang="zh-CN" dirty="0" err="1" smtClean="0"/>
              <a:t>Leapftp</a:t>
            </a:r>
            <a:r>
              <a:rPr lang="en-US" altLang="zh-CN" dirty="0" smtClean="0"/>
              <a:t> -&gt; </a:t>
            </a:r>
            <a:r>
              <a:rPr lang="en-US" altLang="zh-CN" dirty="0" err="1" smtClean="0"/>
              <a:t>leepftp</a:t>
            </a:r>
            <a:endParaRPr lang="en-US" altLang="zh-CN" dirty="0" smtClean="0"/>
          </a:p>
          <a:p>
            <a:pPr eaLnBrk="1" hangingPunct="1"/>
            <a:endParaRPr lang="en-US" altLang="zh-CN" dirty="0" smtClean="0"/>
          </a:p>
          <a:p>
            <a:pPr eaLnBrk="1" hangingPunct="1"/>
            <a:r>
              <a:rPr lang="en-US" altLang="zh-CN" dirty="0" smtClean="0"/>
              <a:t>Change the program info(run time)</a:t>
            </a:r>
            <a:endParaRPr lang="zh-CN" altLang="en-US" dirty="0" smtClean="0"/>
          </a:p>
          <a:p>
            <a:pPr lvl="1" eaLnBrk="1" hangingPunct="1"/>
            <a:r>
              <a:rPr lang="en-US" altLang="zh-CN" dirty="0" smtClean="0"/>
              <a:t>Use memory edit tools</a:t>
            </a:r>
            <a:endParaRPr lang="zh-CN" altLang="en-US" dirty="0" smtClean="0"/>
          </a:p>
          <a:p>
            <a:pPr lvl="1" eaLnBrk="1" hangingPunct="1"/>
            <a:r>
              <a:rPr lang="en-US" altLang="zh-CN" dirty="0" err="1" smtClean="0"/>
              <a:t>Eg:use</a:t>
            </a:r>
            <a:r>
              <a:rPr lang="en-US" altLang="zh-CN" dirty="0" smtClean="0"/>
              <a:t> </a:t>
            </a:r>
            <a:r>
              <a:rPr lang="zh-CN" altLang="en-US" dirty="0" smtClean="0"/>
              <a:t>金山游侠</a:t>
            </a:r>
            <a:r>
              <a:rPr lang="en-US" altLang="zh-CN" dirty="0" smtClean="0"/>
              <a:t>, change data</a:t>
            </a:r>
            <a:endParaRPr lang="zh-CN" altLang="en-US" dirty="0" smtClean="0"/>
          </a:p>
          <a:p>
            <a:endParaRPr lang="zh-CN" altLang="en-US" dirty="0" smtClean="0"/>
          </a:p>
        </p:txBody>
      </p:sp>
    </p:spTree>
    <p:extLst>
      <p:ext uri="{BB962C8B-B14F-4D97-AF65-F5344CB8AC3E}">
        <p14:creationId xmlns:p14="http://schemas.microsoft.com/office/powerpoint/2010/main" val="428756023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99456" y="0"/>
            <a:ext cx="10776685" cy="1142984"/>
          </a:xfrm>
        </p:spPr>
        <p:txBody>
          <a:bodyPr/>
          <a:lstStyle/>
          <a:p>
            <a:pPr>
              <a:defRPr/>
            </a:pPr>
            <a:r>
              <a:rPr lang="en-US" altLang="zh-CN" dirty="0" smtClean="0"/>
              <a:t>Shell (</a:t>
            </a:r>
            <a:r>
              <a:rPr lang="zh-CN" altLang="en-US" dirty="0" smtClean="0"/>
              <a:t>脱壳</a:t>
            </a:r>
            <a:r>
              <a:rPr lang="en-US" altLang="zh-CN" dirty="0" smtClean="0"/>
              <a:t>)</a:t>
            </a:r>
            <a:endParaRPr lang="zh-CN" altLang="en-US" dirty="0"/>
          </a:p>
        </p:txBody>
      </p:sp>
      <p:sp>
        <p:nvSpPr>
          <p:cNvPr id="4" name="Rectangle 3"/>
          <p:cNvSpPr>
            <a:spLocks noGrp="1" noRot="1" noChangeArrowheads="1"/>
          </p:cNvSpPr>
          <p:nvPr>
            <p:ph idx="1"/>
          </p:nvPr>
        </p:nvSpPr>
        <p:spPr>
          <a:xfrm>
            <a:off x="1052714" y="1141744"/>
            <a:ext cx="11070167" cy="4886325"/>
          </a:xfrm>
        </p:spPr>
        <p:txBody>
          <a:bodyPr/>
          <a:lstStyle/>
          <a:p>
            <a:pPr marL="533400" indent="-533400" eaLnBrk="1" hangingPunct="1">
              <a:lnSpc>
                <a:spcPct val="80000"/>
              </a:lnSpc>
              <a:buFont typeface="Wingdings" panose="05000000000000000000" pitchFamily="2" charset="2"/>
              <a:buNone/>
            </a:pPr>
            <a:r>
              <a:rPr lang="zh-CN" altLang="en-US" sz="2000" dirty="0" smtClean="0"/>
              <a:t>一个执行程序，有判断是否为盗版，问如何</a:t>
            </a:r>
            <a:r>
              <a:rPr lang="en-US" altLang="zh-CN" sz="2000" dirty="0" smtClean="0"/>
              <a:t>crack</a:t>
            </a:r>
            <a:endParaRPr lang="zh-CN" altLang="en-US" sz="2000" dirty="0" smtClean="0"/>
          </a:p>
          <a:p>
            <a:pPr marL="533400" indent="-533400" eaLnBrk="1" hangingPunct="1">
              <a:lnSpc>
                <a:spcPct val="80000"/>
              </a:lnSpc>
              <a:buFont typeface="Wingdings" panose="05000000000000000000" pitchFamily="2" charset="2"/>
              <a:buAutoNum type="arabicPeriod"/>
            </a:pPr>
            <a:r>
              <a:rPr lang="zh-CN" altLang="en-US" sz="2000" dirty="0" smtClean="0"/>
              <a:t>查找判断之处，找到后看变量作用位置</a:t>
            </a:r>
          </a:p>
          <a:p>
            <a:pPr marL="533400" indent="-533400" eaLnBrk="1" hangingPunct="1">
              <a:lnSpc>
                <a:spcPct val="80000"/>
              </a:lnSpc>
              <a:buFont typeface="Wingdings" panose="05000000000000000000" pitchFamily="2" charset="2"/>
              <a:buAutoNum type="arabicPeriod"/>
            </a:pPr>
            <a:r>
              <a:rPr lang="zh-CN" altLang="en-US" sz="2000" dirty="0" smtClean="0"/>
              <a:t>找到惩罚处，将该处的二进制代码改成</a:t>
            </a:r>
            <a:r>
              <a:rPr lang="en-US" altLang="zh-CN" sz="2000" dirty="0" err="1" smtClean="0"/>
              <a:t>noop</a:t>
            </a:r>
            <a:endParaRPr lang="zh-CN" altLang="en-US" sz="2000" dirty="0" smtClean="0"/>
          </a:p>
          <a:p>
            <a:pPr marL="533400" indent="-533400" eaLnBrk="1" hangingPunct="1">
              <a:lnSpc>
                <a:spcPct val="80000"/>
              </a:lnSpc>
              <a:buFont typeface="Wingdings" panose="05000000000000000000" pitchFamily="2" charset="2"/>
              <a:buAutoNum type="arabicPeriod"/>
            </a:pP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main()	{</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a:t>
            </a:r>
            <a:r>
              <a:rPr lang="en-US" altLang="zh-CN" sz="2000" dirty="0" err="1" smtClean="0"/>
              <a:t>int</a:t>
            </a:r>
            <a:r>
              <a:rPr lang="en-US" altLang="zh-CN" sz="2000" dirty="0" smtClean="0"/>
              <a:t> expired=false;</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calculate expired</a:t>
            </a:r>
            <a:r>
              <a:rPr lang="zh-CN" altLang="en-US" sz="2000" dirty="0" smtClean="0"/>
              <a:t>；</a:t>
            </a:r>
          </a:p>
          <a:p>
            <a:pPr marL="533400" indent="-533400" eaLnBrk="1" hangingPunct="1">
              <a:lnSpc>
                <a:spcPct val="80000"/>
              </a:lnSpc>
              <a:buFont typeface="Wingdings" panose="05000000000000000000" pitchFamily="2" charset="2"/>
              <a:buNone/>
            </a:pPr>
            <a:r>
              <a:rPr lang="zh-CN" altLang="en-US" sz="2000" dirty="0" smtClean="0"/>
              <a:t>	</a:t>
            </a:r>
            <a:r>
              <a:rPr lang="en-US" altLang="zh-CN" sz="2000" dirty="0" smtClean="0"/>
              <a:t>if (expired) {</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a:t>
            </a:r>
            <a:r>
              <a:rPr lang="en-US" altLang="zh-CN" sz="2000" dirty="0" err="1" smtClean="0"/>
              <a:t>printf</a:t>
            </a:r>
            <a:r>
              <a:rPr lang="en-US" altLang="zh-CN" sz="2000" dirty="0" smtClean="0"/>
              <a:t>(</a:t>
            </a:r>
            <a:r>
              <a:rPr lang="en-US" altLang="zh-CN" sz="2000" dirty="0" smtClean="0">
                <a:latin typeface="Arial Unicode MS" panose="020B0604020202020204" pitchFamily="34" charset="-122"/>
              </a:rPr>
              <a:t>“</a:t>
            </a:r>
            <a:r>
              <a:rPr lang="zh-CN" altLang="en-US" sz="2000" dirty="0" smtClean="0"/>
              <a:t>软件过期了</a:t>
            </a:r>
            <a:r>
              <a:rPr lang="en-US" altLang="zh-CN" sz="2000" dirty="0" smtClean="0"/>
              <a:t>\n</a:t>
            </a:r>
            <a:r>
              <a:rPr lang="en-US" altLang="zh-CN" sz="2000" dirty="0" smtClean="0">
                <a:latin typeface="Arial Unicode MS" panose="020B0604020202020204" pitchFamily="34" charset="-122"/>
              </a:rPr>
              <a:t>”</a:t>
            </a:r>
            <a:r>
              <a:rPr lang="en-US" altLang="zh-CN" sz="2000" dirty="0" smtClean="0"/>
              <a:t>);</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exit(1);	               -&gt; </a:t>
            </a:r>
            <a:r>
              <a:rPr lang="en-US" altLang="zh-CN" sz="2000" dirty="0" smtClean="0">
                <a:latin typeface="Arial Unicode MS" panose="020B0604020202020204" pitchFamily="34" charset="-122"/>
              </a:rPr>
              <a:t>“</a:t>
            </a:r>
            <a:r>
              <a:rPr lang="en-US" altLang="zh-CN" sz="2000" dirty="0" smtClean="0"/>
              <a:t>;</a:t>
            </a:r>
            <a:r>
              <a:rPr lang="en-US" altLang="zh-CN" sz="2000" dirty="0" smtClean="0">
                <a:latin typeface="Arial Unicode MS" panose="020B0604020202020204" pitchFamily="34" charset="-122"/>
              </a:rPr>
              <a:t>”</a:t>
            </a:r>
            <a:r>
              <a:rPr lang="en-US" altLang="zh-CN" sz="2000" dirty="0" smtClean="0"/>
              <a:t>   -&gt;   </a:t>
            </a:r>
            <a:r>
              <a:rPr lang="en-US" altLang="zh-CN" sz="2000" dirty="0" err="1" smtClean="0"/>
              <a:t>noop</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	else ..</a:t>
            </a:r>
            <a:endParaRPr lang="zh-CN" altLang="en-US" sz="2000" dirty="0" smtClean="0"/>
          </a:p>
          <a:p>
            <a:pPr marL="533400" indent="-533400" eaLnBrk="1" hangingPunct="1">
              <a:lnSpc>
                <a:spcPct val="80000"/>
              </a:lnSpc>
              <a:buFont typeface="Wingdings" panose="05000000000000000000" pitchFamily="2" charset="2"/>
              <a:buNone/>
            </a:pPr>
            <a:r>
              <a:rPr lang="en-US" altLang="zh-CN" sz="2000" dirty="0" smtClean="0"/>
              <a:t>}</a:t>
            </a:r>
            <a:endParaRPr lang="zh-CN" altLang="en-US" dirty="0" smtClean="0"/>
          </a:p>
        </p:txBody>
      </p:sp>
    </p:spTree>
    <p:extLst>
      <p:ext uri="{BB962C8B-B14F-4D97-AF65-F5344CB8AC3E}">
        <p14:creationId xmlns:p14="http://schemas.microsoft.com/office/powerpoint/2010/main" val="610341943"/>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ntr" presetSubtype="0" fill="hold" grpId="0" nodeType="clickEffect">
                                  <p:stCondLst>
                                    <p:cond delay="0"/>
                                  </p:stCondLst>
                                  <p:childTnLst>
                                    <p:set>
                                      <p:cBhvr>
                                        <p:cTn id="6" dur="0" fill="hold">
                                          <p:stCondLst>
                                            <p:cond delay="0"/>
                                          </p:stCondLst>
                                        </p:cTn>
                                        <p:tgtEl>
                                          <p:spTgt spid="4">
                                            <p:txEl>
                                              <p:pRg st="0" end="0"/>
                                            </p:txEl>
                                          </p:spTgt>
                                        </p:tgtEl>
                                        <p:attrNameLst>
                                          <p:attrName>style.visibility</p:attrName>
                                        </p:attrNameLst>
                                      </p:cBhvr>
                                      <p:to>
                                        <p:strVal val="visible"/>
                                      </p:to>
                                    </p:set>
                                    <p:animEffect>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6" presetClass="entr" presetSubtype="0" fill="hold" grpId="0" nodeType="clickEffect">
                                  <p:stCondLst>
                                    <p:cond delay="0"/>
                                  </p:stCondLst>
                                  <p:childTnLst>
                                    <p:set>
                                      <p:cBhvr>
                                        <p:cTn id="13" dur="0" fill="hold">
                                          <p:stCondLst>
                                            <p:cond delay="0"/>
                                          </p:stCondLst>
                                        </p:cTn>
                                        <p:tgtEl>
                                          <p:spTgt spid="4">
                                            <p:txEl>
                                              <p:pRg st="1" end="1"/>
                                            </p:txEl>
                                          </p:spTgt>
                                        </p:tgtEl>
                                        <p:attrNameLst>
                                          <p:attrName>style.visibility</p:attrName>
                                        </p:attrNameLst>
                                      </p:cBhvr>
                                      <p:to>
                                        <p:strVal val="visible"/>
                                      </p:to>
                                    </p:set>
                                    <p:animEffect>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6" presetClass="entr" presetSubtype="0" fill="hold" grpId="0" nodeType="clickEffect">
                                  <p:stCondLst>
                                    <p:cond delay="0"/>
                                  </p:stCondLst>
                                  <p:childTnLst>
                                    <p:set>
                                      <p:cBhvr>
                                        <p:cTn id="20" dur="0" fill="hold">
                                          <p:stCondLst>
                                            <p:cond delay="0"/>
                                          </p:stCondLst>
                                        </p:cTn>
                                        <p:tgtEl>
                                          <p:spTgt spid="4">
                                            <p:txEl>
                                              <p:pRg st="2" end="2"/>
                                            </p:txEl>
                                          </p:spTgt>
                                        </p:tgtEl>
                                        <p:attrNameLst>
                                          <p:attrName>style.visibility</p:attrName>
                                        </p:attrNameLst>
                                      </p:cBhvr>
                                      <p:to>
                                        <p:strVal val="visible"/>
                                      </p:to>
                                    </p:set>
                                    <p:animEffect>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36" presetClass="entr" presetSubtype="0" fill="hold" grpId="0" nodeType="clickEffect">
                                  <p:stCondLst>
                                    <p:cond delay="0"/>
                                  </p:stCondLst>
                                  <p:childTnLst>
                                    <p:set>
                                      <p:cBhvr>
                                        <p:cTn id="27" dur="0" fill="hold">
                                          <p:stCondLst>
                                            <p:cond delay="0"/>
                                          </p:stCondLst>
                                        </p:cTn>
                                        <p:tgtEl>
                                          <p:spTgt spid="4">
                                            <p:txEl>
                                              <p:pRg st="4" end="4"/>
                                            </p:txEl>
                                          </p:spTgt>
                                        </p:tgtEl>
                                        <p:attrNameLst>
                                          <p:attrName>style.visibility</p:attrName>
                                        </p:attrNameLst>
                                      </p:cBhvr>
                                      <p:to>
                                        <p:strVal val="visible"/>
                                      </p:to>
                                    </p:set>
                                    <p:animEffect>
                                      <p:cBhvr>
                                        <p:cTn id="28" dur="500"/>
                                        <p:tgtEl>
                                          <p:spTgt spid="4">
                                            <p:txEl>
                                              <p:pRg st="4" end="4"/>
                                            </p:txEl>
                                          </p:spTgt>
                                        </p:tgtEl>
                                      </p:cBhvr>
                                    </p:animEffect>
                                    <p:anim calcmode="lin" valueType="num">
                                      <p:cBhvr>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6" presetClass="entr" presetSubtype="0" fill="hold" grpId="0" nodeType="clickEffect">
                                  <p:stCondLst>
                                    <p:cond delay="0"/>
                                  </p:stCondLst>
                                  <p:childTnLst>
                                    <p:set>
                                      <p:cBhvr>
                                        <p:cTn id="34" dur="0" fill="hold">
                                          <p:stCondLst>
                                            <p:cond delay="0"/>
                                          </p:stCondLst>
                                        </p:cTn>
                                        <p:tgtEl>
                                          <p:spTgt spid="4">
                                            <p:txEl>
                                              <p:pRg st="5" end="5"/>
                                            </p:txEl>
                                          </p:spTgt>
                                        </p:tgtEl>
                                        <p:attrNameLst>
                                          <p:attrName>style.visibility</p:attrName>
                                        </p:attrNameLst>
                                      </p:cBhvr>
                                      <p:to>
                                        <p:strVal val="visible"/>
                                      </p:to>
                                    </p:set>
                                    <p:animEffect>
                                      <p:cBhvr>
                                        <p:cTn id="35" dur="500"/>
                                        <p:tgtEl>
                                          <p:spTgt spid="4">
                                            <p:txEl>
                                              <p:pRg st="5" end="5"/>
                                            </p:txEl>
                                          </p:spTgt>
                                        </p:tgtEl>
                                      </p:cBhvr>
                                    </p:animEffect>
                                    <p:anim calcmode="lin" valueType="num">
                                      <p:cBhvr>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5" end="5"/>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6" presetClass="entr" presetSubtype="0" fill="hold" grpId="0" nodeType="clickEffect">
                                  <p:stCondLst>
                                    <p:cond delay="0"/>
                                  </p:stCondLst>
                                  <p:childTnLst>
                                    <p:set>
                                      <p:cBhvr>
                                        <p:cTn id="41" dur="0" fill="hold">
                                          <p:stCondLst>
                                            <p:cond delay="0"/>
                                          </p:stCondLst>
                                        </p:cTn>
                                        <p:tgtEl>
                                          <p:spTgt spid="4">
                                            <p:txEl>
                                              <p:pRg st="6" end="6"/>
                                            </p:txEl>
                                          </p:spTgt>
                                        </p:tgtEl>
                                        <p:attrNameLst>
                                          <p:attrName>style.visibility</p:attrName>
                                        </p:attrNameLst>
                                      </p:cBhvr>
                                      <p:to>
                                        <p:strVal val="visible"/>
                                      </p:to>
                                    </p:set>
                                    <p:animEffect>
                                      <p:cBhvr>
                                        <p:cTn id="42" dur="500"/>
                                        <p:tgtEl>
                                          <p:spTgt spid="4">
                                            <p:txEl>
                                              <p:pRg st="6" end="6"/>
                                            </p:txEl>
                                          </p:spTgt>
                                        </p:tgtEl>
                                      </p:cBhvr>
                                    </p:animEffect>
                                    <p:anim calcmode="lin" valueType="num">
                                      <p:cBhvr>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6" end="6"/>
                                            </p:txEl>
                                          </p:spTgt>
                                        </p:tgtEl>
                                        <p:attrNameLst>
                                          <p:attrName>ppt_y</p:attrName>
                                        </p:attrNameLst>
                                      </p:cBhvr>
                                      <p:tavLst>
                                        <p:tav tm="0">
                                          <p:val>
                                            <p:strVal val="#ppt_y+.05"/>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6" presetClass="entr" presetSubtype="0" fill="hold" grpId="0" nodeType="clickEffect">
                                  <p:stCondLst>
                                    <p:cond delay="0"/>
                                  </p:stCondLst>
                                  <p:childTnLst>
                                    <p:set>
                                      <p:cBhvr>
                                        <p:cTn id="48" dur="0" fill="hold">
                                          <p:stCondLst>
                                            <p:cond delay="0"/>
                                          </p:stCondLst>
                                        </p:cTn>
                                        <p:tgtEl>
                                          <p:spTgt spid="4">
                                            <p:txEl>
                                              <p:pRg st="7" end="7"/>
                                            </p:txEl>
                                          </p:spTgt>
                                        </p:tgtEl>
                                        <p:attrNameLst>
                                          <p:attrName>style.visibility</p:attrName>
                                        </p:attrNameLst>
                                      </p:cBhvr>
                                      <p:to>
                                        <p:strVal val="visible"/>
                                      </p:to>
                                    </p:set>
                                    <p:animEffect>
                                      <p:cBhvr>
                                        <p:cTn id="49" dur="500"/>
                                        <p:tgtEl>
                                          <p:spTgt spid="4">
                                            <p:txEl>
                                              <p:pRg st="7" end="7"/>
                                            </p:txEl>
                                          </p:spTgt>
                                        </p:tgtEl>
                                      </p:cBhvr>
                                    </p:animEffect>
                                    <p:anim calcmode="lin" valueType="num">
                                      <p:cBhvr>
                                        <p:cTn id="50"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7" end="7"/>
                                            </p:txEl>
                                          </p:spTgt>
                                        </p:tgtEl>
                                        <p:attrNameLst>
                                          <p:attrName>ppt_y</p:attrName>
                                        </p:attrNameLst>
                                      </p:cBhvr>
                                      <p:tavLst>
                                        <p:tav tm="0">
                                          <p:val>
                                            <p:strVal val="#ppt_y+.05"/>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6" presetClass="entr" presetSubtype="0" fill="hold" grpId="0" nodeType="clickEffect">
                                  <p:stCondLst>
                                    <p:cond delay="0"/>
                                  </p:stCondLst>
                                  <p:childTnLst>
                                    <p:set>
                                      <p:cBhvr>
                                        <p:cTn id="55" dur="0" fill="hold">
                                          <p:stCondLst>
                                            <p:cond delay="0"/>
                                          </p:stCondLst>
                                        </p:cTn>
                                        <p:tgtEl>
                                          <p:spTgt spid="4">
                                            <p:txEl>
                                              <p:pRg st="8" end="8"/>
                                            </p:txEl>
                                          </p:spTgt>
                                        </p:tgtEl>
                                        <p:attrNameLst>
                                          <p:attrName>style.visibility</p:attrName>
                                        </p:attrNameLst>
                                      </p:cBhvr>
                                      <p:to>
                                        <p:strVal val="visible"/>
                                      </p:to>
                                    </p:set>
                                    <p:animEffect>
                                      <p:cBhvr>
                                        <p:cTn id="56" dur="500"/>
                                        <p:tgtEl>
                                          <p:spTgt spid="4">
                                            <p:txEl>
                                              <p:pRg st="8" end="8"/>
                                            </p:txEl>
                                          </p:spTgt>
                                        </p:tgtEl>
                                      </p:cBhvr>
                                    </p:animEffect>
                                    <p:anim calcmode="lin" valueType="num">
                                      <p:cBhvr>
                                        <p:cTn id="5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500" fill="hold"/>
                                        <p:tgtEl>
                                          <p:spTgt spid="4">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36" presetClass="entr" presetSubtype="0" fill="hold" grpId="0" nodeType="clickEffect">
                                  <p:stCondLst>
                                    <p:cond delay="0"/>
                                  </p:stCondLst>
                                  <p:childTnLst>
                                    <p:set>
                                      <p:cBhvr>
                                        <p:cTn id="62" dur="0" fill="hold">
                                          <p:stCondLst>
                                            <p:cond delay="0"/>
                                          </p:stCondLst>
                                        </p:cTn>
                                        <p:tgtEl>
                                          <p:spTgt spid="4">
                                            <p:txEl>
                                              <p:pRg st="9" end="9"/>
                                            </p:txEl>
                                          </p:spTgt>
                                        </p:tgtEl>
                                        <p:attrNameLst>
                                          <p:attrName>style.visibility</p:attrName>
                                        </p:attrNameLst>
                                      </p:cBhvr>
                                      <p:to>
                                        <p:strVal val="visible"/>
                                      </p:to>
                                    </p:set>
                                    <p:animEffect>
                                      <p:cBhvr>
                                        <p:cTn id="63" dur="500"/>
                                        <p:tgtEl>
                                          <p:spTgt spid="4">
                                            <p:txEl>
                                              <p:pRg st="9" end="9"/>
                                            </p:txEl>
                                          </p:spTgt>
                                        </p:tgtEl>
                                      </p:cBhvr>
                                    </p:animEffect>
                                    <p:anim calcmode="lin" valueType="num">
                                      <p:cBhvr>
                                        <p:cTn id="6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500" fill="hold"/>
                                        <p:tgtEl>
                                          <p:spTgt spid="4">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6" presetClass="entr" presetSubtype="0" fill="hold" grpId="0" nodeType="clickEffect">
                                  <p:stCondLst>
                                    <p:cond delay="0"/>
                                  </p:stCondLst>
                                  <p:childTnLst>
                                    <p:set>
                                      <p:cBhvr>
                                        <p:cTn id="69" dur="0" fill="hold">
                                          <p:stCondLst>
                                            <p:cond delay="0"/>
                                          </p:stCondLst>
                                        </p:cTn>
                                        <p:tgtEl>
                                          <p:spTgt spid="4">
                                            <p:txEl>
                                              <p:pRg st="10" end="10"/>
                                            </p:txEl>
                                          </p:spTgt>
                                        </p:tgtEl>
                                        <p:attrNameLst>
                                          <p:attrName>style.visibility</p:attrName>
                                        </p:attrNameLst>
                                      </p:cBhvr>
                                      <p:to>
                                        <p:strVal val="visible"/>
                                      </p:to>
                                    </p:set>
                                    <p:animEffect>
                                      <p:cBhvr>
                                        <p:cTn id="70" dur="500"/>
                                        <p:tgtEl>
                                          <p:spTgt spid="4">
                                            <p:txEl>
                                              <p:pRg st="10" end="10"/>
                                            </p:txEl>
                                          </p:spTgt>
                                        </p:tgtEl>
                                      </p:cBhvr>
                                    </p:animEffect>
                                    <p:anim calcmode="lin" valueType="num">
                                      <p:cBhvr>
                                        <p:cTn id="7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500" fill="hold"/>
                                        <p:tgtEl>
                                          <p:spTgt spid="4">
                                            <p:txEl>
                                              <p:pRg st="10" end="10"/>
                                            </p:txEl>
                                          </p:spTgt>
                                        </p:tgtEl>
                                        <p:attrNameLst>
                                          <p:attrName>ppt_y</p:attrName>
                                        </p:attrNameLst>
                                      </p:cBhvr>
                                      <p:tavLst>
                                        <p:tav tm="0">
                                          <p:val>
                                            <p:strVal val="#ppt_y+.05"/>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36" presetClass="entr" presetSubtype="0" fill="hold" grpId="0" nodeType="clickEffect">
                                  <p:stCondLst>
                                    <p:cond delay="0"/>
                                  </p:stCondLst>
                                  <p:childTnLst>
                                    <p:set>
                                      <p:cBhvr>
                                        <p:cTn id="76" dur="0" fill="hold">
                                          <p:stCondLst>
                                            <p:cond delay="0"/>
                                          </p:stCondLst>
                                        </p:cTn>
                                        <p:tgtEl>
                                          <p:spTgt spid="4">
                                            <p:txEl>
                                              <p:pRg st="11" end="11"/>
                                            </p:txEl>
                                          </p:spTgt>
                                        </p:tgtEl>
                                        <p:attrNameLst>
                                          <p:attrName>style.visibility</p:attrName>
                                        </p:attrNameLst>
                                      </p:cBhvr>
                                      <p:to>
                                        <p:strVal val="visible"/>
                                      </p:to>
                                    </p:set>
                                    <p:animEffect>
                                      <p:cBhvr>
                                        <p:cTn id="77" dur="500"/>
                                        <p:tgtEl>
                                          <p:spTgt spid="4">
                                            <p:txEl>
                                              <p:pRg st="11" end="11"/>
                                            </p:txEl>
                                          </p:spTgt>
                                        </p:tgtEl>
                                      </p:cBhvr>
                                    </p:animEffect>
                                    <p:anim calcmode="lin" valueType="num">
                                      <p:cBhvr>
                                        <p:cTn id="78"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9" dur="500" fill="hold"/>
                                        <p:tgtEl>
                                          <p:spTgt spid="4">
                                            <p:txEl>
                                              <p:pRg st="11" end="11"/>
                                            </p:txEl>
                                          </p:spTgt>
                                        </p:tgtEl>
                                        <p:attrNameLst>
                                          <p:attrName>ppt_y</p:attrName>
                                        </p:attrNameLst>
                                      </p:cBhvr>
                                      <p:tavLst>
                                        <p:tav tm="0">
                                          <p:val>
                                            <p:strVal val="#ppt_y+.05"/>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36" presetClass="entr" presetSubtype="0" fill="hold" grpId="0" nodeType="clickEffect">
                                  <p:stCondLst>
                                    <p:cond delay="0"/>
                                  </p:stCondLst>
                                  <p:childTnLst>
                                    <p:set>
                                      <p:cBhvr>
                                        <p:cTn id="83" dur="0" fill="hold">
                                          <p:stCondLst>
                                            <p:cond delay="0"/>
                                          </p:stCondLst>
                                        </p:cTn>
                                        <p:tgtEl>
                                          <p:spTgt spid="4">
                                            <p:txEl>
                                              <p:pRg st="12" end="12"/>
                                            </p:txEl>
                                          </p:spTgt>
                                        </p:tgtEl>
                                        <p:attrNameLst>
                                          <p:attrName>style.visibility</p:attrName>
                                        </p:attrNameLst>
                                      </p:cBhvr>
                                      <p:to>
                                        <p:strVal val="visible"/>
                                      </p:to>
                                    </p:set>
                                    <p:animEffect>
                                      <p:cBhvr>
                                        <p:cTn id="84" dur="500"/>
                                        <p:tgtEl>
                                          <p:spTgt spid="4">
                                            <p:txEl>
                                              <p:pRg st="12" end="12"/>
                                            </p:txEl>
                                          </p:spTgt>
                                        </p:tgtEl>
                                      </p:cBhvr>
                                    </p:animEffect>
                                    <p:anim calcmode="lin" valueType="num">
                                      <p:cBhvr>
                                        <p:cTn id="8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6" dur="500" fill="hold"/>
                                        <p:tgtEl>
                                          <p:spTgt spid="4">
                                            <p:txEl>
                                              <p:pRg st="12" end="12"/>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847850" y="0"/>
            <a:ext cx="8540750" cy="658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zh-CN" sz="2800" smtClean="0">
                <a:solidFill>
                  <a:srgbClr val="FF3300"/>
                </a:solidFill>
                <a:effectLst/>
              </a:rPr>
              <a:t>RISC-V instruction encoding  </a:t>
            </a:r>
            <a:endParaRPr lang="en-US" altLang="zh-CN" sz="2800" smtClean="0">
              <a:solidFill>
                <a:srgbClr val="000000"/>
              </a:solidFill>
              <a:effectLst/>
            </a:endParaRPr>
          </a:p>
        </p:txBody>
      </p:sp>
      <p:graphicFrame>
        <p:nvGraphicFramePr>
          <p:cNvPr id="347139" name="Group 3"/>
          <p:cNvGraphicFramePr>
            <a:graphicFrameLocks noGrp="1"/>
          </p:cNvGraphicFramePr>
          <p:nvPr/>
        </p:nvGraphicFramePr>
        <p:xfrm>
          <a:off x="1271588" y="620713"/>
          <a:ext cx="10080626" cy="2346326"/>
        </p:xfrm>
        <a:graphic>
          <a:graphicData uri="http://schemas.openxmlformats.org/drawingml/2006/table">
            <a:tbl>
              <a:tblPr/>
              <a:tblGrid>
                <a:gridCol w="1432731">
                  <a:extLst>
                    <a:ext uri="{9D8B030D-6E8A-4147-A177-3AD203B41FA5}">
                      <a16:colId xmlns:a16="http://schemas.microsoft.com/office/drawing/2014/main" xmlns="" val="20000"/>
                    </a:ext>
                  </a:extLst>
                </a:gridCol>
                <a:gridCol w="1206273">
                  <a:extLst>
                    <a:ext uri="{9D8B030D-6E8A-4147-A177-3AD203B41FA5}">
                      <a16:colId xmlns:a16="http://schemas.microsoft.com/office/drawing/2014/main" xmlns="" val="20001"/>
                    </a:ext>
                  </a:extLst>
                </a:gridCol>
                <a:gridCol w="541239">
                  <a:extLst>
                    <a:ext uri="{9D8B030D-6E8A-4147-A177-3AD203B41FA5}">
                      <a16:colId xmlns:a16="http://schemas.microsoft.com/office/drawing/2014/main" xmlns="" val="20002"/>
                    </a:ext>
                  </a:extLst>
                </a:gridCol>
                <a:gridCol w="618115">
                  <a:extLst>
                    <a:ext uri="{9D8B030D-6E8A-4147-A177-3AD203B41FA5}">
                      <a16:colId xmlns:a16="http://schemas.microsoft.com/office/drawing/2014/main" xmlns="" val="20003"/>
                    </a:ext>
                  </a:extLst>
                </a:gridCol>
                <a:gridCol w="618115">
                  <a:extLst>
                    <a:ext uri="{9D8B030D-6E8A-4147-A177-3AD203B41FA5}">
                      <a16:colId xmlns:a16="http://schemas.microsoft.com/office/drawing/2014/main" xmlns="" val="20004"/>
                    </a:ext>
                  </a:extLst>
                </a:gridCol>
                <a:gridCol w="618115">
                  <a:extLst>
                    <a:ext uri="{9D8B030D-6E8A-4147-A177-3AD203B41FA5}">
                      <a16:colId xmlns:a16="http://schemas.microsoft.com/office/drawing/2014/main" xmlns="" val="20005"/>
                    </a:ext>
                  </a:extLst>
                </a:gridCol>
                <a:gridCol w="795538">
                  <a:extLst>
                    <a:ext uri="{9D8B030D-6E8A-4147-A177-3AD203B41FA5}">
                      <a16:colId xmlns:a16="http://schemas.microsoft.com/office/drawing/2014/main" xmlns="" val="20006"/>
                    </a:ext>
                  </a:extLst>
                </a:gridCol>
                <a:gridCol w="904281">
                  <a:extLst>
                    <a:ext uri="{9D8B030D-6E8A-4147-A177-3AD203B41FA5}">
                      <a16:colId xmlns:a16="http://schemas.microsoft.com/office/drawing/2014/main" xmlns="" val="20007"/>
                    </a:ext>
                  </a:extLst>
                </a:gridCol>
                <a:gridCol w="3346219">
                  <a:extLst>
                    <a:ext uri="{9D8B030D-6E8A-4147-A177-3AD203B41FA5}">
                      <a16:colId xmlns:a16="http://schemas.microsoft.com/office/drawing/2014/main" xmlns="" val="20008"/>
                    </a:ext>
                  </a:extLst>
                </a:gridCol>
              </a:tblGrid>
              <a:tr h="33533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 </a:t>
                      </a:r>
                    </a:p>
                  </a:txBody>
                  <a:tcPr marL="91427" marR="91427"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Format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gridSpan="6">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Example </a:t>
                      </a:r>
                    </a:p>
                  </a:txBody>
                  <a:tcPr marL="91427" marR="91427"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1" i="0" u="none" strike="noStrike" kern="1200"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Comment</a:t>
                      </a:r>
                    </a:p>
                  </a:txBody>
                  <a:tcPr marL="91427" marR="91427"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xmlns="" val="10000"/>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575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sub x1, x2, x3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xmlns="" val="10002"/>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endParaRPr kumimoji="0" lang="zh-CN" altLang="en-US"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addi</a:t>
                      </a: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x1,x2,1000</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gridSpan="2">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1000</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hMerge="1">
                  <a:txBody>
                    <a:bodyPr/>
                    <a:lstStyle/>
                    <a:p>
                      <a:endParaRPr lang="zh-CN" altLang="en-US"/>
                    </a:p>
                  </a:txBody>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endParaRPr kumimoji="0" lang="zh-CN" altLang="en-US"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endParaRPr kumimoji="0" lang="zh-CN" altLang="en-US"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ld</a:t>
                      </a: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FDAFF"/>
                    </a:solidFill>
                  </a:tcPr>
                </a:tc>
                <a:extLst>
                  <a:ext uri="{0D108BD9-81ED-4DB2-BD59-A6C34878D82A}">
                    <a16:rowId xmlns:a16="http://schemas.microsoft.com/office/drawing/2014/main" xmlns="" val="10004"/>
                  </a:ext>
                </a:extLst>
              </a:tr>
              <a:tr h="3963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p>
                  </a:txBody>
                  <a:tcPr marL="91427" marR="91427"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a:t>
                      </a:r>
                      <a:endParaRPr kumimoji="0" lang="zh-CN" altLang="en-US"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35</a:t>
                      </a:r>
                      <a:endParaRPr kumimoji="0" lang="zh-CN" altLang="en-US"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27" marR="91427"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sd</a:t>
                      </a: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 x1, 1000(x2) </a:t>
                      </a:r>
                    </a:p>
                  </a:txBody>
                  <a:tcPr marL="91427" marR="91427"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bl>
          </a:graphicData>
        </a:graphic>
      </p:graphicFrame>
      <p:pic>
        <p:nvPicPr>
          <p:cNvPr id="963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140968"/>
            <a:ext cx="7519987" cy="360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035501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2.6 </a:t>
            </a:r>
            <a:r>
              <a:rPr lang="en-US" altLang="zh-CN" smtClean="0"/>
              <a:t>logical operations</a:t>
            </a:r>
            <a:endParaRPr lang="zh-CN" altLang="en-US"/>
          </a:p>
        </p:txBody>
      </p:sp>
      <p:sp>
        <p:nvSpPr>
          <p:cNvPr id="98307" name="Rectangle 45"/>
          <p:cNvSpPr>
            <a:spLocks noRot="1" noChangeArrowheads="1"/>
          </p:cNvSpPr>
          <p:nvPr/>
        </p:nvSpPr>
        <p:spPr bwMode="auto">
          <a:xfrm>
            <a:off x="609600" y="1412875"/>
            <a:ext cx="11247438"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en-US" altLang="en-US" b="0"/>
              <a:t>Instructions for bitwise manipulation</a:t>
            </a:r>
            <a:endParaRPr lang="en-US" altLang="zh-CN" b="0">
              <a:ea typeface="Arial Unicode MS" panose="020B0604020202020204" pitchFamily="34" charset="-122"/>
              <a:cs typeface="Arial Unicode MS" panose="020B0604020202020204" pitchFamily="34" charset="-122"/>
            </a:endParaRPr>
          </a:p>
          <a:p>
            <a:r>
              <a:rPr lang="en-US" altLang="zh-CN" b="0">
                <a:ea typeface="Arial Unicode MS" panose="020B0604020202020204" pitchFamily="34" charset="-122"/>
                <a:cs typeface="Arial Unicode MS" panose="020B0604020202020204" pitchFamily="34" charset="-122"/>
              </a:rPr>
              <a:t>Operating some bits within word or individual bit</a:t>
            </a:r>
          </a:p>
          <a:p>
            <a:r>
              <a:rPr lang="en-US" altLang="en-US" b="0"/>
              <a:t>Useful for extracting and inserting groups of bits in a word</a:t>
            </a:r>
            <a:endParaRPr lang="en-AU" altLang="en-US" b="0"/>
          </a:p>
          <a:p>
            <a:endParaRPr lang="en-US" altLang="zh-CN" sz="2600" b="0">
              <a:ea typeface="Arial Unicode MS" panose="020B0604020202020204" pitchFamily="34" charset="-122"/>
              <a:cs typeface="Arial Unicode MS" panose="020B0604020202020204" pitchFamily="34" charset="-122"/>
            </a:endParaRPr>
          </a:p>
          <a:p>
            <a:endParaRPr lang="zh-CN" altLang="en-US" sz="2600" b="0">
              <a:latin typeface="Times New Roman" panose="02020603050405020304" pitchFamily="18" charset="0"/>
              <a:ea typeface="Arial Unicode MS" panose="020B0604020202020204" pitchFamily="34" charset="-122"/>
              <a:cs typeface="Arial Unicode MS" panose="020B0604020202020204" pitchFamily="34" charset="-122"/>
            </a:endParaRPr>
          </a:p>
        </p:txBody>
      </p:sp>
      <p:pic>
        <p:nvPicPr>
          <p:cNvPr id="98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2852738"/>
            <a:ext cx="9793288" cy="344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9624392" y="3501008"/>
            <a:ext cx="720080" cy="2376264"/>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344358006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altLang="zh-CN"/>
              <a:t>Four Design Principles</a:t>
            </a:r>
            <a:endParaRPr lang="zh-CN" altLang="en-US"/>
          </a:p>
        </p:txBody>
      </p:sp>
      <p:sp>
        <p:nvSpPr>
          <p:cNvPr id="1455107" name="Rectangle 3"/>
          <p:cNvSpPr>
            <a:spLocks noGrp="1" noChangeArrowheads="1"/>
          </p:cNvSpPr>
          <p:nvPr>
            <p:ph idx="1"/>
          </p:nvPr>
        </p:nvSpPr>
        <p:spPr>
          <a:xfrm>
            <a:off x="1343472" y="1340768"/>
            <a:ext cx="10081120" cy="4429156"/>
          </a:xfrm>
        </p:spPr>
        <p:txBody>
          <a:bodyPr/>
          <a:lstStyle/>
          <a:p>
            <a:r>
              <a:rPr lang="en-US" altLang="zh-CN" dirty="0" smtClean="0">
                <a:solidFill>
                  <a:srgbClr val="FF0000"/>
                </a:solidFill>
              </a:rPr>
              <a:t>1</a:t>
            </a:r>
            <a:r>
              <a:rPr lang="en-US" altLang="zh-CN" dirty="0">
                <a:solidFill>
                  <a:srgbClr val="FF0000"/>
                </a:solidFill>
              </a:rPr>
              <a:t>. Simplicity favors regularity</a:t>
            </a:r>
          </a:p>
          <a:p>
            <a:r>
              <a:rPr lang="en-US" altLang="zh-CN" dirty="0">
                <a:solidFill>
                  <a:srgbClr val="FF0000"/>
                </a:solidFill>
              </a:rPr>
              <a:t>2. Smaller is faster</a:t>
            </a:r>
          </a:p>
          <a:p>
            <a:r>
              <a:rPr lang="en-US" altLang="zh-CN" dirty="0">
                <a:solidFill>
                  <a:srgbClr val="FF0000"/>
                </a:solidFill>
              </a:rPr>
              <a:t>3. Good design demands good compromises</a:t>
            </a:r>
          </a:p>
          <a:p>
            <a:r>
              <a:rPr lang="en-US" altLang="zh-CN" dirty="0">
                <a:solidFill>
                  <a:srgbClr val="FF0000"/>
                </a:solidFill>
              </a:rPr>
              <a:t>4. Make the common case fast</a:t>
            </a:r>
          </a:p>
          <a:p>
            <a:pPr marL="0" indent="0">
              <a:buNone/>
            </a:pPr>
            <a:endParaRPr lang="en-US" altLang="zh-CN" dirty="0" smtClean="0"/>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1803400" y="1412875"/>
            <a:ext cx="8864600" cy="3816350"/>
          </a:xfrm>
        </p:spPr>
        <p:txBody>
          <a:bodyPr/>
          <a:lstStyle/>
          <a:p>
            <a:r>
              <a:rPr lang="en-US" altLang="zh-CN" sz="2600" i="1" smtClean="0">
                <a:solidFill>
                  <a:srgbClr val="FF3300"/>
                </a:solidFill>
              </a:rPr>
              <a:t>Shift</a:t>
            </a:r>
            <a:r>
              <a:rPr lang="en-US" altLang="zh-CN" sz="2600" smtClean="0"/>
              <a:t> operator</a:t>
            </a:r>
          </a:p>
          <a:p>
            <a:pPr lvl="1"/>
            <a:r>
              <a:rPr lang="en-US" altLang="zh-CN" sz="2200" smtClean="0">
                <a:latin typeface="Times New Roman" panose="02020603050405020304" pitchFamily="18" charset="0"/>
              </a:rPr>
              <a:t>Move  all the bits in a word to left or right, filling emptied bits with 0</a:t>
            </a:r>
          </a:p>
          <a:p>
            <a:pPr lvl="1"/>
            <a:r>
              <a:rPr lang="en-US" altLang="zh-CN" sz="2200" smtClean="0">
                <a:latin typeface="Times New Roman" panose="02020603050405020304" pitchFamily="18" charset="0"/>
              </a:rPr>
              <a:t>Shifting left by </a:t>
            </a:r>
            <a:r>
              <a:rPr lang="en-US" altLang="zh-CN" sz="2200" b="1" i="1" smtClean="0">
                <a:solidFill>
                  <a:srgbClr val="FF0066"/>
                </a:solidFill>
                <a:latin typeface="Times New Roman" panose="02020603050405020304" pitchFamily="18" charset="0"/>
              </a:rPr>
              <a:t>i</a:t>
            </a:r>
            <a:r>
              <a:rPr lang="en-US" altLang="zh-CN" sz="2200" smtClean="0">
                <a:latin typeface="Times New Roman" panose="02020603050405020304" pitchFamily="18" charset="0"/>
              </a:rPr>
              <a:t> is same result as multiplying by 2</a:t>
            </a:r>
            <a:r>
              <a:rPr lang="en-US" altLang="zh-CN" sz="2200" b="1" i="1" baseline="30000" smtClean="0">
                <a:solidFill>
                  <a:srgbClr val="FF0000"/>
                </a:solidFill>
                <a:latin typeface="Times New Roman" panose="02020603050405020304" pitchFamily="18" charset="0"/>
              </a:rPr>
              <a:t>i</a:t>
            </a:r>
          </a:p>
          <a:p>
            <a:pPr lvl="1">
              <a:buFont typeface="Wingdings" panose="05000000000000000000" pitchFamily="2" charset="2"/>
              <a:buNone/>
            </a:pPr>
            <a:r>
              <a:rPr lang="en-US" altLang="zh-CN" sz="2200" smtClean="0">
                <a:latin typeface="Times New Roman" panose="02020603050405020304" pitchFamily="18" charset="0"/>
              </a:rPr>
              <a:t>0000 0000 0000 0000 0000 0000 0000 1001    	 (9)</a:t>
            </a:r>
            <a:r>
              <a:rPr lang="en-US" altLang="zh-CN" sz="2200" baseline="-25000" smtClean="0">
                <a:latin typeface="Times New Roman" panose="02020603050405020304" pitchFamily="18" charset="0"/>
              </a:rPr>
              <a:t>10 </a:t>
            </a:r>
          </a:p>
          <a:p>
            <a:pPr lvl="1">
              <a:buFont typeface="Wingdings" panose="05000000000000000000" pitchFamily="2" charset="2"/>
              <a:buNone/>
            </a:pPr>
            <a:r>
              <a:rPr lang="en-US" altLang="zh-CN" sz="2200" smtClean="0">
                <a:latin typeface="Times New Roman" panose="02020603050405020304" pitchFamily="18" charset="0"/>
              </a:rPr>
              <a:t>Shift left 4</a:t>
            </a:r>
          </a:p>
          <a:p>
            <a:pPr lvl="1">
              <a:buFont typeface="Wingdings" panose="05000000000000000000" pitchFamily="2" charset="2"/>
              <a:buNone/>
            </a:pPr>
            <a:r>
              <a:rPr lang="en-US" altLang="zh-CN" sz="2200" smtClean="0">
                <a:latin typeface="Times New Roman" panose="02020603050405020304" pitchFamily="18" charset="0"/>
              </a:rPr>
              <a:t>0000 0000 0000 0000 0000 0000 1001 </a:t>
            </a:r>
            <a:r>
              <a:rPr lang="en-US" altLang="zh-CN" sz="2200" smtClean="0">
                <a:solidFill>
                  <a:srgbClr val="FF0066"/>
                </a:solidFill>
                <a:latin typeface="Times New Roman" panose="02020603050405020304" pitchFamily="18" charset="0"/>
              </a:rPr>
              <a:t>0000</a:t>
            </a:r>
            <a:r>
              <a:rPr lang="en-US" altLang="zh-CN" sz="2200" smtClean="0">
                <a:latin typeface="Times New Roman" panose="02020603050405020304" pitchFamily="18" charset="0"/>
              </a:rPr>
              <a:t>     (9×16=144)</a:t>
            </a:r>
            <a:r>
              <a:rPr lang="en-US" altLang="zh-CN" sz="2200" baseline="-25000" smtClean="0">
                <a:latin typeface="Times New Roman" panose="02020603050405020304" pitchFamily="18" charset="0"/>
              </a:rPr>
              <a:t>10 </a:t>
            </a:r>
          </a:p>
          <a:p>
            <a:pPr lvl="1">
              <a:buFont typeface="Wingdings" panose="05000000000000000000" pitchFamily="2" charset="2"/>
              <a:buNone/>
            </a:pPr>
            <a:endParaRPr lang="en-US" altLang="zh-CN" sz="2200" smtClean="0">
              <a:latin typeface="Times New Roman" panose="02020603050405020304" pitchFamily="18" charset="0"/>
            </a:endParaRPr>
          </a:p>
          <a:p>
            <a:pPr lvl="1">
              <a:buFont typeface="Wingdings" panose="05000000000000000000" pitchFamily="2" charset="2"/>
              <a:buNone/>
            </a:pPr>
            <a:r>
              <a:rPr lang="en-US" altLang="zh-CN" sz="2200" smtClean="0">
                <a:latin typeface="Times New Roman" panose="02020603050405020304" pitchFamily="18" charset="0"/>
              </a:rPr>
              <a:t>	slli x11, x19, 4	// reg x11=reg x19 &lt;&lt; 4 bit</a:t>
            </a:r>
          </a:p>
        </p:txBody>
      </p:sp>
      <p:sp>
        <p:nvSpPr>
          <p:cNvPr id="100355" name="Line 3"/>
          <p:cNvSpPr>
            <a:spLocks noChangeShapeType="1"/>
          </p:cNvSpPr>
          <p:nvPr/>
        </p:nvSpPr>
        <p:spPr bwMode="auto">
          <a:xfrm flipH="1">
            <a:off x="4079875" y="4076700"/>
            <a:ext cx="3384550" cy="0"/>
          </a:xfrm>
          <a:prstGeom prst="line">
            <a:avLst/>
          </a:prstGeom>
          <a:noFill/>
          <a:ln w="5715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9188" name="Group 4"/>
          <p:cNvGraphicFramePr>
            <a:graphicFrameLocks noGrp="1"/>
          </p:cNvGraphicFramePr>
          <p:nvPr/>
        </p:nvGraphicFramePr>
        <p:xfrm>
          <a:off x="2063750" y="5013325"/>
          <a:ext cx="8064501" cy="844563"/>
        </p:xfrm>
        <a:graphic>
          <a:graphicData uri="http://schemas.openxmlformats.org/drawingml/2006/table">
            <a:tbl>
              <a:tblPr/>
              <a:tblGrid>
                <a:gridCol w="1130097">
                  <a:extLst>
                    <a:ext uri="{9D8B030D-6E8A-4147-A177-3AD203B41FA5}">
                      <a16:colId xmlns:a16="http://schemas.microsoft.com/office/drawing/2014/main" xmlns="" val="20000"/>
                    </a:ext>
                  </a:extLst>
                </a:gridCol>
                <a:gridCol w="1558624">
                  <a:extLst>
                    <a:ext uri="{9D8B030D-6E8A-4147-A177-3AD203B41FA5}">
                      <a16:colId xmlns:a16="http://schemas.microsoft.com/office/drawing/2014/main" xmlns="" val="20001"/>
                    </a:ext>
                  </a:extLst>
                </a:gridCol>
                <a:gridCol w="1344360">
                  <a:extLst>
                    <a:ext uri="{9D8B030D-6E8A-4147-A177-3AD203B41FA5}">
                      <a16:colId xmlns:a16="http://schemas.microsoft.com/office/drawing/2014/main" xmlns="" val="20002"/>
                    </a:ext>
                  </a:extLst>
                </a:gridCol>
                <a:gridCol w="1344361">
                  <a:extLst>
                    <a:ext uri="{9D8B030D-6E8A-4147-A177-3AD203B41FA5}">
                      <a16:colId xmlns:a16="http://schemas.microsoft.com/office/drawing/2014/main" xmlns="" val="20003"/>
                    </a:ext>
                  </a:extLst>
                </a:gridCol>
                <a:gridCol w="1344360">
                  <a:extLst>
                    <a:ext uri="{9D8B030D-6E8A-4147-A177-3AD203B41FA5}">
                      <a16:colId xmlns:a16="http://schemas.microsoft.com/office/drawing/2014/main" xmlns="" val="20004"/>
                    </a:ext>
                  </a:extLst>
                </a:gridCol>
                <a:gridCol w="1342699">
                  <a:extLst>
                    <a:ext uri="{9D8B030D-6E8A-4147-A177-3AD203B41FA5}">
                      <a16:colId xmlns:a16="http://schemas.microsoft.com/office/drawing/2014/main" xmlns="" val="20005"/>
                    </a:ext>
                  </a:extLst>
                </a:gridCol>
              </a:tblGrid>
              <a:tr h="448321">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Funct6</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immediate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rs1</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funct3</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err="1"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rd</a:t>
                      </a:r>
                      <a:endPar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endParaRP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opcode</a:t>
                      </a:r>
                    </a:p>
                  </a:txBody>
                  <a:tcPr marL="91436" marR="91436" marT="45721" marB="4572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6229">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L="91436" marR="91436"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11</a:t>
                      </a:r>
                    </a:p>
                  </a:txBody>
                  <a:tcPr marL="91436" marR="91436"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19</a:t>
                      </a:r>
                    </a:p>
                  </a:txBody>
                  <a:tcPr marL="91436" marR="91436"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100378" name="Text Box 11"/>
          <p:cNvSpPr txBox="1">
            <a:spLocks noChangeArrowheads="1"/>
          </p:cNvSpPr>
          <p:nvPr/>
        </p:nvSpPr>
        <p:spPr bwMode="auto">
          <a:xfrm>
            <a:off x="2235200" y="5846763"/>
            <a:ext cx="798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79" name="Text Box 12"/>
          <p:cNvSpPr txBox="1">
            <a:spLocks noChangeArrowheads="1"/>
          </p:cNvSpPr>
          <p:nvPr/>
        </p:nvSpPr>
        <p:spPr bwMode="auto">
          <a:xfrm>
            <a:off x="9120188" y="5827713"/>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7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0" name="Text Box 14"/>
          <p:cNvSpPr txBox="1">
            <a:spLocks noChangeArrowheads="1"/>
          </p:cNvSpPr>
          <p:nvPr/>
        </p:nvSpPr>
        <p:spPr bwMode="auto">
          <a:xfrm>
            <a:off x="5087938" y="5846763"/>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1" name="Text Box 15"/>
          <p:cNvSpPr txBox="1">
            <a:spLocks noChangeArrowheads="1"/>
          </p:cNvSpPr>
          <p:nvPr/>
        </p:nvSpPr>
        <p:spPr bwMode="auto">
          <a:xfrm>
            <a:off x="7786688" y="5827713"/>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5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2" name="Text Box 16"/>
          <p:cNvSpPr txBox="1">
            <a:spLocks noChangeArrowheads="1"/>
          </p:cNvSpPr>
          <p:nvPr/>
        </p:nvSpPr>
        <p:spPr bwMode="auto">
          <a:xfrm>
            <a:off x="6451600" y="5827713"/>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3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0383" name="Text Box 11"/>
          <p:cNvSpPr txBox="1">
            <a:spLocks noChangeArrowheads="1"/>
          </p:cNvSpPr>
          <p:nvPr/>
        </p:nvSpPr>
        <p:spPr bwMode="auto">
          <a:xfrm>
            <a:off x="3681413" y="5846763"/>
            <a:ext cx="796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a:spcBef>
                <a:spcPct val="0"/>
              </a:spcBef>
              <a:buClrTx/>
              <a:buSzTx/>
              <a:buFontTx/>
              <a:buNone/>
            </a:pPr>
            <a:r>
              <a:rPr lang="en-US" altLang="en-US" sz="2000" b="0">
                <a:latin typeface="Arial" panose="020B0604020202020204" pitchFamily="34" charset="0"/>
                <a:ea typeface="Arial Unicode MS" panose="020B0604020202020204" pitchFamily="34" charset="-122"/>
                <a:cs typeface="Arial Unicode MS" panose="020B0604020202020204" pitchFamily="34" charset="-122"/>
              </a:rPr>
              <a:t>6 bits</a:t>
            </a:r>
            <a:endParaRPr lang="en-AU" altLang="en-US" sz="2000" b="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1" name="标题 1"/>
          <p:cNvSpPr>
            <a:spLocks noGrp="1"/>
          </p:cNvSpPr>
          <p:nvPr>
            <p:ph type="title"/>
          </p:nvPr>
        </p:nvSpPr>
        <p:spPr/>
        <p:txBody>
          <a:bodyPr/>
          <a:lstStyle/>
          <a:p>
            <a:pPr>
              <a:defRPr/>
            </a:pPr>
            <a:r>
              <a:rPr lang="en-US" altLang="zh-CN" dirty="0"/>
              <a:t>Shift</a:t>
            </a:r>
            <a:r>
              <a:rPr lang="en-US" altLang="en-US" dirty="0" smtClean="0"/>
              <a:t> Operations</a:t>
            </a:r>
            <a:endParaRPr lang="zh-CN" altLang="en-US" dirty="0"/>
          </a:p>
        </p:txBody>
      </p:sp>
      <p:sp>
        <p:nvSpPr>
          <p:cNvPr id="12" name="云形 11"/>
          <p:cNvSpPr/>
          <p:nvPr/>
        </p:nvSpPr>
        <p:spPr>
          <a:xfrm>
            <a:off x="2855913" y="5484813"/>
            <a:ext cx="728662" cy="371475"/>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1200" dirty="0">
                <a:solidFill>
                  <a:srgbClr val="FF0000"/>
                </a:solidFill>
              </a:rPr>
              <a:t>Why?</a:t>
            </a:r>
            <a:endParaRPr lang="zh-CN" altLang="en-US" sz="1200" dirty="0">
              <a:solidFill>
                <a:srgbClr val="FF0000"/>
              </a:solidFill>
            </a:endParaRPr>
          </a:p>
        </p:txBody>
      </p:sp>
    </p:spTree>
    <p:extLst>
      <p:ext uri="{BB962C8B-B14F-4D97-AF65-F5344CB8AC3E}">
        <p14:creationId xmlns:p14="http://schemas.microsoft.com/office/powerpoint/2010/main" val="137102060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1803400" y="1341438"/>
            <a:ext cx="8396288" cy="4930775"/>
          </a:xfrm>
        </p:spPr>
        <p:txBody>
          <a:bodyPr/>
          <a:lstStyle/>
          <a:p>
            <a:r>
              <a:rPr lang="zh-CN" altLang="en-US" sz="2600" smtClean="0"/>
              <a:t> </a:t>
            </a:r>
            <a:r>
              <a:rPr lang="en-US" altLang="zh-CN" sz="2600" i="1" smtClean="0">
                <a:solidFill>
                  <a:srgbClr val="FF0066"/>
                </a:solidFill>
              </a:rPr>
              <a:t>AND</a:t>
            </a:r>
            <a:r>
              <a:rPr lang="en-US" altLang="zh-CN" sz="2600" smtClean="0"/>
              <a:t> operator</a:t>
            </a:r>
          </a:p>
          <a:p>
            <a:pPr eaLnBrk="1" hangingPunct="1"/>
            <a:r>
              <a:rPr lang="en-US" altLang="en-US" smtClean="0"/>
              <a:t>Useful to mask bits in a word</a:t>
            </a:r>
          </a:p>
          <a:p>
            <a:pPr lvl="1" eaLnBrk="1" hangingPunct="1"/>
            <a:r>
              <a:rPr lang="en-US" altLang="en-US" smtClean="0"/>
              <a:t>Select some bits, clear others to 0</a:t>
            </a:r>
            <a:endParaRPr lang="en-US" altLang="zh-CN" sz="2200" smtClean="0">
              <a:latin typeface="Times New Roman" panose="02020603050405020304" pitchFamily="18" charset="0"/>
            </a:endParaRPr>
          </a:p>
          <a:p>
            <a:pPr lvl="1"/>
            <a:r>
              <a:rPr lang="en-US" altLang="zh-CN" sz="2200" smtClean="0">
                <a:latin typeface="Times New Roman" panose="02020603050405020304" pitchFamily="18" charset="0"/>
              </a:rPr>
              <a:t>It is bit-by-bit  (bitwise-AND)</a:t>
            </a:r>
          </a:p>
          <a:p>
            <a:pPr lvl="2"/>
            <a:r>
              <a:rPr lang="en-US" altLang="zh-CN" sz="2000" smtClean="0">
                <a:latin typeface="Times New Roman" panose="02020603050405020304" pitchFamily="18" charset="0"/>
              </a:rPr>
              <a:t>Result=1 : both bits of the operands are 1 </a:t>
            </a:r>
          </a:p>
          <a:p>
            <a:pPr lvl="1">
              <a:buFont typeface="Wingdings" panose="05000000000000000000" pitchFamily="2" charset="2"/>
              <a:buNone/>
            </a:pPr>
            <a:endParaRPr lang="en-US" altLang="zh-CN" sz="2200" smtClean="0">
              <a:latin typeface="Times New Roman" panose="02020603050405020304" pitchFamily="18" charset="0"/>
            </a:endParaRPr>
          </a:p>
        </p:txBody>
      </p:sp>
      <p:sp>
        <p:nvSpPr>
          <p:cNvPr id="102403" name="矩形 1"/>
          <p:cNvSpPr>
            <a:spLocks noChangeArrowheads="1"/>
          </p:cNvSpPr>
          <p:nvPr/>
        </p:nvSpPr>
        <p:spPr bwMode="auto">
          <a:xfrm>
            <a:off x="2208213" y="3606800"/>
            <a:ext cx="23383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spcAft>
                <a:spcPct val="30000"/>
              </a:spcAft>
              <a:buClrTx/>
              <a:buSzTx/>
              <a:buFont typeface="Wingdings" panose="05000000000000000000" pitchFamily="2" charset="2"/>
              <a:buNone/>
            </a:pPr>
            <a:r>
              <a:rPr lang="en-US" altLang="en-US" sz="2000">
                <a:latin typeface="Lucida Console" panose="020B0609040504020204" pitchFamily="49" charset="0"/>
                <a:ea typeface="Arial Unicode MS" panose="020B0604020202020204" pitchFamily="34" charset="-122"/>
                <a:cs typeface="Arial Unicode MS" panose="020B0604020202020204" pitchFamily="34" charset="-122"/>
              </a:rPr>
              <a:t>and x9,x10,x11</a:t>
            </a:r>
            <a:endParaRPr lang="en-AU" altLang="en-US" sz="2000">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103428" name="Rectangle 2"/>
          <p:cNvSpPr>
            <a:spLocks noChangeArrowheads="1"/>
          </p:cNvSpPr>
          <p:nvPr/>
        </p:nvSpPr>
        <p:spPr bwMode="auto">
          <a:xfrm>
            <a:off x="8759825" y="4227513"/>
            <a:ext cx="431800" cy="1604962"/>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02405" name="Text Box 5"/>
          <p:cNvSpPr txBox="1">
            <a:spLocks noChangeArrowheads="1"/>
          </p:cNvSpPr>
          <p:nvPr/>
        </p:nvSpPr>
        <p:spPr bwMode="auto">
          <a:xfrm>
            <a:off x="2705100" y="4268788"/>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6" name="Text Box 7"/>
          <p:cNvSpPr txBox="1">
            <a:spLocks noChangeArrowheads="1"/>
          </p:cNvSpPr>
          <p:nvPr/>
        </p:nvSpPr>
        <p:spPr bwMode="auto">
          <a:xfrm>
            <a:off x="2063750" y="42687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7" name="Text Box 8"/>
          <p:cNvSpPr txBox="1">
            <a:spLocks noChangeArrowheads="1"/>
          </p:cNvSpPr>
          <p:nvPr/>
        </p:nvSpPr>
        <p:spPr bwMode="auto">
          <a:xfrm>
            <a:off x="2063750" y="4829175"/>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8" name="Text Box 10"/>
          <p:cNvSpPr txBox="1">
            <a:spLocks noChangeArrowheads="1"/>
          </p:cNvSpPr>
          <p:nvPr/>
        </p:nvSpPr>
        <p:spPr bwMode="auto">
          <a:xfrm>
            <a:off x="2063750" y="5476875"/>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09" name="Text Box 5"/>
          <p:cNvSpPr txBox="1">
            <a:spLocks noChangeArrowheads="1"/>
          </p:cNvSpPr>
          <p:nvPr/>
        </p:nvSpPr>
        <p:spPr bwMode="auto">
          <a:xfrm>
            <a:off x="2705100" y="4829175"/>
            <a:ext cx="79994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2410" name="Text Box 5"/>
          <p:cNvSpPr txBox="1">
            <a:spLocks noChangeArrowheads="1"/>
          </p:cNvSpPr>
          <p:nvPr/>
        </p:nvSpPr>
        <p:spPr bwMode="auto">
          <a:xfrm>
            <a:off x="2705100" y="5434013"/>
            <a:ext cx="7999413"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6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00000000 00000000 00000000 00000000 00000000 00000000 00001100 00000000</a:t>
            </a:r>
            <a:endParaRPr lang="en-AU" altLang="en-US" sz="16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1" name="标题 1"/>
          <p:cNvSpPr>
            <a:spLocks noGrp="1"/>
          </p:cNvSpPr>
          <p:nvPr>
            <p:ph type="title"/>
          </p:nvPr>
        </p:nvSpPr>
        <p:spPr/>
        <p:txBody>
          <a:bodyPr/>
          <a:lstStyle/>
          <a:p>
            <a:pPr>
              <a:defRPr/>
            </a:pPr>
            <a:r>
              <a:rPr lang="en-US" altLang="zh-CN" dirty="0" smtClean="0"/>
              <a:t>And</a:t>
            </a:r>
            <a:r>
              <a:rPr lang="en-US" altLang="en-US" dirty="0" smtClean="0"/>
              <a:t> Operations</a:t>
            </a:r>
            <a:endParaRPr lang="zh-CN" altLang="en-US" dirty="0"/>
          </a:p>
        </p:txBody>
      </p:sp>
    </p:spTree>
    <p:extLst>
      <p:ext uri="{BB962C8B-B14F-4D97-AF65-F5344CB8AC3E}">
        <p14:creationId xmlns:p14="http://schemas.microsoft.com/office/powerpoint/2010/main" val="9796214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OR Operations</a:t>
            </a:r>
            <a:endParaRPr lang="zh-CN" altLang="en-US" dirty="0"/>
          </a:p>
        </p:txBody>
      </p:sp>
      <p:sp>
        <p:nvSpPr>
          <p:cNvPr id="104451" name="内容占位符 2"/>
          <p:cNvSpPr>
            <a:spLocks noGrp="1"/>
          </p:cNvSpPr>
          <p:nvPr>
            <p:ph idx="1"/>
          </p:nvPr>
        </p:nvSpPr>
        <p:spPr>
          <a:xfrm>
            <a:off x="609600" y="1557338"/>
            <a:ext cx="10972800" cy="1620837"/>
          </a:xfrm>
        </p:spPr>
        <p:txBody>
          <a:bodyPr/>
          <a:lstStyle/>
          <a:p>
            <a:pPr eaLnBrk="1" hangingPunct="1"/>
            <a:r>
              <a:rPr lang="en-US" altLang="en-US" smtClean="0"/>
              <a:t>Useful to include bits in a word</a:t>
            </a:r>
          </a:p>
          <a:p>
            <a:pPr lvl="1" eaLnBrk="1" hangingPunct="1"/>
            <a:r>
              <a:rPr lang="en-US" altLang="en-US" smtClean="0"/>
              <a:t>Set some bits to 1, leave others unchanged</a:t>
            </a:r>
          </a:p>
          <a:p>
            <a:pPr eaLnBrk="1" hangingPunct="1">
              <a:spcBef>
                <a:spcPct val="50000"/>
              </a:spcBef>
              <a:spcAft>
                <a:spcPct val="30000"/>
              </a:spcAft>
              <a:buFont typeface="Wingdings" panose="05000000000000000000" pitchFamily="2" charset="2"/>
              <a:buNone/>
            </a:pPr>
            <a:r>
              <a:rPr lang="en-US" altLang="en-US" sz="2800" smtClean="0">
                <a:latin typeface="Lucida Console" panose="020B0609040504020204" pitchFamily="49" charset="0"/>
              </a:rPr>
              <a:t>	or x9,x10,x11</a:t>
            </a:r>
            <a:endParaRPr lang="en-AU" altLang="en-US" sz="2800" smtClean="0">
              <a:latin typeface="Lucida Console" panose="020B0609040504020204" pitchFamily="49" charset="0"/>
            </a:endParaRPr>
          </a:p>
        </p:txBody>
      </p:sp>
      <p:sp>
        <p:nvSpPr>
          <p:cNvPr id="105476" name="Rectangle 2"/>
          <p:cNvSpPr>
            <a:spLocks noChangeArrowheads="1"/>
          </p:cNvSpPr>
          <p:nvPr/>
        </p:nvSpPr>
        <p:spPr bwMode="auto">
          <a:xfrm>
            <a:off x="8759825" y="3362325"/>
            <a:ext cx="1179513" cy="1604963"/>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smtClean="0">
              <a:latin typeface="Arial" panose="020B0604020202020204" pitchFamily="34" charset="0"/>
              <a:ea typeface="Arial Unicode MS"/>
              <a:cs typeface="Arial Unicode MS"/>
            </a:endParaRPr>
          </a:p>
        </p:txBody>
      </p:sp>
      <p:sp>
        <p:nvSpPr>
          <p:cNvPr id="104453" name="Text Box 5"/>
          <p:cNvSpPr txBox="1">
            <a:spLocks noChangeArrowheads="1"/>
          </p:cNvSpPr>
          <p:nvPr/>
        </p:nvSpPr>
        <p:spPr bwMode="auto">
          <a:xfrm>
            <a:off x="1181100" y="34036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4" name="Text Box 7"/>
          <p:cNvSpPr txBox="1">
            <a:spLocks noChangeArrowheads="1"/>
          </p:cNvSpPr>
          <p:nvPr/>
        </p:nvSpPr>
        <p:spPr bwMode="auto">
          <a:xfrm>
            <a:off x="539750" y="3403600"/>
            <a:ext cx="819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5" name="Text Box 8"/>
          <p:cNvSpPr txBox="1">
            <a:spLocks noChangeArrowheads="1"/>
          </p:cNvSpPr>
          <p:nvPr/>
        </p:nvSpPr>
        <p:spPr bwMode="auto">
          <a:xfrm>
            <a:off x="539750" y="3963988"/>
            <a:ext cx="80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x11</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6" name="Text Box 10"/>
          <p:cNvSpPr txBox="1">
            <a:spLocks noChangeArrowheads="1"/>
          </p:cNvSpPr>
          <p:nvPr/>
        </p:nvSpPr>
        <p:spPr bwMode="auto">
          <a:xfrm>
            <a:off x="539750" y="4611688"/>
            <a:ext cx="62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7" name="Text Box 5"/>
          <p:cNvSpPr txBox="1">
            <a:spLocks noChangeArrowheads="1"/>
          </p:cNvSpPr>
          <p:nvPr/>
        </p:nvSpPr>
        <p:spPr bwMode="auto">
          <a:xfrm>
            <a:off x="1181100" y="3987800"/>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00000000 00000000 00000000 00000000 00000000 00000000 00111100 00000000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4458" name="Text Box 5"/>
          <p:cNvSpPr txBox="1">
            <a:spLocks noChangeArrowheads="1"/>
          </p:cNvSpPr>
          <p:nvPr/>
        </p:nvSpPr>
        <p:spPr bwMode="auto">
          <a:xfrm>
            <a:off x="1181100" y="4568825"/>
            <a:ext cx="10401300"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00000000 00000000 00000000 00000000 00000000 00000000 00111101 11000000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376989996"/>
      </p:ext>
    </p:extLst>
  </p:cSld>
  <p:clrMapOvr>
    <a:masterClrMapping/>
  </p:clrMapOvr>
  <p:transition spd="med">
    <p:random/>
    <p:sndAc>
      <p:stSnd>
        <p:snd r:embed="rId2" name="chimes.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XOR Operations</a:t>
            </a:r>
            <a:endParaRPr lang="zh-CN" altLang="en-US" dirty="0"/>
          </a:p>
        </p:txBody>
      </p:sp>
      <p:sp>
        <p:nvSpPr>
          <p:cNvPr id="105475" name="内容占位符 2"/>
          <p:cNvSpPr>
            <a:spLocks noGrp="1"/>
          </p:cNvSpPr>
          <p:nvPr>
            <p:ph idx="1"/>
          </p:nvPr>
        </p:nvSpPr>
        <p:spPr>
          <a:xfrm>
            <a:off x="623392" y="1303321"/>
            <a:ext cx="10972800" cy="2263426"/>
          </a:xfrm>
        </p:spPr>
        <p:txBody>
          <a:bodyPr/>
          <a:lstStyle/>
          <a:p>
            <a:pPr eaLnBrk="1" hangingPunct="1"/>
            <a:r>
              <a:rPr lang="en-US" altLang="en-US" dirty="0" smtClean="0"/>
              <a:t>Differencing operation</a:t>
            </a:r>
          </a:p>
          <a:p>
            <a:pPr lvl="1" eaLnBrk="1" hangingPunct="1"/>
            <a:r>
              <a:rPr lang="en-US" altLang="en-US" dirty="0" smtClean="0"/>
              <a:t>Set some bits to 1, leave others unchanged</a:t>
            </a:r>
          </a:p>
          <a:p>
            <a:pPr eaLnBrk="1" hangingPunct="1">
              <a:spcBef>
                <a:spcPct val="50000"/>
              </a:spcBef>
              <a:spcAft>
                <a:spcPct val="30000"/>
              </a:spcAft>
              <a:buFont typeface="Wingdings" panose="05000000000000000000" pitchFamily="2" charset="2"/>
              <a:buNone/>
            </a:pPr>
            <a:r>
              <a:rPr lang="en-US" altLang="en-US" sz="2800" dirty="0" smtClean="0">
                <a:latin typeface="Lucida Console" panose="020B0609040504020204" pitchFamily="49" charset="0"/>
              </a:rPr>
              <a:t>	</a:t>
            </a:r>
            <a:r>
              <a:rPr lang="en-US" altLang="en-US" sz="2800" dirty="0" err="1" smtClean="0">
                <a:latin typeface="Lucida Console" panose="020B0609040504020204" pitchFamily="49" charset="0"/>
              </a:rPr>
              <a:t>xor</a:t>
            </a:r>
            <a:r>
              <a:rPr lang="en-US" altLang="en-US" sz="2800" dirty="0" smtClean="0">
                <a:latin typeface="Lucida Console" panose="020B0609040504020204" pitchFamily="49" charset="0"/>
              </a:rPr>
              <a:t> x9,x10,x12  </a:t>
            </a:r>
          </a:p>
          <a:p>
            <a:pPr>
              <a:spcBef>
                <a:spcPct val="50000"/>
              </a:spcBef>
              <a:spcAft>
                <a:spcPct val="30000"/>
              </a:spcAft>
              <a:buNone/>
            </a:pPr>
            <a:r>
              <a:rPr lang="en-US" altLang="en-US" dirty="0" smtClean="0">
                <a:latin typeface="Lucida Console" panose="020B0609040504020204" pitchFamily="49" charset="0"/>
              </a:rPr>
              <a:t>  </a:t>
            </a:r>
            <a:r>
              <a:rPr lang="en-US" altLang="en-US" dirty="0" err="1" smtClean="0">
                <a:solidFill>
                  <a:srgbClr val="0000FF"/>
                </a:solidFill>
                <a:latin typeface="Lucida Console" panose="020B0609040504020204" pitchFamily="49" charset="0"/>
              </a:rPr>
              <a:t>xor</a:t>
            </a:r>
            <a:r>
              <a:rPr lang="en-US" altLang="zh-CN" dirty="0" err="1" smtClean="0">
                <a:solidFill>
                  <a:srgbClr val="0000FF"/>
                </a:solidFill>
                <a:latin typeface="Lucida Console" panose="020B0609040504020204" pitchFamily="49" charset="0"/>
              </a:rPr>
              <a:t>i</a:t>
            </a:r>
            <a:r>
              <a:rPr lang="en-US" altLang="en-US" dirty="0" smtClean="0">
                <a:solidFill>
                  <a:srgbClr val="0000FF"/>
                </a:solidFill>
                <a:latin typeface="Lucida Console" panose="020B0609040504020204" pitchFamily="49" charset="0"/>
              </a:rPr>
              <a:t> x10,x10,</a:t>
            </a:r>
            <a:r>
              <a:rPr lang="en-US" altLang="zh-CN" dirty="0" smtClean="0">
                <a:solidFill>
                  <a:srgbClr val="0000FF"/>
                </a:solidFill>
                <a:latin typeface="Lucida Console" panose="020B0609040504020204" pitchFamily="49" charset="0"/>
              </a:rPr>
              <a:t>-1</a:t>
            </a:r>
            <a:r>
              <a:rPr lang="en-US" altLang="en-US" dirty="0" smtClean="0">
                <a:solidFill>
                  <a:srgbClr val="0000FF"/>
                </a:solidFill>
                <a:latin typeface="Lucida Console" panose="020B0609040504020204" pitchFamily="49" charset="0"/>
              </a:rPr>
              <a:t>  </a:t>
            </a:r>
            <a:r>
              <a:rPr lang="en-US" altLang="en-US" dirty="0">
                <a:latin typeface="Lucida Console" panose="020B0609040504020204" pitchFamily="49" charset="0"/>
              </a:rPr>
              <a:t>// </a:t>
            </a:r>
            <a:r>
              <a:rPr lang="en-US" altLang="zh-CN" dirty="0">
                <a:latin typeface="Lucida Console" panose="020B0609040504020204" pitchFamily="49" charset="0"/>
              </a:rPr>
              <a:t>==  </a:t>
            </a:r>
            <a:r>
              <a:rPr lang="en-US" altLang="en-US" dirty="0" smtClean="0">
                <a:solidFill>
                  <a:srgbClr val="00B050"/>
                </a:solidFill>
                <a:latin typeface="Lucida Console" panose="020B0609040504020204" pitchFamily="49" charset="0"/>
              </a:rPr>
              <a:t>NOT x10</a:t>
            </a:r>
            <a:endParaRPr lang="en-AU" altLang="en-US" sz="2800" dirty="0" smtClean="0">
              <a:latin typeface="Lucida Console" panose="020B0609040504020204" pitchFamily="49" charset="0"/>
            </a:endParaRPr>
          </a:p>
        </p:txBody>
      </p:sp>
      <p:sp>
        <p:nvSpPr>
          <p:cNvPr id="106500" name="Rectangle 2"/>
          <p:cNvSpPr>
            <a:spLocks noChangeArrowheads="1"/>
          </p:cNvSpPr>
          <p:nvPr/>
        </p:nvSpPr>
        <p:spPr bwMode="auto">
          <a:xfrm>
            <a:off x="9264650" y="3820765"/>
            <a:ext cx="1008063" cy="1768475"/>
          </a:xfrm>
          <a:prstGeom prst="rect">
            <a:avLst/>
          </a:prstGeom>
          <a:solidFill>
            <a:schemeClr val="accent2">
              <a:lumMod val="60000"/>
              <a:lumOff val="4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2000" smtClean="0">
              <a:latin typeface="Arial" panose="020B0604020202020204" pitchFamily="34" charset="0"/>
              <a:ea typeface="Arial Unicode MS"/>
              <a:cs typeface="Arial Unicode MS"/>
            </a:endParaRPr>
          </a:p>
        </p:txBody>
      </p:sp>
      <p:sp>
        <p:nvSpPr>
          <p:cNvPr id="105477" name="Text Box 5"/>
          <p:cNvSpPr txBox="1">
            <a:spLocks noChangeArrowheads="1"/>
          </p:cNvSpPr>
          <p:nvPr/>
        </p:nvSpPr>
        <p:spPr bwMode="auto">
          <a:xfrm>
            <a:off x="1181100" y="3981102"/>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00000000  00000000  00000000 00000000 00000000  00000000 00001101  </a:t>
            </a: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11 000000</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8" name="Text Box 7"/>
          <p:cNvSpPr txBox="1">
            <a:spLocks noChangeArrowheads="1"/>
          </p:cNvSpPr>
          <p:nvPr/>
        </p:nvSpPr>
        <p:spPr bwMode="auto">
          <a:xfrm>
            <a:off x="539750" y="3981102"/>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a:latin typeface="Arial" panose="020B0604020202020204" pitchFamily="34" charset="0"/>
                <a:ea typeface="Arial Unicode MS" panose="020B0604020202020204" pitchFamily="34" charset="-122"/>
                <a:cs typeface="Arial Unicode MS" panose="020B0604020202020204" pitchFamily="34" charset="-122"/>
              </a:rPr>
              <a:t>x10</a:t>
            </a:r>
            <a:endParaRPr lang="en-AU" altLang="en-US" sz="20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79" name="Text Box 8"/>
          <p:cNvSpPr txBox="1">
            <a:spLocks noChangeArrowheads="1"/>
          </p:cNvSpPr>
          <p:nvPr/>
        </p:nvSpPr>
        <p:spPr bwMode="auto">
          <a:xfrm>
            <a:off x="539750" y="4541490"/>
            <a:ext cx="769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000" dirty="0" smtClean="0">
                <a:latin typeface="Arial" panose="020B0604020202020204" pitchFamily="34" charset="0"/>
                <a:ea typeface="Arial Unicode MS" panose="020B0604020202020204" pitchFamily="34" charset="-122"/>
                <a:cs typeface="Arial Unicode MS" panose="020B0604020202020204" pitchFamily="34" charset="-122"/>
              </a:rPr>
              <a:t>x12</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0" name="Text Box 10"/>
          <p:cNvSpPr txBox="1">
            <a:spLocks noChangeArrowheads="1"/>
          </p:cNvSpPr>
          <p:nvPr/>
        </p:nvSpPr>
        <p:spPr bwMode="auto">
          <a:xfrm>
            <a:off x="539750" y="5189190"/>
            <a:ext cx="585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x9</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1" name="Text Box 5"/>
          <p:cNvSpPr txBox="1">
            <a:spLocks noChangeArrowheads="1"/>
          </p:cNvSpPr>
          <p:nvPr/>
        </p:nvSpPr>
        <p:spPr bwMode="auto">
          <a:xfrm>
            <a:off x="1181100" y="456355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11111111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a:t>
            </a: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11111111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11111111   11111111   </a:t>
            </a: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11111111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11111111   11111111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05482" name="Text Box 5"/>
          <p:cNvSpPr txBox="1">
            <a:spLocks noChangeArrowheads="1"/>
          </p:cNvSpPr>
          <p:nvPr/>
        </p:nvSpPr>
        <p:spPr bwMode="auto">
          <a:xfrm>
            <a:off x="1181100" y="5146327"/>
            <a:ext cx="10099675" cy="4000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11111111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a:t>
            </a: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11111111   11111111   11111111  </a:t>
            </a:r>
            <a:r>
              <a:rPr lang="en-US" altLang="en-US" sz="2000" dirty="0" smtClean="0">
                <a:latin typeface="Arial" panose="020B0604020202020204" pitchFamily="34" charset="0"/>
                <a:ea typeface="Arial Unicode MS" panose="020B0604020202020204" pitchFamily="34" charset="-122"/>
                <a:cs typeface="Arial Unicode MS" panose="020B0604020202020204" pitchFamily="34" charset="-122"/>
              </a:rPr>
              <a:t>  </a:t>
            </a:r>
            <a:r>
              <a:rPr lang="en-US" altLang="en-US" sz="2000" dirty="0">
                <a:latin typeface="Arial" panose="020B0604020202020204" pitchFamily="34" charset="0"/>
                <a:ea typeface="Arial Unicode MS" panose="020B0604020202020204" pitchFamily="34" charset="-122"/>
                <a:cs typeface="Arial Unicode MS" panose="020B0604020202020204" pitchFamily="34" charset="-122"/>
              </a:rPr>
              <a:t>11111111   11110010  00111111</a:t>
            </a:r>
            <a:endParaRPr lang="en-AU" altLang="en-US" sz="2000" dirty="0">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003558937"/>
      </p:ext>
    </p:extLst>
  </p:cSld>
  <p:clrMapOvr>
    <a:masterClrMapping/>
  </p:clrMapOvr>
  <p:transition spd="med">
    <p:random/>
    <p:sndAc>
      <p:stSnd>
        <p:snd r:embed="rId3" name="chimes.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rrowheads="1"/>
          </p:cNvSpPr>
          <p:nvPr>
            <p:ph type="title"/>
          </p:nvPr>
        </p:nvSpPr>
        <p:spPr>
          <a:xfrm>
            <a:off x="1055440" y="154033"/>
            <a:ext cx="10801350" cy="771525"/>
          </a:xfrm>
        </p:spPr>
        <p:txBody>
          <a:bodyPr/>
          <a:lstStyle/>
          <a:p>
            <a:pPr>
              <a:defRPr/>
            </a:pPr>
            <a:r>
              <a:rPr lang="en-US" altLang="zh-CN" dirty="0" smtClean="0"/>
              <a:t>2.7    </a:t>
            </a:r>
            <a:r>
              <a:rPr lang="en-US" altLang="zh-CN" dirty="0"/>
              <a:t>Instructions for making decisions</a:t>
            </a:r>
          </a:p>
        </p:txBody>
      </p:sp>
      <p:sp>
        <p:nvSpPr>
          <p:cNvPr id="107523" name="Rectangle 7"/>
          <p:cNvSpPr>
            <a:spLocks noRot="1" noChangeArrowheads="1"/>
          </p:cNvSpPr>
          <p:nvPr/>
        </p:nvSpPr>
        <p:spPr bwMode="auto">
          <a:xfrm>
            <a:off x="793751" y="1124744"/>
            <a:ext cx="8540750"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r>
              <a:rPr lang="zh-CN" altLang="en-US" b="0" dirty="0">
                <a:ea typeface="Arial Unicode MS" panose="020B0604020202020204" pitchFamily="34" charset="-122"/>
                <a:cs typeface="Arial Unicode MS" panose="020B0604020202020204" pitchFamily="34" charset="-122"/>
              </a:rPr>
              <a:t> </a:t>
            </a:r>
            <a:r>
              <a:rPr lang="en-US" altLang="zh-CN" dirty="0">
                <a:solidFill>
                  <a:srgbClr val="FF3300"/>
                </a:solidFill>
                <a:ea typeface="Arial Unicode MS" panose="020B0604020202020204" pitchFamily="34" charset="-122"/>
                <a:cs typeface="Arial Unicode MS" panose="020B0604020202020204" pitchFamily="34" charset="-122"/>
              </a:rPr>
              <a:t>Branch instructions</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beq</a:t>
            </a:r>
            <a:r>
              <a:rPr lang="en-US" altLang="zh-CN" b="0" dirty="0">
                <a:ea typeface="Arial Unicode MS" panose="020B0604020202020204" pitchFamily="34" charset="-122"/>
                <a:cs typeface="Arial Unicode MS" panose="020B0604020202020204" pitchFamily="34" charset="-122"/>
              </a:rPr>
              <a:t>  register1, register2, L1</a:t>
            </a:r>
          </a:p>
          <a:p>
            <a:pPr lvl="1"/>
            <a:r>
              <a:rPr lang="en-US" altLang="zh-CN" b="0" dirty="0">
                <a:ea typeface="Arial Unicode MS" panose="020B0604020202020204" pitchFamily="34" charset="-122"/>
                <a:cs typeface="Arial Unicode MS" panose="020B0604020202020204" pitchFamily="34" charset="-122"/>
              </a:rPr>
              <a:t> </a:t>
            </a:r>
            <a:r>
              <a:rPr lang="en-US" altLang="zh-CN" b="0" dirty="0" err="1">
                <a:ea typeface="Arial Unicode MS" panose="020B0604020202020204" pitchFamily="34" charset="-122"/>
                <a:cs typeface="Arial Unicode MS" panose="020B0604020202020204" pitchFamily="34" charset="-122"/>
              </a:rPr>
              <a:t>bne</a:t>
            </a:r>
            <a:r>
              <a:rPr lang="en-US" altLang="zh-CN" b="0" dirty="0">
                <a:ea typeface="Arial Unicode MS" panose="020B0604020202020204" pitchFamily="34" charset="-122"/>
                <a:cs typeface="Arial Unicode MS" panose="020B0604020202020204" pitchFamily="34" charset="-122"/>
              </a:rPr>
              <a:t>  register1, register2, L1</a:t>
            </a:r>
          </a:p>
          <a:p>
            <a:r>
              <a:rPr lang="en-US" altLang="zh-CN" b="0" dirty="0">
                <a:ea typeface="Arial Unicode MS" panose="020B0604020202020204" pitchFamily="34" charset="-122"/>
                <a:cs typeface="Arial Unicode MS" panose="020B0604020202020204" pitchFamily="34" charset="-122"/>
              </a:rPr>
              <a:t> Example </a:t>
            </a:r>
            <a:r>
              <a:rPr lang="en-US" altLang="zh-CN" sz="2000" b="0" dirty="0">
                <a:ea typeface="Arial Unicode MS" panose="020B0604020202020204" pitchFamily="34" charset="-122"/>
                <a:cs typeface="Arial Unicode MS" panose="020B0604020202020204" pitchFamily="34" charset="-122"/>
              </a:rPr>
              <a:t>    Compiling an </a:t>
            </a:r>
            <a:r>
              <a:rPr lang="en-US" altLang="zh-CN" sz="2000" i="1" dirty="0">
                <a:solidFill>
                  <a:srgbClr val="FF0066"/>
                </a:solidFill>
                <a:ea typeface="Arial Unicode MS" panose="020B0604020202020204" pitchFamily="34" charset="-122"/>
                <a:cs typeface="Arial Unicode MS" panose="020B0604020202020204" pitchFamily="34" charset="-122"/>
              </a:rPr>
              <a:t>if</a:t>
            </a:r>
            <a:r>
              <a:rPr lang="en-US" altLang="zh-CN" sz="2000" b="0" dirty="0">
                <a:ea typeface="Arial Unicode MS" panose="020B0604020202020204" pitchFamily="34" charset="-122"/>
                <a:cs typeface="Arial Unicode MS" panose="020B0604020202020204" pitchFamily="34" charset="-122"/>
              </a:rPr>
              <a:t> statement to a branch</a:t>
            </a:r>
          </a:p>
          <a:p>
            <a:pPr>
              <a:buFont typeface="Wingdings" panose="05000000000000000000" pitchFamily="2" charset="2"/>
              <a:buNone/>
            </a:pPr>
            <a:r>
              <a:rPr lang="en-US" altLang="zh-CN" sz="1800" b="0" dirty="0">
                <a:ea typeface="Arial Unicode MS" panose="020B0604020202020204" pitchFamily="34" charset="-122"/>
                <a:cs typeface="Arial Unicode MS" panose="020B0604020202020204" pitchFamily="34" charset="-122"/>
              </a:rPr>
              <a:t>         ( Assume: f ~ j  ---- x19 ~ x23 )</a:t>
            </a:r>
            <a:endParaRPr lang="en-US" altLang="zh-CN" b="0" dirty="0">
              <a:ea typeface="Arial Unicode MS" panose="020B0604020202020204" pitchFamily="34" charset="-122"/>
              <a:cs typeface="Arial Unicode MS" panose="020B0604020202020204" pitchFamily="34" charset="-122"/>
            </a:endParaRPr>
          </a:p>
          <a:p>
            <a:pPr lvl="1"/>
            <a:r>
              <a:rPr lang="en-US" altLang="zh-CN" b="0" dirty="0">
                <a:ea typeface="Arial Unicode MS" panose="020B0604020202020204" pitchFamily="34" charset="-122"/>
                <a:cs typeface="Arial Unicode MS" panose="020B0604020202020204" pitchFamily="34" charset="-122"/>
              </a:rPr>
              <a:t> C code:</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  j )   f  =  g  +  h ; else f = g – h; </a:t>
            </a:r>
          </a:p>
          <a:p>
            <a:pPr lvl="1"/>
            <a:r>
              <a:rPr lang="en-US" altLang="zh-CN" b="0" dirty="0">
                <a:ea typeface="Arial Unicode MS" panose="020B0604020202020204" pitchFamily="34" charset="-122"/>
                <a:cs typeface="Arial Unicode MS" panose="020B0604020202020204" pitchFamily="34" charset="-122"/>
              </a:rPr>
              <a:t> </a:t>
            </a:r>
            <a:r>
              <a:rPr lang="en-US" altLang="zh-CN" b="0" dirty="0">
                <a:solidFill>
                  <a:srgbClr val="0000FF"/>
                </a:solidFill>
                <a:ea typeface="Arial Unicode MS" panose="020B0604020202020204" pitchFamily="34" charset="-122"/>
                <a:cs typeface="Arial Unicode MS" panose="020B0604020202020204" pitchFamily="34" charset="-122"/>
              </a:rPr>
              <a:t>RISC-V assembly code</a:t>
            </a:r>
            <a:r>
              <a:rPr lang="en-US" altLang="zh-CN" b="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x22, x23, ELSE    // go to ELSE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 j</a:t>
            </a:r>
            <a:endParaRPr lang="en-US" altLang="zh-CN" sz="18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add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not equals  j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1" dirty="0" err="1">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1800" b="1" dirty="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x0, x0,  </a:t>
            </a:r>
            <a:r>
              <a:rPr lang="en-US" altLang="zh-CN" sz="1800" b="1" dirty="0" smtClean="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EXIT</a:t>
            </a:r>
            <a:r>
              <a:rPr lang="en-US" altLang="zh-CN" sz="1800" b="0" dirty="0" smtClean="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1800" b="0" dirty="0" smtClean="0">
                <a:latin typeface="Times New Roman" panose="02020603050405020304" pitchFamily="18" charset="0"/>
                <a:ea typeface="Arial Unicode MS" panose="020B0604020202020204" pitchFamily="34" charset="-122"/>
                <a:cs typeface="Arial Unicode MS" panose="020B0604020202020204" pitchFamily="34" charset="-122"/>
              </a:rPr>
              <a:t>// as  jump  (</a:t>
            </a:r>
            <a:r>
              <a:rPr lang="en-US" altLang="zh-CN" sz="1800" b="0" dirty="0" smtClean="0">
                <a:solidFill>
                  <a:srgbClr val="0000FF"/>
                </a:solidFill>
                <a:latin typeface="Times New Roman" panose="02020603050405020304" pitchFamily="18" charset="0"/>
                <a:ea typeface="Arial Unicode MS" panose="020B0604020202020204" pitchFamily="34" charset="-122"/>
                <a:cs typeface="Arial Unicode MS" panose="020B0604020202020204" pitchFamily="34" charset="-122"/>
              </a:rPr>
              <a:t>unconditional branch</a:t>
            </a:r>
            <a:r>
              <a:rPr lang="en-US" altLang="zh-CN" sz="1800" b="0" dirty="0" smtClean="0">
                <a:latin typeface="Times New Roman" panose="02020603050405020304" pitchFamily="18" charset="0"/>
                <a:ea typeface="Arial Unicode MS" panose="020B0604020202020204" pitchFamily="34" charset="-122"/>
                <a:cs typeface="Arial Unicode MS" panose="020B0604020202020204" pitchFamily="34" charset="-122"/>
              </a:rPr>
              <a:t>)</a:t>
            </a:r>
            <a:endPar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ELSE: sub     x19, x20, x21       // f  =  g  -  h  ( skipped if  </a:t>
            </a:r>
            <a:r>
              <a:rPr lang="en-US" altLang="zh-CN" sz="1800" b="0" dirty="0" err="1">
                <a:latin typeface="Times New Roman" panose="02020603050405020304" pitchFamily="18" charset="0"/>
                <a:ea typeface="Arial Unicode MS" panose="020B0604020202020204" pitchFamily="34" charset="-122"/>
                <a:cs typeface="Arial Unicode MS" panose="020B0604020202020204" pitchFamily="34" charset="-122"/>
              </a:rPr>
              <a:t>i</a:t>
            </a: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equals  j )</a:t>
            </a:r>
          </a:p>
          <a:p>
            <a:pPr lvl="1">
              <a:buFont typeface="Wingdings" panose="05000000000000000000" pitchFamily="2" charset="2"/>
              <a:buNone/>
            </a:pPr>
            <a:r>
              <a:rPr lang="en-US" altLang="zh-CN" sz="1800" b="0" dirty="0">
                <a:latin typeface="Times New Roman" panose="02020603050405020304" pitchFamily="18" charset="0"/>
                <a:ea typeface="Arial Unicode MS" panose="020B0604020202020204" pitchFamily="34" charset="-122"/>
                <a:cs typeface="Arial Unicode MS" panose="020B0604020202020204" pitchFamily="34" charset="-122"/>
              </a:rPr>
              <a:t>       EXIT:</a:t>
            </a:r>
          </a:p>
        </p:txBody>
      </p:sp>
      <p:grpSp>
        <p:nvGrpSpPr>
          <p:cNvPr id="107524" name="Group 3"/>
          <p:cNvGrpSpPr>
            <a:grpSpLocks/>
          </p:cNvGrpSpPr>
          <p:nvPr/>
        </p:nvGrpSpPr>
        <p:grpSpPr bwMode="auto">
          <a:xfrm>
            <a:off x="8202613" y="1773238"/>
            <a:ext cx="3279775" cy="3060700"/>
            <a:chOff x="3651" y="663"/>
            <a:chExt cx="2066" cy="1928"/>
          </a:xfrm>
        </p:grpSpPr>
        <p:sp>
          <p:nvSpPr>
            <p:cNvPr id="108549"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err="1" smtClean="0">
                  <a:solidFill>
                    <a:srgbClr val="000000"/>
                  </a:solidFill>
                  <a:latin typeface="Arial" panose="020B0604020202020204" pitchFamily="34" charset="0"/>
                  <a:ea typeface="宋体" panose="02010600030101010101" pitchFamily="2" charset="-122"/>
                  <a:cs typeface="Arial Unicode MS"/>
                </a:rPr>
                <a:t>i</a:t>
              </a:r>
              <a:r>
                <a:rPr lang="en-US" altLang="zh-CN" sz="2000" b="0" dirty="0" smtClean="0">
                  <a:solidFill>
                    <a:srgbClr val="000000"/>
                  </a:solidFill>
                  <a:latin typeface="Arial" panose="020B0604020202020204" pitchFamily="34" charset="0"/>
                  <a:ea typeface="宋体" panose="02010600030101010101" pitchFamily="2" charset="-122"/>
                  <a:cs typeface="Arial Unicode MS"/>
                </a:rPr>
                <a:t>==j?</a:t>
              </a:r>
            </a:p>
          </p:txBody>
        </p:sp>
        <p:sp>
          <p:nvSpPr>
            <p:cNvPr id="108550"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smtClean="0">
                  <a:solidFill>
                    <a:srgbClr val="000000"/>
                  </a:solidFill>
                  <a:latin typeface="Arial" panose="020B0604020202020204" pitchFamily="34" charset="0"/>
                  <a:ea typeface="宋体" panose="02010600030101010101" pitchFamily="2" charset="-122"/>
                  <a:cs typeface="Arial Unicode MS"/>
                </a:rPr>
                <a:t>F=</a:t>
              </a:r>
              <a:r>
                <a:rPr lang="en-US" altLang="zh-CN" sz="2000" b="0" dirty="0" err="1" smtClean="0">
                  <a:solidFill>
                    <a:srgbClr val="000000"/>
                  </a:solidFill>
                  <a:latin typeface="Arial" panose="020B0604020202020204" pitchFamily="34" charset="0"/>
                  <a:ea typeface="宋体" panose="02010600030101010101" pitchFamily="2" charset="-122"/>
                  <a:cs typeface="Arial Unicode MS"/>
                </a:rPr>
                <a:t>g+h</a:t>
              </a:r>
              <a:endParaRPr lang="en-US" altLang="zh-CN" sz="2000" b="0" dirty="0" smtClean="0">
                <a:solidFill>
                  <a:srgbClr val="000000"/>
                </a:solidFill>
                <a:latin typeface="Arial" panose="020B0604020202020204" pitchFamily="34" charset="0"/>
                <a:ea typeface="宋体" panose="02010600030101010101" pitchFamily="2" charset="-122"/>
                <a:cs typeface="Arial Unicode MS"/>
              </a:endParaRPr>
            </a:p>
          </p:txBody>
        </p:sp>
        <p:sp>
          <p:nvSpPr>
            <p:cNvPr id="108551"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b="0" dirty="0" smtClean="0">
                  <a:solidFill>
                    <a:srgbClr val="000000"/>
                  </a:solidFill>
                  <a:latin typeface="Arial" panose="020B0604020202020204" pitchFamily="34" charset="0"/>
                  <a:ea typeface="宋体" panose="02010600030101010101" pitchFamily="2" charset="-122"/>
                  <a:cs typeface="Arial Unicode MS"/>
                </a:rPr>
                <a:t>F=g - h</a:t>
              </a:r>
            </a:p>
          </p:txBody>
        </p:sp>
        <p:sp>
          <p:nvSpPr>
            <p:cNvPr id="10752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2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753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7533" name="Text Box 12"/>
            <p:cNvSpPr txBox="1">
              <a:spLocks noChangeArrowheads="1"/>
            </p:cNvSpPr>
            <p:nvPr/>
          </p:nvSpPr>
          <p:spPr bwMode="auto">
            <a:xfrm>
              <a:off x="5264" y="90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i </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 </a:t>
              </a: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j</a:t>
              </a:r>
            </a:p>
          </p:txBody>
        </p:sp>
        <p:sp>
          <p:nvSpPr>
            <p:cNvPr id="10753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2" name="文本框 1"/>
          <p:cNvSpPr txBox="1"/>
          <p:nvPr/>
        </p:nvSpPr>
        <p:spPr>
          <a:xfrm>
            <a:off x="8777288" y="2552701"/>
            <a:ext cx="557213" cy="307777"/>
          </a:xfrm>
          <a:prstGeom prst="rect">
            <a:avLst/>
          </a:prstGeom>
          <a:noFill/>
        </p:spPr>
        <p:txBody>
          <a:bodyPr wrap="square" rtlCol="0">
            <a:spAutoFit/>
          </a:bodyPr>
          <a:lstStyle/>
          <a:p>
            <a:r>
              <a:rPr lang="en-US" altLang="zh-CN" dirty="0" smtClean="0"/>
              <a:t>Yes</a:t>
            </a:r>
            <a:endParaRPr lang="zh-CN" altLang="en-US" dirty="0"/>
          </a:p>
        </p:txBody>
      </p:sp>
      <p:sp>
        <p:nvSpPr>
          <p:cNvPr id="16" name="文本框 15"/>
          <p:cNvSpPr txBox="1"/>
          <p:nvPr/>
        </p:nvSpPr>
        <p:spPr>
          <a:xfrm>
            <a:off x="10422148" y="2602111"/>
            <a:ext cx="557213" cy="307777"/>
          </a:xfrm>
          <a:prstGeom prst="rect">
            <a:avLst/>
          </a:prstGeom>
          <a:noFill/>
        </p:spPr>
        <p:txBody>
          <a:bodyPr wrap="square" rtlCol="0">
            <a:spAutoFit/>
          </a:bodyPr>
          <a:lstStyle/>
          <a:p>
            <a:r>
              <a:rPr lang="en-US" altLang="zh-CN" dirty="0" smtClean="0"/>
              <a:t>No</a:t>
            </a:r>
            <a:endParaRPr lang="zh-CN" altLang="en-US" dirty="0"/>
          </a:p>
        </p:txBody>
      </p:sp>
    </p:spTree>
    <p:extLst>
      <p:ext uri="{BB962C8B-B14F-4D97-AF65-F5344CB8AC3E}">
        <p14:creationId xmlns:p14="http://schemas.microsoft.com/office/powerpoint/2010/main" val="420683375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Conditional  branch</a:t>
            </a:r>
            <a:endParaRPr lang="zh-CN" altLang="en-US" dirty="0"/>
          </a:p>
        </p:txBody>
      </p:sp>
      <p:grpSp>
        <p:nvGrpSpPr>
          <p:cNvPr id="4" name="Group 3"/>
          <p:cNvGrpSpPr>
            <a:grpSpLocks/>
          </p:cNvGrpSpPr>
          <p:nvPr/>
        </p:nvGrpSpPr>
        <p:grpSpPr bwMode="auto">
          <a:xfrm>
            <a:off x="8256240" y="571492"/>
            <a:ext cx="3240088" cy="3060700"/>
            <a:chOff x="3651" y="663"/>
            <a:chExt cx="2041" cy="1928"/>
          </a:xfrm>
        </p:grpSpPr>
        <p:sp>
          <p:nvSpPr>
            <p:cNvPr id="5" name="AutoShape 4"/>
            <p:cNvSpPr>
              <a:spLocks noChangeArrowheads="1"/>
            </p:cNvSpPr>
            <p:nvPr/>
          </p:nvSpPr>
          <p:spPr bwMode="auto">
            <a:xfrm>
              <a:off x="4195" y="963"/>
              <a:ext cx="999" cy="408"/>
            </a:xfrm>
            <a:prstGeom prst="flowChartDecision">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smtClean="0">
                  <a:solidFill>
                    <a:srgbClr val="000000"/>
                  </a:solidFill>
                  <a:latin typeface="Arial" panose="020B0604020202020204" pitchFamily="34" charset="0"/>
                  <a:ea typeface="宋体" panose="02010600030101010101" pitchFamily="2" charset="-122"/>
                  <a:cs typeface="Arial Unicode MS"/>
                </a:rPr>
                <a:t> Cond </a:t>
              </a:r>
              <a:endParaRPr lang="en-US" altLang="zh-CN" sz="2000" b="0" dirty="0" smtClean="0">
                <a:solidFill>
                  <a:srgbClr val="000000"/>
                </a:solidFill>
                <a:latin typeface="Arial" panose="020B0604020202020204" pitchFamily="34" charset="0"/>
                <a:ea typeface="宋体" panose="02010600030101010101" pitchFamily="2" charset="-122"/>
                <a:cs typeface="Arial Unicode MS"/>
              </a:endParaRPr>
            </a:p>
          </p:txBody>
        </p:sp>
        <p:sp>
          <p:nvSpPr>
            <p:cNvPr id="6" name="AutoShape 5"/>
            <p:cNvSpPr>
              <a:spLocks noChangeArrowheads="1"/>
            </p:cNvSpPr>
            <p:nvPr/>
          </p:nvSpPr>
          <p:spPr bwMode="auto">
            <a:xfrm>
              <a:off x="365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A</a:t>
              </a:r>
              <a:endParaRPr lang="en-US" altLang="zh-CN" sz="2000" b="0" dirty="0" smtClean="0">
                <a:solidFill>
                  <a:srgbClr val="000000"/>
                </a:solidFill>
                <a:latin typeface="Arial" panose="020B0604020202020204" pitchFamily="34" charset="0"/>
                <a:ea typeface="宋体" panose="02010600030101010101" pitchFamily="2" charset="-122"/>
                <a:cs typeface="Arial Unicode MS"/>
              </a:endParaRPr>
            </a:p>
          </p:txBody>
        </p:sp>
        <p:sp>
          <p:nvSpPr>
            <p:cNvPr id="7" name="AutoShape 6"/>
            <p:cNvSpPr>
              <a:spLocks noChangeArrowheads="1"/>
            </p:cNvSpPr>
            <p:nvPr/>
          </p:nvSpPr>
          <p:spPr bwMode="auto">
            <a:xfrm>
              <a:off x="4921" y="1525"/>
              <a:ext cx="771" cy="317"/>
            </a:xfrm>
            <a:prstGeom prst="flowChartProcess">
              <a:avLst/>
            </a:prstGeom>
            <a:solidFill>
              <a:schemeClr val="accent2">
                <a:lumMod val="60000"/>
                <a:lumOff val="40000"/>
              </a:schemeClr>
            </a:solidFill>
            <a:ln w="9525" cap="rnd" algn="ctr">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defRPr/>
              </a:pPr>
              <a:r>
                <a:rPr lang="en-US" altLang="zh-CN" sz="2000" dirty="0">
                  <a:solidFill>
                    <a:srgbClr val="000000"/>
                  </a:solidFill>
                  <a:latin typeface="Arial" panose="020B0604020202020204" pitchFamily="34" charset="0"/>
                  <a:ea typeface="宋体" panose="02010600030101010101" pitchFamily="2" charset="-122"/>
                  <a:cs typeface="Arial Unicode MS"/>
                </a:rPr>
                <a:t>B</a:t>
              </a:r>
              <a:endParaRPr lang="en-US" altLang="zh-CN" sz="2000" b="0" dirty="0" smtClean="0">
                <a:solidFill>
                  <a:srgbClr val="000000"/>
                </a:solidFill>
                <a:latin typeface="Arial" panose="020B0604020202020204" pitchFamily="34" charset="0"/>
                <a:ea typeface="宋体" panose="02010600030101010101" pitchFamily="2" charset="-122"/>
                <a:cs typeface="Arial Unicode MS"/>
              </a:endParaRPr>
            </a:p>
          </p:txBody>
        </p:sp>
        <p:sp>
          <p:nvSpPr>
            <p:cNvPr id="8" name="Freeform 7"/>
            <p:cNvSpPr>
              <a:spLocks/>
            </p:cNvSpPr>
            <p:nvPr/>
          </p:nvSpPr>
          <p:spPr bwMode="auto">
            <a:xfrm>
              <a:off x="519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8"/>
            <p:cNvSpPr>
              <a:spLocks/>
            </p:cNvSpPr>
            <p:nvPr/>
          </p:nvSpPr>
          <p:spPr bwMode="auto">
            <a:xfrm flipH="1">
              <a:off x="4013" y="1162"/>
              <a:ext cx="182" cy="363"/>
            </a:xfrm>
            <a:custGeom>
              <a:avLst/>
              <a:gdLst>
                <a:gd name="T0" fmla="*/ 0 w 272"/>
                <a:gd name="T1" fmla="*/ 0 h 363"/>
                <a:gd name="T2" fmla="*/ 1 w 272"/>
                <a:gd name="T3" fmla="*/ 0 h 363"/>
                <a:gd name="T4" fmla="*/ 1 w 272"/>
                <a:gd name="T5" fmla="*/ 363 h 363"/>
                <a:gd name="T6" fmla="*/ 0 60000 65536"/>
                <a:gd name="T7" fmla="*/ 0 60000 65536"/>
                <a:gd name="T8" fmla="*/ 0 60000 65536"/>
                <a:gd name="T9" fmla="*/ 0 w 272"/>
                <a:gd name="T10" fmla="*/ 0 h 363"/>
                <a:gd name="T11" fmla="*/ 272 w 272"/>
                <a:gd name="T12" fmla="*/ 363 h 363"/>
              </a:gdLst>
              <a:ahLst/>
              <a:cxnLst>
                <a:cxn ang="T6">
                  <a:pos x="T0" y="T1"/>
                </a:cxn>
                <a:cxn ang="T7">
                  <a:pos x="T2" y="T3"/>
                </a:cxn>
                <a:cxn ang="T8">
                  <a:pos x="T4" y="T5"/>
                </a:cxn>
              </a:cxnLst>
              <a:rect l="T9" t="T10" r="T11" b="T12"/>
              <a:pathLst>
                <a:path w="272" h="363">
                  <a:moveTo>
                    <a:pt x="0" y="0"/>
                  </a:moveTo>
                  <a:lnTo>
                    <a:pt x="272" y="0"/>
                  </a:lnTo>
                  <a:lnTo>
                    <a:pt x="272" y="363"/>
                  </a:lnTo>
                </a:path>
              </a:pathLst>
            </a:custGeom>
            <a:noFill/>
            <a:ln w="9525"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9"/>
            <p:cNvSpPr>
              <a:spLocks/>
            </p:cNvSpPr>
            <p:nvPr/>
          </p:nvSpPr>
          <p:spPr bwMode="auto">
            <a:xfrm>
              <a:off x="4014" y="1842"/>
              <a:ext cx="1315" cy="273"/>
            </a:xfrm>
            <a:custGeom>
              <a:avLst/>
              <a:gdLst>
                <a:gd name="T0" fmla="*/ 0 w 1179"/>
                <a:gd name="T1" fmla="*/ 0 h 409"/>
                <a:gd name="T2" fmla="*/ 0 w 1179"/>
                <a:gd name="T3" fmla="*/ 1 h 409"/>
                <a:gd name="T4" fmla="*/ 34776 w 1179"/>
                <a:gd name="T5" fmla="*/ 1 h 409"/>
                <a:gd name="T6" fmla="*/ 34776 w 1179"/>
                <a:gd name="T7" fmla="*/ 0 h 409"/>
                <a:gd name="T8" fmla="*/ 0 60000 65536"/>
                <a:gd name="T9" fmla="*/ 0 60000 65536"/>
                <a:gd name="T10" fmla="*/ 0 60000 65536"/>
                <a:gd name="T11" fmla="*/ 0 60000 65536"/>
                <a:gd name="T12" fmla="*/ 0 w 1179"/>
                <a:gd name="T13" fmla="*/ 0 h 409"/>
                <a:gd name="T14" fmla="*/ 1179 w 1179"/>
                <a:gd name="T15" fmla="*/ 409 h 409"/>
              </a:gdLst>
              <a:ahLst/>
              <a:cxnLst>
                <a:cxn ang="T8">
                  <a:pos x="T0" y="T1"/>
                </a:cxn>
                <a:cxn ang="T9">
                  <a:pos x="T2" y="T3"/>
                </a:cxn>
                <a:cxn ang="T10">
                  <a:pos x="T4" y="T5"/>
                </a:cxn>
                <a:cxn ang="T11">
                  <a:pos x="T6" y="T7"/>
                </a:cxn>
              </a:cxnLst>
              <a:rect l="T12" t="T13" r="T14" b="T15"/>
              <a:pathLst>
                <a:path w="1179" h="409">
                  <a:moveTo>
                    <a:pt x="0" y="0"/>
                  </a:moveTo>
                  <a:lnTo>
                    <a:pt x="0" y="409"/>
                  </a:lnTo>
                  <a:lnTo>
                    <a:pt x="1179" y="409"/>
                  </a:lnTo>
                  <a:lnTo>
                    <a:pt x="1179" y="0"/>
                  </a:lnTo>
                </a:path>
              </a:pathLst>
            </a:custGeom>
            <a:noFill/>
            <a:ln w="952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Line 10"/>
            <p:cNvSpPr>
              <a:spLocks noChangeShapeType="1"/>
            </p:cNvSpPr>
            <p:nvPr/>
          </p:nvSpPr>
          <p:spPr bwMode="auto">
            <a:xfrm>
              <a:off x="4649" y="2115"/>
              <a:ext cx="0" cy="408"/>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4694" y="663"/>
              <a:ext cx="0" cy="317"/>
            </a:xfrm>
            <a:prstGeom prst="line">
              <a:avLst/>
            </a:prstGeom>
            <a:noFill/>
            <a:ln w="9525" cap="rnd">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Text Box 13"/>
            <p:cNvSpPr txBox="1">
              <a:spLocks noChangeArrowheads="1"/>
            </p:cNvSpPr>
            <p:nvPr/>
          </p:nvSpPr>
          <p:spPr bwMode="auto">
            <a:xfrm>
              <a:off x="4694" y="2341"/>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2000" i="1">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Exit</a:t>
              </a:r>
              <a:r>
                <a:rPr lang="en-US" altLang="zh-CN" sz="20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a:t>
              </a:r>
            </a:p>
          </p:txBody>
        </p:sp>
      </p:grpSp>
      <p:sp>
        <p:nvSpPr>
          <p:cNvPr id="15" name="文本框 14"/>
          <p:cNvSpPr txBox="1"/>
          <p:nvPr/>
        </p:nvSpPr>
        <p:spPr>
          <a:xfrm>
            <a:off x="8795935" y="1097565"/>
            <a:ext cx="557213" cy="307777"/>
          </a:xfrm>
          <a:prstGeom prst="rect">
            <a:avLst/>
          </a:prstGeom>
          <a:noFill/>
        </p:spPr>
        <p:txBody>
          <a:bodyPr wrap="square" rtlCol="0">
            <a:spAutoFit/>
          </a:bodyPr>
          <a:lstStyle/>
          <a:p>
            <a:r>
              <a:rPr lang="en-US" altLang="zh-CN" dirty="0" smtClean="0"/>
              <a:t>Yes</a:t>
            </a:r>
            <a:endParaRPr lang="zh-CN" altLang="en-US" dirty="0"/>
          </a:p>
        </p:txBody>
      </p:sp>
      <p:sp>
        <p:nvSpPr>
          <p:cNvPr id="16" name="文本框 15"/>
          <p:cNvSpPr txBox="1"/>
          <p:nvPr/>
        </p:nvSpPr>
        <p:spPr>
          <a:xfrm>
            <a:off x="10605739" y="1099431"/>
            <a:ext cx="557213" cy="307777"/>
          </a:xfrm>
          <a:prstGeom prst="rect">
            <a:avLst/>
          </a:prstGeom>
          <a:noFill/>
        </p:spPr>
        <p:txBody>
          <a:bodyPr wrap="square" rtlCol="0">
            <a:spAutoFit/>
          </a:bodyPr>
          <a:lstStyle/>
          <a:p>
            <a:r>
              <a:rPr lang="en-US" altLang="zh-CN" dirty="0" smtClean="0"/>
              <a:t>No</a:t>
            </a:r>
            <a:endParaRPr lang="zh-CN" altLang="en-US" dirty="0"/>
          </a:p>
        </p:txBody>
      </p:sp>
      <p:sp>
        <p:nvSpPr>
          <p:cNvPr id="17" name="矩形 16"/>
          <p:cNvSpPr/>
          <p:nvPr/>
        </p:nvSpPr>
        <p:spPr>
          <a:xfrm>
            <a:off x="352291" y="954536"/>
            <a:ext cx="8156710" cy="2739211"/>
          </a:xfrm>
          <a:prstGeom prst="rect">
            <a:avLst/>
          </a:prstGeom>
        </p:spPr>
        <p:txBody>
          <a:bodyPr wrap="square">
            <a:spAutoFit/>
          </a:bodyPr>
          <a:lstStyle/>
          <a:p>
            <a:pPr>
              <a:buFont typeface="Wingdings" panose="05000000000000000000" pitchFamily="2" charset="2"/>
              <a:buNone/>
            </a:pPr>
            <a:r>
              <a:rPr lang="en-US" altLang="zh-CN" sz="1800" b="1" dirty="0" smtClean="0">
                <a:ea typeface="Arial Unicode MS" panose="020B0604020202020204" pitchFamily="34" charset="-122"/>
                <a:cs typeface="Arial Unicode MS" panose="020B0604020202020204" pitchFamily="34" charset="-122"/>
              </a:rPr>
              <a:t>       C code1 :</a:t>
            </a:r>
            <a:endParaRPr lang="en-US" altLang="zh-CN" sz="1800" b="1" dirty="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if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else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B;             </a:t>
            </a:r>
          </a:p>
          <a:p>
            <a:pPr lvl="1">
              <a:buFont typeface="Wingdings" panose="05000000000000000000" pitchFamily="2" charset="2"/>
              <a:buNone/>
            </a:pPr>
            <a:r>
              <a:rPr lang="en-US" altLang="zh-CN" sz="1600" dirty="0" smtClean="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smtClean="0">
                <a:solidFill>
                  <a:srgbClr val="0000FF"/>
                </a:solidFill>
                <a:ea typeface="Arial Unicode MS" panose="020B0604020202020204" pitchFamily="34" charset="-122"/>
                <a:cs typeface="Arial Unicode MS" panose="020B0604020202020204" pitchFamily="34" charset="-122"/>
              </a:rPr>
              <a:t>RISC-V </a:t>
            </a:r>
            <a:r>
              <a:rPr lang="en-US" altLang="zh-CN" sz="1600" dirty="0">
                <a:solidFill>
                  <a:srgbClr val="0000FF"/>
                </a:solidFill>
                <a:ea typeface="Arial Unicode MS" panose="020B0604020202020204" pitchFamily="34" charset="-122"/>
                <a:cs typeface="Arial Unicode MS" panose="020B0604020202020204" pitchFamily="34" charset="-122"/>
              </a:rPr>
              <a:t>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x22, x23, ELSE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go to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B                                 // not taken  branch</a:t>
            </a:r>
            <a:endPar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x0, x0,  EXIT       //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as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jump  (unconditional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branch)</a:t>
            </a: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ELSE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                                 //  taken branch </a:t>
            </a:r>
            <a:endPar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EXIT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endParaRPr lang="zh-CN" altLang="en-US" sz="1600" dirty="0"/>
          </a:p>
        </p:txBody>
      </p:sp>
      <p:sp>
        <p:nvSpPr>
          <p:cNvPr id="20" name="矩形 19"/>
          <p:cNvSpPr/>
          <p:nvPr/>
        </p:nvSpPr>
        <p:spPr>
          <a:xfrm>
            <a:off x="3575720" y="3624256"/>
            <a:ext cx="8156710" cy="270843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zh-CN" sz="1600" dirty="0" smtClean="0">
                <a:ea typeface="Arial Unicode MS" panose="020B0604020202020204" pitchFamily="34" charset="-122"/>
                <a:cs typeface="Arial Unicode MS" panose="020B0604020202020204" pitchFamily="34" charset="-122"/>
              </a:rPr>
              <a:t>       </a:t>
            </a:r>
            <a:r>
              <a:rPr lang="en-US" altLang="zh-CN" sz="1800" b="1" dirty="0" smtClean="0">
                <a:ea typeface="Arial Unicode MS" panose="020B0604020202020204" pitchFamily="34" charset="-122"/>
                <a:cs typeface="Arial Unicode MS" panose="020B0604020202020204" pitchFamily="34" charset="-122"/>
              </a:rPr>
              <a:t>C code 2:</a:t>
            </a:r>
            <a:endParaRPr lang="en-US" altLang="zh-CN" sz="1800" b="1" dirty="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if  (!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cond</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B   else   A </a:t>
            </a:r>
          </a:p>
          <a:p>
            <a:pPr lvl="1">
              <a:buFont typeface="Wingdings" panose="05000000000000000000" pitchFamily="2" charset="2"/>
              <a:buNone/>
            </a:pPr>
            <a:r>
              <a:rPr lang="en-US" altLang="zh-CN" sz="1600" dirty="0" smtClean="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1600" dirty="0" smtClean="0">
                <a:solidFill>
                  <a:srgbClr val="0000FF"/>
                </a:solidFill>
                <a:ea typeface="Arial Unicode MS" panose="020B0604020202020204" pitchFamily="34" charset="-122"/>
                <a:cs typeface="Arial Unicode MS" panose="020B0604020202020204" pitchFamily="34" charset="-122"/>
              </a:rPr>
              <a:t>RISC-V </a:t>
            </a:r>
            <a:r>
              <a:rPr lang="en-US" altLang="zh-CN" sz="1600" dirty="0">
                <a:solidFill>
                  <a:srgbClr val="0000FF"/>
                </a:solidFill>
                <a:ea typeface="Arial Unicode MS" panose="020B0604020202020204" pitchFamily="34" charset="-122"/>
                <a:cs typeface="Arial Unicode MS" panose="020B0604020202020204" pitchFamily="34" charset="-122"/>
              </a:rPr>
              <a:t>assembly code</a:t>
            </a:r>
            <a:r>
              <a:rPr lang="en-US" altLang="zh-CN" sz="1600" dirty="0">
                <a:ea typeface="Arial Unicode MS" panose="020B0604020202020204" pitchFamily="34" charset="-122"/>
                <a:cs typeface="Arial Unicode MS" panose="020B0604020202020204" pitchFamily="34" charset="-122"/>
              </a:rPr>
              <a:t>: </a:t>
            </a: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bne</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bge</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blt</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x22, x23, ELSE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go to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ELSE</a:t>
            </a:r>
            <a:endParaRPr lang="en-US" altLang="zh-CN" sz="2000" i="1"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 not taken  branch</a:t>
            </a:r>
            <a:endPar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err="1" smtClean="0">
                <a:latin typeface="Times New Roman" panose="02020603050405020304" pitchFamily="18" charset="0"/>
                <a:ea typeface="Arial Unicode MS" panose="020B0604020202020204" pitchFamily="34" charset="-122"/>
                <a:cs typeface="Arial Unicode MS" panose="020B0604020202020204" pitchFamily="34" charset="-122"/>
              </a:rPr>
              <a:t>beq</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x0, x0,  EXIT       //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as  </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jump  (unconditional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branch)</a:t>
            </a: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ELSE</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 </a:t>
            </a: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     B                                 //  taken branch </a:t>
            </a:r>
            <a:endPar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endParaRPr>
          </a:p>
          <a:p>
            <a:pPr lvl="1">
              <a:buFont typeface="Wingdings" panose="05000000000000000000" pitchFamily="2" charset="2"/>
              <a:buNone/>
            </a:pPr>
            <a:r>
              <a:rPr lang="en-US" altLang="zh-CN" sz="2000" dirty="0" smtClean="0">
                <a:latin typeface="Times New Roman" panose="02020603050405020304" pitchFamily="18" charset="0"/>
                <a:ea typeface="Arial Unicode MS" panose="020B0604020202020204" pitchFamily="34" charset="-122"/>
                <a:cs typeface="Arial Unicode MS" panose="020B0604020202020204" pitchFamily="34" charset="-122"/>
              </a:rPr>
              <a:t>EXIT</a:t>
            </a:r>
            <a:r>
              <a:rPr lang="en-US" altLang="zh-CN" sz="2000" dirty="0">
                <a:latin typeface="Times New Roman" panose="02020603050405020304" pitchFamily="18" charset="0"/>
                <a:ea typeface="Arial Unicode MS" panose="020B0604020202020204" pitchFamily="34" charset="-122"/>
                <a:cs typeface="Arial Unicode MS" panose="020B0604020202020204" pitchFamily="34" charset="-122"/>
              </a:rPr>
              <a:t>:</a:t>
            </a:r>
            <a:endParaRPr lang="zh-CN" altLang="en-US" sz="1600" dirty="0"/>
          </a:p>
        </p:txBody>
      </p:sp>
      <p:sp>
        <p:nvSpPr>
          <p:cNvPr id="21" name="云形标注 20"/>
          <p:cNvSpPr/>
          <p:nvPr/>
        </p:nvSpPr>
        <p:spPr bwMode="auto">
          <a:xfrm>
            <a:off x="5666358" y="31476"/>
            <a:ext cx="3504464" cy="1247110"/>
          </a:xfrm>
          <a:prstGeom prst="cloudCallout">
            <a:avLst/>
          </a:prstGeom>
          <a:solidFill>
            <a:srgbClr val="FFFF00"/>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Arial" pitchFamily="34" charset="0"/>
                <a:ea typeface="宋体" pitchFamily="2" charset="-122"/>
              </a:rPr>
              <a:t>Which is better ?</a:t>
            </a:r>
            <a:endParaRPr kumimoji="0" lang="zh-CN" altLang="en-US" sz="2400" b="0" i="0" u="none" strike="noStrike" cap="none" normalizeH="0" baseline="0" dirty="0" smtClean="0">
              <a:ln>
                <a:noFill/>
              </a:ln>
              <a:solidFill>
                <a:srgbClr val="FF0000"/>
              </a:solidFill>
              <a:effectLst/>
              <a:latin typeface="Arial" pitchFamily="34" charset="0"/>
              <a:ea typeface="宋体" pitchFamily="2" charset="-122"/>
            </a:endParaRPr>
          </a:p>
        </p:txBody>
      </p:sp>
    </p:spTree>
    <p:extLst>
      <p:ext uri="{BB962C8B-B14F-4D97-AF65-F5344CB8AC3E}">
        <p14:creationId xmlns:p14="http://schemas.microsoft.com/office/powerpoint/2010/main" val="1627143738"/>
      </p:ext>
    </p:extLst>
  </p:cSld>
  <p:clrMapOvr>
    <a:masterClrMapping/>
  </p:clrMapOvr>
  <p:transition spd="med">
    <p:random/>
    <p:sndAc>
      <p:stSnd>
        <p:snd r:embed="rId2" name="chimes.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defRPr/>
            </a:pPr>
            <a:r>
              <a:rPr lang="en-US" altLang="en-US" dirty="0" smtClean="0"/>
              <a:t>More Conditional Operations</a:t>
            </a:r>
            <a:endParaRPr lang="en-AU" altLang="en-US" dirty="0" smtClean="0"/>
          </a:p>
        </p:txBody>
      </p:sp>
      <p:sp>
        <p:nvSpPr>
          <p:cNvPr id="36868" name="Rectangle 3"/>
          <p:cNvSpPr>
            <a:spLocks noGrp="1" noChangeArrowheads="1"/>
          </p:cNvSpPr>
          <p:nvPr>
            <p:ph type="body" idx="1"/>
          </p:nvPr>
        </p:nvSpPr>
        <p:spPr>
          <a:xfrm>
            <a:off x="527051" y="1268414"/>
            <a:ext cx="6865093" cy="4886325"/>
          </a:xfrm>
        </p:spPr>
        <p:txBody>
          <a:bodyPr/>
          <a:lstStyle/>
          <a:p>
            <a:pPr eaLnBrk="1" hangingPunct="1">
              <a:lnSpc>
                <a:spcPct val="90000"/>
              </a:lnSpc>
              <a:defRPr/>
            </a:pPr>
            <a:r>
              <a:rPr lang="en-US" altLang="en-US" sz="2400" dirty="0" err="1" smtClean="0">
                <a:solidFill>
                  <a:srgbClr val="0000FF"/>
                </a:solidFill>
                <a:latin typeface="Lucida Console" panose="020B0609040504020204" pitchFamily="49" charset="0"/>
                <a:cs typeface="+mn-cs"/>
              </a:rPr>
              <a:t>blt</a:t>
            </a:r>
            <a:r>
              <a:rPr lang="en-US" altLang="en-US" sz="2400" dirty="0" smtClean="0">
                <a:solidFill>
                  <a:srgbClr val="0000FF"/>
                </a:solidFill>
                <a:latin typeface="Lucida Console" panose="020B0609040504020204" pitchFamily="49" charset="0"/>
                <a:cs typeface="+mn-cs"/>
              </a:rPr>
              <a:t> rs1, rs2, L1</a:t>
            </a:r>
          </a:p>
          <a:p>
            <a:pPr lvl="1" eaLnBrk="1" hangingPunct="1">
              <a:defRPr/>
            </a:pPr>
            <a:r>
              <a:rPr lang="en-US" altLang="en-US" sz="2000" dirty="0" smtClean="0"/>
              <a:t>if (rs1 &lt; rs2) branch to instruction labeled L1</a:t>
            </a:r>
          </a:p>
          <a:p>
            <a:pPr eaLnBrk="1" hangingPunct="1">
              <a:lnSpc>
                <a:spcPct val="90000"/>
              </a:lnSpc>
              <a:defRPr/>
            </a:pPr>
            <a:endParaRPr lang="en-US" altLang="en-US" sz="2400" dirty="0" smtClean="0">
              <a:latin typeface="Lucida Console" panose="020B0609040504020204" pitchFamily="49" charset="0"/>
              <a:cs typeface="+mn-cs"/>
            </a:endParaRPr>
          </a:p>
          <a:p>
            <a:pPr eaLnBrk="1" hangingPunct="1">
              <a:lnSpc>
                <a:spcPct val="90000"/>
              </a:lnSpc>
              <a:defRPr/>
            </a:pPr>
            <a:r>
              <a:rPr lang="en-US" altLang="en-US" sz="2400" dirty="0" err="1" smtClean="0">
                <a:solidFill>
                  <a:srgbClr val="0000FF"/>
                </a:solidFill>
                <a:latin typeface="Lucida Console" panose="020B0609040504020204" pitchFamily="49" charset="0"/>
                <a:cs typeface="+mn-cs"/>
              </a:rPr>
              <a:t>bge</a:t>
            </a:r>
            <a:r>
              <a:rPr lang="en-US" altLang="en-US" sz="2400" dirty="0" smtClean="0">
                <a:solidFill>
                  <a:srgbClr val="0000FF"/>
                </a:solidFill>
                <a:latin typeface="Lucida Console" panose="020B0609040504020204" pitchFamily="49" charset="0"/>
                <a:cs typeface="+mn-cs"/>
              </a:rPr>
              <a:t> rs1, rs2, L1</a:t>
            </a:r>
          </a:p>
          <a:p>
            <a:pPr lvl="1" eaLnBrk="1" hangingPunct="1">
              <a:defRPr/>
            </a:pPr>
            <a:r>
              <a:rPr lang="en-US" altLang="en-US" sz="2000" dirty="0" smtClean="0"/>
              <a:t>if (rs1 &gt;= rs2) branch to instruction labeled L1</a:t>
            </a:r>
          </a:p>
          <a:p>
            <a:pPr eaLnBrk="1" hangingPunct="1">
              <a:defRPr/>
            </a:pPr>
            <a:endParaRPr lang="en-US" altLang="en-US" sz="2400" dirty="0" smtClean="0">
              <a:cs typeface="+mn-cs"/>
            </a:endParaRPr>
          </a:p>
          <a:p>
            <a:pPr eaLnBrk="1" hangingPunct="1">
              <a:defRPr/>
            </a:pPr>
            <a:r>
              <a:rPr lang="en-US" altLang="en-US" sz="2400" dirty="0" smtClean="0">
                <a:cs typeface="+mn-cs"/>
              </a:rPr>
              <a:t>Example</a:t>
            </a:r>
          </a:p>
          <a:p>
            <a:pPr lvl="1" eaLnBrk="1" hangingPunct="1">
              <a:defRPr/>
            </a:pPr>
            <a:r>
              <a:rPr lang="en-US" altLang="en-US" sz="2000" dirty="0" smtClean="0"/>
              <a:t>C code:   if </a:t>
            </a:r>
            <a:r>
              <a:rPr lang="en-US" altLang="en-US" sz="2000" dirty="0"/>
              <a:t>(a &gt; b) a += 1;</a:t>
            </a:r>
          </a:p>
          <a:p>
            <a:pPr lvl="1" eaLnBrk="1" hangingPunct="1">
              <a:defRPr/>
            </a:pPr>
            <a:r>
              <a:rPr lang="en-US" altLang="en-US" sz="2000" dirty="0" smtClean="0">
                <a:solidFill>
                  <a:srgbClr val="0000FF"/>
                </a:solidFill>
              </a:rPr>
              <a:t>RISC  V:</a:t>
            </a:r>
            <a:r>
              <a:rPr lang="zh-CN" altLang="en-US" sz="2000" dirty="0" smtClean="0"/>
              <a:t>　　</a:t>
            </a:r>
            <a:r>
              <a:rPr lang="en-US" altLang="en-US" sz="2000" dirty="0" smtClean="0"/>
              <a:t> assume   a </a:t>
            </a:r>
            <a:r>
              <a:rPr lang="en-US" altLang="en-US" sz="2000" dirty="0"/>
              <a:t>in </a:t>
            </a:r>
            <a:r>
              <a:rPr lang="en-US" altLang="en-US" sz="2000" dirty="0" smtClean="0"/>
              <a:t>x22, b in x23</a:t>
            </a:r>
            <a:endParaRPr lang="en-US" altLang="en-US" sz="2000" dirty="0"/>
          </a:p>
          <a:p>
            <a:pPr marL="1371600" lvl="3" indent="0">
              <a:buFont typeface="Wingdings" panose="05000000000000000000" pitchFamily="2" charset="2"/>
              <a:buNone/>
              <a:defRPr/>
            </a:pPr>
            <a:r>
              <a:rPr lang="en-US" altLang="en-US" sz="1600" dirty="0"/>
              <a:t>  </a:t>
            </a:r>
            <a:r>
              <a:rPr lang="en-US" altLang="en-US" dirty="0" err="1"/>
              <a:t>bge</a:t>
            </a:r>
            <a:r>
              <a:rPr lang="en-US" altLang="en-US" dirty="0"/>
              <a:t>  x23, x22, Exit       // branch if b &gt;= a</a:t>
            </a:r>
          </a:p>
          <a:p>
            <a:pPr marL="1371600" lvl="3" indent="0">
              <a:buFont typeface="Wingdings" panose="05000000000000000000" pitchFamily="2" charset="2"/>
              <a:buNone/>
              <a:defRPr/>
            </a:pPr>
            <a:r>
              <a:rPr lang="en-US" altLang="en-US" dirty="0"/>
              <a:t>  </a:t>
            </a:r>
            <a:r>
              <a:rPr lang="en-US" altLang="en-US" dirty="0" err="1"/>
              <a:t>addi</a:t>
            </a:r>
            <a:r>
              <a:rPr lang="en-US" altLang="en-US" dirty="0"/>
              <a:t> x22, x22, 1</a:t>
            </a:r>
          </a:p>
          <a:p>
            <a:pPr marL="514350" lvl="1" indent="-574675" eaLnBrk="1" hangingPunct="1">
              <a:buFont typeface="Wingdings" panose="05000000000000000000" pitchFamily="2" charset="2"/>
              <a:buNone/>
              <a:defRPr/>
            </a:pPr>
            <a:r>
              <a:rPr lang="zh-CN" altLang="en-US" sz="2000" dirty="0" smtClean="0"/>
              <a:t>　　　</a:t>
            </a:r>
            <a:r>
              <a:rPr lang="en-US" altLang="en-US" sz="2000" dirty="0" smtClean="0"/>
              <a:t>Exit</a:t>
            </a:r>
            <a:r>
              <a:rPr lang="en-US" altLang="en-US" sz="2000" dirty="0"/>
              <a:t>:</a:t>
            </a:r>
          </a:p>
        </p:txBody>
      </p:sp>
      <p:sp>
        <p:nvSpPr>
          <p:cNvPr id="5" name="Rectangle 3"/>
          <p:cNvSpPr txBox="1">
            <a:spLocks noChangeArrowheads="1"/>
          </p:cNvSpPr>
          <p:nvPr/>
        </p:nvSpPr>
        <p:spPr bwMode="auto">
          <a:xfrm>
            <a:off x="7752184" y="1304925"/>
            <a:ext cx="3480717" cy="4886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Wingdings" pitchFamily="2" charset="2"/>
              <a:buChar char="v"/>
              <a:defRPr sz="28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ClrTx/>
              <a:defRPr/>
            </a:pPr>
            <a:r>
              <a:rPr lang="en-US" altLang="en-US" sz="2400" kern="0" dirty="0" smtClean="0">
                <a:solidFill>
                  <a:srgbClr val="00B050"/>
                </a:solidFill>
                <a:latin typeface="Lucida Console" panose="020B0609040504020204" pitchFamily="49" charset="0"/>
              </a:rPr>
              <a:t>BGT rs1, rs2, L1</a:t>
            </a:r>
          </a:p>
          <a:p>
            <a:pPr lvl="1">
              <a:buClrTx/>
              <a:defRPr/>
            </a:pPr>
            <a:r>
              <a:rPr lang="en-US" altLang="en-US" sz="2000" kern="0" dirty="0" smtClean="0"/>
              <a:t>if (rs1 </a:t>
            </a:r>
            <a:r>
              <a:rPr lang="en-US" altLang="en-US" sz="2000" kern="0" dirty="0"/>
              <a:t>&gt;</a:t>
            </a:r>
            <a:r>
              <a:rPr lang="en-US" altLang="en-US" sz="2000" kern="0" dirty="0" smtClean="0"/>
              <a:t> rs2)  </a:t>
            </a:r>
            <a:r>
              <a:rPr lang="en-US" altLang="zh-CN" sz="2000" kern="0" dirty="0" err="1" smtClean="0"/>
              <a:t>goto</a:t>
            </a:r>
            <a:r>
              <a:rPr lang="en-US" altLang="zh-CN" sz="2000" kern="0" dirty="0" smtClean="0"/>
              <a:t> </a:t>
            </a:r>
            <a:r>
              <a:rPr lang="en-US" altLang="en-US" sz="2000" kern="0" dirty="0" smtClean="0"/>
              <a:t>L1</a:t>
            </a:r>
          </a:p>
          <a:p>
            <a:pPr lvl="1">
              <a:buClrTx/>
              <a:defRPr/>
            </a:pPr>
            <a:r>
              <a:rPr lang="en-US" altLang="en-US" sz="2000" kern="0" dirty="0" err="1" smtClean="0">
                <a:solidFill>
                  <a:srgbClr val="0000FF"/>
                </a:solidFill>
              </a:rPr>
              <a:t>Blt</a:t>
            </a:r>
            <a:r>
              <a:rPr lang="en-US" altLang="en-US" sz="2000" kern="0" dirty="0" smtClean="0">
                <a:solidFill>
                  <a:srgbClr val="0000FF"/>
                </a:solidFill>
              </a:rPr>
              <a:t>  rs2, rs1, L1</a:t>
            </a:r>
          </a:p>
          <a:p>
            <a:pPr>
              <a:lnSpc>
                <a:spcPct val="90000"/>
              </a:lnSpc>
              <a:buClrTx/>
              <a:defRPr/>
            </a:pPr>
            <a:endParaRPr lang="en-US" altLang="en-US" sz="2400" kern="0" dirty="0" smtClean="0">
              <a:latin typeface="Lucida Console" panose="020B0609040504020204" pitchFamily="49" charset="0"/>
            </a:endParaRPr>
          </a:p>
          <a:p>
            <a:pPr>
              <a:lnSpc>
                <a:spcPct val="90000"/>
              </a:lnSpc>
              <a:buClrTx/>
              <a:defRPr/>
            </a:pPr>
            <a:r>
              <a:rPr lang="en-US" altLang="zh-CN" sz="2400" kern="0" dirty="0" smtClean="0">
                <a:solidFill>
                  <a:srgbClr val="00B050"/>
                </a:solidFill>
                <a:latin typeface="Lucida Console" panose="020B0609040504020204" pitchFamily="49" charset="0"/>
              </a:rPr>
              <a:t>BLE </a:t>
            </a:r>
            <a:r>
              <a:rPr lang="en-US" altLang="en-US" sz="2400" kern="0" dirty="0" smtClean="0">
                <a:solidFill>
                  <a:srgbClr val="00B050"/>
                </a:solidFill>
                <a:latin typeface="Lucida Console" panose="020B0609040504020204" pitchFamily="49" charset="0"/>
              </a:rPr>
              <a:t>rs1, rs2, L1</a:t>
            </a:r>
          </a:p>
          <a:p>
            <a:pPr lvl="1">
              <a:buClrTx/>
              <a:defRPr/>
            </a:pPr>
            <a:r>
              <a:rPr lang="en-US" altLang="en-US" sz="2000" kern="0" dirty="0" smtClean="0"/>
              <a:t>if (rs1 </a:t>
            </a:r>
            <a:r>
              <a:rPr lang="en-US" altLang="en-US" sz="2000" kern="0" dirty="0"/>
              <a:t>&lt;</a:t>
            </a:r>
            <a:r>
              <a:rPr lang="en-US" altLang="en-US" sz="2000" kern="0" dirty="0" smtClean="0"/>
              <a:t>= rs2) </a:t>
            </a:r>
            <a:r>
              <a:rPr lang="en-US" altLang="zh-CN" sz="2000" kern="0" dirty="0" err="1" smtClean="0"/>
              <a:t>goto</a:t>
            </a:r>
            <a:r>
              <a:rPr lang="en-US" altLang="en-US" sz="2000" kern="0" dirty="0" smtClean="0"/>
              <a:t> L1</a:t>
            </a:r>
          </a:p>
          <a:p>
            <a:pPr lvl="1">
              <a:buClrTx/>
              <a:defRPr/>
            </a:pPr>
            <a:r>
              <a:rPr lang="en-US" altLang="en-US" sz="2000" kern="0" dirty="0" smtClean="0">
                <a:solidFill>
                  <a:srgbClr val="0000FF"/>
                </a:solidFill>
              </a:rPr>
              <a:t>BGE  </a:t>
            </a:r>
            <a:r>
              <a:rPr lang="en-US" altLang="en-US" sz="2000" kern="0" dirty="0">
                <a:solidFill>
                  <a:srgbClr val="0000FF"/>
                </a:solidFill>
              </a:rPr>
              <a:t>rs2, rs1, L1</a:t>
            </a:r>
          </a:p>
          <a:p>
            <a:pPr>
              <a:buClrTx/>
              <a:defRPr/>
            </a:pPr>
            <a:endParaRPr lang="en-US" altLang="en-US" sz="2400" kern="0" dirty="0" smtClean="0"/>
          </a:p>
          <a:p>
            <a:pPr>
              <a:buClrTx/>
              <a:defRPr/>
            </a:pPr>
            <a:endParaRPr lang="en-US" altLang="en-US" sz="2400" kern="0" dirty="0" smtClean="0"/>
          </a:p>
        </p:txBody>
      </p:sp>
      <p:sp>
        <p:nvSpPr>
          <p:cNvPr id="2" name="文本框 1"/>
          <p:cNvSpPr txBox="1"/>
          <p:nvPr/>
        </p:nvSpPr>
        <p:spPr>
          <a:xfrm>
            <a:off x="7752184" y="571492"/>
            <a:ext cx="2969083" cy="461665"/>
          </a:xfrm>
          <a:prstGeom prst="rect">
            <a:avLst/>
          </a:prstGeom>
          <a:noFill/>
        </p:spPr>
        <p:txBody>
          <a:bodyPr wrap="none" rtlCol="0">
            <a:spAutoFit/>
          </a:bodyPr>
          <a:lstStyle/>
          <a:p>
            <a:r>
              <a:rPr lang="en-US" altLang="zh-CN" sz="2400" b="1" dirty="0" smtClean="0">
                <a:solidFill>
                  <a:srgbClr val="00B050"/>
                </a:solidFill>
              </a:rPr>
              <a:t>Pseudo Instruction</a:t>
            </a:r>
            <a:endParaRPr lang="zh-CN" altLang="en-US" sz="2400" b="1" dirty="0">
              <a:solidFill>
                <a:srgbClr val="00B050"/>
              </a:solidFill>
            </a:endParaRPr>
          </a:p>
        </p:txBody>
      </p:sp>
    </p:spTree>
    <p:extLst>
      <p:ext uri="{BB962C8B-B14F-4D97-AF65-F5344CB8AC3E}">
        <p14:creationId xmlns:p14="http://schemas.microsoft.com/office/powerpoint/2010/main" val="9003735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err="1" smtClean="0"/>
              <a:t>slt</a:t>
            </a:r>
            <a:r>
              <a:rPr lang="zh-CN" altLang="en-US" dirty="0" smtClean="0"/>
              <a:t>（</a:t>
            </a:r>
            <a:r>
              <a:rPr lang="en-US" altLang="zh-CN" dirty="0" smtClean="0"/>
              <a:t>Set on less than</a:t>
            </a:r>
            <a:r>
              <a:rPr lang="zh-CN" altLang="en-US" dirty="0" smtClean="0"/>
              <a:t>）</a:t>
            </a:r>
            <a:r>
              <a:rPr lang="en-US" altLang="zh-CN" dirty="0" smtClean="0"/>
              <a:t>instruction</a:t>
            </a:r>
            <a:endParaRPr lang="zh-CN" altLang="en-US" dirty="0"/>
          </a:p>
        </p:txBody>
      </p:sp>
      <p:sp>
        <p:nvSpPr>
          <p:cNvPr id="4" name="Rectangle 2"/>
          <p:cNvSpPr>
            <a:spLocks noGrp="1" noRot="1" noChangeArrowheads="1"/>
          </p:cNvSpPr>
          <p:nvPr>
            <p:ph idx="1"/>
          </p:nvPr>
        </p:nvSpPr>
        <p:spPr>
          <a:xfrm>
            <a:off x="551384" y="980728"/>
            <a:ext cx="11070167" cy="4886325"/>
          </a:xfrm>
        </p:spPr>
        <p:txBody>
          <a:bodyPr/>
          <a:lstStyle/>
          <a:p>
            <a:pPr lvl="1" eaLnBrk="1" hangingPunct="1">
              <a:spcBef>
                <a:spcPts val="600"/>
              </a:spcBef>
              <a:defRPr/>
            </a:pPr>
            <a:r>
              <a:rPr lang="en-US" altLang="zh-CN" dirty="0" smtClean="0"/>
              <a:t>If </a:t>
            </a:r>
            <a:r>
              <a:rPr lang="en-US" altLang="zh-CN" dirty="0"/>
              <a:t>the first reg. is less than second reg. then sets third </a:t>
            </a:r>
            <a:r>
              <a:rPr lang="en-US" altLang="zh-CN" dirty="0" err="1"/>
              <a:t>reg</a:t>
            </a:r>
            <a:r>
              <a:rPr lang="en-US" altLang="zh-CN" dirty="0"/>
              <a:t> to 1 </a:t>
            </a:r>
          </a:p>
          <a:p>
            <a:pPr lvl="1">
              <a:spcBef>
                <a:spcPts val="600"/>
              </a:spcBef>
              <a:buNone/>
              <a:defRPr/>
            </a:pPr>
            <a:r>
              <a:rPr lang="en-US" altLang="zh-CN" dirty="0"/>
              <a:t> 		</a:t>
            </a:r>
            <a:r>
              <a:rPr lang="en-US" altLang="zh-CN" dirty="0" err="1">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slt</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x</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2</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x3</a:t>
            </a:r>
            <a:r>
              <a:rPr lang="en-US" altLang="zh-CN"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 x</a:t>
            </a:r>
            <a:r>
              <a:rPr lang="en-US" altLang="zh-CN" dirty="0" smtClean="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rPr>
              <a:t>4</a:t>
            </a:r>
            <a:r>
              <a:rPr lang="en-US" altLang="zh-CN" dirty="0"/>
              <a:t>	</a:t>
            </a:r>
            <a:r>
              <a:rPr lang="en-US" altLang="zh-CN" dirty="0" smtClean="0"/>
              <a:t>   # </a:t>
            </a:r>
            <a:r>
              <a:rPr lang="zh-CN" altLang="en-US" dirty="0" smtClean="0"/>
              <a:t>　</a:t>
            </a:r>
            <a:r>
              <a:rPr lang="en-US" altLang="zh-CN" dirty="0" smtClean="0"/>
              <a:t>if </a:t>
            </a:r>
            <a:r>
              <a:rPr lang="en-US" altLang="zh-CN" dirty="0"/>
              <a:t>x</a:t>
            </a:r>
            <a:r>
              <a:rPr lang="en-US" altLang="zh-CN" dirty="0" smtClean="0"/>
              <a:t>3 </a:t>
            </a:r>
            <a:r>
              <a:rPr lang="en-US" altLang="zh-CN" dirty="0"/>
              <a:t>&lt; </a:t>
            </a:r>
            <a:r>
              <a:rPr lang="en-US" altLang="zh-CN" dirty="0" smtClean="0"/>
              <a:t>x4</a:t>
            </a:r>
            <a:r>
              <a:rPr lang="zh-CN" altLang="en-US" dirty="0" smtClean="0"/>
              <a:t>　</a:t>
            </a:r>
            <a:r>
              <a:rPr lang="en-US" altLang="zh-CN" dirty="0" smtClean="0"/>
              <a:t>then</a:t>
            </a:r>
            <a:r>
              <a:rPr lang="zh-CN" altLang="en-US" dirty="0" smtClean="0"/>
              <a:t>　</a:t>
            </a:r>
            <a:r>
              <a:rPr lang="en-US" altLang="zh-CN" dirty="0" smtClean="0"/>
              <a:t> </a:t>
            </a:r>
            <a:r>
              <a:rPr lang="en-US" altLang="zh-CN" dirty="0"/>
              <a:t>x2=1 </a:t>
            </a:r>
            <a:r>
              <a:rPr lang="zh-CN" altLang="en-US" dirty="0" smtClean="0"/>
              <a:t>　</a:t>
            </a:r>
            <a:r>
              <a:rPr lang="en-US" altLang="zh-CN" dirty="0" smtClean="0"/>
              <a:t>else x2=0</a:t>
            </a:r>
            <a:r>
              <a:rPr lang="zh-CN" altLang="en-US" dirty="0" smtClean="0"/>
              <a:t>　</a:t>
            </a:r>
            <a:endParaRPr lang="en-US" altLang="zh-CN" dirty="0"/>
          </a:p>
          <a:p>
            <a:pPr eaLnBrk="1" hangingPunct="1">
              <a:spcBef>
                <a:spcPts val="600"/>
              </a:spcBef>
              <a:defRPr/>
            </a:pPr>
            <a:r>
              <a:rPr lang="en-US" altLang="zh-CN" sz="2000" dirty="0" smtClean="0"/>
              <a:t>Example: Compiling </a:t>
            </a:r>
            <a:r>
              <a:rPr lang="en-US" altLang="zh-CN" sz="2000" dirty="0"/>
              <a:t>a less than test</a:t>
            </a:r>
          </a:p>
          <a:p>
            <a:pPr eaLnBrk="1" hangingPunct="1">
              <a:spcBef>
                <a:spcPts val="600"/>
              </a:spcBef>
              <a:buFont typeface="Wingdings" panose="05000000000000000000" pitchFamily="2" charset="2"/>
              <a:buNone/>
              <a:defRPr/>
            </a:pPr>
            <a:r>
              <a:rPr lang="en-US" altLang="zh-CN" sz="2000" dirty="0"/>
              <a:t>         ( Assume: a </a:t>
            </a:r>
            <a:r>
              <a:rPr lang="en-US" altLang="zh-CN" sz="2000" dirty="0" smtClean="0"/>
              <a:t>– x6       </a:t>
            </a:r>
            <a:r>
              <a:rPr lang="en-US" altLang="zh-CN" sz="2000" dirty="0"/>
              <a:t>b </a:t>
            </a:r>
            <a:r>
              <a:rPr lang="en-US" altLang="zh-CN" sz="2000" dirty="0" smtClean="0"/>
              <a:t>– x7 </a:t>
            </a:r>
            <a:r>
              <a:rPr lang="en-US" altLang="zh-CN" sz="2000" dirty="0"/>
              <a:t>)</a:t>
            </a:r>
          </a:p>
          <a:p>
            <a:pPr lvl="1" eaLnBrk="1" hangingPunct="1">
              <a:spcBef>
                <a:spcPts val="600"/>
              </a:spcBef>
              <a:defRPr/>
            </a:pPr>
            <a:r>
              <a:rPr lang="en-US" altLang="zh-CN" dirty="0"/>
              <a:t> C </a:t>
            </a:r>
            <a:r>
              <a:rPr lang="en-US" altLang="zh-CN" dirty="0" smtClean="0"/>
              <a:t> code: </a:t>
            </a:r>
            <a:endParaRPr lang="en-US" altLang="zh-CN" dirty="0"/>
          </a:p>
          <a:p>
            <a:pPr lvl="1" eaLnBrk="1" hangingPunct="1">
              <a:spcBef>
                <a:spcPts val="600"/>
              </a:spcBef>
              <a:buFont typeface="Wingdings" panose="05000000000000000000" pitchFamily="2" charset="2"/>
              <a:buNone/>
              <a:defRPr/>
            </a:pPr>
            <a:r>
              <a:rPr lang="en-US" altLang="zh-CN" dirty="0"/>
              <a:t>	 </a:t>
            </a:r>
            <a:r>
              <a:rPr lang="en-US" altLang="zh-CN" dirty="0" smtClean="0"/>
              <a:t>       </a:t>
            </a:r>
            <a:r>
              <a:rPr lang="en-US" altLang="zh-CN" dirty="0" smtClean="0">
                <a:cs typeface="Times New Roman" panose="02020603050405020304" pitchFamily="18" charset="0"/>
              </a:rPr>
              <a:t>if </a:t>
            </a:r>
            <a:r>
              <a:rPr lang="en-US" altLang="zh-CN" dirty="0">
                <a:cs typeface="Times New Roman" panose="02020603050405020304" pitchFamily="18" charset="0"/>
              </a:rPr>
              <a:t>(a  &lt; b),  </a:t>
            </a:r>
            <a:r>
              <a:rPr lang="en-US" altLang="zh-CN" dirty="0" err="1">
                <a:cs typeface="Times New Roman" panose="02020603050405020304" pitchFamily="18" charset="0"/>
              </a:rPr>
              <a:t>goto</a:t>
            </a:r>
            <a:r>
              <a:rPr lang="en-US" altLang="zh-CN" dirty="0">
                <a:cs typeface="Times New Roman" panose="02020603050405020304" pitchFamily="18" charset="0"/>
              </a:rPr>
              <a:t>  Less           </a:t>
            </a:r>
          </a:p>
          <a:p>
            <a:pPr lvl="1" eaLnBrk="1" hangingPunct="1">
              <a:spcBef>
                <a:spcPts val="600"/>
              </a:spcBef>
              <a:defRPr/>
            </a:pPr>
            <a:r>
              <a:rPr lang="en-US" altLang="zh-CN" dirty="0" smtClean="0"/>
              <a:t>Use </a:t>
            </a:r>
            <a:r>
              <a:rPr lang="en-US" altLang="zh-CN" dirty="0" err="1" smtClean="0"/>
              <a:t>blt</a:t>
            </a:r>
            <a:r>
              <a:rPr lang="en-US" altLang="zh-CN" dirty="0" smtClean="0"/>
              <a:t>:</a:t>
            </a:r>
          </a:p>
          <a:p>
            <a:pPr marL="457200" lvl="1" indent="0" eaLnBrk="1" hangingPunct="1">
              <a:spcBef>
                <a:spcPts val="600"/>
              </a:spcBef>
              <a:buFont typeface="Wingdings" panose="05000000000000000000" pitchFamily="2" charset="2"/>
              <a:buNone/>
              <a:defRPr/>
            </a:pPr>
            <a:r>
              <a:rPr lang="en-US" altLang="zh-CN" dirty="0"/>
              <a:t>	 </a:t>
            </a:r>
            <a:r>
              <a:rPr lang="en-US" altLang="zh-CN" dirty="0" smtClean="0"/>
              <a:t>     </a:t>
            </a:r>
            <a:r>
              <a:rPr lang="en-US" altLang="zh-CN" dirty="0" err="1" smtClean="0"/>
              <a:t>blt</a:t>
            </a:r>
            <a:r>
              <a:rPr lang="en-US" altLang="zh-CN" dirty="0" smtClean="0"/>
              <a:t>     x6, x7, Less</a:t>
            </a:r>
          </a:p>
          <a:p>
            <a:pPr lvl="1" eaLnBrk="1" hangingPunct="1">
              <a:spcBef>
                <a:spcPts val="600"/>
              </a:spcBef>
              <a:defRPr/>
            </a:pPr>
            <a:r>
              <a:rPr lang="en-US" altLang="zh-CN" dirty="0" smtClean="0">
                <a:solidFill>
                  <a:srgbClr val="0000FF"/>
                </a:solidFill>
              </a:rPr>
              <a:t>Use </a:t>
            </a:r>
            <a:r>
              <a:rPr lang="en-US" altLang="zh-CN" dirty="0" err="1" smtClean="0">
                <a:solidFill>
                  <a:srgbClr val="0000FF"/>
                </a:solidFill>
              </a:rPr>
              <a:t>slt</a:t>
            </a:r>
            <a:r>
              <a:rPr lang="en-US" altLang="zh-CN" dirty="0" smtClean="0">
                <a:solidFill>
                  <a:srgbClr val="0000FF"/>
                </a:solidFill>
              </a:rPr>
              <a:t>:  </a:t>
            </a:r>
            <a:endParaRPr lang="en-US" altLang="zh-CN" dirty="0">
              <a:solidFill>
                <a:srgbClr val="0000FF"/>
              </a:solidFill>
            </a:endParaRPr>
          </a:p>
          <a:p>
            <a:pPr lvl="1" eaLnBrk="1" hangingPunct="1">
              <a:spcBef>
                <a:spcPts val="0"/>
              </a:spcBef>
              <a:buFont typeface="Wingdings" panose="05000000000000000000" pitchFamily="2" charset="2"/>
              <a:buNone/>
              <a:defRPr/>
            </a:pPr>
            <a:r>
              <a:rPr lang="en-US" altLang="zh-CN" dirty="0"/>
              <a:t>       </a:t>
            </a:r>
            <a:r>
              <a:rPr lang="en-US" altLang="zh-CN" dirty="0" err="1" smtClean="0"/>
              <a:t>slt</a:t>
            </a:r>
            <a:r>
              <a:rPr lang="en-US" altLang="zh-CN" dirty="0" smtClean="0"/>
              <a:t>     x5, x6, x7        </a:t>
            </a:r>
            <a:r>
              <a:rPr lang="en-US" altLang="zh-CN" dirty="0"/>
              <a:t># </a:t>
            </a:r>
            <a:r>
              <a:rPr lang="en-US" altLang="zh-CN" dirty="0" smtClean="0"/>
              <a:t>x5 </a:t>
            </a:r>
            <a:r>
              <a:rPr lang="en-US" altLang="zh-CN" dirty="0"/>
              <a:t>= 1  if  </a:t>
            </a:r>
            <a:r>
              <a:rPr lang="en-US" altLang="zh-CN" dirty="0" smtClean="0"/>
              <a:t>x6  </a:t>
            </a:r>
            <a:r>
              <a:rPr lang="en-US" altLang="zh-CN" dirty="0"/>
              <a:t>&lt; </a:t>
            </a:r>
            <a:r>
              <a:rPr lang="en-US" altLang="zh-CN" dirty="0" smtClean="0"/>
              <a:t>x7   </a:t>
            </a:r>
            <a:r>
              <a:rPr lang="en-US" altLang="zh-CN" dirty="0"/>
              <a:t>( a &lt; b)    </a:t>
            </a:r>
          </a:p>
          <a:p>
            <a:pPr lvl="1" eaLnBrk="1" hangingPunct="1">
              <a:spcBef>
                <a:spcPts val="0"/>
              </a:spcBef>
              <a:buFont typeface="Wingdings" panose="05000000000000000000" pitchFamily="2" charset="2"/>
              <a:buNone/>
              <a:defRPr/>
            </a:pPr>
            <a:r>
              <a:rPr lang="en-US" altLang="zh-CN" dirty="0"/>
              <a:t>		  </a:t>
            </a:r>
            <a:r>
              <a:rPr lang="en-US" altLang="zh-CN" dirty="0" err="1" smtClean="0"/>
              <a:t>bne</a:t>
            </a:r>
            <a:r>
              <a:rPr lang="en-US" altLang="zh-CN" dirty="0" smtClean="0"/>
              <a:t>   x5, </a:t>
            </a:r>
            <a:r>
              <a:rPr lang="en-US" altLang="zh-CN" dirty="0" smtClean="0">
                <a:solidFill>
                  <a:srgbClr val="FF0066"/>
                </a:solidFill>
              </a:rPr>
              <a:t>x0</a:t>
            </a:r>
            <a:r>
              <a:rPr lang="en-US" altLang="zh-CN" dirty="0" smtClean="0"/>
              <a:t>, </a:t>
            </a:r>
            <a:r>
              <a:rPr lang="en-US" altLang="zh-CN" dirty="0"/>
              <a:t>Less  </a:t>
            </a:r>
            <a:r>
              <a:rPr lang="en-US" altLang="zh-CN" dirty="0" smtClean="0"/>
              <a:t>   # </a:t>
            </a:r>
            <a:r>
              <a:rPr lang="en-US" altLang="zh-CN" dirty="0"/>
              <a:t>go to Less  if  </a:t>
            </a:r>
            <a:r>
              <a:rPr lang="en-US" altLang="zh-CN" dirty="0" smtClean="0"/>
              <a:t>x5  </a:t>
            </a:r>
            <a:r>
              <a:rPr lang="en-US" altLang="zh-CN" dirty="0"/>
              <a:t>!=  0 (that is,  if  a  &lt;  b)</a:t>
            </a:r>
          </a:p>
          <a:p>
            <a:pPr lvl="1" eaLnBrk="1" hangingPunct="1">
              <a:spcBef>
                <a:spcPts val="0"/>
              </a:spcBef>
              <a:buFont typeface="Wingdings" panose="05000000000000000000" pitchFamily="2" charset="2"/>
              <a:buNone/>
              <a:defRPr/>
            </a:pPr>
            <a:r>
              <a:rPr lang="en-US" altLang="zh-CN" dirty="0"/>
              <a:t>     </a:t>
            </a:r>
            <a:r>
              <a:rPr lang="en-US" altLang="zh-CN" dirty="0" smtClean="0"/>
              <a:t>  </a:t>
            </a:r>
            <a:r>
              <a:rPr lang="en-US" altLang="zh-CN" dirty="0"/>
              <a:t>……  </a:t>
            </a:r>
          </a:p>
          <a:p>
            <a:pPr lvl="1" eaLnBrk="1" hangingPunct="1">
              <a:spcBef>
                <a:spcPts val="0"/>
              </a:spcBef>
              <a:buFont typeface="Wingdings" panose="05000000000000000000" pitchFamily="2" charset="2"/>
              <a:buNone/>
              <a:defRPr/>
            </a:pPr>
            <a:r>
              <a:rPr lang="en-US" altLang="zh-CN" dirty="0"/>
              <a:t>Less:</a:t>
            </a:r>
          </a:p>
        </p:txBody>
      </p:sp>
    </p:spTree>
    <p:extLst>
      <p:ext uri="{BB962C8B-B14F-4D97-AF65-F5344CB8AC3E}">
        <p14:creationId xmlns:p14="http://schemas.microsoft.com/office/powerpoint/2010/main" val="76660497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defRPr/>
            </a:pPr>
            <a:r>
              <a:rPr lang="en-AU" altLang="en-US" dirty="0" smtClean="0"/>
              <a:t>Signed vs. Unsigned</a:t>
            </a:r>
          </a:p>
        </p:txBody>
      </p:sp>
      <p:sp>
        <p:nvSpPr>
          <p:cNvPr id="115716" name="Rectangle 3"/>
          <p:cNvSpPr>
            <a:spLocks noGrp="1" noChangeArrowheads="1"/>
          </p:cNvSpPr>
          <p:nvPr>
            <p:ph type="body" idx="1"/>
          </p:nvPr>
        </p:nvSpPr>
        <p:spPr/>
        <p:txBody>
          <a:bodyPr/>
          <a:lstStyle/>
          <a:p>
            <a:pPr eaLnBrk="1" hangingPunct="1"/>
            <a:r>
              <a:rPr lang="en-AU" altLang="en-US" dirty="0" smtClean="0"/>
              <a:t>Signed comparison: </a:t>
            </a:r>
            <a:r>
              <a:rPr lang="en-AU" altLang="en-US" dirty="0" err="1" smtClean="0"/>
              <a:t>blt</a:t>
            </a:r>
            <a:r>
              <a:rPr lang="en-AU" altLang="en-US" dirty="0" smtClean="0"/>
              <a:t>,   </a:t>
            </a:r>
            <a:r>
              <a:rPr lang="en-AU" altLang="en-US" dirty="0" err="1" smtClean="0"/>
              <a:t>bge</a:t>
            </a:r>
            <a:endParaRPr lang="en-AU" altLang="en-US" dirty="0" smtClean="0"/>
          </a:p>
          <a:p>
            <a:pPr eaLnBrk="1" hangingPunct="1"/>
            <a:r>
              <a:rPr lang="en-AU" altLang="en-US" dirty="0" smtClean="0"/>
              <a:t>Unsigned comparison: </a:t>
            </a:r>
            <a:r>
              <a:rPr lang="en-AU" altLang="en-US" dirty="0" err="1" smtClean="0">
                <a:solidFill>
                  <a:srgbClr val="0000FF"/>
                </a:solidFill>
              </a:rPr>
              <a:t>bltu</a:t>
            </a:r>
            <a:r>
              <a:rPr lang="en-AU" altLang="en-US" dirty="0" smtClean="0">
                <a:solidFill>
                  <a:srgbClr val="0000FF"/>
                </a:solidFill>
              </a:rPr>
              <a:t>,   </a:t>
            </a:r>
            <a:r>
              <a:rPr lang="en-AU" altLang="en-US" dirty="0" err="1" smtClean="0">
                <a:solidFill>
                  <a:srgbClr val="0000FF"/>
                </a:solidFill>
              </a:rPr>
              <a:t>bgeu</a:t>
            </a:r>
            <a:endParaRPr lang="en-AU" altLang="en-US" dirty="0" smtClean="0">
              <a:solidFill>
                <a:srgbClr val="0000FF"/>
              </a:solidFill>
            </a:endParaRPr>
          </a:p>
          <a:p>
            <a:pPr eaLnBrk="1" hangingPunct="1"/>
            <a:r>
              <a:rPr lang="en-AU" altLang="en-US" dirty="0" smtClean="0"/>
              <a:t>Example</a:t>
            </a:r>
          </a:p>
          <a:p>
            <a:pPr lvl="1" eaLnBrk="1" hangingPunct="1"/>
            <a:r>
              <a:rPr lang="en-AU" altLang="en-US" dirty="0" smtClean="0"/>
              <a:t>x22 = </a:t>
            </a:r>
            <a:r>
              <a:rPr lang="en-AU" altLang="en-US" sz="2400" dirty="0" smtClean="0"/>
              <a:t>1111 1111 1111 1111 1111 1111 1111 1111</a:t>
            </a:r>
          </a:p>
          <a:p>
            <a:pPr lvl="1" eaLnBrk="1" hangingPunct="1"/>
            <a:r>
              <a:rPr lang="en-AU" altLang="en-US" dirty="0" smtClean="0"/>
              <a:t>x23 = </a:t>
            </a:r>
            <a:r>
              <a:rPr lang="en-AU" altLang="en-US" sz="2400" dirty="0" smtClean="0"/>
              <a:t>0000 0000 0000 0000 0000 0000 0000 0001</a:t>
            </a:r>
          </a:p>
          <a:p>
            <a:pPr lvl="1" eaLnBrk="1" hangingPunct="1"/>
            <a:r>
              <a:rPr lang="en-AU" altLang="en-US" dirty="0" smtClean="0">
                <a:latin typeface="Lucida Console" panose="020B0609040504020204" pitchFamily="49" charset="0"/>
              </a:rPr>
              <a:t>x22 &lt; x23 // signed</a:t>
            </a:r>
          </a:p>
          <a:p>
            <a:pPr lvl="2" eaLnBrk="1" hangingPunct="1"/>
            <a:r>
              <a:rPr lang="en-AU" altLang="en-US" dirty="0" smtClean="0">
                <a:cs typeface="Arial" panose="020B0604020202020204" pitchFamily="34" charset="0"/>
              </a:rPr>
              <a:t>–1 &lt; +1</a:t>
            </a:r>
            <a:endParaRPr lang="en-AU" altLang="en-US" dirty="0" smtClean="0">
              <a:cs typeface="Arial" panose="020B0604020202020204" pitchFamily="34" charset="0"/>
              <a:sym typeface="Symbol" panose="05050102010706020507" pitchFamily="18" charset="2"/>
            </a:endParaRPr>
          </a:p>
          <a:p>
            <a:pPr lvl="1" eaLnBrk="1" hangingPunct="1"/>
            <a:r>
              <a:rPr lang="en-AU" altLang="en-US" dirty="0" smtClean="0">
                <a:latin typeface="Lucida Console" panose="020B0609040504020204" pitchFamily="49" charset="0"/>
                <a:cs typeface="Arial" panose="020B0604020202020204" pitchFamily="34" charset="0"/>
                <a:sym typeface="Symbol" panose="05050102010706020507" pitchFamily="18" charset="2"/>
              </a:rPr>
              <a:t>x22 &gt; x23 // unsigned</a:t>
            </a:r>
          </a:p>
          <a:p>
            <a:pPr lvl="2" eaLnBrk="1" hangingPunct="1"/>
            <a:r>
              <a:rPr lang="en-US" altLang="en-US" dirty="0" smtClean="0"/>
              <a:t>+4,294,967,295 &gt; +1</a:t>
            </a:r>
            <a:endParaRPr lang="en-AU" altLang="en-US" dirty="0" smtClean="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96261753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a:xfrm>
            <a:off x="1754188" y="115888"/>
            <a:ext cx="7870825" cy="955675"/>
          </a:xfrm>
        </p:spPr>
        <p:txBody>
          <a:bodyPr/>
          <a:lstStyle/>
          <a:p>
            <a:pPr eaLnBrk="1" hangingPunct="1">
              <a:defRPr/>
            </a:pPr>
            <a:r>
              <a:rPr lang="en-US" altLang="zh-CN" smtClean="0">
                <a:solidFill>
                  <a:srgbClr val="FF3300"/>
                </a:solidFill>
              </a:rPr>
              <a:t>Compare operations</a:t>
            </a:r>
            <a:r>
              <a:rPr lang="en-US" altLang="zh-CN" smtClean="0">
                <a:solidFill>
                  <a:srgbClr val="3333CD"/>
                </a:solidFill>
              </a:rPr>
              <a:t> </a:t>
            </a:r>
          </a:p>
        </p:txBody>
      </p:sp>
      <p:sp>
        <p:nvSpPr>
          <p:cNvPr id="117763" name="Rectangle 3"/>
          <p:cNvSpPr>
            <a:spLocks noGrp="1" noRot="1" noChangeArrowheads="1"/>
          </p:cNvSpPr>
          <p:nvPr>
            <p:ph type="body" idx="1"/>
          </p:nvPr>
        </p:nvSpPr>
        <p:spPr>
          <a:xfrm>
            <a:off x="1055440" y="1268760"/>
            <a:ext cx="8229600" cy="4968875"/>
          </a:xfrm>
        </p:spPr>
        <p:txBody>
          <a:bodyPr/>
          <a:lstStyle/>
          <a:p>
            <a:pPr eaLnBrk="1" hangingPunct="1"/>
            <a:r>
              <a:rPr lang="en-US" altLang="zh-CN" dirty="0" smtClean="0"/>
              <a:t>Different compare operations required for </a:t>
            </a:r>
            <a:r>
              <a:rPr lang="en-US" altLang="zh-CN" dirty="0" smtClean="0">
                <a:solidFill>
                  <a:srgbClr val="FF0000"/>
                </a:solidFill>
              </a:rPr>
              <a:t>both number types</a:t>
            </a:r>
          </a:p>
          <a:p>
            <a:pPr lvl="1" eaLnBrk="1" hangingPunct="1"/>
            <a:r>
              <a:rPr lang="en-US" altLang="zh-CN" b="1" dirty="0" smtClean="0"/>
              <a:t>Signed integer</a:t>
            </a:r>
          </a:p>
          <a:p>
            <a:pPr lvl="2" eaLnBrk="1" hangingPunct="1"/>
            <a:r>
              <a:rPr lang="en-US" altLang="zh-CN" dirty="0" err="1" smtClean="0">
                <a:solidFill>
                  <a:srgbClr val="FF0000"/>
                </a:solidFill>
              </a:rPr>
              <a:t>slt</a:t>
            </a:r>
            <a:r>
              <a:rPr lang="en-US" altLang="zh-CN" dirty="0" smtClean="0"/>
              <a:t> </a:t>
            </a:r>
            <a:r>
              <a:rPr lang="zh-CN" altLang="zh-CN" dirty="0" smtClean="0"/>
              <a:t>：</a:t>
            </a:r>
            <a:r>
              <a:rPr lang="en-US" altLang="zh-CN" dirty="0" smtClean="0"/>
              <a:t>Set on less than</a:t>
            </a:r>
          </a:p>
          <a:p>
            <a:pPr lvl="2" eaLnBrk="1" hangingPunct="1"/>
            <a:r>
              <a:rPr lang="en-US" altLang="zh-CN" dirty="0" err="1" smtClean="0">
                <a:solidFill>
                  <a:srgbClr val="FF0000"/>
                </a:solidFill>
              </a:rPr>
              <a:t>slti</a:t>
            </a:r>
            <a:r>
              <a:rPr lang="en-US" altLang="zh-CN" dirty="0" smtClean="0"/>
              <a:t> </a:t>
            </a:r>
            <a:r>
              <a:rPr lang="zh-CN" altLang="zh-CN" dirty="0" smtClean="0"/>
              <a:t>：</a:t>
            </a:r>
            <a:r>
              <a:rPr lang="en-US" altLang="zh-CN" dirty="0" smtClean="0"/>
              <a:t>Set on less than immediate</a:t>
            </a:r>
          </a:p>
          <a:p>
            <a:pPr lvl="1" eaLnBrk="1" hangingPunct="1"/>
            <a:r>
              <a:rPr lang="en-US" altLang="zh-CN" b="1" dirty="0" smtClean="0"/>
              <a:t>Unsigned integer</a:t>
            </a:r>
          </a:p>
          <a:p>
            <a:pPr lvl="2" eaLnBrk="1" hangingPunct="1"/>
            <a:r>
              <a:rPr lang="en-US" altLang="zh-CN" dirty="0" err="1">
                <a:solidFill>
                  <a:srgbClr val="FF0000"/>
                </a:solidFill>
              </a:rPr>
              <a:t>s</a:t>
            </a:r>
            <a:r>
              <a:rPr lang="en-US" altLang="zh-CN" dirty="0" err="1" smtClean="0">
                <a:solidFill>
                  <a:srgbClr val="FF0000"/>
                </a:solidFill>
              </a:rPr>
              <a:t>ltu</a:t>
            </a:r>
            <a:r>
              <a:rPr lang="zh-CN" altLang="en-US" dirty="0" smtClean="0"/>
              <a:t>：</a:t>
            </a:r>
            <a:r>
              <a:rPr lang="en-US" altLang="zh-CN" dirty="0" smtClean="0"/>
              <a:t> Set on less than</a:t>
            </a:r>
          </a:p>
          <a:p>
            <a:pPr lvl="2" eaLnBrk="1" hangingPunct="1"/>
            <a:r>
              <a:rPr lang="en-US" altLang="zh-CN" dirty="0" err="1">
                <a:solidFill>
                  <a:srgbClr val="FF0000"/>
                </a:solidFill>
              </a:rPr>
              <a:t>s</a:t>
            </a:r>
            <a:r>
              <a:rPr lang="en-US" altLang="zh-CN" dirty="0" err="1" smtClean="0">
                <a:solidFill>
                  <a:srgbClr val="FF0000"/>
                </a:solidFill>
              </a:rPr>
              <a:t>ltiu</a:t>
            </a:r>
            <a:r>
              <a:rPr lang="zh-CN" altLang="en-US" dirty="0" smtClean="0"/>
              <a:t>：</a:t>
            </a:r>
            <a:r>
              <a:rPr lang="en-US" altLang="zh-CN" dirty="0" smtClean="0"/>
              <a:t> Set on less than immediate </a:t>
            </a:r>
          </a:p>
        </p:txBody>
      </p:sp>
    </p:spTree>
    <p:extLst>
      <p:ext uri="{BB962C8B-B14F-4D97-AF65-F5344CB8AC3E}">
        <p14:creationId xmlns:p14="http://schemas.microsoft.com/office/powerpoint/2010/main" val="43816699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415480" y="1628800"/>
            <a:ext cx="9217024" cy="3768733"/>
          </a:xfrm>
        </p:spPr>
        <p:txBody>
          <a:bodyPr/>
          <a:lstStyle/>
          <a:p>
            <a:r>
              <a:rPr lang="en-US" altLang="zh-CN" dirty="0" smtClean="0">
                <a:solidFill>
                  <a:srgbClr val="0000FF"/>
                </a:solidFill>
              </a:rPr>
              <a:t>If you are asked to design the </a:t>
            </a:r>
            <a:r>
              <a:rPr lang="en-US" altLang="zh-CN" dirty="0" smtClean="0">
                <a:solidFill>
                  <a:srgbClr val="FF0000"/>
                </a:solidFill>
              </a:rPr>
              <a:t>instruction set</a:t>
            </a:r>
            <a:r>
              <a:rPr lang="en-US" altLang="zh-CN" dirty="0" smtClean="0">
                <a:solidFill>
                  <a:srgbClr val="0000FF"/>
                </a:solidFill>
              </a:rPr>
              <a:t> of computer, what will be the </a:t>
            </a:r>
            <a:r>
              <a:rPr lang="en-US" altLang="zh-CN" dirty="0" smtClean="0"/>
              <a:t>main elements </a:t>
            </a:r>
            <a:r>
              <a:rPr lang="en-US" altLang="zh-CN" dirty="0" smtClean="0">
                <a:solidFill>
                  <a:srgbClr val="0000FF"/>
                </a:solidFill>
              </a:rPr>
              <a:t>?</a:t>
            </a:r>
            <a:endParaRPr lang="zh-CN" altLang="en-US" dirty="0">
              <a:solidFill>
                <a:srgbClr val="0000FF"/>
              </a:solidFill>
            </a:endParaRPr>
          </a:p>
        </p:txBody>
      </p:sp>
    </p:spTree>
  </p:cSld>
  <p:clrMapOvr>
    <a:masterClrMapping/>
  </p:clrMapOvr>
  <p:transition spd="med">
    <p:random/>
    <p:sndAc>
      <p:stSnd>
        <p:snd r:embed="rId2" name="chimes.wav"/>
      </p:stSnd>
    </p:sndAc>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847850" y="301625"/>
            <a:ext cx="8540750" cy="658813"/>
          </a:xfrm>
        </p:spPr>
        <p:txBody>
          <a:bodyPr>
            <a:normAutofit/>
          </a:bodyPr>
          <a:lstStyle/>
          <a:p>
            <a:pPr eaLnBrk="1" hangingPunct="1">
              <a:defRPr/>
            </a:pPr>
            <a:r>
              <a:rPr lang="en-US" altLang="zh-CN" smtClean="0">
                <a:solidFill>
                  <a:srgbClr val="FF3300"/>
                </a:solidFill>
              </a:rPr>
              <a:t>Example for Compare</a:t>
            </a:r>
          </a:p>
        </p:txBody>
      </p:sp>
      <p:sp>
        <p:nvSpPr>
          <p:cNvPr id="119811" name="Rectangle 3"/>
          <p:cNvSpPr>
            <a:spLocks noGrp="1" noRot="1" noChangeArrowheads="1"/>
          </p:cNvSpPr>
          <p:nvPr>
            <p:ph type="body" idx="1"/>
          </p:nvPr>
        </p:nvSpPr>
        <p:spPr>
          <a:xfrm>
            <a:off x="2103439" y="1123726"/>
            <a:ext cx="9465170" cy="4681538"/>
          </a:xfrm>
        </p:spPr>
        <p:txBody>
          <a:bodyPr/>
          <a:lstStyle/>
          <a:p>
            <a:pPr eaLnBrk="1" hangingPunct="1"/>
            <a:r>
              <a:rPr lang="en-US" altLang="zh-CN" dirty="0" smtClean="0"/>
              <a:t>Register x2</a:t>
            </a:r>
          </a:p>
          <a:p>
            <a:pPr eaLnBrk="1" hangingPunct="1">
              <a:buFont typeface="Wingdings" panose="05000000000000000000" pitchFamily="2" charset="2"/>
              <a:buNone/>
            </a:pPr>
            <a:r>
              <a:rPr lang="en-US" altLang="zh-CN" dirty="0" smtClean="0"/>
              <a:t>		</a:t>
            </a:r>
            <a:r>
              <a:rPr lang="en-US" altLang="zh-CN" dirty="0" smtClean="0">
                <a:solidFill>
                  <a:srgbClr val="FF0000"/>
                </a:solidFill>
              </a:rPr>
              <a:t>1</a:t>
            </a:r>
            <a:r>
              <a:rPr lang="en-US" altLang="zh-CN" dirty="0" smtClean="0"/>
              <a:t>111 1111 1111 1111 1111 1111 1111 1111</a:t>
            </a:r>
          </a:p>
          <a:p>
            <a:pPr eaLnBrk="1" hangingPunct="1"/>
            <a:r>
              <a:rPr lang="en-US" altLang="zh-CN" dirty="0" smtClean="0"/>
              <a:t>Register x3</a:t>
            </a:r>
          </a:p>
          <a:p>
            <a:pPr eaLnBrk="1" hangingPunct="1">
              <a:buFont typeface="Wingdings" panose="05000000000000000000" pitchFamily="2" charset="2"/>
              <a:buNone/>
            </a:pPr>
            <a:r>
              <a:rPr lang="en-US" altLang="zh-CN" dirty="0" smtClean="0"/>
              <a:t>		</a:t>
            </a:r>
            <a:r>
              <a:rPr lang="en-US" altLang="zh-CN" dirty="0" smtClean="0">
                <a:solidFill>
                  <a:srgbClr val="FF0000"/>
                </a:solidFill>
              </a:rPr>
              <a:t>0</a:t>
            </a:r>
            <a:r>
              <a:rPr lang="en-US" altLang="zh-CN" dirty="0" smtClean="0"/>
              <a:t>000 0000 0000 0000 0000 0000 0000 0001</a:t>
            </a:r>
          </a:p>
          <a:p>
            <a:pPr eaLnBrk="1" hangingPunct="1"/>
            <a:r>
              <a:rPr lang="en-US" altLang="zh-CN" dirty="0" smtClean="0"/>
              <a:t>Compared Operations</a:t>
            </a:r>
          </a:p>
          <a:p>
            <a:pPr eaLnBrk="1" hangingPunct="1">
              <a:buFont typeface="Wingdings" panose="05000000000000000000" pitchFamily="2" charset="2"/>
              <a:buNone/>
            </a:pPr>
            <a:r>
              <a:rPr lang="en-US" altLang="zh-CN" dirty="0" smtClean="0"/>
              <a:t>		</a:t>
            </a:r>
            <a:r>
              <a:rPr lang="en-US" altLang="zh-CN" dirty="0" err="1" smtClean="0"/>
              <a:t>slt</a:t>
            </a:r>
            <a:r>
              <a:rPr lang="en-US" altLang="zh-CN" dirty="0" smtClean="0"/>
              <a:t> x1, x2, x3</a:t>
            </a:r>
          </a:p>
          <a:p>
            <a:pPr eaLnBrk="1" hangingPunct="1">
              <a:buFont typeface="Wingdings" panose="05000000000000000000" pitchFamily="2" charset="2"/>
              <a:buNone/>
            </a:pPr>
            <a:r>
              <a:rPr lang="en-US" altLang="zh-CN" dirty="0" smtClean="0"/>
              <a:t>		</a:t>
            </a:r>
            <a:r>
              <a:rPr lang="en-US" altLang="zh-CN" dirty="0" err="1" smtClean="0"/>
              <a:t>sltu</a:t>
            </a:r>
            <a:r>
              <a:rPr lang="en-US" altLang="zh-CN" dirty="0" smtClean="0"/>
              <a:t> x1, x2, x3</a:t>
            </a:r>
          </a:p>
          <a:p>
            <a:pPr eaLnBrk="1" hangingPunct="1"/>
            <a:r>
              <a:rPr lang="en-US" altLang="zh-CN" dirty="0" smtClean="0"/>
              <a:t>Results</a:t>
            </a:r>
          </a:p>
          <a:p>
            <a:pPr eaLnBrk="1" hangingPunct="1">
              <a:buFont typeface="Wingdings" panose="05000000000000000000" pitchFamily="2" charset="2"/>
              <a:buNone/>
            </a:pPr>
            <a:r>
              <a:rPr lang="en-US" altLang="zh-CN" dirty="0" smtClean="0"/>
              <a:t>		x1 = 1    (-1 &lt; 1)</a:t>
            </a:r>
          </a:p>
          <a:p>
            <a:pPr eaLnBrk="1" hangingPunct="1">
              <a:buFont typeface="Wingdings" panose="05000000000000000000" pitchFamily="2" charset="2"/>
              <a:buNone/>
            </a:pPr>
            <a:r>
              <a:rPr lang="en-US" altLang="zh-CN" dirty="0" smtClean="0"/>
              <a:t>		x1 = 0    (4,294,967,295</a:t>
            </a:r>
            <a:r>
              <a:rPr lang="en-US" altLang="zh-CN" baseline="-25000" dirty="0" smtClean="0"/>
              <a:t>ten</a:t>
            </a:r>
            <a:r>
              <a:rPr lang="en-US" altLang="zh-CN" dirty="0" smtClean="0"/>
              <a:t> &gt; 1</a:t>
            </a:r>
            <a:r>
              <a:rPr lang="en-US" altLang="zh-CN" baseline="-25000" dirty="0" smtClean="0"/>
              <a:t>ten</a:t>
            </a:r>
            <a:r>
              <a:rPr lang="en-US" altLang="zh-CN" dirty="0" smtClean="0"/>
              <a:t>)</a:t>
            </a:r>
          </a:p>
          <a:p>
            <a:pPr eaLnBrk="1" hangingPunct="1"/>
            <a:endParaRPr lang="en-US" altLang="zh-CN" dirty="0" smtClean="0"/>
          </a:p>
        </p:txBody>
      </p:sp>
      <p:sp>
        <p:nvSpPr>
          <p:cNvPr id="119812" name="Freeform 4"/>
          <p:cNvSpPr>
            <a:spLocks/>
          </p:cNvSpPr>
          <p:nvPr/>
        </p:nvSpPr>
        <p:spPr bwMode="auto">
          <a:xfrm>
            <a:off x="2279576" y="3861048"/>
            <a:ext cx="968226" cy="1584896"/>
          </a:xfrm>
          <a:custGeom>
            <a:avLst/>
            <a:gdLst>
              <a:gd name="T0" fmla="*/ 2147483646 w 559"/>
              <a:gd name="T1" fmla="*/ 2147483646 h 870"/>
              <a:gd name="T2" fmla="*/ 2147483646 w 559"/>
              <a:gd name="T3" fmla="*/ 2147483646 h 870"/>
              <a:gd name="T4" fmla="*/ 2147483646 w 559"/>
              <a:gd name="T5" fmla="*/ 2147483646 h 870"/>
              <a:gd name="T6" fmla="*/ 2147483646 w 559"/>
              <a:gd name="T7" fmla="*/ 2147483646 h 870"/>
              <a:gd name="T8" fmla="*/ 2147483646 w 559"/>
              <a:gd name="T9" fmla="*/ 2147483646 h 870"/>
              <a:gd name="T10" fmla="*/ 0 60000 65536"/>
              <a:gd name="T11" fmla="*/ 0 60000 65536"/>
              <a:gd name="T12" fmla="*/ 0 60000 65536"/>
              <a:gd name="T13" fmla="*/ 0 60000 65536"/>
              <a:gd name="T14" fmla="*/ 0 60000 65536"/>
              <a:gd name="T15" fmla="*/ 0 w 559"/>
              <a:gd name="T16" fmla="*/ 0 h 870"/>
              <a:gd name="T17" fmla="*/ 559 w 559"/>
              <a:gd name="T18" fmla="*/ 870 h 870"/>
            </a:gdLst>
            <a:ahLst/>
            <a:cxnLst>
              <a:cxn ang="T10">
                <a:pos x="T0" y="T1"/>
              </a:cxn>
              <a:cxn ang="T11">
                <a:pos x="T2" y="T3"/>
              </a:cxn>
              <a:cxn ang="T12">
                <a:pos x="T4" y="T5"/>
              </a:cxn>
              <a:cxn ang="T13">
                <a:pos x="T6" y="T7"/>
              </a:cxn>
              <a:cxn ang="T14">
                <a:pos x="T8" y="T9"/>
              </a:cxn>
            </a:cxnLst>
            <a:rect l="T15" t="T16" r="T17" b="T18"/>
            <a:pathLst>
              <a:path w="559" h="870">
                <a:moveTo>
                  <a:pt x="514" y="1"/>
                </a:moveTo>
                <a:cubicBezTo>
                  <a:pt x="419" y="0"/>
                  <a:pt x="325" y="0"/>
                  <a:pt x="242" y="91"/>
                </a:cubicBezTo>
                <a:cubicBezTo>
                  <a:pt x="159" y="182"/>
                  <a:pt x="30" y="424"/>
                  <a:pt x="15" y="545"/>
                </a:cubicBezTo>
                <a:cubicBezTo>
                  <a:pt x="0" y="666"/>
                  <a:pt x="60" y="764"/>
                  <a:pt x="151" y="817"/>
                </a:cubicBezTo>
                <a:cubicBezTo>
                  <a:pt x="242" y="870"/>
                  <a:pt x="400" y="866"/>
                  <a:pt x="559" y="862"/>
                </a:cubicBezTo>
              </a:path>
            </a:pathLst>
          </a:custGeom>
          <a:noFill/>
          <a:ln w="38100"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3" name="Freeform 6"/>
          <p:cNvSpPr>
            <a:spLocks/>
          </p:cNvSpPr>
          <p:nvPr/>
        </p:nvSpPr>
        <p:spPr bwMode="auto">
          <a:xfrm>
            <a:off x="5447928" y="4509120"/>
            <a:ext cx="1440160" cy="1296144"/>
          </a:xfrm>
          <a:custGeom>
            <a:avLst/>
            <a:gdLst>
              <a:gd name="T0" fmla="*/ 0 w 393"/>
              <a:gd name="T1" fmla="*/ 0 h 590"/>
              <a:gd name="T2" fmla="*/ 2147483646 w 393"/>
              <a:gd name="T3" fmla="*/ 2147483646 h 590"/>
              <a:gd name="T4" fmla="*/ 2147483646 w 393"/>
              <a:gd name="T5" fmla="*/ 2147483646 h 590"/>
              <a:gd name="T6" fmla="*/ 2147483646 w 393"/>
              <a:gd name="T7" fmla="*/ 2147483646 h 590"/>
              <a:gd name="T8" fmla="*/ 0 60000 65536"/>
              <a:gd name="T9" fmla="*/ 0 60000 65536"/>
              <a:gd name="T10" fmla="*/ 0 60000 65536"/>
              <a:gd name="T11" fmla="*/ 0 60000 65536"/>
              <a:gd name="T12" fmla="*/ 0 w 393"/>
              <a:gd name="T13" fmla="*/ 0 h 590"/>
              <a:gd name="T14" fmla="*/ 393 w 393"/>
              <a:gd name="T15" fmla="*/ 590 h 590"/>
            </a:gdLst>
            <a:ahLst/>
            <a:cxnLst>
              <a:cxn ang="T8">
                <a:pos x="T0" y="T1"/>
              </a:cxn>
              <a:cxn ang="T9">
                <a:pos x="T2" y="T3"/>
              </a:cxn>
              <a:cxn ang="T10">
                <a:pos x="T4" y="T5"/>
              </a:cxn>
              <a:cxn ang="T11">
                <a:pos x="T6" y="T7"/>
              </a:cxn>
            </a:cxnLst>
            <a:rect l="T12" t="T13" r="T14" b="T15"/>
            <a:pathLst>
              <a:path w="393" h="590">
                <a:moveTo>
                  <a:pt x="0" y="0"/>
                </a:moveTo>
                <a:cubicBezTo>
                  <a:pt x="61" y="57"/>
                  <a:pt x="122" y="114"/>
                  <a:pt x="182" y="182"/>
                </a:cubicBezTo>
                <a:cubicBezTo>
                  <a:pt x="242" y="250"/>
                  <a:pt x="333" y="341"/>
                  <a:pt x="363" y="409"/>
                </a:cubicBezTo>
                <a:cubicBezTo>
                  <a:pt x="393" y="477"/>
                  <a:pt x="378" y="533"/>
                  <a:pt x="363" y="590"/>
                </a:cubicBezTo>
              </a:path>
            </a:pathLst>
          </a:custGeom>
          <a:noFill/>
          <a:ln w="28575" cap="flat" cmpd="sng">
            <a:solidFill>
              <a:srgbClr val="FF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90488" tIns="44450" rIns="90488" bIns="44450" anchor="ctr"/>
          <a:lstStyle/>
          <a:p>
            <a:endParaRPr lang="zh-CN" altLang="en-US"/>
          </a:p>
        </p:txBody>
      </p:sp>
      <p:sp>
        <p:nvSpPr>
          <p:cNvPr id="119814" name="矩形 5"/>
          <p:cNvSpPr>
            <a:spLocks noChangeArrowheads="1"/>
          </p:cNvSpPr>
          <p:nvPr/>
        </p:nvSpPr>
        <p:spPr bwMode="auto">
          <a:xfrm>
            <a:off x="6312024" y="3491706"/>
            <a:ext cx="336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rPr>
              <a:t>used to generate 1</a:t>
            </a:r>
            <a:endParaRPr lang="zh-CN" altLang="en-US" sz="2800" dirty="0">
              <a:solidFill>
                <a:srgbClr val="FF0000"/>
              </a:solidFill>
              <a:latin typeface="Arial" panose="020B060402020202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147162167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idx="1"/>
          </p:nvPr>
        </p:nvSpPr>
        <p:spPr>
          <a:xfrm>
            <a:off x="551384" y="1340768"/>
            <a:ext cx="11229975" cy="2644775"/>
          </a:xfrm>
        </p:spPr>
        <p:txBody>
          <a:bodyPr/>
          <a:lstStyle/>
          <a:p>
            <a:pPr eaLnBrk="1" hangingPunct="1">
              <a:defRPr/>
            </a:pPr>
            <a:r>
              <a:rPr lang="en-US" altLang="zh-CN" dirty="0"/>
              <a:t>Reduce an </a:t>
            </a:r>
            <a:r>
              <a:rPr lang="en-US" altLang="zh-CN" dirty="0">
                <a:solidFill>
                  <a:srgbClr val="FF0000"/>
                </a:solidFill>
              </a:rPr>
              <a:t>index</a:t>
            </a:r>
            <a:r>
              <a:rPr lang="en-US" altLang="zh-CN" dirty="0"/>
              <a:t>-out-of-bounds check</a:t>
            </a:r>
          </a:p>
          <a:p>
            <a:pPr lvl="1" eaLnBrk="1" hangingPunct="1">
              <a:defRPr/>
            </a:pPr>
            <a:r>
              <a:rPr lang="en-US" altLang="zh-CN" sz="2400" dirty="0" smtClean="0"/>
              <a:t>If  (x20&gt;=</a:t>
            </a:r>
            <a:r>
              <a:rPr lang="en-US" altLang="zh-CN" sz="2400" dirty="0" smtClean="0">
                <a:solidFill>
                  <a:schemeClr val="accent2">
                    <a:lumMod val="75000"/>
                  </a:schemeClr>
                </a:solidFill>
              </a:rPr>
              <a:t>x11</a:t>
            </a:r>
            <a:r>
              <a:rPr lang="en-US" altLang="zh-CN" sz="2400" dirty="0" smtClean="0">
                <a:solidFill>
                  <a:srgbClr val="00B050"/>
                </a:solidFill>
              </a:rPr>
              <a:t> </a:t>
            </a:r>
            <a:r>
              <a:rPr lang="en-US" altLang="zh-CN" dirty="0"/>
              <a:t> </a:t>
            </a:r>
            <a:r>
              <a:rPr lang="en-US" altLang="zh-CN" dirty="0" smtClean="0"/>
              <a:t>or </a:t>
            </a:r>
            <a:r>
              <a:rPr lang="en-US" altLang="zh-CN" sz="2400" dirty="0" smtClean="0"/>
              <a:t> x20&lt;</a:t>
            </a:r>
            <a:r>
              <a:rPr lang="en-US" altLang="zh-CN" sz="2400" dirty="0" smtClean="0">
                <a:solidFill>
                  <a:srgbClr val="FF0000"/>
                </a:solidFill>
              </a:rPr>
              <a:t>0</a:t>
            </a:r>
            <a:r>
              <a:rPr lang="en-US" altLang="zh-CN" sz="2400" dirty="0"/>
              <a:t>)  </a:t>
            </a:r>
            <a:r>
              <a:rPr lang="en-US" altLang="zh-CN" sz="2400" dirty="0" smtClean="0"/>
              <a:t>   </a:t>
            </a:r>
            <a:r>
              <a:rPr lang="en-US" altLang="zh-CN" sz="2400" dirty="0" err="1" smtClean="0"/>
              <a:t>goto</a:t>
            </a:r>
            <a:r>
              <a:rPr lang="en-US" altLang="zh-CN" sz="2400" dirty="0" smtClean="0"/>
              <a:t>  </a:t>
            </a:r>
            <a:r>
              <a:rPr lang="en-US" altLang="zh-CN" sz="2400" dirty="0" err="1" smtClean="0"/>
              <a:t>IndexOutofBounds</a:t>
            </a:r>
            <a:endParaRPr lang="en-US" altLang="zh-CN" sz="2400" dirty="0" smtClean="0"/>
          </a:p>
          <a:p>
            <a:pPr lvl="1" eaLnBrk="1" hangingPunct="1">
              <a:defRPr/>
            </a:pPr>
            <a:endParaRPr lang="en-US" altLang="zh-CN" sz="2400" dirty="0" smtClean="0"/>
          </a:p>
          <a:p>
            <a:pPr lvl="1" eaLnBrk="1" hangingPunct="1">
              <a:defRPr/>
            </a:pPr>
            <a:r>
              <a:rPr lang="en-US" altLang="zh-CN" sz="2400" dirty="0" smtClean="0">
                <a:solidFill>
                  <a:srgbClr val="0000FF"/>
                </a:solidFill>
              </a:rPr>
              <a:t>RISC-V version</a:t>
            </a:r>
            <a:r>
              <a:rPr lang="en-US" altLang="zh-CN" sz="2400" dirty="0" smtClean="0"/>
              <a:t>:</a:t>
            </a:r>
          </a:p>
          <a:p>
            <a:pPr marL="914400" lvl="2" indent="0" eaLnBrk="1" hangingPunct="1">
              <a:buFont typeface="Wingdings" panose="05000000000000000000" pitchFamily="2" charset="2"/>
              <a:buNone/>
              <a:defRPr/>
            </a:pPr>
            <a:r>
              <a:rPr lang="en-US" altLang="zh-CN" b="1" dirty="0" err="1">
                <a:solidFill>
                  <a:srgbClr val="FF0000"/>
                </a:solidFill>
              </a:rPr>
              <a:t>b</a:t>
            </a:r>
            <a:r>
              <a:rPr lang="en-US" altLang="zh-CN" b="1" dirty="0" err="1" smtClean="0">
                <a:solidFill>
                  <a:srgbClr val="FF0000"/>
                </a:solidFill>
              </a:rPr>
              <a:t>geu</a:t>
            </a:r>
            <a:r>
              <a:rPr lang="en-US" altLang="zh-CN" dirty="0" smtClean="0"/>
              <a:t> x20, x11,   </a:t>
            </a:r>
            <a:r>
              <a:rPr lang="en-US" altLang="zh-CN" dirty="0" err="1" smtClean="0"/>
              <a:t>IndexOutofBounds</a:t>
            </a:r>
            <a:endParaRPr lang="en-US" altLang="zh-CN" dirty="0" smtClean="0"/>
          </a:p>
          <a:p>
            <a:pPr lvl="1" eaLnBrk="1" hangingPunct="1">
              <a:defRPr/>
            </a:pPr>
            <a:endParaRPr lang="en-US" altLang="zh-CN" sz="2400" dirty="0" smtClean="0"/>
          </a:p>
          <a:p>
            <a:pPr lvl="1" eaLnBrk="1" hangingPunct="1">
              <a:defRPr/>
            </a:pPr>
            <a:r>
              <a:rPr lang="en-US" altLang="zh-CN" sz="2400" dirty="0" smtClean="0"/>
              <a:t>MIPS version:</a:t>
            </a:r>
            <a:endParaRPr lang="en-US" altLang="zh-CN" sz="2400" b="1" i="1" dirty="0" smtClean="0">
              <a:solidFill>
                <a:srgbClr val="FF3300"/>
              </a:solidFill>
            </a:endParaRPr>
          </a:p>
          <a:p>
            <a:pPr lvl="1" eaLnBrk="1" hangingPunct="1">
              <a:buFont typeface="Wingdings" panose="05000000000000000000" pitchFamily="2" charset="2"/>
              <a:buNone/>
              <a:defRPr/>
            </a:pPr>
            <a:r>
              <a:rPr lang="en-US" altLang="zh-CN" sz="2400" b="1" i="1" dirty="0" smtClean="0">
                <a:solidFill>
                  <a:srgbClr val="FF3300"/>
                </a:solidFill>
              </a:rPr>
              <a:t>   </a:t>
            </a:r>
            <a:r>
              <a:rPr lang="en-US" altLang="zh-CN" sz="2400" b="1" i="1" dirty="0" err="1" smtClean="0">
                <a:solidFill>
                  <a:srgbClr val="FF3300"/>
                </a:solidFill>
              </a:rPr>
              <a:t>sltu</a:t>
            </a:r>
            <a:r>
              <a:rPr lang="en-US" altLang="zh-CN" sz="2400" dirty="0" smtClean="0"/>
              <a:t> </a:t>
            </a:r>
            <a:r>
              <a:rPr lang="en-US" altLang="zh-CN" sz="2400" dirty="0"/>
              <a:t>$t0, $a1, $t2	</a:t>
            </a:r>
            <a:r>
              <a:rPr lang="en-US" altLang="zh-CN" sz="2400" dirty="0" smtClean="0"/>
              <a:t>   ; x20 &lt; x11   </a:t>
            </a:r>
            <a:endParaRPr lang="en-US" altLang="zh-CN" sz="2400" dirty="0"/>
          </a:p>
          <a:p>
            <a:pPr lvl="1" eaLnBrk="1" hangingPunct="1">
              <a:buFont typeface="Wingdings" panose="05000000000000000000" pitchFamily="2" charset="2"/>
              <a:buNone/>
              <a:defRPr/>
            </a:pPr>
            <a:r>
              <a:rPr lang="en-US" altLang="zh-CN" sz="2400" dirty="0"/>
              <a:t>	</a:t>
            </a:r>
            <a:r>
              <a:rPr lang="en-US" altLang="zh-CN" sz="2400" dirty="0" smtClean="0"/>
              <a:t> </a:t>
            </a:r>
            <a:r>
              <a:rPr lang="en-US" altLang="zh-CN" sz="2400" dirty="0" err="1" smtClean="0"/>
              <a:t>beq</a:t>
            </a:r>
            <a:r>
              <a:rPr lang="en-US" altLang="zh-CN" sz="2400" dirty="0" smtClean="0"/>
              <a:t>  $</a:t>
            </a:r>
            <a:r>
              <a:rPr lang="en-US" altLang="zh-CN" sz="2400" dirty="0"/>
              <a:t>t0, $zero, </a:t>
            </a:r>
            <a:r>
              <a:rPr lang="en-US" altLang="zh-CN" sz="2400" dirty="0" smtClean="0"/>
              <a:t>       </a:t>
            </a:r>
            <a:r>
              <a:rPr lang="en-US" altLang="zh-CN" sz="2400" dirty="0" err="1" smtClean="0"/>
              <a:t>IndexOutofBounds</a:t>
            </a:r>
            <a:r>
              <a:rPr lang="en-US" altLang="zh-CN" sz="2400" dirty="0"/>
              <a:t>	</a:t>
            </a:r>
          </a:p>
        </p:txBody>
      </p:sp>
      <p:sp>
        <p:nvSpPr>
          <p:cNvPr id="43012" name="Rectangle 2"/>
          <p:cNvSpPr>
            <a:spLocks noGrp="1" noRot="1" noChangeArrowheads="1"/>
          </p:cNvSpPr>
          <p:nvPr>
            <p:ph type="title"/>
          </p:nvPr>
        </p:nvSpPr>
        <p:spPr>
          <a:xfrm>
            <a:off x="1343472" y="116632"/>
            <a:ext cx="7870825" cy="955675"/>
          </a:xfrm>
        </p:spPr>
        <p:txBody>
          <a:bodyPr/>
          <a:lstStyle/>
          <a:p>
            <a:pPr eaLnBrk="1" hangingPunct="1">
              <a:defRPr/>
            </a:pPr>
            <a:r>
              <a:rPr lang="en-US" altLang="zh-CN" dirty="0" smtClean="0">
                <a:solidFill>
                  <a:srgbClr val="FF3300"/>
                </a:solidFill>
              </a:rPr>
              <a:t>Bounds check Shortcut</a:t>
            </a:r>
          </a:p>
        </p:txBody>
      </p:sp>
    </p:spTree>
    <p:extLst>
      <p:ext uri="{BB962C8B-B14F-4D97-AF65-F5344CB8AC3E}">
        <p14:creationId xmlns:p14="http://schemas.microsoft.com/office/powerpoint/2010/main" val="281086772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1357622" y="1124744"/>
            <a:ext cx="8785225" cy="5073650"/>
          </a:xfrm>
        </p:spPr>
        <p:txBody>
          <a:bodyPr/>
          <a:lstStyle/>
          <a:p>
            <a:r>
              <a:rPr lang="zh-CN" altLang="en-US" dirty="0" smtClean="0"/>
              <a:t> </a:t>
            </a:r>
            <a:r>
              <a:rPr lang="en-US" altLang="zh-CN" dirty="0" smtClean="0"/>
              <a:t>Example   </a:t>
            </a:r>
            <a:r>
              <a:rPr lang="en-US" altLang="zh-CN" sz="2000" dirty="0" smtClean="0"/>
              <a:t>Compiling a </a:t>
            </a:r>
            <a:r>
              <a:rPr lang="en-US" altLang="zh-CN" sz="2000" b="1" i="1" dirty="0" smtClean="0">
                <a:solidFill>
                  <a:srgbClr val="FF0066"/>
                </a:solidFill>
              </a:rPr>
              <a:t>while</a:t>
            </a:r>
            <a:r>
              <a:rPr lang="en-US" altLang="zh-CN" sz="2000" dirty="0" smtClean="0"/>
              <a:t> loop</a:t>
            </a:r>
          </a:p>
          <a:p>
            <a:pPr>
              <a:buFont typeface="Wingdings" panose="05000000000000000000" pitchFamily="2" charset="2"/>
              <a:buNone/>
            </a:pPr>
            <a:r>
              <a:rPr lang="en-US" altLang="zh-CN" sz="1800" dirty="0" smtClean="0"/>
              <a:t>         ( Assume: </a:t>
            </a:r>
            <a:r>
              <a:rPr lang="en-US" altLang="zh-CN" sz="1800" dirty="0" err="1" smtClean="0"/>
              <a:t>i</a:t>
            </a:r>
            <a:r>
              <a:rPr lang="en-US" altLang="zh-CN" sz="1800" dirty="0" smtClean="0"/>
              <a:t> and k---- x22 and x23      base of save ---- x10 )</a:t>
            </a:r>
            <a:endParaRPr lang="en-US" altLang="zh-CN" dirty="0" smtClean="0"/>
          </a:p>
          <a:p>
            <a:pPr lvl="1"/>
            <a:r>
              <a:rPr lang="en-US" altLang="zh-CN" dirty="0" smtClean="0"/>
              <a:t> C code:</a:t>
            </a:r>
          </a:p>
          <a:p>
            <a:pPr lvl="1">
              <a:buFont typeface="Wingdings" panose="05000000000000000000" pitchFamily="2" charset="2"/>
              <a:buNone/>
            </a:pPr>
            <a:r>
              <a:rPr lang="en-US" altLang="zh-CN" sz="1800" dirty="0" smtClean="0">
                <a:latin typeface="Times New Roman" panose="02020603050405020304" pitchFamily="18" charset="0"/>
              </a:rPr>
              <a:t>        while ( save[</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  k )</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i</a:t>
            </a:r>
            <a:r>
              <a:rPr lang="en-US" altLang="zh-CN" sz="1800" dirty="0" smtClean="0">
                <a:latin typeface="Times New Roman" panose="02020603050405020304" pitchFamily="18" charset="0"/>
              </a:rPr>
              <a:t>  +=  1 ;</a:t>
            </a:r>
          </a:p>
          <a:p>
            <a:pPr lvl="1"/>
            <a:r>
              <a:rPr lang="en-US" altLang="zh-CN" dirty="0" smtClean="0"/>
              <a:t> </a:t>
            </a:r>
            <a:r>
              <a:rPr lang="en-US" altLang="zh-CN" dirty="0" smtClean="0">
                <a:solidFill>
                  <a:srgbClr val="0000FF"/>
                </a:solidFill>
              </a:rPr>
              <a:t>RISC-V assembly code:</a:t>
            </a:r>
          </a:p>
          <a:p>
            <a:pPr lvl="1">
              <a:buFont typeface="Wingdings" panose="05000000000000000000" pitchFamily="2" charset="2"/>
              <a:buNone/>
            </a:pPr>
            <a:r>
              <a:rPr lang="en-US" altLang="zh-CN" sz="2000" dirty="0" smtClean="0">
                <a:latin typeface="Times New Roman" panose="02020603050405020304" pitchFamily="18" charset="0"/>
              </a:rPr>
              <a:t>       Loop:        </a:t>
            </a:r>
            <a:r>
              <a:rPr lang="en-US" altLang="zh-CN" sz="2000" dirty="0" err="1" smtClean="0">
                <a:latin typeface="Times New Roman" panose="02020603050405020304" pitchFamily="18" charset="0"/>
              </a:rPr>
              <a:t>slli</a:t>
            </a:r>
            <a:r>
              <a:rPr lang="en-US" altLang="zh-CN" sz="2000" dirty="0" smtClean="0">
                <a:latin typeface="Times New Roman" panose="02020603050405020304" pitchFamily="18" charset="0"/>
              </a:rPr>
              <a:t>     x28, x22, 3            // Temp </a:t>
            </a:r>
            <a:r>
              <a:rPr lang="en-US" altLang="zh-CN" sz="2000" dirty="0" err="1" smtClean="0">
                <a:latin typeface="Times New Roman" panose="02020603050405020304" pitchFamily="18" charset="0"/>
              </a:rPr>
              <a:t>reg</a:t>
            </a:r>
            <a:r>
              <a:rPr lang="en-US" altLang="zh-CN" sz="2000" dirty="0" smtClean="0">
                <a:latin typeface="Times New Roman" panose="02020603050405020304" pitchFamily="18" charset="0"/>
              </a:rPr>
              <a:t>  x28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8</a:t>
            </a:r>
          </a:p>
          <a:p>
            <a:pPr lvl="1">
              <a:buFont typeface="Wingdings" panose="05000000000000000000" pitchFamily="2" charset="2"/>
              <a:buNone/>
            </a:pPr>
            <a:r>
              <a:rPr lang="en-US" altLang="zh-CN" sz="2000" dirty="0" smtClean="0">
                <a:latin typeface="Times New Roman" panose="02020603050405020304" pitchFamily="18" charset="0"/>
              </a:rPr>
              <a:t>			   add    x28, x10, x28        // Temp </a:t>
            </a:r>
            <a:r>
              <a:rPr lang="en-US" altLang="zh-CN" sz="2000" dirty="0" err="1" smtClean="0">
                <a:latin typeface="Times New Roman" panose="02020603050405020304" pitchFamily="18" charset="0"/>
              </a:rPr>
              <a:t>reg</a:t>
            </a:r>
            <a:r>
              <a:rPr lang="en-US" altLang="zh-CN" sz="2000" dirty="0" smtClean="0">
                <a:latin typeface="Times New Roman" panose="02020603050405020304" pitchFamily="18" charset="0"/>
              </a:rPr>
              <a:t>  x28  =  address of save[</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p>
          <a:p>
            <a:pPr lvl="1">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ld</a:t>
            </a:r>
            <a:r>
              <a:rPr lang="en-US" altLang="zh-CN" sz="2000" dirty="0" smtClean="0">
                <a:latin typeface="Times New Roman" panose="02020603050405020304" pitchFamily="18" charset="0"/>
              </a:rPr>
              <a:t>       x29, 0(x28)           // Temp  x29 = save[</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a:t>
            </a:r>
          </a:p>
          <a:p>
            <a:pPr lvl="1">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bne</a:t>
            </a:r>
            <a:r>
              <a:rPr lang="en-US" altLang="zh-CN" sz="2000" dirty="0" smtClean="0">
                <a:latin typeface="Times New Roman" panose="02020603050405020304" pitchFamily="18" charset="0"/>
              </a:rPr>
              <a:t>     x29, x23, Exit       // go to Exit  if  save[</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k</a:t>
            </a:r>
          </a:p>
          <a:p>
            <a:pPr lvl="1">
              <a:buFont typeface="Wingdings" panose="05000000000000000000" pitchFamily="2" charset="2"/>
              <a:buNone/>
            </a:pPr>
            <a:r>
              <a:rPr lang="en-US" altLang="zh-CN" sz="2800" dirty="0" smtClean="0"/>
              <a:t>               </a:t>
            </a:r>
            <a:r>
              <a:rPr lang="en-US" altLang="zh-CN" sz="2000" dirty="0" err="1" smtClean="0">
                <a:latin typeface="Times New Roman" panose="02020603050405020304" pitchFamily="18" charset="0"/>
              </a:rPr>
              <a:t>addi</a:t>
            </a:r>
            <a:r>
              <a:rPr lang="en-US" altLang="zh-CN" sz="2000" dirty="0" smtClean="0">
                <a:latin typeface="Times New Roman" panose="02020603050405020304" pitchFamily="18" charset="0"/>
              </a:rPr>
              <a:t>    x22, x22, 1          //  </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  +=   1</a:t>
            </a:r>
          </a:p>
          <a:p>
            <a:pPr lvl="1">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beq</a:t>
            </a:r>
            <a:r>
              <a:rPr lang="en-US" altLang="zh-CN" sz="2000" dirty="0" smtClean="0">
                <a:latin typeface="Times New Roman" panose="02020603050405020304" pitchFamily="18" charset="0"/>
              </a:rPr>
              <a:t>    x0, x0, Loop          // go to Loop</a:t>
            </a:r>
          </a:p>
          <a:p>
            <a:pPr lvl="1">
              <a:buFont typeface="Wingdings" panose="05000000000000000000" pitchFamily="2" charset="2"/>
              <a:buNone/>
            </a:pPr>
            <a:r>
              <a:rPr lang="en-US" altLang="zh-CN" sz="2000" dirty="0" smtClean="0">
                <a:latin typeface="Times New Roman" panose="02020603050405020304" pitchFamily="18" charset="0"/>
              </a:rPr>
              <a:t>       Exit:</a:t>
            </a:r>
            <a:endParaRPr lang="en-US" altLang="zh-CN" sz="2800" dirty="0" smtClean="0"/>
          </a:p>
        </p:txBody>
      </p:sp>
      <p:sp>
        <p:nvSpPr>
          <p:cNvPr id="3" name="Rectangle 2"/>
          <p:cNvSpPr>
            <a:spLocks noGrp="1" noRot="1" noChangeArrowheads="1"/>
          </p:cNvSpPr>
          <p:nvPr>
            <p:ph type="title"/>
          </p:nvPr>
        </p:nvSpPr>
        <p:spPr>
          <a:xfrm>
            <a:off x="1390650" y="116632"/>
            <a:ext cx="10801350" cy="771525"/>
          </a:xfrm>
        </p:spPr>
        <p:txBody>
          <a:bodyPr/>
          <a:lstStyle/>
          <a:p>
            <a:pPr>
              <a:defRPr/>
            </a:pPr>
            <a:r>
              <a:rPr lang="en-US" altLang="zh-CN" dirty="0" smtClean="0"/>
              <a:t>Loop statements</a:t>
            </a:r>
            <a:endParaRPr lang="en-US" altLang="zh-CN" dirty="0"/>
          </a:p>
        </p:txBody>
      </p:sp>
    </p:spTree>
    <p:extLst>
      <p:ext uri="{BB962C8B-B14F-4D97-AF65-F5344CB8AC3E}">
        <p14:creationId xmlns:p14="http://schemas.microsoft.com/office/powerpoint/2010/main" val="57635650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a:xfrm>
            <a:off x="1487488" y="1111971"/>
            <a:ext cx="8712200" cy="4608512"/>
          </a:xfrm>
        </p:spPr>
        <p:txBody>
          <a:bodyPr/>
          <a:lstStyle/>
          <a:p>
            <a:r>
              <a:rPr lang="zh-CN" altLang="en-US" sz="2800" dirty="0" smtClean="0"/>
              <a:t> </a:t>
            </a:r>
            <a:r>
              <a:rPr lang="en-US" altLang="zh-CN" sz="2800" dirty="0" smtClean="0"/>
              <a:t>used to select one of many alternatives</a:t>
            </a:r>
            <a:endParaRPr lang="en-US" altLang="zh-CN" dirty="0" smtClean="0">
              <a:latin typeface="Times New Roman" panose="02020603050405020304" pitchFamily="18" charset="0"/>
            </a:endParaRPr>
          </a:p>
          <a:p>
            <a:r>
              <a:rPr lang="en-US" altLang="zh-CN" sz="2800" dirty="0" smtClean="0"/>
              <a:t>Example</a:t>
            </a:r>
            <a:endParaRPr lang="en-US" altLang="zh-CN" dirty="0" smtClean="0"/>
          </a:p>
          <a:p>
            <a:pPr>
              <a:buFont typeface="Wingdings" panose="05000000000000000000" pitchFamily="2" charset="2"/>
              <a:buNone/>
            </a:pPr>
            <a:r>
              <a:rPr lang="en-US" altLang="zh-CN" sz="2200" dirty="0" smtClean="0"/>
              <a:t>		Compiling a switch using </a:t>
            </a:r>
            <a:r>
              <a:rPr lang="en-US" altLang="zh-CN" sz="2200" b="1" i="1" dirty="0" smtClean="0">
                <a:solidFill>
                  <a:srgbClr val="FF0066"/>
                </a:solidFill>
              </a:rPr>
              <a:t>jump address</a:t>
            </a:r>
            <a:r>
              <a:rPr lang="en-US" altLang="zh-CN" b="1" i="1" dirty="0" smtClean="0">
                <a:solidFill>
                  <a:srgbClr val="FF0066"/>
                </a:solidFill>
              </a:rPr>
              <a:t> table</a:t>
            </a:r>
          </a:p>
          <a:p>
            <a:pPr>
              <a:buFont typeface="Wingdings" panose="05000000000000000000" pitchFamily="2" charset="2"/>
              <a:buNone/>
            </a:pPr>
            <a:r>
              <a:rPr lang="en-US" altLang="zh-CN" sz="2000" dirty="0" smtClean="0"/>
              <a:t>         ( Assume: f ~ k ---- x20 ~ x25       x5 contains 4 )</a:t>
            </a:r>
            <a:endParaRPr lang="en-US" altLang="zh-CN" sz="2800" dirty="0" smtClean="0"/>
          </a:p>
          <a:p>
            <a:pPr lvl="1"/>
            <a:r>
              <a:rPr lang="en-US" altLang="zh-CN" sz="2400" dirty="0" smtClean="0"/>
              <a:t> C code:</a:t>
            </a:r>
          </a:p>
          <a:p>
            <a:pPr lvl="1">
              <a:buFont typeface="Wingdings" panose="05000000000000000000" pitchFamily="2" charset="2"/>
              <a:buNone/>
            </a:pPr>
            <a:r>
              <a:rPr lang="en-US" altLang="zh-CN" dirty="0" smtClean="0">
                <a:latin typeface="Times New Roman" panose="02020603050405020304" pitchFamily="18" charset="0"/>
              </a:rPr>
              <a:t>           switch ( k )  {</a:t>
            </a:r>
          </a:p>
          <a:p>
            <a:pPr lvl="1">
              <a:buFont typeface="Wingdings" panose="05000000000000000000" pitchFamily="2" charset="2"/>
              <a:buNone/>
            </a:pPr>
            <a:r>
              <a:rPr lang="en-US" altLang="zh-CN" dirty="0" smtClean="0">
                <a:latin typeface="Times New Roman" panose="02020603050405020304" pitchFamily="18" charset="0"/>
              </a:rPr>
              <a:t>                          case  0 :    f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j ;  break ;    /*  k  =  0  */</a:t>
            </a:r>
          </a:p>
          <a:p>
            <a:pPr lvl="1">
              <a:buFont typeface="Wingdings" panose="05000000000000000000" pitchFamily="2" charset="2"/>
              <a:buNone/>
            </a:pPr>
            <a:r>
              <a:rPr lang="en-US" altLang="zh-CN" dirty="0" smtClean="0">
                <a:latin typeface="Times New Roman" panose="02020603050405020304" pitchFamily="18" charset="0"/>
              </a:rPr>
              <a:t>                          case  1 :    f  =  g +  h ;  break ;   /*  k  =  1  */</a:t>
            </a:r>
          </a:p>
          <a:p>
            <a:pPr lvl="1">
              <a:buFont typeface="Wingdings" panose="05000000000000000000" pitchFamily="2" charset="2"/>
              <a:buNone/>
            </a:pPr>
            <a:r>
              <a:rPr lang="en-US" altLang="zh-CN" dirty="0" smtClean="0">
                <a:latin typeface="Times New Roman" panose="02020603050405020304" pitchFamily="18" charset="0"/>
              </a:rPr>
              <a:t>                          case  2 :    f  =  g  -  h ;  break ;   /*  k  =  2  */</a:t>
            </a:r>
          </a:p>
          <a:p>
            <a:pPr lvl="1">
              <a:buFont typeface="Wingdings" panose="05000000000000000000" pitchFamily="2" charset="2"/>
              <a:buNone/>
            </a:pPr>
            <a:r>
              <a:rPr lang="en-US" altLang="zh-CN" dirty="0" smtClean="0">
                <a:latin typeface="Times New Roman" panose="02020603050405020304" pitchFamily="18" charset="0"/>
              </a:rPr>
              <a:t>                          case  3 :    f  =  </a:t>
            </a:r>
            <a:r>
              <a:rPr lang="en-US" altLang="zh-CN" dirty="0" err="1" smtClean="0">
                <a:latin typeface="Times New Roman" panose="02020603050405020304" pitchFamily="18" charset="0"/>
              </a:rPr>
              <a:t>i</a:t>
            </a:r>
            <a:r>
              <a:rPr lang="en-US" altLang="zh-CN" dirty="0" smtClean="0">
                <a:latin typeface="Times New Roman" panose="02020603050405020304" pitchFamily="18" charset="0"/>
              </a:rPr>
              <a:t>  -  j ;  break ;     /*  k  =  3  */</a:t>
            </a:r>
          </a:p>
          <a:p>
            <a:pPr lvl="1">
              <a:buFont typeface="Wingdings" panose="05000000000000000000" pitchFamily="2" charset="2"/>
              <a:buNone/>
            </a:pPr>
            <a:r>
              <a:rPr lang="en-US" altLang="zh-CN" dirty="0" smtClean="0">
                <a:latin typeface="Times New Roman" panose="02020603050405020304" pitchFamily="18" charset="0"/>
              </a:rPr>
              <a:t>           }</a:t>
            </a:r>
          </a:p>
        </p:txBody>
      </p:sp>
      <p:sp>
        <p:nvSpPr>
          <p:cNvPr id="4" name="Rectangle 2"/>
          <p:cNvSpPr>
            <a:spLocks noGrp="1" noChangeArrowheads="1"/>
          </p:cNvSpPr>
          <p:nvPr>
            <p:ph type="title"/>
          </p:nvPr>
        </p:nvSpPr>
        <p:spPr/>
        <p:txBody>
          <a:bodyPr/>
          <a:lstStyle/>
          <a:p>
            <a:pPr eaLnBrk="1" hangingPunct="1">
              <a:defRPr/>
            </a:pPr>
            <a:r>
              <a:rPr lang="en-AU" altLang="en-US" dirty="0" smtClean="0"/>
              <a:t>Case/Switch</a:t>
            </a:r>
          </a:p>
        </p:txBody>
      </p:sp>
    </p:spTree>
    <p:extLst>
      <p:ext uri="{BB962C8B-B14F-4D97-AF65-F5344CB8AC3E}">
        <p14:creationId xmlns:p14="http://schemas.microsoft.com/office/powerpoint/2010/main" val="2554613276"/>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sz="half" idx="1"/>
          </p:nvPr>
        </p:nvSpPr>
        <p:spPr>
          <a:xfrm>
            <a:off x="2063750" y="1152525"/>
            <a:ext cx="8253412" cy="4194175"/>
          </a:xfrm>
        </p:spPr>
        <p:txBody>
          <a:bodyPr/>
          <a:lstStyle/>
          <a:p>
            <a:r>
              <a:rPr lang="en-US" altLang="zh-CN" b="1" dirty="0" smtClean="0">
                <a:ea typeface="宋体" panose="02010600030101010101" pitchFamily="2" charset="-122"/>
              </a:rPr>
              <a:t>Jump-and-link register</a:t>
            </a:r>
            <a:r>
              <a:rPr lang="en-US" altLang="zh-CN" dirty="0" smtClean="0"/>
              <a:t> </a:t>
            </a:r>
            <a:endParaRPr lang="en-US" altLang="zh-CN" sz="2000" dirty="0" smtClean="0">
              <a:latin typeface="Times New Roman" panose="02020603050405020304" pitchFamily="18" charset="0"/>
            </a:endParaRPr>
          </a:p>
          <a:p>
            <a:pPr>
              <a:buFont typeface="Wingdings" panose="05000000000000000000" pitchFamily="2" charset="2"/>
              <a:buNone/>
            </a:pPr>
            <a:r>
              <a:rPr lang="en-US" altLang="zh-CN" b="1" dirty="0" smtClean="0">
                <a:solidFill>
                  <a:srgbClr val="FF0066"/>
                </a:solidFill>
                <a:latin typeface="Arial Black" panose="020B0A04020102020204" pitchFamily="34" charset="0"/>
              </a:rPr>
              <a:t>		</a:t>
            </a:r>
            <a:r>
              <a:rPr lang="en-US" altLang="zh-CN" b="1" dirty="0" err="1" smtClean="0">
                <a:solidFill>
                  <a:srgbClr val="FF0066"/>
                </a:solidFill>
                <a:latin typeface="Arial Black" panose="020B0A04020102020204" pitchFamily="34" charset="0"/>
              </a:rPr>
              <a:t>jalr</a:t>
            </a:r>
            <a:r>
              <a:rPr lang="en-US" altLang="zh-CN" b="1" dirty="0" smtClean="0">
                <a:solidFill>
                  <a:srgbClr val="FF0066"/>
                </a:solidFill>
                <a:latin typeface="Arial Black" panose="020B0A04020102020204" pitchFamily="34" charset="0"/>
              </a:rPr>
              <a:t> x1,100(x6) </a:t>
            </a:r>
          </a:p>
          <a:p>
            <a:r>
              <a:rPr lang="en-US" altLang="zh-CN" b="1" dirty="0" smtClean="0">
                <a:ea typeface="宋体" panose="02010600030101010101" pitchFamily="2" charset="-122"/>
              </a:rPr>
              <a:t>jump address table</a:t>
            </a:r>
          </a:p>
        </p:txBody>
      </p:sp>
      <p:graphicFrame>
        <p:nvGraphicFramePr>
          <p:cNvPr id="359428" name="Group 4"/>
          <p:cNvGraphicFramePr>
            <a:graphicFrameLocks noGrp="1"/>
          </p:cNvGraphicFramePr>
          <p:nvPr>
            <p:ph sz="half" idx="2"/>
          </p:nvPr>
        </p:nvGraphicFramePr>
        <p:xfrm>
          <a:off x="2711450" y="3575050"/>
          <a:ext cx="2665413" cy="2662239"/>
        </p:xfrm>
        <a:graphic>
          <a:graphicData uri="http://schemas.openxmlformats.org/drawingml/2006/table">
            <a:tbl>
              <a:tblPr/>
              <a:tblGrid>
                <a:gridCol w="788988">
                  <a:extLst>
                    <a:ext uri="{9D8B030D-6E8A-4147-A177-3AD203B41FA5}">
                      <a16:colId xmlns:a16="http://schemas.microsoft.com/office/drawing/2014/main" xmlns="" val="20000"/>
                    </a:ext>
                  </a:extLst>
                </a:gridCol>
                <a:gridCol w="1876425">
                  <a:extLst>
                    <a:ext uri="{9D8B030D-6E8A-4147-A177-3AD203B41FA5}">
                      <a16:colId xmlns:a16="http://schemas.microsoft.com/office/drawing/2014/main" xmlns="" val="20001"/>
                    </a:ext>
                  </a:extLst>
                </a:gridCol>
              </a:tblGrid>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smtClean="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656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K=0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P1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K=1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P2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K=2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P3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5613">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楷体_GB2312" pitchFamily="49" charset="-122"/>
                        </a:rPr>
                        <a:t>K=3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P4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3815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Verdana" pitchFamily="34" charset="0"/>
                        <a:ea typeface="楷体_GB2312"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25975" name="Line 32"/>
          <p:cNvSpPr>
            <a:spLocks noChangeShapeType="1"/>
          </p:cNvSpPr>
          <p:nvPr/>
        </p:nvSpPr>
        <p:spPr bwMode="auto">
          <a:xfrm>
            <a:off x="2568575" y="4068763"/>
            <a:ext cx="935038" cy="0"/>
          </a:xfrm>
          <a:prstGeom prst="line">
            <a:avLst/>
          </a:prstGeom>
          <a:noFill/>
          <a:ln w="9525" cap="rnd">
            <a:solidFill>
              <a:srgbClr val="007A7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5976" name="Rectangle 33"/>
          <p:cNvSpPr>
            <a:spLocks noChangeArrowheads="1"/>
          </p:cNvSpPr>
          <p:nvPr/>
        </p:nvSpPr>
        <p:spPr bwMode="auto">
          <a:xfrm>
            <a:off x="2063750" y="3860800"/>
            <a:ext cx="46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2000">
                <a:solidFill>
                  <a:srgbClr val="000000"/>
                </a:solidFill>
                <a:latin typeface="Arial" panose="020B0604020202020204" pitchFamily="34" charset="0"/>
                <a:ea typeface="宋体" panose="02010600030101010101" pitchFamily="2" charset="-122"/>
                <a:cs typeface="Arial Unicode MS" panose="020B0604020202020204" pitchFamily="34" charset="-122"/>
              </a:rPr>
              <a:t>x6</a:t>
            </a:r>
          </a:p>
        </p:txBody>
      </p:sp>
      <p:graphicFrame>
        <p:nvGraphicFramePr>
          <p:cNvPr id="359458" name="Group 34"/>
          <p:cNvGraphicFramePr>
            <a:graphicFrameLocks noGrp="1"/>
          </p:cNvGraphicFramePr>
          <p:nvPr/>
        </p:nvGraphicFramePr>
        <p:xfrm>
          <a:off x="6715125" y="1484313"/>
          <a:ext cx="3602038" cy="4979989"/>
        </p:xfrm>
        <a:graphic>
          <a:graphicData uri="http://schemas.openxmlformats.org/drawingml/2006/table">
            <a:tbl>
              <a:tblPr/>
              <a:tblGrid>
                <a:gridCol w="1439862">
                  <a:extLst>
                    <a:ext uri="{9D8B030D-6E8A-4147-A177-3AD203B41FA5}">
                      <a16:colId xmlns:a16="http://schemas.microsoft.com/office/drawing/2014/main" xmlns="" val="20000"/>
                    </a:ext>
                  </a:extLst>
                </a:gridCol>
                <a:gridCol w="2162176">
                  <a:extLst>
                    <a:ext uri="{9D8B030D-6E8A-4147-A177-3AD203B41FA5}">
                      <a16:colId xmlns:a16="http://schemas.microsoft.com/office/drawing/2014/main" xmlns="" val="20001"/>
                    </a:ext>
                  </a:extLst>
                </a:gridCol>
              </a:tblGrid>
              <a:tr h="414288">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dirty="0" smtClean="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Arial"/>
                          <a:ea typeface="宋体" pitchFamily="2" charset="-122"/>
                        </a:rPr>
                        <a:t>…………</a:t>
                      </a:r>
                      <a:endParaRPr kumimoji="0"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17463">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Verdana" pitchFamily="34" charset="0"/>
                          <a:ea typeface="宋体" pitchFamily="2" charset="-122"/>
                        </a:rPr>
                        <a:t>P1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smtClean="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Program 1</a:t>
                      </a:r>
                      <a:endParaRPr kumimoji="0" lang="en-US" altLang="zh-CN" sz="9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Verdana" pitchFamily="34" charset="0"/>
                          <a:ea typeface="宋体" pitchFamily="2" charset="-122"/>
                        </a:rPr>
                        <a:t>P2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smtClean="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Program 2</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14288">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16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Arial"/>
                          <a:ea typeface="宋体" pitchFamily="2" charset="-122"/>
                        </a:rPr>
                        <a:t>…………</a:t>
                      </a:r>
                      <a:endParaRPr kumimoji="0" lang="en-US" altLang="zh-CN" sz="20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7841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Verdana" pitchFamily="34" charset="0"/>
                          <a:ea typeface="宋体" pitchFamily="2" charset="-122"/>
                        </a:rPr>
                        <a:t>P3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smtClean="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Verdana" pitchFamily="34" charset="0"/>
                          <a:ea typeface="宋体" pitchFamily="2" charset="-122"/>
                        </a:rPr>
                        <a:t>Program 3</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6230">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Arial"/>
                          <a:ea typeface="宋体" pitchFamily="2" charset="-122"/>
                        </a:rPr>
                        <a:t>…………</a:t>
                      </a:r>
                      <a:endParaRPr kumimoji="0" lang="en-US" altLang="zh-CN" sz="900" b="0" i="0" u="none" strike="noStrike" cap="none" normalizeH="0" baseline="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758942">
                <a:tc>
                  <a:txBody>
                    <a:bodyPr/>
                    <a:lstStyle/>
                    <a:p>
                      <a:pPr marL="0" marR="0" lvl="0" indent="0" algn="r" defTabSz="914400" rtl="0" eaLnBrk="0" fontAlgn="t"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Verdana" pitchFamily="34" charset="0"/>
                          <a:ea typeface="宋体" pitchFamily="2" charset="-122"/>
                        </a:rPr>
                        <a:t>P4 address</a:t>
                      </a:r>
                    </a:p>
                  </a:txBody>
                  <a:tcPr marT="45715" marB="45715"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smtClean="0">
                        <a:ln>
                          <a:noFill/>
                        </a:ln>
                        <a:solidFill>
                          <a:schemeClr val="tx1"/>
                        </a:solidFill>
                        <a:effectLst/>
                        <a:latin typeface="Verdana" pitchFamily="34" charset="0"/>
                        <a:ea typeface="宋体" pitchFamily="2" charset="-122"/>
                      </a:endParaRP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Verdana" pitchFamily="34" charset="0"/>
                          <a:ea typeface="宋体" pitchFamily="2" charset="-122"/>
                        </a:rPr>
                        <a:t>Program 4</a:t>
                      </a:r>
                    </a:p>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900" b="0" i="0" u="none" strike="noStrike" cap="none" normalizeH="0" baseline="0" dirty="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6230">
                <a:tc>
                  <a:txBody>
                    <a:bodyPr/>
                    <a:lstStyle/>
                    <a:p>
                      <a:pPr marL="0" marR="0" lvl="0" indent="0" algn="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endParaRPr kumimoji="0" lang="zh-CN" altLang="en-US" sz="2000" b="0" i="0" u="none" strike="noStrike" cap="none" normalizeH="0" baseline="0" smtClean="0">
                        <a:ln>
                          <a:noFill/>
                        </a:ln>
                        <a:solidFill>
                          <a:schemeClr val="tx1"/>
                        </a:solidFill>
                        <a:effectLst/>
                        <a:latin typeface="Verdana" pitchFamily="34" charset="0"/>
                        <a:ea typeface="楷体_GB2312" pitchFamily="49" charset="-122"/>
                      </a:endParaRPr>
                    </a:p>
                  </a:txBody>
                  <a:tcPr marT="45715" marB="45715"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latin typeface="Arial"/>
                          <a:ea typeface="宋体" pitchFamily="2" charset="-122"/>
                        </a:rPr>
                        <a:t>…………</a:t>
                      </a:r>
                      <a:endParaRPr kumimoji="0" lang="en-US" altLang="zh-CN" sz="2000" b="0" i="0" u="none" strike="noStrike" cap="none" normalizeH="0" baseline="0" dirty="0" smtClean="0">
                        <a:ln>
                          <a:noFill/>
                        </a:ln>
                        <a:solidFill>
                          <a:schemeClr val="tx1"/>
                        </a:solidFill>
                        <a:effectLst/>
                        <a:latin typeface="Verdana" pitchFamily="34"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26006" name="Freeform 71"/>
          <p:cNvSpPr>
            <a:spLocks/>
          </p:cNvSpPr>
          <p:nvPr/>
        </p:nvSpPr>
        <p:spPr bwMode="auto">
          <a:xfrm>
            <a:off x="5249863" y="1916113"/>
            <a:ext cx="2833687" cy="2376487"/>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7" name="Freeform 72"/>
          <p:cNvSpPr>
            <a:spLocks/>
          </p:cNvSpPr>
          <p:nvPr/>
        </p:nvSpPr>
        <p:spPr bwMode="auto">
          <a:xfrm>
            <a:off x="5303838" y="2924175"/>
            <a:ext cx="2773362" cy="1800225"/>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8" name="Freeform 73"/>
          <p:cNvSpPr>
            <a:spLocks/>
          </p:cNvSpPr>
          <p:nvPr/>
        </p:nvSpPr>
        <p:spPr bwMode="auto">
          <a:xfrm>
            <a:off x="5286375" y="4149725"/>
            <a:ext cx="2797175" cy="1008063"/>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09" name="Freeform 74"/>
          <p:cNvSpPr>
            <a:spLocks/>
          </p:cNvSpPr>
          <p:nvPr/>
        </p:nvSpPr>
        <p:spPr bwMode="auto">
          <a:xfrm>
            <a:off x="5249863" y="5299075"/>
            <a:ext cx="2827337" cy="361950"/>
          </a:xfrm>
          <a:custGeom>
            <a:avLst/>
            <a:gdLst>
              <a:gd name="T0" fmla="*/ 0 w 2223"/>
              <a:gd name="T1" fmla="*/ 2147483646 h 1769"/>
              <a:gd name="T2" fmla="*/ 2147483646 w 2223"/>
              <a:gd name="T3" fmla="*/ 2147483646 h 1769"/>
              <a:gd name="T4" fmla="*/ 2147483646 w 2223"/>
              <a:gd name="T5" fmla="*/ 2147483646 h 1769"/>
              <a:gd name="T6" fmla="*/ 2147483646 w 2223"/>
              <a:gd name="T7" fmla="*/ 2147483646 h 1769"/>
              <a:gd name="T8" fmla="*/ 0 60000 65536"/>
              <a:gd name="T9" fmla="*/ 0 60000 65536"/>
              <a:gd name="T10" fmla="*/ 0 60000 65536"/>
              <a:gd name="T11" fmla="*/ 0 60000 65536"/>
              <a:gd name="T12" fmla="*/ 0 w 2223"/>
              <a:gd name="T13" fmla="*/ 0 h 1769"/>
              <a:gd name="T14" fmla="*/ 2223 w 2223"/>
              <a:gd name="T15" fmla="*/ 1769 h 1769"/>
            </a:gdLst>
            <a:ahLst/>
            <a:cxnLst>
              <a:cxn ang="T8">
                <a:pos x="T0" y="T1"/>
              </a:cxn>
              <a:cxn ang="T9">
                <a:pos x="T2" y="T3"/>
              </a:cxn>
              <a:cxn ang="T10">
                <a:pos x="T4" y="T5"/>
              </a:cxn>
              <a:cxn ang="T11">
                <a:pos x="T6" y="T7"/>
              </a:cxn>
            </a:cxnLst>
            <a:rect l="T12" t="T13" r="T14" b="T15"/>
            <a:pathLst>
              <a:path w="2223" h="1769">
                <a:moveTo>
                  <a:pt x="0" y="1769"/>
                </a:moveTo>
                <a:cubicBezTo>
                  <a:pt x="336" y="1451"/>
                  <a:pt x="673" y="1134"/>
                  <a:pt x="907" y="862"/>
                </a:cubicBezTo>
                <a:cubicBezTo>
                  <a:pt x="1141" y="590"/>
                  <a:pt x="1187" y="272"/>
                  <a:pt x="1406" y="136"/>
                </a:cubicBezTo>
                <a:cubicBezTo>
                  <a:pt x="1625" y="0"/>
                  <a:pt x="1924" y="23"/>
                  <a:pt x="2223" y="46"/>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0" name="Freeform 76"/>
          <p:cNvSpPr>
            <a:spLocks/>
          </p:cNvSpPr>
          <p:nvPr/>
        </p:nvSpPr>
        <p:spPr bwMode="auto">
          <a:xfrm>
            <a:off x="1824038" y="2781300"/>
            <a:ext cx="2184400" cy="2087563"/>
          </a:xfrm>
          <a:custGeom>
            <a:avLst/>
            <a:gdLst>
              <a:gd name="T0" fmla="*/ 2147483646 w 1330"/>
              <a:gd name="T1" fmla="*/ 0 h 1369"/>
              <a:gd name="T2" fmla="*/ 2147483646 w 1330"/>
              <a:gd name="T3" fmla="*/ 2147483646 h 1369"/>
              <a:gd name="T4" fmla="*/ 2147483646 w 1330"/>
              <a:gd name="T5" fmla="*/ 2147483646 h 1369"/>
              <a:gd name="T6" fmla="*/ 2147483646 w 1330"/>
              <a:gd name="T7" fmla="*/ 2147483646 h 1369"/>
              <a:gd name="T8" fmla="*/ 2147483646 w 1330"/>
              <a:gd name="T9" fmla="*/ 2147483646 h 1369"/>
              <a:gd name="T10" fmla="*/ 2147483646 w 1330"/>
              <a:gd name="T11" fmla="*/ 2147483646 h 1369"/>
              <a:gd name="T12" fmla="*/ 2147483646 w 1330"/>
              <a:gd name="T13" fmla="*/ 2147483646 h 1369"/>
              <a:gd name="T14" fmla="*/ 2147483646 w 1330"/>
              <a:gd name="T15" fmla="*/ 2147483646 h 1369"/>
              <a:gd name="T16" fmla="*/ 0 60000 65536"/>
              <a:gd name="T17" fmla="*/ 0 60000 65536"/>
              <a:gd name="T18" fmla="*/ 0 60000 65536"/>
              <a:gd name="T19" fmla="*/ 0 60000 65536"/>
              <a:gd name="T20" fmla="*/ 0 60000 65536"/>
              <a:gd name="T21" fmla="*/ 0 60000 65536"/>
              <a:gd name="T22" fmla="*/ 0 60000 65536"/>
              <a:gd name="T23" fmla="*/ 0 60000 65536"/>
              <a:gd name="T24" fmla="*/ 0 w 1330"/>
              <a:gd name="T25" fmla="*/ 0 h 1369"/>
              <a:gd name="T26" fmla="*/ 1330 w 1330"/>
              <a:gd name="T27" fmla="*/ 1369 h 136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30" h="1369">
                <a:moveTo>
                  <a:pt x="1330" y="0"/>
                </a:moveTo>
                <a:cubicBezTo>
                  <a:pt x="1273" y="87"/>
                  <a:pt x="1217" y="174"/>
                  <a:pt x="1058" y="227"/>
                </a:cubicBezTo>
                <a:cubicBezTo>
                  <a:pt x="899" y="280"/>
                  <a:pt x="529" y="288"/>
                  <a:pt x="378" y="318"/>
                </a:cubicBezTo>
                <a:cubicBezTo>
                  <a:pt x="227" y="348"/>
                  <a:pt x="211" y="287"/>
                  <a:pt x="151" y="408"/>
                </a:cubicBezTo>
                <a:cubicBezTo>
                  <a:pt x="91" y="529"/>
                  <a:pt x="30" y="892"/>
                  <a:pt x="15" y="1043"/>
                </a:cubicBezTo>
                <a:cubicBezTo>
                  <a:pt x="0" y="1194"/>
                  <a:pt x="15" y="1263"/>
                  <a:pt x="60" y="1316"/>
                </a:cubicBezTo>
                <a:cubicBezTo>
                  <a:pt x="105" y="1369"/>
                  <a:pt x="211" y="1353"/>
                  <a:pt x="287" y="1361"/>
                </a:cubicBezTo>
                <a:cubicBezTo>
                  <a:pt x="363" y="1369"/>
                  <a:pt x="438" y="1365"/>
                  <a:pt x="514" y="1361"/>
                </a:cubicBezTo>
              </a:path>
            </a:pathLst>
          </a:custGeom>
          <a:noFill/>
          <a:ln w="9525" cap="rnd">
            <a:solidFill>
              <a:srgbClr val="FF00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6011" name="AutoShape 77"/>
          <p:cNvSpPr>
            <a:spLocks/>
          </p:cNvSpPr>
          <p:nvPr/>
        </p:nvSpPr>
        <p:spPr bwMode="auto">
          <a:xfrm>
            <a:off x="2640013" y="4167188"/>
            <a:ext cx="142875" cy="1439862"/>
          </a:xfrm>
          <a:prstGeom prst="leftBrace">
            <a:avLst>
              <a:gd name="adj1" fmla="val 83981"/>
              <a:gd name="adj2" fmla="val 50000"/>
            </a:avLst>
          </a:prstGeom>
          <a:noFill/>
          <a:ln w="9525" cap="rnd">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accent2"/>
              </a:buClr>
              <a:buSzPct val="85000"/>
              <a:buFont typeface="Wingdings" panose="05000000000000000000" pitchFamily="2" charset="2"/>
              <a:buNone/>
            </a:pPr>
            <a:endParaRPr lang="zh-CN" altLang="en-US" sz="2000">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13" name="Rectangle 2"/>
          <p:cNvSpPr>
            <a:spLocks noGrp="1" noChangeArrowheads="1"/>
          </p:cNvSpPr>
          <p:nvPr>
            <p:ph type="title"/>
          </p:nvPr>
        </p:nvSpPr>
        <p:spPr>
          <a:xfrm>
            <a:off x="1127448" y="0"/>
            <a:ext cx="10776685" cy="1142984"/>
          </a:xfrm>
        </p:spPr>
        <p:txBody>
          <a:bodyPr/>
          <a:lstStyle/>
          <a:p>
            <a:pPr eaLnBrk="1" hangingPunct="1">
              <a:defRPr/>
            </a:pPr>
            <a:r>
              <a:rPr lang="en-US" altLang="en-US" dirty="0" err="1" smtClean="0"/>
              <a:t>Jalr</a:t>
            </a:r>
            <a:r>
              <a:rPr lang="en-US" altLang="en-US" dirty="0" smtClean="0"/>
              <a:t> </a:t>
            </a:r>
            <a:endParaRPr lang="en-AU" altLang="en-US" dirty="0" smtClean="0"/>
          </a:p>
        </p:txBody>
      </p:sp>
    </p:spTree>
    <p:extLst>
      <p:ext uri="{BB962C8B-B14F-4D97-AF65-F5344CB8AC3E}">
        <p14:creationId xmlns:p14="http://schemas.microsoft.com/office/powerpoint/2010/main" val="4140032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620319" y="3836591"/>
            <a:ext cx="6911975" cy="2447925"/>
          </a:xfrm>
          <a:prstGeom prst="rect">
            <a:avLst/>
          </a:prstGeom>
          <a:solidFill>
            <a:schemeClr val="accent2">
              <a:lumMod val="20000"/>
              <a:lumOff val="80000"/>
            </a:schemeClr>
          </a:solidFill>
          <a:ln>
            <a:noFill/>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L0:    add    x20, x23, x24         // k  =  0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L1:    add    x20, x21, x22         // k  =  1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L2:    sub    x20, x21, x22         // k  =  2  so  f  gets  g  -  h</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rPr>
              <a:t>  </a:t>
            </a:r>
            <a:r>
              <a:rPr lang="en-US" altLang="zh-CN" sz="1800" dirty="0" err="1">
                <a:solidFill>
                  <a:srgbClr val="000000"/>
                </a:solidFill>
                <a:latin typeface="Arial" panose="020B0604020202020204" pitchFamily="34" charset="0"/>
              </a:rPr>
              <a:t>jalr</a:t>
            </a:r>
            <a:r>
              <a:rPr lang="en-US" altLang="zh-CN" sz="1800" dirty="0">
                <a:solidFill>
                  <a:srgbClr val="000000"/>
                </a:solidFill>
                <a:latin typeface="Arial" panose="020B0604020202020204" pitchFamily="34" charset="0"/>
              </a:rPr>
              <a:t>     x0, 0(x1)                 // end of this case so go to Exit </a:t>
            </a:r>
          </a:p>
          <a:p>
            <a:pPr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宋体" panose="02010600030101010101" pitchFamily="2" charset="-122"/>
              </a:rPr>
              <a:t>L3:    sub    x20, x23, x24         // k  =  3  so  f  gets  </a:t>
            </a:r>
            <a:r>
              <a:rPr lang="en-US" altLang="zh-CN" sz="1800" dirty="0" err="1">
                <a:solidFill>
                  <a:srgbClr val="000000"/>
                </a:solidFill>
                <a:latin typeface="Arial" panose="020B0604020202020204" pitchFamily="34" charset="0"/>
                <a:ea typeface="宋体" panose="02010600030101010101" pitchFamily="2" charset="-122"/>
              </a:rPr>
              <a:t>i</a:t>
            </a:r>
            <a:r>
              <a:rPr lang="en-US" altLang="zh-CN" sz="1800" dirty="0">
                <a:solidFill>
                  <a:srgbClr val="000000"/>
                </a:solidFill>
                <a:latin typeface="Arial" panose="020B0604020202020204" pitchFamily="34" charset="0"/>
                <a:ea typeface="宋体" panose="02010600030101010101" pitchFamily="2" charset="-122"/>
              </a:rPr>
              <a:t>  -  j</a:t>
            </a:r>
          </a:p>
          <a:p>
            <a:pPr lvl="1" eaLnBrk="1" hangingPunct="1">
              <a:spcBef>
                <a:spcPct val="0"/>
              </a:spcBef>
              <a:buClr>
                <a:schemeClr val="hlink"/>
              </a:buClr>
              <a:buSzTx/>
              <a:buFontTx/>
              <a:buNone/>
              <a:defRPr/>
            </a:pPr>
            <a:r>
              <a:rPr lang="en-US" altLang="zh-CN" sz="1800" dirty="0">
                <a:solidFill>
                  <a:srgbClr val="000000"/>
                </a:solidFill>
                <a:latin typeface="Arial" panose="020B0604020202020204" pitchFamily="34" charset="0"/>
                <a:ea typeface="Arial Unicode MS" pitchFamily="34" charset="-122"/>
                <a:cs typeface="+mn-cs"/>
              </a:rPr>
              <a:t>  </a:t>
            </a:r>
            <a:r>
              <a:rPr lang="en-US" altLang="zh-CN" sz="1800" dirty="0" err="1">
                <a:solidFill>
                  <a:srgbClr val="000000"/>
                </a:solidFill>
                <a:latin typeface="Arial" panose="020B0604020202020204" pitchFamily="34" charset="0"/>
                <a:ea typeface="Arial Unicode MS" pitchFamily="34" charset="-122"/>
                <a:cs typeface="+mn-cs"/>
              </a:rPr>
              <a:t>jalr</a:t>
            </a:r>
            <a:r>
              <a:rPr lang="en-US" altLang="zh-CN" sz="1800" dirty="0">
                <a:solidFill>
                  <a:srgbClr val="000000"/>
                </a:solidFill>
                <a:latin typeface="Arial" panose="020B0604020202020204" pitchFamily="34" charset="0"/>
                <a:ea typeface="Arial Unicode MS" pitchFamily="34" charset="-122"/>
                <a:cs typeface="+mn-cs"/>
              </a:rPr>
              <a:t>     x0, 0(x1)                 //end of  switch statement</a:t>
            </a:r>
          </a:p>
        </p:txBody>
      </p:sp>
      <p:sp>
        <p:nvSpPr>
          <p:cNvPr id="128003" name="Rectangle 3"/>
          <p:cNvSpPr>
            <a:spLocks noGrp="1" noChangeArrowheads="1"/>
          </p:cNvSpPr>
          <p:nvPr>
            <p:ph type="body" idx="1"/>
          </p:nvPr>
        </p:nvSpPr>
        <p:spPr>
          <a:xfrm>
            <a:off x="1991544" y="1005681"/>
            <a:ext cx="8540750" cy="2447925"/>
          </a:xfrm>
        </p:spPr>
        <p:txBody>
          <a:bodyPr/>
          <a:lstStyle/>
          <a:p>
            <a:pPr lvl="1"/>
            <a:r>
              <a:rPr lang="zh-CN" altLang="en-US" dirty="0" smtClean="0"/>
              <a:t> </a:t>
            </a:r>
            <a:r>
              <a:rPr lang="en-US" altLang="zh-CN" dirty="0" smtClean="0"/>
              <a:t>RISC-V assembly code:</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blt</a:t>
            </a:r>
            <a:r>
              <a:rPr lang="en-US" altLang="zh-CN" sz="1800" dirty="0" smtClean="0">
                <a:latin typeface="Times New Roman" panose="02020603050405020304" pitchFamily="18" charset="0"/>
              </a:rPr>
              <a:t>     x25, x0, Exit           // test if  k  &lt;  0 </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bge</a:t>
            </a:r>
            <a:r>
              <a:rPr lang="en-US" altLang="zh-CN" sz="1800" dirty="0" smtClean="0">
                <a:latin typeface="Times New Roman" panose="02020603050405020304" pitchFamily="18" charset="0"/>
              </a:rPr>
              <a:t>    x25, x5, Exit           // if  k  &gt;=  4,  go to Exit</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slli</a:t>
            </a:r>
            <a:r>
              <a:rPr lang="en-US" altLang="zh-CN" sz="1800" dirty="0" smtClean="0">
                <a:latin typeface="Times New Roman" panose="02020603050405020304" pitchFamily="18" charset="0"/>
              </a:rPr>
              <a:t>    x7, x25, 3                 // temp </a:t>
            </a:r>
            <a:r>
              <a:rPr lang="en-US" altLang="zh-CN" sz="1800" dirty="0" err="1" smtClean="0">
                <a:latin typeface="Times New Roman" panose="02020603050405020304" pitchFamily="18" charset="0"/>
              </a:rPr>
              <a:t>reg</a:t>
            </a:r>
            <a:r>
              <a:rPr lang="en-US" altLang="zh-CN" sz="1800" dirty="0" smtClean="0">
                <a:latin typeface="Times New Roman" panose="02020603050405020304" pitchFamily="18" charset="0"/>
              </a:rPr>
              <a:t> x7  =  8  *  k</a:t>
            </a:r>
          </a:p>
          <a:p>
            <a:pPr lvl="1">
              <a:buFont typeface="Wingdings" panose="05000000000000000000" pitchFamily="2" charset="2"/>
              <a:buNone/>
            </a:pPr>
            <a:r>
              <a:rPr lang="en-US" altLang="zh-CN" sz="1800" dirty="0" smtClean="0">
                <a:latin typeface="Times New Roman" panose="02020603050405020304" pitchFamily="18" charset="0"/>
              </a:rPr>
              <a:t>                  add   x7, x7, x6                 // x7  =  address of </a:t>
            </a:r>
            <a:r>
              <a:rPr lang="en-US" altLang="zh-CN" sz="1800" dirty="0" err="1" smtClean="0">
                <a:latin typeface="Times New Roman" panose="02020603050405020304" pitchFamily="18" charset="0"/>
              </a:rPr>
              <a:t>JumpTable</a:t>
            </a:r>
            <a:r>
              <a:rPr lang="en-US" altLang="zh-CN" sz="1800" dirty="0" smtClean="0">
                <a:latin typeface="Times New Roman" panose="02020603050405020304" pitchFamily="18" charset="0"/>
              </a:rPr>
              <a:t>[k]</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ld</a:t>
            </a:r>
            <a:r>
              <a:rPr lang="en-US" altLang="zh-CN" sz="1800" dirty="0" smtClean="0">
                <a:latin typeface="Times New Roman" panose="02020603050405020304" pitchFamily="18" charset="0"/>
              </a:rPr>
              <a:t>     x7, 0(x7)                    // x7 gets </a:t>
            </a:r>
            <a:r>
              <a:rPr lang="en-US" altLang="zh-CN" sz="1800" dirty="0" err="1" smtClean="0">
                <a:latin typeface="Times New Roman" panose="02020603050405020304" pitchFamily="18" charset="0"/>
              </a:rPr>
              <a:t>JumpTable</a:t>
            </a:r>
            <a:r>
              <a:rPr lang="en-US" altLang="zh-CN" sz="1800" dirty="0" smtClean="0">
                <a:latin typeface="Times New Roman" panose="02020603050405020304" pitchFamily="18" charset="0"/>
              </a:rPr>
              <a:t>[k]</a:t>
            </a:r>
          </a:p>
          <a:p>
            <a:pPr lvl="1">
              <a:buFont typeface="Wingdings" panose="05000000000000000000" pitchFamily="2" charset="2"/>
              <a:buNone/>
            </a:pPr>
            <a:r>
              <a:rPr lang="en-US" altLang="zh-CN" sz="1800" dirty="0" smtClean="0">
                <a:latin typeface="Times New Roman" panose="02020603050405020304" pitchFamily="18" charset="0"/>
              </a:rPr>
              <a:t>                  </a:t>
            </a:r>
            <a:r>
              <a:rPr lang="en-US" altLang="zh-CN" sz="1800" dirty="0" err="1" smtClean="0">
                <a:latin typeface="Times New Roman" panose="02020603050405020304" pitchFamily="18" charset="0"/>
              </a:rPr>
              <a:t>jalr</a:t>
            </a:r>
            <a:r>
              <a:rPr lang="en-US" altLang="zh-CN" sz="1800" dirty="0" smtClean="0">
                <a:latin typeface="Times New Roman" panose="02020603050405020304" pitchFamily="18" charset="0"/>
              </a:rPr>
              <a:t>   x1, 0(x7)                   // jump  entrance</a:t>
            </a:r>
          </a:p>
          <a:p>
            <a:pPr lvl="1">
              <a:buFont typeface="Wingdings" panose="05000000000000000000" pitchFamily="2" charset="2"/>
              <a:buNone/>
            </a:pPr>
            <a:r>
              <a:rPr lang="en-US" altLang="zh-CN" sz="1800" dirty="0" smtClean="0">
                <a:latin typeface="Times New Roman" panose="02020603050405020304" pitchFamily="18" charset="0"/>
              </a:rPr>
              <a:t>	Exit: </a:t>
            </a:r>
            <a:endParaRPr lang="en-US" altLang="zh-CN" sz="1800" dirty="0" smtClean="0">
              <a:solidFill>
                <a:srgbClr val="FF0066"/>
              </a:solidFill>
            </a:endParaRPr>
          </a:p>
        </p:txBody>
      </p:sp>
      <p:sp>
        <p:nvSpPr>
          <p:cNvPr id="128004" name="Rectangle 4"/>
          <p:cNvSpPr>
            <a:spLocks noChangeArrowheads="1"/>
          </p:cNvSpPr>
          <p:nvPr/>
        </p:nvSpPr>
        <p:spPr bwMode="auto">
          <a:xfrm>
            <a:off x="1423219" y="3804126"/>
            <a:ext cx="2287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800" i="1">
                <a:solidFill>
                  <a:srgbClr val="FF0066"/>
                </a:solidFill>
                <a:latin typeface="Arial" panose="020B0604020202020204" pitchFamily="34" charset="0"/>
                <a:ea typeface="宋体" panose="02010600030101010101" pitchFamily="2" charset="-122"/>
                <a:cs typeface="Arial Unicode MS" panose="020B0604020202020204" pitchFamily="34" charset="-122"/>
              </a:rPr>
              <a:t>jump address table</a:t>
            </a:r>
            <a:endParaRPr lang="en-US" altLang="zh-CN" sz="1800" b="0">
              <a:latin typeface="Arial" panose="020B0604020202020204" pitchFamily="34" charset="0"/>
              <a:ea typeface="宋体" panose="02010600030101010101" pitchFamily="2" charset="-122"/>
              <a:cs typeface="Arial Unicode MS" panose="020B0604020202020204" pitchFamily="34" charset="-122"/>
            </a:endParaRPr>
          </a:p>
        </p:txBody>
      </p:sp>
      <p:sp>
        <p:nvSpPr>
          <p:cNvPr id="74757" name="Text Box 5"/>
          <p:cNvSpPr txBox="1">
            <a:spLocks noChangeArrowheads="1"/>
          </p:cNvSpPr>
          <p:nvPr/>
        </p:nvSpPr>
        <p:spPr bwMode="auto">
          <a:xfrm>
            <a:off x="1423219" y="4228704"/>
            <a:ext cx="1873250" cy="1878012"/>
          </a:xfrm>
          <a:prstGeom prst="rect">
            <a:avLst/>
          </a:prstGeom>
          <a:solidFill>
            <a:schemeClr val="bg2">
              <a:lumMod val="20000"/>
              <a:lumOff val="80000"/>
            </a:schemeClr>
          </a:solidFill>
          <a:ln>
            <a:noFill/>
          </a:ln>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pitchFamily="49" charset="-12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defRPr>
            </a:lvl9pPr>
          </a:lstStyle>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L0:address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L1:address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L2: address</a:t>
            </a:r>
          </a:p>
          <a:p>
            <a:pPr algn="ctr" eaLnBrk="1" hangingPunct="1">
              <a:spcBef>
                <a:spcPct val="60000"/>
              </a:spcBef>
              <a:buClr>
                <a:schemeClr val="hlink"/>
              </a:buClr>
              <a:buSzTx/>
              <a:buFontTx/>
              <a:buNone/>
              <a:defRPr/>
            </a:pPr>
            <a:r>
              <a:rPr lang="en-US" altLang="zh-CN" sz="2000" b="0" dirty="0">
                <a:latin typeface="Arial" panose="020B0604020202020204" pitchFamily="34" charset="0"/>
                <a:ea typeface="宋体" panose="02010600030101010101" pitchFamily="2" charset="-122"/>
              </a:rPr>
              <a:t>L3:address</a:t>
            </a:r>
          </a:p>
        </p:txBody>
      </p:sp>
      <p:sp>
        <p:nvSpPr>
          <p:cNvPr id="128006" name="Freeform 6"/>
          <p:cNvSpPr>
            <a:spLocks/>
          </p:cNvSpPr>
          <p:nvPr/>
        </p:nvSpPr>
        <p:spPr bwMode="auto">
          <a:xfrm>
            <a:off x="2496394" y="3260329"/>
            <a:ext cx="1079639" cy="576262"/>
          </a:xfrm>
          <a:custGeom>
            <a:avLst/>
            <a:gdLst>
              <a:gd name="T0" fmla="*/ 2147483646 w 726"/>
              <a:gd name="T1" fmla="*/ 2147483646 h 590"/>
              <a:gd name="T2" fmla="*/ 2147483646 w 726"/>
              <a:gd name="T3" fmla="*/ 2147483646 h 590"/>
              <a:gd name="T4" fmla="*/ 0 w 726"/>
              <a:gd name="T5" fmla="*/ 2147483646 h 590"/>
              <a:gd name="T6" fmla="*/ 0 60000 65536"/>
              <a:gd name="T7" fmla="*/ 0 60000 65536"/>
              <a:gd name="T8" fmla="*/ 0 60000 65536"/>
              <a:gd name="T9" fmla="*/ 0 w 726"/>
              <a:gd name="T10" fmla="*/ 0 h 590"/>
              <a:gd name="T11" fmla="*/ 726 w 726"/>
              <a:gd name="T12" fmla="*/ 590 h 590"/>
            </a:gdLst>
            <a:ahLst/>
            <a:cxnLst>
              <a:cxn ang="T6">
                <a:pos x="T0" y="T1"/>
              </a:cxn>
              <a:cxn ang="T7">
                <a:pos x="T2" y="T3"/>
              </a:cxn>
              <a:cxn ang="T8">
                <a:pos x="T4" y="T5"/>
              </a:cxn>
            </a:cxnLst>
            <a:rect l="T9" t="T10" r="T11" b="T12"/>
            <a:pathLst>
              <a:path w="726" h="590">
                <a:moveTo>
                  <a:pt x="726" y="46"/>
                </a:moveTo>
                <a:cubicBezTo>
                  <a:pt x="582" y="23"/>
                  <a:pt x="439" y="0"/>
                  <a:pt x="318" y="91"/>
                </a:cubicBezTo>
                <a:cubicBezTo>
                  <a:pt x="197" y="182"/>
                  <a:pt x="53" y="507"/>
                  <a:pt x="0" y="590"/>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7" name="Freeform 7"/>
          <p:cNvSpPr>
            <a:spLocks/>
          </p:cNvSpPr>
          <p:nvPr/>
        </p:nvSpPr>
        <p:spPr bwMode="auto">
          <a:xfrm>
            <a:off x="4799856" y="3404791"/>
            <a:ext cx="385949" cy="504825"/>
          </a:xfrm>
          <a:custGeom>
            <a:avLst/>
            <a:gdLst>
              <a:gd name="T0" fmla="*/ 2147483646 w 332"/>
              <a:gd name="T1" fmla="*/ 0 h 318"/>
              <a:gd name="T2" fmla="*/ 2147483646 w 332"/>
              <a:gd name="T3" fmla="*/ 2147483646 h 318"/>
              <a:gd name="T4" fmla="*/ 2147483646 w 332"/>
              <a:gd name="T5" fmla="*/ 2147483646 h 318"/>
              <a:gd name="T6" fmla="*/ 2147483646 w 332"/>
              <a:gd name="T7" fmla="*/ 2147483646 h 318"/>
              <a:gd name="T8" fmla="*/ 0 60000 65536"/>
              <a:gd name="T9" fmla="*/ 0 60000 65536"/>
              <a:gd name="T10" fmla="*/ 0 60000 65536"/>
              <a:gd name="T11" fmla="*/ 0 60000 65536"/>
              <a:gd name="T12" fmla="*/ 0 w 332"/>
              <a:gd name="T13" fmla="*/ 0 h 318"/>
              <a:gd name="T14" fmla="*/ 332 w 332"/>
              <a:gd name="T15" fmla="*/ 318 h 318"/>
            </a:gdLst>
            <a:ahLst/>
            <a:cxnLst>
              <a:cxn ang="T8">
                <a:pos x="T0" y="T1"/>
              </a:cxn>
              <a:cxn ang="T9">
                <a:pos x="T2" y="T3"/>
              </a:cxn>
              <a:cxn ang="T10">
                <a:pos x="T4" y="T5"/>
              </a:cxn>
              <a:cxn ang="T11">
                <a:pos x="T6" y="T7"/>
              </a:cxn>
            </a:cxnLst>
            <a:rect l="T12" t="T13" r="T14" b="T15"/>
            <a:pathLst>
              <a:path w="332" h="318">
                <a:moveTo>
                  <a:pt x="8" y="0"/>
                </a:moveTo>
                <a:cubicBezTo>
                  <a:pt x="163" y="23"/>
                  <a:pt x="318" y="46"/>
                  <a:pt x="325" y="91"/>
                </a:cubicBezTo>
                <a:cubicBezTo>
                  <a:pt x="332" y="136"/>
                  <a:pt x="106" y="234"/>
                  <a:pt x="53" y="272"/>
                </a:cubicBezTo>
                <a:cubicBezTo>
                  <a:pt x="0" y="310"/>
                  <a:pt x="4" y="314"/>
                  <a:pt x="8" y="318"/>
                </a:cubicBezTo>
              </a:path>
            </a:pathLst>
          </a:custGeom>
          <a:noFill/>
          <a:ln w="5715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08" name="Line 8"/>
          <p:cNvSpPr>
            <a:spLocks noChangeShapeType="1"/>
          </p:cNvSpPr>
          <p:nvPr/>
        </p:nvSpPr>
        <p:spPr bwMode="auto">
          <a:xfrm>
            <a:off x="3144838" y="5229225"/>
            <a:ext cx="647700" cy="0"/>
          </a:xfrm>
          <a:prstGeom prst="line">
            <a:avLst/>
          </a:prstGeom>
          <a:noFill/>
          <a:ln w="76200" cap="rnd">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2"/>
          <p:cNvSpPr>
            <a:spLocks noGrp="1" noChangeArrowheads="1"/>
          </p:cNvSpPr>
          <p:nvPr>
            <p:ph type="title"/>
          </p:nvPr>
        </p:nvSpPr>
        <p:spPr>
          <a:xfrm>
            <a:off x="1127448" y="0"/>
            <a:ext cx="10776685" cy="1142984"/>
          </a:xfrm>
        </p:spPr>
        <p:txBody>
          <a:bodyPr/>
          <a:lstStyle/>
          <a:p>
            <a:pPr eaLnBrk="1" hangingPunct="1">
              <a:defRPr/>
            </a:pPr>
            <a:r>
              <a:rPr lang="en-AU" altLang="en-US" dirty="0" smtClean="0"/>
              <a:t>Case/Switch</a:t>
            </a:r>
          </a:p>
        </p:txBody>
      </p:sp>
    </p:spTree>
    <p:extLst>
      <p:ext uri="{BB962C8B-B14F-4D97-AF65-F5344CB8AC3E}">
        <p14:creationId xmlns:p14="http://schemas.microsoft.com/office/powerpoint/2010/main" val="56690770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defRPr/>
            </a:pPr>
            <a:r>
              <a:rPr lang="en-US" altLang="en-US" dirty="0" smtClean="0"/>
              <a:t>Basic Blocks</a:t>
            </a:r>
            <a:endParaRPr lang="en-AU" altLang="en-US" dirty="0" smtClean="0"/>
          </a:p>
        </p:txBody>
      </p:sp>
      <p:sp>
        <p:nvSpPr>
          <p:cNvPr id="130052" name="Rectangle 3"/>
          <p:cNvSpPr>
            <a:spLocks noGrp="1" noChangeArrowheads="1"/>
          </p:cNvSpPr>
          <p:nvPr>
            <p:ph type="body" idx="1"/>
          </p:nvPr>
        </p:nvSpPr>
        <p:spPr>
          <a:xfrm>
            <a:off x="1775520" y="986406"/>
            <a:ext cx="9073008" cy="2303463"/>
          </a:xfrm>
        </p:spPr>
        <p:txBody>
          <a:bodyPr/>
          <a:lstStyle/>
          <a:p>
            <a:pPr eaLnBrk="1" hangingPunct="1"/>
            <a:r>
              <a:rPr lang="en-US" altLang="en-US" dirty="0" smtClean="0"/>
              <a:t>A basic block is a sequence of instructions with</a:t>
            </a:r>
          </a:p>
          <a:p>
            <a:pPr lvl="1" eaLnBrk="1" hangingPunct="1"/>
            <a:r>
              <a:rPr lang="en-US" altLang="en-US" dirty="0" smtClean="0"/>
              <a:t>No embedded branches (except at end)</a:t>
            </a:r>
          </a:p>
          <a:p>
            <a:pPr lvl="1" eaLnBrk="1" hangingPunct="1"/>
            <a:r>
              <a:rPr lang="en-US" altLang="en-US" dirty="0" smtClean="0"/>
              <a:t>No branch targets (except at beginning)</a:t>
            </a:r>
            <a:endParaRPr lang="en-AU" altLang="en-US" dirty="0" smtClean="0"/>
          </a:p>
        </p:txBody>
      </p:sp>
      <p:grpSp>
        <p:nvGrpSpPr>
          <p:cNvPr id="130053" name="Group 4"/>
          <p:cNvGrpSpPr>
            <a:grpSpLocks/>
          </p:cNvGrpSpPr>
          <p:nvPr/>
        </p:nvGrpSpPr>
        <p:grpSpPr bwMode="auto">
          <a:xfrm>
            <a:off x="1919288" y="3100388"/>
            <a:ext cx="3311525" cy="2592387"/>
            <a:chOff x="1429" y="2296"/>
            <a:chExt cx="2086" cy="1633"/>
          </a:xfrm>
        </p:grpSpPr>
        <p:sp>
          <p:nvSpPr>
            <p:cNvPr id="126983" name="Rectangle 5"/>
            <p:cNvSpPr>
              <a:spLocks noChangeArrowheads="1"/>
            </p:cNvSpPr>
            <p:nvPr/>
          </p:nvSpPr>
          <p:spPr bwMode="auto">
            <a:xfrm>
              <a:off x="1791" y="2620"/>
              <a:ext cx="1270" cy="124"/>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4" name="Rectangle 6"/>
            <p:cNvSpPr>
              <a:spLocks noChangeArrowheads="1"/>
            </p:cNvSpPr>
            <p:nvPr/>
          </p:nvSpPr>
          <p:spPr bwMode="auto">
            <a:xfrm>
              <a:off x="1791" y="2750"/>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5" name="Rectangle 7"/>
            <p:cNvSpPr>
              <a:spLocks noChangeArrowheads="1"/>
            </p:cNvSpPr>
            <p:nvPr/>
          </p:nvSpPr>
          <p:spPr bwMode="auto">
            <a:xfrm>
              <a:off x="1791" y="2886"/>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6" name="Rectangle 8"/>
            <p:cNvSpPr>
              <a:spLocks noChangeArrowheads="1"/>
            </p:cNvSpPr>
            <p:nvPr/>
          </p:nvSpPr>
          <p:spPr bwMode="auto">
            <a:xfrm>
              <a:off x="1791" y="3022"/>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7" name="Rectangle 9"/>
            <p:cNvSpPr>
              <a:spLocks noChangeArrowheads="1"/>
            </p:cNvSpPr>
            <p:nvPr/>
          </p:nvSpPr>
          <p:spPr bwMode="auto">
            <a:xfrm>
              <a:off x="1791" y="3158"/>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8" name="Rectangle 10"/>
            <p:cNvSpPr>
              <a:spLocks noChangeArrowheads="1"/>
            </p:cNvSpPr>
            <p:nvPr/>
          </p:nvSpPr>
          <p:spPr bwMode="auto">
            <a:xfrm>
              <a:off x="1791" y="3294"/>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26989" name="Rectangle 11"/>
            <p:cNvSpPr>
              <a:spLocks noChangeArrowheads="1"/>
            </p:cNvSpPr>
            <p:nvPr/>
          </p:nvSpPr>
          <p:spPr bwMode="auto">
            <a:xfrm>
              <a:off x="1791" y="3430"/>
              <a:ext cx="1270" cy="136"/>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defRPr/>
              </a:pPr>
              <a:endParaRPr lang="en-US" altLang="en-US" sz="1800" smtClean="0">
                <a:latin typeface="Arial" panose="020B0604020202020204" pitchFamily="34" charset="0"/>
                <a:ea typeface="Arial Unicode MS"/>
                <a:cs typeface="Arial Unicode MS"/>
              </a:endParaRPr>
            </a:p>
          </p:txBody>
        </p:sp>
        <p:sp>
          <p:nvSpPr>
            <p:cNvPr id="130062"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3"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4"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5"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6"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067" name="Rectangle 17"/>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30068" name="Rectangle 18"/>
            <p:cNvSpPr>
              <a:spLocks noChangeArrowheads="1"/>
            </p:cNvSpPr>
            <p:nvPr/>
          </p:nvSpPr>
          <p:spPr bwMode="auto">
            <a:xfrm>
              <a:off x="1791" y="2341"/>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30069" name="Rectangle 19"/>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sp>
          <p:nvSpPr>
            <p:cNvPr id="130070" name="Rectangle 20"/>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endParaRPr lang="en-US" altLang="en-US" sz="1800">
                <a:latin typeface="Arial" panose="020B0604020202020204" pitchFamily="34" charset="0"/>
                <a:ea typeface="Arial Unicode MS" panose="020B0604020202020204" pitchFamily="34" charset="-122"/>
                <a:cs typeface="Arial Unicode MS" panose="020B0604020202020204" pitchFamily="34" charset="-122"/>
              </a:endParaRPr>
            </a:p>
          </p:txBody>
        </p:sp>
      </p:grpSp>
      <p:sp>
        <p:nvSpPr>
          <p:cNvPr id="130054" name="Rectangle 21"/>
          <p:cNvSpPr>
            <a:spLocks noChangeArrowheads="1"/>
          </p:cNvSpPr>
          <p:nvPr/>
        </p:nvSpPr>
        <p:spPr bwMode="auto">
          <a:xfrm>
            <a:off x="5629275" y="3057525"/>
            <a:ext cx="467042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buClr>
                <a:schemeClr val="folHlink"/>
              </a:buClr>
              <a:buSzPct val="60000"/>
              <a:buFont typeface="Wingdings" panose="05000000000000000000" pitchFamily="2" charset="2"/>
              <a:buChar char="n"/>
            </a:pPr>
            <a:r>
              <a:rPr lang="en-US" altLang="en-US" sz="2800" b="0">
                <a:latin typeface="Arial" panose="020B0604020202020204" pitchFamily="34" charset="0"/>
                <a:ea typeface="Arial Unicode MS" panose="020B0604020202020204" pitchFamily="34" charset="-122"/>
                <a:cs typeface="Arial Unicode MS" panose="020B0604020202020204" pitchFamily="34" charset="-122"/>
              </a:rPr>
              <a:t>A compiler identifies basic blocks for optimization</a:t>
            </a:r>
          </a:p>
          <a:p>
            <a:pPr eaLnBrk="1" hangingPunct="1">
              <a:buClr>
                <a:schemeClr val="folHlink"/>
              </a:buClr>
              <a:buSzPct val="60000"/>
              <a:buFont typeface="Wingdings" panose="05000000000000000000" pitchFamily="2" charset="2"/>
              <a:buChar char="n"/>
            </a:pPr>
            <a:r>
              <a:rPr lang="en-US" altLang="en-US" sz="2800" b="0">
                <a:latin typeface="Arial" panose="020B0604020202020204" pitchFamily="34" charset="0"/>
                <a:ea typeface="Arial Unicode MS" panose="020B0604020202020204" pitchFamily="34" charset="-122"/>
                <a:cs typeface="Arial Unicode MS" panose="020B0604020202020204" pitchFamily="34" charset="-122"/>
              </a:rPr>
              <a:t>An advanced processor can accelerate execution of basic blocks</a:t>
            </a:r>
          </a:p>
        </p:txBody>
      </p:sp>
    </p:spTree>
    <p:extLst>
      <p:ext uri="{BB962C8B-B14F-4D97-AF65-F5344CB8AC3E}">
        <p14:creationId xmlns:p14="http://schemas.microsoft.com/office/powerpoint/2010/main" val="293124651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Rot="1" noChangeArrowheads="1"/>
          </p:cNvSpPr>
          <p:nvPr>
            <p:ph type="title"/>
          </p:nvPr>
        </p:nvSpPr>
        <p:spPr/>
        <p:txBody>
          <a:bodyPr/>
          <a:lstStyle/>
          <a:p>
            <a:pPr>
              <a:defRPr/>
            </a:pPr>
            <a:r>
              <a:rPr lang="en-US" altLang="zh-CN" dirty="0" smtClean="0"/>
              <a:t>2.8   </a:t>
            </a:r>
            <a:r>
              <a:rPr lang="en-US" altLang="zh-CN" dirty="0"/>
              <a:t>Supporting Procedures in Computer Hardware</a:t>
            </a:r>
          </a:p>
        </p:txBody>
      </p:sp>
      <p:sp>
        <p:nvSpPr>
          <p:cNvPr id="53251" name="Rectangle 5"/>
          <p:cNvSpPr>
            <a:spLocks noRot="1" noChangeArrowheads="1"/>
          </p:cNvSpPr>
          <p:nvPr/>
        </p:nvSpPr>
        <p:spPr bwMode="auto">
          <a:xfrm>
            <a:off x="623392" y="1268760"/>
            <a:ext cx="11390313" cy="4967287"/>
          </a:xfrm>
          <a:prstGeom prst="rect">
            <a:avLst/>
          </a:prstGeom>
          <a:noFill/>
          <a:ln w="9525">
            <a:noFill/>
            <a:miter lim="800000"/>
            <a:headEnd/>
            <a:tailEnd/>
          </a:ln>
        </p:spPr>
        <p:txBody>
          <a:bodyPr/>
          <a:lstStyle/>
          <a:p>
            <a:pPr marL="533400" indent="-533400">
              <a:spcBef>
                <a:spcPct val="20000"/>
              </a:spcBef>
              <a:buClr>
                <a:schemeClr val="bg2"/>
              </a:buClr>
              <a:buSzPct val="75000"/>
              <a:buFont typeface="Wingdings" panose="05000000000000000000" pitchFamily="2" charset="2"/>
              <a:buChar char="p"/>
              <a:defRPr/>
            </a:pPr>
            <a:r>
              <a:rPr lang="en-US" altLang="zh-CN" sz="2400" dirty="0">
                <a:solidFill>
                  <a:srgbClr val="FF0000"/>
                </a:solidFill>
                <a:latin typeface="Verdana" pitchFamily="34" charset="0"/>
                <a:ea typeface="楷体_GB2312" pitchFamily="49" charset="-122"/>
              </a:rPr>
              <a:t>Procedure/function</a:t>
            </a:r>
            <a:r>
              <a:rPr lang="en-US" altLang="zh-CN" sz="2400" b="0" dirty="0">
                <a:latin typeface="Verdana" pitchFamily="34" charset="0"/>
                <a:ea typeface="楷体_GB2312" pitchFamily="49" charset="-122"/>
              </a:rPr>
              <a:t>  --- be used to structure programs</a:t>
            </a:r>
          </a:p>
          <a:p>
            <a:pPr marL="914400" lvl="1" indent="-457200">
              <a:spcBef>
                <a:spcPct val="20000"/>
              </a:spcBef>
              <a:buClr>
                <a:schemeClr val="tx2"/>
              </a:buClr>
              <a:buSzPct val="75000"/>
              <a:buFont typeface="Wingdings" panose="05000000000000000000" pitchFamily="2" charset="2"/>
              <a:buChar char="n"/>
              <a:defRPr/>
            </a:pPr>
            <a:r>
              <a:rPr lang="en-US" altLang="zh-CN" sz="2400" b="0" dirty="0">
                <a:latin typeface="Verdana" pitchFamily="34" charset="0"/>
                <a:ea typeface="宋体" pitchFamily="2" charset="-122"/>
              </a:rPr>
              <a:t>A stored subroutine that performs a specific task based on the parameters with which it is provided</a:t>
            </a:r>
          </a:p>
          <a:p>
            <a:pPr marL="838200" lvl="1" indent="-381000">
              <a:spcBef>
                <a:spcPct val="20000"/>
              </a:spcBef>
              <a:buClr>
                <a:schemeClr val="accent1"/>
              </a:buClr>
              <a:buSzPct val="65000"/>
              <a:buFont typeface="Wingdings" panose="05000000000000000000" pitchFamily="2" charset="2"/>
              <a:buChar char="n"/>
              <a:defRPr/>
            </a:pPr>
            <a:r>
              <a:rPr lang="en-US" altLang="zh-CN" sz="2400" b="0" dirty="0">
                <a:latin typeface="Verdana" pitchFamily="34" charset="0"/>
                <a:ea typeface="宋体" pitchFamily="2" charset="-122"/>
              </a:rPr>
              <a:t>easier to understand,  allow code to be reused</a:t>
            </a:r>
          </a:p>
          <a:p>
            <a:pPr marL="914400" lvl="1" indent="-457200">
              <a:spcBef>
                <a:spcPct val="20000"/>
              </a:spcBef>
              <a:buClr>
                <a:schemeClr val="tx2"/>
              </a:buClr>
              <a:buSzPct val="75000"/>
              <a:buFont typeface="Wingdings" panose="05000000000000000000" pitchFamily="2" charset="2"/>
              <a:buChar char="n"/>
              <a:defRPr/>
            </a:pPr>
            <a:r>
              <a:rPr lang="en-US" altLang="zh-CN" sz="2400" dirty="0">
                <a:solidFill>
                  <a:srgbClr val="FF0066"/>
                </a:solidFill>
                <a:latin typeface="Verdana" pitchFamily="34" charset="0"/>
                <a:ea typeface="宋体" pitchFamily="2" charset="-122"/>
              </a:rPr>
              <a:t>Six steps</a:t>
            </a: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Place Parameters in a place where the procedure can access them </a:t>
            </a:r>
            <a:r>
              <a:rPr lang="zh-CN" altLang="en-US" sz="2000" b="0" dirty="0">
                <a:latin typeface="Verdana" pitchFamily="34" charset="0"/>
                <a:ea typeface="宋体" pitchFamily="2" charset="-122"/>
              </a:rPr>
              <a:t>（</a:t>
            </a:r>
            <a:r>
              <a:rPr lang="en-US" altLang="zh-CN" sz="2000" b="0" dirty="0">
                <a:latin typeface="Verdana" pitchFamily="34" charset="0"/>
                <a:ea typeface="宋体" pitchFamily="2" charset="-122"/>
              </a:rPr>
              <a:t>in registers x10~x17</a:t>
            </a:r>
            <a:r>
              <a:rPr lang="zh-CN" altLang="en-US" sz="2000" b="0" dirty="0">
                <a:latin typeface="Verdana" pitchFamily="34" charset="0"/>
                <a:ea typeface="宋体" pitchFamily="2" charset="-122"/>
              </a:rPr>
              <a:t>）</a:t>
            </a:r>
            <a:endParaRPr lang="en-US" altLang="zh-CN" sz="2000" b="0" dirty="0">
              <a:latin typeface="Verdana" pitchFamily="34" charset="0"/>
              <a:ea typeface="宋体" pitchFamily="2" charset="-122"/>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Transfer control to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Acquire the storage resources needed for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Perform the desired task</a:t>
            </a: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Place the result value in a place where the calling program can access it </a:t>
            </a:r>
          </a:p>
          <a:p>
            <a:pPr marL="1371600" lvl="2" indent="-457200">
              <a:spcBef>
                <a:spcPct val="20000"/>
              </a:spcBef>
              <a:buClr>
                <a:schemeClr val="tx2"/>
              </a:buClr>
              <a:buSzPct val="75000"/>
              <a:buFont typeface="Wingdings" panose="05000000000000000000" pitchFamily="2" charset="2"/>
              <a:buAutoNum type="arabicPeriod"/>
              <a:defRPr/>
            </a:pPr>
            <a:r>
              <a:rPr lang="en-US" altLang="zh-CN" sz="2000" b="0" dirty="0">
                <a:latin typeface="Verdana" pitchFamily="34" charset="0"/>
                <a:ea typeface="宋体" pitchFamily="2" charset="-122"/>
              </a:rPr>
              <a:t>Return control to the point of origin (address in x1)</a:t>
            </a:r>
          </a:p>
        </p:txBody>
      </p:sp>
    </p:spTree>
    <p:extLst>
      <p:ext uri="{BB962C8B-B14F-4D97-AF65-F5344CB8AC3E}">
        <p14:creationId xmlns:p14="http://schemas.microsoft.com/office/powerpoint/2010/main" val="327442974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3"/>
          <p:cNvSpPr>
            <a:spLocks noGrp="1"/>
          </p:cNvSpPr>
          <p:nvPr>
            <p:ph type="ftr" sz="quarter" idx="4294967295"/>
          </p:nvPr>
        </p:nvSpPr>
        <p:spPr>
          <a:xfrm>
            <a:off x="9048750" y="5992813"/>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smtClean="0">
                <a:latin typeface="Arial" panose="020B0604020202020204" pitchFamily="34" charset="0"/>
                <a:ea typeface="宋体" panose="02010600030101010101" pitchFamily="2" charset="-122"/>
              </a:rPr>
              <a:t>Chapter 2 — Instructions: Language of the Computer — </a:t>
            </a:r>
            <a:fld id="{92C8BE8A-D4D3-4F8B-AB37-F4F07C584E68}"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78</a:t>
            </a:fld>
            <a:endParaRPr lang="en-AU" altLang="en-US" sz="1400" smtClean="0">
              <a:latin typeface="Arial" panose="020B0604020202020204" pitchFamily="34" charset="0"/>
              <a:ea typeface="宋体" panose="02010600030101010101" pitchFamily="2" charset="-122"/>
            </a:endParaRPr>
          </a:p>
        </p:txBody>
      </p:sp>
      <p:sp>
        <p:nvSpPr>
          <p:cNvPr id="77827" name="Rectangle 2"/>
          <p:cNvSpPr>
            <a:spLocks noGrp="1" noChangeArrowheads="1"/>
          </p:cNvSpPr>
          <p:nvPr>
            <p:ph type="title"/>
          </p:nvPr>
        </p:nvSpPr>
        <p:spPr/>
        <p:txBody>
          <a:bodyPr/>
          <a:lstStyle/>
          <a:p>
            <a:pPr eaLnBrk="1" hangingPunct="1">
              <a:defRPr/>
            </a:pPr>
            <a:r>
              <a:rPr lang="en-US" altLang="en-US" smtClean="0"/>
              <a:t>Procedure Call Instructions</a:t>
            </a:r>
            <a:endParaRPr lang="en-AU" altLang="en-US" smtClean="0"/>
          </a:p>
        </p:txBody>
      </p:sp>
      <p:sp>
        <p:nvSpPr>
          <p:cNvPr id="134148" name="Rectangle 3"/>
          <p:cNvSpPr>
            <a:spLocks noGrp="1" noChangeArrowheads="1"/>
          </p:cNvSpPr>
          <p:nvPr>
            <p:ph type="body" idx="1"/>
          </p:nvPr>
        </p:nvSpPr>
        <p:spPr/>
        <p:txBody>
          <a:bodyPr/>
          <a:lstStyle/>
          <a:p>
            <a:pPr eaLnBrk="1" hangingPunct="1"/>
            <a:r>
              <a:rPr lang="en-US" altLang="en-US" smtClean="0"/>
              <a:t>Procedure call: jump and link</a:t>
            </a:r>
          </a:p>
          <a:p>
            <a:pPr eaLnBrk="1" hangingPunct="1">
              <a:buFont typeface="Wingdings" panose="05000000000000000000" pitchFamily="2" charset="2"/>
              <a:buNone/>
            </a:pPr>
            <a:r>
              <a:rPr lang="en-US" altLang="en-US" sz="2800" smtClean="0">
                <a:latin typeface="Lucida Console" panose="020B0609040504020204" pitchFamily="49" charset="0"/>
              </a:rPr>
              <a:t>	</a:t>
            </a:r>
            <a:r>
              <a:rPr lang="en-US" altLang="en-US" sz="2800" smtClean="0">
                <a:solidFill>
                  <a:srgbClr val="FF0000"/>
                </a:solidFill>
                <a:latin typeface="Lucida Console" panose="020B0609040504020204" pitchFamily="49" charset="0"/>
              </a:rPr>
              <a:t>jal</a:t>
            </a:r>
            <a:r>
              <a:rPr lang="en-US" altLang="en-US" sz="2800" smtClean="0">
                <a:latin typeface="Lucida Console" panose="020B0609040504020204" pitchFamily="49" charset="0"/>
              </a:rPr>
              <a:t> </a:t>
            </a:r>
            <a:r>
              <a:rPr lang="en-US" altLang="en-US" sz="2800" smtClean="0">
                <a:solidFill>
                  <a:srgbClr val="FF0000"/>
                </a:solidFill>
                <a:latin typeface="Lucida Console" panose="020B0609040504020204" pitchFamily="49" charset="0"/>
              </a:rPr>
              <a:t>x1</a:t>
            </a:r>
            <a:r>
              <a:rPr lang="en-US" altLang="en-US" sz="2800" smtClean="0">
                <a:latin typeface="Lucida Console" panose="020B0609040504020204" pitchFamily="49" charset="0"/>
              </a:rPr>
              <a:t>, ProcedureLabel</a:t>
            </a:r>
          </a:p>
          <a:p>
            <a:pPr lvl="1" eaLnBrk="1" hangingPunct="1"/>
            <a:r>
              <a:rPr lang="en-US" altLang="en-US" smtClean="0"/>
              <a:t>Address of following instruction put in x1</a:t>
            </a:r>
          </a:p>
          <a:p>
            <a:pPr lvl="1" eaLnBrk="1" hangingPunct="1"/>
            <a:r>
              <a:rPr lang="en-US" altLang="en-US" smtClean="0"/>
              <a:t>Jumps to target address</a:t>
            </a:r>
          </a:p>
          <a:p>
            <a:pPr eaLnBrk="1" hangingPunct="1"/>
            <a:r>
              <a:rPr lang="en-US" altLang="en-US" smtClean="0"/>
              <a:t>Procedure return: jump and link register</a:t>
            </a:r>
          </a:p>
          <a:p>
            <a:pPr eaLnBrk="1" hangingPunct="1">
              <a:buFont typeface="Wingdings" panose="05000000000000000000" pitchFamily="2" charset="2"/>
              <a:buNone/>
            </a:pPr>
            <a:r>
              <a:rPr lang="en-US" altLang="en-US" sz="2800" smtClean="0">
                <a:latin typeface="Lucida Console" panose="020B0609040504020204" pitchFamily="49" charset="0"/>
              </a:rPr>
              <a:t>	</a:t>
            </a:r>
            <a:r>
              <a:rPr lang="en-US" altLang="en-US" sz="2800" smtClean="0">
                <a:solidFill>
                  <a:srgbClr val="FF0000"/>
                </a:solidFill>
                <a:latin typeface="Lucida Console" panose="020B0609040504020204" pitchFamily="49" charset="0"/>
              </a:rPr>
              <a:t>jalr x0, 0(x1)</a:t>
            </a:r>
          </a:p>
          <a:p>
            <a:pPr lvl="1" eaLnBrk="1" hangingPunct="1"/>
            <a:r>
              <a:rPr lang="en-US" altLang="en-US" smtClean="0"/>
              <a:t>Like jal, but jumps to 0 + address in x1</a:t>
            </a:r>
          </a:p>
          <a:p>
            <a:pPr lvl="1" eaLnBrk="1" hangingPunct="1"/>
            <a:r>
              <a:rPr lang="en-US" altLang="en-US" smtClean="0"/>
              <a:t>Use x0 as rd (x0 cannot be changed)</a:t>
            </a:r>
          </a:p>
          <a:p>
            <a:pPr lvl="1" eaLnBrk="1" hangingPunct="1"/>
            <a:r>
              <a:rPr lang="en-US" altLang="en-US" smtClean="0"/>
              <a:t>Can also be used for computed jumps</a:t>
            </a:r>
          </a:p>
          <a:p>
            <a:pPr lvl="2" eaLnBrk="1" hangingPunct="1"/>
            <a:r>
              <a:rPr lang="en-US" altLang="en-US" smtClean="0"/>
              <a:t>e.g., for case/switch statements</a:t>
            </a:r>
            <a:endParaRPr lang="en-AU" altLang="en-US" smtClean="0"/>
          </a:p>
        </p:txBody>
      </p:sp>
      <p:sp>
        <p:nvSpPr>
          <p:cNvPr id="134149" name="AutoShape 3"/>
          <p:cNvSpPr>
            <a:spLocks noChangeArrowheads="1"/>
          </p:cNvSpPr>
          <p:nvPr/>
        </p:nvSpPr>
        <p:spPr bwMode="auto">
          <a:xfrm>
            <a:off x="6168008" y="854853"/>
            <a:ext cx="1655763" cy="576262"/>
          </a:xfrm>
          <a:prstGeom prst="wedgeEllipseCallout">
            <a:avLst>
              <a:gd name="adj1" fmla="val -287458"/>
              <a:gd name="adj2" fmla="val 148111"/>
            </a:avLst>
          </a:prstGeom>
          <a:noFill/>
          <a:ln w="9525" algn="ctr">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ctr" eaLnBrk="1" hangingPunct="1">
              <a:spcBef>
                <a:spcPct val="0"/>
              </a:spcBef>
              <a:buClr>
                <a:schemeClr val="hlink"/>
              </a:buClr>
              <a:buSzTx/>
              <a:buFontTx/>
              <a:buNone/>
            </a:pPr>
            <a:r>
              <a:rPr lang="en-US" altLang="zh-CN" sz="1800">
                <a:solidFill>
                  <a:srgbClr val="FF0000"/>
                </a:solidFill>
                <a:latin typeface="Arial" panose="020B0604020202020204" pitchFamily="34" charset="0"/>
                <a:ea typeface="宋体" panose="02010600030101010101" pitchFamily="2" charset="-122"/>
                <a:cs typeface="Arial Unicode MS" panose="020B0604020202020204" pitchFamily="34" charset="-122"/>
              </a:rPr>
              <a:t>PC+4→x1</a:t>
            </a:r>
          </a:p>
        </p:txBody>
      </p:sp>
    </p:spTree>
    <p:extLst>
      <p:ext uri="{BB962C8B-B14F-4D97-AF65-F5344CB8AC3E}">
        <p14:creationId xmlns:p14="http://schemas.microsoft.com/office/powerpoint/2010/main" val="257274552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Using More Registers</a:t>
            </a:r>
            <a:endParaRPr lang="zh-CN" altLang="en-US" dirty="0"/>
          </a:p>
        </p:txBody>
      </p:sp>
      <p:sp>
        <p:nvSpPr>
          <p:cNvPr id="136195" name="内容占位符 2"/>
          <p:cNvSpPr>
            <a:spLocks noGrp="1"/>
          </p:cNvSpPr>
          <p:nvPr>
            <p:ph idx="1"/>
          </p:nvPr>
        </p:nvSpPr>
        <p:spPr/>
        <p:txBody>
          <a:bodyPr/>
          <a:lstStyle/>
          <a:p>
            <a:r>
              <a:rPr lang="en-US" altLang="zh-CN" dirty="0" smtClean="0"/>
              <a:t>Registers for procedure calling</a:t>
            </a:r>
          </a:p>
          <a:p>
            <a:pPr lvl="1"/>
            <a:r>
              <a:rPr lang="en-US" altLang="zh-CN" dirty="0" smtClean="0"/>
              <a:t> x10~ x17: 8 argument registers to pass parameters or return values</a:t>
            </a:r>
          </a:p>
          <a:p>
            <a:pPr lvl="1"/>
            <a:r>
              <a:rPr lang="en-US" altLang="zh-CN" dirty="0" smtClean="0"/>
              <a:t> x1: one return address register to return to origin point</a:t>
            </a:r>
          </a:p>
          <a:p>
            <a:r>
              <a:rPr lang="en-US" altLang="zh-CN" dirty="0" smtClean="0"/>
              <a:t>Stack</a:t>
            </a:r>
            <a:r>
              <a:rPr lang="zh-CN" altLang="en-US" dirty="0" smtClean="0"/>
              <a:t>：</a:t>
            </a:r>
            <a:r>
              <a:rPr lang="en-US" altLang="zh-CN" dirty="0" smtClean="0"/>
              <a:t>Ideal data structure for spilling registers</a:t>
            </a:r>
          </a:p>
          <a:p>
            <a:pPr lvl="1"/>
            <a:r>
              <a:rPr lang="en-US" altLang="zh-CN" dirty="0" smtClean="0">
                <a:solidFill>
                  <a:srgbClr val="FF0000"/>
                </a:solidFill>
              </a:rPr>
              <a:t>Push, pop</a:t>
            </a:r>
          </a:p>
          <a:p>
            <a:pPr lvl="1"/>
            <a:r>
              <a:rPr lang="en-US" altLang="zh-CN" dirty="0" smtClean="0"/>
              <a:t>Stack pointer (</a:t>
            </a:r>
            <a:r>
              <a:rPr lang="en-US" altLang="zh-CN" dirty="0" err="1" smtClean="0"/>
              <a:t>sp</a:t>
            </a:r>
            <a:r>
              <a:rPr lang="en-US" altLang="zh-CN" dirty="0" smtClean="0"/>
              <a:t>): x2</a:t>
            </a:r>
          </a:p>
          <a:p>
            <a:r>
              <a:rPr lang="en-US" altLang="zh-CN" dirty="0" smtClean="0"/>
              <a:t>Stack grow from higher address to lower address</a:t>
            </a:r>
          </a:p>
          <a:p>
            <a:pPr lvl="1"/>
            <a:r>
              <a:rPr lang="en-US" altLang="zh-CN" dirty="0" smtClean="0"/>
              <a:t>Push: </a:t>
            </a:r>
            <a:r>
              <a:rPr lang="en-US" altLang="zh-CN" dirty="0" err="1" smtClean="0"/>
              <a:t>sp</a:t>
            </a:r>
            <a:r>
              <a:rPr lang="en-US" altLang="zh-CN" dirty="0" smtClean="0"/>
              <a:t>= sp-8</a:t>
            </a:r>
          </a:p>
          <a:p>
            <a:pPr lvl="1"/>
            <a:r>
              <a:rPr lang="en-US" altLang="zh-CN" dirty="0" smtClean="0"/>
              <a:t>Pop:  </a:t>
            </a:r>
            <a:r>
              <a:rPr lang="en-US" altLang="zh-CN" dirty="0" err="1" smtClean="0"/>
              <a:t>sp</a:t>
            </a:r>
            <a:r>
              <a:rPr lang="en-US" altLang="zh-CN" dirty="0" smtClean="0"/>
              <a:t> = sp+8</a:t>
            </a:r>
          </a:p>
        </p:txBody>
      </p:sp>
    </p:spTree>
    <p:extLst>
      <p:ext uri="{BB962C8B-B14F-4D97-AF65-F5344CB8AC3E}">
        <p14:creationId xmlns:p14="http://schemas.microsoft.com/office/powerpoint/2010/main" val="75816103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919536" y="332656"/>
            <a:ext cx="6646614" cy="955675"/>
          </a:xfrm>
        </p:spPr>
        <p:txBody>
          <a:bodyPr/>
          <a:lstStyle/>
          <a:p>
            <a:pPr eaLnBrk="1" hangingPunct="1">
              <a:defRPr/>
            </a:pPr>
            <a:r>
              <a:rPr lang="en-US" altLang="zh-CN" dirty="0" smtClean="0"/>
              <a:t>Contents of Chapter 2</a:t>
            </a:r>
          </a:p>
        </p:txBody>
      </p:sp>
      <p:sp>
        <p:nvSpPr>
          <p:cNvPr id="7171" name="Rectangle 3"/>
          <p:cNvSpPr>
            <a:spLocks noGrp="1" noRot="1" noChangeArrowheads="1"/>
          </p:cNvSpPr>
          <p:nvPr>
            <p:ph type="body" idx="1"/>
          </p:nvPr>
        </p:nvSpPr>
        <p:spPr>
          <a:xfrm>
            <a:off x="1199456" y="1484784"/>
            <a:ext cx="10657184" cy="4392612"/>
          </a:xfrm>
        </p:spPr>
        <p:txBody>
          <a:bodyPr/>
          <a:lstStyle/>
          <a:p>
            <a:pPr marL="0" indent="0" eaLnBrk="1" hangingPunct="1">
              <a:lnSpc>
                <a:spcPct val="90000"/>
              </a:lnSpc>
              <a:buFont typeface="Wingdings" panose="05000000000000000000" pitchFamily="2" charset="2"/>
              <a:buNone/>
            </a:pPr>
            <a:r>
              <a:rPr lang="en-US" altLang="zh-CN" sz="2600" dirty="0" smtClean="0"/>
              <a:t> 2.1   	Introduction</a:t>
            </a:r>
          </a:p>
          <a:p>
            <a:pPr marL="0" indent="0" eaLnBrk="1" hangingPunct="1">
              <a:lnSpc>
                <a:spcPct val="90000"/>
              </a:lnSpc>
              <a:buFont typeface="Wingdings" panose="05000000000000000000" pitchFamily="2" charset="2"/>
              <a:buNone/>
            </a:pPr>
            <a:r>
              <a:rPr lang="en-US" altLang="zh-CN" sz="2600" dirty="0" smtClean="0"/>
              <a:t> 2.2    </a:t>
            </a:r>
            <a:r>
              <a:rPr lang="en-US" altLang="zh-CN" sz="2600" dirty="0" smtClean="0">
                <a:solidFill>
                  <a:srgbClr val="0000FF"/>
                </a:solidFill>
              </a:rPr>
              <a:t>Operations</a:t>
            </a:r>
            <a:r>
              <a:rPr lang="en-US" altLang="zh-CN" sz="2600" dirty="0" smtClean="0"/>
              <a:t> of the Computer Hardware</a:t>
            </a:r>
          </a:p>
          <a:p>
            <a:pPr marL="0" indent="0" eaLnBrk="1" hangingPunct="1">
              <a:lnSpc>
                <a:spcPct val="90000"/>
              </a:lnSpc>
              <a:buFont typeface="Wingdings" panose="05000000000000000000" pitchFamily="2" charset="2"/>
              <a:buNone/>
            </a:pPr>
            <a:r>
              <a:rPr lang="en-US" altLang="zh-CN" sz="2600" dirty="0" smtClean="0"/>
              <a:t> 2.3    </a:t>
            </a:r>
            <a:r>
              <a:rPr lang="en-US" altLang="zh-CN" sz="2600" dirty="0" smtClean="0">
                <a:solidFill>
                  <a:srgbClr val="0000FF"/>
                </a:solidFill>
              </a:rPr>
              <a:t>Operands</a:t>
            </a:r>
            <a:r>
              <a:rPr lang="en-US" altLang="zh-CN" sz="2600" dirty="0" smtClean="0"/>
              <a:t> of the Computer Hardware</a:t>
            </a:r>
          </a:p>
          <a:p>
            <a:pPr marL="0" indent="0">
              <a:lnSpc>
                <a:spcPct val="90000"/>
              </a:lnSpc>
              <a:buNone/>
            </a:pPr>
            <a:r>
              <a:rPr lang="en-US" altLang="zh-CN" sz="2600" dirty="0" smtClean="0"/>
              <a:t> 2.4   </a:t>
            </a:r>
            <a:r>
              <a:rPr lang="en-US" altLang="zh-CN" sz="2600" dirty="0">
                <a:solidFill>
                  <a:schemeClr val="bg1">
                    <a:lumMod val="75000"/>
                  </a:schemeClr>
                </a:solidFill>
              </a:rPr>
              <a:t>S</a:t>
            </a:r>
            <a:r>
              <a:rPr lang="en-US" altLang="zh-CN" sz="2600" dirty="0" smtClean="0">
                <a:solidFill>
                  <a:schemeClr val="bg1">
                    <a:lumMod val="75000"/>
                  </a:schemeClr>
                </a:solidFill>
              </a:rPr>
              <a:t>igned and Unsigned Numbers   </a:t>
            </a:r>
            <a:r>
              <a:rPr lang="zh-CN" altLang="en-US" sz="2600" dirty="0" smtClean="0">
                <a:solidFill>
                  <a:schemeClr val="bg1">
                    <a:lumMod val="75000"/>
                  </a:schemeClr>
                </a:solidFill>
              </a:rPr>
              <a:t>（</a:t>
            </a:r>
            <a:r>
              <a:rPr lang="en-US" altLang="zh-CN" sz="2600" dirty="0" smtClean="0">
                <a:solidFill>
                  <a:schemeClr val="bg1">
                    <a:lumMod val="75000"/>
                  </a:schemeClr>
                </a:solidFill>
              </a:rPr>
              <a:t>have introduced in ALU</a:t>
            </a:r>
            <a:r>
              <a:rPr lang="zh-CN" altLang="en-US" sz="2600" dirty="0" smtClean="0">
                <a:solidFill>
                  <a:schemeClr val="bg1">
                    <a:lumMod val="75000"/>
                  </a:schemeClr>
                </a:solidFill>
              </a:rPr>
              <a:t>）</a:t>
            </a:r>
            <a:endParaRPr lang="en-US" altLang="zh-CN" sz="2600" dirty="0">
              <a:solidFill>
                <a:schemeClr val="bg1">
                  <a:lumMod val="75000"/>
                </a:schemeClr>
              </a:solidFill>
            </a:endParaRPr>
          </a:p>
          <a:p>
            <a:pPr marL="0" indent="0" eaLnBrk="1" hangingPunct="1">
              <a:lnSpc>
                <a:spcPct val="90000"/>
              </a:lnSpc>
              <a:buFont typeface="Wingdings" panose="05000000000000000000" pitchFamily="2" charset="2"/>
              <a:buNone/>
            </a:pPr>
            <a:r>
              <a:rPr lang="en-US" altLang="zh-CN" sz="2600" dirty="0" smtClean="0"/>
              <a:t> 2.5</a:t>
            </a:r>
            <a:r>
              <a:rPr lang="zh-CN" altLang="en-US" sz="2600" dirty="0" smtClean="0"/>
              <a:t>　</a:t>
            </a:r>
            <a:r>
              <a:rPr lang="en-US" altLang="zh-CN" sz="2600" dirty="0" smtClean="0"/>
              <a:t>Representing Instructions in the Computer  </a:t>
            </a:r>
          </a:p>
          <a:p>
            <a:pPr marL="0" indent="0" eaLnBrk="1" hangingPunct="1">
              <a:lnSpc>
                <a:spcPct val="90000"/>
              </a:lnSpc>
              <a:buFont typeface="Wingdings" panose="05000000000000000000" pitchFamily="2" charset="2"/>
              <a:buNone/>
            </a:pPr>
            <a:r>
              <a:rPr lang="en-US" altLang="zh-CN" sz="2600" dirty="0" smtClean="0"/>
              <a:t> 2.6	Logical Operation </a:t>
            </a:r>
          </a:p>
          <a:p>
            <a:pPr marL="0" indent="0" eaLnBrk="1" hangingPunct="1">
              <a:lnSpc>
                <a:spcPct val="90000"/>
              </a:lnSpc>
              <a:buFont typeface="Wingdings" panose="05000000000000000000" pitchFamily="2" charset="2"/>
              <a:buNone/>
            </a:pPr>
            <a:r>
              <a:rPr lang="en-US" altLang="zh-CN" sz="2600" dirty="0" smtClean="0"/>
              <a:t> 2.7   	Instructions for </a:t>
            </a:r>
            <a:r>
              <a:rPr lang="en-US" altLang="zh-CN" sz="2600" dirty="0" smtClean="0">
                <a:solidFill>
                  <a:srgbClr val="0000FF"/>
                </a:solidFill>
              </a:rPr>
              <a:t>Making Decisions</a:t>
            </a:r>
          </a:p>
          <a:p>
            <a:pPr marL="0" indent="0" eaLnBrk="1" hangingPunct="1">
              <a:lnSpc>
                <a:spcPct val="90000"/>
              </a:lnSpc>
              <a:buFont typeface="Wingdings" panose="05000000000000000000" pitchFamily="2" charset="2"/>
              <a:buNone/>
            </a:pPr>
            <a:r>
              <a:rPr lang="en-US" altLang="zh-CN" sz="2600" dirty="0" smtClean="0"/>
              <a:t> 2.8   	Supporting Procedures in Computer Hardware</a:t>
            </a:r>
          </a:p>
          <a:p>
            <a:pPr marL="0" indent="0" eaLnBrk="1" hangingPunct="1">
              <a:lnSpc>
                <a:spcPct val="90000"/>
              </a:lnSpc>
              <a:buFont typeface="Wingdings" panose="05000000000000000000" pitchFamily="2" charset="2"/>
              <a:buNone/>
            </a:pPr>
            <a:r>
              <a:rPr lang="en-US" altLang="zh-CN" sz="2600" dirty="0" smtClean="0"/>
              <a:t> 2.9   	Communicating with People</a:t>
            </a:r>
          </a:p>
          <a:p>
            <a:pPr marL="0" indent="0" eaLnBrk="1" hangingPunct="1">
              <a:spcBef>
                <a:spcPts val="600"/>
              </a:spcBef>
              <a:buFont typeface="Wingdings" panose="05000000000000000000" pitchFamily="2" charset="2"/>
              <a:buNone/>
            </a:pPr>
            <a:r>
              <a:rPr lang="en-US" altLang="zh-CN" sz="2600" dirty="0" smtClean="0"/>
              <a:t> 2.10 	RISC-</a:t>
            </a:r>
            <a:r>
              <a:rPr lang="zh-CN" altLang="en-US" sz="2600" dirty="0" smtClean="0"/>
              <a:t>Ｖ</a:t>
            </a:r>
            <a:r>
              <a:rPr lang="en-US" altLang="zh-CN" dirty="0" smtClean="0">
                <a:solidFill>
                  <a:srgbClr val="0000FF"/>
                </a:solidFill>
              </a:rPr>
              <a:t>Addressing</a:t>
            </a:r>
            <a:r>
              <a:rPr lang="en-US" altLang="zh-CN" dirty="0" smtClean="0"/>
              <a:t> for Wide </a:t>
            </a:r>
            <a:r>
              <a:rPr lang="en-US" altLang="zh-CN" dirty="0" err="1" smtClean="0"/>
              <a:t>Immediates</a:t>
            </a:r>
            <a:r>
              <a:rPr lang="en-US" altLang="zh-CN" dirty="0" smtClean="0"/>
              <a:t> and Addresses</a:t>
            </a:r>
          </a:p>
        </p:txBody>
      </p:sp>
    </p:spTree>
    <p:extLst>
      <p:ext uri="{BB962C8B-B14F-4D97-AF65-F5344CB8AC3E}">
        <p14:creationId xmlns:p14="http://schemas.microsoft.com/office/powerpoint/2010/main" val="87388492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rrowheads="1"/>
          </p:cNvSpPr>
          <p:nvPr>
            <p:ph idx="1"/>
          </p:nvPr>
        </p:nvSpPr>
        <p:spPr/>
        <p:txBody>
          <a:bodyPr/>
          <a:lstStyle/>
          <a:p>
            <a:pPr>
              <a:buFont typeface="Wingdings" pitchFamily="2" charset="2"/>
              <a:buNone/>
            </a:pPr>
            <a:r>
              <a:rPr lang="en-US" altLang="zh-CN" dirty="0" err="1"/>
              <a:t>int</a:t>
            </a:r>
            <a:r>
              <a:rPr lang="en-US" altLang="zh-CN" dirty="0"/>
              <a:t> </a:t>
            </a:r>
            <a:r>
              <a:rPr lang="en-US" altLang="zh-CN" dirty="0" err="1"/>
              <a:t>i</a:t>
            </a:r>
            <a:r>
              <a:rPr lang="en-US" altLang="zh-CN" dirty="0"/>
              <a:t>;</a:t>
            </a:r>
          </a:p>
          <a:p>
            <a:pPr>
              <a:buFont typeface="Wingdings" pitchFamily="2" charset="2"/>
              <a:buNone/>
            </a:pPr>
            <a:r>
              <a:rPr lang="en-US" altLang="zh-CN" dirty="0" err="1"/>
              <a:t>int</a:t>
            </a:r>
            <a:r>
              <a:rPr lang="en-US" altLang="zh-CN" dirty="0"/>
              <a:t> A[3];</a:t>
            </a:r>
          </a:p>
          <a:p>
            <a:pPr>
              <a:buFont typeface="Wingdings" pitchFamily="2" charset="2"/>
              <a:buNone/>
            </a:pPr>
            <a:r>
              <a:rPr lang="en-US" altLang="zh-CN" dirty="0" err="1"/>
              <a:t>int</a:t>
            </a:r>
            <a:r>
              <a:rPr lang="en-US" altLang="zh-CN" dirty="0"/>
              <a:t>  j;</a:t>
            </a:r>
          </a:p>
        </p:txBody>
      </p:sp>
      <p:sp>
        <p:nvSpPr>
          <p:cNvPr id="14" name="灯片编号占位符 5"/>
          <p:cNvSpPr>
            <a:spLocks noGrp="1"/>
          </p:cNvSpPr>
          <p:nvPr>
            <p:ph type="sldNum" sz="quarter" idx="4294967295"/>
          </p:nvPr>
        </p:nvSpPr>
        <p:spPr>
          <a:xfrm>
            <a:off x="8534400" y="6245225"/>
            <a:ext cx="2133600" cy="476250"/>
          </a:xfrm>
        </p:spPr>
        <p:txBody>
          <a:bodyPr/>
          <a:lstStyle/>
          <a:p>
            <a:pPr>
              <a:buClr>
                <a:srgbClr val="009999"/>
              </a:buClr>
            </a:pPr>
            <a:fld id="{F62884C9-172B-4353-BD4B-3BA2592B6A90}" type="slidenum">
              <a:rPr lang="en-US" altLang="zh-CN">
                <a:solidFill>
                  <a:srgbClr val="000000"/>
                </a:solidFill>
              </a:rPr>
              <a:pPr>
                <a:buClr>
                  <a:srgbClr val="009999"/>
                </a:buClr>
              </a:pPr>
              <a:t>80</a:t>
            </a:fld>
            <a:endParaRPr lang="en-US" altLang="zh-CN">
              <a:solidFill>
                <a:srgbClr val="000000"/>
              </a:solidFill>
            </a:endParaRPr>
          </a:p>
        </p:txBody>
      </p:sp>
      <p:sp>
        <p:nvSpPr>
          <p:cNvPr id="352259" name="Rectangle 3"/>
          <p:cNvSpPr>
            <a:spLocks noChangeArrowheads="1"/>
          </p:cNvSpPr>
          <p:nvPr/>
        </p:nvSpPr>
        <p:spPr bwMode="auto">
          <a:xfrm>
            <a:off x="5167307" y="571480"/>
            <a:ext cx="2665413" cy="5545138"/>
          </a:xfrm>
          <a:prstGeom prst="rect">
            <a:avLst/>
          </a:prstGeom>
          <a:noFill/>
          <a:ln w="9525" cap="rnd" algn="ctr">
            <a:solidFill>
              <a:srgbClr val="007A77"/>
            </a:solidFill>
            <a:miter lim="800000"/>
            <a:headEnd/>
            <a:tailEnd/>
          </a:ln>
          <a:effectLst/>
        </p:spPr>
        <p:txBody>
          <a:bodyPr wrap="none" anchor="ctr"/>
          <a:lstStyle/>
          <a:p>
            <a:pPr>
              <a:buClr>
                <a:srgbClr val="009999"/>
              </a:buClr>
            </a:pPr>
            <a:endParaRPr lang="zh-CN" altLang="en-US">
              <a:solidFill>
                <a:srgbClr val="000000"/>
              </a:solidFill>
            </a:endParaRPr>
          </a:p>
        </p:txBody>
      </p:sp>
      <p:sp>
        <p:nvSpPr>
          <p:cNvPr id="352260" name="Text Box 4"/>
          <p:cNvSpPr txBox="1">
            <a:spLocks noChangeArrowheads="1"/>
          </p:cNvSpPr>
          <p:nvPr/>
        </p:nvSpPr>
        <p:spPr bwMode="auto">
          <a:xfrm>
            <a:off x="3775037" y="588017"/>
            <a:ext cx="1439863" cy="366712"/>
          </a:xfrm>
          <a:prstGeom prst="rect">
            <a:avLst/>
          </a:prstGeom>
          <a:noFill/>
          <a:ln w="9525" cap="rnd" algn="ctr">
            <a:noFill/>
            <a:miter lim="800000"/>
            <a:headEnd/>
            <a:tailEnd/>
          </a:ln>
          <a:effectLst/>
        </p:spPr>
        <p:txBody>
          <a:bodyPr>
            <a:spAutoFit/>
          </a:bodyPr>
          <a:lstStyle/>
          <a:p>
            <a:pPr>
              <a:spcBef>
                <a:spcPct val="50000"/>
              </a:spcBef>
              <a:buClr>
                <a:srgbClr val="009999"/>
              </a:buClr>
            </a:pPr>
            <a:r>
              <a:rPr lang="en-US" altLang="zh-CN" sz="1800" dirty="0">
                <a:solidFill>
                  <a:srgbClr val="000000"/>
                </a:solidFill>
              </a:rPr>
              <a:t>FFFF </a:t>
            </a:r>
            <a:r>
              <a:rPr lang="en-US" altLang="zh-CN" sz="1800" dirty="0" err="1">
                <a:solidFill>
                  <a:srgbClr val="000000"/>
                </a:solidFill>
              </a:rPr>
              <a:t>FFFF</a:t>
            </a:r>
            <a:endParaRPr lang="en-US" altLang="zh-CN" sz="1800" dirty="0">
              <a:solidFill>
                <a:srgbClr val="000000"/>
              </a:solidFill>
            </a:endParaRPr>
          </a:p>
        </p:txBody>
      </p:sp>
      <p:sp>
        <p:nvSpPr>
          <p:cNvPr id="352261" name="Text Box 5"/>
          <p:cNvSpPr txBox="1">
            <a:spLocks noChangeArrowheads="1"/>
          </p:cNvSpPr>
          <p:nvPr/>
        </p:nvSpPr>
        <p:spPr bwMode="auto">
          <a:xfrm>
            <a:off x="3745681" y="5734050"/>
            <a:ext cx="1439863" cy="366712"/>
          </a:xfrm>
          <a:prstGeom prst="rect">
            <a:avLst/>
          </a:prstGeom>
          <a:noFill/>
          <a:ln w="9525" cap="rnd" algn="ctr">
            <a:noFill/>
            <a:miter lim="800000"/>
            <a:headEnd/>
            <a:tailEnd/>
          </a:ln>
          <a:effectLst/>
        </p:spPr>
        <p:txBody>
          <a:bodyPr>
            <a:spAutoFit/>
          </a:bodyPr>
          <a:lstStyle/>
          <a:p>
            <a:pPr>
              <a:spcBef>
                <a:spcPct val="50000"/>
              </a:spcBef>
              <a:buClr>
                <a:srgbClr val="009999"/>
              </a:buClr>
            </a:pPr>
            <a:r>
              <a:rPr lang="en-US" altLang="zh-CN" sz="1800" dirty="0">
                <a:solidFill>
                  <a:srgbClr val="000000"/>
                </a:solidFill>
              </a:rPr>
              <a:t>0000 0000</a:t>
            </a:r>
          </a:p>
        </p:txBody>
      </p:sp>
      <p:sp>
        <p:nvSpPr>
          <p:cNvPr id="352262" name="Rectangle 6"/>
          <p:cNvSpPr>
            <a:spLocks noChangeArrowheads="1"/>
          </p:cNvSpPr>
          <p:nvPr/>
        </p:nvSpPr>
        <p:spPr bwMode="auto">
          <a:xfrm>
            <a:off x="5159376" y="2276476"/>
            <a:ext cx="2665413" cy="576263"/>
          </a:xfrm>
          <a:prstGeom prst="rect">
            <a:avLst/>
          </a:prstGeom>
          <a:noFill/>
          <a:ln w="9525" cap="rnd" algn="ctr">
            <a:solidFill>
              <a:srgbClr val="007A77"/>
            </a:solidFill>
            <a:miter lim="800000"/>
            <a:headEnd/>
            <a:tailEnd/>
          </a:ln>
          <a:effectLst/>
        </p:spPr>
        <p:txBody>
          <a:bodyPr wrap="none" anchor="ctr"/>
          <a:lstStyle/>
          <a:p>
            <a:pPr algn="ctr">
              <a:buClr>
                <a:srgbClr val="009999"/>
              </a:buClr>
            </a:pPr>
            <a:r>
              <a:rPr lang="en-US" altLang="zh-CN" sz="2000">
                <a:solidFill>
                  <a:srgbClr val="000000"/>
                </a:solidFill>
              </a:rPr>
              <a:t>i</a:t>
            </a:r>
          </a:p>
        </p:txBody>
      </p:sp>
      <p:sp>
        <p:nvSpPr>
          <p:cNvPr id="352263" name="Rectangle 7"/>
          <p:cNvSpPr>
            <a:spLocks noChangeArrowheads="1"/>
          </p:cNvSpPr>
          <p:nvPr/>
        </p:nvSpPr>
        <p:spPr bwMode="auto">
          <a:xfrm>
            <a:off x="5159376" y="2852738"/>
            <a:ext cx="2665413" cy="576262"/>
          </a:xfrm>
          <a:prstGeom prst="rect">
            <a:avLst/>
          </a:prstGeom>
          <a:noFill/>
          <a:ln w="9525" cap="rnd" algn="ctr">
            <a:solidFill>
              <a:srgbClr val="007A77"/>
            </a:solidFill>
            <a:miter lim="800000"/>
            <a:headEnd/>
            <a:tailEnd/>
          </a:ln>
          <a:effectLst/>
        </p:spPr>
        <p:txBody>
          <a:bodyPr wrap="none" anchor="ctr"/>
          <a:lstStyle/>
          <a:p>
            <a:pPr algn="ctr">
              <a:buClr>
                <a:srgbClr val="009999"/>
              </a:buClr>
            </a:pPr>
            <a:endParaRPr lang="zh-CN" altLang="zh-CN" sz="2000">
              <a:solidFill>
                <a:srgbClr val="000000"/>
              </a:solidFill>
            </a:endParaRPr>
          </a:p>
        </p:txBody>
      </p:sp>
      <p:sp>
        <p:nvSpPr>
          <p:cNvPr id="352264" name="Rectangle 8"/>
          <p:cNvSpPr>
            <a:spLocks noChangeArrowheads="1"/>
          </p:cNvSpPr>
          <p:nvPr/>
        </p:nvSpPr>
        <p:spPr bwMode="auto">
          <a:xfrm>
            <a:off x="5159376" y="3429001"/>
            <a:ext cx="2665413" cy="576263"/>
          </a:xfrm>
          <a:prstGeom prst="rect">
            <a:avLst/>
          </a:prstGeom>
          <a:noFill/>
          <a:ln w="9525" cap="rnd" algn="ctr">
            <a:solidFill>
              <a:srgbClr val="007A77"/>
            </a:solidFill>
            <a:miter lim="800000"/>
            <a:headEnd/>
            <a:tailEnd/>
          </a:ln>
          <a:effectLst/>
        </p:spPr>
        <p:txBody>
          <a:bodyPr wrap="none" anchor="ctr"/>
          <a:lstStyle/>
          <a:p>
            <a:pPr algn="ctr">
              <a:buClr>
                <a:srgbClr val="009999"/>
              </a:buClr>
            </a:pPr>
            <a:endParaRPr lang="zh-CN" altLang="zh-CN" sz="2000">
              <a:solidFill>
                <a:srgbClr val="000000"/>
              </a:solidFill>
            </a:endParaRPr>
          </a:p>
        </p:txBody>
      </p:sp>
      <p:sp>
        <p:nvSpPr>
          <p:cNvPr id="352265" name="Rectangle 9"/>
          <p:cNvSpPr>
            <a:spLocks noChangeArrowheads="1"/>
          </p:cNvSpPr>
          <p:nvPr/>
        </p:nvSpPr>
        <p:spPr bwMode="auto">
          <a:xfrm>
            <a:off x="5159376" y="4005263"/>
            <a:ext cx="2665413" cy="576262"/>
          </a:xfrm>
          <a:prstGeom prst="rect">
            <a:avLst/>
          </a:prstGeom>
          <a:noFill/>
          <a:ln w="9525" cap="rnd" algn="ctr">
            <a:solidFill>
              <a:srgbClr val="007A77"/>
            </a:solidFill>
            <a:miter lim="800000"/>
            <a:headEnd/>
            <a:tailEnd/>
          </a:ln>
          <a:effectLst/>
        </p:spPr>
        <p:txBody>
          <a:bodyPr wrap="none" anchor="ctr"/>
          <a:lstStyle/>
          <a:p>
            <a:pPr algn="ctr">
              <a:buClr>
                <a:srgbClr val="009999"/>
              </a:buClr>
            </a:pPr>
            <a:r>
              <a:rPr lang="en-US" altLang="zh-CN" sz="2000">
                <a:solidFill>
                  <a:srgbClr val="000000"/>
                </a:solidFill>
              </a:rPr>
              <a:t>A</a:t>
            </a:r>
          </a:p>
        </p:txBody>
      </p:sp>
      <p:sp>
        <p:nvSpPr>
          <p:cNvPr id="352266" name="Rectangle 10"/>
          <p:cNvSpPr>
            <a:spLocks noChangeArrowheads="1"/>
          </p:cNvSpPr>
          <p:nvPr/>
        </p:nvSpPr>
        <p:spPr bwMode="auto">
          <a:xfrm>
            <a:off x="5159376" y="4581526"/>
            <a:ext cx="2665413" cy="576263"/>
          </a:xfrm>
          <a:prstGeom prst="rect">
            <a:avLst/>
          </a:prstGeom>
          <a:noFill/>
          <a:ln w="9525" cap="rnd" algn="ctr">
            <a:solidFill>
              <a:srgbClr val="007A77"/>
            </a:solidFill>
            <a:miter lim="800000"/>
            <a:headEnd/>
            <a:tailEnd/>
          </a:ln>
          <a:effectLst/>
        </p:spPr>
        <p:txBody>
          <a:bodyPr wrap="none" anchor="ctr"/>
          <a:lstStyle/>
          <a:p>
            <a:pPr algn="ctr">
              <a:buClr>
                <a:srgbClr val="009999"/>
              </a:buClr>
            </a:pPr>
            <a:r>
              <a:rPr lang="en-US" altLang="zh-CN" sz="2000">
                <a:solidFill>
                  <a:srgbClr val="000000"/>
                </a:solidFill>
              </a:rPr>
              <a:t>j</a:t>
            </a:r>
          </a:p>
        </p:txBody>
      </p:sp>
      <p:sp>
        <p:nvSpPr>
          <p:cNvPr id="352267" name="AutoShape 11"/>
          <p:cNvSpPr>
            <a:spLocks noChangeArrowheads="1"/>
          </p:cNvSpPr>
          <p:nvPr/>
        </p:nvSpPr>
        <p:spPr bwMode="auto">
          <a:xfrm>
            <a:off x="7967664" y="2852739"/>
            <a:ext cx="1152525" cy="1081087"/>
          </a:xfrm>
          <a:prstGeom prst="upArrow">
            <a:avLst>
              <a:gd name="adj1" fmla="val 50000"/>
              <a:gd name="adj2" fmla="val 25000"/>
            </a:avLst>
          </a:prstGeom>
          <a:noFill/>
          <a:ln w="9525" cap="rnd" algn="ctr">
            <a:solidFill>
              <a:srgbClr val="007A77"/>
            </a:solidFill>
            <a:miter lim="800000"/>
            <a:headEnd/>
            <a:tailEnd/>
          </a:ln>
          <a:effectLst/>
        </p:spPr>
        <p:txBody>
          <a:bodyPr wrap="none" anchor="ctr"/>
          <a:lstStyle/>
          <a:p>
            <a:pPr algn="ctr">
              <a:buClr>
                <a:srgbClr val="009999"/>
              </a:buClr>
            </a:pPr>
            <a:r>
              <a:rPr lang="en-US" altLang="zh-CN">
                <a:solidFill>
                  <a:srgbClr val="000000"/>
                </a:solidFill>
              </a:rPr>
              <a:t>PUSH</a:t>
            </a:r>
          </a:p>
        </p:txBody>
      </p:sp>
      <p:sp>
        <p:nvSpPr>
          <p:cNvPr id="352268" name="AutoShape 12"/>
          <p:cNvSpPr>
            <a:spLocks noChangeArrowheads="1"/>
          </p:cNvSpPr>
          <p:nvPr/>
        </p:nvSpPr>
        <p:spPr bwMode="auto">
          <a:xfrm>
            <a:off x="7967663" y="4221163"/>
            <a:ext cx="1079500" cy="1079500"/>
          </a:xfrm>
          <a:prstGeom prst="downArrow">
            <a:avLst>
              <a:gd name="adj1" fmla="val 50000"/>
              <a:gd name="adj2" fmla="val 25000"/>
            </a:avLst>
          </a:prstGeom>
          <a:noFill/>
          <a:ln w="9525" cap="rnd" algn="ctr">
            <a:solidFill>
              <a:srgbClr val="007A77"/>
            </a:solidFill>
            <a:miter lim="800000"/>
            <a:headEnd/>
            <a:tailEnd/>
          </a:ln>
          <a:effectLst/>
        </p:spPr>
        <p:txBody>
          <a:bodyPr wrap="none" anchor="ctr"/>
          <a:lstStyle/>
          <a:p>
            <a:pPr algn="ctr">
              <a:buClr>
                <a:srgbClr val="009999"/>
              </a:buClr>
            </a:pPr>
            <a:r>
              <a:rPr lang="en-US" altLang="zh-CN">
                <a:solidFill>
                  <a:srgbClr val="000000"/>
                </a:solidFill>
              </a:rPr>
              <a:t>POP</a:t>
            </a:r>
          </a:p>
        </p:txBody>
      </p:sp>
      <p:sp>
        <p:nvSpPr>
          <p:cNvPr id="352269" name="Text Box 13"/>
          <p:cNvSpPr txBox="1">
            <a:spLocks noChangeArrowheads="1"/>
          </p:cNvSpPr>
          <p:nvPr/>
        </p:nvSpPr>
        <p:spPr bwMode="auto">
          <a:xfrm>
            <a:off x="8975726" y="3789363"/>
            <a:ext cx="1223963" cy="366712"/>
          </a:xfrm>
          <a:prstGeom prst="rect">
            <a:avLst/>
          </a:prstGeom>
          <a:noFill/>
          <a:ln w="9525" cap="rnd" algn="ctr">
            <a:noFill/>
            <a:miter lim="800000"/>
            <a:headEnd/>
            <a:tailEnd/>
          </a:ln>
          <a:effectLst/>
        </p:spPr>
        <p:txBody>
          <a:bodyPr>
            <a:spAutoFit/>
          </a:bodyPr>
          <a:lstStyle/>
          <a:p>
            <a:pPr>
              <a:spcBef>
                <a:spcPct val="50000"/>
              </a:spcBef>
              <a:buClr>
                <a:srgbClr val="009999"/>
              </a:buClr>
            </a:pPr>
            <a:r>
              <a:rPr lang="en-US" altLang="zh-CN" sz="1800">
                <a:solidFill>
                  <a:srgbClr val="000000"/>
                </a:solidFill>
              </a:rPr>
              <a:t>STACK</a:t>
            </a:r>
          </a:p>
        </p:txBody>
      </p:sp>
    </p:spTree>
    <p:extLst>
      <p:ext uri="{BB962C8B-B14F-4D97-AF65-F5344CB8AC3E}">
        <p14:creationId xmlns:p14="http://schemas.microsoft.com/office/powerpoint/2010/main" val="321323810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Rot="1" noChangeArrowheads="1"/>
          </p:cNvSpPr>
          <p:nvPr>
            <p:ph idx="1"/>
          </p:nvPr>
        </p:nvSpPr>
        <p:spPr>
          <a:xfrm>
            <a:off x="1738283" y="1285861"/>
            <a:ext cx="2708275" cy="2592387"/>
          </a:xfrm>
        </p:spPr>
        <p:txBody>
          <a:bodyPr/>
          <a:lstStyle/>
          <a:p>
            <a:pPr>
              <a:lnSpc>
                <a:spcPct val="90000"/>
              </a:lnSpc>
              <a:buFont typeface="Wingdings" pitchFamily="2" charset="2"/>
              <a:buNone/>
            </a:pPr>
            <a:r>
              <a:rPr lang="en-US" altLang="zh-CN" sz="2400" dirty="0" err="1"/>
              <a:t>int</a:t>
            </a:r>
            <a:r>
              <a:rPr lang="en-US" altLang="zh-CN" sz="2400" dirty="0"/>
              <a:t> </a:t>
            </a:r>
            <a:r>
              <a:rPr lang="en-US" altLang="zh-CN" sz="2400" dirty="0" err="1"/>
              <a:t>i,A</a:t>
            </a:r>
            <a:r>
              <a:rPr lang="en-US" altLang="zh-CN" sz="2400" dirty="0"/>
              <a:t>[3],  j;</a:t>
            </a:r>
          </a:p>
          <a:p>
            <a:pPr>
              <a:lnSpc>
                <a:spcPct val="90000"/>
              </a:lnSpc>
              <a:buFont typeface="Wingdings" pitchFamily="2" charset="2"/>
              <a:buNone/>
            </a:pPr>
            <a:r>
              <a:rPr lang="en-US" altLang="zh-CN" sz="2400" dirty="0">
                <a:latin typeface="Arial Unicode MS"/>
              </a:rPr>
              <a:t>…</a:t>
            </a:r>
            <a:endParaRPr lang="en-US" altLang="zh-CN" sz="2400" dirty="0"/>
          </a:p>
          <a:p>
            <a:pPr>
              <a:lnSpc>
                <a:spcPct val="90000"/>
              </a:lnSpc>
              <a:buFont typeface="Wingdings" pitchFamily="2" charset="2"/>
              <a:buNone/>
            </a:pPr>
            <a:r>
              <a:rPr lang="en-US" altLang="zh-CN" sz="2400" dirty="0"/>
              <a:t>j=A[3];</a:t>
            </a:r>
          </a:p>
          <a:p>
            <a:pPr>
              <a:lnSpc>
                <a:spcPct val="90000"/>
              </a:lnSpc>
              <a:buFont typeface="Wingdings" pitchFamily="2" charset="2"/>
              <a:buNone/>
            </a:pPr>
            <a:endParaRPr lang="en-US" altLang="zh-CN" sz="2400" dirty="0"/>
          </a:p>
          <a:p>
            <a:pPr>
              <a:lnSpc>
                <a:spcPct val="90000"/>
              </a:lnSpc>
              <a:buFont typeface="Wingdings" pitchFamily="2" charset="2"/>
              <a:buNone/>
            </a:pPr>
            <a:endParaRPr lang="en-US" altLang="zh-CN" sz="2400" dirty="0"/>
          </a:p>
          <a:p>
            <a:pPr>
              <a:lnSpc>
                <a:spcPct val="90000"/>
              </a:lnSpc>
              <a:buFont typeface="Wingdings" pitchFamily="2" charset="2"/>
              <a:buNone/>
            </a:pPr>
            <a:r>
              <a:rPr lang="en-US" altLang="zh-CN" sz="2400" dirty="0"/>
              <a:t>The result j=?</a:t>
            </a:r>
          </a:p>
        </p:txBody>
      </p:sp>
      <p:sp>
        <p:nvSpPr>
          <p:cNvPr id="11" name="灯片编号占位符 5"/>
          <p:cNvSpPr>
            <a:spLocks noGrp="1"/>
          </p:cNvSpPr>
          <p:nvPr>
            <p:ph type="sldNum" sz="quarter" idx="4294967295"/>
          </p:nvPr>
        </p:nvSpPr>
        <p:spPr>
          <a:xfrm>
            <a:off x="8534400" y="6245225"/>
            <a:ext cx="2133600" cy="476250"/>
          </a:xfrm>
        </p:spPr>
        <p:txBody>
          <a:bodyPr/>
          <a:lstStyle/>
          <a:p>
            <a:pPr>
              <a:buClr>
                <a:srgbClr val="009999"/>
              </a:buClr>
            </a:pPr>
            <a:fld id="{E26C4DFF-60C6-46E0-A887-AE862EC278DC}" type="slidenum">
              <a:rPr lang="en-US" altLang="zh-CN">
                <a:solidFill>
                  <a:srgbClr val="000000"/>
                </a:solidFill>
              </a:rPr>
              <a:pPr>
                <a:buClr>
                  <a:srgbClr val="009999"/>
                </a:buClr>
              </a:pPr>
              <a:t>81</a:t>
            </a:fld>
            <a:endParaRPr lang="en-US" altLang="zh-CN">
              <a:solidFill>
                <a:srgbClr val="000000"/>
              </a:solidFill>
            </a:endParaRPr>
          </a:p>
        </p:txBody>
      </p:sp>
      <p:pic>
        <p:nvPicPr>
          <p:cNvPr id="344067" name="Picture 3" descr="f0303"/>
          <p:cNvPicPr>
            <a:picLocks noChangeAspect="1" noChangeArrowheads="1"/>
          </p:cNvPicPr>
          <p:nvPr/>
        </p:nvPicPr>
        <p:blipFill>
          <a:blip r:embed="rId4"/>
          <a:srcRect/>
          <a:stretch>
            <a:fillRect/>
          </a:stretch>
        </p:blipFill>
        <p:spPr bwMode="auto">
          <a:xfrm>
            <a:off x="5016500" y="2276475"/>
            <a:ext cx="4679950" cy="3887788"/>
          </a:xfrm>
          <a:prstGeom prst="rect">
            <a:avLst/>
          </a:prstGeom>
          <a:noFill/>
          <a:ln w="9525">
            <a:noFill/>
            <a:miter lim="800000"/>
            <a:headEnd/>
            <a:tailEnd/>
          </a:ln>
        </p:spPr>
      </p:pic>
      <p:sp>
        <p:nvSpPr>
          <p:cNvPr id="344068" name="AutoShape 4"/>
          <p:cNvSpPr>
            <a:spLocks/>
          </p:cNvSpPr>
          <p:nvPr/>
        </p:nvSpPr>
        <p:spPr bwMode="auto">
          <a:xfrm>
            <a:off x="9917113" y="5043488"/>
            <a:ext cx="500062" cy="330200"/>
          </a:xfrm>
          <a:prstGeom prst="borderCallout1">
            <a:avLst>
              <a:gd name="adj1" fmla="val 34616"/>
              <a:gd name="adj2" fmla="val -15236"/>
              <a:gd name="adj3" fmla="val -96634"/>
              <a:gd name="adj4" fmla="val -4412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a:t>
            </a:r>
          </a:p>
        </p:txBody>
      </p:sp>
      <p:sp>
        <p:nvSpPr>
          <p:cNvPr id="344069" name="AutoShape 5"/>
          <p:cNvSpPr>
            <a:spLocks/>
          </p:cNvSpPr>
          <p:nvPr/>
        </p:nvSpPr>
        <p:spPr bwMode="auto">
          <a:xfrm>
            <a:off x="9912351" y="2205038"/>
            <a:ext cx="500063" cy="330200"/>
          </a:xfrm>
          <a:prstGeom prst="borderCallout1">
            <a:avLst>
              <a:gd name="adj1" fmla="val 34616"/>
              <a:gd name="adj2" fmla="val -15236"/>
              <a:gd name="adj3" fmla="val 292306"/>
              <a:gd name="adj4" fmla="val -52065"/>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i</a:t>
            </a:r>
          </a:p>
        </p:txBody>
      </p:sp>
      <p:sp>
        <p:nvSpPr>
          <p:cNvPr id="344070" name="AutoShape 6"/>
          <p:cNvSpPr>
            <a:spLocks/>
          </p:cNvSpPr>
          <p:nvPr/>
        </p:nvSpPr>
        <p:spPr bwMode="auto">
          <a:xfrm>
            <a:off x="9912351" y="5734050"/>
            <a:ext cx="500063" cy="330200"/>
          </a:xfrm>
          <a:prstGeom prst="borderCallout1">
            <a:avLst>
              <a:gd name="adj1" fmla="val 34616"/>
              <a:gd name="adj2" fmla="val -15236"/>
              <a:gd name="adj3" fmla="val -315384"/>
              <a:gd name="adj4" fmla="val -54921"/>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A[0]</a:t>
            </a:r>
          </a:p>
        </p:txBody>
      </p:sp>
      <p:sp>
        <p:nvSpPr>
          <p:cNvPr id="344071" name="AutoShape 7"/>
          <p:cNvSpPr>
            <a:spLocks/>
          </p:cNvSpPr>
          <p:nvPr/>
        </p:nvSpPr>
        <p:spPr bwMode="auto">
          <a:xfrm>
            <a:off x="9983788" y="4365625"/>
            <a:ext cx="500062" cy="330200"/>
          </a:xfrm>
          <a:prstGeom prst="borderCallout1">
            <a:avLst>
              <a:gd name="adj1" fmla="val 34616"/>
              <a:gd name="adj2" fmla="val -15236"/>
              <a:gd name="adj3" fmla="val -50963"/>
              <a:gd name="adj4" fmla="val -6666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A[1]</a:t>
            </a:r>
          </a:p>
        </p:txBody>
      </p:sp>
      <p:sp>
        <p:nvSpPr>
          <p:cNvPr id="344072" name="AutoShape 8"/>
          <p:cNvSpPr>
            <a:spLocks/>
          </p:cNvSpPr>
          <p:nvPr/>
        </p:nvSpPr>
        <p:spPr bwMode="auto">
          <a:xfrm>
            <a:off x="9983788" y="3716338"/>
            <a:ext cx="500062" cy="330200"/>
          </a:xfrm>
          <a:prstGeom prst="borderCallout1">
            <a:avLst>
              <a:gd name="adj1" fmla="val 34616"/>
              <a:gd name="adj2" fmla="val -15236"/>
              <a:gd name="adj3" fmla="val -17306"/>
              <a:gd name="adj4" fmla="val -58097"/>
            </a:avLst>
          </a:prstGeom>
          <a:noFill/>
          <a:ln w="9525" cap="rnd" algn="ctr">
            <a:solidFill>
              <a:srgbClr val="007A77"/>
            </a:solidFill>
            <a:miter lim="800000"/>
            <a:headEnd/>
            <a:tailEnd/>
          </a:ln>
          <a:effectLst/>
        </p:spPr>
        <p:txBody>
          <a:bodyPr/>
          <a:lstStyle/>
          <a:p>
            <a:pPr algn="ctr">
              <a:buClr>
                <a:srgbClr val="009999"/>
              </a:buClr>
            </a:pPr>
            <a:r>
              <a:rPr lang="en-US" altLang="zh-CN">
                <a:solidFill>
                  <a:srgbClr val="000000"/>
                </a:solidFill>
              </a:rPr>
              <a:t>A[2]</a:t>
            </a:r>
          </a:p>
        </p:txBody>
      </p:sp>
      <p:sp>
        <p:nvSpPr>
          <p:cNvPr id="344074" name="AutoShape 10"/>
          <p:cNvSpPr>
            <a:spLocks/>
          </p:cNvSpPr>
          <p:nvPr/>
        </p:nvSpPr>
        <p:spPr bwMode="auto">
          <a:xfrm>
            <a:off x="10167938" y="3141663"/>
            <a:ext cx="500062" cy="330200"/>
          </a:xfrm>
          <a:prstGeom prst="borderCallout1">
            <a:avLst>
              <a:gd name="adj1" fmla="val 34616"/>
              <a:gd name="adj2" fmla="val -15236"/>
              <a:gd name="adj3" fmla="val -1921"/>
              <a:gd name="adj4" fmla="val -106986"/>
            </a:avLst>
          </a:prstGeom>
          <a:noFill/>
          <a:ln w="9525" cap="rnd" algn="ctr">
            <a:solidFill>
              <a:srgbClr val="007A77"/>
            </a:solidFill>
            <a:miter lim="800000"/>
            <a:headEnd/>
            <a:tailEnd/>
          </a:ln>
          <a:effectLst/>
        </p:spPr>
        <p:txBody>
          <a:bodyPr/>
          <a:lstStyle/>
          <a:p>
            <a:pPr algn="ctr">
              <a:buClr>
                <a:srgbClr val="009999"/>
              </a:buClr>
            </a:pPr>
            <a:r>
              <a:rPr lang="en-US" altLang="zh-CN" b="1" dirty="0">
                <a:solidFill>
                  <a:srgbClr val="FF3300"/>
                </a:solidFill>
              </a:rPr>
              <a:t>A[3]</a:t>
            </a:r>
          </a:p>
        </p:txBody>
      </p:sp>
    </p:spTree>
    <p:extLst>
      <p:ext uri="{BB962C8B-B14F-4D97-AF65-F5344CB8AC3E}">
        <p14:creationId xmlns:p14="http://schemas.microsoft.com/office/powerpoint/2010/main" val="3925142927"/>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40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40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40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4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40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40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44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animBg="1"/>
      <p:bldP spid="344069" grpId="0" animBg="1"/>
      <p:bldP spid="344070" grpId="0" animBg="1"/>
      <p:bldP spid="344071" grpId="0" animBg="1"/>
      <p:bldP spid="344072" grpId="0" animBg="1"/>
      <p:bldP spid="344074" grpId="0" animBg="1"/>
      <p:bldP spid="344074"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pPr eaLnBrk="1" hangingPunct="1">
              <a:defRPr/>
            </a:pPr>
            <a:r>
              <a:rPr lang="en-US" altLang="en-US" smtClean="0"/>
              <a:t>Leaf Procedure Example</a:t>
            </a:r>
            <a:endParaRPr lang="en-AU" altLang="en-US" smtClean="0"/>
          </a:p>
        </p:txBody>
      </p:sp>
      <p:sp>
        <p:nvSpPr>
          <p:cNvPr id="138244" name="Rectangle 3"/>
          <p:cNvSpPr>
            <a:spLocks noGrp="1" noChangeArrowheads="1"/>
          </p:cNvSpPr>
          <p:nvPr>
            <p:ph type="body" idx="1"/>
          </p:nvPr>
        </p:nvSpPr>
        <p:spPr>
          <a:xfrm>
            <a:off x="623392" y="980728"/>
            <a:ext cx="10972800" cy="4573587"/>
          </a:xfrm>
        </p:spPr>
        <p:txBody>
          <a:bodyPr/>
          <a:lstStyle/>
          <a:p>
            <a:pPr eaLnBrk="1" hangingPunct="1"/>
            <a:r>
              <a:rPr lang="en-US" altLang="en-US" sz="2800" dirty="0" smtClean="0"/>
              <a:t>C code:</a:t>
            </a:r>
          </a:p>
          <a:p>
            <a:pPr eaLnBrk="1" hangingPunct="1">
              <a:buFont typeface="Wingdings" panose="05000000000000000000" pitchFamily="2" charset="2"/>
              <a:buNone/>
            </a:pPr>
            <a:r>
              <a:rPr lang="en-US" altLang="en-US" dirty="0" smtClean="0">
                <a:latin typeface="Lucida Console" panose="020B0609040504020204" pitchFamily="49" charset="0"/>
              </a:rPr>
              <a:t>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leaf_example</a:t>
            </a:r>
            <a:r>
              <a:rPr lang="en-US" altLang="en-US" dirty="0" smtClean="0">
                <a:latin typeface="Lucida Console" panose="020B0609040504020204" pitchFamily="49" charset="0"/>
              </a:rPr>
              <a:t> (</a:t>
            </a:r>
            <a:br>
              <a:rPr lang="en-US" altLang="en-US" dirty="0" smtClean="0">
                <a:latin typeface="Lucida Console" panose="020B0609040504020204" pitchFamily="49" charset="0"/>
              </a:rPr>
            </a:br>
            <a:r>
              <a:rPr lang="en-US" altLang="en-US" dirty="0" smtClean="0">
                <a:latin typeface="Lucida Console" panose="020B0609040504020204" pitchFamily="49" charset="0"/>
              </a:rPr>
              <a:t>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g,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h,</a:t>
            </a:r>
            <a:br>
              <a:rPr lang="en-US" altLang="en-US" dirty="0" smtClean="0">
                <a:latin typeface="Lucida Console" panose="020B0609040504020204" pitchFamily="49" charset="0"/>
              </a:rPr>
            </a:br>
            <a:r>
              <a:rPr lang="en-US" altLang="en-US" dirty="0" smtClean="0">
                <a:latin typeface="Lucida Console" panose="020B0609040504020204" pitchFamily="49" charset="0"/>
              </a:rPr>
              <a:t>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a:t>
            </a:r>
            <a:r>
              <a:rPr lang="en-US" altLang="en-US" dirty="0" smtClean="0">
                <a:latin typeface="Lucida Console" panose="020B0609040504020204" pitchFamily="49" charset="0"/>
              </a:rPr>
              <a:t>,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j) {</a:t>
            </a:r>
            <a:br>
              <a:rPr lang="en-US" altLang="en-US" dirty="0" smtClean="0">
                <a:latin typeface="Lucida Console" panose="020B0609040504020204" pitchFamily="49" charset="0"/>
              </a:rPr>
            </a:br>
            <a:r>
              <a:rPr lang="en-US" altLang="en-US" dirty="0" smtClean="0">
                <a:latin typeface="Lucida Console" panose="020B0609040504020204" pitchFamily="49" charset="0"/>
              </a:rPr>
              <a:t>       long </a:t>
            </a:r>
            <a:r>
              <a:rPr lang="en-US" altLang="en-US" dirty="0" err="1" smtClean="0">
                <a:latin typeface="Lucida Console" panose="020B0609040504020204" pitchFamily="49" charset="0"/>
              </a:rPr>
              <a:t>long</a:t>
            </a:r>
            <a:r>
              <a:rPr lang="en-US" altLang="en-US" dirty="0" smtClean="0">
                <a:latin typeface="Lucida Console" panose="020B0609040504020204" pitchFamily="49" charset="0"/>
              </a:rPr>
              <a:t> </a:t>
            </a:r>
            <a:r>
              <a:rPr lang="en-US" altLang="en-US" dirty="0" err="1" smtClean="0">
                <a:latin typeface="Lucida Console" panose="020B0609040504020204" pitchFamily="49" charset="0"/>
              </a:rPr>
              <a:t>int</a:t>
            </a:r>
            <a:r>
              <a:rPr lang="en-US" altLang="en-US" dirty="0" smtClean="0">
                <a:latin typeface="Lucida Console" panose="020B0609040504020204" pitchFamily="49" charset="0"/>
              </a:rPr>
              <a:t> f;</a:t>
            </a:r>
            <a:br>
              <a:rPr lang="en-US" altLang="en-US" dirty="0" smtClean="0">
                <a:latin typeface="Lucida Console" panose="020B0609040504020204" pitchFamily="49" charset="0"/>
              </a:rPr>
            </a:br>
            <a:r>
              <a:rPr lang="en-US" altLang="en-US" dirty="0" smtClean="0">
                <a:latin typeface="Lucida Console" panose="020B0609040504020204" pitchFamily="49" charset="0"/>
              </a:rPr>
              <a:t>       f = (g + h) - (</a:t>
            </a:r>
            <a:r>
              <a:rPr lang="en-US" altLang="en-US" dirty="0" err="1" smtClean="0">
                <a:latin typeface="Lucida Console" panose="020B0609040504020204" pitchFamily="49" charset="0"/>
              </a:rPr>
              <a:t>i</a:t>
            </a:r>
            <a:r>
              <a:rPr lang="en-US" altLang="en-US" dirty="0" smtClean="0">
                <a:latin typeface="Lucida Console" panose="020B0609040504020204" pitchFamily="49" charset="0"/>
              </a:rPr>
              <a:t> + j);</a:t>
            </a:r>
            <a:br>
              <a:rPr lang="en-US" altLang="en-US" dirty="0" smtClean="0">
                <a:latin typeface="Lucida Console" panose="020B0609040504020204" pitchFamily="49" charset="0"/>
              </a:rPr>
            </a:br>
            <a:r>
              <a:rPr lang="en-US" altLang="en-US" dirty="0" smtClean="0">
                <a:latin typeface="Lucida Console" panose="020B0609040504020204" pitchFamily="49" charset="0"/>
              </a:rPr>
              <a:t>       return f;</a:t>
            </a:r>
            <a:br>
              <a:rPr lang="en-US" altLang="en-US" dirty="0" smtClean="0">
                <a:latin typeface="Lucida Console" panose="020B0609040504020204" pitchFamily="49" charset="0"/>
              </a:rPr>
            </a:br>
            <a:r>
              <a:rPr lang="en-US" altLang="en-US" dirty="0" smtClean="0">
                <a:latin typeface="Lucida Console" panose="020B0609040504020204" pitchFamily="49" charset="0"/>
              </a:rPr>
              <a:t>   }</a:t>
            </a:r>
          </a:p>
          <a:p>
            <a:pPr lvl="1" eaLnBrk="1" hangingPunct="1"/>
            <a:r>
              <a:rPr lang="en-US" altLang="en-US" sz="2400" dirty="0" smtClean="0"/>
              <a:t>Arguments g, …, j  in  x10, …, x13</a:t>
            </a:r>
          </a:p>
          <a:p>
            <a:pPr lvl="1" eaLnBrk="1" hangingPunct="1"/>
            <a:r>
              <a:rPr lang="en-US" altLang="en-US" sz="2400" dirty="0" smtClean="0"/>
              <a:t>f in x20</a:t>
            </a:r>
          </a:p>
          <a:p>
            <a:pPr lvl="1" eaLnBrk="1" hangingPunct="1"/>
            <a:r>
              <a:rPr lang="en-US" altLang="en-US" sz="2400" dirty="0" smtClean="0"/>
              <a:t>temporaries x5, x6</a:t>
            </a:r>
          </a:p>
          <a:p>
            <a:pPr lvl="1" eaLnBrk="1" hangingPunct="1"/>
            <a:r>
              <a:rPr lang="en-US" altLang="en-US" sz="2400" dirty="0" smtClean="0"/>
              <a:t>Need to save x5, x6, x20 on stack</a:t>
            </a:r>
          </a:p>
        </p:txBody>
      </p:sp>
    </p:spTree>
    <p:extLst>
      <p:ext uri="{BB962C8B-B14F-4D97-AF65-F5344CB8AC3E}">
        <p14:creationId xmlns:p14="http://schemas.microsoft.com/office/powerpoint/2010/main" val="148325932"/>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2495600" y="1013619"/>
            <a:ext cx="8270875" cy="5111750"/>
          </a:xfrm>
        </p:spPr>
        <p:txBody>
          <a:bodyPr/>
          <a:lstStyle/>
          <a:p>
            <a:pPr eaLnBrk="1" hangingPunct="1">
              <a:lnSpc>
                <a:spcPct val="90000"/>
              </a:lnSpc>
            </a:pPr>
            <a:r>
              <a:rPr lang="en-US" altLang="en-US" dirty="0" smtClean="0"/>
              <a:t>RISC-V code:</a:t>
            </a:r>
          </a:p>
          <a:p>
            <a:pPr eaLnBrk="1" hangingPunct="1">
              <a:lnSpc>
                <a:spcPct val="90000"/>
              </a:lnSpc>
              <a:buFont typeface="Wingdings" panose="05000000000000000000" pitchFamily="2" charset="2"/>
              <a:buNone/>
            </a:pPr>
            <a:r>
              <a:rPr lang="en-US" altLang="en-US" sz="2000" dirty="0" err="1" smtClean="0">
                <a:latin typeface="Lucida Console" panose="020B0609040504020204" pitchFamily="49" charset="0"/>
              </a:rPr>
              <a:t>leaf_example</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addi</a:t>
            </a:r>
            <a:r>
              <a:rPr lang="en-US" altLang="en-US" sz="2000" dirty="0" smtClean="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sd</a:t>
            </a:r>
            <a:r>
              <a:rPr lang="en-US" altLang="en-US" sz="2000" dirty="0" smtClean="0">
                <a:latin typeface="Lucida Console" panose="020B0609040504020204" pitchFamily="49" charset="0"/>
              </a:rPr>
              <a:t>   x5,16(</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sd</a:t>
            </a:r>
            <a:r>
              <a:rPr lang="en-US" altLang="en-US" sz="2000" dirty="0" smtClean="0">
                <a:latin typeface="Lucida Console" panose="020B0609040504020204" pitchFamily="49" charset="0"/>
              </a:rPr>
              <a:t>   x6,8(</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sd</a:t>
            </a:r>
            <a:r>
              <a:rPr lang="en-US" altLang="en-US" sz="2000" dirty="0" smtClean="0">
                <a:latin typeface="Lucida Console" panose="020B0609040504020204" pitchFamily="49" charset="0"/>
              </a:rPr>
              <a:t>   x20,0(</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addi</a:t>
            </a:r>
            <a:r>
              <a:rPr lang="en-US" altLang="en-US" sz="2000" dirty="0" smtClean="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ld</a:t>
            </a:r>
            <a:r>
              <a:rPr lang="en-US" altLang="en-US" sz="2000" dirty="0" smtClean="0">
                <a:latin typeface="Lucida Console" panose="020B0609040504020204" pitchFamily="49" charset="0"/>
              </a:rPr>
              <a:t>   x20,0(</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ld</a:t>
            </a:r>
            <a:r>
              <a:rPr lang="en-US" altLang="en-US" sz="2000" dirty="0" smtClean="0">
                <a:latin typeface="Lucida Console" panose="020B0609040504020204" pitchFamily="49" charset="0"/>
              </a:rPr>
              <a:t>   x6,8(</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ld</a:t>
            </a:r>
            <a:r>
              <a:rPr lang="en-US" altLang="en-US" sz="2000" dirty="0" smtClean="0">
                <a:latin typeface="Lucida Console" panose="020B0609040504020204" pitchFamily="49" charset="0"/>
              </a:rPr>
              <a:t>   x5,16(</a:t>
            </a:r>
            <a:r>
              <a:rPr lang="en-US" altLang="en-US" sz="2000" dirty="0" err="1" smtClean="0">
                <a:latin typeface="Lucida Console" panose="020B0609040504020204" pitchFamily="49" charset="0"/>
              </a:rPr>
              <a:t>sp</a:t>
            </a:r>
            <a:r>
              <a:rPr lang="en-US" altLang="en-US" sz="2000" dirty="0" smtClean="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addi</a:t>
            </a:r>
            <a:r>
              <a:rPr lang="en-US" altLang="en-US" sz="2000" dirty="0" smtClean="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smtClean="0">
                <a:latin typeface="Lucida Console" panose="020B0609040504020204" pitchFamily="49" charset="0"/>
              </a:rPr>
              <a:t>	</a:t>
            </a:r>
            <a:r>
              <a:rPr lang="en-US" altLang="en-US" sz="2000" dirty="0" err="1" smtClean="0">
                <a:latin typeface="Lucida Console" panose="020B0609040504020204" pitchFamily="49" charset="0"/>
              </a:rPr>
              <a:t>jalr</a:t>
            </a:r>
            <a:r>
              <a:rPr lang="en-US" altLang="en-US" sz="2000" dirty="0" smtClean="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dirty="0" smtClean="0">
              <a:latin typeface="Lucida Console" panose="020B0609040504020204" pitchFamily="49" charset="0"/>
            </a:endParaRPr>
          </a:p>
        </p:txBody>
      </p:sp>
      <p:sp>
        <p:nvSpPr>
          <p:cNvPr id="81924" name="Rectangle 2"/>
          <p:cNvSpPr>
            <a:spLocks noGrp="1" noChangeArrowheads="1"/>
          </p:cNvSpPr>
          <p:nvPr>
            <p:ph type="title"/>
          </p:nvPr>
        </p:nvSpPr>
        <p:spPr/>
        <p:txBody>
          <a:bodyPr/>
          <a:lstStyle/>
          <a:p>
            <a:pPr eaLnBrk="1" hangingPunct="1">
              <a:defRPr/>
            </a:pPr>
            <a:r>
              <a:rPr lang="en-US" altLang="en-US" dirty="0" smtClean="0"/>
              <a:t>Leaf Procedure Example</a:t>
            </a:r>
            <a:endParaRPr lang="en-AU" altLang="en-US" dirty="0" smtClean="0"/>
          </a:p>
        </p:txBody>
      </p:sp>
      <p:sp>
        <p:nvSpPr>
          <p:cNvPr id="140292" name="Text Box 4"/>
          <p:cNvSpPr txBox="1">
            <a:spLocks noChangeArrowheads="1"/>
          </p:cNvSpPr>
          <p:nvPr/>
        </p:nvSpPr>
        <p:spPr bwMode="auto">
          <a:xfrm>
            <a:off x="6321425" y="2054225"/>
            <a:ext cx="3042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Save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x5, x6, x20 on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3" name="Text Box 5"/>
          <p:cNvSpPr txBox="1">
            <a:spLocks noChangeArrowheads="1"/>
          </p:cNvSpPr>
          <p:nvPr/>
        </p:nvSpPr>
        <p:spPr bwMode="auto">
          <a:xfrm>
            <a:off x="6322302" y="3053556"/>
            <a:ext cx="15552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x5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g + h</a:t>
            </a:r>
          </a:p>
        </p:txBody>
      </p:sp>
      <p:sp>
        <p:nvSpPr>
          <p:cNvPr id="140294" name="Text Box 5"/>
          <p:cNvSpPr txBox="1">
            <a:spLocks noChangeArrowheads="1"/>
          </p:cNvSpPr>
          <p:nvPr/>
        </p:nvSpPr>
        <p:spPr bwMode="auto">
          <a:xfrm>
            <a:off x="6319127" y="3374231"/>
            <a:ext cx="1417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x6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a:t>
            </a:r>
            <a:r>
              <a:rPr lang="en-US" altLang="en-US" sz="1800" dirty="0" err="1">
                <a:latin typeface="Tahoma" panose="020B0604030504040204" pitchFamily="34" charset="0"/>
                <a:ea typeface="Arial Unicode MS" panose="020B0604020202020204" pitchFamily="34" charset="-122"/>
                <a:cs typeface="Arial Unicode MS" panose="020B0604020202020204" pitchFamily="34" charset="-122"/>
              </a:rPr>
              <a:t>i</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 j</a:t>
            </a:r>
          </a:p>
        </p:txBody>
      </p:sp>
      <p:sp>
        <p:nvSpPr>
          <p:cNvPr id="140295" name="Text Box 5"/>
          <p:cNvSpPr txBox="1">
            <a:spLocks noChangeArrowheads="1"/>
          </p:cNvSpPr>
          <p:nvPr/>
        </p:nvSpPr>
        <p:spPr bwMode="auto">
          <a:xfrm>
            <a:off x="6301665" y="3725069"/>
            <a:ext cx="1571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f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 x5 – x6</a:t>
            </a:r>
          </a:p>
        </p:txBody>
      </p:sp>
      <p:sp>
        <p:nvSpPr>
          <p:cNvPr id="140296" name="Text Box 5"/>
          <p:cNvSpPr txBox="1">
            <a:spLocks noChangeArrowheads="1"/>
          </p:cNvSpPr>
          <p:nvPr/>
        </p:nvSpPr>
        <p:spPr bwMode="auto">
          <a:xfrm>
            <a:off x="6301664" y="4045744"/>
            <a:ext cx="41148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copy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f to return register</a:t>
            </a:r>
          </a:p>
        </p:txBody>
      </p:sp>
      <p:sp>
        <p:nvSpPr>
          <p:cNvPr id="140297" name="Text Box 4"/>
          <p:cNvSpPr txBox="1">
            <a:spLocks noChangeArrowheads="1"/>
          </p:cNvSpPr>
          <p:nvPr/>
        </p:nvSpPr>
        <p:spPr bwMode="auto">
          <a:xfrm>
            <a:off x="6277852" y="4368006"/>
            <a:ext cx="36202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  </a:t>
            </a: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Res</a:t>
            </a:r>
            <a:r>
              <a:rPr lang="en-US" altLang="zh-CN" sz="1800" dirty="0" smtClean="0">
                <a:latin typeface="Tahoma" panose="020B0604030504040204" pitchFamily="34" charset="0"/>
                <a:ea typeface="Arial Unicode MS" panose="020B0604020202020204" pitchFamily="34" charset="-122"/>
                <a:cs typeface="Arial Unicode MS" panose="020B0604020202020204" pitchFamily="34" charset="-122"/>
              </a:rPr>
              <a:t>t</a:t>
            </a:r>
            <a:r>
              <a:rPr lang="en-US" altLang="en-US" sz="1800" dirty="0" smtClean="0">
                <a:latin typeface="Tahoma" panose="020B0604030504040204" pitchFamily="34" charset="0"/>
                <a:ea typeface="Arial Unicode MS" panose="020B0604020202020204" pitchFamily="34" charset="-122"/>
                <a:cs typeface="Arial Unicode MS" panose="020B0604020202020204" pitchFamily="34" charset="-122"/>
              </a:rPr>
              <a:t>ore </a:t>
            </a: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x5, x6, x20 from stack</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
        <p:nvSpPr>
          <p:cNvPr id="140298" name="Text Box 4"/>
          <p:cNvSpPr txBox="1">
            <a:spLocks noChangeArrowheads="1"/>
          </p:cNvSpPr>
          <p:nvPr/>
        </p:nvSpPr>
        <p:spPr bwMode="auto">
          <a:xfrm>
            <a:off x="6319127" y="5790422"/>
            <a:ext cx="1989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en-US" sz="1800" dirty="0">
                <a:latin typeface="Tahoma" panose="020B0604030504040204" pitchFamily="34" charset="0"/>
                <a:ea typeface="Arial Unicode MS" panose="020B0604020202020204" pitchFamily="34" charset="-122"/>
                <a:cs typeface="Arial Unicode MS" panose="020B0604020202020204" pitchFamily="34" charset="-122"/>
              </a:rPr>
              <a:t>Return to caller</a:t>
            </a:r>
            <a:endParaRPr lang="en-AU" altLang="en-US" sz="1800" dirty="0">
              <a:latin typeface="Tahoma" panose="020B0604030504040204" pitchFamily="34" charset="0"/>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417172110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3"/>
          <p:cNvGrpSpPr>
            <a:grpSpLocks/>
          </p:cNvGrpSpPr>
          <p:nvPr/>
        </p:nvGrpSpPr>
        <p:grpSpPr bwMode="auto">
          <a:xfrm>
            <a:off x="1992313" y="1628775"/>
            <a:ext cx="8178800" cy="4086225"/>
            <a:chOff x="269" y="618"/>
            <a:chExt cx="5152" cy="2574"/>
          </a:xfrm>
        </p:grpSpPr>
        <p:sp>
          <p:nvSpPr>
            <p:cNvPr id="142340" name="Freeform 4"/>
            <p:cNvSpPr>
              <a:spLocks/>
            </p:cNvSpPr>
            <p:nvPr/>
          </p:nvSpPr>
          <p:spPr bwMode="auto">
            <a:xfrm>
              <a:off x="2576" y="1727"/>
              <a:ext cx="1255" cy="850"/>
            </a:xfrm>
            <a:custGeom>
              <a:avLst/>
              <a:gdLst>
                <a:gd name="T0" fmla="*/ 1252 w 1255"/>
                <a:gd name="T1" fmla="*/ 845 h 850"/>
                <a:gd name="T2" fmla="*/ 0 w 1255"/>
                <a:gd name="T3" fmla="*/ 850 h 850"/>
                <a:gd name="T4" fmla="*/ 0 w 1255"/>
                <a:gd name="T5" fmla="*/ 0 h 850"/>
                <a:gd name="T6" fmla="*/ 1255 w 1255"/>
                <a:gd name="T7" fmla="*/ 0 h 850"/>
                <a:gd name="T8" fmla="*/ 1255 w 1255"/>
                <a:gd name="T9" fmla="*/ 850 h 850"/>
                <a:gd name="T10" fmla="*/ 1255 w 1255"/>
                <a:gd name="T11" fmla="*/ 850 h 850"/>
                <a:gd name="T12" fmla="*/ 1252 w 1255"/>
                <a:gd name="T13" fmla="*/ 845 h 850"/>
                <a:gd name="T14" fmla="*/ 0 60000 65536"/>
                <a:gd name="T15" fmla="*/ 0 60000 65536"/>
                <a:gd name="T16" fmla="*/ 0 60000 65536"/>
                <a:gd name="T17" fmla="*/ 0 60000 65536"/>
                <a:gd name="T18" fmla="*/ 0 60000 65536"/>
                <a:gd name="T19" fmla="*/ 0 60000 65536"/>
                <a:gd name="T20" fmla="*/ 0 60000 65536"/>
                <a:gd name="T21" fmla="*/ 0 w 1255"/>
                <a:gd name="T22" fmla="*/ 0 h 850"/>
                <a:gd name="T23" fmla="*/ 1255 w 1255"/>
                <a:gd name="T24" fmla="*/ 850 h 8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5" h="850">
                  <a:moveTo>
                    <a:pt x="1252" y="845"/>
                  </a:moveTo>
                  <a:lnTo>
                    <a:pt x="0" y="850"/>
                  </a:lnTo>
                  <a:lnTo>
                    <a:pt x="0" y="0"/>
                  </a:lnTo>
                  <a:lnTo>
                    <a:pt x="1255" y="0"/>
                  </a:lnTo>
                  <a:lnTo>
                    <a:pt x="1255" y="850"/>
                  </a:lnTo>
                  <a:lnTo>
                    <a:pt x="1252" y="845"/>
                  </a:lnTo>
                  <a:close/>
                </a:path>
              </a:pathLst>
            </a:custGeom>
            <a:solidFill>
              <a:srgbClr val="F7C5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1" name="Line 5"/>
            <p:cNvSpPr>
              <a:spLocks noChangeShapeType="1"/>
            </p:cNvSpPr>
            <p:nvPr/>
          </p:nvSpPr>
          <p:spPr bwMode="auto">
            <a:xfrm>
              <a:off x="2576" y="1727"/>
              <a:ext cx="1255" cy="1"/>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2" name="Line 6"/>
            <p:cNvSpPr>
              <a:spLocks noChangeShapeType="1"/>
            </p:cNvSpPr>
            <p:nvPr/>
          </p:nvSpPr>
          <p:spPr bwMode="auto">
            <a:xfrm>
              <a:off x="2572" y="2572"/>
              <a:ext cx="1259" cy="5"/>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3" name="Freeform 7"/>
            <p:cNvSpPr>
              <a:spLocks/>
            </p:cNvSpPr>
            <p:nvPr/>
          </p:nvSpPr>
          <p:spPr bwMode="auto">
            <a:xfrm>
              <a:off x="2576" y="1992"/>
              <a:ext cx="1239" cy="5"/>
            </a:xfrm>
            <a:custGeom>
              <a:avLst/>
              <a:gdLst>
                <a:gd name="T0" fmla="*/ 0 w 1239"/>
                <a:gd name="T1" fmla="*/ 0 h 5"/>
                <a:gd name="T2" fmla="*/ 1239 w 1239"/>
                <a:gd name="T3" fmla="*/ 5 h 5"/>
                <a:gd name="T4" fmla="*/ 0 w 1239"/>
                <a:gd name="T5" fmla="*/ 0 h 5"/>
                <a:gd name="T6" fmla="*/ 0 60000 65536"/>
                <a:gd name="T7" fmla="*/ 0 60000 65536"/>
                <a:gd name="T8" fmla="*/ 0 60000 65536"/>
                <a:gd name="T9" fmla="*/ 0 w 1239"/>
                <a:gd name="T10" fmla="*/ 0 h 5"/>
                <a:gd name="T11" fmla="*/ 1239 w 1239"/>
                <a:gd name="T12" fmla="*/ 5 h 5"/>
              </a:gdLst>
              <a:ahLst/>
              <a:cxnLst>
                <a:cxn ang="T6">
                  <a:pos x="T0" y="T1"/>
                </a:cxn>
                <a:cxn ang="T7">
                  <a:pos x="T2" y="T3"/>
                </a:cxn>
                <a:cxn ang="T8">
                  <a:pos x="T4" y="T5"/>
                </a:cxn>
              </a:cxnLst>
              <a:rect l="T9" t="T10" r="T11" b="T12"/>
              <a:pathLst>
                <a:path w="1239" h="5">
                  <a:moveTo>
                    <a:pt x="0" y="0"/>
                  </a:moveTo>
                  <a:lnTo>
                    <a:pt x="1239"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4" name="Line 8"/>
            <p:cNvSpPr>
              <a:spLocks noChangeShapeType="1"/>
            </p:cNvSpPr>
            <p:nvPr/>
          </p:nvSpPr>
          <p:spPr bwMode="auto">
            <a:xfrm>
              <a:off x="2576" y="1992"/>
              <a:ext cx="1239" cy="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5" name="Line 9"/>
            <p:cNvSpPr>
              <a:spLocks noChangeShapeType="1"/>
            </p:cNvSpPr>
            <p:nvPr/>
          </p:nvSpPr>
          <p:spPr bwMode="auto">
            <a:xfrm>
              <a:off x="2576" y="2284"/>
              <a:ext cx="1239"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6" name="Rectangle 10"/>
            <p:cNvSpPr>
              <a:spLocks noChangeArrowheads="1"/>
            </p:cNvSpPr>
            <p:nvPr/>
          </p:nvSpPr>
          <p:spPr bwMode="auto">
            <a:xfrm>
              <a:off x="3977" y="1546"/>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47" name="Freeform 11"/>
            <p:cNvSpPr>
              <a:spLocks/>
            </p:cNvSpPr>
            <p:nvPr/>
          </p:nvSpPr>
          <p:spPr bwMode="auto">
            <a:xfrm>
              <a:off x="3828" y="785"/>
              <a:ext cx="3" cy="2144"/>
            </a:xfrm>
            <a:custGeom>
              <a:avLst/>
              <a:gdLst>
                <a:gd name="T0" fmla="*/ 0 w 3"/>
                <a:gd name="T1" fmla="*/ 0 h 2144"/>
                <a:gd name="T2" fmla="*/ 3 w 3"/>
                <a:gd name="T3" fmla="*/ 2144 h 2144"/>
                <a:gd name="T4" fmla="*/ 0 w 3"/>
                <a:gd name="T5" fmla="*/ 0 h 2144"/>
                <a:gd name="T6" fmla="*/ 0 60000 65536"/>
                <a:gd name="T7" fmla="*/ 0 60000 65536"/>
                <a:gd name="T8" fmla="*/ 0 60000 65536"/>
                <a:gd name="T9" fmla="*/ 0 w 3"/>
                <a:gd name="T10" fmla="*/ 0 h 2144"/>
                <a:gd name="T11" fmla="*/ 3 w 3"/>
                <a:gd name="T12" fmla="*/ 2144 h 2144"/>
              </a:gdLst>
              <a:ahLst/>
              <a:cxnLst>
                <a:cxn ang="T6">
                  <a:pos x="T0" y="T1"/>
                </a:cxn>
                <a:cxn ang="T7">
                  <a:pos x="T2" y="T3"/>
                </a:cxn>
                <a:cxn ang="T8">
                  <a:pos x="T4" y="T5"/>
                </a:cxn>
              </a:cxnLst>
              <a:rect l="T9" t="T10" r="T11" b="T12"/>
              <a:pathLst>
                <a:path w="3" h="2144">
                  <a:moveTo>
                    <a:pt x="0" y="0"/>
                  </a:moveTo>
                  <a:lnTo>
                    <a:pt x="3" y="2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48" name="Line 12"/>
            <p:cNvSpPr>
              <a:spLocks noChangeShapeType="1"/>
            </p:cNvSpPr>
            <p:nvPr/>
          </p:nvSpPr>
          <p:spPr bwMode="auto">
            <a:xfrm>
              <a:off x="3834" y="786"/>
              <a:ext cx="3"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49" name="Line 13"/>
            <p:cNvSpPr>
              <a:spLocks noChangeShapeType="1"/>
            </p:cNvSpPr>
            <p:nvPr/>
          </p:nvSpPr>
          <p:spPr bwMode="auto">
            <a:xfrm>
              <a:off x="5420"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0" name="Line 14"/>
            <p:cNvSpPr>
              <a:spLocks noChangeShapeType="1"/>
            </p:cNvSpPr>
            <p:nvPr/>
          </p:nvSpPr>
          <p:spPr bwMode="auto">
            <a:xfrm>
              <a:off x="4468" y="1752"/>
              <a:ext cx="952" cy="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1" name="Line 15"/>
            <p:cNvSpPr>
              <a:spLocks noChangeShapeType="1"/>
            </p:cNvSpPr>
            <p:nvPr/>
          </p:nvSpPr>
          <p:spPr bwMode="auto">
            <a:xfrm>
              <a:off x="1941" y="799"/>
              <a:ext cx="1" cy="2126"/>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2" name="Line 16"/>
            <p:cNvSpPr>
              <a:spLocks noChangeShapeType="1"/>
            </p:cNvSpPr>
            <p:nvPr/>
          </p:nvSpPr>
          <p:spPr bwMode="auto">
            <a:xfrm flipV="1">
              <a:off x="1020" y="1742"/>
              <a:ext cx="921" cy="10"/>
            </a:xfrm>
            <a:prstGeom prst="line">
              <a:avLst/>
            </a:prstGeom>
            <a:noFill/>
            <a:ln w="41275">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53" name="Rectangle 17"/>
            <p:cNvSpPr>
              <a:spLocks noChangeArrowheads="1"/>
            </p:cNvSpPr>
            <p:nvPr/>
          </p:nvSpPr>
          <p:spPr bwMode="auto">
            <a:xfrm>
              <a:off x="132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4" name="Rectangle 18"/>
            <p:cNvSpPr>
              <a:spLocks noChangeArrowheads="1"/>
            </p:cNvSpPr>
            <p:nvPr/>
          </p:nvSpPr>
          <p:spPr bwMode="auto">
            <a:xfrm>
              <a:off x="1387"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5" name="Rectangle 19"/>
            <p:cNvSpPr>
              <a:spLocks noChangeArrowheads="1"/>
            </p:cNvSpPr>
            <p:nvPr/>
          </p:nvSpPr>
          <p:spPr bwMode="auto">
            <a:xfrm>
              <a:off x="3158" y="3008"/>
              <a:ext cx="8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b</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6" name="Rectangle 20"/>
            <p:cNvSpPr>
              <a:spLocks noChangeArrowheads="1"/>
            </p:cNvSpPr>
            <p:nvPr/>
          </p:nvSpPr>
          <p:spPr bwMode="auto">
            <a:xfrm>
              <a:off x="3216"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7" name="Rectangle 21"/>
            <p:cNvSpPr>
              <a:spLocks noChangeArrowheads="1"/>
            </p:cNvSpPr>
            <p:nvPr/>
          </p:nvSpPr>
          <p:spPr bwMode="auto">
            <a:xfrm>
              <a:off x="4876" y="3008"/>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c</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8" name="Rectangle 22"/>
            <p:cNvSpPr>
              <a:spLocks noChangeArrowheads="1"/>
            </p:cNvSpPr>
            <p:nvPr/>
          </p:nvSpPr>
          <p:spPr bwMode="auto">
            <a:xfrm>
              <a:off x="4932" y="3008"/>
              <a:ext cx="4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900" b="0">
                  <a:solidFill>
                    <a:srgbClr val="000000"/>
                  </a:solidFill>
                  <a:latin typeface="Arial" panose="020B0604020202020204" pitchFamily="34" charset="0"/>
                  <a:ea typeface="宋体" panose="02010600030101010101" pitchFamily="2" charset="-122"/>
                  <a:cs typeface="Arial Unicode MS" panose="020B0604020202020204" pitchFamily="34" charset="-122"/>
                </a:rPr>
                <a:t>.</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59" name="Line 23"/>
            <p:cNvSpPr>
              <a:spLocks noChangeShapeType="1"/>
            </p:cNvSpPr>
            <p:nvPr/>
          </p:nvSpPr>
          <p:spPr bwMode="auto">
            <a:xfrm>
              <a:off x="2572" y="720"/>
              <a:ext cx="1" cy="219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0" name="Freeform 24"/>
            <p:cNvSpPr>
              <a:spLocks/>
            </p:cNvSpPr>
            <p:nvPr/>
          </p:nvSpPr>
          <p:spPr bwMode="auto">
            <a:xfrm>
              <a:off x="931" y="1693"/>
              <a:ext cx="55" cy="79"/>
            </a:xfrm>
            <a:custGeom>
              <a:avLst/>
              <a:gdLst>
                <a:gd name="T0" fmla="*/ 0 w 55"/>
                <a:gd name="T1" fmla="*/ 0 h 79"/>
                <a:gd name="T2" fmla="*/ 0 w 55"/>
                <a:gd name="T3" fmla="*/ 79 h 79"/>
                <a:gd name="T4" fmla="*/ 55 w 55"/>
                <a:gd name="T5" fmla="*/ 42 h 79"/>
                <a:gd name="T6" fmla="*/ 0 w 55"/>
                <a:gd name="T7" fmla="*/ 0 h 79"/>
                <a:gd name="T8" fmla="*/ 0 w 55"/>
                <a:gd name="T9" fmla="*/ 0 h 79"/>
                <a:gd name="T10" fmla="*/ 0 60000 65536"/>
                <a:gd name="T11" fmla="*/ 0 60000 65536"/>
                <a:gd name="T12" fmla="*/ 0 60000 65536"/>
                <a:gd name="T13" fmla="*/ 0 60000 65536"/>
                <a:gd name="T14" fmla="*/ 0 60000 65536"/>
                <a:gd name="T15" fmla="*/ 0 w 55"/>
                <a:gd name="T16" fmla="*/ 0 h 79"/>
                <a:gd name="T17" fmla="*/ 55 w 55"/>
                <a:gd name="T18" fmla="*/ 79 h 79"/>
              </a:gdLst>
              <a:ahLst/>
              <a:cxnLst>
                <a:cxn ang="T10">
                  <a:pos x="T0" y="T1"/>
                </a:cxn>
                <a:cxn ang="T11">
                  <a:pos x="T2" y="T3"/>
                </a:cxn>
                <a:cxn ang="T12">
                  <a:pos x="T4" y="T5"/>
                </a:cxn>
                <a:cxn ang="T13">
                  <a:pos x="T6" y="T7"/>
                </a:cxn>
                <a:cxn ang="T14">
                  <a:pos x="T8" y="T9"/>
                </a:cxn>
              </a:cxnLst>
              <a:rect l="T15" t="T16" r="T17" b="T18"/>
              <a:pathLst>
                <a:path w="55" h="79">
                  <a:moveTo>
                    <a:pt x="0" y="0"/>
                  </a:moveTo>
                  <a:lnTo>
                    <a:pt x="0" y="79"/>
                  </a:lnTo>
                  <a:lnTo>
                    <a:pt x="55" y="42"/>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1" name="Line 25"/>
            <p:cNvSpPr>
              <a:spLocks noChangeShapeType="1"/>
            </p:cNvSpPr>
            <p:nvPr/>
          </p:nvSpPr>
          <p:spPr bwMode="auto">
            <a:xfrm flipH="1">
              <a:off x="749" y="1739"/>
              <a:ext cx="227" cy="4"/>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2" name="Freeform 26"/>
            <p:cNvSpPr>
              <a:spLocks/>
            </p:cNvSpPr>
            <p:nvPr/>
          </p:nvSpPr>
          <p:spPr bwMode="auto">
            <a:xfrm>
              <a:off x="2511" y="2400"/>
              <a:ext cx="55" cy="79"/>
            </a:xfrm>
            <a:custGeom>
              <a:avLst/>
              <a:gdLst>
                <a:gd name="T0" fmla="*/ 0 w 55"/>
                <a:gd name="T1" fmla="*/ 0 h 79"/>
                <a:gd name="T2" fmla="*/ 0 w 55"/>
                <a:gd name="T3" fmla="*/ 79 h 79"/>
                <a:gd name="T4" fmla="*/ 55 w 55"/>
                <a:gd name="T5" fmla="*/ 42 h 79"/>
                <a:gd name="T6" fmla="*/ 0 w 55"/>
                <a:gd name="T7" fmla="*/ 5 h 79"/>
                <a:gd name="T8" fmla="*/ 0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0" y="79"/>
                  </a:lnTo>
                  <a:lnTo>
                    <a:pt x="55" y="42"/>
                  </a:lnTo>
                  <a:lnTo>
                    <a:pt x="0"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3" name="Line 27"/>
            <p:cNvSpPr>
              <a:spLocks noChangeShapeType="1"/>
            </p:cNvSpPr>
            <p:nvPr/>
          </p:nvSpPr>
          <p:spPr bwMode="auto">
            <a:xfrm flipH="1">
              <a:off x="2263" y="2442"/>
              <a:ext cx="25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4" name="Freeform 28"/>
            <p:cNvSpPr>
              <a:spLocks/>
            </p:cNvSpPr>
            <p:nvPr/>
          </p:nvSpPr>
          <p:spPr bwMode="auto">
            <a:xfrm>
              <a:off x="4391" y="1602"/>
              <a:ext cx="55" cy="79"/>
            </a:xfrm>
            <a:custGeom>
              <a:avLst/>
              <a:gdLst>
                <a:gd name="T0" fmla="*/ 0 w 55"/>
                <a:gd name="T1" fmla="*/ 0 h 79"/>
                <a:gd name="T2" fmla="*/ 3 w 55"/>
                <a:gd name="T3" fmla="*/ 79 h 79"/>
                <a:gd name="T4" fmla="*/ 55 w 55"/>
                <a:gd name="T5" fmla="*/ 42 h 79"/>
                <a:gd name="T6" fmla="*/ 3 w 55"/>
                <a:gd name="T7" fmla="*/ 5 h 79"/>
                <a:gd name="T8" fmla="*/ 3 w 55"/>
                <a:gd name="T9" fmla="*/ 5 h 79"/>
                <a:gd name="T10" fmla="*/ 0 w 55"/>
                <a:gd name="T11" fmla="*/ 0 h 79"/>
                <a:gd name="T12" fmla="*/ 0 60000 65536"/>
                <a:gd name="T13" fmla="*/ 0 60000 65536"/>
                <a:gd name="T14" fmla="*/ 0 60000 65536"/>
                <a:gd name="T15" fmla="*/ 0 60000 65536"/>
                <a:gd name="T16" fmla="*/ 0 60000 65536"/>
                <a:gd name="T17" fmla="*/ 0 60000 65536"/>
                <a:gd name="T18" fmla="*/ 0 w 55"/>
                <a:gd name="T19" fmla="*/ 0 h 79"/>
                <a:gd name="T20" fmla="*/ 55 w 55"/>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55" h="79">
                  <a:moveTo>
                    <a:pt x="0" y="0"/>
                  </a:moveTo>
                  <a:lnTo>
                    <a:pt x="3" y="79"/>
                  </a:lnTo>
                  <a:lnTo>
                    <a:pt x="55" y="42"/>
                  </a:lnTo>
                  <a:lnTo>
                    <a:pt x="3" y="5"/>
                  </a:lnTo>
                  <a:lnTo>
                    <a:pt x="0" y="0"/>
                  </a:lnTo>
                  <a:close/>
                </a:path>
              </a:pathLst>
            </a:custGeom>
            <a:solidFill>
              <a:srgbClr val="EB75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2365" name="Line 29"/>
            <p:cNvSpPr>
              <a:spLocks noChangeShapeType="1"/>
            </p:cNvSpPr>
            <p:nvPr/>
          </p:nvSpPr>
          <p:spPr bwMode="auto">
            <a:xfrm flipH="1">
              <a:off x="4173" y="1644"/>
              <a:ext cx="227" cy="1"/>
            </a:xfrm>
            <a:prstGeom prst="line">
              <a:avLst/>
            </a:prstGeom>
            <a:noFill/>
            <a:ln w="20638">
              <a:solidFill>
                <a:srgbClr val="EB75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6" name="Line 30"/>
            <p:cNvSpPr>
              <a:spLocks noChangeShapeType="1"/>
            </p:cNvSpPr>
            <p:nvPr/>
          </p:nvSpPr>
          <p:spPr bwMode="auto">
            <a:xfrm>
              <a:off x="1020" y="790"/>
              <a:ext cx="1" cy="2139"/>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7" name="Line 31"/>
            <p:cNvSpPr>
              <a:spLocks noChangeShapeType="1"/>
            </p:cNvSpPr>
            <p:nvPr/>
          </p:nvSpPr>
          <p:spPr bwMode="auto">
            <a:xfrm>
              <a:off x="4452" y="785"/>
              <a:ext cx="1" cy="2144"/>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368" name="Text Box 32"/>
            <p:cNvSpPr txBox="1">
              <a:spLocks noChangeArrowheads="1"/>
            </p:cNvSpPr>
            <p:nvPr/>
          </p:nvSpPr>
          <p:spPr bwMode="auto">
            <a:xfrm>
              <a:off x="2522" y="1752"/>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x5</a:t>
              </a:r>
            </a:p>
          </p:txBody>
        </p:sp>
        <p:sp>
          <p:nvSpPr>
            <p:cNvPr id="142369" name="Text Box 33"/>
            <p:cNvSpPr txBox="1">
              <a:spLocks noChangeArrowheads="1"/>
            </p:cNvSpPr>
            <p:nvPr/>
          </p:nvSpPr>
          <p:spPr bwMode="auto">
            <a:xfrm>
              <a:off x="2522" y="2069"/>
              <a:ext cx="136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x6</a:t>
              </a:r>
            </a:p>
          </p:txBody>
        </p:sp>
        <p:sp>
          <p:nvSpPr>
            <p:cNvPr id="142370" name="Text Box 34"/>
            <p:cNvSpPr txBox="1">
              <a:spLocks noChangeArrowheads="1"/>
            </p:cNvSpPr>
            <p:nvPr/>
          </p:nvSpPr>
          <p:spPr bwMode="auto">
            <a:xfrm>
              <a:off x="2522" y="2341"/>
              <a:ext cx="144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50000"/>
                </a:spcBef>
                <a:buClr>
                  <a:schemeClr val="hlink"/>
                </a:buClr>
                <a:buSzTx/>
                <a:buFontTx/>
                <a:buNone/>
              </a:pPr>
              <a:r>
                <a:rPr lang="en-US" altLang="zh-CN" sz="1600">
                  <a:solidFill>
                    <a:srgbClr val="000000"/>
                  </a:solidFill>
                  <a:latin typeface="Times New Roman" panose="02020603050405020304" pitchFamily="18" charset="0"/>
                  <a:ea typeface="宋体" panose="02010600030101010101" pitchFamily="2" charset="-122"/>
                  <a:cs typeface="Arial Unicode MS" panose="020B0604020202020204" pitchFamily="34" charset="-122"/>
                </a:rPr>
                <a:t>Content of register x20</a:t>
              </a:r>
            </a:p>
          </p:txBody>
        </p:sp>
        <p:sp>
          <p:nvSpPr>
            <p:cNvPr id="142371" name="Rectangle 35"/>
            <p:cNvSpPr>
              <a:spLocks noChangeArrowheads="1"/>
            </p:cNvSpPr>
            <p:nvPr/>
          </p:nvSpPr>
          <p:spPr bwMode="auto">
            <a:xfrm>
              <a:off x="2015" y="2341"/>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2" name="Rectangle 36"/>
            <p:cNvSpPr>
              <a:spLocks noChangeArrowheads="1"/>
            </p:cNvSpPr>
            <p:nvPr/>
          </p:nvSpPr>
          <p:spPr bwMode="auto">
            <a:xfrm>
              <a:off x="523" y="1603"/>
              <a:ext cx="1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600" b="0">
                  <a:solidFill>
                    <a:srgbClr val="000000"/>
                  </a:solidFill>
                  <a:latin typeface="Arial" panose="020B0604020202020204" pitchFamily="34" charset="0"/>
                  <a:ea typeface="宋体" panose="02010600030101010101" pitchFamily="2" charset="-122"/>
                  <a:cs typeface="Arial Unicode MS" panose="020B0604020202020204" pitchFamily="34" charset="-122"/>
                </a:rPr>
                <a:t>sp</a:t>
              </a:r>
              <a:endParaRPr lang="en-US" altLang="zh-CN" sz="1400" b="0">
                <a:latin typeface="Arial" panose="020B0604020202020204" pitchFamily="34" charset="0"/>
                <a:ea typeface="宋体" panose="02010600030101010101" pitchFamily="2" charset="-122"/>
                <a:cs typeface="Arial Unicode MS" panose="020B0604020202020204" pitchFamily="34" charset="-122"/>
              </a:endParaRPr>
            </a:p>
          </p:txBody>
        </p:sp>
        <p:sp>
          <p:nvSpPr>
            <p:cNvPr id="142373" name="Rectangle 37"/>
            <p:cNvSpPr>
              <a:spLocks noChangeArrowheads="1"/>
            </p:cNvSpPr>
            <p:nvPr/>
          </p:nvSpPr>
          <p:spPr bwMode="auto">
            <a:xfrm>
              <a:off x="269" y="618"/>
              <a:ext cx="8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High address</a:t>
              </a:r>
            </a:p>
          </p:txBody>
        </p:sp>
        <p:sp>
          <p:nvSpPr>
            <p:cNvPr id="142374" name="Rectangle 38"/>
            <p:cNvSpPr>
              <a:spLocks noChangeArrowheads="1"/>
            </p:cNvSpPr>
            <p:nvPr/>
          </p:nvSpPr>
          <p:spPr bwMode="auto">
            <a:xfrm>
              <a:off x="269" y="2886"/>
              <a:ext cx="79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lgn="ctr">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eaLnBrk="1" hangingPunct="1">
                <a:spcBef>
                  <a:spcPct val="0"/>
                </a:spcBef>
                <a:buClr>
                  <a:schemeClr val="hlink"/>
                </a:buClr>
                <a:buSzTx/>
                <a:buFontTx/>
                <a:buNone/>
              </a:pPr>
              <a:r>
                <a:rPr lang="en-US" altLang="zh-CN" sz="1400">
                  <a:solidFill>
                    <a:srgbClr val="FF0066"/>
                  </a:solidFill>
                  <a:latin typeface="Arial" panose="020B0604020202020204" pitchFamily="34" charset="0"/>
                  <a:ea typeface="宋体" panose="02010600030101010101" pitchFamily="2" charset="-122"/>
                  <a:cs typeface="Arial Unicode MS" panose="020B0604020202020204" pitchFamily="34" charset="-122"/>
                </a:rPr>
                <a:t>Low address</a:t>
              </a:r>
            </a:p>
          </p:txBody>
        </p:sp>
      </p:grpSp>
      <p:sp>
        <p:nvSpPr>
          <p:cNvPr id="2" name="标题 1"/>
          <p:cNvSpPr>
            <a:spLocks noGrp="1"/>
          </p:cNvSpPr>
          <p:nvPr>
            <p:ph type="title"/>
          </p:nvPr>
        </p:nvSpPr>
        <p:spPr/>
        <p:txBody>
          <a:bodyPr/>
          <a:lstStyle/>
          <a:p>
            <a:pPr>
              <a:defRPr/>
            </a:pPr>
            <a:r>
              <a:rPr lang="en-US" altLang="zh-CN" dirty="0" smtClean="0"/>
              <a:t>Local Data on the Stack</a:t>
            </a:r>
            <a:endParaRPr lang="zh-CN" altLang="en-US" dirty="0"/>
          </a:p>
        </p:txBody>
      </p:sp>
    </p:spTree>
    <p:extLst>
      <p:ext uri="{BB962C8B-B14F-4D97-AF65-F5344CB8AC3E}">
        <p14:creationId xmlns:p14="http://schemas.microsoft.com/office/powerpoint/2010/main" val="305352959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a:defRPr/>
            </a:pPr>
            <a:r>
              <a:rPr lang="en-US" altLang="en-US" smtClean="0"/>
              <a:t>Register Usage</a:t>
            </a:r>
          </a:p>
        </p:txBody>
      </p:sp>
      <p:sp>
        <p:nvSpPr>
          <p:cNvPr id="144387" name="Content Placeholder 2"/>
          <p:cNvSpPr>
            <a:spLocks noGrp="1"/>
          </p:cNvSpPr>
          <p:nvPr>
            <p:ph idx="1"/>
          </p:nvPr>
        </p:nvSpPr>
        <p:spPr/>
        <p:txBody>
          <a:bodyPr/>
          <a:lstStyle/>
          <a:p>
            <a:r>
              <a:rPr lang="en-US" altLang="en-US" smtClean="0"/>
              <a:t>x5 – x7, x28 – x31:  temporary registers</a:t>
            </a:r>
          </a:p>
          <a:p>
            <a:pPr lvl="1"/>
            <a:r>
              <a:rPr lang="en-US" altLang="en-US" smtClean="0">
                <a:solidFill>
                  <a:srgbClr val="FF0000"/>
                </a:solidFill>
              </a:rPr>
              <a:t>Not preserved</a:t>
            </a:r>
            <a:r>
              <a:rPr lang="en-US" altLang="en-US" smtClean="0"/>
              <a:t> by the callee</a:t>
            </a:r>
          </a:p>
          <a:p>
            <a:pPr lvl="1"/>
            <a:endParaRPr lang="en-US" altLang="en-US" smtClean="0"/>
          </a:p>
          <a:p>
            <a:r>
              <a:rPr lang="en-US" altLang="en-US" smtClean="0"/>
              <a:t>x8 – x9, x18 – x27:  saved registers</a:t>
            </a:r>
          </a:p>
          <a:p>
            <a:pPr lvl="1"/>
            <a:r>
              <a:rPr lang="en-US" altLang="en-US" smtClean="0"/>
              <a:t>If used, the callee </a:t>
            </a:r>
            <a:r>
              <a:rPr lang="en-US" altLang="en-US" smtClean="0">
                <a:solidFill>
                  <a:srgbClr val="FF0000"/>
                </a:solidFill>
              </a:rPr>
              <a:t>save</a:t>
            </a:r>
            <a:r>
              <a:rPr lang="en-US" altLang="en-US" smtClean="0"/>
              <a:t>s and restores them</a:t>
            </a:r>
          </a:p>
        </p:txBody>
      </p:sp>
      <p:sp>
        <p:nvSpPr>
          <p:cNvPr id="144388" name="Footer Placeholder 3"/>
          <p:cNvSpPr>
            <a:spLocks noGrp="1"/>
          </p:cNvSpPr>
          <p:nvPr>
            <p:ph type="ftr" sz="quarter" idx="4294967295"/>
          </p:nvPr>
        </p:nvSpPr>
        <p:spPr>
          <a:xfrm>
            <a:off x="9264650" y="5970588"/>
            <a:ext cx="2844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lgn="l">
              <a:spcBef>
                <a:spcPct val="0"/>
              </a:spcBef>
              <a:buClrTx/>
              <a:buSzTx/>
              <a:buFontTx/>
              <a:buNone/>
            </a:pPr>
            <a:r>
              <a:rPr lang="en-AU" altLang="en-US" sz="1400" smtClean="0">
                <a:latin typeface="Arial" panose="020B0604020202020204" pitchFamily="34" charset="0"/>
                <a:ea typeface="宋体" panose="02010600030101010101" pitchFamily="2" charset="-122"/>
              </a:rPr>
              <a:t>Chapter 2 — Instructions: Language of the Computer — </a:t>
            </a:r>
            <a:fld id="{61FEF46B-FD68-475B-B271-134939E25121}" type="slidenum">
              <a:rPr lang="en-AU" altLang="en-US" sz="1400" smtClean="0">
                <a:latin typeface="Arial" panose="020B0604020202020204" pitchFamily="34" charset="0"/>
                <a:ea typeface="宋体" panose="02010600030101010101" pitchFamily="2" charset="-122"/>
              </a:rPr>
              <a:pPr algn="l">
                <a:spcBef>
                  <a:spcPct val="0"/>
                </a:spcBef>
                <a:buClrTx/>
                <a:buSzTx/>
                <a:buFontTx/>
                <a:buNone/>
              </a:pPr>
              <a:t>85</a:t>
            </a:fld>
            <a:endParaRPr lang="en-AU" altLang="en-US" sz="1400" smtClean="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2297265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en-US" dirty="0" smtClean="0"/>
              <a:t>Non-Leaf Procedures</a:t>
            </a:r>
            <a:endParaRPr lang="zh-CN" altLang="en-US" dirty="0"/>
          </a:p>
        </p:txBody>
      </p:sp>
      <p:sp>
        <p:nvSpPr>
          <p:cNvPr id="146435" name="内容占位符 2"/>
          <p:cNvSpPr>
            <a:spLocks noGrp="1"/>
          </p:cNvSpPr>
          <p:nvPr>
            <p:ph idx="1"/>
          </p:nvPr>
        </p:nvSpPr>
        <p:spPr/>
        <p:txBody>
          <a:bodyPr/>
          <a:lstStyle/>
          <a:p>
            <a:pPr eaLnBrk="1" hangingPunct="1"/>
            <a:r>
              <a:rPr lang="en-US" altLang="en-US" dirty="0" smtClean="0"/>
              <a:t>Procedures that call other procedures</a:t>
            </a:r>
          </a:p>
          <a:p>
            <a:pPr eaLnBrk="1" hangingPunct="1"/>
            <a:r>
              <a:rPr lang="en-US" altLang="en-US" dirty="0" smtClean="0"/>
              <a:t>For nested call, </a:t>
            </a:r>
            <a:r>
              <a:rPr lang="en-US" altLang="en-US" dirty="0" smtClean="0">
                <a:solidFill>
                  <a:srgbClr val="0000FF"/>
                </a:solidFill>
              </a:rPr>
              <a:t>caller</a:t>
            </a:r>
            <a:r>
              <a:rPr lang="en-US" altLang="en-US" dirty="0" smtClean="0"/>
              <a:t> needs to save on the stack:</a:t>
            </a:r>
          </a:p>
          <a:p>
            <a:pPr lvl="1" eaLnBrk="1" hangingPunct="1"/>
            <a:r>
              <a:rPr lang="en-US" altLang="en-US" dirty="0" smtClean="0"/>
              <a:t>Its </a:t>
            </a:r>
            <a:r>
              <a:rPr lang="en-US" altLang="en-US" dirty="0" smtClean="0">
                <a:solidFill>
                  <a:srgbClr val="0000FF"/>
                </a:solidFill>
              </a:rPr>
              <a:t>return address</a:t>
            </a:r>
          </a:p>
          <a:p>
            <a:pPr lvl="1" eaLnBrk="1" hangingPunct="1"/>
            <a:r>
              <a:rPr lang="en-US" altLang="en-US" dirty="0" smtClean="0">
                <a:solidFill>
                  <a:srgbClr val="0000FF"/>
                </a:solidFill>
              </a:rPr>
              <a:t>Any arguments and temporaries </a:t>
            </a:r>
            <a:r>
              <a:rPr lang="en-US" altLang="en-US" dirty="0" smtClean="0"/>
              <a:t>needed after the call</a:t>
            </a:r>
          </a:p>
          <a:p>
            <a:pPr eaLnBrk="1" hangingPunct="1"/>
            <a:r>
              <a:rPr lang="en-US" altLang="en-US" dirty="0" smtClean="0"/>
              <a:t>Restore from the stack after the call</a:t>
            </a:r>
            <a:endParaRPr lang="en-AU" altLang="en-US" dirty="0" smtClean="0"/>
          </a:p>
        </p:txBody>
      </p:sp>
      <p:sp>
        <p:nvSpPr>
          <p:cNvPr id="3" name="文本框 2"/>
          <p:cNvSpPr txBox="1"/>
          <p:nvPr/>
        </p:nvSpPr>
        <p:spPr>
          <a:xfrm>
            <a:off x="816948" y="4005064"/>
            <a:ext cx="10318850" cy="1200329"/>
          </a:xfrm>
          <a:prstGeom prst="rect">
            <a:avLst/>
          </a:prstGeom>
          <a:noFill/>
        </p:spPr>
        <p:txBody>
          <a:bodyPr wrap="none" rtlCol="0">
            <a:spAutoFit/>
          </a:bodyPr>
          <a:lstStyle/>
          <a:p>
            <a:r>
              <a:rPr lang="en-US" altLang="zh-CN" sz="2400" dirty="0" smtClean="0">
                <a:solidFill>
                  <a:srgbClr val="FF0000"/>
                </a:solidFill>
              </a:rPr>
              <a:t>Caller save</a:t>
            </a:r>
            <a:r>
              <a:rPr lang="zh-CN" altLang="en-US" sz="2400" dirty="0" smtClean="0">
                <a:solidFill>
                  <a:srgbClr val="FF0000"/>
                </a:solidFill>
              </a:rPr>
              <a:t>：  </a:t>
            </a:r>
            <a:r>
              <a:rPr lang="en-US" altLang="zh-CN" sz="2400" dirty="0" smtClean="0"/>
              <a:t>return address</a:t>
            </a:r>
          </a:p>
          <a:p>
            <a:r>
              <a:rPr lang="en-US" altLang="zh-CN" sz="2400" dirty="0"/>
              <a:t> </a:t>
            </a:r>
            <a:r>
              <a:rPr lang="en-US" altLang="zh-CN" sz="2400" dirty="0" smtClean="0"/>
              <a:t>                       arguments</a:t>
            </a:r>
          </a:p>
          <a:p>
            <a:r>
              <a:rPr lang="en-US" altLang="zh-CN" sz="2400" dirty="0"/>
              <a:t> </a:t>
            </a:r>
            <a:r>
              <a:rPr lang="en-US" altLang="zh-CN" sz="2400" dirty="0" smtClean="0"/>
              <a:t>                       important temporaries(t registers) that will be used after call</a:t>
            </a:r>
            <a:endParaRPr lang="zh-CN" altLang="en-US" sz="2400" dirty="0"/>
          </a:p>
        </p:txBody>
      </p:sp>
      <p:sp>
        <p:nvSpPr>
          <p:cNvPr id="5" name="文本框 4"/>
          <p:cNvSpPr txBox="1"/>
          <p:nvPr/>
        </p:nvSpPr>
        <p:spPr>
          <a:xfrm>
            <a:off x="816948" y="5536936"/>
            <a:ext cx="7648248" cy="461665"/>
          </a:xfrm>
          <a:prstGeom prst="rect">
            <a:avLst/>
          </a:prstGeom>
          <a:noFill/>
        </p:spPr>
        <p:txBody>
          <a:bodyPr wrap="none" rtlCol="0">
            <a:spAutoFit/>
          </a:bodyPr>
          <a:lstStyle/>
          <a:p>
            <a:r>
              <a:rPr lang="en-US" altLang="zh-CN" sz="2400" dirty="0" err="1" smtClean="0">
                <a:solidFill>
                  <a:srgbClr val="FF0000"/>
                </a:solidFill>
              </a:rPr>
              <a:t>Callee</a:t>
            </a:r>
            <a:r>
              <a:rPr lang="en-US" altLang="zh-CN" sz="2400" dirty="0" smtClean="0">
                <a:solidFill>
                  <a:srgbClr val="FF0000"/>
                </a:solidFill>
              </a:rPr>
              <a:t> save</a:t>
            </a:r>
            <a:r>
              <a:rPr lang="zh-CN" altLang="en-US" sz="2400" dirty="0" smtClean="0">
                <a:solidFill>
                  <a:srgbClr val="FF0000"/>
                </a:solidFill>
              </a:rPr>
              <a:t>：  </a:t>
            </a:r>
            <a:r>
              <a:rPr lang="en-US" altLang="zh-CN" sz="2400" dirty="0" smtClean="0"/>
              <a:t>any S registers used  for local variables</a:t>
            </a:r>
            <a:endParaRPr lang="zh-CN" altLang="en-US" sz="2400" dirty="0"/>
          </a:p>
        </p:txBody>
      </p:sp>
    </p:spTree>
    <p:extLst>
      <p:ext uri="{BB962C8B-B14F-4D97-AF65-F5344CB8AC3E}">
        <p14:creationId xmlns:p14="http://schemas.microsoft.com/office/powerpoint/2010/main" val="3803863810"/>
      </p:ext>
    </p:extLst>
  </p:cSld>
  <p:clrMapOvr>
    <a:masterClrMapping/>
  </p:clrMapOvr>
  <p:transition spd="med">
    <p:random/>
    <p:sndAc>
      <p:stSnd>
        <p:snd r:embed="rId3" name="chimes.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866" name="Text Box 2"/>
          <p:cNvSpPr txBox="1">
            <a:spLocks noChangeArrowheads="1"/>
          </p:cNvSpPr>
          <p:nvPr/>
        </p:nvSpPr>
        <p:spPr bwMode="auto">
          <a:xfrm>
            <a:off x="1415480" y="188640"/>
            <a:ext cx="5072098" cy="584775"/>
          </a:xfrm>
          <a:prstGeom prst="rect">
            <a:avLst/>
          </a:prstGeom>
          <a:noFill/>
          <a:ln w="9525">
            <a:noFill/>
            <a:miter lim="800000"/>
            <a:headEnd/>
            <a:tailEnd/>
          </a:ln>
          <a:effectLst/>
        </p:spPr>
        <p:txBody>
          <a:bodyPr wrap="square">
            <a:spAutoFit/>
          </a:bodyPr>
          <a:lstStyle/>
          <a:p>
            <a:r>
              <a:rPr lang="en-US" altLang="zh-CN" sz="3200" dirty="0" err="1">
                <a:solidFill>
                  <a:srgbClr val="CC0000"/>
                </a:solidFill>
                <a:ea typeface="宋体" charset="-122"/>
              </a:rPr>
              <a:t>Summerise</a:t>
            </a:r>
            <a:r>
              <a:rPr lang="en-US" altLang="zh-CN" sz="3200" dirty="0">
                <a:solidFill>
                  <a:srgbClr val="CC0000"/>
                </a:solidFill>
                <a:ea typeface="宋体" charset="-122"/>
              </a:rPr>
              <a:t> of procedure</a:t>
            </a:r>
          </a:p>
        </p:txBody>
      </p:sp>
      <p:sp>
        <p:nvSpPr>
          <p:cNvPr id="1316868" name="Text Box 4"/>
          <p:cNvSpPr txBox="1">
            <a:spLocks noChangeArrowheads="1"/>
          </p:cNvSpPr>
          <p:nvPr/>
        </p:nvSpPr>
        <p:spPr bwMode="auto">
          <a:xfrm>
            <a:off x="1905000" y="1295400"/>
            <a:ext cx="8541121" cy="4154984"/>
          </a:xfrm>
          <a:prstGeom prst="rect">
            <a:avLst/>
          </a:prstGeom>
          <a:noFill/>
          <a:ln w="9525">
            <a:noFill/>
            <a:miter lim="800000"/>
            <a:headEnd/>
            <a:tailEnd/>
          </a:ln>
          <a:effectLst/>
        </p:spPr>
        <p:txBody>
          <a:bodyPr wrap="none">
            <a:spAutoFit/>
          </a:bodyPr>
          <a:lstStyle/>
          <a:p>
            <a:pPr>
              <a:buClr>
                <a:srgbClr val="CC0000"/>
              </a:buClr>
              <a:buFontTx/>
              <a:buChar char="•"/>
            </a:pPr>
            <a:r>
              <a:rPr lang="zh-CN" altLang="en-US" sz="2400" dirty="0">
                <a:ea typeface="宋体" charset="-122"/>
              </a:rPr>
              <a:t> </a:t>
            </a:r>
            <a:r>
              <a:rPr lang="en-US" altLang="zh-CN" sz="2400" dirty="0">
                <a:ea typeface="宋体" charset="-122"/>
              </a:rPr>
              <a:t>The</a:t>
            </a:r>
            <a:r>
              <a:rPr lang="en-US" altLang="zh-CN" sz="2400" dirty="0">
                <a:solidFill>
                  <a:srgbClr val="FF0000"/>
                </a:solidFill>
                <a:ea typeface="宋体" charset="-122"/>
              </a:rPr>
              <a:t> </a:t>
            </a:r>
            <a:r>
              <a:rPr lang="en-US" altLang="zh-CN" sz="2400" dirty="0" err="1">
                <a:solidFill>
                  <a:srgbClr val="FF0000"/>
                </a:solidFill>
                <a:ea typeface="宋体" charset="-122"/>
              </a:rPr>
              <a:t>jal</a:t>
            </a:r>
            <a:r>
              <a:rPr lang="en-US" altLang="zh-CN" sz="2400" dirty="0">
                <a:solidFill>
                  <a:srgbClr val="FF0000"/>
                </a:solidFill>
                <a:ea typeface="宋体" charset="-122"/>
              </a:rPr>
              <a:t> </a:t>
            </a:r>
            <a:r>
              <a:rPr lang="en-US" altLang="zh-CN" sz="2400" dirty="0">
                <a:ea typeface="宋体" charset="-122"/>
              </a:rPr>
              <a:t>instruction is used to jump to the procedure and</a:t>
            </a:r>
          </a:p>
          <a:p>
            <a:pPr>
              <a:buClr>
                <a:srgbClr val="CC0000"/>
              </a:buClr>
            </a:pPr>
            <a:r>
              <a:rPr lang="en-US" altLang="zh-CN" sz="2400" dirty="0">
                <a:ea typeface="宋体" charset="-122"/>
              </a:rPr>
              <a:t>   save the current </a:t>
            </a:r>
            <a:r>
              <a:rPr lang="en-US" altLang="zh-CN" sz="2400" dirty="0" smtClean="0">
                <a:ea typeface="宋体" charset="-122"/>
              </a:rPr>
              <a:t>PC+4 </a:t>
            </a:r>
            <a:r>
              <a:rPr lang="en-US" altLang="zh-CN" sz="2400" dirty="0">
                <a:ea typeface="宋体" charset="-122"/>
              </a:rPr>
              <a:t>into the return address </a:t>
            </a:r>
            <a:r>
              <a:rPr lang="en-US" altLang="zh-CN" sz="2400" dirty="0" smtClean="0">
                <a:ea typeface="宋体" charset="-122"/>
              </a:rPr>
              <a:t>register X0</a:t>
            </a:r>
            <a:endParaRPr lang="en-US" altLang="zh-CN" sz="2400" dirty="0">
              <a:ea typeface="宋体" charset="-122"/>
            </a:endParaRP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Arguments are passed in </a:t>
            </a:r>
            <a:r>
              <a:rPr lang="en-US" altLang="zh-CN" sz="2400" dirty="0">
                <a:solidFill>
                  <a:srgbClr val="FF0000"/>
                </a:solidFill>
                <a:ea typeface="宋体" charset="-122"/>
              </a:rPr>
              <a:t>$</a:t>
            </a:r>
            <a:r>
              <a:rPr lang="en-US" altLang="zh-CN" sz="2400" dirty="0" err="1">
                <a:solidFill>
                  <a:srgbClr val="FF0000"/>
                </a:solidFill>
                <a:ea typeface="宋体" charset="-122"/>
              </a:rPr>
              <a:t>a0</a:t>
            </a:r>
            <a:r>
              <a:rPr lang="en-US" altLang="zh-CN" sz="2400" dirty="0">
                <a:solidFill>
                  <a:srgbClr val="FF0000"/>
                </a:solidFill>
                <a:ea typeface="宋体" charset="-122"/>
              </a:rPr>
              <a:t>-$</a:t>
            </a:r>
            <a:r>
              <a:rPr lang="en-US" altLang="zh-CN" sz="2400" dirty="0" err="1">
                <a:solidFill>
                  <a:srgbClr val="FF0000"/>
                </a:solidFill>
                <a:ea typeface="宋体" charset="-122"/>
              </a:rPr>
              <a:t>a3</a:t>
            </a:r>
            <a:r>
              <a:rPr lang="en-US" altLang="zh-CN" sz="2400" dirty="0">
                <a:ea typeface="宋体" charset="-122"/>
              </a:rPr>
              <a:t>; return values in </a:t>
            </a:r>
            <a:r>
              <a:rPr lang="en-US" altLang="zh-CN" sz="2400" dirty="0">
                <a:solidFill>
                  <a:srgbClr val="FF0000"/>
                </a:solidFill>
                <a:ea typeface="宋体" charset="-122"/>
              </a:rPr>
              <a:t>$</a:t>
            </a:r>
            <a:r>
              <a:rPr lang="en-US" altLang="zh-CN" sz="2400" dirty="0" err="1">
                <a:solidFill>
                  <a:srgbClr val="FF0000"/>
                </a:solidFill>
                <a:ea typeface="宋体" charset="-122"/>
              </a:rPr>
              <a:t>v0</a:t>
            </a:r>
            <a:r>
              <a:rPr lang="en-US" altLang="zh-CN" sz="2400" dirty="0">
                <a:solidFill>
                  <a:srgbClr val="FF0000"/>
                </a:solidFill>
                <a:ea typeface="宋体" charset="-122"/>
              </a:rPr>
              <a:t>-$</a:t>
            </a:r>
            <a:r>
              <a:rPr lang="en-US" altLang="zh-CN" sz="2400" dirty="0" err="1">
                <a:solidFill>
                  <a:srgbClr val="FF0000"/>
                </a:solidFill>
                <a:ea typeface="宋体" charset="-122"/>
              </a:rPr>
              <a:t>v1</a:t>
            </a:r>
            <a:endParaRPr lang="en-US" altLang="zh-CN" sz="2400" dirty="0">
              <a:solidFill>
                <a:srgbClr val="FF0000"/>
              </a:solidFill>
              <a:ea typeface="宋体" charset="-122"/>
            </a:endParaRP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Since the </a:t>
            </a:r>
            <a:r>
              <a:rPr lang="en-US" altLang="zh-CN" sz="2400" dirty="0" err="1">
                <a:ea typeface="宋体" charset="-122"/>
              </a:rPr>
              <a:t>callee</a:t>
            </a:r>
            <a:r>
              <a:rPr lang="en-US" altLang="zh-CN" sz="2400" dirty="0">
                <a:ea typeface="宋体" charset="-122"/>
              </a:rPr>
              <a:t> may over-write the caller’s registers,</a:t>
            </a:r>
          </a:p>
          <a:p>
            <a:pPr>
              <a:buClr>
                <a:srgbClr val="CC0000"/>
              </a:buClr>
            </a:pPr>
            <a:r>
              <a:rPr lang="en-US" altLang="zh-CN" sz="2400" dirty="0">
                <a:ea typeface="宋体" charset="-122"/>
              </a:rPr>
              <a:t>   </a:t>
            </a:r>
            <a:r>
              <a:rPr lang="en-US" altLang="zh-CN" sz="2400" dirty="0">
                <a:solidFill>
                  <a:srgbClr val="FF0000"/>
                </a:solidFill>
                <a:ea typeface="宋体" charset="-122"/>
              </a:rPr>
              <a:t>relevant values may have to be copied into memory</a:t>
            </a:r>
          </a:p>
          <a:p>
            <a:pPr>
              <a:buClr>
                <a:srgbClr val="CC0000"/>
              </a:buClr>
            </a:pPr>
            <a:endParaRPr lang="en-US" altLang="zh-CN" sz="2400" dirty="0">
              <a:ea typeface="宋体" charset="-122"/>
            </a:endParaRPr>
          </a:p>
          <a:p>
            <a:pPr>
              <a:buClr>
                <a:srgbClr val="CC0000"/>
              </a:buClr>
              <a:buFontTx/>
              <a:buChar char="•"/>
            </a:pPr>
            <a:r>
              <a:rPr lang="en-US" altLang="zh-CN" sz="2400" dirty="0">
                <a:ea typeface="宋体" charset="-122"/>
              </a:rPr>
              <a:t> Each procedure may also require memory space for</a:t>
            </a:r>
          </a:p>
          <a:p>
            <a:pPr>
              <a:buClr>
                <a:srgbClr val="CC0000"/>
              </a:buClr>
            </a:pPr>
            <a:r>
              <a:rPr lang="en-US" altLang="zh-CN" sz="2400" dirty="0">
                <a:ea typeface="宋体" charset="-122"/>
              </a:rPr>
              <a:t>   local variables – </a:t>
            </a:r>
            <a:r>
              <a:rPr lang="en-US" altLang="zh-CN" sz="2400" dirty="0">
                <a:solidFill>
                  <a:srgbClr val="FF0000"/>
                </a:solidFill>
                <a:ea typeface="宋体" charset="-122"/>
              </a:rPr>
              <a:t>a stack </a:t>
            </a:r>
            <a:r>
              <a:rPr lang="en-US" altLang="zh-CN" sz="2400" dirty="0">
                <a:ea typeface="宋体" charset="-122"/>
              </a:rPr>
              <a:t>is used to organize the memory</a:t>
            </a:r>
          </a:p>
          <a:p>
            <a:pPr>
              <a:buClr>
                <a:srgbClr val="CC0000"/>
              </a:buClr>
            </a:pPr>
            <a:r>
              <a:rPr lang="en-US" altLang="zh-CN" sz="2400" dirty="0">
                <a:ea typeface="宋体" charset="-122"/>
              </a:rPr>
              <a:t>   needs for each procedure</a:t>
            </a:r>
          </a:p>
        </p:txBody>
      </p:sp>
    </p:spTree>
    <p:extLst>
      <p:ext uri="{BB962C8B-B14F-4D97-AF65-F5344CB8AC3E}">
        <p14:creationId xmlns:p14="http://schemas.microsoft.com/office/powerpoint/2010/main" val="193457787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1384" y="1268760"/>
            <a:ext cx="11233248" cy="3785652"/>
          </a:xfrm>
          <a:prstGeom prst="rect">
            <a:avLst/>
          </a:prstGeom>
        </p:spPr>
        <p:txBody>
          <a:bodyPr wrap="square">
            <a:spAutoFit/>
          </a:bodyPr>
          <a:lstStyle/>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smtClean="0">
                <a:latin typeface="Verdana" pitchFamily="34" charset="0"/>
              </a:rPr>
              <a:t>Place </a:t>
            </a:r>
            <a:r>
              <a:rPr lang="en-US" altLang="zh-CN" sz="2400" dirty="0">
                <a:latin typeface="Verdana" pitchFamily="34" charset="0"/>
              </a:rPr>
              <a:t>Parameters in a place where the procedure can access them </a:t>
            </a:r>
            <a:r>
              <a:rPr lang="zh-CN" altLang="en-US" sz="2400" dirty="0">
                <a:latin typeface="Verdana" pitchFamily="34" charset="0"/>
              </a:rPr>
              <a:t>（</a:t>
            </a:r>
            <a:r>
              <a:rPr lang="en-US" altLang="zh-CN" sz="2400" dirty="0">
                <a:latin typeface="Verdana" pitchFamily="34" charset="0"/>
              </a:rPr>
              <a:t>in registers x10~x17</a:t>
            </a:r>
            <a:r>
              <a:rPr lang="zh-CN" altLang="en-US" sz="2400" dirty="0">
                <a:latin typeface="Verdana" pitchFamily="34" charset="0"/>
              </a:rPr>
              <a:t>）</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Transfer control to the procedure</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Acquire the storage resources needed for the </a:t>
            </a:r>
            <a:r>
              <a:rPr lang="en-US" altLang="zh-CN" sz="2400" dirty="0" smtClean="0">
                <a:latin typeface="Verdana" pitchFamily="34" charset="0"/>
              </a:rPr>
              <a:t>procedure, save the </a:t>
            </a:r>
            <a:r>
              <a:rPr lang="en-US" altLang="zh-CN" sz="2400" dirty="0" err="1" smtClean="0">
                <a:latin typeface="Verdana" pitchFamily="34" charset="0"/>
              </a:rPr>
              <a:t>callee</a:t>
            </a:r>
            <a:r>
              <a:rPr lang="en-US" altLang="zh-CN" sz="2400" dirty="0" smtClean="0">
                <a:latin typeface="Verdana" pitchFamily="34" charset="0"/>
              </a:rPr>
              <a:t> save registers.</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Perform the desired task</a:t>
            </a: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Place the result value in a place where the calling program can access </a:t>
            </a:r>
            <a:r>
              <a:rPr lang="en-US" altLang="zh-CN" sz="2400" dirty="0" smtClean="0">
                <a:latin typeface="Verdana" pitchFamily="34" charset="0"/>
              </a:rPr>
              <a:t>it. Release the resources. Restored saved registers.</a:t>
            </a:r>
            <a:endParaRPr lang="en-US" altLang="zh-CN" sz="2400" dirty="0">
              <a:latin typeface="Verdana" pitchFamily="34" charset="0"/>
            </a:endParaRPr>
          </a:p>
          <a:p>
            <a:pPr marL="1371600" lvl="2" indent="-457200">
              <a:spcBef>
                <a:spcPct val="20000"/>
              </a:spcBef>
              <a:buClr>
                <a:schemeClr val="tx2"/>
              </a:buClr>
              <a:buSzPct val="75000"/>
              <a:buFont typeface="Wingdings" panose="05000000000000000000" pitchFamily="2" charset="2"/>
              <a:buAutoNum type="arabicPeriod"/>
              <a:defRPr/>
            </a:pPr>
            <a:r>
              <a:rPr lang="en-US" altLang="zh-CN" sz="2400" dirty="0">
                <a:latin typeface="Verdana" pitchFamily="34" charset="0"/>
              </a:rPr>
              <a:t>Return control to the point of origin (address in x1)</a:t>
            </a:r>
          </a:p>
        </p:txBody>
      </p:sp>
      <p:sp>
        <p:nvSpPr>
          <p:cNvPr id="3" name="标题 2"/>
          <p:cNvSpPr>
            <a:spLocks noGrp="1"/>
          </p:cNvSpPr>
          <p:nvPr>
            <p:ph type="title"/>
          </p:nvPr>
        </p:nvSpPr>
        <p:spPr/>
        <p:txBody>
          <a:bodyPr/>
          <a:lstStyle/>
          <a:p>
            <a:r>
              <a:rPr lang="en-US" altLang="zh-CN" dirty="0">
                <a:solidFill>
                  <a:srgbClr val="FF0066"/>
                </a:solidFill>
                <a:latin typeface="Verdana" pitchFamily="34" charset="0"/>
              </a:rPr>
              <a:t>Six </a:t>
            </a:r>
            <a:r>
              <a:rPr lang="en-US" altLang="zh-CN" dirty="0" smtClean="0">
                <a:solidFill>
                  <a:srgbClr val="FF0066"/>
                </a:solidFill>
                <a:latin typeface="Verdana" pitchFamily="34" charset="0"/>
              </a:rPr>
              <a:t>steps of Function</a:t>
            </a:r>
            <a:endParaRPr lang="zh-CN" altLang="en-US" dirty="0"/>
          </a:p>
        </p:txBody>
      </p:sp>
    </p:spTree>
    <p:extLst>
      <p:ext uri="{BB962C8B-B14F-4D97-AF65-F5344CB8AC3E}">
        <p14:creationId xmlns:p14="http://schemas.microsoft.com/office/powerpoint/2010/main" val="279788263"/>
      </p:ext>
    </p:extLst>
  </p:cSld>
  <p:clrMapOvr>
    <a:masterClrMapping/>
  </p:clrMapOvr>
  <p:transition spd="med">
    <p:random/>
    <p:sndAc>
      <p:stSnd>
        <p:snd r:embed="rId2" name="chimes.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135559" y="-48189"/>
            <a:ext cx="1224136" cy="1738066"/>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r>
              <a:rPr lang="en-US" altLang="zh-CN" sz="1600" dirty="0"/>
              <a:t>x:   </a:t>
            </a:r>
            <a:r>
              <a:rPr lang="en-US" altLang="zh-CN" sz="1600" dirty="0" smtClean="0"/>
              <a:t>xp1</a:t>
            </a:r>
            <a:endParaRPr lang="en-US" altLang="zh-CN" sz="1600" dirty="0"/>
          </a:p>
          <a:p>
            <a:pPr>
              <a:buClrTx/>
            </a:pPr>
            <a:r>
              <a:rPr lang="en-US" altLang="zh-CN" sz="1600" dirty="0"/>
              <a:t>y:   </a:t>
            </a:r>
            <a:r>
              <a:rPr lang="en-US" altLang="zh-CN" sz="1600" dirty="0" smtClean="0"/>
              <a:t>xp2</a:t>
            </a:r>
            <a:endParaRPr lang="en-US" altLang="zh-CN" sz="1600" dirty="0"/>
          </a:p>
          <a:p>
            <a:pPr>
              <a:buClrTx/>
            </a:pPr>
            <a:r>
              <a:rPr lang="en-US" altLang="zh-CN" sz="1600" dirty="0"/>
              <a:t>temp</a:t>
            </a:r>
            <a:r>
              <a:rPr lang="zh-CN" altLang="en-US" sz="1600" dirty="0" smtClean="0"/>
              <a:t>：</a:t>
            </a:r>
            <a:r>
              <a:rPr lang="en-US" altLang="zh-CN" sz="1600" dirty="0" smtClean="0"/>
              <a:t>xt3</a:t>
            </a:r>
            <a:endParaRPr lang="en-US" altLang="zh-CN" sz="1800" dirty="0"/>
          </a:p>
          <a:p>
            <a:pPr>
              <a:spcBef>
                <a:spcPts val="600"/>
              </a:spcBef>
              <a:buClrTx/>
            </a:pPr>
            <a:r>
              <a:rPr lang="en-US" altLang="zh-CN" sz="1800" dirty="0"/>
              <a:t>Jal  B</a:t>
            </a:r>
            <a:endParaRPr lang="zh-CN" altLang="en-US" sz="1800" dirty="0"/>
          </a:p>
        </p:txBody>
      </p:sp>
      <p:sp>
        <p:nvSpPr>
          <p:cNvPr id="3" name="矩形 2"/>
          <p:cNvSpPr/>
          <p:nvPr/>
        </p:nvSpPr>
        <p:spPr bwMode="auto">
          <a:xfrm>
            <a:off x="4367807" y="105701"/>
            <a:ext cx="1224136" cy="180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i:  </a:t>
            </a:r>
            <a:r>
              <a:rPr lang="en-US" altLang="zh-CN" sz="1800" dirty="0" smtClean="0">
                <a:solidFill>
                  <a:schemeClr val="tx1"/>
                </a:solidFill>
                <a:latin typeface="Arial" pitchFamily="34" charset="0"/>
                <a:ea typeface="宋体" pitchFamily="2" charset="-122"/>
              </a:rPr>
              <a:t>x18</a:t>
            </a:r>
            <a:endParaRPr lang="en-US" altLang="zh-CN" sz="1800" dirty="0">
              <a:solidFill>
                <a:schemeClr val="tx1"/>
              </a:solidFill>
              <a:latin typeface="Arial" pitchFamily="34" charset="0"/>
              <a:ea typeface="宋体" pitchFamily="2" charset="-122"/>
            </a:endParaRPr>
          </a:p>
          <a:p>
            <a:pPr>
              <a:buClrTx/>
            </a:pPr>
            <a:r>
              <a:rPr lang="en-US" altLang="zh-CN" sz="1800" dirty="0">
                <a:solidFill>
                  <a:schemeClr val="tx1"/>
                </a:solidFill>
                <a:latin typeface="Arial" pitchFamily="34" charset="0"/>
                <a:ea typeface="宋体" pitchFamily="2" charset="-122"/>
              </a:rPr>
              <a:t>j:  </a:t>
            </a:r>
            <a:r>
              <a:rPr lang="en-US" altLang="zh-CN" sz="1800" dirty="0" smtClean="0">
                <a:solidFill>
                  <a:schemeClr val="tx1"/>
                </a:solidFill>
                <a:latin typeface="Arial" pitchFamily="34" charset="0"/>
                <a:ea typeface="宋体" pitchFamily="2" charset="-122"/>
              </a:rPr>
              <a:t>x19</a:t>
            </a:r>
            <a:endParaRPr lang="en-US" altLang="zh-CN" sz="1800" dirty="0">
              <a:solidFill>
                <a:schemeClr val="tx1"/>
              </a:solidFill>
              <a:latin typeface="Arial" pitchFamily="34" charset="0"/>
              <a:ea typeface="宋体" pitchFamily="2" charset="-122"/>
            </a:endParaRPr>
          </a:p>
          <a:p>
            <a:pPr>
              <a:buClrTx/>
            </a:pPr>
            <a:endParaRPr lang="en-US" altLang="zh-CN" sz="1800" dirty="0">
              <a:solidFill>
                <a:schemeClr val="tx1"/>
              </a:solidFill>
              <a:latin typeface="Arial" pitchFamily="34" charset="0"/>
              <a:ea typeface="宋体" pitchFamily="2" charset="-122"/>
            </a:endParaRPr>
          </a:p>
          <a:p>
            <a:pPr>
              <a:buClrTx/>
            </a:pPr>
            <a:r>
              <a:rPr lang="en-US" altLang="zh-CN" sz="1800" dirty="0">
                <a:solidFill>
                  <a:schemeClr val="tx1"/>
                </a:solidFill>
                <a:latin typeface="Arial" pitchFamily="34" charset="0"/>
                <a:ea typeface="宋体" pitchFamily="2" charset="-122"/>
              </a:rPr>
              <a:t>Jal  C</a:t>
            </a:r>
            <a:endParaRPr lang="zh-CN" altLang="en-US" sz="1800" dirty="0">
              <a:solidFill>
                <a:schemeClr val="tx1"/>
              </a:solidFill>
              <a:latin typeface="Arial" pitchFamily="34" charset="0"/>
              <a:ea typeface="宋体" pitchFamily="2" charset="-122"/>
            </a:endParaRPr>
          </a:p>
        </p:txBody>
      </p:sp>
      <p:sp>
        <p:nvSpPr>
          <p:cNvPr id="4" name="矩形 3"/>
          <p:cNvSpPr/>
          <p:nvPr/>
        </p:nvSpPr>
        <p:spPr bwMode="auto">
          <a:xfrm>
            <a:off x="6384031" y="153106"/>
            <a:ext cx="1224136" cy="119641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buClrTx/>
            </a:pPr>
            <a:endParaRPr lang="zh-CN" altLang="en-US" sz="1800">
              <a:solidFill>
                <a:schemeClr val="tx1"/>
              </a:solidFill>
              <a:latin typeface="Arial" pitchFamily="34" charset="0"/>
              <a:ea typeface="宋体" pitchFamily="2" charset="-122"/>
            </a:endParaRPr>
          </a:p>
        </p:txBody>
      </p:sp>
      <p:sp>
        <p:nvSpPr>
          <p:cNvPr id="5" name="文本框 4"/>
          <p:cNvSpPr txBox="1"/>
          <p:nvPr/>
        </p:nvSpPr>
        <p:spPr>
          <a:xfrm>
            <a:off x="1869358" y="-48187"/>
            <a:ext cx="216024" cy="307777"/>
          </a:xfrm>
          <a:prstGeom prst="rect">
            <a:avLst/>
          </a:prstGeom>
          <a:noFill/>
        </p:spPr>
        <p:txBody>
          <a:bodyPr wrap="square" rtlCol="0">
            <a:spAutoFit/>
          </a:bodyPr>
          <a:lstStyle/>
          <a:p>
            <a:r>
              <a:rPr lang="en-US" altLang="zh-CN" dirty="0"/>
              <a:t>A </a:t>
            </a:r>
            <a:endParaRPr lang="zh-CN" altLang="en-US" dirty="0"/>
          </a:p>
        </p:txBody>
      </p:sp>
      <p:sp>
        <p:nvSpPr>
          <p:cNvPr id="6" name="文本框 5"/>
          <p:cNvSpPr txBox="1"/>
          <p:nvPr/>
        </p:nvSpPr>
        <p:spPr>
          <a:xfrm>
            <a:off x="4073432" y="-48187"/>
            <a:ext cx="216024" cy="307777"/>
          </a:xfrm>
          <a:prstGeom prst="rect">
            <a:avLst/>
          </a:prstGeom>
          <a:noFill/>
        </p:spPr>
        <p:txBody>
          <a:bodyPr wrap="square" rtlCol="0">
            <a:spAutoFit/>
          </a:bodyPr>
          <a:lstStyle/>
          <a:p>
            <a:r>
              <a:rPr lang="en-US" altLang="zh-CN" dirty="0"/>
              <a:t>B </a:t>
            </a:r>
            <a:endParaRPr lang="zh-CN" altLang="en-US" dirty="0"/>
          </a:p>
        </p:txBody>
      </p:sp>
      <p:sp>
        <p:nvSpPr>
          <p:cNvPr id="7" name="文本框 6"/>
          <p:cNvSpPr txBox="1"/>
          <p:nvPr/>
        </p:nvSpPr>
        <p:spPr>
          <a:xfrm>
            <a:off x="6103312" y="-783"/>
            <a:ext cx="216024" cy="307777"/>
          </a:xfrm>
          <a:prstGeom prst="rect">
            <a:avLst/>
          </a:prstGeom>
          <a:noFill/>
        </p:spPr>
        <p:txBody>
          <a:bodyPr wrap="square" rtlCol="0">
            <a:spAutoFit/>
          </a:bodyPr>
          <a:lstStyle/>
          <a:p>
            <a:r>
              <a:rPr lang="en-US" altLang="zh-CN" dirty="0"/>
              <a:t>C</a:t>
            </a:r>
            <a:endParaRPr lang="zh-CN" altLang="en-US" dirty="0"/>
          </a:p>
        </p:txBody>
      </p:sp>
      <p:cxnSp>
        <p:nvCxnSpPr>
          <p:cNvPr id="9" name="直接箭头连接符 8"/>
          <p:cNvCxnSpPr/>
          <p:nvPr/>
        </p:nvCxnSpPr>
        <p:spPr bwMode="auto">
          <a:xfrm flipV="1">
            <a:off x="3155069" y="105699"/>
            <a:ext cx="1212739" cy="83614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 name="直接箭头连接符 10"/>
          <p:cNvCxnSpPr>
            <a:endCxn id="16" idx="3"/>
          </p:cNvCxnSpPr>
          <p:nvPr/>
        </p:nvCxnSpPr>
        <p:spPr bwMode="auto">
          <a:xfrm flipH="1" flipV="1">
            <a:off x="3359695" y="1149817"/>
            <a:ext cx="1008112" cy="76595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4" name="矩形 13"/>
          <p:cNvSpPr/>
          <p:nvPr/>
        </p:nvSpPr>
        <p:spPr bwMode="auto">
          <a:xfrm>
            <a:off x="2135559" y="825781"/>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6" name="矩形 15"/>
          <p:cNvSpPr/>
          <p:nvPr/>
        </p:nvSpPr>
        <p:spPr bwMode="auto">
          <a:xfrm>
            <a:off x="2135559" y="1041805"/>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7" name="矩形 16"/>
          <p:cNvSpPr/>
          <p:nvPr/>
        </p:nvSpPr>
        <p:spPr bwMode="auto">
          <a:xfrm>
            <a:off x="4367807" y="1006098"/>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8" name="矩形 17"/>
          <p:cNvSpPr/>
          <p:nvPr/>
        </p:nvSpPr>
        <p:spPr bwMode="auto">
          <a:xfrm>
            <a:off x="4367807" y="1222122"/>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cxnSp>
        <p:nvCxnSpPr>
          <p:cNvPr id="19" name="直接箭头连接符 18"/>
          <p:cNvCxnSpPr/>
          <p:nvPr/>
        </p:nvCxnSpPr>
        <p:spPr bwMode="auto">
          <a:xfrm flipV="1">
            <a:off x="5483931" y="194809"/>
            <a:ext cx="900100" cy="91930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0" name="直接箭头连接符 19"/>
          <p:cNvCxnSpPr>
            <a:endCxn id="18" idx="3"/>
          </p:cNvCxnSpPr>
          <p:nvPr/>
        </p:nvCxnSpPr>
        <p:spPr bwMode="auto">
          <a:xfrm flipH="1" flipV="1">
            <a:off x="5591943" y="1330134"/>
            <a:ext cx="792088" cy="193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4" name="内容占位符 23"/>
          <p:cNvSpPr>
            <a:spLocks noGrp="1"/>
          </p:cNvSpPr>
          <p:nvPr>
            <p:ph sz="half" idx="1"/>
          </p:nvPr>
        </p:nvSpPr>
        <p:spPr>
          <a:xfrm>
            <a:off x="1639699" y="2235695"/>
            <a:ext cx="4227512" cy="3240360"/>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altLang="zh-CN" dirty="0" smtClean="0">
                <a:solidFill>
                  <a:schemeClr val="tx1"/>
                </a:solidFill>
              </a:rPr>
              <a:t>A: </a:t>
            </a:r>
          </a:p>
          <a:p>
            <a:pPr marL="0" indent="0">
              <a:buNone/>
            </a:pPr>
            <a:r>
              <a:rPr lang="en-US" altLang="zh-CN" sz="2400" dirty="0">
                <a:solidFill>
                  <a:srgbClr val="0000FF"/>
                </a:solidFill>
              </a:rPr>
              <a:t>move  </a:t>
            </a:r>
            <a:r>
              <a:rPr lang="en-US" altLang="zh-CN" sz="2400" dirty="0" smtClean="0">
                <a:solidFill>
                  <a:srgbClr val="0000FF"/>
                </a:solidFill>
              </a:rPr>
              <a:t>x10,  xp1 </a:t>
            </a:r>
            <a:endParaRPr lang="en-US" altLang="zh-CN" sz="2400" dirty="0">
              <a:solidFill>
                <a:srgbClr val="0000FF"/>
              </a:solidFill>
            </a:endParaRPr>
          </a:p>
          <a:p>
            <a:pPr marL="0" indent="0">
              <a:buNone/>
            </a:pPr>
            <a:r>
              <a:rPr lang="en-US" altLang="zh-CN" sz="2400" dirty="0">
                <a:solidFill>
                  <a:srgbClr val="0000FF"/>
                </a:solidFill>
              </a:rPr>
              <a:t>move  </a:t>
            </a:r>
            <a:r>
              <a:rPr lang="en-US" altLang="zh-CN" sz="2400" dirty="0" smtClean="0">
                <a:solidFill>
                  <a:srgbClr val="0000FF"/>
                </a:solidFill>
              </a:rPr>
              <a:t>x11,  xp2  </a:t>
            </a:r>
            <a:endParaRPr lang="en-US" altLang="zh-CN" sz="2400" dirty="0">
              <a:solidFill>
                <a:srgbClr val="0000FF"/>
              </a:solidFill>
            </a:endParaRPr>
          </a:p>
          <a:p>
            <a:pPr marL="0" indent="0">
              <a:buNone/>
            </a:pPr>
            <a:r>
              <a:rPr lang="en-US" altLang="zh-CN" sz="2400" u="sng" dirty="0">
                <a:solidFill>
                  <a:srgbClr val="0000FF"/>
                </a:solidFill>
              </a:rPr>
              <a:t>move  </a:t>
            </a:r>
            <a:r>
              <a:rPr lang="en-US" altLang="zh-CN" sz="2400" u="sng" dirty="0" smtClean="0">
                <a:solidFill>
                  <a:srgbClr val="0000FF"/>
                </a:solidFill>
              </a:rPr>
              <a:t>x18,  xt3</a:t>
            </a:r>
            <a:endParaRPr lang="en-US" altLang="zh-CN" sz="2400" dirty="0">
              <a:solidFill>
                <a:srgbClr val="0000FF"/>
              </a:solidFill>
            </a:endParaRPr>
          </a:p>
          <a:p>
            <a:pPr marL="0" indent="0">
              <a:buNone/>
            </a:pPr>
            <a:r>
              <a:rPr lang="en-US" altLang="zh-CN" sz="2400" dirty="0">
                <a:solidFill>
                  <a:srgbClr val="0000FF"/>
                </a:solidFill>
              </a:rPr>
              <a:t>Jal </a:t>
            </a:r>
            <a:r>
              <a:rPr lang="en-US" altLang="zh-CN" sz="2400" dirty="0" smtClean="0">
                <a:solidFill>
                  <a:srgbClr val="0000FF"/>
                </a:solidFill>
              </a:rPr>
              <a:t> x1, B</a:t>
            </a:r>
            <a:endParaRPr lang="en-US" altLang="zh-CN" sz="2400" dirty="0">
              <a:solidFill>
                <a:srgbClr val="0000FF"/>
              </a:solidFill>
            </a:endParaRPr>
          </a:p>
          <a:p>
            <a:pPr marL="0" indent="0">
              <a:buNone/>
            </a:pPr>
            <a:r>
              <a:rPr lang="en-US" altLang="zh-CN" sz="2400" dirty="0">
                <a:solidFill>
                  <a:srgbClr val="0000FF"/>
                </a:solidFill>
              </a:rPr>
              <a:t>use  </a:t>
            </a:r>
            <a:r>
              <a:rPr lang="en-US" altLang="zh-CN" sz="2400" dirty="0" smtClean="0">
                <a:solidFill>
                  <a:srgbClr val="0000FF"/>
                </a:solidFill>
              </a:rPr>
              <a:t>x17</a:t>
            </a:r>
            <a:endParaRPr lang="en-US" altLang="zh-CN" sz="2400" dirty="0">
              <a:solidFill>
                <a:srgbClr val="0000FF"/>
              </a:solidFill>
            </a:endParaRPr>
          </a:p>
          <a:p>
            <a:pPr marL="0" indent="0">
              <a:buNone/>
            </a:pPr>
            <a:r>
              <a:rPr lang="en-US" altLang="zh-CN" sz="2400" u="sng" dirty="0">
                <a:solidFill>
                  <a:srgbClr val="0000FF"/>
                </a:solidFill>
              </a:rPr>
              <a:t>move  </a:t>
            </a:r>
            <a:r>
              <a:rPr lang="en-US" altLang="zh-CN" sz="2400" u="sng" dirty="0" smtClean="0">
                <a:solidFill>
                  <a:srgbClr val="0000FF"/>
                </a:solidFill>
              </a:rPr>
              <a:t>xt3,  x18</a:t>
            </a:r>
            <a:r>
              <a:rPr lang="en-US" altLang="zh-CN" sz="2400" u="sng" dirty="0" smtClean="0"/>
              <a:t>     </a:t>
            </a:r>
            <a:r>
              <a:rPr lang="en-US" altLang="zh-CN" sz="2400" u="sng" dirty="0">
                <a:solidFill>
                  <a:schemeClr val="tx1"/>
                </a:solidFill>
                <a:latin typeface="+mj-lt"/>
              </a:rPr>
              <a:t>;</a:t>
            </a:r>
            <a:r>
              <a:rPr lang="en-US" altLang="zh-CN" sz="2000" u="sng" dirty="0">
                <a:solidFill>
                  <a:schemeClr val="tx1"/>
                </a:solidFill>
                <a:latin typeface="+mj-lt"/>
              </a:rPr>
              <a:t>restore </a:t>
            </a:r>
            <a:r>
              <a:rPr lang="en-US" altLang="zh-CN" sz="2000" u="sng" dirty="0" smtClean="0">
                <a:solidFill>
                  <a:schemeClr val="tx1"/>
                </a:solidFill>
                <a:latin typeface="+mj-lt"/>
              </a:rPr>
              <a:t>xt3</a:t>
            </a:r>
            <a:endParaRPr lang="zh-CN" altLang="en-US" sz="2400" u="sng" dirty="0">
              <a:solidFill>
                <a:schemeClr val="tx1"/>
              </a:solidFill>
              <a:latin typeface="+mj-lt"/>
            </a:endParaRPr>
          </a:p>
        </p:txBody>
      </p:sp>
      <p:sp>
        <p:nvSpPr>
          <p:cNvPr id="25" name="内容占位符 24"/>
          <p:cNvSpPr>
            <a:spLocks noGrp="1"/>
          </p:cNvSpPr>
          <p:nvPr>
            <p:ph sz="half" idx="2"/>
          </p:nvPr>
        </p:nvSpPr>
        <p:spPr>
          <a:xfrm>
            <a:off x="6384031" y="1545115"/>
            <a:ext cx="5148572" cy="519625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altLang="zh-CN" sz="2000" dirty="0"/>
              <a:t>B</a:t>
            </a:r>
            <a:r>
              <a:rPr lang="zh-CN" altLang="en-US" sz="2000" dirty="0"/>
              <a:t>：  </a:t>
            </a:r>
            <a:endParaRPr lang="en-US" altLang="zh-CN" sz="2000" dirty="0"/>
          </a:p>
          <a:p>
            <a:pPr marL="0" indent="0">
              <a:buNone/>
            </a:pPr>
            <a:r>
              <a:rPr lang="en-US" altLang="zh-CN" sz="2000" dirty="0" err="1" smtClean="0">
                <a:solidFill>
                  <a:srgbClr val="0000FF"/>
                </a:solidFill>
              </a:rPr>
              <a:t>Addi</a:t>
            </a:r>
            <a:r>
              <a:rPr lang="en-US" altLang="zh-CN" sz="2000" dirty="0" smtClean="0">
                <a:solidFill>
                  <a:srgbClr val="0000FF"/>
                </a:solidFill>
              </a:rPr>
              <a:t>  x2, x2, -40    </a:t>
            </a:r>
            <a:r>
              <a:rPr lang="en-US" altLang="zh-CN" sz="2000" dirty="0">
                <a:latin typeface="+mj-lt"/>
              </a:rPr>
              <a:t>;apply space</a:t>
            </a:r>
          </a:p>
          <a:p>
            <a:pPr marL="0" indent="0">
              <a:buNone/>
            </a:pPr>
            <a:r>
              <a:rPr lang="en-US" altLang="zh-CN" sz="2000" dirty="0">
                <a:solidFill>
                  <a:srgbClr val="CC00CC"/>
                </a:solidFill>
              </a:rPr>
              <a:t>Push  </a:t>
            </a:r>
            <a:r>
              <a:rPr lang="en-US" altLang="zh-CN" sz="2000" dirty="0" smtClean="0">
                <a:solidFill>
                  <a:srgbClr val="CC00CC"/>
                </a:solidFill>
              </a:rPr>
              <a:t>x1, x10, x11</a:t>
            </a:r>
            <a:r>
              <a:rPr lang="en-US" altLang="zh-CN" sz="2000" dirty="0" smtClean="0">
                <a:solidFill>
                  <a:srgbClr val="0000FF"/>
                </a:solidFill>
              </a:rPr>
              <a:t>    </a:t>
            </a:r>
            <a:r>
              <a:rPr lang="en-US" altLang="zh-CN" sz="2000" dirty="0">
                <a:latin typeface="+mj-lt"/>
              </a:rPr>
              <a:t>;</a:t>
            </a:r>
            <a:r>
              <a:rPr lang="en-US" altLang="zh-CN" sz="2000" dirty="0">
                <a:solidFill>
                  <a:srgbClr val="CC00CC"/>
                </a:solidFill>
                <a:latin typeface="+mj-lt"/>
              </a:rPr>
              <a:t>caller</a:t>
            </a:r>
            <a:r>
              <a:rPr lang="en-US" altLang="zh-CN" sz="2000" dirty="0">
                <a:latin typeface="+mj-lt"/>
              </a:rPr>
              <a:t> save  </a:t>
            </a:r>
          </a:p>
          <a:p>
            <a:pPr marL="0" indent="0">
              <a:buNone/>
            </a:pPr>
            <a:r>
              <a:rPr lang="en-US" altLang="zh-CN" sz="2000" dirty="0">
                <a:solidFill>
                  <a:srgbClr val="00B050"/>
                </a:solidFill>
              </a:rPr>
              <a:t>Push  </a:t>
            </a:r>
            <a:r>
              <a:rPr lang="en-US" altLang="zh-CN" sz="2000" dirty="0" smtClean="0">
                <a:solidFill>
                  <a:srgbClr val="00B050"/>
                </a:solidFill>
              </a:rPr>
              <a:t>x18, x19,  </a:t>
            </a:r>
            <a:r>
              <a:rPr lang="en-US" altLang="zh-CN" sz="2000" dirty="0" smtClean="0">
                <a:solidFill>
                  <a:srgbClr val="0000FF"/>
                </a:solidFill>
              </a:rPr>
              <a:t>      </a:t>
            </a:r>
            <a:r>
              <a:rPr lang="en-US" altLang="zh-CN" sz="2000" dirty="0">
                <a:latin typeface="+mj-lt"/>
              </a:rPr>
              <a:t>;</a:t>
            </a:r>
            <a:r>
              <a:rPr lang="en-US" altLang="zh-CN" sz="2000" dirty="0" err="1">
                <a:solidFill>
                  <a:srgbClr val="00B050"/>
                </a:solidFill>
                <a:latin typeface="+mj-lt"/>
              </a:rPr>
              <a:t>callee</a:t>
            </a:r>
            <a:r>
              <a:rPr lang="en-US" altLang="zh-CN" sz="2000" dirty="0">
                <a:latin typeface="+mj-lt"/>
              </a:rPr>
              <a:t> </a:t>
            </a:r>
            <a:r>
              <a:rPr lang="en-US" altLang="zh-CN" sz="2000" dirty="0" smtClean="0">
                <a:latin typeface="+mj-lt"/>
              </a:rPr>
              <a:t>save</a:t>
            </a:r>
          </a:p>
          <a:p>
            <a:pPr marL="0" indent="0">
              <a:buNone/>
            </a:pPr>
            <a:r>
              <a:rPr lang="en-US" altLang="zh-CN" sz="2000" dirty="0" err="1" smtClean="0">
                <a:latin typeface="+mj-lt"/>
              </a:rPr>
              <a:t>Addi</a:t>
            </a:r>
            <a:r>
              <a:rPr lang="en-US" altLang="zh-CN" sz="2000" dirty="0" smtClean="0">
                <a:latin typeface="+mj-lt"/>
              </a:rPr>
              <a:t>   x2, x2,  …       ;space for local array</a:t>
            </a:r>
            <a:endParaRPr lang="en-US" altLang="zh-CN" sz="2000" dirty="0">
              <a:latin typeface="+mj-lt"/>
            </a:endParaRPr>
          </a:p>
          <a:p>
            <a:pPr marL="0" indent="0">
              <a:buNone/>
            </a:pPr>
            <a:r>
              <a:rPr lang="en-US" altLang="zh-CN" sz="2000" dirty="0" smtClean="0">
                <a:solidFill>
                  <a:srgbClr val="0000FF"/>
                </a:solidFill>
              </a:rPr>
              <a:t>B-func1                    </a:t>
            </a:r>
            <a:r>
              <a:rPr lang="en-US" altLang="zh-CN" sz="2000" dirty="0" smtClean="0">
                <a:solidFill>
                  <a:schemeClr val="tx1"/>
                </a:solidFill>
              </a:rPr>
              <a:t>or structure</a:t>
            </a:r>
            <a:endParaRPr lang="en-US" altLang="zh-CN" sz="2000" dirty="0">
              <a:solidFill>
                <a:schemeClr val="tx1"/>
              </a:solidFill>
            </a:endParaRPr>
          </a:p>
          <a:p>
            <a:pPr marL="0" indent="0">
              <a:buNone/>
            </a:pPr>
            <a:r>
              <a:rPr lang="en-US" altLang="zh-CN" sz="2000" dirty="0">
                <a:solidFill>
                  <a:srgbClr val="0000FF"/>
                </a:solidFill>
              </a:rPr>
              <a:t>Jal  </a:t>
            </a:r>
            <a:r>
              <a:rPr lang="en-US" altLang="zh-CN" sz="2000" dirty="0" smtClean="0">
                <a:solidFill>
                  <a:srgbClr val="0000FF"/>
                </a:solidFill>
              </a:rPr>
              <a:t>x1, C                 </a:t>
            </a:r>
            <a:r>
              <a:rPr lang="en-US" altLang="zh-CN" sz="2000" dirty="0">
                <a:solidFill>
                  <a:srgbClr val="0000FF"/>
                </a:solidFill>
              </a:rPr>
              <a:t>; B-function </a:t>
            </a:r>
          </a:p>
          <a:p>
            <a:pPr marL="0" indent="0">
              <a:buNone/>
            </a:pPr>
            <a:r>
              <a:rPr lang="en-US" altLang="zh-CN" sz="2000" dirty="0">
                <a:solidFill>
                  <a:srgbClr val="0000FF"/>
                </a:solidFill>
              </a:rPr>
              <a:t>B-func2</a:t>
            </a:r>
          </a:p>
          <a:p>
            <a:pPr marL="0" indent="0">
              <a:buNone/>
            </a:pPr>
            <a:r>
              <a:rPr lang="en-US" altLang="zh-CN" sz="2000" dirty="0">
                <a:solidFill>
                  <a:srgbClr val="0000FF"/>
                </a:solidFill>
              </a:rPr>
              <a:t>Pop   </a:t>
            </a:r>
            <a:r>
              <a:rPr lang="en-US" altLang="zh-CN" sz="2000" dirty="0" smtClean="0">
                <a:solidFill>
                  <a:srgbClr val="0000FF"/>
                </a:solidFill>
              </a:rPr>
              <a:t>x19, x18,          </a:t>
            </a:r>
            <a:endParaRPr lang="en-US" altLang="zh-CN" sz="2000" dirty="0">
              <a:solidFill>
                <a:srgbClr val="0000FF"/>
              </a:solidFill>
            </a:endParaRPr>
          </a:p>
          <a:p>
            <a:pPr marL="0" indent="0">
              <a:buNone/>
            </a:pPr>
            <a:r>
              <a:rPr lang="en-US" altLang="zh-CN" sz="2000" dirty="0">
                <a:solidFill>
                  <a:srgbClr val="0000FF"/>
                </a:solidFill>
              </a:rPr>
              <a:t>Pop   </a:t>
            </a:r>
            <a:r>
              <a:rPr lang="en-US" altLang="zh-CN" sz="2000" dirty="0" smtClean="0">
                <a:solidFill>
                  <a:srgbClr val="0000FF"/>
                </a:solidFill>
              </a:rPr>
              <a:t>x11,  x10, x1</a:t>
            </a:r>
            <a:endParaRPr lang="en-US" altLang="zh-CN" sz="2000" dirty="0">
              <a:solidFill>
                <a:srgbClr val="0000FF"/>
              </a:solidFill>
            </a:endParaRPr>
          </a:p>
          <a:p>
            <a:pPr marL="0" indent="0">
              <a:buNone/>
            </a:pPr>
            <a:r>
              <a:rPr lang="en-US" altLang="zh-CN" sz="2000" dirty="0" err="1" smtClean="0">
                <a:solidFill>
                  <a:srgbClr val="0000FF"/>
                </a:solidFill>
              </a:rPr>
              <a:t>Addi</a:t>
            </a:r>
            <a:r>
              <a:rPr lang="en-US" altLang="zh-CN" sz="2000" dirty="0" smtClean="0">
                <a:solidFill>
                  <a:srgbClr val="0000FF"/>
                </a:solidFill>
              </a:rPr>
              <a:t>  x2, x2, …       </a:t>
            </a:r>
            <a:r>
              <a:rPr lang="en-US" altLang="zh-CN" sz="2000" dirty="0" smtClean="0">
                <a:solidFill>
                  <a:schemeClr val="tx1"/>
                </a:solidFill>
              </a:rPr>
              <a:t>;release space of local </a:t>
            </a:r>
          </a:p>
          <a:p>
            <a:pPr marL="0" indent="0">
              <a:buNone/>
            </a:pPr>
            <a:r>
              <a:rPr lang="en-US" altLang="zh-CN" sz="2000" dirty="0" err="1" smtClean="0">
                <a:solidFill>
                  <a:srgbClr val="0000FF"/>
                </a:solidFill>
              </a:rPr>
              <a:t>Addi</a:t>
            </a:r>
            <a:r>
              <a:rPr lang="en-US" altLang="zh-CN" sz="2000" dirty="0" smtClean="0">
                <a:solidFill>
                  <a:srgbClr val="0000FF"/>
                </a:solidFill>
              </a:rPr>
              <a:t>  x2, x2, +40    </a:t>
            </a:r>
            <a:r>
              <a:rPr lang="en-US" altLang="zh-CN" sz="2000" dirty="0" smtClean="0">
                <a:latin typeface="+mj-lt"/>
              </a:rPr>
              <a:t>;</a:t>
            </a:r>
            <a:r>
              <a:rPr lang="en-US" altLang="zh-CN" sz="1800" dirty="0">
                <a:latin typeface="+mj-lt"/>
              </a:rPr>
              <a:t>release </a:t>
            </a:r>
            <a:r>
              <a:rPr lang="en-US" altLang="zh-CN" sz="1800" dirty="0" smtClean="0">
                <a:latin typeface="+mj-lt"/>
              </a:rPr>
              <a:t>ST space</a:t>
            </a:r>
            <a:endParaRPr lang="en-US" altLang="zh-CN" sz="1800" dirty="0">
              <a:latin typeface="+mj-lt"/>
            </a:endParaRPr>
          </a:p>
          <a:p>
            <a:pPr marL="0" indent="0">
              <a:buNone/>
            </a:pPr>
            <a:r>
              <a:rPr lang="en-US" altLang="zh-CN" sz="2000" dirty="0">
                <a:solidFill>
                  <a:srgbClr val="FF0000"/>
                </a:solidFill>
              </a:rPr>
              <a:t>Move  </a:t>
            </a:r>
            <a:r>
              <a:rPr lang="en-US" altLang="zh-CN" sz="2000" dirty="0" smtClean="0">
                <a:solidFill>
                  <a:srgbClr val="FF0000"/>
                </a:solidFill>
              </a:rPr>
              <a:t>x17,  </a:t>
            </a:r>
            <a:r>
              <a:rPr lang="en-US" altLang="zh-CN" sz="2000" dirty="0">
                <a:solidFill>
                  <a:srgbClr val="FF0000"/>
                </a:solidFill>
              </a:rPr>
              <a:t>?         </a:t>
            </a:r>
            <a:r>
              <a:rPr lang="en-US" altLang="zh-CN" sz="2000" dirty="0" smtClean="0">
                <a:solidFill>
                  <a:srgbClr val="FF0000"/>
                </a:solidFill>
              </a:rPr>
              <a:t>  </a:t>
            </a:r>
            <a:r>
              <a:rPr lang="en-US" altLang="zh-CN" sz="2000" dirty="0">
                <a:solidFill>
                  <a:srgbClr val="FF0000"/>
                </a:solidFill>
              </a:rPr>
              <a:t>;return value</a:t>
            </a:r>
          </a:p>
          <a:p>
            <a:pPr marL="0" indent="0">
              <a:buNone/>
            </a:pPr>
            <a:r>
              <a:rPr lang="en-US" altLang="zh-CN" sz="2000" dirty="0" err="1" smtClean="0">
                <a:solidFill>
                  <a:srgbClr val="0000FF"/>
                </a:solidFill>
              </a:rPr>
              <a:t>Jalr</a:t>
            </a:r>
            <a:r>
              <a:rPr lang="en-US" altLang="zh-CN" sz="2000" dirty="0" smtClean="0">
                <a:solidFill>
                  <a:srgbClr val="0000FF"/>
                </a:solidFill>
              </a:rPr>
              <a:t>  x0, 0(x1)     </a:t>
            </a:r>
            <a:endParaRPr lang="zh-CN" altLang="en-US" sz="2000" dirty="0">
              <a:solidFill>
                <a:srgbClr val="0000FF"/>
              </a:solidFill>
            </a:endParaRPr>
          </a:p>
        </p:txBody>
      </p:sp>
      <p:sp>
        <p:nvSpPr>
          <p:cNvPr id="26" name="文本框 25"/>
          <p:cNvSpPr txBox="1"/>
          <p:nvPr/>
        </p:nvSpPr>
        <p:spPr>
          <a:xfrm>
            <a:off x="1524000" y="5651968"/>
            <a:ext cx="4458910" cy="707886"/>
          </a:xfrm>
          <a:prstGeom prst="rect">
            <a:avLst/>
          </a:prstGeom>
          <a:noFill/>
        </p:spPr>
        <p:txBody>
          <a:bodyPr wrap="square" rtlCol="0">
            <a:spAutoFit/>
          </a:bodyPr>
          <a:lstStyle/>
          <a:p>
            <a:r>
              <a:rPr lang="en-US" altLang="zh-CN" sz="2000" dirty="0"/>
              <a:t> caller save $t0 ~ $</a:t>
            </a:r>
            <a:r>
              <a:rPr lang="en-US" altLang="zh-CN" sz="2000" dirty="0" smtClean="0"/>
              <a:t>t6 </a:t>
            </a:r>
            <a:r>
              <a:rPr lang="en-US" altLang="zh-CN" sz="2000" dirty="0"/>
              <a:t>if the content is important and not want to be modified. </a:t>
            </a:r>
            <a:endParaRPr lang="zh-CN" altLang="en-US" sz="2000" dirty="0"/>
          </a:p>
        </p:txBody>
      </p:sp>
      <p:cxnSp>
        <p:nvCxnSpPr>
          <p:cNvPr id="28" name="直接箭头连接符 27"/>
          <p:cNvCxnSpPr/>
          <p:nvPr/>
        </p:nvCxnSpPr>
        <p:spPr bwMode="auto">
          <a:xfrm>
            <a:off x="3971764" y="3933056"/>
            <a:ext cx="540060" cy="182157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7" name="圆角矩形 36"/>
          <p:cNvSpPr/>
          <p:nvPr/>
        </p:nvSpPr>
        <p:spPr bwMode="auto">
          <a:xfrm>
            <a:off x="8400255" y="242822"/>
            <a:ext cx="2800999" cy="720080"/>
          </a:xfrm>
          <a:prstGeom prst="roundRect">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Note</a:t>
            </a:r>
            <a:r>
              <a:rPr lang="zh-CN" altLang="en-US" sz="1800" dirty="0">
                <a:solidFill>
                  <a:schemeClr val="tx1"/>
                </a:solidFill>
                <a:latin typeface="Arial" pitchFamily="34" charset="0"/>
                <a:ea typeface="宋体" pitchFamily="2" charset="-122"/>
              </a:rPr>
              <a:t>： </a:t>
            </a:r>
            <a:r>
              <a:rPr lang="en-US" altLang="zh-CN" sz="1800" dirty="0">
                <a:solidFill>
                  <a:srgbClr val="FF0000"/>
                </a:solidFill>
                <a:latin typeface="Arial" pitchFamily="34" charset="0"/>
                <a:ea typeface="宋体" pitchFamily="2" charset="-122"/>
              </a:rPr>
              <a:t>B is </a:t>
            </a:r>
            <a:r>
              <a:rPr lang="en-US" altLang="zh-CN" sz="1800" dirty="0" err="1">
                <a:solidFill>
                  <a:srgbClr val="00B050"/>
                </a:solidFill>
                <a:latin typeface="Arial" pitchFamily="34" charset="0"/>
                <a:ea typeface="宋体" pitchFamily="2" charset="-122"/>
              </a:rPr>
              <a:t>callee</a:t>
            </a:r>
            <a:r>
              <a:rPr lang="en-US" altLang="zh-CN" sz="1800" dirty="0">
                <a:solidFill>
                  <a:srgbClr val="FF0000"/>
                </a:solidFill>
                <a:latin typeface="Arial" pitchFamily="34" charset="0"/>
                <a:ea typeface="宋体" pitchFamily="2" charset="-122"/>
              </a:rPr>
              <a:t> to A, but </a:t>
            </a:r>
            <a:r>
              <a:rPr lang="en-US" altLang="zh-CN" sz="1800" dirty="0">
                <a:solidFill>
                  <a:srgbClr val="CC00CC"/>
                </a:solidFill>
                <a:latin typeface="Arial" pitchFamily="34" charset="0"/>
                <a:ea typeface="宋体" pitchFamily="2" charset="-122"/>
              </a:rPr>
              <a:t>caller</a:t>
            </a:r>
            <a:r>
              <a:rPr lang="en-US" altLang="zh-CN" sz="1800" dirty="0">
                <a:solidFill>
                  <a:srgbClr val="FF0000"/>
                </a:solidFill>
                <a:latin typeface="Arial" pitchFamily="34" charset="0"/>
                <a:ea typeface="宋体" pitchFamily="2" charset="-122"/>
              </a:rPr>
              <a:t> to C. </a:t>
            </a:r>
            <a:endParaRPr lang="zh-CN" altLang="en-US" sz="1800" dirty="0">
              <a:solidFill>
                <a:srgbClr val="FF0000"/>
              </a:solidFill>
              <a:latin typeface="Arial" pitchFamily="34" charset="0"/>
              <a:ea typeface="宋体" pitchFamily="2" charset="-122"/>
            </a:endParaRPr>
          </a:p>
        </p:txBody>
      </p:sp>
      <p:sp>
        <p:nvSpPr>
          <p:cNvPr id="39" name="矩形 38"/>
          <p:cNvSpPr/>
          <p:nvPr/>
        </p:nvSpPr>
        <p:spPr bwMode="auto">
          <a:xfrm>
            <a:off x="6398912" y="3392996"/>
            <a:ext cx="1620180" cy="108012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Tree>
    <p:extLst>
      <p:ext uri="{BB962C8B-B14F-4D97-AF65-F5344CB8AC3E}">
        <p14:creationId xmlns:p14="http://schemas.microsoft.com/office/powerpoint/2010/main" val="2412419551"/>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1199456" y="188640"/>
            <a:ext cx="9359900" cy="5046662"/>
          </a:xfrm>
        </p:spPr>
        <p:txBody>
          <a:bodyPr/>
          <a:lstStyle/>
          <a:p>
            <a:pPr marL="0" indent="0" eaLnBrk="1" hangingPunct="1">
              <a:buFont typeface="Wingdings" panose="05000000000000000000" pitchFamily="2" charset="2"/>
              <a:buNone/>
              <a:defRPr/>
            </a:pPr>
            <a:r>
              <a:rPr lang="en-US" altLang="zh-CN" sz="2600" dirty="0"/>
              <a:t> </a:t>
            </a:r>
            <a:r>
              <a:rPr lang="en-US" altLang="zh-CN" sz="2600" dirty="0" smtClean="0"/>
              <a:t>2.11    </a:t>
            </a:r>
            <a:r>
              <a:rPr lang="en-US" altLang="zh-CN" sz="2600" dirty="0" smtClean="0">
                <a:solidFill>
                  <a:schemeClr val="bg1">
                    <a:lumMod val="75000"/>
                  </a:schemeClr>
                </a:solidFill>
              </a:rPr>
              <a:t> Parallelism and Instructions: Synchronization</a:t>
            </a:r>
          </a:p>
          <a:p>
            <a:pPr marL="0" indent="0" eaLnBrk="1" hangingPunct="1">
              <a:buFont typeface="Wingdings" panose="05000000000000000000" pitchFamily="2" charset="2"/>
              <a:buNone/>
              <a:defRPr/>
            </a:pPr>
            <a:r>
              <a:rPr lang="en-US" altLang="zh-CN" sz="2600" dirty="0"/>
              <a:t> </a:t>
            </a:r>
            <a:r>
              <a:rPr lang="en-US" altLang="zh-CN" sz="2600" dirty="0" smtClean="0"/>
              <a:t>2.12    </a:t>
            </a:r>
            <a:r>
              <a:rPr lang="en-US" altLang="zh-CN" sz="2600" dirty="0"/>
              <a:t>Translanting and starting a Program</a:t>
            </a:r>
          </a:p>
          <a:p>
            <a:pPr marL="0" indent="0" eaLnBrk="1" hangingPunct="1">
              <a:buFont typeface="Wingdings" panose="05000000000000000000" pitchFamily="2" charset="2"/>
              <a:buNone/>
              <a:defRPr/>
            </a:pPr>
            <a:r>
              <a:rPr lang="en-US" altLang="zh-CN" sz="2600" dirty="0"/>
              <a:t>  </a:t>
            </a:r>
            <a:r>
              <a:rPr lang="en-US" altLang="zh-CN" sz="2600" dirty="0" smtClean="0"/>
              <a:t>         </a:t>
            </a:r>
            <a:r>
              <a:rPr lang="en-US" altLang="zh-CN" sz="2600" dirty="0">
                <a:solidFill>
                  <a:schemeClr val="bg1">
                    <a:lumMod val="65000"/>
                  </a:schemeClr>
                </a:solidFill>
              </a:rPr>
              <a:t>*How Compilers Optimize</a:t>
            </a:r>
          </a:p>
          <a:p>
            <a:pPr marL="0" indent="0" eaLnBrk="1" hangingPunct="1">
              <a:buFont typeface="Wingdings" panose="05000000000000000000" pitchFamily="2" charset="2"/>
              <a:buNone/>
              <a:defRPr/>
            </a:pPr>
            <a:r>
              <a:rPr lang="en-US" altLang="zh-CN" sz="2600" dirty="0"/>
              <a:t>  </a:t>
            </a:r>
            <a:r>
              <a:rPr lang="en-US" altLang="zh-CN" sz="2600" dirty="0" smtClean="0"/>
              <a:t>         </a:t>
            </a:r>
            <a:r>
              <a:rPr lang="en-US" altLang="zh-CN" sz="2600" dirty="0">
                <a:solidFill>
                  <a:schemeClr val="bg1">
                    <a:lumMod val="65000"/>
                  </a:schemeClr>
                </a:solidFill>
              </a:rPr>
              <a:t>*How Compilers Work</a:t>
            </a:r>
          </a:p>
          <a:p>
            <a:pPr marL="0" indent="0" eaLnBrk="1" hangingPunct="1">
              <a:buFont typeface="Wingdings" panose="05000000000000000000" pitchFamily="2" charset="2"/>
              <a:buNone/>
              <a:defRPr/>
            </a:pPr>
            <a:r>
              <a:rPr lang="en-US" altLang="zh-CN" sz="2600" dirty="0"/>
              <a:t> 2.13    A C Sort Example to Put It All together</a:t>
            </a:r>
          </a:p>
          <a:p>
            <a:pPr marL="0" indent="0" eaLnBrk="1" hangingPunct="1">
              <a:buFont typeface="Wingdings" panose="05000000000000000000" pitchFamily="2" charset="2"/>
              <a:buNone/>
              <a:defRPr/>
            </a:pPr>
            <a:r>
              <a:rPr lang="en-US" altLang="zh-CN" sz="2600" dirty="0"/>
              <a:t>  </a:t>
            </a:r>
            <a:r>
              <a:rPr lang="en-US" altLang="zh-CN" sz="2600" dirty="0" smtClean="0"/>
              <a:t>         </a:t>
            </a:r>
            <a:r>
              <a:rPr lang="en-US" altLang="zh-CN" sz="2600" dirty="0">
                <a:solidFill>
                  <a:schemeClr val="bg1">
                    <a:lumMod val="65000"/>
                  </a:schemeClr>
                </a:solidFill>
              </a:rPr>
              <a:t>*Implementing an Object-Oriented Language</a:t>
            </a:r>
          </a:p>
          <a:p>
            <a:pPr marL="0" indent="0" eaLnBrk="1" hangingPunct="1">
              <a:buFont typeface="Wingdings" panose="05000000000000000000" pitchFamily="2" charset="2"/>
              <a:buNone/>
              <a:defRPr/>
            </a:pPr>
            <a:r>
              <a:rPr lang="en-US" altLang="zh-CN" sz="2600" dirty="0"/>
              <a:t> </a:t>
            </a:r>
            <a:r>
              <a:rPr lang="en-US" altLang="zh-CN" sz="2600" dirty="0" smtClean="0"/>
              <a:t>2.14    </a:t>
            </a:r>
            <a:r>
              <a:rPr lang="en-US" altLang="zh-CN" sz="2600" dirty="0">
                <a:solidFill>
                  <a:srgbClr val="0000FF"/>
                </a:solidFill>
              </a:rPr>
              <a:t>Arrays</a:t>
            </a:r>
            <a:r>
              <a:rPr lang="en-US" altLang="zh-CN" sz="2600" dirty="0"/>
              <a:t> Versus </a:t>
            </a:r>
            <a:r>
              <a:rPr lang="en-US" altLang="zh-CN" sz="2600" dirty="0">
                <a:solidFill>
                  <a:srgbClr val="0000FF"/>
                </a:solidFill>
              </a:rPr>
              <a:t>Pointers</a:t>
            </a:r>
          </a:p>
          <a:p>
            <a:pPr marL="0" indent="0" eaLnBrk="1" hangingPunct="1">
              <a:buFont typeface="Wingdings" panose="05000000000000000000" pitchFamily="2" charset="2"/>
              <a:buNone/>
              <a:defRPr/>
            </a:pPr>
            <a:r>
              <a:rPr lang="en-US" altLang="zh-CN" sz="2600" dirty="0"/>
              <a:t> 2.16 </a:t>
            </a:r>
            <a:r>
              <a:rPr lang="en-US" altLang="zh-CN" dirty="0"/>
              <a:t>   </a:t>
            </a:r>
            <a:r>
              <a:rPr lang="en-US" altLang="zh-CN" sz="2600" dirty="0">
                <a:solidFill>
                  <a:schemeClr val="bg1">
                    <a:lumMod val="75000"/>
                  </a:schemeClr>
                </a:solidFill>
              </a:rPr>
              <a:t>Real Stuff: </a:t>
            </a:r>
            <a:r>
              <a:rPr lang="en-US" altLang="zh-CN" sz="2600" dirty="0" smtClean="0">
                <a:solidFill>
                  <a:schemeClr val="bg1">
                    <a:lumMod val="75000"/>
                  </a:schemeClr>
                </a:solidFill>
              </a:rPr>
              <a:t>MIPS</a:t>
            </a:r>
            <a:r>
              <a:rPr lang="zh-CN" altLang="en-US" sz="2600" dirty="0" smtClean="0">
                <a:solidFill>
                  <a:schemeClr val="bg1">
                    <a:lumMod val="75000"/>
                  </a:schemeClr>
                </a:solidFill>
              </a:rPr>
              <a:t>　</a:t>
            </a:r>
            <a:r>
              <a:rPr lang="en-US" altLang="zh-CN" sz="2600" dirty="0" smtClean="0">
                <a:solidFill>
                  <a:schemeClr val="bg1">
                    <a:lumMod val="75000"/>
                  </a:schemeClr>
                </a:solidFill>
              </a:rPr>
              <a:t>Instructions</a:t>
            </a:r>
          </a:p>
          <a:p>
            <a:pPr marL="0" indent="0">
              <a:buNone/>
              <a:defRPr/>
            </a:pPr>
            <a:r>
              <a:rPr lang="en-US" altLang="zh-CN" sz="2600" dirty="0" smtClean="0"/>
              <a:t> </a:t>
            </a:r>
            <a:r>
              <a:rPr lang="en-US" altLang="zh-CN" sz="2600" dirty="0"/>
              <a:t>2.17 </a:t>
            </a:r>
            <a:r>
              <a:rPr lang="zh-CN" altLang="en-US" sz="2600" dirty="0" smtClean="0"/>
              <a:t>　</a:t>
            </a:r>
            <a:r>
              <a:rPr lang="en-US" altLang="zh-CN" sz="2600" dirty="0" smtClean="0">
                <a:solidFill>
                  <a:schemeClr val="bg1">
                    <a:lumMod val="75000"/>
                  </a:schemeClr>
                </a:solidFill>
              </a:rPr>
              <a:t>Real </a:t>
            </a:r>
            <a:r>
              <a:rPr lang="en-US" altLang="zh-CN" sz="2600" dirty="0">
                <a:solidFill>
                  <a:schemeClr val="bg1">
                    <a:lumMod val="75000"/>
                  </a:schemeClr>
                </a:solidFill>
              </a:rPr>
              <a:t>Stuff: </a:t>
            </a:r>
            <a:r>
              <a:rPr lang="en-US" altLang="zh-CN" sz="2600" dirty="0" smtClean="0">
                <a:solidFill>
                  <a:schemeClr val="bg1">
                    <a:lumMod val="75000"/>
                  </a:schemeClr>
                </a:solidFill>
              </a:rPr>
              <a:t>x86</a:t>
            </a:r>
            <a:r>
              <a:rPr lang="zh-CN" altLang="en-US" sz="2600" dirty="0">
                <a:solidFill>
                  <a:schemeClr val="bg1">
                    <a:lumMod val="75000"/>
                  </a:schemeClr>
                </a:solidFill>
              </a:rPr>
              <a:t>　</a:t>
            </a:r>
            <a:r>
              <a:rPr lang="en-US" altLang="zh-CN" sz="2600" dirty="0">
                <a:solidFill>
                  <a:schemeClr val="bg1">
                    <a:lumMod val="75000"/>
                  </a:schemeClr>
                </a:solidFill>
              </a:rPr>
              <a:t>Instructions</a:t>
            </a:r>
          </a:p>
          <a:p>
            <a:pPr marL="0" indent="0">
              <a:buNone/>
              <a:defRPr/>
            </a:pPr>
            <a:r>
              <a:rPr lang="en-US" altLang="zh-CN" sz="2600" dirty="0"/>
              <a:t> 2.18 </a:t>
            </a:r>
            <a:r>
              <a:rPr lang="en-US" altLang="zh-CN" sz="2600" dirty="0" smtClean="0"/>
              <a:t>   </a:t>
            </a:r>
            <a:r>
              <a:rPr lang="en-US" altLang="zh-CN" sz="2600" dirty="0" smtClean="0">
                <a:solidFill>
                  <a:schemeClr val="bg1">
                    <a:lumMod val="75000"/>
                  </a:schemeClr>
                </a:solidFill>
              </a:rPr>
              <a:t>Real </a:t>
            </a:r>
            <a:r>
              <a:rPr lang="en-US" altLang="zh-CN" sz="2600" dirty="0">
                <a:solidFill>
                  <a:schemeClr val="bg1">
                    <a:lumMod val="75000"/>
                  </a:schemeClr>
                </a:solidFill>
              </a:rPr>
              <a:t>Stuff: </a:t>
            </a:r>
            <a:r>
              <a:rPr lang="en-US" altLang="zh-CN" sz="2600" dirty="0" smtClean="0">
                <a:solidFill>
                  <a:schemeClr val="bg1">
                    <a:lumMod val="75000"/>
                  </a:schemeClr>
                </a:solidFill>
              </a:rPr>
              <a:t>the rest of RISC-V Instruction Set</a:t>
            </a:r>
          </a:p>
          <a:p>
            <a:pPr marL="0" indent="0" eaLnBrk="1" hangingPunct="1">
              <a:buFont typeface="Wingdings" panose="05000000000000000000" pitchFamily="2" charset="2"/>
              <a:buNone/>
              <a:defRPr/>
            </a:pPr>
            <a:r>
              <a:rPr lang="en-US" altLang="zh-CN" sz="2600" dirty="0"/>
              <a:t> </a:t>
            </a:r>
            <a:r>
              <a:rPr lang="en-US" altLang="zh-CN" sz="2600" dirty="0" smtClean="0"/>
              <a:t>2.19    </a:t>
            </a:r>
            <a:r>
              <a:rPr lang="en-US" altLang="zh-CN" sz="2600" dirty="0"/>
              <a:t>Fallacies and Pitfalls  </a:t>
            </a:r>
          </a:p>
          <a:p>
            <a:pPr marL="0" indent="0" eaLnBrk="1" hangingPunct="1">
              <a:buFont typeface="Wingdings" panose="05000000000000000000" pitchFamily="2" charset="2"/>
              <a:buNone/>
              <a:defRPr/>
            </a:pPr>
            <a:r>
              <a:rPr lang="en-US" altLang="zh-CN" sz="2600" dirty="0"/>
              <a:t> </a:t>
            </a:r>
            <a:r>
              <a:rPr lang="en-US" altLang="zh-CN" sz="2600" dirty="0" smtClean="0"/>
              <a:t>2.20    </a:t>
            </a:r>
            <a:r>
              <a:rPr lang="en-US" altLang="zh-CN" sz="2600" dirty="0"/>
              <a:t>Concluding Remarks</a:t>
            </a:r>
          </a:p>
          <a:p>
            <a:pPr marL="0" indent="0" eaLnBrk="1" hangingPunct="1">
              <a:buFont typeface="Wingdings" panose="05000000000000000000" pitchFamily="2" charset="2"/>
              <a:buNone/>
              <a:defRPr/>
            </a:pPr>
            <a:r>
              <a:rPr lang="en-US" altLang="zh-CN" sz="2600" dirty="0"/>
              <a:t> </a:t>
            </a:r>
            <a:r>
              <a:rPr lang="en-US" altLang="zh-CN" sz="2600" dirty="0" smtClean="0"/>
              <a:t>2.21    </a:t>
            </a:r>
            <a:r>
              <a:rPr lang="en-US" altLang="zh-CN" sz="2600" dirty="0"/>
              <a:t>Historical Perspective and Further Reading</a:t>
            </a:r>
          </a:p>
        </p:txBody>
      </p:sp>
    </p:spTree>
    <p:extLst>
      <p:ext uri="{BB962C8B-B14F-4D97-AF65-F5344CB8AC3E}">
        <p14:creationId xmlns:p14="http://schemas.microsoft.com/office/powerpoint/2010/main" val="3431762058"/>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983432" y="1052736"/>
            <a:ext cx="10369152" cy="5949950"/>
          </a:xfrm>
        </p:spPr>
        <p:txBody>
          <a:bodyPr/>
          <a:lstStyle/>
          <a:p>
            <a:pPr lvl="1">
              <a:lnSpc>
                <a:spcPct val="90000"/>
              </a:lnSpc>
              <a:defRPr/>
            </a:pPr>
            <a:r>
              <a:rPr lang="en-US" altLang="zh-CN" sz="2000" dirty="0" smtClean="0"/>
              <a:t>Example </a:t>
            </a:r>
            <a:r>
              <a:rPr lang="en-US" altLang="zh-CN" sz="1800" dirty="0" smtClean="0"/>
              <a:t>    Compiling a recursive procedure that computes</a:t>
            </a:r>
            <a:r>
              <a:rPr lang="en-US" altLang="zh-CN" sz="2000" dirty="0" smtClean="0"/>
              <a:t> n!, </a:t>
            </a:r>
          </a:p>
          <a:p>
            <a:pPr marL="457200" lvl="1" indent="0">
              <a:lnSpc>
                <a:spcPct val="90000"/>
              </a:lnSpc>
              <a:buNone/>
              <a:defRPr/>
            </a:pPr>
            <a:r>
              <a:rPr lang="en-US" altLang="zh-CN" sz="2000" dirty="0"/>
              <a:t> </a:t>
            </a:r>
            <a:r>
              <a:rPr lang="en-US" altLang="zh-CN" sz="2000" dirty="0" smtClean="0"/>
              <a:t>                     </a:t>
            </a:r>
            <a:r>
              <a:rPr lang="en-US" altLang="zh-CN" sz="1800" dirty="0" smtClean="0"/>
              <a:t>suppose argument n is in x10, and results in x10</a:t>
            </a:r>
            <a:endParaRPr lang="en-US" altLang="zh-CN" sz="2000" dirty="0" smtClean="0"/>
          </a:p>
          <a:p>
            <a:pPr lvl="1">
              <a:lnSpc>
                <a:spcPct val="90000"/>
              </a:lnSpc>
              <a:buFont typeface="Wingdings" panose="05000000000000000000" pitchFamily="2" charset="2"/>
              <a:buNone/>
              <a:defRPr/>
            </a:pPr>
            <a:r>
              <a:rPr lang="en-US" altLang="zh-CN" sz="1800" dirty="0" smtClean="0">
                <a:latin typeface="Times New Roman" panose="02020603050405020304" pitchFamily="18" charset="0"/>
              </a:rPr>
              <a:t>      long </a:t>
            </a:r>
            <a:r>
              <a:rPr lang="en-US" altLang="zh-CN" sz="1800" dirty="0" err="1" smtClean="0">
                <a:latin typeface="Times New Roman" panose="02020603050405020304" pitchFamily="18" charset="0"/>
              </a:rPr>
              <a:t>long</a:t>
            </a:r>
            <a:r>
              <a:rPr lang="en-US" altLang="zh-CN" sz="1800" dirty="0" smtClean="0">
                <a:latin typeface="Times New Roman" panose="02020603050405020304" pitchFamily="18" charset="0"/>
              </a:rPr>
              <a:t>   fact ( long </a:t>
            </a:r>
            <a:r>
              <a:rPr lang="en-US" altLang="zh-CN" sz="1800" dirty="0" err="1" smtClean="0">
                <a:latin typeface="Times New Roman" panose="02020603050405020304" pitchFamily="18" charset="0"/>
              </a:rPr>
              <a:t>long</a:t>
            </a:r>
            <a:r>
              <a:rPr lang="en-US" altLang="zh-CN" sz="1800" dirty="0" smtClean="0">
                <a:latin typeface="Times New Roman" panose="02020603050405020304" pitchFamily="18" charset="0"/>
              </a:rPr>
              <a:t>   n )   </a:t>
            </a:r>
          </a:p>
          <a:p>
            <a:pPr lvl="1">
              <a:lnSpc>
                <a:spcPct val="90000"/>
              </a:lnSpc>
              <a:buFont typeface="Wingdings" panose="05000000000000000000" pitchFamily="2" charset="2"/>
              <a:buNone/>
              <a:defRPr/>
            </a:pPr>
            <a:r>
              <a:rPr lang="en-US" altLang="zh-CN" sz="1800" dirty="0" smtClean="0">
                <a:latin typeface="Times New Roman" panose="02020603050405020304" pitchFamily="18" charset="0"/>
              </a:rPr>
              <a:t>      {</a:t>
            </a:r>
          </a:p>
          <a:p>
            <a:pPr lvl="1">
              <a:lnSpc>
                <a:spcPct val="90000"/>
              </a:lnSpc>
              <a:buFont typeface="Wingdings" panose="05000000000000000000" pitchFamily="2" charset="2"/>
              <a:buNone/>
              <a:defRPr/>
            </a:pPr>
            <a:r>
              <a:rPr lang="en-US" altLang="zh-CN" sz="1800" dirty="0" smtClean="0">
                <a:latin typeface="Times New Roman" panose="02020603050405020304" pitchFamily="18" charset="0"/>
              </a:rPr>
              <a:t>              if ( n  &lt;  1 )   return  ( 1 ) ;</a:t>
            </a:r>
          </a:p>
          <a:p>
            <a:pPr lvl="1">
              <a:lnSpc>
                <a:spcPct val="90000"/>
              </a:lnSpc>
              <a:buFont typeface="Wingdings" panose="05000000000000000000" pitchFamily="2" charset="2"/>
              <a:buNone/>
              <a:defRPr/>
            </a:pPr>
            <a:r>
              <a:rPr lang="en-US" altLang="zh-CN" sz="1800" dirty="0" smtClean="0">
                <a:latin typeface="Times New Roman" panose="02020603050405020304" pitchFamily="18" charset="0"/>
              </a:rPr>
              <a:t>                    else  return   ( n  *  fact ( n  -  1 ) ) ;</a:t>
            </a:r>
          </a:p>
          <a:p>
            <a:pPr lvl="1">
              <a:lnSpc>
                <a:spcPct val="90000"/>
              </a:lnSpc>
              <a:buFont typeface="Wingdings" panose="05000000000000000000" pitchFamily="2" charset="2"/>
              <a:buNone/>
              <a:defRPr/>
            </a:pPr>
            <a:r>
              <a:rPr lang="en-US" altLang="zh-CN" sz="1800" dirty="0" smtClean="0">
                <a:latin typeface="Times New Roman" panose="02020603050405020304" pitchFamily="18" charset="0"/>
              </a:rPr>
              <a:t>      } </a:t>
            </a:r>
          </a:p>
          <a:p>
            <a:pPr lvl="1">
              <a:lnSpc>
                <a:spcPct val="90000"/>
              </a:lnSpc>
              <a:defRPr/>
            </a:pPr>
            <a:r>
              <a:rPr lang="en-US" altLang="zh-CN" sz="2000" dirty="0" smtClean="0"/>
              <a:t> </a:t>
            </a:r>
            <a:r>
              <a:rPr lang="en-US" altLang="zh-CN" sz="2000" dirty="0"/>
              <a:t>RISC-V assembly code</a:t>
            </a:r>
          </a:p>
          <a:p>
            <a:pPr lvl="1">
              <a:lnSpc>
                <a:spcPct val="90000"/>
              </a:lnSpc>
              <a:buFont typeface="Wingdings" panose="05000000000000000000" pitchFamily="2" charset="2"/>
              <a:buNone/>
              <a:defRPr/>
            </a:pPr>
            <a:r>
              <a:rPr lang="en-US" altLang="zh-CN" sz="1800" dirty="0">
                <a:latin typeface="Times New Roman" panose="02020603050405020304" pitchFamily="18" charset="0"/>
              </a:rPr>
              <a:t>       </a:t>
            </a:r>
            <a:r>
              <a:rPr lang="en-US" altLang="zh-CN" sz="2000" dirty="0">
                <a:latin typeface="Times New Roman" panose="02020603050405020304" pitchFamily="18" charset="0"/>
              </a:rPr>
              <a:t>fact: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 adjust stack for 2 items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a:t>
            </a:r>
            <a:r>
              <a:rPr lang="en-US" altLang="zh-CN" sz="2000" dirty="0">
                <a:latin typeface="Times New Roman" panose="02020603050405020304" pitchFamily="18" charset="0"/>
              </a:rPr>
              <a:t>, 8(</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 save the return address</a:t>
            </a:r>
          </a:p>
          <a:p>
            <a:pPr lvl="1">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sd</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x10</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0(</a:t>
            </a:r>
            <a:r>
              <a:rPr lang="en-US" altLang="zh-CN" sz="2000" dirty="0" err="1" smtClean="0">
                <a:latin typeface="Times New Roman" panose="02020603050405020304" pitchFamily="18" charset="0"/>
              </a:rPr>
              <a:t>sp</a:t>
            </a:r>
            <a:r>
              <a:rPr lang="en-US" altLang="zh-CN" sz="2000" dirty="0">
                <a:latin typeface="Times New Roman" panose="02020603050405020304" pitchFamily="18" charset="0"/>
              </a:rPr>
              <a:t>)                     </a:t>
            </a:r>
            <a:r>
              <a:rPr lang="en-US" altLang="zh-CN" sz="2000" dirty="0" smtClean="0">
                <a:latin typeface="Times New Roman" panose="02020603050405020304" pitchFamily="18" charset="0"/>
              </a:rPr>
              <a:t>  // </a:t>
            </a:r>
            <a:r>
              <a:rPr lang="en-US" altLang="zh-CN" sz="2000" dirty="0">
                <a:latin typeface="Times New Roman" panose="02020603050405020304" pitchFamily="18" charset="0"/>
              </a:rPr>
              <a:t>save the argument  n</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x5, x10, -1                     // x5 = n  -  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bge</a:t>
            </a:r>
            <a:r>
              <a:rPr lang="en-US" altLang="zh-CN" sz="2000" dirty="0">
                <a:latin typeface="Times New Roman" panose="02020603050405020304" pitchFamily="18" charset="0"/>
              </a:rPr>
              <a:t>    x5, x0, L1                      // if  n  &gt;=  1, go to L1(</a:t>
            </a:r>
            <a:r>
              <a:rPr lang="en-US" altLang="zh-CN" sz="2000" dirty="0">
                <a:solidFill>
                  <a:srgbClr val="FF3300"/>
                </a:solidFill>
                <a:latin typeface="Times New Roman" panose="02020603050405020304" pitchFamily="18" charset="0"/>
              </a:rPr>
              <a:t>else</a:t>
            </a:r>
            <a:r>
              <a:rPr lang="en-US" altLang="zh-CN" sz="2000" dirty="0">
                <a:latin typeface="Times New Roman" panose="02020603050405020304" pitchFamily="18" charset="0"/>
              </a:rPr>
              <a:t>)</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x10, x0, 1                      // return 1 if n &lt;1</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addi</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16                 </a:t>
            </a:r>
            <a:r>
              <a:rPr lang="en-US" altLang="zh-CN" sz="2000" dirty="0" smtClean="0">
                <a:latin typeface="Times New Roman" panose="02020603050405020304" pitchFamily="18" charset="0"/>
              </a:rPr>
              <a:t>    // </a:t>
            </a:r>
            <a:r>
              <a:rPr lang="en-US" altLang="zh-CN" sz="2000" dirty="0">
                <a:latin typeface="Times New Roman" panose="02020603050405020304" pitchFamily="18" charset="0"/>
              </a:rPr>
              <a:t>Recover </a:t>
            </a:r>
            <a:r>
              <a:rPr lang="en-US" altLang="zh-CN" sz="2000" dirty="0" err="1">
                <a:latin typeface="Times New Roman" panose="02020603050405020304" pitchFamily="18" charset="0"/>
              </a:rPr>
              <a:t>sp</a:t>
            </a:r>
            <a:r>
              <a:rPr lang="en-US" altLang="zh-CN" sz="2000" dirty="0">
                <a:latin typeface="Times New Roman" panose="02020603050405020304" pitchFamily="18" charset="0"/>
              </a:rPr>
              <a:t> (Why not recover x1and x10 ?)</a:t>
            </a:r>
          </a:p>
          <a:p>
            <a:pPr>
              <a:lnSpc>
                <a:spcPct val="90000"/>
              </a:lnSpc>
              <a:buFont typeface="Wingdings" panose="05000000000000000000" pitchFamily="2" charset="2"/>
              <a:buNone/>
              <a:defRPr/>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jalr</a:t>
            </a:r>
            <a:r>
              <a:rPr lang="en-US" altLang="zh-CN" sz="2000" dirty="0">
                <a:latin typeface="Times New Roman" panose="02020603050405020304" pitchFamily="18" charset="0"/>
              </a:rPr>
              <a:t>      x0, 0(x1)                    </a:t>
            </a:r>
            <a:r>
              <a:rPr lang="en-US" altLang="zh-CN" sz="2000" dirty="0" smtClean="0">
                <a:latin typeface="Times New Roman" panose="02020603050405020304" pitchFamily="18" charset="0"/>
              </a:rPr>
              <a:t> </a:t>
            </a:r>
            <a:r>
              <a:rPr lang="en-US" altLang="zh-CN" sz="2000" dirty="0">
                <a:latin typeface="Times New Roman" panose="02020603050405020304" pitchFamily="18" charset="0"/>
              </a:rPr>
              <a:t>// return to caller</a:t>
            </a:r>
          </a:p>
        </p:txBody>
      </p:sp>
      <p:sp>
        <p:nvSpPr>
          <p:cNvPr id="3" name="Title 1"/>
          <p:cNvSpPr>
            <a:spLocks noGrp="1"/>
          </p:cNvSpPr>
          <p:nvPr>
            <p:ph type="title"/>
          </p:nvPr>
        </p:nvSpPr>
        <p:spPr/>
        <p:txBody>
          <a:bodyPr/>
          <a:lstStyle/>
          <a:p>
            <a:pPr>
              <a:defRPr/>
            </a:pPr>
            <a:r>
              <a:rPr lang="en-US" altLang="en-US" dirty="0" smtClean="0"/>
              <a:t>Nested Procedure</a:t>
            </a:r>
          </a:p>
        </p:txBody>
      </p:sp>
    </p:spTree>
    <p:extLst>
      <p:ext uri="{BB962C8B-B14F-4D97-AF65-F5344CB8AC3E}">
        <p14:creationId xmlns:p14="http://schemas.microsoft.com/office/powerpoint/2010/main" val="215499927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xfrm>
            <a:off x="1631504" y="404664"/>
            <a:ext cx="9361040" cy="5473700"/>
          </a:xfrm>
        </p:spPr>
        <p:txBody>
          <a:bodyPr/>
          <a:lstStyle/>
          <a:p>
            <a:pPr lvl="2">
              <a:lnSpc>
                <a:spcPct val="90000"/>
              </a:lnSpc>
              <a:buFont typeface="Wingdings" panose="05000000000000000000" pitchFamily="2" charset="2"/>
              <a:buNone/>
            </a:pPr>
            <a:r>
              <a:rPr lang="en-US" altLang="zh-CN" dirty="0" smtClean="0">
                <a:latin typeface="Times New Roman" panose="02020603050405020304" pitchFamily="18" charset="0"/>
              </a:rPr>
              <a:t>L1:  </a:t>
            </a:r>
            <a:r>
              <a:rPr lang="en-US" altLang="zh-CN" dirty="0" err="1" smtClean="0">
                <a:latin typeface="Times New Roman" panose="02020603050405020304" pitchFamily="18" charset="0"/>
              </a:rPr>
              <a:t>addi</a:t>
            </a:r>
            <a:r>
              <a:rPr lang="en-US" altLang="zh-CN" dirty="0" smtClean="0">
                <a:latin typeface="Times New Roman" panose="02020603050405020304" pitchFamily="18" charset="0"/>
              </a:rPr>
              <a:t>   x10, x10, -1                 // n  &gt;=  1: argument gets ( n  -  1 )</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jal</a:t>
            </a:r>
            <a:r>
              <a:rPr lang="en-US" altLang="zh-CN" sz="2000" dirty="0" smtClean="0">
                <a:latin typeface="Times New Roman" panose="02020603050405020304" pitchFamily="18" charset="0"/>
              </a:rPr>
              <a:t>   x1, fact                            // call fact with ( n  -  1 )</a:t>
            </a:r>
          </a:p>
          <a:p>
            <a:pPr>
              <a:lnSpc>
                <a:spcPct val="90000"/>
              </a:lnSpc>
              <a:buFont typeface="Wingdings" panose="05000000000000000000" pitchFamily="2" charset="2"/>
              <a:buNone/>
            </a:pPr>
            <a:r>
              <a:rPr lang="en-US" altLang="zh-CN" sz="2000" dirty="0" smtClean="0">
                <a:latin typeface="Times New Roman" panose="02020603050405020304" pitchFamily="18" charset="0"/>
              </a:rPr>
              <a:t>		       add   x6, x10, x0</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ld</a:t>
            </a:r>
            <a:r>
              <a:rPr lang="en-US" altLang="zh-CN" sz="2000" dirty="0" smtClean="0">
                <a:latin typeface="Times New Roman" panose="02020603050405020304" pitchFamily="18" charset="0"/>
              </a:rPr>
              <a:t>    x10, 0(</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restore argument n</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ld</a:t>
            </a:r>
            <a:r>
              <a:rPr lang="en-US" altLang="zh-CN" sz="2000" dirty="0" smtClean="0">
                <a:latin typeface="Times New Roman" panose="02020603050405020304" pitchFamily="18" charset="0"/>
              </a:rPr>
              <a:t>    x1, 8(</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 restore the return address</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addi</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sp</a:t>
            </a:r>
            <a:r>
              <a:rPr lang="en-US" altLang="zh-CN" sz="2000" dirty="0" smtClean="0">
                <a:latin typeface="Times New Roman" panose="02020603050405020304" pitchFamily="18" charset="0"/>
              </a:rPr>
              <a:t>, 16                     // adjust stack pointer to pop 2 items</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mul</a:t>
            </a:r>
            <a:r>
              <a:rPr lang="en-US" altLang="zh-CN" sz="2000" dirty="0" smtClean="0">
                <a:latin typeface="Times New Roman" panose="02020603050405020304" pitchFamily="18" charset="0"/>
              </a:rPr>
              <a:t>   x10, x10, x6                 // return  n</a:t>
            </a:r>
            <a:r>
              <a:rPr lang="en-US" altLang="zh-CN" sz="2000" baseline="-1000" dirty="0" smtClean="0">
                <a:latin typeface="Times New Roman" panose="02020603050405020304" pitchFamily="18" charset="0"/>
              </a:rPr>
              <a:t>*</a:t>
            </a:r>
            <a:r>
              <a:rPr lang="en-US" altLang="zh-CN" sz="2000" dirty="0" smtClean="0">
                <a:latin typeface="Times New Roman" panose="02020603050405020304" pitchFamily="18" charset="0"/>
              </a:rPr>
              <a:t>fact ( n  -  1 )</a:t>
            </a:r>
          </a:p>
          <a:p>
            <a:pPr>
              <a:lnSpc>
                <a:spcPct val="90000"/>
              </a:lnSpc>
              <a:buFont typeface="Wingdings" panose="05000000000000000000" pitchFamily="2" charset="2"/>
              <a:buNone/>
            </a:pPr>
            <a:r>
              <a:rPr lang="en-US" altLang="zh-CN" sz="2000" dirty="0" smtClean="0">
                <a:latin typeface="Times New Roman" panose="02020603050405020304" pitchFamily="18" charset="0"/>
              </a:rPr>
              <a:t>                       </a:t>
            </a:r>
            <a:r>
              <a:rPr lang="en-US" altLang="zh-CN" sz="2000" dirty="0" err="1" smtClean="0">
                <a:latin typeface="Times New Roman" panose="02020603050405020304" pitchFamily="18" charset="0"/>
              </a:rPr>
              <a:t>jalr</a:t>
            </a:r>
            <a:r>
              <a:rPr lang="en-US" altLang="zh-CN" sz="2000" dirty="0" smtClean="0">
                <a:latin typeface="Times New Roman" panose="02020603050405020304" pitchFamily="18" charset="0"/>
              </a:rPr>
              <a:t>  x0,  0(x1)                        // return to the  caller</a:t>
            </a:r>
          </a:p>
          <a:p>
            <a:pPr>
              <a:lnSpc>
                <a:spcPct val="90000"/>
              </a:lnSpc>
            </a:pPr>
            <a:endParaRPr lang="en-US" altLang="zh-CN" sz="2400" dirty="0" smtClean="0"/>
          </a:p>
          <a:p>
            <a:pPr>
              <a:lnSpc>
                <a:spcPct val="90000"/>
              </a:lnSpc>
            </a:pPr>
            <a:r>
              <a:rPr lang="en-US" altLang="zh-CN" sz="2400" dirty="0" smtClean="0"/>
              <a:t> Why x10 is saved? Why x1 is saved?</a:t>
            </a:r>
          </a:p>
          <a:p>
            <a:pPr>
              <a:lnSpc>
                <a:spcPct val="90000"/>
              </a:lnSpc>
            </a:pPr>
            <a:r>
              <a:rPr lang="en-US" altLang="zh-CN" sz="2400" dirty="0" smtClean="0"/>
              <a:t>Preserved things across a procedure call</a:t>
            </a:r>
          </a:p>
          <a:p>
            <a:pPr>
              <a:lnSpc>
                <a:spcPct val="90000"/>
              </a:lnSpc>
              <a:buFont typeface="Wingdings" panose="05000000000000000000" pitchFamily="2" charset="2"/>
              <a:buNone/>
            </a:pPr>
            <a:r>
              <a:rPr lang="en-US" altLang="zh-CN" sz="2000" dirty="0" smtClean="0"/>
              <a:t>        Saved registers, stack pointer register( </a:t>
            </a:r>
            <a:r>
              <a:rPr lang="en-US" altLang="zh-CN" sz="2000" dirty="0" err="1" smtClean="0"/>
              <a:t>sp</a:t>
            </a:r>
            <a:r>
              <a:rPr lang="en-US" altLang="zh-CN" sz="2000" dirty="0" smtClean="0"/>
              <a:t> ),</a:t>
            </a:r>
          </a:p>
          <a:p>
            <a:pPr>
              <a:lnSpc>
                <a:spcPct val="90000"/>
              </a:lnSpc>
              <a:buFont typeface="Wingdings" panose="05000000000000000000" pitchFamily="2" charset="2"/>
              <a:buNone/>
            </a:pPr>
            <a:r>
              <a:rPr lang="en-US" altLang="zh-CN" sz="2000" dirty="0" smtClean="0"/>
              <a:t>        return address register( x1 ), stack above the stack pointer</a:t>
            </a:r>
          </a:p>
          <a:p>
            <a:pPr>
              <a:lnSpc>
                <a:spcPct val="90000"/>
              </a:lnSpc>
            </a:pPr>
            <a:r>
              <a:rPr lang="en-US" altLang="zh-CN" sz="2400" dirty="0" smtClean="0"/>
              <a:t> Not preserved things across a procedure call</a:t>
            </a:r>
          </a:p>
          <a:p>
            <a:pPr>
              <a:lnSpc>
                <a:spcPct val="90000"/>
              </a:lnSpc>
              <a:buFont typeface="Wingdings" panose="05000000000000000000" pitchFamily="2" charset="2"/>
              <a:buNone/>
            </a:pPr>
            <a:r>
              <a:rPr lang="en-US" altLang="zh-CN" sz="2000" dirty="0" smtClean="0"/>
              <a:t>        Temporary registers, argument registers( x10 ~ x17),</a:t>
            </a:r>
          </a:p>
          <a:p>
            <a:pPr>
              <a:lnSpc>
                <a:spcPct val="90000"/>
              </a:lnSpc>
              <a:buFont typeface="Wingdings" panose="05000000000000000000" pitchFamily="2" charset="2"/>
              <a:buNone/>
            </a:pPr>
            <a:r>
              <a:rPr lang="en-US" altLang="zh-CN" sz="2000" dirty="0" smtClean="0"/>
              <a:t>        return value registers ( x10 ~ x17), stack below the stack pointer</a:t>
            </a:r>
          </a:p>
        </p:txBody>
      </p:sp>
    </p:spTree>
    <p:extLst>
      <p:ext uri="{BB962C8B-B14F-4D97-AF65-F5344CB8AC3E}">
        <p14:creationId xmlns:p14="http://schemas.microsoft.com/office/powerpoint/2010/main" val="3792091835"/>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3472" y="0"/>
            <a:ext cx="8650288" cy="1285875"/>
          </a:xfrm>
        </p:spPr>
        <p:txBody>
          <a:bodyPr/>
          <a:lstStyle/>
          <a:p>
            <a:pPr>
              <a:defRPr/>
            </a:pPr>
            <a:r>
              <a:rPr lang="en-US" altLang="zh-CN" dirty="0" smtClean="0"/>
              <a:t>Disadvantages of recursion</a:t>
            </a:r>
            <a:endParaRPr lang="zh-CN" altLang="en-US" dirty="0"/>
          </a:p>
        </p:txBody>
      </p:sp>
      <p:sp>
        <p:nvSpPr>
          <p:cNvPr id="152579" name="内容占位符 2"/>
          <p:cNvSpPr>
            <a:spLocks noGrp="1"/>
          </p:cNvSpPr>
          <p:nvPr>
            <p:ph idx="1"/>
          </p:nvPr>
        </p:nvSpPr>
        <p:spPr>
          <a:xfrm>
            <a:off x="623888" y="1412875"/>
            <a:ext cx="11376025" cy="4968875"/>
          </a:xfrm>
        </p:spPr>
        <p:txBody>
          <a:bodyPr/>
          <a:lstStyle/>
          <a:p>
            <a:r>
              <a:rPr lang="en-US" altLang="zh-CN" sz="2800" smtClean="0"/>
              <a:t>Use </a:t>
            </a:r>
            <a:r>
              <a:rPr lang="en-US" altLang="zh-CN" sz="2800" smtClean="0">
                <a:solidFill>
                  <a:srgbClr val="FF0000"/>
                </a:solidFill>
              </a:rPr>
              <a:t>too much </a:t>
            </a:r>
            <a:r>
              <a:rPr lang="en-US" altLang="zh-CN" sz="2800" smtClean="0"/>
              <a:t>resource</a:t>
            </a:r>
            <a:r>
              <a:rPr lang="zh-CN" altLang="en-US" sz="2800" smtClean="0"/>
              <a:t>，</a:t>
            </a:r>
            <a:r>
              <a:rPr lang="en-US" altLang="zh-CN" sz="2800" smtClean="0"/>
              <a:t>to protect the processor  status</a:t>
            </a:r>
            <a:r>
              <a:rPr lang="zh-CN" altLang="en-US" sz="2800" smtClean="0"/>
              <a:t>，</a:t>
            </a:r>
            <a:r>
              <a:rPr lang="en-US" altLang="zh-CN" sz="2800" smtClean="0"/>
              <a:t>recursion may result in stack overflow. </a:t>
            </a:r>
          </a:p>
          <a:p>
            <a:r>
              <a:rPr lang="en-US" altLang="zh-CN" sz="2800" smtClean="0"/>
              <a:t>Need </a:t>
            </a:r>
            <a:r>
              <a:rPr lang="en-US" altLang="zh-CN" sz="2800" smtClean="0">
                <a:solidFill>
                  <a:srgbClr val="FF0000"/>
                </a:solidFill>
              </a:rPr>
              <a:t>push and pop</a:t>
            </a:r>
            <a:r>
              <a:rPr lang="zh-CN" altLang="en-US" sz="2800" smtClean="0">
                <a:solidFill>
                  <a:srgbClr val="FF0000"/>
                </a:solidFill>
              </a:rPr>
              <a:t>，</a:t>
            </a:r>
            <a:r>
              <a:rPr lang="en-US" altLang="zh-CN" sz="2800" smtClean="0">
                <a:solidFill>
                  <a:srgbClr val="FF0000"/>
                </a:solidFill>
              </a:rPr>
              <a:t>takes a lot  of memory space</a:t>
            </a:r>
            <a:r>
              <a:rPr lang="en-US" altLang="zh-CN" sz="2800" smtClean="0"/>
              <a:t> leading to inefficient usage of memory.</a:t>
            </a:r>
          </a:p>
          <a:p>
            <a:r>
              <a:rPr lang="en-US" altLang="zh-CN" sz="2800" smtClean="0"/>
              <a:t>How to avoid ?   use </a:t>
            </a:r>
            <a:r>
              <a:rPr lang="en-US" altLang="zh-CN" sz="2800" smtClean="0">
                <a:solidFill>
                  <a:srgbClr val="FF0000"/>
                </a:solidFill>
              </a:rPr>
              <a:t>loop</a:t>
            </a:r>
            <a:r>
              <a:rPr lang="en-US" altLang="zh-CN" sz="2800" smtClean="0"/>
              <a:t> instead of recursion </a:t>
            </a:r>
            <a:r>
              <a:rPr lang="zh-CN" altLang="en-US" sz="2800" smtClean="0"/>
              <a:t>（</a:t>
            </a:r>
            <a:r>
              <a:rPr lang="en-US" altLang="zh-CN" sz="2800" smtClean="0"/>
              <a:t>tail call</a:t>
            </a:r>
            <a:r>
              <a:rPr lang="zh-CN" altLang="en-US" sz="2800" smtClean="0"/>
              <a:t>）</a:t>
            </a:r>
            <a:r>
              <a:rPr lang="en-US" altLang="zh-CN" sz="2800" smtClean="0"/>
              <a:t>. </a:t>
            </a:r>
            <a:endParaRPr lang="zh-CN" altLang="en-US" sz="2800" smtClean="0"/>
          </a:p>
        </p:txBody>
      </p:sp>
    </p:spTree>
    <p:extLst>
      <p:ext uri="{BB962C8B-B14F-4D97-AF65-F5344CB8AC3E}">
        <p14:creationId xmlns:p14="http://schemas.microsoft.com/office/powerpoint/2010/main" val="1988645177"/>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RISC-V register conventions</a:t>
            </a:r>
            <a:endParaRPr lang="zh-CN" altLang="en-US" dirty="0"/>
          </a:p>
        </p:txBody>
      </p:sp>
      <p:graphicFrame>
        <p:nvGraphicFramePr>
          <p:cNvPr id="4" name="Group 2"/>
          <p:cNvGraphicFramePr>
            <a:graphicFrameLocks noGrp="1"/>
          </p:cNvGraphicFramePr>
          <p:nvPr>
            <p:ph idx="1"/>
          </p:nvPr>
        </p:nvGraphicFramePr>
        <p:xfrm>
          <a:off x="2063750" y="1700213"/>
          <a:ext cx="8424863" cy="4441827"/>
        </p:xfrm>
        <a:graphic>
          <a:graphicData uri="http://schemas.openxmlformats.org/drawingml/2006/table">
            <a:tbl>
              <a:tblPr/>
              <a:tblGrid>
                <a:gridCol w="1295400">
                  <a:extLst>
                    <a:ext uri="{9D8B030D-6E8A-4147-A177-3AD203B41FA5}">
                      <a16:colId xmlns:a16="http://schemas.microsoft.com/office/drawing/2014/main" xmlns="" val="20000"/>
                    </a:ext>
                  </a:extLst>
                </a:gridCol>
                <a:gridCol w="1225550">
                  <a:extLst>
                    <a:ext uri="{9D8B030D-6E8A-4147-A177-3AD203B41FA5}">
                      <a16:colId xmlns:a16="http://schemas.microsoft.com/office/drawing/2014/main" xmlns="" val="20001"/>
                    </a:ext>
                  </a:extLst>
                </a:gridCol>
                <a:gridCol w="4391026">
                  <a:extLst>
                    <a:ext uri="{9D8B030D-6E8A-4147-A177-3AD203B41FA5}">
                      <a16:colId xmlns:a16="http://schemas.microsoft.com/office/drawing/2014/main" xmlns="" val="20002"/>
                    </a:ext>
                  </a:extLst>
                </a:gridCol>
                <a:gridCol w="1512887">
                  <a:extLst>
                    <a:ext uri="{9D8B030D-6E8A-4147-A177-3AD203B41FA5}">
                      <a16:colId xmlns:a16="http://schemas.microsoft.com/office/drawing/2014/main" xmlns="" val="20003"/>
                    </a:ext>
                  </a:extLst>
                </a:gridCol>
              </a:tblGrid>
              <a:tr h="762107">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Register</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name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Usage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Preserved</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000" b="0" i="0" u="none" strike="noStrike" cap="none" normalizeH="0" baseline="0" smtClean="0">
                          <a:ln>
                            <a:noFill/>
                          </a:ln>
                          <a:solidFill>
                            <a:schemeClr val="bg1"/>
                          </a:solidFill>
                          <a:effectLst/>
                          <a:latin typeface="Verdana" panose="020B0604030504040204" pitchFamily="34" charset="0"/>
                          <a:ea typeface="楷体_GB2312" pitchFamily="49" charset="-122"/>
                          <a:cs typeface="Arial Unicode MS" panose="020B0604020202020204" pitchFamily="34" charset="-122"/>
                        </a:rPr>
                        <a:t>On call?</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xmlns="" val="10000"/>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x0</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The constant value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x1(ra)</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Return address(link register)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x2(sp)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Stack pointer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x3(gp)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3</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Global pointer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x4(tp)</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4</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Thread pointer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x5-x7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5-7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x8-x9</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8-9</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x10-x17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10-17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Arguments/results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x18-x27</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18-27</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Saved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yes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7972">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x28-x31</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28-31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Temporaries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buClr>
                          <a:schemeClr val="bg2"/>
                        </a:buClr>
                        <a:buSzPct val="75000"/>
                        <a:defRPr sz="2000">
                          <a:solidFill>
                            <a:schemeClr val="tx1"/>
                          </a:solidFill>
                          <a:latin typeface="Verdana" panose="020B0604030504040204" pitchFamily="34" charset="0"/>
                          <a:ea typeface="楷体_GB2312" pitchFamily="49" charset="-122"/>
                        </a:defRPr>
                      </a:lvl1pPr>
                      <a:lvl2pPr marL="742950" indent="-285750" eaLnBrk="0" hangingPunct="0">
                        <a:buClr>
                          <a:schemeClr val="tx2"/>
                        </a:buClr>
                        <a:buSzPct val="75000"/>
                        <a:defRPr>
                          <a:solidFill>
                            <a:schemeClr val="tx1"/>
                          </a:solidFill>
                          <a:latin typeface="Verdana" panose="020B0604030504040204" pitchFamily="34" charset="0"/>
                          <a:ea typeface="宋体" panose="02010600030101010101" pitchFamily="2" charset="-122"/>
                        </a:defRPr>
                      </a:lvl2pPr>
                      <a:lvl3pPr marL="1143000" indent="-228600" eaLnBrk="0" hangingPunct="0">
                        <a:buClr>
                          <a:schemeClr val="accent1"/>
                        </a:buClr>
                        <a:buSzPct val="65000"/>
                        <a:defRPr sz="2000">
                          <a:solidFill>
                            <a:schemeClr val="tx1"/>
                          </a:solidFill>
                          <a:latin typeface="Verdana" panose="020B0604030504040204" pitchFamily="34" charset="0"/>
                          <a:ea typeface="宋体" panose="02010600030101010101" pitchFamily="2" charset="-122"/>
                        </a:defRPr>
                      </a:lvl3pPr>
                      <a:lvl4pPr marL="1600200" indent="-228600" eaLnBrk="0" hangingPunct="0">
                        <a:buClr>
                          <a:schemeClr val="bg2"/>
                        </a:buClr>
                        <a:defRPr sz="1400">
                          <a:solidFill>
                            <a:schemeClr val="tx1"/>
                          </a:solidFill>
                          <a:latin typeface="Verdana" panose="020B0604030504040204" pitchFamily="34" charset="0"/>
                          <a:ea typeface="宋体" panose="02010600030101010101" pitchFamily="2" charset="-122"/>
                        </a:defRPr>
                      </a:lvl4pPr>
                      <a:lvl5pPr marL="2057400" indent="-228600" eaLnBrk="0" hangingPunct="0">
                        <a:buClr>
                          <a:schemeClr val="tx2"/>
                        </a:buClr>
                        <a:buSzPct val="80000"/>
                        <a:defRPr sz="1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80000"/>
                        <a:buFont typeface="Wingdings" panose="05000000000000000000" pitchFamily="2" charset="2"/>
                        <a:defRPr sz="14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600" b="0" i="0" u="none" strike="noStrike" cap="none" normalizeH="0" baseline="0" dirty="0" smtClean="0">
                          <a:ln>
                            <a:noFill/>
                          </a:ln>
                          <a:solidFill>
                            <a:schemeClr val="tx1"/>
                          </a:solidFill>
                          <a:effectLst/>
                          <a:latin typeface="Verdana" panose="020B0604030504040204" pitchFamily="34" charset="0"/>
                          <a:ea typeface="楷体_GB2312" pitchFamily="49" charset="-122"/>
                          <a:cs typeface="Arial Unicode MS" panose="020B0604020202020204" pitchFamily="34" charset="-122"/>
                        </a:rPr>
                        <a:t>no</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780667554"/>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0" dirty="0"/>
              <a:t>What is and what is not preserved across a procedure call</a:t>
            </a:r>
            <a:endParaRPr lang="zh-CN" altLang="en-US" dirty="0"/>
          </a:p>
        </p:txBody>
      </p:sp>
      <p:sp>
        <p:nvSpPr>
          <p:cNvPr id="154627" name="内容占位符 2"/>
          <p:cNvSpPr>
            <a:spLocks noGrp="1"/>
          </p:cNvSpPr>
          <p:nvPr>
            <p:ph idx="1"/>
          </p:nvPr>
        </p:nvSpPr>
        <p:spPr/>
        <p:txBody>
          <a:bodyPr/>
          <a:lstStyle/>
          <a:p>
            <a:endParaRPr lang="zh-CN" altLang="en-US" smtClean="0"/>
          </a:p>
        </p:txBody>
      </p:sp>
      <p:pic>
        <p:nvPicPr>
          <p:cNvPr id="15462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197" y="1844824"/>
            <a:ext cx="9145016"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23872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135559" y="-48189"/>
            <a:ext cx="1224136" cy="1738066"/>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r>
              <a:rPr lang="en-US" altLang="zh-CN" sz="1600" dirty="0"/>
              <a:t>x:   </a:t>
            </a:r>
            <a:r>
              <a:rPr lang="en-US" altLang="zh-CN" sz="1600" dirty="0" smtClean="0"/>
              <a:t>xp1</a:t>
            </a:r>
            <a:endParaRPr lang="en-US" altLang="zh-CN" sz="1600" dirty="0"/>
          </a:p>
          <a:p>
            <a:pPr>
              <a:buClrTx/>
            </a:pPr>
            <a:r>
              <a:rPr lang="en-US" altLang="zh-CN" sz="1600" dirty="0"/>
              <a:t>y:   </a:t>
            </a:r>
            <a:r>
              <a:rPr lang="en-US" altLang="zh-CN" sz="1600" dirty="0" smtClean="0"/>
              <a:t>xp2</a:t>
            </a:r>
            <a:endParaRPr lang="en-US" altLang="zh-CN" sz="1600" dirty="0"/>
          </a:p>
          <a:p>
            <a:pPr>
              <a:buClrTx/>
            </a:pPr>
            <a:r>
              <a:rPr lang="en-US" altLang="zh-CN" sz="1600" dirty="0"/>
              <a:t>temp</a:t>
            </a:r>
            <a:r>
              <a:rPr lang="zh-CN" altLang="en-US" sz="1600" dirty="0" smtClean="0"/>
              <a:t>：</a:t>
            </a:r>
            <a:r>
              <a:rPr lang="en-US" altLang="zh-CN" sz="1600" dirty="0" smtClean="0"/>
              <a:t>xt3</a:t>
            </a:r>
            <a:endParaRPr lang="en-US" altLang="zh-CN" sz="1800" dirty="0"/>
          </a:p>
          <a:p>
            <a:pPr>
              <a:spcBef>
                <a:spcPts val="600"/>
              </a:spcBef>
              <a:buClrTx/>
            </a:pPr>
            <a:r>
              <a:rPr lang="en-US" altLang="zh-CN" sz="1800" dirty="0"/>
              <a:t>Jal  B</a:t>
            </a:r>
            <a:endParaRPr lang="zh-CN" altLang="en-US" sz="1800" dirty="0"/>
          </a:p>
        </p:txBody>
      </p:sp>
      <p:sp>
        <p:nvSpPr>
          <p:cNvPr id="3" name="矩形 2"/>
          <p:cNvSpPr/>
          <p:nvPr/>
        </p:nvSpPr>
        <p:spPr bwMode="auto">
          <a:xfrm>
            <a:off x="4367807" y="105701"/>
            <a:ext cx="1224136" cy="18002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i:  </a:t>
            </a:r>
            <a:r>
              <a:rPr lang="en-US" altLang="zh-CN" sz="1800" dirty="0" smtClean="0">
                <a:solidFill>
                  <a:schemeClr val="tx1"/>
                </a:solidFill>
                <a:latin typeface="Arial" pitchFamily="34" charset="0"/>
                <a:ea typeface="宋体" pitchFamily="2" charset="-122"/>
              </a:rPr>
              <a:t>x18</a:t>
            </a:r>
            <a:endParaRPr lang="en-US" altLang="zh-CN" sz="1800" dirty="0">
              <a:solidFill>
                <a:schemeClr val="tx1"/>
              </a:solidFill>
              <a:latin typeface="Arial" pitchFamily="34" charset="0"/>
              <a:ea typeface="宋体" pitchFamily="2" charset="-122"/>
            </a:endParaRPr>
          </a:p>
          <a:p>
            <a:pPr>
              <a:buClrTx/>
            </a:pPr>
            <a:r>
              <a:rPr lang="en-US" altLang="zh-CN" sz="1800" dirty="0">
                <a:solidFill>
                  <a:schemeClr val="tx1"/>
                </a:solidFill>
                <a:latin typeface="Arial" pitchFamily="34" charset="0"/>
                <a:ea typeface="宋体" pitchFamily="2" charset="-122"/>
              </a:rPr>
              <a:t>j:  </a:t>
            </a:r>
            <a:r>
              <a:rPr lang="en-US" altLang="zh-CN" sz="1800" dirty="0" smtClean="0">
                <a:solidFill>
                  <a:schemeClr val="tx1"/>
                </a:solidFill>
                <a:latin typeface="Arial" pitchFamily="34" charset="0"/>
                <a:ea typeface="宋体" pitchFamily="2" charset="-122"/>
              </a:rPr>
              <a:t>x19</a:t>
            </a:r>
            <a:endParaRPr lang="en-US" altLang="zh-CN" sz="1800" dirty="0">
              <a:solidFill>
                <a:schemeClr val="tx1"/>
              </a:solidFill>
              <a:latin typeface="Arial" pitchFamily="34" charset="0"/>
              <a:ea typeface="宋体" pitchFamily="2" charset="-122"/>
            </a:endParaRPr>
          </a:p>
          <a:p>
            <a:pPr>
              <a:buClrTx/>
            </a:pPr>
            <a:endParaRPr lang="en-US" altLang="zh-CN" sz="1800" dirty="0">
              <a:solidFill>
                <a:schemeClr val="tx1"/>
              </a:solidFill>
              <a:latin typeface="Arial" pitchFamily="34" charset="0"/>
              <a:ea typeface="宋体" pitchFamily="2" charset="-122"/>
            </a:endParaRPr>
          </a:p>
          <a:p>
            <a:pPr>
              <a:buClrTx/>
            </a:pPr>
            <a:r>
              <a:rPr lang="en-US" altLang="zh-CN" sz="1800" dirty="0">
                <a:solidFill>
                  <a:schemeClr val="tx1"/>
                </a:solidFill>
                <a:latin typeface="Arial" pitchFamily="34" charset="0"/>
                <a:ea typeface="宋体" pitchFamily="2" charset="-122"/>
              </a:rPr>
              <a:t>Jal  C</a:t>
            </a:r>
            <a:endParaRPr lang="zh-CN" altLang="en-US" sz="1800" dirty="0">
              <a:solidFill>
                <a:schemeClr val="tx1"/>
              </a:solidFill>
              <a:latin typeface="Arial" pitchFamily="34" charset="0"/>
              <a:ea typeface="宋体" pitchFamily="2" charset="-122"/>
            </a:endParaRPr>
          </a:p>
        </p:txBody>
      </p:sp>
      <p:sp>
        <p:nvSpPr>
          <p:cNvPr id="4" name="矩形 3"/>
          <p:cNvSpPr/>
          <p:nvPr/>
        </p:nvSpPr>
        <p:spPr bwMode="auto">
          <a:xfrm>
            <a:off x="6384031" y="153106"/>
            <a:ext cx="1224136" cy="119641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buClrTx/>
            </a:pPr>
            <a:endParaRPr lang="zh-CN" altLang="en-US" sz="1800">
              <a:solidFill>
                <a:schemeClr val="tx1"/>
              </a:solidFill>
              <a:latin typeface="Arial" pitchFamily="34" charset="0"/>
              <a:ea typeface="宋体" pitchFamily="2" charset="-122"/>
            </a:endParaRPr>
          </a:p>
        </p:txBody>
      </p:sp>
      <p:sp>
        <p:nvSpPr>
          <p:cNvPr id="5" name="文本框 4"/>
          <p:cNvSpPr txBox="1"/>
          <p:nvPr/>
        </p:nvSpPr>
        <p:spPr>
          <a:xfrm>
            <a:off x="1869358" y="-48187"/>
            <a:ext cx="216024" cy="307777"/>
          </a:xfrm>
          <a:prstGeom prst="rect">
            <a:avLst/>
          </a:prstGeom>
          <a:noFill/>
        </p:spPr>
        <p:txBody>
          <a:bodyPr wrap="square" rtlCol="0">
            <a:spAutoFit/>
          </a:bodyPr>
          <a:lstStyle/>
          <a:p>
            <a:r>
              <a:rPr lang="en-US" altLang="zh-CN" dirty="0"/>
              <a:t>A </a:t>
            </a:r>
            <a:endParaRPr lang="zh-CN" altLang="en-US" dirty="0"/>
          </a:p>
        </p:txBody>
      </p:sp>
      <p:sp>
        <p:nvSpPr>
          <p:cNvPr id="6" name="文本框 5"/>
          <p:cNvSpPr txBox="1"/>
          <p:nvPr/>
        </p:nvSpPr>
        <p:spPr>
          <a:xfrm>
            <a:off x="4073432" y="-48187"/>
            <a:ext cx="216024" cy="307777"/>
          </a:xfrm>
          <a:prstGeom prst="rect">
            <a:avLst/>
          </a:prstGeom>
          <a:noFill/>
        </p:spPr>
        <p:txBody>
          <a:bodyPr wrap="square" rtlCol="0">
            <a:spAutoFit/>
          </a:bodyPr>
          <a:lstStyle/>
          <a:p>
            <a:r>
              <a:rPr lang="en-US" altLang="zh-CN" dirty="0"/>
              <a:t>B </a:t>
            </a:r>
            <a:endParaRPr lang="zh-CN" altLang="en-US" dirty="0"/>
          </a:p>
        </p:txBody>
      </p:sp>
      <p:sp>
        <p:nvSpPr>
          <p:cNvPr id="7" name="文本框 6"/>
          <p:cNvSpPr txBox="1"/>
          <p:nvPr/>
        </p:nvSpPr>
        <p:spPr>
          <a:xfrm>
            <a:off x="6103312" y="-783"/>
            <a:ext cx="216024" cy="307777"/>
          </a:xfrm>
          <a:prstGeom prst="rect">
            <a:avLst/>
          </a:prstGeom>
          <a:noFill/>
        </p:spPr>
        <p:txBody>
          <a:bodyPr wrap="square" rtlCol="0">
            <a:spAutoFit/>
          </a:bodyPr>
          <a:lstStyle/>
          <a:p>
            <a:r>
              <a:rPr lang="en-US" altLang="zh-CN" dirty="0"/>
              <a:t>C</a:t>
            </a:r>
            <a:endParaRPr lang="zh-CN" altLang="en-US" dirty="0"/>
          </a:p>
        </p:txBody>
      </p:sp>
      <p:cxnSp>
        <p:nvCxnSpPr>
          <p:cNvPr id="9" name="直接箭头连接符 8"/>
          <p:cNvCxnSpPr/>
          <p:nvPr/>
        </p:nvCxnSpPr>
        <p:spPr bwMode="auto">
          <a:xfrm flipV="1">
            <a:off x="3155069" y="105699"/>
            <a:ext cx="1212739" cy="836144"/>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1" name="直接箭头连接符 10"/>
          <p:cNvCxnSpPr>
            <a:endCxn id="16" idx="3"/>
          </p:cNvCxnSpPr>
          <p:nvPr/>
        </p:nvCxnSpPr>
        <p:spPr bwMode="auto">
          <a:xfrm flipH="1" flipV="1">
            <a:off x="3359695" y="1149817"/>
            <a:ext cx="1008112" cy="76595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4" name="矩形 13"/>
          <p:cNvSpPr/>
          <p:nvPr/>
        </p:nvSpPr>
        <p:spPr bwMode="auto">
          <a:xfrm>
            <a:off x="2135559" y="825781"/>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6" name="矩形 15"/>
          <p:cNvSpPr/>
          <p:nvPr/>
        </p:nvSpPr>
        <p:spPr bwMode="auto">
          <a:xfrm>
            <a:off x="2135559" y="1041805"/>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7" name="矩形 16"/>
          <p:cNvSpPr/>
          <p:nvPr/>
        </p:nvSpPr>
        <p:spPr bwMode="auto">
          <a:xfrm>
            <a:off x="4367807" y="1006098"/>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
        <p:nvSpPr>
          <p:cNvPr id="18" name="矩形 17"/>
          <p:cNvSpPr/>
          <p:nvPr/>
        </p:nvSpPr>
        <p:spPr bwMode="auto">
          <a:xfrm>
            <a:off x="4367807" y="1222122"/>
            <a:ext cx="1224136" cy="216024"/>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cxnSp>
        <p:nvCxnSpPr>
          <p:cNvPr id="19" name="直接箭头连接符 18"/>
          <p:cNvCxnSpPr/>
          <p:nvPr/>
        </p:nvCxnSpPr>
        <p:spPr bwMode="auto">
          <a:xfrm flipV="1">
            <a:off x="5483931" y="194809"/>
            <a:ext cx="900100" cy="91930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0" name="直接箭头连接符 19"/>
          <p:cNvCxnSpPr>
            <a:endCxn id="18" idx="3"/>
          </p:cNvCxnSpPr>
          <p:nvPr/>
        </p:nvCxnSpPr>
        <p:spPr bwMode="auto">
          <a:xfrm flipH="1" flipV="1">
            <a:off x="5591943" y="1330134"/>
            <a:ext cx="792088" cy="193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24" name="内容占位符 23"/>
          <p:cNvSpPr>
            <a:spLocks noGrp="1"/>
          </p:cNvSpPr>
          <p:nvPr>
            <p:ph sz="half" idx="1"/>
          </p:nvPr>
        </p:nvSpPr>
        <p:spPr>
          <a:xfrm>
            <a:off x="1639699" y="2235695"/>
            <a:ext cx="4227512" cy="3240360"/>
          </a:xfrm>
        </p:spPr>
        <p:style>
          <a:lnRef idx="2">
            <a:schemeClr val="accent1">
              <a:shade val="50000"/>
            </a:schemeClr>
          </a:lnRef>
          <a:fillRef idx="1">
            <a:schemeClr val="accent1"/>
          </a:fillRef>
          <a:effectRef idx="0">
            <a:schemeClr val="accent1"/>
          </a:effectRef>
          <a:fontRef idx="minor">
            <a:schemeClr val="lt1"/>
          </a:fontRef>
        </p:style>
        <p:txBody>
          <a:bodyPr/>
          <a:lstStyle/>
          <a:p>
            <a:pPr marL="0" indent="0">
              <a:buNone/>
            </a:pPr>
            <a:r>
              <a:rPr lang="en-US" altLang="zh-CN" dirty="0" smtClean="0">
                <a:solidFill>
                  <a:schemeClr val="tx1"/>
                </a:solidFill>
              </a:rPr>
              <a:t>A: </a:t>
            </a:r>
          </a:p>
          <a:p>
            <a:pPr marL="0" indent="0">
              <a:buNone/>
            </a:pPr>
            <a:r>
              <a:rPr lang="en-US" altLang="zh-CN" sz="2400" dirty="0">
                <a:solidFill>
                  <a:srgbClr val="0000FF"/>
                </a:solidFill>
              </a:rPr>
              <a:t>move  </a:t>
            </a:r>
            <a:r>
              <a:rPr lang="en-US" altLang="zh-CN" sz="2400" dirty="0" smtClean="0">
                <a:solidFill>
                  <a:srgbClr val="0000FF"/>
                </a:solidFill>
              </a:rPr>
              <a:t>x10,  xp1 </a:t>
            </a:r>
            <a:endParaRPr lang="en-US" altLang="zh-CN" sz="2400" dirty="0">
              <a:solidFill>
                <a:srgbClr val="0000FF"/>
              </a:solidFill>
            </a:endParaRPr>
          </a:p>
          <a:p>
            <a:pPr marL="0" indent="0">
              <a:buNone/>
            </a:pPr>
            <a:r>
              <a:rPr lang="en-US" altLang="zh-CN" sz="2400" dirty="0">
                <a:solidFill>
                  <a:srgbClr val="0000FF"/>
                </a:solidFill>
              </a:rPr>
              <a:t>move  </a:t>
            </a:r>
            <a:r>
              <a:rPr lang="en-US" altLang="zh-CN" sz="2400" dirty="0" smtClean="0">
                <a:solidFill>
                  <a:srgbClr val="0000FF"/>
                </a:solidFill>
              </a:rPr>
              <a:t>x11,  xp2  </a:t>
            </a:r>
            <a:endParaRPr lang="en-US" altLang="zh-CN" sz="2400" dirty="0">
              <a:solidFill>
                <a:srgbClr val="0000FF"/>
              </a:solidFill>
            </a:endParaRPr>
          </a:p>
          <a:p>
            <a:pPr marL="0" indent="0">
              <a:buNone/>
            </a:pPr>
            <a:r>
              <a:rPr lang="en-US" altLang="zh-CN" sz="2400" u="sng" dirty="0">
                <a:solidFill>
                  <a:srgbClr val="0000FF"/>
                </a:solidFill>
              </a:rPr>
              <a:t>move  </a:t>
            </a:r>
            <a:r>
              <a:rPr lang="en-US" altLang="zh-CN" sz="2400" u="sng" dirty="0" smtClean="0">
                <a:solidFill>
                  <a:srgbClr val="0000FF"/>
                </a:solidFill>
              </a:rPr>
              <a:t>x18,  xt3</a:t>
            </a:r>
            <a:endParaRPr lang="en-US" altLang="zh-CN" sz="2400" dirty="0">
              <a:solidFill>
                <a:srgbClr val="0000FF"/>
              </a:solidFill>
            </a:endParaRPr>
          </a:p>
          <a:p>
            <a:pPr marL="0" indent="0">
              <a:buNone/>
            </a:pPr>
            <a:r>
              <a:rPr lang="en-US" altLang="zh-CN" sz="2400" dirty="0">
                <a:solidFill>
                  <a:srgbClr val="0000FF"/>
                </a:solidFill>
              </a:rPr>
              <a:t>Jal </a:t>
            </a:r>
            <a:r>
              <a:rPr lang="en-US" altLang="zh-CN" sz="2400" dirty="0" smtClean="0">
                <a:solidFill>
                  <a:srgbClr val="0000FF"/>
                </a:solidFill>
              </a:rPr>
              <a:t> x1, B</a:t>
            </a:r>
            <a:endParaRPr lang="en-US" altLang="zh-CN" sz="2400" dirty="0">
              <a:solidFill>
                <a:srgbClr val="0000FF"/>
              </a:solidFill>
            </a:endParaRPr>
          </a:p>
          <a:p>
            <a:pPr marL="0" indent="0">
              <a:buNone/>
            </a:pPr>
            <a:r>
              <a:rPr lang="en-US" altLang="zh-CN" sz="2400" dirty="0">
                <a:solidFill>
                  <a:srgbClr val="0000FF"/>
                </a:solidFill>
              </a:rPr>
              <a:t>use  </a:t>
            </a:r>
            <a:r>
              <a:rPr lang="en-US" altLang="zh-CN" sz="2400" dirty="0" smtClean="0">
                <a:solidFill>
                  <a:srgbClr val="0000FF"/>
                </a:solidFill>
              </a:rPr>
              <a:t>x17</a:t>
            </a:r>
            <a:endParaRPr lang="en-US" altLang="zh-CN" sz="2400" dirty="0">
              <a:solidFill>
                <a:srgbClr val="0000FF"/>
              </a:solidFill>
            </a:endParaRPr>
          </a:p>
          <a:p>
            <a:pPr marL="0" indent="0">
              <a:buNone/>
            </a:pPr>
            <a:r>
              <a:rPr lang="en-US" altLang="zh-CN" sz="2400" u="sng" dirty="0">
                <a:solidFill>
                  <a:srgbClr val="0000FF"/>
                </a:solidFill>
              </a:rPr>
              <a:t>move  </a:t>
            </a:r>
            <a:r>
              <a:rPr lang="en-US" altLang="zh-CN" sz="2400" u="sng" dirty="0" smtClean="0">
                <a:solidFill>
                  <a:srgbClr val="0000FF"/>
                </a:solidFill>
              </a:rPr>
              <a:t>xt3,  x18</a:t>
            </a:r>
            <a:r>
              <a:rPr lang="en-US" altLang="zh-CN" sz="2400" u="sng" dirty="0" smtClean="0"/>
              <a:t>     </a:t>
            </a:r>
            <a:r>
              <a:rPr lang="en-US" altLang="zh-CN" sz="2400" u="sng" dirty="0">
                <a:solidFill>
                  <a:schemeClr val="tx1"/>
                </a:solidFill>
                <a:latin typeface="+mj-lt"/>
              </a:rPr>
              <a:t>;</a:t>
            </a:r>
            <a:r>
              <a:rPr lang="en-US" altLang="zh-CN" sz="2000" u="sng" dirty="0">
                <a:solidFill>
                  <a:schemeClr val="tx1"/>
                </a:solidFill>
                <a:latin typeface="+mj-lt"/>
              </a:rPr>
              <a:t>restore </a:t>
            </a:r>
            <a:r>
              <a:rPr lang="en-US" altLang="zh-CN" sz="2000" u="sng" dirty="0" smtClean="0">
                <a:solidFill>
                  <a:schemeClr val="tx1"/>
                </a:solidFill>
                <a:latin typeface="+mj-lt"/>
              </a:rPr>
              <a:t>xt3</a:t>
            </a:r>
            <a:endParaRPr lang="zh-CN" altLang="en-US" sz="2400" u="sng" dirty="0">
              <a:solidFill>
                <a:schemeClr val="tx1"/>
              </a:solidFill>
              <a:latin typeface="+mj-lt"/>
            </a:endParaRPr>
          </a:p>
        </p:txBody>
      </p:sp>
      <p:sp>
        <p:nvSpPr>
          <p:cNvPr id="25" name="内容占位符 24"/>
          <p:cNvSpPr>
            <a:spLocks noGrp="1"/>
          </p:cNvSpPr>
          <p:nvPr>
            <p:ph sz="half" idx="2"/>
          </p:nvPr>
        </p:nvSpPr>
        <p:spPr>
          <a:xfrm>
            <a:off x="6384031" y="1545115"/>
            <a:ext cx="5148572" cy="5196253"/>
          </a:xfrm>
        </p:spPr>
        <p:style>
          <a:lnRef idx="1">
            <a:schemeClr val="accent1"/>
          </a:lnRef>
          <a:fillRef idx="2">
            <a:schemeClr val="accent1"/>
          </a:fillRef>
          <a:effectRef idx="1">
            <a:schemeClr val="accent1"/>
          </a:effectRef>
          <a:fontRef idx="minor">
            <a:schemeClr val="dk1"/>
          </a:fontRef>
        </p:style>
        <p:txBody>
          <a:bodyPr/>
          <a:lstStyle/>
          <a:p>
            <a:pPr marL="0" indent="0">
              <a:buNone/>
            </a:pPr>
            <a:r>
              <a:rPr lang="en-US" altLang="zh-CN" sz="2000" dirty="0"/>
              <a:t>B</a:t>
            </a:r>
            <a:r>
              <a:rPr lang="zh-CN" altLang="en-US" sz="2000" dirty="0"/>
              <a:t>：  </a:t>
            </a:r>
            <a:endParaRPr lang="en-US" altLang="zh-CN" sz="2000" dirty="0"/>
          </a:p>
          <a:p>
            <a:pPr marL="0" indent="0">
              <a:buNone/>
            </a:pPr>
            <a:r>
              <a:rPr lang="en-US" altLang="zh-CN" sz="2000" dirty="0" err="1" smtClean="0">
                <a:solidFill>
                  <a:srgbClr val="0000FF"/>
                </a:solidFill>
              </a:rPr>
              <a:t>Addi</a:t>
            </a:r>
            <a:r>
              <a:rPr lang="en-US" altLang="zh-CN" sz="2000" dirty="0" smtClean="0">
                <a:solidFill>
                  <a:srgbClr val="0000FF"/>
                </a:solidFill>
              </a:rPr>
              <a:t>  x2, x2, -40    </a:t>
            </a:r>
            <a:r>
              <a:rPr lang="en-US" altLang="zh-CN" sz="2000" dirty="0">
                <a:latin typeface="+mj-lt"/>
              </a:rPr>
              <a:t>;apply space</a:t>
            </a:r>
          </a:p>
          <a:p>
            <a:pPr marL="0" indent="0">
              <a:buNone/>
            </a:pPr>
            <a:r>
              <a:rPr lang="en-US" altLang="zh-CN" sz="2000" dirty="0">
                <a:solidFill>
                  <a:srgbClr val="CC00CC"/>
                </a:solidFill>
              </a:rPr>
              <a:t>Push  </a:t>
            </a:r>
            <a:r>
              <a:rPr lang="en-US" altLang="zh-CN" sz="2000" dirty="0" smtClean="0">
                <a:solidFill>
                  <a:srgbClr val="CC00CC"/>
                </a:solidFill>
              </a:rPr>
              <a:t>x1, x10, x11</a:t>
            </a:r>
            <a:r>
              <a:rPr lang="en-US" altLang="zh-CN" sz="2000" dirty="0" smtClean="0">
                <a:solidFill>
                  <a:srgbClr val="0000FF"/>
                </a:solidFill>
              </a:rPr>
              <a:t>    </a:t>
            </a:r>
            <a:r>
              <a:rPr lang="en-US" altLang="zh-CN" sz="2000" dirty="0">
                <a:latin typeface="+mj-lt"/>
              </a:rPr>
              <a:t>;</a:t>
            </a:r>
            <a:r>
              <a:rPr lang="en-US" altLang="zh-CN" sz="2000" dirty="0">
                <a:solidFill>
                  <a:srgbClr val="CC00CC"/>
                </a:solidFill>
                <a:latin typeface="+mj-lt"/>
              </a:rPr>
              <a:t>caller</a:t>
            </a:r>
            <a:r>
              <a:rPr lang="en-US" altLang="zh-CN" sz="2000" dirty="0">
                <a:latin typeface="+mj-lt"/>
              </a:rPr>
              <a:t> save  </a:t>
            </a:r>
          </a:p>
          <a:p>
            <a:pPr marL="0" indent="0">
              <a:buNone/>
            </a:pPr>
            <a:r>
              <a:rPr lang="en-US" altLang="zh-CN" sz="2000" dirty="0">
                <a:solidFill>
                  <a:srgbClr val="00B050"/>
                </a:solidFill>
              </a:rPr>
              <a:t>Push  </a:t>
            </a:r>
            <a:r>
              <a:rPr lang="en-US" altLang="zh-CN" sz="2000" dirty="0" smtClean="0">
                <a:solidFill>
                  <a:srgbClr val="00B050"/>
                </a:solidFill>
              </a:rPr>
              <a:t>x18, x19,  </a:t>
            </a:r>
            <a:r>
              <a:rPr lang="en-US" altLang="zh-CN" sz="2000" dirty="0" smtClean="0">
                <a:solidFill>
                  <a:srgbClr val="0000FF"/>
                </a:solidFill>
              </a:rPr>
              <a:t>      </a:t>
            </a:r>
            <a:r>
              <a:rPr lang="en-US" altLang="zh-CN" sz="2000" dirty="0">
                <a:latin typeface="+mj-lt"/>
              </a:rPr>
              <a:t>;</a:t>
            </a:r>
            <a:r>
              <a:rPr lang="en-US" altLang="zh-CN" sz="2000" dirty="0" err="1">
                <a:solidFill>
                  <a:srgbClr val="00B050"/>
                </a:solidFill>
                <a:latin typeface="+mj-lt"/>
              </a:rPr>
              <a:t>callee</a:t>
            </a:r>
            <a:r>
              <a:rPr lang="en-US" altLang="zh-CN" sz="2000" dirty="0">
                <a:latin typeface="+mj-lt"/>
              </a:rPr>
              <a:t> </a:t>
            </a:r>
            <a:r>
              <a:rPr lang="en-US" altLang="zh-CN" sz="2000" dirty="0" smtClean="0">
                <a:latin typeface="+mj-lt"/>
              </a:rPr>
              <a:t>save</a:t>
            </a:r>
          </a:p>
          <a:p>
            <a:pPr marL="0" indent="0">
              <a:buNone/>
            </a:pPr>
            <a:r>
              <a:rPr lang="en-US" altLang="zh-CN" sz="2000" dirty="0" err="1" smtClean="0">
                <a:latin typeface="+mj-lt"/>
              </a:rPr>
              <a:t>Addi</a:t>
            </a:r>
            <a:r>
              <a:rPr lang="en-US" altLang="zh-CN" sz="2000" dirty="0" smtClean="0">
                <a:latin typeface="+mj-lt"/>
              </a:rPr>
              <a:t>   x2, x2,  …       ;space for local array</a:t>
            </a:r>
            <a:endParaRPr lang="en-US" altLang="zh-CN" sz="2000" dirty="0">
              <a:latin typeface="+mj-lt"/>
            </a:endParaRPr>
          </a:p>
          <a:p>
            <a:pPr marL="0" indent="0">
              <a:buNone/>
            </a:pPr>
            <a:r>
              <a:rPr lang="en-US" altLang="zh-CN" sz="2000" dirty="0" smtClean="0">
                <a:solidFill>
                  <a:srgbClr val="0000FF"/>
                </a:solidFill>
              </a:rPr>
              <a:t>B-func1                    </a:t>
            </a:r>
            <a:r>
              <a:rPr lang="en-US" altLang="zh-CN" sz="2000" dirty="0" smtClean="0">
                <a:solidFill>
                  <a:schemeClr val="tx1"/>
                </a:solidFill>
              </a:rPr>
              <a:t>or structure</a:t>
            </a:r>
            <a:endParaRPr lang="en-US" altLang="zh-CN" sz="2000" dirty="0">
              <a:solidFill>
                <a:schemeClr val="tx1"/>
              </a:solidFill>
            </a:endParaRPr>
          </a:p>
          <a:p>
            <a:pPr marL="0" indent="0">
              <a:buNone/>
            </a:pPr>
            <a:r>
              <a:rPr lang="en-US" altLang="zh-CN" sz="2000" dirty="0">
                <a:solidFill>
                  <a:srgbClr val="0000FF"/>
                </a:solidFill>
              </a:rPr>
              <a:t>Jal  </a:t>
            </a:r>
            <a:r>
              <a:rPr lang="en-US" altLang="zh-CN" sz="2000" dirty="0" smtClean="0">
                <a:solidFill>
                  <a:srgbClr val="0000FF"/>
                </a:solidFill>
              </a:rPr>
              <a:t>x1, C                 </a:t>
            </a:r>
            <a:r>
              <a:rPr lang="en-US" altLang="zh-CN" sz="2000" dirty="0">
                <a:solidFill>
                  <a:srgbClr val="0000FF"/>
                </a:solidFill>
              </a:rPr>
              <a:t>; B-function </a:t>
            </a:r>
          </a:p>
          <a:p>
            <a:pPr marL="0" indent="0">
              <a:buNone/>
            </a:pPr>
            <a:r>
              <a:rPr lang="en-US" altLang="zh-CN" sz="2000" dirty="0">
                <a:solidFill>
                  <a:srgbClr val="0000FF"/>
                </a:solidFill>
              </a:rPr>
              <a:t>B-func2</a:t>
            </a:r>
          </a:p>
          <a:p>
            <a:pPr marL="0" indent="0">
              <a:buNone/>
            </a:pPr>
            <a:r>
              <a:rPr lang="en-US" altLang="zh-CN" sz="2000" dirty="0">
                <a:solidFill>
                  <a:srgbClr val="0000FF"/>
                </a:solidFill>
              </a:rPr>
              <a:t>Pop   </a:t>
            </a:r>
            <a:r>
              <a:rPr lang="en-US" altLang="zh-CN" sz="2000" dirty="0" smtClean="0">
                <a:solidFill>
                  <a:srgbClr val="0000FF"/>
                </a:solidFill>
              </a:rPr>
              <a:t>x19, x18,          </a:t>
            </a:r>
            <a:endParaRPr lang="en-US" altLang="zh-CN" sz="2000" dirty="0">
              <a:solidFill>
                <a:srgbClr val="0000FF"/>
              </a:solidFill>
            </a:endParaRPr>
          </a:p>
          <a:p>
            <a:pPr marL="0" indent="0">
              <a:buNone/>
            </a:pPr>
            <a:r>
              <a:rPr lang="en-US" altLang="zh-CN" sz="2000" dirty="0">
                <a:solidFill>
                  <a:srgbClr val="0000FF"/>
                </a:solidFill>
              </a:rPr>
              <a:t>Pop   </a:t>
            </a:r>
            <a:r>
              <a:rPr lang="en-US" altLang="zh-CN" sz="2000" dirty="0" smtClean="0">
                <a:solidFill>
                  <a:srgbClr val="0000FF"/>
                </a:solidFill>
              </a:rPr>
              <a:t>x11,  x10, x1</a:t>
            </a:r>
            <a:endParaRPr lang="en-US" altLang="zh-CN" sz="2000" dirty="0">
              <a:solidFill>
                <a:srgbClr val="0000FF"/>
              </a:solidFill>
            </a:endParaRPr>
          </a:p>
          <a:p>
            <a:pPr marL="0" indent="0">
              <a:buNone/>
            </a:pPr>
            <a:r>
              <a:rPr lang="en-US" altLang="zh-CN" sz="2000" dirty="0" err="1" smtClean="0">
                <a:solidFill>
                  <a:srgbClr val="0000FF"/>
                </a:solidFill>
              </a:rPr>
              <a:t>Addi</a:t>
            </a:r>
            <a:r>
              <a:rPr lang="en-US" altLang="zh-CN" sz="2000" dirty="0" smtClean="0">
                <a:solidFill>
                  <a:srgbClr val="0000FF"/>
                </a:solidFill>
              </a:rPr>
              <a:t>  x2, x2, …       </a:t>
            </a:r>
            <a:r>
              <a:rPr lang="en-US" altLang="zh-CN" sz="2000" dirty="0" smtClean="0">
                <a:solidFill>
                  <a:schemeClr val="tx1"/>
                </a:solidFill>
              </a:rPr>
              <a:t>;release space of local </a:t>
            </a:r>
          </a:p>
          <a:p>
            <a:pPr marL="0" indent="0">
              <a:buNone/>
            </a:pPr>
            <a:r>
              <a:rPr lang="en-US" altLang="zh-CN" sz="2000" dirty="0" err="1" smtClean="0">
                <a:solidFill>
                  <a:srgbClr val="0000FF"/>
                </a:solidFill>
              </a:rPr>
              <a:t>Addi</a:t>
            </a:r>
            <a:r>
              <a:rPr lang="en-US" altLang="zh-CN" sz="2000" dirty="0" smtClean="0">
                <a:solidFill>
                  <a:srgbClr val="0000FF"/>
                </a:solidFill>
              </a:rPr>
              <a:t>  x2, x2, +40    </a:t>
            </a:r>
            <a:r>
              <a:rPr lang="en-US" altLang="zh-CN" sz="2000" dirty="0" smtClean="0">
                <a:latin typeface="+mj-lt"/>
              </a:rPr>
              <a:t>;</a:t>
            </a:r>
            <a:r>
              <a:rPr lang="en-US" altLang="zh-CN" sz="1800" dirty="0">
                <a:latin typeface="+mj-lt"/>
              </a:rPr>
              <a:t>release </a:t>
            </a:r>
            <a:r>
              <a:rPr lang="en-US" altLang="zh-CN" sz="1800" dirty="0" smtClean="0">
                <a:latin typeface="+mj-lt"/>
              </a:rPr>
              <a:t>ST space</a:t>
            </a:r>
            <a:endParaRPr lang="en-US" altLang="zh-CN" sz="1800" dirty="0">
              <a:latin typeface="+mj-lt"/>
            </a:endParaRPr>
          </a:p>
          <a:p>
            <a:pPr marL="0" indent="0">
              <a:buNone/>
            </a:pPr>
            <a:r>
              <a:rPr lang="en-US" altLang="zh-CN" sz="2000" dirty="0">
                <a:solidFill>
                  <a:srgbClr val="FF0000"/>
                </a:solidFill>
              </a:rPr>
              <a:t>Move  </a:t>
            </a:r>
            <a:r>
              <a:rPr lang="en-US" altLang="zh-CN" sz="2000" dirty="0" smtClean="0">
                <a:solidFill>
                  <a:srgbClr val="FF0000"/>
                </a:solidFill>
              </a:rPr>
              <a:t>x17,  </a:t>
            </a:r>
            <a:r>
              <a:rPr lang="en-US" altLang="zh-CN" sz="2000" dirty="0">
                <a:solidFill>
                  <a:srgbClr val="FF0000"/>
                </a:solidFill>
              </a:rPr>
              <a:t>?         </a:t>
            </a:r>
            <a:r>
              <a:rPr lang="en-US" altLang="zh-CN" sz="2000" dirty="0" smtClean="0">
                <a:solidFill>
                  <a:srgbClr val="FF0000"/>
                </a:solidFill>
              </a:rPr>
              <a:t>  </a:t>
            </a:r>
            <a:r>
              <a:rPr lang="en-US" altLang="zh-CN" sz="2000" dirty="0">
                <a:solidFill>
                  <a:srgbClr val="FF0000"/>
                </a:solidFill>
              </a:rPr>
              <a:t>;return value</a:t>
            </a:r>
          </a:p>
          <a:p>
            <a:pPr marL="0" indent="0">
              <a:buNone/>
            </a:pPr>
            <a:r>
              <a:rPr lang="en-US" altLang="zh-CN" sz="2000" dirty="0" err="1" smtClean="0">
                <a:solidFill>
                  <a:srgbClr val="0000FF"/>
                </a:solidFill>
              </a:rPr>
              <a:t>Jalr</a:t>
            </a:r>
            <a:r>
              <a:rPr lang="en-US" altLang="zh-CN" sz="2000" dirty="0" smtClean="0">
                <a:solidFill>
                  <a:srgbClr val="0000FF"/>
                </a:solidFill>
              </a:rPr>
              <a:t>  x0, 0(x1)     </a:t>
            </a:r>
            <a:endParaRPr lang="zh-CN" altLang="en-US" sz="2000" dirty="0">
              <a:solidFill>
                <a:srgbClr val="0000FF"/>
              </a:solidFill>
            </a:endParaRPr>
          </a:p>
        </p:txBody>
      </p:sp>
      <p:sp>
        <p:nvSpPr>
          <p:cNvPr id="26" name="文本框 25"/>
          <p:cNvSpPr txBox="1"/>
          <p:nvPr/>
        </p:nvSpPr>
        <p:spPr>
          <a:xfrm>
            <a:off x="1524000" y="5651968"/>
            <a:ext cx="4458910" cy="707886"/>
          </a:xfrm>
          <a:prstGeom prst="rect">
            <a:avLst/>
          </a:prstGeom>
          <a:noFill/>
        </p:spPr>
        <p:txBody>
          <a:bodyPr wrap="square" rtlCol="0">
            <a:spAutoFit/>
          </a:bodyPr>
          <a:lstStyle/>
          <a:p>
            <a:r>
              <a:rPr lang="en-US" altLang="zh-CN" sz="2000" dirty="0"/>
              <a:t> caller save $t0 ~ $</a:t>
            </a:r>
            <a:r>
              <a:rPr lang="en-US" altLang="zh-CN" sz="2000" dirty="0" smtClean="0"/>
              <a:t>t6 </a:t>
            </a:r>
            <a:r>
              <a:rPr lang="en-US" altLang="zh-CN" sz="2000" dirty="0"/>
              <a:t>if the content is important and not want to be modified. </a:t>
            </a:r>
            <a:endParaRPr lang="zh-CN" altLang="en-US" sz="2000" dirty="0"/>
          </a:p>
        </p:txBody>
      </p:sp>
      <p:cxnSp>
        <p:nvCxnSpPr>
          <p:cNvPr id="28" name="直接箭头连接符 27"/>
          <p:cNvCxnSpPr/>
          <p:nvPr/>
        </p:nvCxnSpPr>
        <p:spPr bwMode="auto">
          <a:xfrm>
            <a:off x="3971764" y="3933056"/>
            <a:ext cx="540060" cy="182157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37" name="圆角矩形 36"/>
          <p:cNvSpPr/>
          <p:nvPr/>
        </p:nvSpPr>
        <p:spPr bwMode="auto">
          <a:xfrm>
            <a:off x="8400255" y="242822"/>
            <a:ext cx="2800999" cy="720080"/>
          </a:xfrm>
          <a:prstGeom prst="roundRect">
            <a:avLst/>
          </a:prstGeom>
          <a:solidFill>
            <a:schemeClr val="bg1">
              <a:lumMod val="9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buClrTx/>
            </a:pPr>
            <a:r>
              <a:rPr lang="en-US" altLang="zh-CN" sz="1800" dirty="0">
                <a:solidFill>
                  <a:schemeClr val="tx1"/>
                </a:solidFill>
                <a:latin typeface="Arial" pitchFamily="34" charset="0"/>
                <a:ea typeface="宋体" pitchFamily="2" charset="-122"/>
              </a:rPr>
              <a:t>Note</a:t>
            </a:r>
            <a:r>
              <a:rPr lang="zh-CN" altLang="en-US" sz="1800" dirty="0">
                <a:solidFill>
                  <a:schemeClr val="tx1"/>
                </a:solidFill>
                <a:latin typeface="Arial" pitchFamily="34" charset="0"/>
                <a:ea typeface="宋体" pitchFamily="2" charset="-122"/>
              </a:rPr>
              <a:t>： </a:t>
            </a:r>
            <a:r>
              <a:rPr lang="en-US" altLang="zh-CN" sz="1800" dirty="0">
                <a:solidFill>
                  <a:srgbClr val="FF0000"/>
                </a:solidFill>
                <a:latin typeface="Arial" pitchFamily="34" charset="0"/>
                <a:ea typeface="宋体" pitchFamily="2" charset="-122"/>
              </a:rPr>
              <a:t>B is </a:t>
            </a:r>
            <a:r>
              <a:rPr lang="en-US" altLang="zh-CN" sz="1800" dirty="0" err="1">
                <a:solidFill>
                  <a:srgbClr val="00B050"/>
                </a:solidFill>
                <a:latin typeface="Arial" pitchFamily="34" charset="0"/>
                <a:ea typeface="宋体" pitchFamily="2" charset="-122"/>
              </a:rPr>
              <a:t>callee</a:t>
            </a:r>
            <a:r>
              <a:rPr lang="en-US" altLang="zh-CN" sz="1800" dirty="0">
                <a:solidFill>
                  <a:srgbClr val="FF0000"/>
                </a:solidFill>
                <a:latin typeface="Arial" pitchFamily="34" charset="0"/>
                <a:ea typeface="宋体" pitchFamily="2" charset="-122"/>
              </a:rPr>
              <a:t> to A, but </a:t>
            </a:r>
            <a:r>
              <a:rPr lang="en-US" altLang="zh-CN" sz="1800" dirty="0">
                <a:solidFill>
                  <a:srgbClr val="CC00CC"/>
                </a:solidFill>
                <a:latin typeface="Arial" pitchFamily="34" charset="0"/>
                <a:ea typeface="宋体" pitchFamily="2" charset="-122"/>
              </a:rPr>
              <a:t>caller</a:t>
            </a:r>
            <a:r>
              <a:rPr lang="en-US" altLang="zh-CN" sz="1800" dirty="0">
                <a:solidFill>
                  <a:srgbClr val="FF0000"/>
                </a:solidFill>
                <a:latin typeface="Arial" pitchFamily="34" charset="0"/>
                <a:ea typeface="宋体" pitchFamily="2" charset="-122"/>
              </a:rPr>
              <a:t> to C. </a:t>
            </a:r>
            <a:endParaRPr lang="zh-CN" altLang="en-US" sz="1800" dirty="0">
              <a:solidFill>
                <a:srgbClr val="FF0000"/>
              </a:solidFill>
              <a:latin typeface="Arial" pitchFamily="34" charset="0"/>
              <a:ea typeface="宋体" pitchFamily="2" charset="-122"/>
            </a:endParaRPr>
          </a:p>
        </p:txBody>
      </p:sp>
      <p:sp>
        <p:nvSpPr>
          <p:cNvPr id="39" name="矩形 38"/>
          <p:cNvSpPr/>
          <p:nvPr/>
        </p:nvSpPr>
        <p:spPr bwMode="auto">
          <a:xfrm>
            <a:off x="6398912" y="3392996"/>
            <a:ext cx="1620180" cy="1080120"/>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Tx/>
            </a:pPr>
            <a:endParaRPr lang="zh-CN" altLang="en-US" sz="1800"/>
          </a:p>
        </p:txBody>
      </p:sp>
    </p:spTree>
    <p:extLst>
      <p:ext uri="{BB962C8B-B14F-4D97-AF65-F5344CB8AC3E}">
        <p14:creationId xmlns:p14="http://schemas.microsoft.com/office/powerpoint/2010/main" val="2223290223"/>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body" idx="1"/>
          </p:nvPr>
        </p:nvSpPr>
        <p:spPr>
          <a:xfrm>
            <a:off x="1703512" y="1196752"/>
            <a:ext cx="8540750" cy="3960812"/>
          </a:xfrm>
        </p:spPr>
        <p:txBody>
          <a:bodyPr/>
          <a:lstStyle/>
          <a:p>
            <a:r>
              <a:rPr lang="zh-CN" altLang="en-US" dirty="0" smtClean="0"/>
              <a:t> </a:t>
            </a:r>
            <a:r>
              <a:rPr lang="en-US" altLang="zh-CN" dirty="0" smtClean="0"/>
              <a:t>Storage class of C variables</a:t>
            </a:r>
          </a:p>
          <a:p>
            <a:pPr lvl="1"/>
            <a:r>
              <a:rPr lang="en-US" altLang="zh-CN" i="1" dirty="0" smtClean="0"/>
              <a:t> automatic</a:t>
            </a:r>
          </a:p>
          <a:p>
            <a:pPr lvl="1"/>
            <a:r>
              <a:rPr lang="en-US" altLang="zh-CN" i="1" dirty="0" smtClean="0"/>
              <a:t> static</a:t>
            </a:r>
          </a:p>
          <a:p>
            <a:r>
              <a:rPr lang="en-US" altLang="zh-CN" dirty="0" smtClean="0"/>
              <a:t> Procedure frame and frame pointer ( </a:t>
            </a:r>
            <a:r>
              <a:rPr lang="en-US" altLang="zh-CN" dirty="0" smtClean="0">
                <a:solidFill>
                  <a:srgbClr val="FF0000"/>
                </a:solidFill>
              </a:rPr>
              <a:t>x8 </a:t>
            </a:r>
            <a:r>
              <a:rPr lang="en-US" altLang="zh-CN" dirty="0" smtClean="0"/>
              <a:t>or</a:t>
            </a:r>
            <a:r>
              <a:rPr lang="en-US" altLang="zh-CN" dirty="0" smtClean="0">
                <a:solidFill>
                  <a:srgbClr val="FF0000"/>
                </a:solidFill>
              </a:rPr>
              <a:t> </a:t>
            </a:r>
            <a:r>
              <a:rPr lang="en-US" altLang="zh-CN" dirty="0" err="1" smtClean="0">
                <a:solidFill>
                  <a:srgbClr val="FF0000"/>
                </a:solidFill>
              </a:rPr>
              <a:t>fp</a:t>
            </a:r>
            <a:r>
              <a:rPr lang="en-US" altLang="zh-CN" dirty="0" smtClean="0"/>
              <a:t> )</a:t>
            </a:r>
          </a:p>
          <a:p>
            <a:pPr lvl="1"/>
            <a:r>
              <a:rPr lang="en-US" altLang="zh-CN" dirty="0" smtClean="0"/>
              <a:t> The importance of </a:t>
            </a:r>
            <a:r>
              <a:rPr lang="en-US" altLang="zh-CN" dirty="0" err="1" smtClean="0"/>
              <a:t>fp</a:t>
            </a:r>
            <a:endParaRPr lang="en-US" altLang="zh-CN" dirty="0" smtClean="0"/>
          </a:p>
          <a:p>
            <a:pPr lvl="1"/>
            <a:r>
              <a:rPr lang="en-US" altLang="zh-CN" i="1" dirty="0" smtClean="0"/>
              <a:t> automatic</a:t>
            </a:r>
          </a:p>
          <a:p>
            <a:r>
              <a:rPr lang="en-US" altLang="zh-CN" i="1" dirty="0" smtClean="0"/>
              <a:t> </a:t>
            </a:r>
            <a:r>
              <a:rPr lang="en-US" altLang="zh-CN" dirty="0" smtClean="0"/>
              <a:t>Global pointer ( x3 or </a:t>
            </a:r>
            <a:r>
              <a:rPr lang="en-US" altLang="zh-CN" dirty="0" err="1" smtClean="0"/>
              <a:t>gp</a:t>
            </a:r>
            <a:r>
              <a:rPr lang="en-US" altLang="zh-CN" dirty="0" smtClean="0"/>
              <a:t> )</a:t>
            </a:r>
          </a:p>
          <a:p>
            <a:pPr lvl="1"/>
            <a:r>
              <a:rPr lang="en-US" altLang="zh-CN" dirty="0" smtClean="0"/>
              <a:t> </a:t>
            </a:r>
            <a:r>
              <a:rPr lang="en-US" altLang="zh-CN" i="1" dirty="0" smtClean="0"/>
              <a:t> static</a:t>
            </a:r>
          </a:p>
          <a:p>
            <a:endParaRPr lang="zh-CN" altLang="en-US" dirty="0" smtClean="0"/>
          </a:p>
        </p:txBody>
      </p:sp>
    </p:spTree>
    <p:extLst>
      <p:ext uri="{BB962C8B-B14F-4D97-AF65-F5344CB8AC3E}">
        <p14:creationId xmlns:p14="http://schemas.microsoft.com/office/powerpoint/2010/main" val="118840080"/>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6"/>
          <p:cNvSpPr>
            <a:spLocks noGrp="1" noChangeArrowheads="1"/>
          </p:cNvSpPr>
          <p:nvPr>
            <p:ph type="title"/>
          </p:nvPr>
        </p:nvSpPr>
        <p:spPr/>
        <p:txBody>
          <a:bodyPr/>
          <a:lstStyle/>
          <a:p>
            <a:pPr eaLnBrk="1" hangingPunct="1">
              <a:defRPr/>
            </a:pPr>
            <a:r>
              <a:rPr lang="en-US" altLang="en-US" smtClean="0"/>
              <a:t>Local Data on the Stack</a:t>
            </a:r>
            <a:endParaRPr lang="en-AU" altLang="en-US" smtClean="0"/>
          </a:p>
        </p:txBody>
      </p:sp>
      <p:sp>
        <p:nvSpPr>
          <p:cNvPr id="158723" name="Rectangle 7"/>
          <p:cNvSpPr>
            <a:spLocks noGrp="1" noChangeArrowheads="1"/>
          </p:cNvSpPr>
          <p:nvPr>
            <p:ph type="body" idx="1"/>
          </p:nvPr>
        </p:nvSpPr>
        <p:spPr>
          <a:xfrm>
            <a:off x="1127125" y="4592638"/>
            <a:ext cx="9496425" cy="1655762"/>
          </a:xfrm>
        </p:spPr>
        <p:txBody>
          <a:bodyPr/>
          <a:lstStyle/>
          <a:p>
            <a:pPr eaLnBrk="1" hangingPunct="1">
              <a:lnSpc>
                <a:spcPct val="80000"/>
              </a:lnSpc>
            </a:pPr>
            <a:r>
              <a:rPr lang="en-US" altLang="en-US" sz="2800" dirty="0" smtClean="0"/>
              <a:t>Local data allocated by </a:t>
            </a:r>
            <a:r>
              <a:rPr lang="en-US" altLang="en-US" sz="2800" dirty="0" err="1" smtClean="0"/>
              <a:t>callee</a:t>
            </a:r>
            <a:endParaRPr lang="en-US" altLang="en-US" sz="2800" dirty="0" smtClean="0"/>
          </a:p>
          <a:p>
            <a:pPr lvl="1" eaLnBrk="1" hangingPunct="1">
              <a:lnSpc>
                <a:spcPct val="80000"/>
              </a:lnSpc>
            </a:pPr>
            <a:r>
              <a:rPr lang="en-US" altLang="en-US" sz="2400" dirty="0" smtClean="0"/>
              <a:t>e.g., C automatic variables</a:t>
            </a:r>
          </a:p>
          <a:p>
            <a:pPr eaLnBrk="1" hangingPunct="1">
              <a:lnSpc>
                <a:spcPct val="80000"/>
              </a:lnSpc>
            </a:pPr>
            <a:r>
              <a:rPr lang="en-US" altLang="en-US" sz="2800" dirty="0" smtClean="0"/>
              <a:t>Procedure frame (activation record)</a:t>
            </a:r>
          </a:p>
          <a:p>
            <a:pPr lvl="1" eaLnBrk="1" hangingPunct="1">
              <a:lnSpc>
                <a:spcPct val="80000"/>
              </a:lnSpc>
            </a:pPr>
            <a:r>
              <a:rPr lang="en-US" altLang="en-US" sz="2400" dirty="0" smtClean="0"/>
              <a:t>Used by some compilers to manage stack storage</a:t>
            </a:r>
            <a:endParaRPr lang="en-AU" altLang="en-US" sz="2400" dirty="0" smtClean="0"/>
          </a:p>
        </p:txBody>
      </p:sp>
      <p:pic>
        <p:nvPicPr>
          <p:cNvPr id="15872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980094"/>
            <a:ext cx="7155715" cy="34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大括号 5"/>
          <p:cNvSpPr/>
          <p:nvPr/>
        </p:nvSpPr>
        <p:spPr bwMode="auto">
          <a:xfrm>
            <a:off x="6744072" y="1955801"/>
            <a:ext cx="458337" cy="825127"/>
          </a:xfrm>
          <a:prstGeom prst="rightBrace">
            <a:avLst/>
          </a:prstGeom>
          <a:solidFill>
            <a:schemeClr val="accent1"/>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10" name="组合 9"/>
          <p:cNvGrpSpPr/>
          <p:nvPr/>
        </p:nvGrpSpPr>
        <p:grpSpPr>
          <a:xfrm>
            <a:off x="7226631" y="2123078"/>
            <a:ext cx="4976865" cy="461665"/>
            <a:chOff x="6942152" y="2241472"/>
            <a:chExt cx="5210185" cy="461665"/>
          </a:xfrm>
        </p:grpSpPr>
        <p:cxnSp>
          <p:nvCxnSpPr>
            <p:cNvPr id="11" name="直接箭头连接符 10"/>
            <p:cNvCxnSpPr/>
            <p:nvPr/>
          </p:nvCxnSpPr>
          <p:spPr bwMode="auto">
            <a:xfrm flipH="1" flipV="1">
              <a:off x="6942152" y="2497038"/>
              <a:ext cx="1709228" cy="4763"/>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sp>
          <p:nvSpPr>
            <p:cNvPr id="12" name="文本框 11"/>
            <p:cNvSpPr txBox="1"/>
            <p:nvPr/>
          </p:nvSpPr>
          <p:spPr>
            <a:xfrm>
              <a:off x="8374479" y="2241472"/>
              <a:ext cx="3777858" cy="461665"/>
            </a:xfrm>
            <a:prstGeom prst="rect">
              <a:avLst/>
            </a:prstGeom>
            <a:noFill/>
            <a:ln>
              <a:solidFill>
                <a:srgbClr val="00B050"/>
              </a:solidFill>
            </a:ln>
          </p:spPr>
          <p:txBody>
            <a:bodyPr wrap="none" rtlCol="0">
              <a:spAutoFit/>
            </a:bodyPr>
            <a:lstStyle/>
            <a:p>
              <a:r>
                <a:rPr lang="en-US" altLang="zh-CN" sz="2400" dirty="0" smtClean="0"/>
                <a:t>do the pushes </a:t>
              </a:r>
              <a:r>
                <a:rPr lang="en-US" altLang="zh-CN" sz="2400" dirty="0" smtClean="0"/>
                <a:t>by </a:t>
              </a:r>
              <a:r>
                <a:rPr lang="en-US" altLang="zh-CN" sz="2400" dirty="0" smtClean="0"/>
                <a:t>a caller</a:t>
              </a:r>
              <a:endParaRPr lang="zh-CN" altLang="en-US" sz="2400" dirty="0"/>
            </a:p>
          </p:txBody>
        </p:sp>
      </p:grpSp>
      <p:sp>
        <p:nvSpPr>
          <p:cNvPr id="15" name="矩形 14"/>
          <p:cNvSpPr/>
          <p:nvPr/>
        </p:nvSpPr>
        <p:spPr bwMode="auto">
          <a:xfrm>
            <a:off x="5015880" y="1916832"/>
            <a:ext cx="1728192" cy="2088232"/>
          </a:xfrm>
          <a:prstGeom prst="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sp>
        <p:nvSpPr>
          <p:cNvPr id="16" name="文本框 15"/>
          <p:cNvSpPr txBox="1"/>
          <p:nvPr/>
        </p:nvSpPr>
        <p:spPr>
          <a:xfrm>
            <a:off x="5353377" y="1546416"/>
            <a:ext cx="700833" cy="307777"/>
          </a:xfrm>
          <a:prstGeom prst="rect">
            <a:avLst/>
          </a:prstGeom>
          <a:noFill/>
        </p:spPr>
        <p:txBody>
          <a:bodyPr wrap="none" rtlCol="0">
            <a:spAutoFit/>
          </a:bodyPr>
          <a:lstStyle/>
          <a:p>
            <a:r>
              <a:rPr lang="en-US" altLang="zh-CN" dirty="0" smtClean="0">
                <a:solidFill>
                  <a:srgbClr val="0000FF"/>
                </a:solidFill>
              </a:rPr>
              <a:t>Frame</a:t>
            </a:r>
            <a:endParaRPr lang="zh-CN" altLang="en-US" dirty="0">
              <a:solidFill>
                <a:srgbClr val="0000FF"/>
              </a:solidFill>
            </a:endParaRPr>
          </a:p>
        </p:txBody>
      </p:sp>
      <p:sp>
        <p:nvSpPr>
          <p:cNvPr id="23" name="右大括号 22"/>
          <p:cNvSpPr/>
          <p:nvPr/>
        </p:nvSpPr>
        <p:spPr bwMode="auto">
          <a:xfrm>
            <a:off x="6762899" y="2777882"/>
            <a:ext cx="458337" cy="543521"/>
          </a:xfrm>
          <a:prstGeom prst="rightBrace">
            <a:avLst/>
          </a:prstGeom>
          <a:solidFill>
            <a:schemeClr val="accent1"/>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a typeface="宋体" pitchFamily="2" charset="-122"/>
            </a:endParaRPr>
          </a:p>
        </p:txBody>
      </p:sp>
      <p:grpSp>
        <p:nvGrpSpPr>
          <p:cNvPr id="24" name="组合 23"/>
          <p:cNvGrpSpPr/>
          <p:nvPr/>
        </p:nvGrpSpPr>
        <p:grpSpPr>
          <a:xfrm>
            <a:off x="7010917" y="2780875"/>
            <a:ext cx="5181083" cy="461665"/>
            <a:chOff x="6942152" y="2241472"/>
            <a:chExt cx="5559247" cy="448735"/>
          </a:xfrm>
        </p:grpSpPr>
        <p:cxnSp>
          <p:nvCxnSpPr>
            <p:cNvPr id="25" name="直接箭头连接符 24"/>
            <p:cNvCxnSpPr/>
            <p:nvPr/>
          </p:nvCxnSpPr>
          <p:spPr bwMode="auto">
            <a:xfrm flipH="1" flipV="1">
              <a:off x="6942152" y="2497038"/>
              <a:ext cx="1709228" cy="4763"/>
            </a:xfrm>
            <a:prstGeom prst="straightConnector1">
              <a:avLst/>
            </a:prstGeom>
            <a:solidFill>
              <a:schemeClr val="accent1"/>
            </a:solidFill>
            <a:ln w="28575" cap="flat" cmpd="sng" algn="ctr">
              <a:solidFill>
                <a:srgbClr val="7030A0"/>
              </a:solidFill>
              <a:prstDash val="solid"/>
              <a:round/>
              <a:headEnd type="none" w="med" len="med"/>
              <a:tailEnd type="triangle"/>
            </a:ln>
            <a:effectLst/>
          </p:spPr>
        </p:cxnSp>
        <p:sp>
          <p:nvSpPr>
            <p:cNvPr id="26" name="文本框 25"/>
            <p:cNvSpPr txBox="1"/>
            <p:nvPr/>
          </p:nvSpPr>
          <p:spPr>
            <a:xfrm>
              <a:off x="8651380" y="2241472"/>
              <a:ext cx="3850019" cy="448735"/>
            </a:xfrm>
            <a:prstGeom prst="rect">
              <a:avLst/>
            </a:prstGeom>
            <a:noFill/>
            <a:ln>
              <a:solidFill>
                <a:srgbClr val="7030A0"/>
              </a:solidFill>
            </a:ln>
          </p:spPr>
          <p:txBody>
            <a:bodyPr wrap="none" rtlCol="0">
              <a:spAutoFit/>
            </a:bodyPr>
            <a:lstStyle/>
            <a:p>
              <a:r>
                <a:rPr lang="en-US" altLang="zh-CN" sz="2400" dirty="0" smtClean="0"/>
                <a:t>do the pushes </a:t>
              </a:r>
              <a:r>
                <a:rPr lang="en-US" altLang="zh-CN" sz="2400" dirty="0" smtClean="0"/>
                <a:t>by </a:t>
              </a:r>
              <a:r>
                <a:rPr lang="en-US" altLang="zh-CN" sz="2400" dirty="0" smtClean="0"/>
                <a:t>a </a:t>
              </a:r>
              <a:r>
                <a:rPr lang="en-US" altLang="zh-CN" sz="2400" dirty="0" err="1" smtClean="0"/>
                <a:t>callee</a:t>
              </a:r>
              <a:endParaRPr lang="zh-CN" altLang="en-US" sz="2400" dirty="0"/>
            </a:p>
          </p:txBody>
        </p:sp>
      </p:grpSp>
    </p:spTree>
    <p:extLst>
      <p:ext uri="{BB962C8B-B14F-4D97-AF65-F5344CB8AC3E}">
        <p14:creationId xmlns:p14="http://schemas.microsoft.com/office/powerpoint/2010/main" val="3769908127"/>
      </p:ext>
    </p:extLst>
  </p:cSld>
  <p:clrMapOvr>
    <a:masterClrMapping/>
  </p:clrMapOvr>
  <p:transition spd="med">
    <p:random/>
    <p:sndAc>
      <p:stSnd>
        <p:snd r:embed="rId3" name="chimes.wav"/>
      </p:stSnd>
    </p:sndAc>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Concept :  </a:t>
            </a:r>
            <a:r>
              <a:rPr lang="en-US" altLang="zh-CN" dirty="0" smtClean="0">
                <a:solidFill>
                  <a:srgbClr val="0000FF"/>
                </a:solidFill>
              </a:rPr>
              <a:t>procedure Frame/activation record</a:t>
            </a:r>
            <a:endParaRPr lang="zh-CN" altLang="en-US" dirty="0">
              <a:solidFill>
                <a:srgbClr val="0000FF"/>
              </a:solidFill>
            </a:endParaRPr>
          </a:p>
        </p:txBody>
      </p:sp>
      <p:sp>
        <p:nvSpPr>
          <p:cNvPr id="3" name="内容占位符 2"/>
          <p:cNvSpPr>
            <a:spLocks noGrp="1"/>
          </p:cNvSpPr>
          <p:nvPr>
            <p:ph idx="1"/>
          </p:nvPr>
        </p:nvSpPr>
        <p:spPr/>
        <p:txBody>
          <a:bodyPr/>
          <a:lstStyle/>
          <a:p>
            <a:r>
              <a:rPr lang="en-US" altLang="zh-CN" dirty="0" smtClean="0"/>
              <a:t>Procedure </a:t>
            </a:r>
            <a:r>
              <a:rPr lang="en-US" altLang="zh-CN" dirty="0" smtClean="0">
                <a:solidFill>
                  <a:srgbClr val="0000FF"/>
                </a:solidFill>
              </a:rPr>
              <a:t>Frame</a:t>
            </a:r>
            <a:r>
              <a:rPr lang="en-US" altLang="zh-CN" dirty="0" smtClean="0"/>
              <a:t>:  the segment of the stack containing a procedure’s saved registers and local variables</a:t>
            </a:r>
          </a:p>
          <a:p>
            <a:pPr marL="0" indent="0">
              <a:buNone/>
            </a:pPr>
            <a:r>
              <a:rPr lang="en-US" altLang="zh-CN" dirty="0"/>
              <a:t> </a:t>
            </a:r>
            <a:r>
              <a:rPr lang="en-US" altLang="zh-CN" dirty="0" smtClean="0"/>
              <a:t>    </a:t>
            </a:r>
            <a:r>
              <a:rPr lang="en-US" altLang="zh-CN" dirty="0" err="1" smtClean="0"/>
              <a:t>fp</a:t>
            </a:r>
            <a:r>
              <a:rPr lang="en-US" altLang="zh-CN" dirty="0" smtClean="0"/>
              <a:t> (x8)  -- start (bottom)              </a:t>
            </a:r>
            <a:r>
              <a:rPr lang="en-US" altLang="zh-CN" dirty="0" err="1" smtClean="0"/>
              <a:t>sp</a:t>
            </a:r>
            <a:r>
              <a:rPr lang="en-US" altLang="zh-CN" dirty="0" smtClean="0"/>
              <a:t>(x2) --  end (top) </a:t>
            </a:r>
          </a:p>
          <a:p>
            <a:r>
              <a:rPr lang="en-US" altLang="zh-CN" dirty="0">
                <a:solidFill>
                  <a:srgbClr val="0000FF"/>
                </a:solidFill>
              </a:rPr>
              <a:t>Why </a:t>
            </a:r>
            <a:r>
              <a:rPr lang="en-US" altLang="zh-CN" dirty="0" err="1">
                <a:solidFill>
                  <a:srgbClr val="0000FF"/>
                </a:solidFill>
              </a:rPr>
              <a:t>fp</a:t>
            </a:r>
            <a:endParaRPr lang="en-US" altLang="zh-CN" dirty="0">
              <a:solidFill>
                <a:srgbClr val="0000FF"/>
              </a:solidFill>
            </a:endParaRPr>
          </a:p>
          <a:p>
            <a:pPr lvl="1"/>
            <a:r>
              <a:rPr lang="en-US" altLang="zh-CN" dirty="0" smtClean="0"/>
              <a:t> stable pointer  for programmers to </a:t>
            </a:r>
            <a:r>
              <a:rPr lang="en-US" altLang="zh-CN" dirty="0" smtClean="0">
                <a:solidFill>
                  <a:srgbClr val="00B050"/>
                </a:solidFill>
              </a:rPr>
              <a:t>reference variables easily</a:t>
            </a:r>
          </a:p>
          <a:p>
            <a:r>
              <a:rPr lang="en-US" altLang="zh-CN" dirty="0" smtClean="0">
                <a:solidFill>
                  <a:srgbClr val="0000FF"/>
                </a:solidFill>
              </a:rPr>
              <a:t>What’s in the Frame</a:t>
            </a:r>
            <a:r>
              <a:rPr lang="en-US" altLang="zh-CN" dirty="0" smtClean="0"/>
              <a:t>:  </a:t>
            </a:r>
          </a:p>
          <a:p>
            <a:pPr lvl="1"/>
            <a:r>
              <a:rPr lang="en-US" altLang="zh-CN" dirty="0" smtClean="0"/>
              <a:t>saved argument registers </a:t>
            </a:r>
          </a:p>
          <a:p>
            <a:pPr lvl="1"/>
            <a:r>
              <a:rPr lang="en-US" altLang="zh-CN" dirty="0" smtClean="0"/>
              <a:t>Saved return address   </a:t>
            </a:r>
            <a:r>
              <a:rPr lang="en-US" altLang="zh-CN" dirty="0" smtClean="0">
                <a:solidFill>
                  <a:srgbClr val="0000FF"/>
                </a:solidFill>
              </a:rPr>
              <a:t>[ saved </a:t>
            </a:r>
            <a:r>
              <a:rPr lang="en-US" altLang="zh-CN" dirty="0" err="1" smtClean="0">
                <a:solidFill>
                  <a:srgbClr val="0000FF"/>
                </a:solidFill>
              </a:rPr>
              <a:t>fp</a:t>
            </a:r>
            <a:r>
              <a:rPr lang="en-US" altLang="zh-CN" dirty="0" smtClean="0">
                <a:solidFill>
                  <a:srgbClr val="0000FF"/>
                </a:solidFill>
              </a:rPr>
              <a:t> ] </a:t>
            </a:r>
          </a:p>
          <a:p>
            <a:pPr lvl="1"/>
            <a:r>
              <a:rPr lang="en-US" altLang="zh-CN" dirty="0" smtClean="0"/>
              <a:t>Local arrays and structures  or variables </a:t>
            </a:r>
          </a:p>
        </p:txBody>
      </p:sp>
      <p:sp>
        <p:nvSpPr>
          <p:cNvPr id="4" name="文本框 3"/>
          <p:cNvSpPr txBox="1"/>
          <p:nvPr/>
        </p:nvSpPr>
        <p:spPr>
          <a:xfrm>
            <a:off x="839416" y="5803115"/>
            <a:ext cx="10153128" cy="954107"/>
          </a:xfrm>
          <a:prstGeom prst="rect">
            <a:avLst/>
          </a:prstGeom>
          <a:solidFill>
            <a:srgbClr val="FFFF00"/>
          </a:solidFill>
        </p:spPr>
        <p:txBody>
          <a:bodyPr wrap="square" rtlCol="0">
            <a:spAutoFit/>
          </a:bodyPr>
          <a:lstStyle/>
          <a:p>
            <a:r>
              <a:rPr lang="en-US" altLang="zh-CN" sz="2800" dirty="0" smtClean="0"/>
              <a:t>1.  What </a:t>
            </a:r>
            <a:r>
              <a:rPr lang="en-US" altLang="zh-CN" sz="2800" dirty="0" err="1"/>
              <a:t>fp</a:t>
            </a:r>
            <a:r>
              <a:rPr lang="en-US" altLang="zh-CN" sz="2800" dirty="0"/>
              <a:t> points to in reality</a:t>
            </a:r>
            <a:r>
              <a:rPr lang="zh-CN" altLang="en-US" sz="2800" dirty="0"/>
              <a:t> ？</a:t>
            </a:r>
          </a:p>
          <a:p>
            <a:r>
              <a:rPr lang="en-US" altLang="zh-CN" sz="2800" dirty="0" smtClean="0"/>
              <a:t>2.  What  could you do if you have more parameters than 8 ? </a:t>
            </a:r>
            <a:endParaRPr lang="zh-CN" altLang="en-US" sz="2800" dirty="0"/>
          </a:p>
        </p:txBody>
      </p:sp>
    </p:spTree>
    <p:extLst>
      <p:ext uri="{BB962C8B-B14F-4D97-AF65-F5344CB8AC3E}">
        <p14:creationId xmlns:p14="http://schemas.microsoft.com/office/powerpoint/2010/main" val="857899410"/>
      </p:ext>
    </p:extLst>
  </p:cSld>
  <p:clrMapOvr>
    <a:masterClrMapping/>
  </p:clrMapOvr>
  <p:transition spd="med">
    <p:random/>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6"/>
          <p:cNvSpPr>
            <a:spLocks noGrp="1" noChangeArrowheads="1"/>
          </p:cNvSpPr>
          <p:nvPr>
            <p:ph type="title"/>
          </p:nvPr>
        </p:nvSpPr>
        <p:spPr/>
        <p:txBody>
          <a:bodyPr/>
          <a:lstStyle/>
          <a:p>
            <a:pPr eaLnBrk="1" hangingPunct="1">
              <a:defRPr/>
            </a:pPr>
            <a:r>
              <a:rPr lang="en-US" altLang="en-US" smtClean="0"/>
              <a:t>Memory Layout</a:t>
            </a:r>
            <a:endParaRPr lang="en-AU" altLang="en-US" smtClean="0"/>
          </a:p>
        </p:txBody>
      </p:sp>
      <p:sp>
        <p:nvSpPr>
          <p:cNvPr id="160771" name="Rectangle 7"/>
          <p:cNvSpPr>
            <a:spLocks noGrp="1" noChangeArrowheads="1"/>
          </p:cNvSpPr>
          <p:nvPr>
            <p:ph type="body" idx="1"/>
          </p:nvPr>
        </p:nvSpPr>
        <p:spPr>
          <a:xfrm>
            <a:off x="792210" y="1233488"/>
            <a:ext cx="5557838" cy="5111750"/>
          </a:xfrm>
        </p:spPr>
        <p:txBody>
          <a:bodyPr/>
          <a:lstStyle/>
          <a:p>
            <a:pPr eaLnBrk="1" hangingPunct="1">
              <a:lnSpc>
                <a:spcPct val="90000"/>
              </a:lnSpc>
            </a:pPr>
            <a:r>
              <a:rPr lang="en-US" altLang="en-US" sz="2800" dirty="0" smtClean="0"/>
              <a:t>Text: program code</a:t>
            </a:r>
          </a:p>
          <a:p>
            <a:pPr eaLnBrk="1" hangingPunct="1">
              <a:lnSpc>
                <a:spcPct val="90000"/>
              </a:lnSpc>
            </a:pPr>
            <a:r>
              <a:rPr lang="en-US" altLang="en-US" sz="2800" dirty="0" smtClean="0"/>
              <a:t>Static data: global variables</a:t>
            </a:r>
          </a:p>
          <a:p>
            <a:pPr lvl="1" eaLnBrk="1" hangingPunct="1">
              <a:lnSpc>
                <a:spcPct val="90000"/>
              </a:lnSpc>
            </a:pPr>
            <a:r>
              <a:rPr lang="en-US" altLang="en-US" sz="2400" dirty="0" smtClean="0"/>
              <a:t>e.g., static variables in C, constant arrays and strings</a:t>
            </a:r>
          </a:p>
          <a:p>
            <a:pPr lvl="1" eaLnBrk="1" hangingPunct="1">
              <a:lnSpc>
                <a:spcPct val="90000"/>
              </a:lnSpc>
            </a:pPr>
            <a:r>
              <a:rPr lang="en-US" altLang="en-US" sz="2400" dirty="0" smtClean="0"/>
              <a:t>x3 (global pointer) initialized to address allowing ±offsets into this segment</a:t>
            </a:r>
            <a:endParaRPr lang="en-US" altLang="en-US" dirty="0" smtClean="0"/>
          </a:p>
          <a:p>
            <a:pPr eaLnBrk="1" hangingPunct="1">
              <a:lnSpc>
                <a:spcPct val="90000"/>
              </a:lnSpc>
            </a:pPr>
            <a:r>
              <a:rPr lang="en-US" altLang="en-US" sz="2800" dirty="0" smtClean="0"/>
              <a:t>Dynamic data: </a:t>
            </a:r>
            <a:r>
              <a:rPr lang="en-US" altLang="en-US" sz="2800" dirty="0" smtClean="0">
                <a:solidFill>
                  <a:srgbClr val="FF0000"/>
                </a:solidFill>
              </a:rPr>
              <a:t>heap</a:t>
            </a:r>
          </a:p>
          <a:p>
            <a:pPr lvl="1" eaLnBrk="1" hangingPunct="1">
              <a:lnSpc>
                <a:spcPct val="90000"/>
              </a:lnSpc>
            </a:pPr>
            <a:r>
              <a:rPr lang="en-US" altLang="en-US" sz="2400" dirty="0" smtClean="0"/>
              <a:t>E.g., </a:t>
            </a:r>
            <a:r>
              <a:rPr lang="en-US" altLang="en-US" sz="2400" dirty="0" err="1" smtClean="0"/>
              <a:t>malloc</a:t>
            </a:r>
            <a:r>
              <a:rPr lang="en-US" altLang="en-US" sz="2400" dirty="0" smtClean="0"/>
              <a:t> in C, new in Java</a:t>
            </a:r>
          </a:p>
          <a:p>
            <a:pPr eaLnBrk="1" hangingPunct="1">
              <a:lnSpc>
                <a:spcPct val="90000"/>
              </a:lnSpc>
            </a:pPr>
            <a:r>
              <a:rPr lang="en-US" altLang="en-US" sz="2800" dirty="0" smtClean="0">
                <a:solidFill>
                  <a:srgbClr val="FF0000"/>
                </a:solidFill>
              </a:rPr>
              <a:t>Stack</a:t>
            </a:r>
            <a:r>
              <a:rPr lang="en-US" altLang="en-US" sz="2800" dirty="0" smtClean="0"/>
              <a:t>: automatic storage</a:t>
            </a:r>
            <a:endParaRPr lang="en-AU" altLang="en-US" sz="2800" dirty="0" smtClean="0"/>
          </a:p>
        </p:txBody>
      </p:sp>
      <p:pic>
        <p:nvPicPr>
          <p:cNvPr id="160772"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68008" y="548680"/>
            <a:ext cx="5322887"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文本框 1"/>
          <p:cNvSpPr txBox="1">
            <a:spLocks noChangeArrowheads="1"/>
          </p:cNvSpPr>
          <p:nvPr/>
        </p:nvSpPr>
        <p:spPr bwMode="auto">
          <a:xfrm>
            <a:off x="6149161" y="2168724"/>
            <a:ext cx="328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p"/>
              <a:defRPr sz="2400">
                <a:solidFill>
                  <a:schemeClr val="tx1"/>
                </a:solidFill>
                <a:latin typeface="Verdana" panose="020B0604030504040204" pitchFamily="34" charset="0"/>
                <a:ea typeface="楷体_GB2312"/>
                <a:cs typeface="楷体_GB2312"/>
              </a:defRPr>
            </a:lvl1pPr>
            <a:lvl2pPr marL="742950" indent="-285750">
              <a:spcBef>
                <a:spcPct val="20000"/>
              </a:spcBef>
              <a:buClr>
                <a:schemeClr val="tx2"/>
              </a:buClr>
              <a:buSzPct val="75000"/>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cs typeface="楷体_GB2312"/>
              </a:defRPr>
            </a:lvl2pPr>
            <a:lvl3pPr marL="1143000" indent="-228600">
              <a:spcBef>
                <a:spcPct val="20000"/>
              </a:spcBef>
              <a:buClr>
                <a:schemeClr val="accent1"/>
              </a:buClr>
              <a:buSzPct val="65000"/>
              <a:buFont typeface="Wingdings" panose="05000000000000000000" pitchFamily="2" charset="2"/>
              <a:buChar char="p"/>
              <a:defRPr sz="2400">
                <a:solidFill>
                  <a:schemeClr val="tx1"/>
                </a:solidFill>
                <a:latin typeface="Verdana" panose="020B0604030504040204" pitchFamily="34" charset="0"/>
                <a:ea typeface="宋体" panose="02010600030101010101" pitchFamily="2" charset="-122"/>
                <a:cs typeface="楷体_GB2312"/>
              </a:defRPr>
            </a:lvl3pPr>
            <a:lvl4pPr marL="1600200" indent="-228600">
              <a:spcBef>
                <a:spcPct val="20000"/>
              </a:spcBef>
              <a:buClr>
                <a:schemeClr val="bg2"/>
              </a:buClr>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4pPr>
            <a:lvl5pPr marL="2057400" indent="-228600">
              <a:spcBef>
                <a:spcPct val="20000"/>
              </a:spcBef>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1600">
                <a:solidFill>
                  <a:schemeClr val="tx1"/>
                </a:solidFill>
                <a:latin typeface="Verdana" panose="020B0604030504040204" pitchFamily="34" charset="0"/>
                <a:ea typeface="宋体" panose="02010600030101010101" pitchFamily="2" charset="-122"/>
                <a:cs typeface="楷体_GB2312"/>
              </a:defRPr>
            </a:lvl9pPr>
          </a:lstStyle>
          <a:p>
            <a:pPr>
              <a:spcBef>
                <a:spcPct val="0"/>
              </a:spcBef>
              <a:buClrTx/>
              <a:buSzTx/>
              <a:buFontTx/>
              <a:buNone/>
            </a:pP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gp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sym typeface="Wingdings" panose="05000000000000000000" pitchFamily="2" charset="2"/>
              </a:rPr>
              <a:t> </a:t>
            </a:r>
            <a:r>
              <a:rPr lang="en-US" altLang="zh-CN" sz="1800" b="0">
                <a:latin typeface="Times New Roman" panose="02020603050405020304" pitchFamily="18" charset="0"/>
                <a:ea typeface="Arial Unicode MS" panose="020B0604020202020204" pitchFamily="34" charset="-122"/>
                <a:cs typeface="Times New Roman" panose="02020603050405020304" pitchFamily="18" charset="0"/>
              </a:rPr>
              <a:t>0000   0000  1000  8000 </a:t>
            </a:r>
            <a:r>
              <a:rPr lang="en-US" altLang="zh-CN" sz="1800" b="0" baseline="-25000">
                <a:latin typeface="Times New Roman" panose="02020603050405020304" pitchFamily="18" charset="0"/>
                <a:ea typeface="Arial Unicode MS" panose="020B0604020202020204" pitchFamily="34" charset="-122"/>
                <a:cs typeface="Times New Roman" panose="02020603050405020304" pitchFamily="18" charset="0"/>
              </a:rPr>
              <a:t>hex</a:t>
            </a:r>
            <a:endParaRPr lang="zh-CN" altLang="en-US" sz="1800" b="0" baseline="-25000">
              <a:latin typeface="Times New Roman" panose="02020603050405020304" pitchFamily="18" charset="0"/>
              <a:ea typeface="Arial Unicode MS" panose="020B0604020202020204" pitchFamily="34" charset="-122"/>
              <a:cs typeface="Times New Roman" panose="02020603050405020304" pitchFamily="18" charset="0"/>
            </a:endParaRPr>
          </a:p>
        </p:txBody>
      </p:sp>
      <p:sp>
        <p:nvSpPr>
          <p:cNvPr id="2" name="文本框 1"/>
          <p:cNvSpPr txBox="1"/>
          <p:nvPr/>
        </p:nvSpPr>
        <p:spPr>
          <a:xfrm>
            <a:off x="6672064" y="4301453"/>
            <a:ext cx="4404746" cy="1384995"/>
          </a:xfrm>
          <a:prstGeom prst="rect">
            <a:avLst/>
          </a:prstGeom>
          <a:solidFill>
            <a:schemeClr val="bg1">
              <a:lumMod val="95000"/>
            </a:schemeClr>
          </a:solidFill>
        </p:spPr>
        <p:txBody>
          <a:bodyPr wrap="square" rtlCol="0">
            <a:spAutoFit/>
          </a:bodyPr>
          <a:lstStyle/>
          <a:p>
            <a:r>
              <a:rPr lang="en-US" altLang="zh-CN" sz="2800" dirty="0" smtClean="0">
                <a:solidFill>
                  <a:srgbClr val="0000FF"/>
                </a:solidFill>
              </a:rPr>
              <a:t>TWO  Bugs:</a:t>
            </a:r>
          </a:p>
          <a:p>
            <a:r>
              <a:rPr lang="en-US" altLang="zh-CN" sz="2800" dirty="0" smtClean="0"/>
              <a:t>1</a:t>
            </a:r>
            <a:r>
              <a:rPr lang="zh-CN" altLang="en-US" sz="2800" dirty="0" smtClean="0"/>
              <a:t>） </a:t>
            </a:r>
            <a:r>
              <a:rPr lang="en-US" altLang="zh-CN" sz="2800" dirty="0" smtClean="0"/>
              <a:t>forget to free space  </a:t>
            </a:r>
          </a:p>
          <a:p>
            <a:r>
              <a:rPr lang="en-US" altLang="zh-CN" sz="2800" dirty="0" smtClean="0"/>
              <a:t>2)   Free space too early</a:t>
            </a:r>
            <a:endParaRPr lang="zh-CN" altLang="en-US" sz="2800" dirty="0"/>
          </a:p>
        </p:txBody>
      </p:sp>
    </p:spTree>
    <p:extLst>
      <p:ext uri="{BB962C8B-B14F-4D97-AF65-F5344CB8AC3E}">
        <p14:creationId xmlns:p14="http://schemas.microsoft.com/office/powerpoint/2010/main" val="1150285362"/>
      </p:ext>
    </p:extLst>
  </p:cSld>
  <p:clrMapOvr>
    <a:masterClrMapping/>
  </p:clrMapOvr>
  <p:transition spd="med">
    <p:random/>
    <p:sndAc>
      <p:stSnd>
        <p:snd r:embed="rId3" name="chimes.wav"/>
      </p:stSnd>
    </p:sndAc>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_ZJU_CS">
  <a:themeElements>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ZJU_CS">
      <a:majorFont>
        <a:latin typeface="Arial"/>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ZJU_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ZJU_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ZJU_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ZJU_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ZJU_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ZJU_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ZJU_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ZJU_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ZJU_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ZJU_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ZJU_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ZJU_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母版2">
  <a:themeElements>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母版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母版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母版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母版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母版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母版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母版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母版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母版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母版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母版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母版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母版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CDESIGNL</Template>
  <TotalTime>11360</TotalTime>
  <Words>15419</Words>
  <Application>Microsoft Office PowerPoint</Application>
  <PresentationFormat>宽屏</PresentationFormat>
  <Paragraphs>3108</Paragraphs>
  <Slides>159</Slides>
  <Notes>141</Notes>
  <HiddenSlides>0</HiddenSlides>
  <MMClips>0</MMClips>
  <ScaleCrop>false</ScaleCrop>
  <HeadingPairs>
    <vt:vector size="8" baseType="variant">
      <vt:variant>
        <vt:lpstr>已用的字体</vt:lpstr>
      </vt:variant>
      <vt:variant>
        <vt:i4>15</vt:i4>
      </vt:variant>
      <vt:variant>
        <vt:lpstr>主题</vt:lpstr>
      </vt:variant>
      <vt:variant>
        <vt:i4>13</vt:i4>
      </vt:variant>
      <vt:variant>
        <vt:lpstr>嵌入 OLE 服务器</vt:lpstr>
      </vt:variant>
      <vt:variant>
        <vt:i4>2</vt:i4>
      </vt:variant>
      <vt:variant>
        <vt:lpstr>幻灯片标题</vt:lpstr>
      </vt:variant>
      <vt:variant>
        <vt:i4>159</vt:i4>
      </vt:variant>
    </vt:vector>
  </HeadingPairs>
  <TitlesOfParts>
    <vt:vector size="189" baseType="lpstr">
      <vt:lpstr>Arial Unicode MS</vt:lpstr>
      <vt:lpstr>ArialMT</vt:lpstr>
      <vt:lpstr>等线</vt:lpstr>
      <vt:lpstr>楷体_GB2312</vt:lpstr>
      <vt:lpstr>宋体</vt:lpstr>
      <vt:lpstr>Arial</vt:lpstr>
      <vt:lpstr>Arial Black</vt:lpstr>
      <vt:lpstr>Comic Sans MS</vt:lpstr>
      <vt:lpstr>Impact</vt:lpstr>
      <vt:lpstr>Lucida Console</vt:lpstr>
      <vt:lpstr>Symbol</vt:lpstr>
      <vt:lpstr>Tahoma</vt:lpstr>
      <vt:lpstr>Times New Roman</vt:lpstr>
      <vt:lpstr>Verdana</vt:lpstr>
      <vt:lpstr>Wingdings</vt:lpstr>
      <vt:lpstr>自定义设计方案</vt:lpstr>
      <vt:lpstr>母版2</vt:lpstr>
      <vt:lpstr>Default Design</vt:lpstr>
      <vt:lpstr>诗情画意</vt:lpstr>
      <vt:lpstr>1_Default Design</vt:lpstr>
      <vt:lpstr>1_诗情画意</vt:lpstr>
      <vt:lpstr>2_Default Design</vt:lpstr>
      <vt:lpstr>1_自定义设计方案</vt:lpstr>
      <vt:lpstr>1_母版2</vt:lpstr>
      <vt:lpstr>3_Default Design</vt:lpstr>
      <vt:lpstr>3_诗情画意</vt:lpstr>
      <vt:lpstr>4_诗情画意</vt:lpstr>
      <vt:lpstr>1_ZJU_CS</vt:lpstr>
      <vt:lpstr>Equation</vt:lpstr>
      <vt:lpstr>Chart</vt:lpstr>
      <vt:lpstr>Chapter  2 Instructions: Language of the Computer  </vt:lpstr>
      <vt:lpstr>PowerPoint 演示文稿</vt:lpstr>
      <vt:lpstr>2.1  Introduction</vt:lpstr>
      <vt:lpstr>MIPS  &amp; ARM  &amp;  RISC V</vt:lpstr>
      <vt:lpstr>Von Neumann’ Computer</vt:lpstr>
      <vt:lpstr>Four Design Principles</vt:lpstr>
      <vt:lpstr>PowerPoint 演示文稿</vt:lpstr>
      <vt:lpstr>Contents of Chapter 2</vt:lpstr>
      <vt:lpstr>PowerPoint 演示文稿</vt:lpstr>
      <vt:lpstr>PowerPoint 演示文稿</vt:lpstr>
      <vt:lpstr>Instruction characteristics</vt:lpstr>
      <vt:lpstr>Type of internal storage in processer</vt:lpstr>
      <vt:lpstr>The number of the memory operand In the instruction </vt:lpstr>
      <vt:lpstr>Variables difference </vt:lpstr>
      <vt:lpstr>2.2    Operations of the Computer Hardware</vt:lpstr>
      <vt:lpstr>PowerPoint 演示文稿</vt:lpstr>
      <vt:lpstr>2.3    Operands of the Computer Hardware</vt:lpstr>
      <vt:lpstr>Register Operands</vt:lpstr>
      <vt:lpstr>RISC-V register conventions</vt:lpstr>
      <vt:lpstr>MIPS Register Conventions</vt:lpstr>
      <vt:lpstr>PowerPoint 演示文稿</vt:lpstr>
      <vt:lpstr>Example(p67)    Compiling a C statement using registers，suppose f,g,h,i,j are assigned x19~x23</vt:lpstr>
      <vt:lpstr>Memory Operands</vt:lpstr>
      <vt:lpstr>Memory Operands</vt:lpstr>
      <vt:lpstr>Endianness/byte order</vt:lpstr>
      <vt:lpstr>Memory Alignment:   ( faster data transfer )               each variable stores at a word address</vt:lpstr>
      <vt:lpstr>PowerPoint 演示文稿</vt:lpstr>
      <vt:lpstr> Example(p69 ) Compiling with an operand  in memory</vt:lpstr>
      <vt:lpstr>Example(p71)    Compiling using load and store</vt:lpstr>
      <vt:lpstr>Discussion：How to represent?</vt:lpstr>
      <vt:lpstr>Example 2.6:   g  =  h  +  A[i]</vt:lpstr>
      <vt:lpstr>Registers vs. Memory</vt:lpstr>
      <vt:lpstr>What if many variables ?</vt:lpstr>
      <vt:lpstr>Discussion：How to represent?</vt:lpstr>
      <vt:lpstr>Constant or Immediate Operands</vt:lpstr>
      <vt:lpstr>Immediate Operands</vt:lpstr>
      <vt:lpstr>2.4    signed and unsigned numbers</vt:lpstr>
      <vt:lpstr>Unsigned Binary Integers</vt:lpstr>
      <vt:lpstr>2’s-Complement Signed Integers</vt:lpstr>
      <vt:lpstr>2’s-Complement Signed Integers</vt:lpstr>
      <vt:lpstr>Signed Negation</vt:lpstr>
      <vt:lpstr>Sign Extension</vt:lpstr>
      <vt:lpstr>Other representations</vt:lpstr>
      <vt:lpstr>2.5   representing Instructions in the computer</vt:lpstr>
      <vt:lpstr>Example(p81) Translating assembly into machine instruction</vt:lpstr>
      <vt:lpstr>RISC-V R-format Instructions</vt:lpstr>
      <vt:lpstr>PowerPoint 演示文稿</vt:lpstr>
      <vt:lpstr>RISC-V I-format Instructions</vt:lpstr>
      <vt:lpstr>RISC-V S-format Instructions</vt:lpstr>
      <vt:lpstr>Summary of R-, I-, S-type instruction format</vt:lpstr>
      <vt:lpstr>Example(p85)  Translating assembly into machine instruction </vt:lpstr>
      <vt:lpstr> RISC-V machine language code:        Decimal version</vt:lpstr>
      <vt:lpstr>PowerPoint 演示文稿</vt:lpstr>
      <vt:lpstr>Trojan 最简单例子-密码窃取</vt:lpstr>
      <vt:lpstr>PowerPoint 演示文稿</vt:lpstr>
      <vt:lpstr>Demo: Edit the execute file and memory</vt:lpstr>
      <vt:lpstr>Shell (脱壳)</vt:lpstr>
      <vt:lpstr>RISC-V instruction encoding  </vt:lpstr>
      <vt:lpstr>2.6 logical operations</vt:lpstr>
      <vt:lpstr>Shift Operations</vt:lpstr>
      <vt:lpstr>And Operations</vt:lpstr>
      <vt:lpstr>OR Operations</vt:lpstr>
      <vt:lpstr>XOR Operations</vt:lpstr>
      <vt:lpstr>2.7    Instructions for making decisions</vt:lpstr>
      <vt:lpstr>Conditional  branch</vt:lpstr>
      <vt:lpstr>More Conditional Operations</vt:lpstr>
      <vt:lpstr>slt（Set on less than）instruction</vt:lpstr>
      <vt:lpstr>Signed vs. Unsigned</vt:lpstr>
      <vt:lpstr>Compare operations </vt:lpstr>
      <vt:lpstr>Example for Compare</vt:lpstr>
      <vt:lpstr>Bounds check Shortcut</vt:lpstr>
      <vt:lpstr>Loop statements</vt:lpstr>
      <vt:lpstr>Case/Switch</vt:lpstr>
      <vt:lpstr>Jalr </vt:lpstr>
      <vt:lpstr>Case/Switch</vt:lpstr>
      <vt:lpstr>Basic Blocks</vt:lpstr>
      <vt:lpstr>2.8   Supporting Procedures in Computer Hardware</vt:lpstr>
      <vt:lpstr>Procedure Call Instructions</vt:lpstr>
      <vt:lpstr>Using More Registers</vt:lpstr>
      <vt:lpstr>PowerPoint 演示文稿</vt:lpstr>
      <vt:lpstr>PowerPoint 演示文稿</vt:lpstr>
      <vt:lpstr>Leaf Procedure Example</vt:lpstr>
      <vt:lpstr>Leaf Procedure Example</vt:lpstr>
      <vt:lpstr>Local Data on the Stack</vt:lpstr>
      <vt:lpstr>Register Usage</vt:lpstr>
      <vt:lpstr>Non-Leaf Procedures</vt:lpstr>
      <vt:lpstr>PowerPoint 演示文稿</vt:lpstr>
      <vt:lpstr>Six steps of Function</vt:lpstr>
      <vt:lpstr>PowerPoint 演示文稿</vt:lpstr>
      <vt:lpstr>Nested Procedure</vt:lpstr>
      <vt:lpstr>PowerPoint 演示文稿</vt:lpstr>
      <vt:lpstr>Disadvantages of recursion</vt:lpstr>
      <vt:lpstr>RISC-V register conventions</vt:lpstr>
      <vt:lpstr>What is and what is not preserved across a procedure call</vt:lpstr>
      <vt:lpstr>PowerPoint 演示文稿</vt:lpstr>
      <vt:lpstr>PowerPoint 演示文稿</vt:lpstr>
      <vt:lpstr>Local Data on the Stack</vt:lpstr>
      <vt:lpstr>The Concept :  procedure Frame/activation record</vt:lpstr>
      <vt:lpstr>Memory Layout</vt:lpstr>
      <vt:lpstr>2.9  communication with people</vt:lpstr>
      <vt:lpstr>Byte/Halfword/Word Operations</vt:lpstr>
      <vt:lpstr>String</vt:lpstr>
      <vt:lpstr>String Copy Example</vt:lpstr>
      <vt:lpstr>PowerPoint 演示文稿</vt:lpstr>
      <vt:lpstr>2.10 RISC-V Addressing for Wide Immediate &amp; Addresses</vt:lpstr>
      <vt:lpstr>32-bit Constants</vt:lpstr>
      <vt:lpstr>Branch Addressing</vt:lpstr>
      <vt:lpstr>Jump Addressing</vt:lpstr>
      <vt:lpstr>Show branch offset in machine language</vt:lpstr>
      <vt:lpstr>Instructions Addressing and their Offset</vt:lpstr>
      <vt:lpstr>PowerPoint 演示文稿</vt:lpstr>
      <vt:lpstr>RISC-V Addressing Summary</vt:lpstr>
      <vt:lpstr>RISC-V operands</vt:lpstr>
      <vt:lpstr>RISC-V assembly language</vt:lpstr>
      <vt:lpstr>RISC-V assembly language</vt:lpstr>
      <vt:lpstr>RISC-V encoding summary</vt:lpstr>
      <vt:lpstr>Summary of RISC-V instruction encoding</vt:lpstr>
      <vt:lpstr>PowerPoint 演示文稿</vt:lpstr>
      <vt:lpstr>PowerPoint 演示文稿</vt:lpstr>
      <vt:lpstr>Decoding Machine Language</vt:lpstr>
      <vt:lpstr>2.11   Parallelism and Instructions: Synchronization</vt:lpstr>
      <vt:lpstr>Synchronization in RISC-V</vt:lpstr>
      <vt:lpstr>Synchronization in RISC-V</vt:lpstr>
      <vt:lpstr>2.12   Translating and Starting a Program</vt:lpstr>
      <vt:lpstr>Start a C program in a file on disk to run</vt:lpstr>
      <vt:lpstr>Object file </vt:lpstr>
      <vt:lpstr>Linking Object modules</vt:lpstr>
      <vt:lpstr>Loading a Program</vt:lpstr>
      <vt:lpstr>Dynamic Linking</vt:lpstr>
      <vt:lpstr>Lazy Linkage</vt:lpstr>
      <vt:lpstr>Starting Java Applications</vt:lpstr>
      <vt:lpstr>执行文件与进程</vt:lpstr>
      <vt:lpstr>计算机任何动作都是程序设计的</vt:lpstr>
      <vt:lpstr>EXE文件加密</vt:lpstr>
      <vt:lpstr>2.13  A C Sort Example To Put it All Together</vt:lpstr>
      <vt:lpstr>PowerPoint 演示文稿</vt:lpstr>
      <vt:lpstr>PowerPoint 演示文稿</vt:lpstr>
      <vt:lpstr>PowerPoint 演示文稿</vt:lpstr>
      <vt:lpstr>PowerPoint 演示文稿</vt:lpstr>
      <vt:lpstr>PowerPoint 演示文稿</vt:lpstr>
      <vt:lpstr>PowerPoint 演示文稿</vt:lpstr>
      <vt:lpstr>Effect of Compiler Optimization</vt:lpstr>
      <vt:lpstr>Effect of Language and Algorithm</vt:lpstr>
      <vt:lpstr>Lessons Learnt</vt:lpstr>
      <vt:lpstr>2.14   Arrays versus Pointers    </vt:lpstr>
      <vt:lpstr>Example: Clearing an Array</vt:lpstr>
      <vt:lpstr>Comparison of Array vs. Ptr</vt:lpstr>
      <vt:lpstr>2.16 Real Stuff: MIPS Instructions</vt:lpstr>
      <vt:lpstr>Instruction Encoding</vt:lpstr>
      <vt:lpstr>2.17 Real Stuff:  The Intel x86 ISA</vt:lpstr>
      <vt:lpstr>The Intel x86 ISA</vt:lpstr>
      <vt:lpstr>The Intel x86 ISA</vt:lpstr>
      <vt:lpstr>Basic x86 Registers</vt:lpstr>
      <vt:lpstr>Basic x86 Addressing Modes</vt:lpstr>
      <vt:lpstr>x86 Instruction Encoding</vt:lpstr>
      <vt:lpstr>Implementing IA-32</vt:lpstr>
      <vt:lpstr>2.18 Other RISC-V Instructions</vt:lpstr>
      <vt:lpstr>Instruction Set Extensions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Language of the Machine</dc:title>
  <dc:creator>sqs</dc:creator>
  <cp:lastModifiedBy>jiangxh</cp:lastModifiedBy>
  <cp:revision>935</cp:revision>
  <dcterms:created xsi:type="dcterms:W3CDTF">2003-07-12T07:22:17Z</dcterms:created>
  <dcterms:modified xsi:type="dcterms:W3CDTF">2022-03-27T16:47:12Z</dcterms:modified>
</cp:coreProperties>
</file>