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6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  <p:sldMasterId id="2147483824" r:id="rId2"/>
    <p:sldMasterId id="2147483836" r:id="rId3"/>
    <p:sldMasterId id="2147483848" r:id="rId4"/>
    <p:sldMasterId id="2147483862" r:id="rId5"/>
    <p:sldMasterId id="2147483877" r:id="rId6"/>
    <p:sldMasterId id="2147483892" r:id="rId7"/>
  </p:sldMasterIdLst>
  <p:notesMasterIdLst>
    <p:notesMasterId r:id="rId92"/>
  </p:notesMasterIdLst>
  <p:handoutMasterIdLst>
    <p:handoutMasterId r:id="rId93"/>
  </p:handoutMasterIdLst>
  <p:sldIdLst>
    <p:sldId id="256" r:id="rId8"/>
    <p:sldId id="401" r:id="rId9"/>
    <p:sldId id="303" r:id="rId10"/>
    <p:sldId id="425" r:id="rId11"/>
    <p:sldId id="402" r:id="rId12"/>
    <p:sldId id="442" r:id="rId13"/>
    <p:sldId id="443" r:id="rId14"/>
    <p:sldId id="403" r:id="rId15"/>
    <p:sldId id="404" r:id="rId16"/>
    <p:sldId id="435" r:id="rId17"/>
    <p:sldId id="444" r:id="rId18"/>
    <p:sldId id="445" r:id="rId19"/>
    <p:sldId id="439" r:id="rId20"/>
    <p:sldId id="409" r:id="rId21"/>
    <p:sldId id="410" r:id="rId22"/>
    <p:sldId id="431" r:id="rId23"/>
    <p:sldId id="430" r:id="rId24"/>
    <p:sldId id="433" r:id="rId25"/>
    <p:sldId id="411" r:id="rId26"/>
    <p:sldId id="446" r:id="rId27"/>
    <p:sldId id="412" r:id="rId28"/>
    <p:sldId id="454" r:id="rId29"/>
    <p:sldId id="455" r:id="rId30"/>
    <p:sldId id="416" r:id="rId31"/>
    <p:sldId id="417" r:id="rId32"/>
    <p:sldId id="418" r:id="rId33"/>
    <p:sldId id="419" r:id="rId34"/>
    <p:sldId id="420" r:id="rId35"/>
    <p:sldId id="421" r:id="rId36"/>
    <p:sldId id="422" r:id="rId37"/>
    <p:sldId id="423" r:id="rId38"/>
    <p:sldId id="424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6" r:id="rId48"/>
    <p:sldId id="337" r:id="rId49"/>
    <p:sldId id="338" r:id="rId50"/>
    <p:sldId id="339" r:id="rId51"/>
    <p:sldId id="448" r:id="rId52"/>
    <p:sldId id="340" r:id="rId53"/>
    <p:sldId id="341" r:id="rId54"/>
    <p:sldId id="342" r:id="rId55"/>
    <p:sldId id="343" r:id="rId56"/>
    <p:sldId id="449" r:id="rId57"/>
    <p:sldId id="450" r:id="rId58"/>
    <p:sldId id="346" r:id="rId59"/>
    <p:sldId id="348" r:id="rId60"/>
    <p:sldId id="451" r:id="rId61"/>
    <p:sldId id="347" r:id="rId62"/>
    <p:sldId id="452" r:id="rId63"/>
    <p:sldId id="453" r:id="rId64"/>
    <p:sldId id="349" r:id="rId65"/>
    <p:sldId id="426" r:id="rId66"/>
    <p:sldId id="441" r:id="rId67"/>
    <p:sldId id="350" r:id="rId68"/>
    <p:sldId id="427" r:id="rId69"/>
    <p:sldId id="351" r:id="rId70"/>
    <p:sldId id="352" r:id="rId71"/>
    <p:sldId id="353" r:id="rId72"/>
    <p:sldId id="354" r:id="rId73"/>
    <p:sldId id="355" r:id="rId74"/>
    <p:sldId id="356" r:id="rId75"/>
    <p:sldId id="357" r:id="rId76"/>
    <p:sldId id="358" r:id="rId77"/>
    <p:sldId id="359" r:id="rId78"/>
    <p:sldId id="360" r:id="rId79"/>
    <p:sldId id="361" r:id="rId80"/>
    <p:sldId id="362" r:id="rId81"/>
    <p:sldId id="363" r:id="rId82"/>
    <p:sldId id="364" r:id="rId83"/>
    <p:sldId id="429" r:id="rId84"/>
    <p:sldId id="365" r:id="rId85"/>
    <p:sldId id="366" r:id="rId86"/>
    <p:sldId id="367" r:id="rId87"/>
    <p:sldId id="368" r:id="rId88"/>
    <p:sldId id="440" r:id="rId89"/>
    <p:sldId id="399" r:id="rId90"/>
    <p:sldId id="398" r:id="rId91"/>
  </p:sldIdLst>
  <p:sldSz cx="12192000" cy="6858000"/>
  <p:notesSz cx="7099300" cy="10234613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pitchFamily="2" charset="2"/>
      <a:buChar char="v"/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pitchFamily="2" charset="2"/>
      <a:buChar char="v"/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pitchFamily="2" charset="2"/>
      <a:buChar char="v"/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pitchFamily="2" charset="2"/>
      <a:buChar char="v"/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pitchFamily="2" charset="2"/>
      <a:buChar char="v"/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0000"/>
    <a:srgbClr val="FF9900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32" autoAdjust="0"/>
    <p:restoredTop sz="94660"/>
  </p:normalViewPr>
  <p:slideViewPr>
    <p:cSldViewPr>
      <p:cViewPr varScale="1">
        <p:scale>
          <a:sx n="98" d="100"/>
          <a:sy n="98" d="100"/>
        </p:scale>
        <p:origin x="27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slide" Target="slides/slide69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9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87" Type="http://schemas.openxmlformats.org/officeDocument/2006/relationships/slide" Target="slides/slide80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90" Type="http://schemas.openxmlformats.org/officeDocument/2006/relationships/slide" Target="slides/slide83.xml"/><Relationship Id="rId95" Type="http://schemas.openxmlformats.org/officeDocument/2006/relationships/viewProps" Target="viewProps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9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91" Type="http://schemas.openxmlformats.org/officeDocument/2006/relationships/slide" Target="slides/slide84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7.xml"/><Relationship Id="rId1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EE21366-01B2-42AB-8A1E-5BFEB51B17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1110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023547C-F29E-4B62-8096-F32937225B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759601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1.1    Introduction</a:t>
            </a:r>
          </a:p>
        </p:txBody>
      </p:sp>
      <p:sp>
        <p:nvSpPr>
          <p:cNvPr id="860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D0BF72A-7945-4C2E-B5E5-6B93EB0FF5BD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9180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6908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596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4346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3588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5831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5542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051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3001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0494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综合结果是一样的</a:t>
            </a:r>
            <a:endParaRPr kumimoji="1" lang="en-US" altLang="zh-CN" dirty="0" smtClean="0"/>
          </a:p>
          <a:p>
            <a:r>
              <a:rPr kumimoji="1" lang="en-US" altLang="zh-CN" dirty="0" smtClean="0"/>
              <a:t>Overflow</a:t>
            </a:r>
            <a:r>
              <a:rPr kumimoji="1" lang="zh-CN" altLang="en-US" dirty="0" smtClean="0"/>
              <a:t>要自己写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  <a:noFill/>
        </p:spPr>
        <p:txBody>
          <a:bodyPr lIns="98017" tIns="48148" rIns="98017" bIns="48148"/>
          <a:lstStyle/>
          <a:p>
            <a:endParaRPr lang="zh-CN" altLang="zh-CN" smtClean="0">
              <a:ea typeface="宋体" charset="-122"/>
            </a:endParaRP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noFill/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49593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2958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62793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ea typeface="宋体" charset="-122"/>
              </a:rPr>
              <a:t>gi</a:t>
            </a:r>
            <a:r>
              <a:rPr lang="en-US" altLang="zh-CN" dirty="0" smtClean="0">
                <a:ea typeface="宋体" charset="-122"/>
              </a:rPr>
              <a:t> = </a:t>
            </a:r>
            <a:r>
              <a:rPr lang="en-US" altLang="zh-CN" dirty="0" err="1" smtClean="0">
                <a:ea typeface="宋体" charset="-122"/>
              </a:rPr>
              <a:t>ai</a:t>
            </a:r>
            <a:r>
              <a:rPr lang="en-US" altLang="zh-CN" dirty="0" smtClean="0">
                <a:ea typeface="宋体" charset="-122"/>
              </a:rPr>
              <a:t> * bi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a typeface="宋体" charset="-122"/>
              </a:rPr>
              <a:t>pi = </a:t>
            </a:r>
            <a:r>
              <a:rPr lang="en-US" altLang="zh-CN" dirty="0" err="1" smtClean="0">
                <a:ea typeface="宋体" charset="-122"/>
              </a:rPr>
              <a:t>ai</a:t>
            </a:r>
            <a:r>
              <a:rPr lang="en-US" altLang="zh-CN" dirty="0" smtClean="0">
                <a:ea typeface="宋体" charset="-122"/>
              </a:rPr>
              <a:t> + bi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7331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1.1    Introduction</a:t>
            </a:r>
          </a:p>
        </p:txBody>
      </p:sp>
      <p:sp>
        <p:nvSpPr>
          <p:cNvPr id="1105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C502A1D-DC08-4A66-8C53-0871D831112C}" type="slidenum">
              <a:rPr lang="en-US" altLang="zh-CN" smtClean="0">
                <a:ea typeface="宋体" charset="-122"/>
              </a:rPr>
              <a:pPr/>
              <a:t>84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105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105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2664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  <p:sp>
        <p:nvSpPr>
          <p:cNvPr id="1136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839410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移码，加上</a:t>
            </a:r>
            <a:r>
              <a:rPr lang="en-US" altLang="zh-CN" dirty="0" smtClean="0"/>
              <a:t>2^n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45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  <p:sp>
        <p:nvSpPr>
          <p:cNvPr id="1146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875123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  <p:sp>
        <p:nvSpPr>
          <p:cNvPr id="1157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3479384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4973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9966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511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54E71-1DD3-4879-A4F4-431843713F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89347-B6C8-4493-A460-1822A0FE09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DC1CF-E500-4510-8744-2341ACD7BC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7D93F-B5BE-472F-8623-B780A6AF98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0"/>
            <a:ext cx="10363200" cy="8445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143000"/>
            <a:ext cx="10896600" cy="47625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432300" y="6524625"/>
            <a:ext cx="4639733" cy="344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0" y="6400800"/>
            <a:ext cx="4368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6EC52-C345-48C0-AC65-01DB492855A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81EB50-E33C-4630-81AC-D7831CF848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7F18D0-4322-469A-9E24-97ABEB7398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8501" y="121442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1" y="121442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34D8B-25E4-460D-99CD-72A219E13B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6712" y="121442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6712" y="185418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0480" y="121442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0480" y="185418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096F89-6BA1-4855-825B-46615653CE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6C2DA-525B-47DB-8F00-91A2E2CCB1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286544"/>
            <a:ext cx="11279716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286544"/>
            <a:ext cx="912284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5"/>
          <p:cNvSpPr txBox="1">
            <a:spLocks/>
          </p:cNvSpPr>
          <p:nvPr/>
        </p:nvSpPr>
        <p:spPr bwMode="auto">
          <a:xfrm>
            <a:off x="6000749" y="6429396"/>
            <a:ext cx="1714512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3AB107-6101-439A-BA7F-80ADDA7E7EB6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7715" y="6386476"/>
            <a:ext cx="581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baseline="0" dirty="0" err="1" smtClean="0">
                <a:solidFill>
                  <a:schemeClr val="bg1"/>
                </a:solidFill>
              </a:rPr>
              <a:t>Organization_jxh</a:t>
            </a:r>
            <a:endParaRPr lang="zh-CN" altLang="en-US" sz="2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A5D8F0-096B-4D6C-9C4D-F4367F481A2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44ECF-E3F7-44D7-96FA-975EFF48A6A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A29E91-2B1C-4011-97A3-A25E2B8B39D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1303D-D08A-49E0-9F72-123243A3EE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834B4-21A2-4CC0-B0EC-C67028DD99C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A9D32C-6795-417B-B03A-DDC1B90C414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5CBF8-6B0C-4DC4-A363-FF759C41A8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9F931-0881-4852-9C5A-BCDB41AB84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64E30-1739-403B-907B-2139806D09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425017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7818" y="1600200"/>
            <a:ext cx="5427133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E551B-C2B4-477E-AEF1-C1FEC7C24D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B749C-79D2-42B5-8C1E-B8D2907A0E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F95ABE-ECCD-4B62-B9C1-9E291BEC287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A2F4DE-B2D1-4EB9-A0A1-070F1F2266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B59FF-2783-4EDA-A34C-94E511123C9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B2D049-70F0-4DD1-8307-41DDC73616B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C77660-B2BF-4316-B62F-F19E59DD81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CA088B-0E2A-488E-9EF3-40501555756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02700" y="274638"/>
            <a:ext cx="2762251" cy="3586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4638"/>
            <a:ext cx="8089900" cy="3586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14685-EBD7-4DAA-A215-16CEB1ECDA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00749" y="6429396"/>
            <a:ext cx="1714512" cy="4286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50263B-6185-48C7-B149-443ADD9A2F8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F4713-FF3D-4424-87A0-38E0DE0C413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7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286544"/>
            <a:ext cx="11279716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286544"/>
            <a:ext cx="912284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5"/>
          <p:cNvSpPr txBox="1">
            <a:spLocks/>
          </p:cNvSpPr>
          <p:nvPr/>
        </p:nvSpPr>
        <p:spPr bwMode="auto">
          <a:xfrm>
            <a:off x="6000749" y="6429396"/>
            <a:ext cx="1714512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3AB107-6101-439A-BA7F-80ADDA7E7EB6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7715" y="6324546"/>
            <a:ext cx="5810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baseline="0" dirty="0" smtClean="0">
                <a:solidFill>
                  <a:schemeClr val="bg1"/>
                </a:solidFill>
              </a:rPr>
              <a:t>Architecture </a:t>
            </a:r>
            <a:r>
              <a:rPr lang="en-US" altLang="zh-CN" sz="2800" b="0" baseline="0" dirty="0" err="1" smtClean="0">
                <a:solidFill>
                  <a:schemeClr val="bg1"/>
                </a:solidFill>
              </a:rPr>
              <a:t>Lab_jxh</a:t>
            </a:r>
            <a:endParaRPr lang="zh-CN" altLang="en-US" sz="28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2B9E01-C16F-4649-A4EF-BD5C70A2EE5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2B0F3-54C5-4431-8C44-4D8320E71D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B114C-66A7-4EB6-B3FE-5DC607EE118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05839E-F177-4213-BB55-97ABE955935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B1F64-6D85-4AC5-8B2A-6E144C35D7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FE9E4-3DF1-484A-8472-28323113CB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09B91-8A5A-4658-818E-7DB8E43C5D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572D2-FAE3-4C4D-8A83-FAA14E0D1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22B02-BA5A-4051-A902-E0C5996A1A0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C8399-028E-45CB-8927-DBA97B776E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08D9A-9437-4EA3-ADA3-0510FB2D75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DB15F-CDEC-4BE2-83E1-36EAA817E0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49618-56E0-4264-BD0D-45982F60B3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2918" y="609601"/>
            <a:ext cx="2846916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2167" y="609601"/>
            <a:ext cx="8337551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26029-F3C9-43D6-B187-38DE4D1883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02167" y="1905001"/>
            <a:ext cx="11387667" cy="419417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E53965A-DD0B-4F99-8EEE-F2D15EF2835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DA2D4B0-21C6-49A8-947E-D1644617103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1"/>
            <a:ext cx="11387667" cy="5489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DF520633-AD61-46AC-9A52-6249CA64F4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05839E-F177-4213-BB55-97ABE955935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B1F64-6D85-4AC5-8B2A-6E144C35D7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FE9E4-3DF1-484A-8472-28323113CB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09B91-8A5A-4658-818E-7DB8E43C5D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572D2-FAE3-4C4D-8A83-FAA14E0D1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22B02-BA5A-4051-A902-E0C5996A1A0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C8399-028E-45CB-8927-DBA97B776E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08D9A-9437-4EA3-ADA3-0510FB2D75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DB15F-CDEC-4BE2-83E1-36EAA817E0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49618-56E0-4264-BD0D-45982F60B3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2918" y="609601"/>
            <a:ext cx="2846916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2167" y="609601"/>
            <a:ext cx="8337551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26029-F3C9-43D6-B187-38DE4D1883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02167" y="1905001"/>
            <a:ext cx="11387667" cy="419417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E53965A-DD0B-4F99-8EEE-F2D15EF2835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DA2D4B0-21C6-49A8-947E-D1644617103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1"/>
            <a:ext cx="11387667" cy="5489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DF520633-AD61-46AC-9A52-6249CA64F4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814918" y="6381751"/>
            <a:ext cx="460798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sz="2000" dirty="0" err="1" smtClean="0">
                <a:solidFill>
                  <a:schemeClr val="bg1"/>
                </a:solidFill>
              </a:rPr>
              <a:t>ComputerOrganization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284" y="1268413"/>
            <a:ext cx="5856816" cy="2189162"/>
          </a:xfrm>
        </p:spPr>
        <p:txBody>
          <a:bodyPr/>
          <a:lstStyle>
            <a:lvl1pPr>
              <a:defRPr sz="4000">
                <a:latin typeface="Comic Sans MS" pitchFamily="66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00151" y="4076700"/>
            <a:ext cx="5374216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238744" y="6429396"/>
            <a:ext cx="2844800" cy="428604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2022/3/9</a:t>
            </a:fld>
            <a:endParaRPr lang="zh-CN" alt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77003" y="6429396"/>
            <a:ext cx="952507" cy="428604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1" name="图片 10" descr="金字塔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761" y="1357298"/>
            <a:ext cx="3977668" cy="3857652"/>
          </a:xfrm>
          <a:prstGeom prst="rect">
            <a:avLst/>
          </a:prstGeom>
        </p:spPr>
      </p:pic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37C1F-F1CF-4B2F-85D0-7E85BAD86C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268414"/>
            <a:ext cx="5433483" cy="488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4" y="1268414"/>
            <a:ext cx="5433484" cy="488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61451" y="0"/>
            <a:ext cx="2842683" cy="61547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0"/>
            <a:ext cx="8331200" cy="61547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3267" y="1"/>
            <a:ext cx="10320867" cy="936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268413"/>
            <a:ext cx="11070167" cy="2366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051" y="3787776"/>
            <a:ext cx="11070167" cy="236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FF9F0-4A45-4580-A7DF-4AD6062E45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79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984" y="81558"/>
            <a:ext cx="7867667" cy="113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</a:t>
            </a:r>
            <a:endParaRPr lang="en-US" altLang="zh-C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57298"/>
            <a:ext cx="10972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C2DC1CF-E500-4510-8744-2341ACD7BC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256" descr="03-1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57" descr="eagle_blue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zju.bmp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0459" y="285728"/>
            <a:ext cx="3490155" cy="857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715" y="6417254"/>
            <a:ext cx="581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dirty="0" smtClean="0">
                <a:solidFill>
                  <a:schemeClr val="bg1"/>
                </a:solidFill>
              </a:rPr>
              <a:t>Computer</a:t>
            </a:r>
            <a:r>
              <a:rPr lang="en-US" altLang="zh-CN" sz="1800" b="0" baseline="0" dirty="0" smtClean="0">
                <a:solidFill>
                  <a:schemeClr val="bg1"/>
                </a:solidFill>
              </a:rPr>
              <a:t> </a:t>
            </a:r>
            <a:r>
              <a:rPr lang="en-US" altLang="zh-CN" sz="1800" b="0" baseline="0" dirty="0" err="1" smtClean="0">
                <a:solidFill>
                  <a:schemeClr val="bg1"/>
                </a:solidFill>
              </a:rPr>
              <a:t>Organization_jxh</a:t>
            </a:r>
            <a:endParaRPr lang="zh-CN" altLang="en-US" sz="2800" b="0" dirty="0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>
            <a:spLocks/>
          </p:cNvSpPr>
          <p:nvPr/>
        </p:nvSpPr>
        <p:spPr>
          <a:xfrm>
            <a:off x="6191251" y="6429396"/>
            <a:ext cx="1714512" cy="4286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3AB107-6101-439A-BA7F-80ADDA7E7EB6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</p:sldLayoutIdLst>
  <p:transition spd="med">
    <p:random/>
    <p:sndAc>
      <p:stSnd>
        <p:snd r:embed="rId16" name="chimes.wav"/>
      </p:stSnd>
    </p:sndAc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6712" y="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12" y="1214422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/>
            </a:lvl1pPr>
          </a:lstStyle>
          <a:p>
            <a:fld id="{7B92D8AC-6FB5-4907-AE0D-3C1A6937242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0200"/>
            <a:ext cx="11055351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/>
            </a:lvl1pPr>
          </a:lstStyle>
          <a:p>
            <a:fld id="{6A830C9D-C376-4D0A-BE9D-F16796CCB11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814918" y="4365626"/>
            <a:ext cx="10850033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Tx/>
              <a:buFontTx/>
              <a:buChar char="•"/>
            </a:pPr>
            <a:r>
              <a:rPr lang="zh-CN" altLang="en-US" sz="2400">
                <a:ea typeface="Arial Unicode MS" pitchFamily="34" charset="-122"/>
                <a:cs typeface="Arial Unicode MS" pitchFamily="34" charset="-122"/>
              </a:rPr>
              <a:t>单击此处编辑母版文本样式</a:t>
            </a:r>
          </a:p>
          <a:p>
            <a:pPr>
              <a:spcBef>
                <a:spcPct val="20000"/>
              </a:spcBef>
              <a:buClrTx/>
            </a:pPr>
            <a:endParaRPr lang="en-US" altLang="zh-CN" sz="2400"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35" y="0"/>
            <a:ext cx="7867667" cy="928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</a:t>
            </a:r>
            <a:endParaRPr lang="en-US" altLang="zh-C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12" y="928671"/>
            <a:ext cx="10972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9DC9DB0-14F1-426C-A00E-451C377CB50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Picture 256" descr="03-1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57" descr="eagle_blue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zju.bmp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3490155" cy="857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715" y="6324547"/>
            <a:ext cx="5810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baseline="0" dirty="0" err="1" smtClean="0">
                <a:solidFill>
                  <a:schemeClr val="bg1"/>
                </a:solidFill>
              </a:rPr>
              <a:t>Organization_Instruction_jxh</a:t>
            </a:r>
            <a:endParaRPr lang="zh-CN" altLang="en-US" sz="2800" b="0" dirty="0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>
            <a:spLocks/>
          </p:cNvSpPr>
          <p:nvPr/>
        </p:nvSpPr>
        <p:spPr>
          <a:xfrm>
            <a:off x="5429245" y="6326528"/>
            <a:ext cx="1714512" cy="4286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2.</a:t>
            </a:r>
            <a:fld id="{523AB107-6101-439A-BA7F-80ADDA7E7EB6}" type="slidenum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</p:sldLayoutIdLst>
  <p:transition spd="med">
    <p:random/>
    <p:sndAc>
      <p:stSnd>
        <p:snd r:embed="rId15" name="chimes.wav"/>
      </p:stSnd>
    </p:sndAc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2167" y="609600"/>
            <a:ext cx="113876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2167" y="1905001"/>
            <a:ext cx="1138766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1F82ABB-03CF-40B6-A6C0-B182921F2F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2167" y="609600"/>
            <a:ext cx="113876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2167" y="1905001"/>
            <a:ext cx="1138766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1F82ABB-03CF-40B6-A6C0-B182921F2F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7448" y="0"/>
            <a:ext cx="10776685" cy="114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1268414"/>
            <a:ext cx="11070167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 </a:t>
            </a:r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  <a:p>
            <a:pPr lvl="2"/>
            <a:r>
              <a:rPr lang="zh-CN" altLang="en-US" dirty="0" smtClean="0"/>
              <a:t> 第三级</a:t>
            </a:r>
          </a:p>
          <a:p>
            <a:pPr lvl="3"/>
            <a:r>
              <a:rPr lang="zh-CN" altLang="en-US" dirty="0" smtClean="0"/>
              <a:t> 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CC2DC1CF-E500-4510-8744-2341ACD7BC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9463" name="Picture 7" descr="03-1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 descr="eagle_blue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5" name="Rectangle 9"/>
          <p:cNvSpPr>
            <a:spLocks noChangeArrowheads="1"/>
          </p:cNvSpPr>
          <p:nvPr userDrawn="1"/>
        </p:nvSpPr>
        <p:spPr bwMode="auto">
          <a:xfrm>
            <a:off x="952465" y="6357959"/>
            <a:ext cx="460798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sz="1800" dirty="0" err="1" smtClean="0">
                <a:solidFill>
                  <a:schemeClr val="bg1"/>
                </a:solidFill>
              </a:rPr>
              <a:t>ComputerOrganization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4559301" y="6453188"/>
            <a:ext cx="1824567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1EA71A8F-742A-4424-B61A-9469D9412B4F}" type="slidenum">
              <a:rPr lang="en-US" altLang="zh-CN" sz="1400" smtClean="0">
                <a:solidFill>
                  <a:schemeClr val="bg1"/>
                </a:solidFill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pic>
        <p:nvPicPr>
          <p:cNvPr id="13" name="图片 12" descr="金字塔2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0459" y="214291"/>
            <a:ext cx="864981" cy="6944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</p:sldLayoutIdLst>
  <p:transition spd="med">
    <p:random/>
    <p:sndAc>
      <p:stSnd>
        <p:snd r:embed="rId14" name="chimes.wav"/>
      </p:stSnd>
    </p:sndAc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Relationship Id="rId4" Type="http://schemas.openxmlformats.org/officeDocument/2006/relationships/slide" Target="slide3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23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7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5.wmf"/><Relationship Id="rId4" Type="http://schemas.openxmlformats.org/officeDocument/2006/relationships/audio" Target="../media/audio1.wav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9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9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47850" y="1196976"/>
            <a:ext cx="8820150" cy="22320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b="0" dirty="0" smtClean="0"/>
              <a:t>Computer </a:t>
            </a:r>
            <a:br>
              <a:rPr lang="en-US" altLang="zh-CN" b="0" dirty="0" smtClean="0"/>
            </a:br>
            <a:r>
              <a:rPr lang="en-US" altLang="zh-CN" b="0" dirty="0" smtClean="0"/>
              <a:t>Organization &amp; Design</a:t>
            </a:r>
            <a:br>
              <a:rPr lang="en-US" altLang="zh-CN" b="0" dirty="0" smtClean="0"/>
            </a:br>
            <a:r>
              <a:rPr lang="en-US" altLang="zh-CN" sz="4400" dirty="0"/>
              <a:t>—</a:t>
            </a:r>
            <a:r>
              <a:rPr lang="en-US" altLang="zh-CN" sz="3200" dirty="0"/>
              <a:t>The Hardware/</a:t>
            </a:r>
            <a:br>
              <a:rPr lang="en-US" altLang="zh-CN" sz="3200" dirty="0"/>
            </a:br>
            <a:r>
              <a:rPr lang="en-US" altLang="zh-CN" sz="3200" dirty="0"/>
              <a:t>Software Interface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4826" y="3933825"/>
            <a:ext cx="4892679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 smtClean="0"/>
              <a:t>Chapt3_1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dirty="0" smtClean="0"/>
              <a:t>Arithmetic for computer</a:t>
            </a: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Numbers and </a:t>
            </a:r>
            <a:r>
              <a:rPr lang="en-US" altLang="zh-CN" dirty="0" smtClean="0"/>
              <a:t>their representation</a:t>
            </a:r>
            <a:endParaRPr lang="en-US" altLang="zh-CN" dirty="0"/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271464" y="1125178"/>
            <a:ext cx="10152359" cy="4194175"/>
          </a:xfrm>
        </p:spPr>
        <p:txBody>
          <a:bodyPr/>
          <a:lstStyle/>
          <a:p>
            <a:r>
              <a:rPr lang="en-US" altLang="zh-CN" dirty="0" smtClean="0"/>
              <a:t>Representation</a:t>
            </a:r>
          </a:p>
          <a:p>
            <a:pPr lvl="1"/>
            <a:r>
              <a:rPr lang="en-US" altLang="zh-CN" dirty="0" smtClean="0">
                <a:solidFill>
                  <a:srgbClr val="00B0F0"/>
                </a:solidFill>
              </a:rPr>
              <a:t>ASCII </a:t>
            </a:r>
            <a:r>
              <a:rPr lang="en-US" altLang="zh-CN" dirty="0" smtClean="0"/>
              <a:t>- text characters</a:t>
            </a:r>
          </a:p>
          <a:p>
            <a:pPr lvl="2"/>
            <a:r>
              <a:rPr lang="en-US" altLang="zh-CN" dirty="0" smtClean="0"/>
              <a:t>Easy read and write of numbers</a:t>
            </a:r>
          </a:p>
          <a:p>
            <a:pPr lvl="2"/>
            <a:r>
              <a:rPr lang="en-US" altLang="zh-CN" dirty="0" smtClean="0"/>
              <a:t>Complex arithmetic (character wise)</a:t>
            </a:r>
          </a:p>
          <a:p>
            <a:pPr lvl="1"/>
            <a:r>
              <a:rPr lang="en-US" altLang="zh-CN" dirty="0" smtClean="0">
                <a:solidFill>
                  <a:srgbClr val="00B0F0"/>
                </a:solidFill>
              </a:rPr>
              <a:t>Binary number</a:t>
            </a:r>
          </a:p>
          <a:p>
            <a:pPr lvl="2"/>
            <a:r>
              <a:rPr lang="en-US" altLang="zh-CN" dirty="0" smtClean="0"/>
              <a:t>Natural form for computers</a:t>
            </a:r>
          </a:p>
          <a:p>
            <a:pPr lvl="2"/>
            <a:r>
              <a:rPr lang="en-US" altLang="zh-CN" dirty="0" smtClean="0"/>
              <a:t>Requires formatting routines for </a:t>
            </a:r>
            <a:r>
              <a:rPr lang="en-US" altLang="zh-CN" dirty="0" smtClean="0"/>
              <a:t>I/O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pPr marL="114300" indent="0">
              <a:buNone/>
            </a:pPr>
            <a:r>
              <a:rPr lang="zh-CN" altLang="en-US" sz="2400" dirty="0"/>
              <a:t>* </a:t>
            </a:r>
            <a:r>
              <a:rPr lang="en-US" altLang="zh-CN" sz="2400" dirty="0" smtClean="0"/>
              <a:t>ASCII--</a:t>
            </a:r>
            <a:r>
              <a:rPr lang="en-US" altLang="zh-CN" sz="2400" dirty="0" smtClean="0">
                <a:solidFill>
                  <a:srgbClr val="0000FF"/>
                </a:solidFill>
              </a:rPr>
              <a:t>A</a:t>
            </a:r>
            <a:r>
              <a:rPr lang="en-US" altLang="zh-CN" sz="2400" dirty="0" smtClean="0"/>
              <a:t>merican </a:t>
            </a:r>
            <a:r>
              <a:rPr lang="en-US" altLang="zh-CN" sz="2400" dirty="0">
                <a:solidFill>
                  <a:srgbClr val="0000FF"/>
                </a:solidFill>
              </a:rPr>
              <a:t>S</a:t>
            </a:r>
            <a:r>
              <a:rPr lang="en-US" altLang="zh-CN" sz="2400" dirty="0"/>
              <a:t>tandard </a:t>
            </a:r>
            <a:r>
              <a:rPr lang="en-US" altLang="zh-CN" sz="2400" dirty="0">
                <a:solidFill>
                  <a:srgbClr val="0000FF"/>
                </a:solidFill>
              </a:rPr>
              <a:t>C</a:t>
            </a:r>
            <a:r>
              <a:rPr lang="en-US" altLang="zh-CN" sz="2400" dirty="0"/>
              <a:t>ode for </a:t>
            </a:r>
            <a:r>
              <a:rPr lang="en-US" altLang="zh-CN" sz="2400" dirty="0">
                <a:solidFill>
                  <a:srgbClr val="0000FF"/>
                </a:solidFill>
              </a:rPr>
              <a:t>I</a:t>
            </a:r>
            <a:r>
              <a:rPr lang="en-US" altLang="zh-CN" sz="2400" dirty="0"/>
              <a:t>nformation </a:t>
            </a:r>
            <a:r>
              <a:rPr lang="en-US" altLang="zh-CN" sz="2400" dirty="0">
                <a:solidFill>
                  <a:srgbClr val="0000FF"/>
                </a:solidFill>
              </a:rPr>
              <a:t>I</a:t>
            </a:r>
            <a:r>
              <a:rPr lang="en-US" altLang="zh-CN" sz="2400" dirty="0"/>
              <a:t>nterchange</a:t>
            </a:r>
            <a:endParaRPr lang="en-US" altLang="zh-CN" sz="2400" dirty="0" smtClean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78919" y="188640"/>
            <a:ext cx="8540750" cy="6588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rgbClr val="FF3300"/>
                </a:solidFill>
              </a:rPr>
              <a:t>Number types</a:t>
            </a:r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611256" y="1052736"/>
            <a:ext cx="8001000" cy="5184775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FF"/>
                </a:solidFill>
              </a:rPr>
              <a:t>Integer numbers, unsigned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Address calculations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Numbers that can only be positive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FF"/>
                </a:solidFill>
              </a:rPr>
              <a:t>Signed numbers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Positive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Negative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FF"/>
                </a:solidFill>
              </a:rPr>
              <a:t>Floating point numbers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numeric calculations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Different grades of precision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Singe precision (IEEE)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Double precision (IEEE)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Quadruple precision</a:t>
            </a:r>
          </a:p>
        </p:txBody>
      </p:sp>
    </p:spTree>
    <p:extLst>
      <p:ext uri="{BB962C8B-B14F-4D97-AF65-F5344CB8AC3E}">
        <p14:creationId xmlns:p14="http://schemas.microsoft.com/office/powerpoint/2010/main" val="1019265213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59496" y="188640"/>
            <a:ext cx="8540750" cy="6588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rgbClr val="FF3300"/>
                </a:solidFill>
              </a:rPr>
              <a:t>Number formats</a:t>
            </a: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03512" y="980728"/>
            <a:ext cx="8540750" cy="5111750"/>
          </a:xfrm>
        </p:spPr>
        <p:txBody>
          <a:bodyPr/>
          <a:lstStyle/>
          <a:p>
            <a:pPr eaLnBrk="1" hangingPunct="1">
              <a:spcBef>
                <a:spcPts val="6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Sign and magnitude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2's complement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1's complement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eaLnBrk="1" hangingPunct="1">
              <a:spcBef>
                <a:spcPts val="600"/>
              </a:spcBef>
              <a:buNone/>
              <a:defRPr/>
            </a:pP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		similar to 2's complement, + 0 &amp; - 0</a:t>
            </a:r>
            <a:endParaRPr lang="en-US" altLang="zh-CN" dirty="0">
              <a:solidFill>
                <a:schemeClr val="tx1"/>
              </a:solidFill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  <a:cs typeface="Arial" panose="020B0604020202020204" pitchFamily="34" charset="0"/>
              </a:rPr>
              <a:t>Biased notation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>
              <a:spcBef>
                <a:spcPts val="600"/>
              </a:spcBef>
              <a:buNone/>
              <a:defRPr/>
            </a:pPr>
            <a:r>
              <a:rPr lang="en-US" altLang="zh-CN" dirty="0">
                <a:cs typeface="Arial" panose="020B0604020202020204" pitchFamily="34" charset="0"/>
              </a:rPr>
              <a:t>		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1000 0000 = minimal negative value(-2</a:t>
            </a:r>
            <a:r>
              <a:rPr lang="en-US" altLang="zh-CN" sz="2400" baseline="30000" dirty="0">
                <a:solidFill>
                  <a:schemeClr val="tx1"/>
                </a:solidFill>
                <a:cs typeface="Arial" panose="020B0604020202020204" pitchFamily="34" charset="0"/>
              </a:rPr>
              <a:t>7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eaLnBrk="1" hangingPunct="1">
              <a:spcBef>
                <a:spcPts val="600"/>
              </a:spcBef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		0111 1111 = maximal positive value (2</a:t>
            </a:r>
            <a:r>
              <a:rPr lang="en-US" altLang="zh-CN" sz="2400" baseline="30000" dirty="0">
                <a:solidFill>
                  <a:schemeClr val="tx1"/>
                </a:solidFill>
                <a:cs typeface="Arial" panose="020B0604020202020204" pitchFamily="34" charset="0"/>
              </a:rPr>
              <a:t>7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-1</a:t>
            </a: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Representation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sz="2200" dirty="0">
                <a:cs typeface="Arial" panose="020B0604020202020204" pitchFamily="34" charset="0"/>
              </a:rPr>
              <a:t>Binary         </a:t>
            </a:r>
            <a:endParaRPr lang="en-US" altLang="zh-CN" sz="2200" dirty="0" smtClean="0"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sz="2200" dirty="0" smtClean="0">
                <a:cs typeface="Arial" panose="020B0604020202020204" pitchFamily="34" charset="0"/>
              </a:rPr>
              <a:t>Decimal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zh-CN" sz="2200" dirty="0" smtClean="0">
                <a:cs typeface="Arial" panose="020B0604020202020204" pitchFamily="34" charset="0"/>
              </a:rPr>
              <a:t>Hexadecimal</a:t>
            </a:r>
            <a:r>
              <a:rPr lang="en-US" altLang="zh-CN" sz="2200" dirty="0"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cs typeface="Arial" panose="020B0604020202020204" pitchFamily="34" charset="0"/>
              </a:rPr>
              <a:t>  ( help to remember and write)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83724625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27648" y="0"/>
            <a:ext cx="7740352" cy="92867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Signed number representation</a:t>
            </a: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343472" y="1268414"/>
            <a:ext cx="10253746" cy="4886325"/>
          </a:xfrm>
        </p:spPr>
        <p:txBody>
          <a:bodyPr/>
          <a:lstStyle/>
          <a:p>
            <a:r>
              <a:rPr lang="en-US" altLang="zh-CN" dirty="0" smtClean="0"/>
              <a:t>First idea: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smtClean="0"/>
              <a:t>Positive and negative numbers</a:t>
            </a:r>
          </a:p>
          <a:p>
            <a:pPr lvl="1"/>
            <a:r>
              <a:rPr lang="en-US" altLang="zh-CN" dirty="0" smtClean="0"/>
              <a:t>Take one bit (e.g. 31) as the </a:t>
            </a:r>
            <a:r>
              <a:rPr lang="en-US" altLang="zh-CN" b="1" dirty="0" smtClean="0">
                <a:solidFill>
                  <a:srgbClr val="FF3300"/>
                </a:solidFill>
              </a:rPr>
              <a:t>sign bit</a:t>
            </a:r>
          </a:p>
          <a:p>
            <a:pPr lvl="2"/>
            <a:r>
              <a:rPr lang="en-US" altLang="zh-CN" dirty="0" smtClean="0"/>
              <a:t>Problem</a:t>
            </a:r>
          </a:p>
          <a:p>
            <a:pPr lvl="2"/>
            <a:r>
              <a:rPr lang="en-US" altLang="zh-CN" b="1" dirty="0" smtClean="0">
                <a:solidFill>
                  <a:srgbClr val="FF3300"/>
                </a:solidFill>
              </a:rPr>
              <a:t>0</a:t>
            </a:r>
            <a:r>
              <a:rPr lang="en-US" altLang="zh-CN" dirty="0" smtClean="0"/>
              <a:t> 0000000 = 0 	positive zero!</a:t>
            </a:r>
          </a:p>
          <a:p>
            <a:pPr lvl="2"/>
            <a:r>
              <a:rPr lang="en-US" altLang="zh-CN" b="1" dirty="0" smtClean="0">
                <a:solidFill>
                  <a:srgbClr val="FF3300"/>
                </a:solidFill>
              </a:rPr>
              <a:t>1 </a:t>
            </a:r>
            <a:r>
              <a:rPr lang="en-US" altLang="zh-CN" dirty="0" smtClean="0"/>
              <a:t>0000000 = 0 	negative zero!</a:t>
            </a:r>
          </a:p>
          <a:p>
            <a:pPr lvl="1"/>
            <a:r>
              <a:rPr lang="en-US" altLang="zh-CN" dirty="0" smtClean="0"/>
              <a:t>Each comparison to 0 requires two steps</a:t>
            </a:r>
          </a:p>
          <a:p>
            <a:r>
              <a:rPr lang="en-US" altLang="zh-CN" dirty="0" smtClean="0"/>
              <a:t>1's complement</a:t>
            </a:r>
          </a:p>
          <a:p>
            <a:r>
              <a:rPr lang="en-US" altLang="zh-CN" dirty="0" smtClean="0"/>
              <a:t>2's complement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1343472" y="139701"/>
            <a:ext cx="7291410" cy="803275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>
                <a:solidFill>
                  <a:srgbClr val="0000FF"/>
                </a:solidFill>
              </a:rPr>
              <a:t>Two's Complement Operations</a:t>
            </a:r>
          </a:p>
        </p:txBody>
      </p:sp>
      <p:sp>
        <p:nvSpPr>
          <p:cNvPr id="26626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703388" y="1195389"/>
            <a:ext cx="8964612" cy="5113337"/>
          </a:xfrm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2400" dirty="0"/>
              <a:t>Negating a two's complement number: 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FF3300"/>
                </a:solidFill>
              </a:rPr>
              <a:t>				invert all bits and add 1 with end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000" dirty="0"/>
              <a:t>remember:  </a:t>
            </a:r>
            <a:r>
              <a:rPr lang="en-US" altLang="zh-CN" sz="2000" dirty="0">
                <a:latin typeface="Arial Unicode MS" pitchFamily="34" charset="-122"/>
              </a:rPr>
              <a:t>“</a:t>
            </a:r>
            <a:r>
              <a:rPr lang="en-US" altLang="zh-CN" sz="2000" dirty="0"/>
              <a:t>negate</a:t>
            </a:r>
            <a:r>
              <a:rPr lang="en-US" altLang="zh-CN" sz="2000" dirty="0">
                <a:latin typeface="Arial Unicode MS" pitchFamily="34" charset="-122"/>
              </a:rPr>
              <a:t>”</a:t>
            </a:r>
            <a:r>
              <a:rPr lang="en-US" altLang="zh-CN" sz="2000" dirty="0"/>
              <a:t> and </a:t>
            </a:r>
            <a:r>
              <a:rPr lang="en-US" altLang="zh-CN" sz="2000" dirty="0">
                <a:latin typeface="Arial Unicode MS" pitchFamily="34" charset="-122"/>
              </a:rPr>
              <a:t>“</a:t>
            </a:r>
            <a:r>
              <a:rPr lang="en-US" altLang="zh-CN" sz="2000" dirty="0"/>
              <a:t>invert</a:t>
            </a:r>
            <a:r>
              <a:rPr lang="en-US" altLang="zh-CN" sz="2000" dirty="0">
                <a:latin typeface="Arial Unicode MS" pitchFamily="34" charset="-122"/>
              </a:rPr>
              <a:t>”</a:t>
            </a:r>
            <a:r>
              <a:rPr lang="en-US" altLang="zh-CN" sz="2000" dirty="0"/>
              <a:t> are quite different!</a:t>
            </a:r>
          </a:p>
          <a:p>
            <a:pPr eaLnBrk="1" hangingPunct="1">
              <a:spcBef>
                <a:spcPct val="0"/>
              </a:spcBef>
            </a:pPr>
            <a:r>
              <a:rPr lang="zh-CN" altLang="zh-CN" sz="2000" b="1" dirty="0">
                <a:solidFill>
                  <a:srgbClr val="0000FF"/>
                </a:solidFill>
              </a:rPr>
              <a:t>Defining</a:t>
            </a:r>
            <a:r>
              <a:rPr lang="en-US" altLang="zh-CN" sz="2000" b="1" dirty="0">
                <a:solidFill>
                  <a:srgbClr val="0000FF"/>
                </a:solidFill>
              </a:rPr>
              <a:t> :</a:t>
            </a:r>
            <a:r>
              <a:rPr lang="en-US" altLang="zh-CN" sz="2400" b="1" dirty="0"/>
              <a:t> </a:t>
            </a:r>
            <a:r>
              <a:rPr lang="en-US" altLang="zh-CN" sz="1600" b="1" dirty="0" err="1"/>
              <a:t>Assume:</a:t>
            </a:r>
            <a:r>
              <a:rPr lang="en-US" altLang="zh-CN" sz="1600" b="1" i="1" dirty="0" err="1">
                <a:latin typeface="Comic Sans MS" pitchFamily="66" charset="0"/>
              </a:rPr>
              <a:t>x</a:t>
            </a:r>
            <a:r>
              <a:rPr lang="zh-CN" altLang="en-US" sz="1600" b="1" dirty="0"/>
              <a:t>＝</a:t>
            </a:r>
            <a:r>
              <a:rPr lang="en-US" altLang="zh-CN" sz="1600" b="1" dirty="0"/>
              <a:t>±</a:t>
            </a:r>
            <a:r>
              <a:rPr lang="en-US" altLang="zh-CN" sz="1600" b="1" dirty="0" err="1"/>
              <a:t>0.x</a:t>
            </a:r>
            <a:r>
              <a:rPr lang="en-US" altLang="zh-CN" sz="1600" b="1" baseline="-25000" dirty="0" err="1"/>
              <a:t>-1</a:t>
            </a:r>
            <a:r>
              <a:rPr lang="en-US" altLang="zh-CN" sz="1600" b="1" dirty="0" err="1"/>
              <a:t>x</a:t>
            </a:r>
            <a:r>
              <a:rPr lang="en-US" altLang="zh-CN" sz="1600" b="1" baseline="-25000" dirty="0"/>
              <a:t>-</a:t>
            </a:r>
            <a:r>
              <a:rPr lang="zh-CN" altLang="en-US" sz="1600" b="1" baseline="-25000" dirty="0"/>
              <a:t>２</a:t>
            </a:r>
            <a:r>
              <a:rPr lang="en-US" altLang="zh-CN" sz="1600" b="1" dirty="0"/>
              <a:t>x</a:t>
            </a:r>
            <a:r>
              <a:rPr lang="en-US" altLang="zh-CN" sz="1600" b="1" baseline="-25000" dirty="0"/>
              <a:t>-</a:t>
            </a:r>
            <a:r>
              <a:rPr lang="zh-CN" altLang="en-US" sz="1600" b="1" baseline="-25000" dirty="0"/>
              <a:t>３</a:t>
            </a:r>
            <a:r>
              <a:rPr lang="en-US" altLang="zh-CN" sz="1600" b="1" dirty="0">
                <a:latin typeface="Arial Unicode MS" pitchFamily="34" charset="-122"/>
              </a:rPr>
              <a:t>…</a:t>
            </a:r>
            <a:r>
              <a:rPr lang="en-US" altLang="zh-CN" sz="1600" b="1" dirty="0"/>
              <a:t>x</a:t>
            </a:r>
            <a:r>
              <a:rPr lang="en-US" altLang="zh-CN" sz="1600" b="1" baseline="-25000" dirty="0"/>
              <a:t>-m  </a:t>
            </a:r>
            <a:r>
              <a:rPr lang="en-US" altLang="zh-CN" sz="1600" b="1" dirty="0"/>
              <a:t>OR  </a:t>
            </a:r>
            <a:r>
              <a:rPr lang="en-US" altLang="zh-CN" sz="1600" b="1" baseline="-25000" dirty="0"/>
              <a:t> </a:t>
            </a:r>
            <a:r>
              <a:rPr lang="en-US" altLang="zh-CN" sz="1600" b="1" i="1" dirty="0">
                <a:latin typeface="Comic Sans MS" pitchFamily="66" charset="0"/>
              </a:rPr>
              <a:t>x</a:t>
            </a:r>
            <a:r>
              <a:rPr lang="zh-CN" altLang="en-US" sz="1600" b="1" dirty="0"/>
              <a:t>＝</a:t>
            </a:r>
            <a:r>
              <a:rPr lang="en-US" altLang="zh-CN" sz="1600" b="1" dirty="0"/>
              <a:t>±</a:t>
            </a:r>
            <a:r>
              <a:rPr lang="en-US" altLang="zh-CN" sz="1600" b="1" dirty="0" err="1">
                <a:latin typeface="Times New Roman" pitchFamily="18" charset="0"/>
              </a:rPr>
              <a:t>x</a:t>
            </a:r>
            <a:r>
              <a:rPr lang="en-US" altLang="zh-CN" sz="1600" b="1" baseline="-30000" dirty="0" err="1">
                <a:latin typeface="Times New Roman" pitchFamily="18" charset="0"/>
              </a:rPr>
              <a:t>n</a:t>
            </a:r>
            <a:r>
              <a:rPr lang="zh-CN" altLang="en-US" sz="1600" b="1" baseline="-30000" dirty="0">
                <a:latin typeface="宋体" pitchFamily="2" charset="-122"/>
              </a:rPr>
              <a:t>－</a:t>
            </a:r>
            <a:r>
              <a:rPr lang="en-US" altLang="zh-CN" sz="1600" b="1" baseline="-30000" dirty="0" err="1">
                <a:latin typeface="Times New Roman" pitchFamily="18" charset="0"/>
              </a:rPr>
              <a:t>1</a:t>
            </a:r>
            <a:r>
              <a:rPr lang="en-US" altLang="zh-CN" sz="1600" b="1" dirty="0" err="1">
                <a:latin typeface="Times New Roman" pitchFamily="18" charset="0"/>
              </a:rPr>
              <a:t>x</a:t>
            </a:r>
            <a:r>
              <a:rPr lang="en-US" altLang="zh-CN" sz="1600" b="1" baseline="-30000" dirty="0" err="1">
                <a:latin typeface="Times New Roman" pitchFamily="18" charset="0"/>
              </a:rPr>
              <a:t>n</a:t>
            </a:r>
            <a:r>
              <a:rPr lang="zh-CN" altLang="en-US" sz="1600" b="1" baseline="-30000" dirty="0">
                <a:latin typeface="宋体" pitchFamily="2" charset="-122"/>
              </a:rPr>
              <a:t>－２</a:t>
            </a:r>
            <a:r>
              <a:rPr lang="en-US" altLang="zh-CN" sz="1600" b="1" dirty="0" err="1">
                <a:latin typeface="Times New Roman" pitchFamily="18" charset="0"/>
              </a:rPr>
              <a:t>x</a:t>
            </a:r>
            <a:r>
              <a:rPr lang="en-US" altLang="zh-CN" sz="1600" b="1" baseline="-30000" dirty="0" err="1">
                <a:latin typeface="Times New Roman" pitchFamily="18" charset="0"/>
              </a:rPr>
              <a:t>n</a:t>
            </a:r>
            <a:r>
              <a:rPr lang="zh-CN" altLang="en-US" sz="1600" b="1" baseline="-30000" dirty="0">
                <a:latin typeface="宋体" pitchFamily="2" charset="-122"/>
              </a:rPr>
              <a:t>－３</a:t>
            </a:r>
            <a:r>
              <a:rPr lang="en-US" altLang="zh-CN" sz="1600" b="1" dirty="0" err="1">
                <a:latin typeface="Times New Roman" pitchFamily="18" charset="0"/>
              </a:rPr>
              <a:t>x</a:t>
            </a:r>
            <a:r>
              <a:rPr lang="en-US" altLang="zh-CN" sz="1600" b="1" baseline="-30000" dirty="0" err="1">
                <a:latin typeface="Times New Roman" pitchFamily="18" charset="0"/>
              </a:rPr>
              <a:t>n</a:t>
            </a:r>
            <a:r>
              <a:rPr lang="zh-CN" altLang="en-US" sz="1600" b="1" baseline="-30000" dirty="0">
                <a:latin typeface="宋体" pitchFamily="2" charset="-122"/>
              </a:rPr>
              <a:t>－</a:t>
            </a:r>
            <a:r>
              <a:rPr lang="en-US" altLang="zh-CN" sz="1600" b="1" baseline="-30000" dirty="0">
                <a:latin typeface="Times New Roman" pitchFamily="18" charset="0"/>
              </a:rPr>
              <a:t>4</a:t>
            </a:r>
            <a:r>
              <a:rPr lang="en-US" altLang="zh-CN" sz="1600" b="1" dirty="0">
                <a:latin typeface="Arial Unicode MS" pitchFamily="34" charset="-122"/>
              </a:rPr>
              <a:t>…</a:t>
            </a:r>
            <a:r>
              <a:rPr lang="en-US" altLang="zh-CN" sz="1600" b="1" dirty="0" err="1">
                <a:latin typeface="Times New Roman" pitchFamily="18" charset="0"/>
              </a:rPr>
              <a:t>x</a:t>
            </a:r>
            <a:r>
              <a:rPr lang="en-US" altLang="zh-CN" sz="1600" b="1" baseline="-30000" dirty="0" err="1">
                <a:latin typeface="Times New Roman" pitchFamily="18" charset="0"/>
              </a:rPr>
              <a:t>0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endParaRPr lang="en-US" altLang="zh-CN" sz="2400" b="1" baseline="-25000" dirty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/>
              <a:t>			</a:t>
            </a:r>
            <a:br>
              <a:rPr lang="en-US" altLang="zh-CN" sz="2400" b="1" dirty="0"/>
            </a:br>
            <a:r>
              <a:rPr lang="en-US" altLang="zh-CN" sz="2400" b="1" dirty="0"/>
              <a:t>	</a:t>
            </a:r>
            <a:endParaRPr lang="en-US" altLang="zh-CN" sz="2000" dirty="0"/>
          </a:p>
          <a:p>
            <a:pPr eaLnBrk="1" hangingPunct="1">
              <a:spcBef>
                <a:spcPct val="0"/>
              </a:spcBef>
            </a:pPr>
            <a:endParaRPr lang="en-US" altLang="zh-CN" sz="2000" dirty="0"/>
          </a:p>
          <a:p>
            <a:pPr eaLnBrk="1" hangingPunct="1">
              <a:spcBef>
                <a:spcPct val="0"/>
              </a:spcBef>
            </a:pPr>
            <a:endParaRPr lang="en-US" altLang="zh-CN" sz="2000" dirty="0"/>
          </a:p>
          <a:p>
            <a:pPr eaLnBrk="1" hangingPunct="1">
              <a:spcBef>
                <a:spcPct val="0"/>
              </a:spcBef>
            </a:pPr>
            <a:endParaRPr lang="en-US" altLang="zh-CN" sz="2000" dirty="0"/>
          </a:p>
          <a:p>
            <a:pPr eaLnBrk="1" hangingPunct="1">
              <a:spcBef>
                <a:spcPct val="0"/>
              </a:spcBef>
            </a:pPr>
            <a:endParaRPr lang="en-US" altLang="zh-CN" sz="2000" dirty="0"/>
          </a:p>
          <a:p>
            <a:pPr eaLnBrk="1" hangingPunct="1">
              <a:spcBef>
                <a:spcPct val="0"/>
              </a:spcBef>
            </a:pPr>
            <a:endParaRPr lang="en-US" altLang="zh-CN" sz="2000" dirty="0"/>
          </a:p>
          <a:p>
            <a:pPr eaLnBrk="1" hangingPunct="1">
              <a:spcBef>
                <a:spcPct val="0"/>
              </a:spcBef>
            </a:pPr>
            <a:r>
              <a:rPr lang="en-US" altLang="zh-CN" sz="2000" dirty="0"/>
              <a:t>Converting n bit numbers into numbers with more than n bits: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1800" dirty="0"/>
              <a:t>MIPS 16 bit immediate gets converted to 32 bits for arithmetic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1800" dirty="0"/>
              <a:t>copy the most significant bit (the sign bit) into the other bits</a:t>
            </a:r>
            <a:br>
              <a:rPr lang="en-US" altLang="zh-CN" sz="1800" dirty="0"/>
            </a:br>
            <a:r>
              <a:rPr lang="en-US" altLang="zh-CN" sz="2000" b="1" dirty="0">
                <a:latin typeface="Courier New" pitchFamily="49" charset="0"/>
              </a:rPr>
              <a:t>		0010  -&gt; 0000 0010</a:t>
            </a:r>
            <a:br>
              <a:rPr lang="en-US" altLang="zh-CN" sz="2000" b="1" dirty="0">
                <a:latin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</a:rPr>
              <a:t>		1010  -&gt; 1111 1010</a:t>
            </a:r>
            <a:endParaRPr lang="en-US" altLang="zh-CN" sz="2000" b="1" dirty="0"/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baseline="-25000" dirty="0">
              <a:latin typeface="宋体" pitchFamily="2" charset="-12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600450" y="3068638"/>
            <a:ext cx="4419600" cy="685800"/>
            <a:chOff x="5440" y="7460"/>
            <a:chExt cx="4200" cy="700"/>
          </a:xfrm>
        </p:grpSpPr>
        <p:sp>
          <p:nvSpPr>
            <p:cNvPr id="26635" name="Text Box 9"/>
            <p:cNvSpPr txBox="1">
              <a:spLocks noChangeArrowheads="1"/>
            </p:cNvSpPr>
            <p:nvPr/>
          </p:nvSpPr>
          <p:spPr bwMode="auto">
            <a:xfrm>
              <a:off x="5440" y="7460"/>
              <a:ext cx="4200" cy="700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solidFill>
                    <a:srgbClr val="000000"/>
                  </a:solidFill>
                  <a:ea typeface="Arial Unicode MS" pitchFamily="34" charset="-122"/>
                </a:rPr>
                <a:t>          </a:t>
              </a:r>
              <a:r>
                <a:rPr lang="zh-CN" altLang="en-US" sz="2200" dirty="0">
                  <a:solidFill>
                    <a:srgbClr val="000000"/>
                  </a:solidFill>
                  <a:ea typeface="Arial Unicode MS" pitchFamily="34" charset="-122"/>
                </a:rPr>
                <a:t>Ｘ		</a:t>
              </a:r>
              <a:r>
                <a:rPr lang="en-US" altLang="zh-CN" sz="2200" dirty="0" err="1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0≤X</a:t>
              </a:r>
              <a:r>
                <a:rPr lang="en-US" altLang="zh-CN" sz="2200" dirty="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&lt;1</a:t>
              </a:r>
            </a:p>
            <a:p>
              <a:pPr algn="just"/>
              <a:r>
                <a:rPr lang="zh-CN" altLang="en-US" sz="2200" dirty="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２＋Ｘ＝</a:t>
              </a:r>
              <a:r>
                <a:rPr lang="en-US" altLang="zh-CN" sz="2200" dirty="0">
                  <a:solidFill>
                    <a:srgbClr val="000000"/>
                  </a:solidFill>
                  <a:ea typeface="Arial Unicode MS" pitchFamily="34" charset="-122"/>
                </a:rPr>
                <a:t>2</a:t>
              </a:r>
              <a:r>
                <a:rPr lang="zh-CN" altLang="en-US" sz="2200" dirty="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－</a:t>
              </a:r>
              <a:r>
                <a:rPr lang="en-US" altLang="zh-CN" sz="2200" dirty="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|</a:t>
              </a:r>
              <a:r>
                <a:rPr lang="zh-CN" altLang="en-US" sz="2200" dirty="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Ｘ</a:t>
              </a:r>
              <a:r>
                <a:rPr lang="en-US" altLang="zh-CN" sz="2200" dirty="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|</a:t>
              </a:r>
              <a:r>
                <a:rPr lang="en-US" altLang="zh-CN" sz="2200" dirty="0">
                  <a:solidFill>
                    <a:srgbClr val="000000"/>
                  </a:solidFill>
                  <a:ea typeface="Arial Unicode MS" pitchFamily="34" charset="-122"/>
                </a:rPr>
                <a:t>	</a:t>
              </a:r>
              <a:r>
                <a:rPr lang="en-US" altLang="zh-CN" sz="2200" dirty="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-</a:t>
              </a:r>
              <a:r>
                <a:rPr lang="en-US" altLang="zh-CN" sz="2200" dirty="0" err="1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1≤X</a:t>
              </a:r>
              <a:r>
                <a:rPr lang="en-US" altLang="zh-CN" sz="2200" dirty="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&lt;0</a:t>
              </a:r>
            </a:p>
          </p:txBody>
        </p:sp>
        <p:sp>
          <p:nvSpPr>
            <p:cNvPr id="26636" name="AutoShape 10"/>
            <p:cNvSpPr>
              <a:spLocks/>
            </p:cNvSpPr>
            <p:nvPr/>
          </p:nvSpPr>
          <p:spPr bwMode="auto">
            <a:xfrm>
              <a:off x="5440" y="7460"/>
              <a:ext cx="140" cy="70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Arial Unicode MS" pitchFamily="34" charset="-122"/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575050" y="3843339"/>
            <a:ext cx="5354638" cy="738187"/>
            <a:chOff x="5440" y="7460"/>
            <a:chExt cx="4200" cy="700"/>
          </a:xfrm>
        </p:grpSpPr>
        <p:sp>
          <p:nvSpPr>
            <p:cNvPr id="26633" name="Text Box 15"/>
            <p:cNvSpPr txBox="1">
              <a:spLocks noChangeArrowheads="1"/>
            </p:cNvSpPr>
            <p:nvPr/>
          </p:nvSpPr>
          <p:spPr bwMode="auto">
            <a:xfrm>
              <a:off x="5440" y="7460"/>
              <a:ext cx="4200" cy="700"/>
            </a:xfrm>
            <a:prstGeom prst="rect">
              <a:avLst/>
            </a:prstGeom>
            <a:solidFill>
              <a:srgbClr val="FFC97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>
                  <a:solidFill>
                    <a:srgbClr val="000000"/>
                  </a:solidFill>
                  <a:ea typeface="Arial Unicode MS" pitchFamily="34" charset="-122"/>
                </a:rPr>
                <a:t>           </a:t>
              </a:r>
              <a:r>
                <a:rPr lang="zh-CN" altLang="en-US" sz="2200">
                  <a:solidFill>
                    <a:srgbClr val="000000"/>
                  </a:solidFill>
                  <a:ea typeface="Arial Unicode MS" pitchFamily="34" charset="-122"/>
                </a:rPr>
                <a:t>Ｘ			</a:t>
              </a:r>
              <a:r>
                <a:rPr lang="en-US" altLang="zh-CN" sz="220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0≤X&lt;2</a:t>
              </a:r>
              <a:r>
                <a:rPr lang="en-US" altLang="zh-CN" sz="2200" baseline="3000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n</a:t>
              </a:r>
            </a:p>
            <a:p>
              <a:pPr algn="just"/>
              <a:r>
                <a:rPr lang="en-US" altLang="zh-CN" sz="2200">
                  <a:solidFill>
                    <a:srgbClr val="000000"/>
                  </a:solidFill>
                  <a:ea typeface="Arial Unicode MS" pitchFamily="34" charset="-122"/>
                </a:rPr>
                <a:t>2</a:t>
              </a:r>
              <a:r>
                <a:rPr lang="en-US" altLang="zh-CN" sz="2200" baseline="30000">
                  <a:solidFill>
                    <a:srgbClr val="000000"/>
                  </a:solidFill>
                  <a:ea typeface="Arial Unicode MS" pitchFamily="34" charset="-122"/>
                </a:rPr>
                <a:t>n+1</a:t>
              </a:r>
              <a:r>
                <a:rPr lang="zh-CN" altLang="en-US" sz="220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＋Ｘ＝</a:t>
              </a:r>
              <a:r>
                <a:rPr lang="en-US" altLang="zh-CN" sz="2200">
                  <a:solidFill>
                    <a:srgbClr val="000000"/>
                  </a:solidFill>
                  <a:ea typeface="Arial Unicode MS" pitchFamily="34" charset="-122"/>
                </a:rPr>
                <a:t>2</a:t>
              </a:r>
              <a:r>
                <a:rPr lang="en-US" altLang="zh-CN" sz="2200" baseline="30000">
                  <a:solidFill>
                    <a:srgbClr val="000000"/>
                  </a:solidFill>
                  <a:ea typeface="Arial Unicode MS" pitchFamily="34" charset="-122"/>
                </a:rPr>
                <a:t>n+1</a:t>
              </a:r>
              <a:r>
                <a:rPr lang="zh-CN" altLang="en-US" sz="220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－</a:t>
              </a:r>
              <a:r>
                <a:rPr lang="en-US" altLang="zh-CN" sz="220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|</a:t>
              </a:r>
              <a:r>
                <a:rPr lang="zh-CN" altLang="en-US" sz="220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Ｘ</a:t>
              </a:r>
              <a:r>
                <a:rPr lang="en-US" altLang="zh-CN" sz="220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|</a:t>
              </a:r>
              <a:r>
                <a:rPr lang="en-US" altLang="zh-CN" sz="2200">
                  <a:solidFill>
                    <a:srgbClr val="000000"/>
                  </a:solidFill>
                  <a:ea typeface="Arial Unicode MS" pitchFamily="34" charset="-122"/>
                </a:rPr>
                <a:t>   	 </a:t>
              </a:r>
              <a:r>
                <a:rPr lang="en-US" altLang="zh-CN" sz="220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-2</a:t>
              </a:r>
              <a:r>
                <a:rPr lang="en-US" altLang="zh-CN" sz="2200" baseline="3000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n</a:t>
              </a:r>
              <a:r>
                <a:rPr lang="en-US" altLang="zh-CN" sz="220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≤X&lt;0</a:t>
              </a:r>
            </a:p>
          </p:txBody>
        </p:sp>
        <p:sp>
          <p:nvSpPr>
            <p:cNvPr id="26634" name="AutoShape 16"/>
            <p:cNvSpPr>
              <a:spLocks/>
            </p:cNvSpPr>
            <p:nvPr/>
          </p:nvSpPr>
          <p:spPr bwMode="auto">
            <a:xfrm>
              <a:off x="5440" y="7460"/>
              <a:ext cx="140" cy="70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Arial Unicode MS" pitchFamily="34" charset="-122"/>
              </a:endParaRPr>
            </a:p>
          </p:txBody>
        </p:sp>
      </p:grpSp>
      <p:sp>
        <p:nvSpPr>
          <p:cNvPr id="26630" name="Rectangle 17"/>
          <p:cNvSpPr>
            <a:spLocks noChangeArrowheads="1"/>
          </p:cNvSpPr>
          <p:nvPr/>
        </p:nvSpPr>
        <p:spPr bwMode="auto">
          <a:xfrm>
            <a:off x="8804276" y="3149600"/>
            <a:ext cx="156292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zh-CN" sz="2400" i="1" dirty="0">
                <a:solidFill>
                  <a:srgbClr val="000000"/>
                </a:solidFill>
                <a:latin typeface="Comic Sans MS" pitchFamily="66" charset="0"/>
                <a:ea typeface="Arial Unicode MS" pitchFamily="34" charset="-122"/>
              </a:rPr>
              <a:t>fraction</a:t>
            </a:r>
            <a:endParaRPr lang="en-US" altLang="zh-CN" sz="2400" i="1" dirty="0">
              <a:solidFill>
                <a:srgbClr val="000000"/>
              </a:solidFill>
              <a:latin typeface="Comic Sans MS" pitchFamily="66" charset="0"/>
              <a:ea typeface="Arial Unicode MS" pitchFamily="34" charset="-122"/>
            </a:endParaRPr>
          </a:p>
        </p:txBody>
      </p:sp>
      <p:sp>
        <p:nvSpPr>
          <p:cNvPr id="26631" name="Rectangle 18"/>
          <p:cNvSpPr>
            <a:spLocks noChangeArrowheads="1"/>
          </p:cNvSpPr>
          <p:nvPr/>
        </p:nvSpPr>
        <p:spPr bwMode="auto">
          <a:xfrm>
            <a:off x="8975725" y="4005263"/>
            <a:ext cx="151288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altLang="zh-CN" sz="2400" i="1" dirty="0">
                <a:solidFill>
                  <a:srgbClr val="000000"/>
                </a:solidFill>
                <a:latin typeface="Comic Sans MS" pitchFamily="66" charset="0"/>
                <a:ea typeface="Arial Unicode MS" pitchFamily="34" charset="-122"/>
              </a:rPr>
              <a:t>integer</a:t>
            </a:r>
          </a:p>
        </p:txBody>
      </p:sp>
      <p:sp>
        <p:nvSpPr>
          <p:cNvPr id="26632" name="Rectangle 20"/>
          <p:cNvSpPr>
            <a:spLocks noChangeArrowheads="1"/>
          </p:cNvSpPr>
          <p:nvPr/>
        </p:nvSpPr>
        <p:spPr bwMode="auto">
          <a:xfrm>
            <a:off x="2317750" y="3573464"/>
            <a:ext cx="1442704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Arial Unicode MS" pitchFamily="34" charset="-122"/>
              </a:rPr>
              <a:t>[X]</a:t>
            </a:r>
            <a:r>
              <a:rPr lang="en-US" altLang="zh-CN" baseline="-25000">
                <a:solidFill>
                  <a:srgbClr val="000000"/>
                </a:solidFill>
                <a:ea typeface="Arial Unicode MS" pitchFamily="34" charset="-122"/>
              </a:rPr>
              <a:t>C</a:t>
            </a:r>
            <a:r>
              <a:rPr lang="zh-CN" altLang="en-US">
                <a:solidFill>
                  <a:srgbClr val="000000"/>
                </a:solidFill>
                <a:ea typeface="Arial Unicode MS" pitchFamily="34" charset="-122"/>
              </a:rPr>
              <a:t>＝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24365" y="214290"/>
            <a:ext cx="5913449" cy="731838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00FF"/>
                </a:solidFill>
              </a:rPr>
              <a:t>2's complement for n=3</a:t>
            </a: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952596" y="1357299"/>
            <a:ext cx="8540750" cy="4194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Only one representation for 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All numbers less than zero  has  the </a:t>
            </a:r>
            <a:r>
              <a:rPr lang="en-US" altLang="zh-CN" sz="2000" dirty="0" err="1"/>
              <a:t>MSB</a:t>
            </a:r>
            <a:r>
              <a:rPr lang="en-US" altLang="zh-CN" sz="2000" dirty="0"/>
              <a:t> = 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One more negative number than positive number</a:t>
            </a:r>
          </a:p>
        </p:txBody>
      </p:sp>
      <p:pic>
        <p:nvPicPr>
          <p:cNvPr id="27652" name="Picture 4" descr="2's compleme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8566" y="1533026"/>
            <a:ext cx="8286750" cy="372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组合 7"/>
          <p:cNvGrpSpPr/>
          <p:nvPr/>
        </p:nvGrpSpPr>
        <p:grpSpPr>
          <a:xfrm>
            <a:off x="1524000" y="2565400"/>
            <a:ext cx="3779838" cy="2579688"/>
            <a:chOff x="0" y="2565400"/>
            <a:chExt cx="3779838" cy="2579688"/>
          </a:xfrm>
        </p:grpSpPr>
        <p:sp>
          <p:nvSpPr>
            <p:cNvPr id="27653" name="AutoShape 7"/>
            <p:cNvSpPr>
              <a:spLocks noChangeArrowheads="1"/>
            </p:cNvSpPr>
            <p:nvPr/>
          </p:nvSpPr>
          <p:spPr bwMode="auto">
            <a:xfrm>
              <a:off x="0" y="2565400"/>
              <a:ext cx="2555875" cy="1506542"/>
            </a:xfrm>
            <a:prstGeom prst="wedgeRoundRectCallout">
              <a:avLst>
                <a:gd name="adj1" fmla="val 66376"/>
                <a:gd name="adj2" fmla="val 98758"/>
                <a:gd name="adj3" fmla="val 16667"/>
              </a:avLst>
            </a:prstGeom>
            <a:solidFill>
              <a:srgbClr val="FFC979"/>
            </a:solidFill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 anchor="ctr"/>
            <a:lstStyle/>
            <a:p>
              <a:pPr algn="ctr"/>
              <a:endParaRPr lang="zh-CN" altLang="zh-CN">
                <a:ea typeface="Arial Unicode MS" pitchFamily="34" charset="-122"/>
              </a:endParaRPr>
            </a:p>
          </p:txBody>
        </p:sp>
        <p:sp>
          <p:nvSpPr>
            <p:cNvPr id="27654" name="Rectangle 8"/>
            <p:cNvSpPr>
              <a:spLocks noChangeArrowheads="1"/>
            </p:cNvSpPr>
            <p:nvPr/>
          </p:nvSpPr>
          <p:spPr bwMode="auto">
            <a:xfrm>
              <a:off x="214282" y="2643182"/>
              <a:ext cx="2532051" cy="13639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r>
                <a:rPr lang="en-US" altLang="zh-CN" sz="1800" dirty="0" err="1">
                  <a:solidFill>
                    <a:srgbClr val="000000"/>
                  </a:solidFill>
                  <a:ea typeface="Arial Unicode MS" pitchFamily="34" charset="-122"/>
                </a:rPr>
                <a:t>2</a:t>
              </a:r>
              <a:r>
                <a:rPr lang="en-US" altLang="zh-CN" sz="1800" baseline="30000" dirty="0" err="1">
                  <a:solidFill>
                    <a:srgbClr val="000000"/>
                  </a:solidFill>
                  <a:ea typeface="Arial Unicode MS" pitchFamily="34" charset="-122"/>
                </a:rPr>
                <a:t>n+1</a:t>
              </a:r>
              <a:r>
                <a:rPr lang="zh-CN" altLang="en-US" sz="1800" dirty="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＋Ｘ＝</a:t>
              </a:r>
              <a:r>
                <a:rPr lang="en-US" altLang="zh-CN" sz="1800" dirty="0" err="1">
                  <a:solidFill>
                    <a:srgbClr val="000000"/>
                  </a:solidFill>
                  <a:ea typeface="Arial Unicode MS" pitchFamily="34" charset="-122"/>
                </a:rPr>
                <a:t>2</a:t>
              </a:r>
              <a:r>
                <a:rPr lang="en-US" altLang="zh-CN" sz="1800" baseline="30000" dirty="0" err="1">
                  <a:solidFill>
                    <a:srgbClr val="000000"/>
                  </a:solidFill>
                  <a:ea typeface="Arial Unicode MS" pitchFamily="34" charset="-122"/>
                </a:rPr>
                <a:t>n+1</a:t>
              </a:r>
              <a:r>
                <a:rPr lang="en-US" altLang="zh-CN" sz="1800" dirty="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-|</a:t>
              </a:r>
              <a:r>
                <a:rPr lang="zh-CN" altLang="en-US" sz="1800" dirty="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Ｘ</a:t>
              </a:r>
              <a:r>
                <a:rPr lang="en-US" altLang="zh-CN" sz="1800" dirty="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|</a:t>
              </a:r>
            </a:p>
            <a:p>
              <a:r>
                <a:rPr lang="zh-CN" altLang="en-US" sz="1800" dirty="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＝ </a:t>
              </a:r>
              <a:r>
                <a:rPr lang="en-US" altLang="zh-CN" sz="1800" dirty="0">
                  <a:solidFill>
                    <a:srgbClr val="000000"/>
                  </a:solidFill>
                  <a:ea typeface="Arial Unicode MS" pitchFamily="34" charset="-122"/>
                </a:rPr>
                <a:t>2</a:t>
              </a:r>
              <a:r>
                <a:rPr lang="en-US" altLang="zh-CN" sz="1800" baseline="30000" dirty="0">
                  <a:solidFill>
                    <a:srgbClr val="000000"/>
                  </a:solidFill>
                  <a:ea typeface="Arial Unicode MS" pitchFamily="34" charset="-122"/>
                </a:rPr>
                <a:t>4 </a:t>
              </a:r>
              <a:r>
                <a:rPr lang="zh-CN" altLang="en-US" sz="1800" dirty="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－</a:t>
              </a:r>
              <a:r>
                <a:rPr lang="en-US" altLang="zh-CN" sz="1800" dirty="0">
                  <a:solidFill>
                    <a:srgbClr val="000000"/>
                  </a:solidFill>
                  <a:ea typeface="Arial Unicode MS" pitchFamily="34" charset="-122"/>
                </a:rPr>
                <a:t>8 </a:t>
              </a:r>
            </a:p>
            <a:p>
              <a:r>
                <a:rPr lang="zh-CN" altLang="en-US" sz="1800" dirty="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＝</a:t>
              </a:r>
              <a:r>
                <a:rPr lang="en-US" altLang="zh-CN" sz="1800" dirty="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(10000-1000)</a:t>
              </a:r>
              <a:r>
                <a:rPr lang="en-US" altLang="zh-CN" sz="1800" baseline="-25000" dirty="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2</a:t>
              </a:r>
            </a:p>
            <a:p>
              <a:r>
                <a:rPr lang="zh-CN" altLang="en-US" sz="1800" dirty="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＝ </a:t>
              </a:r>
              <a:r>
                <a:rPr lang="en-US" altLang="zh-CN" sz="1800" dirty="0">
                  <a:solidFill>
                    <a:srgbClr val="FF3300"/>
                  </a:solidFill>
                  <a:latin typeface="宋体" pitchFamily="2" charset="-122"/>
                  <a:ea typeface="Arial Unicode MS" pitchFamily="34" charset="-122"/>
                </a:rPr>
                <a:t>0</a:t>
              </a:r>
              <a:r>
                <a:rPr lang="en-US" altLang="zh-CN" sz="1800" dirty="0">
                  <a:solidFill>
                    <a:srgbClr val="000000"/>
                  </a:solidFill>
                  <a:latin typeface="宋体" pitchFamily="2" charset="-122"/>
                  <a:ea typeface="Arial Unicode MS" pitchFamily="34" charset="-122"/>
                </a:rPr>
                <a:t>1000</a:t>
              </a:r>
            </a:p>
          </p:txBody>
        </p:sp>
        <p:sp>
          <p:nvSpPr>
            <p:cNvPr id="27655" name="Freeform 9"/>
            <p:cNvSpPr>
              <a:spLocks/>
            </p:cNvSpPr>
            <p:nvPr/>
          </p:nvSpPr>
          <p:spPr bwMode="auto">
            <a:xfrm>
              <a:off x="2916238" y="4724400"/>
              <a:ext cx="863600" cy="420688"/>
            </a:xfrm>
            <a:custGeom>
              <a:avLst/>
              <a:gdLst>
                <a:gd name="T0" fmla="*/ 0 w 544"/>
                <a:gd name="T1" fmla="*/ 0 h 265"/>
                <a:gd name="T2" fmla="*/ 360362 w 544"/>
                <a:gd name="T3" fmla="*/ 360363 h 265"/>
                <a:gd name="T4" fmla="*/ 863600 w 544"/>
                <a:gd name="T5" fmla="*/ 360363 h 265"/>
                <a:gd name="T6" fmla="*/ 0 60000 65536"/>
                <a:gd name="T7" fmla="*/ 0 60000 65536"/>
                <a:gd name="T8" fmla="*/ 0 60000 65536"/>
                <a:gd name="T9" fmla="*/ 0 w 544"/>
                <a:gd name="T10" fmla="*/ 0 h 265"/>
                <a:gd name="T11" fmla="*/ 544 w 544"/>
                <a:gd name="T12" fmla="*/ 265 h 2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4" h="265">
                  <a:moveTo>
                    <a:pt x="0" y="0"/>
                  </a:moveTo>
                  <a:cubicBezTo>
                    <a:pt x="68" y="94"/>
                    <a:pt x="136" y="189"/>
                    <a:pt x="227" y="227"/>
                  </a:cubicBezTo>
                  <a:cubicBezTo>
                    <a:pt x="318" y="265"/>
                    <a:pt x="431" y="246"/>
                    <a:pt x="544" y="227"/>
                  </a:cubicBezTo>
                </a:path>
              </a:pathLst>
            </a:custGeom>
            <a:noFill/>
            <a:ln w="38100" cap="flat" cmpd="sng">
              <a:solidFill>
                <a:srgbClr val="FFC979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90488" tIns="44450" rIns="90488" bIns="44450" anchor="ctr"/>
            <a:lstStyle/>
            <a:p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935760" y="2970578"/>
            <a:ext cx="4786346" cy="850758"/>
            <a:chOff x="2643174" y="2285992"/>
            <a:chExt cx="4786346" cy="1571636"/>
          </a:xfrm>
        </p:grpSpPr>
        <p:sp>
          <p:nvSpPr>
            <p:cNvPr id="10" name="矩形 9"/>
            <p:cNvSpPr/>
            <p:nvPr/>
          </p:nvSpPr>
          <p:spPr bwMode="auto">
            <a:xfrm>
              <a:off x="2643174" y="2285992"/>
              <a:ext cx="2786082" cy="500066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  <a:buClrTx/>
                <a:buSzTx/>
                <a:buNone/>
              </a:pPr>
              <a:endParaRPr lang="zh-CN" altLang="en-US" sz="1800">
                <a:solidFill>
                  <a:srgbClr val="0000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4643438" y="3357562"/>
              <a:ext cx="2786082" cy="500066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  <a:buClrTx/>
                <a:buSzTx/>
                <a:buNone/>
              </a:pPr>
              <a:endParaRPr lang="zh-CN" altLang="en-US" sz="1800">
                <a:solidFill>
                  <a:srgbClr val="0000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 bwMode="auto">
            <a:xfrm>
              <a:off x="5410200" y="2453640"/>
              <a:ext cx="947750" cy="689608"/>
            </a:xfrm>
            <a:custGeom>
              <a:avLst/>
              <a:gdLst>
                <a:gd name="connsiteX0" fmla="*/ 0 w 955040"/>
                <a:gd name="connsiteY0" fmla="*/ 0 h 792480"/>
                <a:gd name="connsiteX1" fmla="*/ 807720 w 955040"/>
                <a:gd name="connsiteY1" fmla="*/ 243840 h 792480"/>
                <a:gd name="connsiteX2" fmla="*/ 883920 w 955040"/>
                <a:gd name="connsiteY2" fmla="*/ 792480 h 792480"/>
                <a:gd name="connsiteX3" fmla="*/ 883920 w 955040"/>
                <a:gd name="connsiteY3" fmla="*/ 792480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040" h="792480">
                  <a:moveTo>
                    <a:pt x="0" y="0"/>
                  </a:moveTo>
                  <a:cubicBezTo>
                    <a:pt x="330200" y="55880"/>
                    <a:pt x="660400" y="111760"/>
                    <a:pt x="807720" y="243840"/>
                  </a:cubicBezTo>
                  <a:cubicBezTo>
                    <a:pt x="955040" y="375920"/>
                    <a:pt x="883920" y="792480"/>
                    <a:pt x="883920" y="792480"/>
                  </a:cubicBezTo>
                  <a:lnTo>
                    <a:pt x="883920" y="792480"/>
                  </a:lnTo>
                </a:path>
              </a:pathLst>
            </a:cu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  <a:buClrTx/>
                <a:buSzTx/>
                <a:buNone/>
              </a:pPr>
              <a:endParaRPr lang="zh-CN" altLang="en-US" sz="1800">
                <a:solidFill>
                  <a:srgbClr val="0000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 bwMode="auto">
            <a:xfrm rot="5400000">
              <a:off x="6143636" y="3214686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9" name="TextBox 8"/>
          <p:cNvSpPr txBox="1"/>
          <p:nvPr/>
        </p:nvSpPr>
        <p:spPr>
          <a:xfrm>
            <a:off x="1881455" y="1615857"/>
            <a:ext cx="8286776" cy="310854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Ex2</a:t>
            </a:r>
            <a:r>
              <a:rPr lang="en-US" dirty="0"/>
              <a:t>:  37:    0 0 1 0 0 1 0  1</a:t>
            </a:r>
            <a:endParaRPr lang="zh-CN" altLang="en-US" dirty="0"/>
          </a:p>
          <a:p>
            <a:r>
              <a:rPr lang="en-US" dirty="0"/>
              <a:t>                   1  1 0 1 1 0 1 0 </a:t>
            </a:r>
            <a:endParaRPr lang="zh-CN" altLang="en-US" dirty="0"/>
          </a:p>
          <a:p>
            <a:r>
              <a:rPr lang="en-US" dirty="0"/>
              <a:t>                   1  1 1  1 1 1 1  1</a:t>
            </a:r>
            <a:endParaRPr lang="zh-CN" altLang="en-US" dirty="0"/>
          </a:p>
          <a:p>
            <a:r>
              <a:rPr lang="en-US" dirty="0"/>
              <a:t>                                      + 1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1101 1011 (-37)</a:t>
            </a:r>
            <a:endParaRPr lang="zh-CN" altLang="en-US" dirty="0"/>
          </a:p>
          <a:p>
            <a:r>
              <a:rPr lang="en-US" dirty="0"/>
              <a:t>                   0 0 0 0 0 0 0 0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 x&lt;0, how to know its </a:t>
            </a:r>
            <a:r>
              <a:rPr lang="en-US" altLang="zh-CN" dirty="0" err="1" smtClean="0"/>
              <a:t>IxI</a:t>
            </a:r>
            <a:r>
              <a:rPr lang="en-US" altLang="zh-CN" dirty="0" smtClean="0"/>
              <a:t>  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24034" y="1785927"/>
            <a:ext cx="8286776" cy="310854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Ex2</a:t>
            </a:r>
            <a:r>
              <a:rPr lang="en-US" dirty="0"/>
              <a:t>:  -37:    1 1 0 1 1 0 1 1 </a:t>
            </a:r>
            <a:endParaRPr lang="zh-CN" altLang="en-US" dirty="0"/>
          </a:p>
          <a:p>
            <a:r>
              <a:rPr lang="en-US" dirty="0"/>
              <a:t>                   0 0 1 00 1 0 0 </a:t>
            </a:r>
            <a:endParaRPr lang="zh-CN" altLang="en-US" dirty="0"/>
          </a:p>
          <a:p>
            <a:r>
              <a:rPr lang="en-US" dirty="0"/>
              <a:t>                   1  1 1  1 1 1 1 1</a:t>
            </a:r>
            <a:endParaRPr lang="zh-CN" altLang="en-US" dirty="0"/>
          </a:p>
          <a:p>
            <a:r>
              <a:rPr lang="en-US" dirty="0"/>
              <a:t>                                     + 1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00100101 (37)</a:t>
            </a:r>
            <a:endParaRPr lang="zh-CN" altLang="en-US" dirty="0"/>
          </a:p>
          <a:p>
            <a:r>
              <a:rPr lang="en-US" dirty="0"/>
              <a:t>                   0 0 0 0 0 0 0 0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4167174" y="2285992"/>
            <a:ext cx="4714908" cy="1571636"/>
            <a:chOff x="2643174" y="2285992"/>
            <a:chExt cx="4714908" cy="1571636"/>
          </a:xfrm>
        </p:grpSpPr>
        <p:sp>
          <p:nvSpPr>
            <p:cNvPr id="6" name="矩形 5"/>
            <p:cNvSpPr/>
            <p:nvPr/>
          </p:nvSpPr>
          <p:spPr bwMode="auto">
            <a:xfrm>
              <a:off x="2643174" y="2285992"/>
              <a:ext cx="2786082" cy="500066"/>
            </a:xfrm>
            <a:prstGeom prst="rect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  <a:buClrTx/>
                <a:buSzTx/>
                <a:buNone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4643438" y="3357562"/>
              <a:ext cx="2714644" cy="500066"/>
            </a:xfrm>
            <a:prstGeom prst="rect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  <a:buClrTx/>
                <a:buSzTx/>
                <a:buNone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5410200" y="2453640"/>
              <a:ext cx="947750" cy="689608"/>
            </a:xfrm>
            <a:custGeom>
              <a:avLst/>
              <a:gdLst>
                <a:gd name="connsiteX0" fmla="*/ 0 w 955040"/>
                <a:gd name="connsiteY0" fmla="*/ 0 h 792480"/>
                <a:gd name="connsiteX1" fmla="*/ 807720 w 955040"/>
                <a:gd name="connsiteY1" fmla="*/ 243840 h 792480"/>
                <a:gd name="connsiteX2" fmla="*/ 883920 w 955040"/>
                <a:gd name="connsiteY2" fmla="*/ 792480 h 792480"/>
                <a:gd name="connsiteX3" fmla="*/ 883920 w 955040"/>
                <a:gd name="connsiteY3" fmla="*/ 792480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040" h="792480">
                  <a:moveTo>
                    <a:pt x="0" y="0"/>
                  </a:moveTo>
                  <a:cubicBezTo>
                    <a:pt x="330200" y="55880"/>
                    <a:pt x="660400" y="111760"/>
                    <a:pt x="807720" y="243840"/>
                  </a:cubicBezTo>
                  <a:cubicBezTo>
                    <a:pt x="955040" y="375920"/>
                    <a:pt x="883920" y="792480"/>
                    <a:pt x="883920" y="792480"/>
                  </a:cubicBezTo>
                  <a:lnTo>
                    <a:pt x="883920" y="792480"/>
                  </a:lnTo>
                </a:path>
              </a:pathLst>
            </a:cu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  <a:buClrTx/>
                <a:buSzTx/>
                <a:buNone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 rot="5400000">
              <a:off x="6143636" y="3214686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 use 2’s  complement ?</a:t>
            </a:r>
            <a:br>
              <a:rPr lang="en-US" altLang="zh-CN" dirty="0" smtClean="0"/>
            </a:br>
            <a:r>
              <a:rPr lang="en-US" sz="2400" dirty="0"/>
              <a:t> -----</a:t>
            </a:r>
            <a:r>
              <a:rPr lang="en-US" sz="2400" dirty="0">
                <a:solidFill>
                  <a:srgbClr val="0000FF"/>
                </a:solidFill>
              </a:rPr>
              <a:t>natural way to present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35" y="1285861"/>
            <a:ext cx="8302625" cy="4886325"/>
          </a:xfrm>
        </p:spPr>
        <p:txBody>
          <a:bodyPr/>
          <a:lstStyle/>
          <a:p>
            <a:r>
              <a:rPr lang="en-US" sz="2400" dirty="0" err="1"/>
              <a:t>Ex1</a:t>
            </a:r>
            <a:r>
              <a:rPr lang="en-US" sz="2400" dirty="0"/>
              <a:t>:   one sign bit     1’s </a:t>
            </a:r>
            <a:r>
              <a:rPr lang="en-US" sz="2400" dirty="0" err="1"/>
              <a:t>comlement</a:t>
            </a:r>
            <a:r>
              <a:rPr lang="en-US" sz="2400" dirty="0"/>
              <a:t>      2’s complement</a:t>
            </a:r>
          </a:p>
          <a:p>
            <a:pPr lvl="1">
              <a:buNone/>
            </a:pPr>
            <a:r>
              <a:rPr lang="en-US" sz="2000" dirty="0"/>
              <a:t>  +5          0 1 0 1                  0 1 0 1                  </a:t>
            </a:r>
            <a:r>
              <a:rPr lang="en-US" sz="2000" dirty="0">
                <a:solidFill>
                  <a:srgbClr val="0000FF"/>
                </a:solidFill>
              </a:rPr>
              <a:t>0101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lvl="1">
              <a:buNone/>
            </a:pPr>
            <a:r>
              <a:rPr lang="en-US" sz="2000" dirty="0"/>
              <a:t>  -5          1  1 0 1                  1 0 1 0                  </a:t>
            </a:r>
            <a:r>
              <a:rPr lang="en-US" sz="2000" dirty="0">
                <a:solidFill>
                  <a:srgbClr val="0000FF"/>
                </a:solidFill>
              </a:rPr>
              <a:t>1011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lvl="1">
              <a:buNone/>
            </a:pPr>
            <a:r>
              <a:rPr lang="en-US" sz="2000" dirty="0"/>
              <a:t>   0           0 0 1 0(</a:t>
            </a:r>
            <a:r>
              <a:rPr lang="en-US" sz="2000" dirty="0">
                <a:solidFill>
                  <a:srgbClr val="FF0000"/>
                </a:solidFill>
              </a:rPr>
              <a:t>2</a:t>
            </a:r>
            <a:r>
              <a:rPr lang="en-US" sz="2000" dirty="0"/>
              <a:t>)             1 1  1 1 (-</a:t>
            </a:r>
            <a:r>
              <a:rPr lang="en-US" sz="2000" dirty="0">
                <a:solidFill>
                  <a:srgbClr val="FF0000"/>
                </a:solidFill>
              </a:rPr>
              <a:t>0</a:t>
            </a:r>
            <a:r>
              <a:rPr lang="en-US" sz="2000" dirty="0"/>
              <a:t>)           </a:t>
            </a:r>
            <a:r>
              <a:rPr lang="en-US" sz="2000" dirty="0">
                <a:solidFill>
                  <a:srgbClr val="0000FF"/>
                </a:solidFill>
              </a:rPr>
              <a:t>0000 (</a:t>
            </a:r>
            <a:r>
              <a:rPr lang="en-US" sz="2000" dirty="0">
                <a:solidFill>
                  <a:srgbClr val="FF0000"/>
                </a:solidFill>
              </a:rPr>
              <a:t>good</a:t>
            </a:r>
            <a:r>
              <a:rPr lang="en-US" sz="2000" dirty="0">
                <a:solidFill>
                  <a:srgbClr val="0000FF"/>
                </a:solidFill>
              </a:rPr>
              <a:t>)</a:t>
            </a:r>
            <a:endParaRPr lang="zh-CN" altLang="en-US" sz="2000" dirty="0">
              <a:solidFill>
                <a:srgbClr val="0000FF"/>
              </a:solidFill>
            </a:endParaRPr>
          </a:p>
          <a:p>
            <a:endParaRPr lang="en-US" altLang="zh-CN" sz="2400" dirty="0"/>
          </a:p>
          <a:p>
            <a:r>
              <a:rPr lang="en-US" altLang="zh-CN" dirty="0" smtClean="0"/>
              <a:t>Problem for 1’s complement</a:t>
            </a:r>
          </a:p>
          <a:p>
            <a:pPr lvl="1">
              <a:buNone/>
            </a:pP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  </a:t>
            </a:r>
            <a:r>
              <a:rPr lang="en-US" sz="2000" dirty="0">
                <a:latin typeface="+mj-lt"/>
              </a:rPr>
              <a:t>0001 0011 </a:t>
            </a:r>
            <a:r>
              <a:rPr lang="en-US" sz="2000" dirty="0"/>
              <a:t>    19 </a:t>
            </a:r>
          </a:p>
          <a:p>
            <a:pPr lvl="1">
              <a:buNone/>
            </a:pPr>
            <a:r>
              <a:rPr lang="en-US" sz="2000" dirty="0">
                <a:latin typeface="+mj-lt"/>
              </a:rPr>
              <a:t>− 1111 </a:t>
            </a:r>
            <a:r>
              <a:rPr lang="en-US" sz="2000" dirty="0" smtClean="0">
                <a:latin typeface="+mj-lt"/>
              </a:rPr>
              <a:t>1100     </a:t>
            </a:r>
            <a:r>
              <a:rPr lang="en-US" sz="2000" dirty="0"/>
              <a:t>−3</a:t>
            </a:r>
          </a:p>
          <a:p>
            <a:pPr lvl="1">
              <a:buNone/>
            </a:pPr>
            <a:r>
              <a:rPr lang="en-US" sz="2000" dirty="0">
                <a:latin typeface="+mj-lt"/>
              </a:rPr>
              <a:t>1 </a:t>
            </a:r>
            <a:r>
              <a:rPr lang="en-US" sz="2000" dirty="0" smtClean="0">
                <a:latin typeface="+mj-lt"/>
              </a:rPr>
              <a:t>0001 0111     </a:t>
            </a:r>
            <a:r>
              <a:rPr lang="en-US" sz="2000" dirty="0"/>
              <a:t>23      —An end-around borrow is produced. </a:t>
            </a:r>
          </a:p>
          <a:p>
            <a:pPr lvl="1">
              <a:buNone/>
            </a:pPr>
            <a:r>
              <a:rPr lang="en-US" sz="2000" dirty="0">
                <a:latin typeface="+mj-lt"/>
              </a:rPr>
              <a:t>− 0000 0001    </a:t>
            </a:r>
            <a:r>
              <a:rPr lang="en-US" sz="2000" dirty="0" smtClean="0">
                <a:latin typeface="+mj-lt"/>
              </a:rPr>
              <a:t>   </a:t>
            </a:r>
            <a:r>
              <a:rPr lang="en-US" sz="2000" dirty="0"/>
              <a:t>1      —Subtract end-around borrow from result.</a:t>
            </a:r>
          </a:p>
          <a:p>
            <a:pPr lvl="1">
              <a:buNone/>
            </a:pPr>
            <a:r>
              <a:rPr lang="en-US" sz="2000" dirty="0"/>
              <a:t>   </a:t>
            </a:r>
            <a:r>
              <a:rPr lang="en-US" sz="2000" dirty="0">
                <a:latin typeface="+mj-lt"/>
              </a:rPr>
              <a:t>0001 0110    </a:t>
            </a:r>
            <a:r>
              <a:rPr lang="en-US" sz="2000" dirty="0" smtClean="0"/>
              <a:t>22      </a:t>
            </a:r>
            <a:r>
              <a:rPr lang="en-US" sz="2000" dirty="0"/>
              <a:t>—The correct result </a:t>
            </a:r>
            <a:r>
              <a:rPr lang="en-US" sz="2000" dirty="0" smtClean="0"/>
              <a:t> is  19 </a:t>
            </a:r>
            <a:r>
              <a:rPr lang="en-US" sz="2000" dirty="0"/>
              <a:t>− (−3) = </a:t>
            </a:r>
            <a:r>
              <a:rPr lang="en-US" sz="2000" dirty="0" smtClean="0"/>
              <a:t>22. </a:t>
            </a:r>
            <a:endParaRPr lang="zh-CN" altLang="en-US" sz="2000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Another good thing for 2’s complement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1505" y="1268760"/>
            <a:ext cx="8856984" cy="4886325"/>
          </a:xfrm>
        </p:spPr>
        <p:txBody>
          <a:bodyPr/>
          <a:lstStyle/>
          <a:p>
            <a:r>
              <a:rPr lang="en-US" altLang="zh-CN" dirty="0" smtClean="0"/>
              <a:t>We </a:t>
            </a:r>
            <a:r>
              <a:rPr lang="en-US" altLang="zh-CN" dirty="0" smtClean="0">
                <a:solidFill>
                  <a:srgbClr val="0000FF"/>
                </a:solidFill>
              </a:rPr>
              <a:t>don’t need subtraction</a:t>
            </a:r>
          </a:p>
          <a:p>
            <a:r>
              <a:rPr lang="en-US" altLang="zh-CN" dirty="0" smtClean="0"/>
              <a:t>EX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>   1’s complement                      2’s complement</a:t>
            </a:r>
          </a:p>
          <a:p>
            <a:pPr lvl="1">
              <a:buNone/>
            </a:pPr>
            <a:r>
              <a:rPr lang="en-US" sz="2000" dirty="0"/>
              <a:t>-------------------------                         --------------------------</a:t>
            </a:r>
          </a:p>
          <a:p>
            <a:pPr lvl="1">
              <a:buNone/>
            </a:pP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  0001 </a:t>
            </a:r>
            <a:r>
              <a:rPr lang="en-US" sz="2000" dirty="0">
                <a:latin typeface="+mj-lt"/>
              </a:rPr>
              <a:t>0011     19 </a:t>
            </a:r>
            <a:r>
              <a:rPr lang="en-US" sz="2000" dirty="0" smtClean="0">
                <a:latin typeface="+mj-lt"/>
              </a:rPr>
              <a:t>            </a:t>
            </a:r>
            <a:r>
              <a:rPr lang="en-US" altLang="zh-CN" sz="2000" dirty="0" smtClean="0">
                <a:latin typeface="+mj-lt"/>
              </a:rPr>
              <a:t>x</a:t>
            </a:r>
            <a:r>
              <a:rPr lang="en-US" altLang="zh-CN" sz="2000" dirty="0" smtClean="0"/>
              <a:t>= </a:t>
            </a:r>
            <a:r>
              <a:rPr lang="en-US" altLang="zh-CN" sz="2000" dirty="0"/>
              <a:t>-3</a:t>
            </a:r>
            <a:r>
              <a:rPr lang="en-US" sz="2000" dirty="0" smtClean="0">
                <a:latin typeface="+mj-lt"/>
              </a:rPr>
              <a:t>                   </a:t>
            </a:r>
            <a:r>
              <a:rPr lang="en-US" sz="2000" dirty="0">
                <a:latin typeface="+mj-lt"/>
              </a:rPr>
              <a:t>0001 </a:t>
            </a:r>
            <a:r>
              <a:rPr lang="en-US" sz="2000" dirty="0" smtClean="0">
                <a:latin typeface="+mj-lt"/>
              </a:rPr>
              <a:t>0011       19</a:t>
            </a:r>
            <a:endParaRPr lang="en-US" sz="2000" dirty="0">
              <a:latin typeface="+mj-lt"/>
            </a:endParaRPr>
          </a:p>
          <a:p>
            <a:pPr lvl="1">
              <a:buNone/>
            </a:pPr>
            <a:r>
              <a:rPr lang="en-US" sz="2000" dirty="0" smtClean="0">
                <a:latin typeface="+mj-lt"/>
              </a:rPr>
              <a:t>- </a:t>
            </a:r>
            <a:r>
              <a:rPr lang="en-US" sz="2000" dirty="0" smtClean="0">
                <a:latin typeface="+mj-lt"/>
              </a:rPr>
              <a:t> 1111 1100    −(x)                                    -  1111 1101      -(x)</a:t>
            </a:r>
            <a:endParaRPr lang="en-US" sz="2000" dirty="0">
              <a:latin typeface="+mj-lt"/>
            </a:endParaRPr>
          </a:p>
          <a:p>
            <a:pPr lvl="1">
              <a:buNone/>
            </a:pPr>
            <a:r>
              <a:rPr lang="en-US" sz="2000" dirty="0" smtClean="0">
                <a:latin typeface="+mj-lt"/>
              </a:rPr>
              <a:t>1 </a:t>
            </a:r>
            <a:r>
              <a:rPr lang="en-US" sz="2000" dirty="0">
                <a:latin typeface="+mj-lt"/>
              </a:rPr>
              <a:t>0001 </a:t>
            </a:r>
            <a:r>
              <a:rPr lang="en-US" sz="2000" dirty="0" smtClean="0">
                <a:latin typeface="+mj-lt"/>
              </a:rPr>
              <a:t>0111     </a:t>
            </a:r>
            <a:r>
              <a:rPr lang="en-US" sz="2000" dirty="0">
                <a:latin typeface="+mj-lt"/>
              </a:rPr>
              <a:t>23                                    </a:t>
            </a:r>
            <a:r>
              <a:rPr lang="en-US" sz="2000" dirty="0" smtClean="0">
                <a:latin typeface="+mj-lt"/>
              </a:rPr>
              <a:t> 1 </a:t>
            </a:r>
            <a:r>
              <a:rPr lang="en-US" sz="2000" u="sng" dirty="0" smtClean="0">
                <a:latin typeface="+mj-lt"/>
              </a:rPr>
              <a:t>0001 0110</a:t>
            </a:r>
            <a:r>
              <a:rPr lang="en-US" sz="2000" dirty="0" smtClean="0">
                <a:latin typeface="+mj-lt"/>
              </a:rPr>
              <a:t>        22</a:t>
            </a:r>
            <a:endParaRPr lang="en-US" sz="2000" dirty="0">
              <a:latin typeface="+mj-lt"/>
            </a:endParaRPr>
          </a:p>
          <a:p>
            <a:pPr lvl="1">
              <a:buNone/>
            </a:pPr>
            <a:r>
              <a:rPr lang="en-US" altLang="zh-CN" sz="2000" dirty="0" smtClean="0">
                <a:latin typeface="+mj-lt"/>
              </a:rPr>
              <a:t>                                                           </a:t>
            </a:r>
          </a:p>
          <a:p>
            <a:pPr lvl="1">
              <a:buNone/>
            </a:pPr>
            <a:r>
              <a:rPr lang="en-US" altLang="zh-CN" sz="2000" dirty="0">
                <a:latin typeface="+mj-lt"/>
              </a:rPr>
              <a:t> </a:t>
            </a:r>
            <a:r>
              <a:rPr lang="en-US" altLang="zh-CN" sz="2000" dirty="0" smtClean="0">
                <a:latin typeface="+mj-lt"/>
              </a:rPr>
              <a:t>  0001 </a:t>
            </a:r>
            <a:r>
              <a:rPr lang="en-US" altLang="zh-CN" sz="2000" dirty="0">
                <a:latin typeface="+mj-lt"/>
              </a:rPr>
              <a:t>0011     19 </a:t>
            </a:r>
            <a:r>
              <a:rPr lang="en-US" altLang="zh-CN" sz="2000" dirty="0" smtClean="0">
                <a:latin typeface="+mj-lt"/>
              </a:rPr>
              <a:t>                                      0001  </a:t>
            </a:r>
            <a:r>
              <a:rPr lang="en-US" altLang="zh-CN" sz="2000" dirty="0">
                <a:latin typeface="+mj-lt"/>
              </a:rPr>
              <a:t>0011        </a:t>
            </a:r>
            <a:r>
              <a:rPr lang="en-US" altLang="zh-CN" sz="2000" dirty="0" smtClean="0">
                <a:latin typeface="+mj-lt"/>
              </a:rPr>
              <a:t>19</a:t>
            </a:r>
          </a:p>
          <a:p>
            <a:pPr lvl="1">
              <a:buNone/>
            </a:pPr>
            <a:r>
              <a:rPr lang="en-US" altLang="zh-CN" sz="2000" dirty="0" smtClean="0">
                <a:latin typeface="+mj-lt"/>
              </a:rPr>
              <a:t>+ </a:t>
            </a:r>
            <a:r>
              <a:rPr lang="en-US" altLang="zh-CN" sz="2000" dirty="0">
                <a:latin typeface="+mj-lt"/>
              </a:rPr>
              <a:t>0000 </a:t>
            </a:r>
            <a:r>
              <a:rPr lang="en-US" altLang="zh-CN" sz="2000" dirty="0" smtClean="0">
                <a:latin typeface="+mj-lt"/>
              </a:rPr>
              <a:t>0011   +(-X)                                  + 0000  0011      +(-X)</a:t>
            </a:r>
          </a:p>
          <a:p>
            <a:pPr lvl="1">
              <a:buNone/>
            </a:pPr>
            <a:r>
              <a:rPr lang="en-US" altLang="zh-CN" sz="2000" dirty="0" smtClean="0">
                <a:latin typeface="+mj-lt"/>
              </a:rPr>
              <a:t>   0001 0110      22                                      </a:t>
            </a:r>
            <a:r>
              <a:rPr lang="en-US" altLang="zh-CN" sz="2000" u="sng" dirty="0" smtClean="0">
                <a:latin typeface="+mj-lt"/>
              </a:rPr>
              <a:t>0001  0110</a:t>
            </a:r>
            <a:r>
              <a:rPr lang="en-US" altLang="zh-CN" sz="2000" dirty="0" smtClean="0">
                <a:latin typeface="+mj-lt"/>
              </a:rPr>
              <a:t>        22 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03512" y="116632"/>
            <a:ext cx="6178562" cy="1000132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solidFill>
                  <a:srgbClr val="0000FF"/>
                </a:solidFill>
              </a:rPr>
              <a:t>More common: use of 2's complement---- </a:t>
            </a:r>
            <a:r>
              <a:rPr lang="en-US" altLang="zh-CN" sz="2400" dirty="0" smtClean="0">
                <a:solidFill>
                  <a:srgbClr val="0000FF"/>
                </a:solidFill>
              </a:rPr>
              <a:t>  negatives </a:t>
            </a:r>
            <a:r>
              <a:rPr lang="en-US" altLang="zh-CN" sz="2400" dirty="0">
                <a:solidFill>
                  <a:srgbClr val="0000FF"/>
                </a:solidFill>
              </a:rPr>
              <a:t>have one additional number</a:t>
            </a: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941512" y="1500174"/>
            <a:ext cx="8726488" cy="4459288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FF3300"/>
                </a:solidFill>
              </a:rPr>
              <a:t>(0000 0000 0000 0000 0000 0000 0000 0000)</a:t>
            </a:r>
            <a:r>
              <a:rPr lang="en-US" altLang="zh-CN" sz="1800" b="1" baseline="-25000" dirty="0">
                <a:solidFill>
                  <a:srgbClr val="FF3300"/>
                </a:solidFill>
              </a:rPr>
              <a:t>2</a:t>
            </a:r>
            <a:r>
              <a:rPr lang="en-US" altLang="zh-CN" sz="1800" b="1" dirty="0">
                <a:solidFill>
                  <a:srgbClr val="FF3300"/>
                </a:solidFill>
              </a:rPr>
              <a:t>	=(0)</a:t>
            </a:r>
            <a:r>
              <a:rPr lang="en-US" altLang="zh-CN" sz="1800" b="1" baseline="-25000" dirty="0">
                <a:solidFill>
                  <a:srgbClr val="FF3300"/>
                </a:solidFill>
              </a:rPr>
              <a:t>10</a:t>
            </a:r>
            <a:r>
              <a:rPr lang="en-US" altLang="zh-CN" sz="1800" b="1" dirty="0">
                <a:solidFill>
                  <a:srgbClr val="FF3300"/>
                </a:solidFill>
              </a:rPr>
              <a:t>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1" dirty="0"/>
              <a:t>(0000 0000 0000 0000 0000 0000 0000 0001)</a:t>
            </a:r>
            <a:r>
              <a:rPr lang="en-US" altLang="zh-CN" sz="1800" b="1" baseline="-25000" dirty="0"/>
              <a:t>2	</a:t>
            </a:r>
            <a:r>
              <a:rPr lang="en-US" altLang="zh-CN" sz="1800" b="1" dirty="0"/>
              <a:t>=(1)</a:t>
            </a:r>
            <a:r>
              <a:rPr lang="en-US" altLang="zh-CN" sz="1800" b="1" baseline="-25000" dirty="0"/>
              <a:t>10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1" baseline="-25000" dirty="0">
                <a:latin typeface="宋体" pitchFamily="2" charset="-122"/>
              </a:rPr>
              <a:t>…………				 	………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zh-CN" sz="1800" b="1" baseline="-25000" dirty="0">
              <a:latin typeface="宋体" pitchFamily="2" charset="-122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1" dirty="0"/>
              <a:t>(0111 1111 1111 1111 1111 1111 1111 1101)</a:t>
            </a:r>
            <a:r>
              <a:rPr lang="en-US" altLang="zh-CN" sz="1800" b="1" baseline="-25000" dirty="0"/>
              <a:t>2	</a:t>
            </a:r>
            <a:r>
              <a:rPr lang="en-US" altLang="zh-CN" sz="1800" b="1" dirty="0"/>
              <a:t>=( 2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147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483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645)</a:t>
            </a:r>
            <a:r>
              <a:rPr lang="en-US" altLang="zh-CN" sz="1800" b="1" baseline="-25000" dirty="0"/>
              <a:t>10</a:t>
            </a:r>
            <a:r>
              <a:rPr lang="en-US" altLang="zh-CN" sz="1800" b="1" dirty="0"/>
              <a:t>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1" dirty="0"/>
              <a:t>(0111 1111 1111 1111 1111 1111 1111 1110)</a:t>
            </a:r>
            <a:r>
              <a:rPr lang="en-US" altLang="zh-CN" sz="1800" b="1" baseline="-25000" dirty="0"/>
              <a:t>2	</a:t>
            </a:r>
            <a:r>
              <a:rPr lang="en-US" altLang="zh-CN" sz="1800" b="1" dirty="0"/>
              <a:t>=( 2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147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483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646)</a:t>
            </a:r>
            <a:r>
              <a:rPr lang="en-US" altLang="zh-CN" sz="1800" b="1" baseline="-25000" dirty="0"/>
              <a:t>10</a:t>
            </a:r>
            <a:r>
              <a:rPr lang="en-US" altLang="zh-CN" sz="1800" b="1" dirty="0"/>
              <a:t>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FF3300"/>
                </a:solidFill>
              </a:rPr>
              <a:t>(0111 1111 1111 1111 1111 1111 1111 1111)</a:t>
            </a:r>
            <a:r>
              <a:rPr lang="en-US" altLang="zh-CN" sz="1800" b="1" baseline="-25000" dirty="0">
                <a:solidFill>
                  <a:srgbClr val="FF3300"/>
                </a:solidFill>
              </a:rPr>
              <a:t>2</a:t>
            </a:r>
            <a:r>
              <a:rPr lang="en-US" altLang="zh-CN" sz="1800" b="1" dirty="0">
                <a:solidFill>
                  <a:srgbClr val="FF3300"/>
                </a:solidFill>
              </a:rPr>
              <a:t>	=( 2</a:t>
            </a:r>
            <a:r>
              <a:rPr lang="zh-CN" altLang="en-US" sz="1800" b="1" dirty="0">
                <a:solidFill>
                  <a:srgbClr val="FF3300"/>
                </a:solidFill>
              </a:rPr>
              <a:t>，</a:t>
            </a:r>
            <a:r>
              <a:rPr lang="en-US" altLang="zh-CN" sz="1800" b="1" dirty="0">
                <a:solidFill>
                  <a:srgbClr val="FF3300"/>
                </a:solidFill>
              </a:rPr>
              <a:t>147</a:t>
            </a:r>
            <a:r>
              <a:rPr lang="zh-CN" altLang="en-US" sz="1800" b="1" dirty="0">
                <a:solidFill>
                  <a:srgbClr val="FF3300"/>
                </a:solidFill>
              </a:rPr>
              <a:t>，</a:t>
            </a:r>
            <a:r>
              <a:rPr lang="en-US" altLang="zh-CN" sz="1800" b="1" dirty="0">
                <a:solidFill>
                  <a:srgbClr val="FF3300"/>
                </a:solidFill>
              </a:rPr>
              <a:t>483</a:t>
            </a:r>
            <a:r>
              <a:rPr lang="zh-CN" altLang="en-US" sz="1800" b="1" dirty="0">
                <a:solidFill>
                  <a:srgbClr val="FF3300"/>
                </a:solidFill>
              </a:rPr>
              <a:t>，</a:t>
            </a:r>
            <a:r>
              <a:rPr lang="en-US" altLang="zh-CN" sz="1800" b="1" dirty="0">
                <a:solidFill>
                  <a:srgbClr val="FF3300"/>
                </a:solidFill>
              </a:rPr>
              <a:t>647)</a:t>
            </a:r>
            <a:r>
              <a:rPr lang="en-US" altLang="zh-CN" sz="1800" b="1" baseline="-25000" dirty="0">
                <a:solidFill>
                  <a:srgbClr val="FF3300"/>
                </a:solidFill>
              </a:rPr>
              <a:t>10</a:t>
            </a:r>
            <a:r>
              <a:rPr lang="en-US" altLang="zh-CN" sz="1800" b="1" dirty="0">
                <a:solidFill>
                  <a:srgbClr val="FF3300"/>
                </a:solidFill>
              </a:rPr>
              <a:t>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FF3300"/>
                </a:solidFill>
              </a:rPr>
              <a:t>(1000 0000 0000 0000 0000 0000 0000 0000)</a:t>
            </a:r>
            <a:r>
              <a:rPr lang="en-US" altLang="zh-CN" sz="1800" b="1" baseline="-25000" dirty="0">
                <a:solidFill>
                  <a:srgbClr val="FF3300"/>
                </a:solidFill>
              </a:rPr>
              <a:t>2</a:t>
            </a:r>
            <a:r>
              <a:rPr lang="en-US" altLang="zh-CN" sz="1800" b="1" dirty="0">
                <a:solidFill>
                  <a:srgbClr val="FF3300"/>
                </a:solidFill>
              </a:rPr>
              <a:t>	=(-2</a:t>
            </a:r>
            <a:r>
              <a:rPr lang="zh-CN" altLang="en-US" sz="1800" b="1" dirty="0">
                <a:solidFill>
                  <a:srgbClr val="FF3300"/>
                </a:solidFill>
              </a:rPr>
              <a:t>，</a:t>
            </a:r>
            <a:r>
              <a:rPr lang="en-US" altLang="zh-CN" sz="1800" b="1" dirty="0">
                <a:solidFill>
                  <a:srgbClr val="FF3300"/>
                </a:solidFill>
              </a:rPr>
              <a:t>147</a:t>
            </a:r>
            <a:r>
              <a:rPr lang="zh-CN" altLang="en-US" sz="1800" b="1" dirty="0">
                <a:solidFill>
                  <a:srgbClr val="FF3300"/>
                </a:solidFill>
              </a:rPr>
              <a:t>，</a:t>
            </a:r>
            <a:r>
              <a:rPr lang="en-US" altLang="zh-CN" sz="1800" b="1" dirty="0">
                <a:solidFill>
                  <a:srgbClr val="FF3300"/>
                </a:solidFill>
              </a:rPr>
              <a:t>483</a:t>
            </a:r>
            <a:r>
              <a:rPr lang="zh-CN" altLang="en-US" sz="1800" b="1" dirty="0">
                <a:solidFill>
                  <a:srgbClr val="FF3300"/>
                </a:solidFill>
              </a:rPr>
              <a:t>，</a:t>
            </a:r>
            <a:r>
              <a:rPr lang="en-US" altLang="zh-CN" sz="1800" b="1" dirty="0">
                <a:solidFill>
                  <a:srgbClr val="FF3300"/>
                </a:solidFill>
              </a:rPr>
              <a:t>648)</a:t>
            </a:r>
            <a:r>
              <a:rPr lang="en-US" altLang="zh-CN" sz="1800" b="1" baseline="-25000" dirty="0">
                <a:solidFill>
                  <a:srgbClr val="FF3300"/>
                </a:solidFill>
              </a:rPr>
              <a:t>10</a:t>
            </a:r>
            <a:r>
              <a:rPr lang="en-US" altLang="zh-CN" sz="1800" b="1" dirty="0"/>
              <a:t> </a:t>
            </a:r>
            <a:endParaRPr lang="en-US" altLang="zh-CN" sz="1800" b="1" baseline="-25000" dirty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1" dirty="0"/>
              <a:t>(1000 0000 0000 0000 0000 0000 0000 0001)</a:t>
            </a:r>
            <a:r>
              <a:rPr lang="en-US" altLang="zh-CN" sz="1800" b="1" baseline="-25000" dirty="0"/>
              <a:t>2	</a:t>
            </a:r>
            <a:r>
              <a:rPr lang="en-US" altLang="zh-CN" sz="1800" b="1" dirty="0"/>
              <a:t>=(-2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147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483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647)</a:t>
            </a:r>
            <a:r>
              <a:rPr lang="en-US" altLang="zh-CN" sz="1800" b="1" baseline="-25000" dirty="0"/>
              <a:t>10</a:t>
            </a:r>
            <a:r>
              <a:rPr lang="en-US" altLang="zh-CN" sz="1800" b="1" dirty="0"/>
              <a:t> </a:t>
            </a:r>
            <a:endParaRPr lang="en-US" altLang="zh-CN" sz="1800" b="1" baseline="-25000" dirty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1" dirty="0"/>
              <a:t>(1000 0000 0000 0000 0000 0000 0000 0010)</a:t>
            </a:r>
            <a:r>
              <a:rPr lang="en-US" altLang="zh-CN" sz="1800" b="1" baseline="-25000" dirty="0"/>
              <a:t>2</a:t>
            </a:r>
            <a:r>
              <a:rPr lang="en-US" altLang="zh-CN" sz="1800" b="1" dirty="0"/>
              <a:t>	=(-2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147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483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646)</a:t>
            </a:r>
            <a:r>
              <a:rPr lang="en-US" altLang="zh-CN" sz="1800" b="1" baseline="-25000" dirty="0"/>
              <a:t>10</a:t>
            </a:r>
            <a:r>
              <a:rPr lang="en-US" altLang="zh-CN" sz="1800" b="1" dirty="0"/>
              <a:t>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1" baseline="-25000" dirty="0">
                <a:latin typeface="宋体" pitchFamily="2" charset="-122"/>
              </a:rPr>
              <a:t>…………				 	………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zh-CN" sz="1800" b="1" baseline="-25000" dirty="0">
              <a:latin typeface="宋体" pitchFamily="2" charset="-122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1" dirty="0"/>
              <a:t>(1111 1111 1111 1111 1111 1111 1111 1101)</a:t>
            </a:r>
            <a:r>
              <a:rPr lang="en-US" altLang="zh-CN" sz="1800" b="1" baseline="-25000" dirty="0"/>
              <a:t>2	</a:t>
            </a:r>
            <a:r>
              <a:rPr lang="en-US" altLang="zh-CN" sz="1800" b="1" dirty="0"/>
              <a:t>=(-3)</a:t>
            </a:r>
            <a:r>
              <a:rPr lang="en-US" altLang="zh-CN" sz="1800" b="1" baseline="-25000" dirty="0"/>
              <a:t>10</a:t>
            </a:r>
            <a:r>
              <a:rPr lang="en-US" altLang="zh-CN" sz="1800" b="1" dirty="0"/>
              <a:t>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1" dirty="0"/>
              <a:t>(1111 1111 1111 1111 1111 1111 1111 1110)</a:t>
            </a:r>
            <a:r>
              <a:rPr lang="en-US" altLang="zh-CN" sz="1800" b="1" baseline="-25000" dirty="0"/>
              <a:t>2	</a:t>
            </a:r>
            <a:r>
              <a:rPr lang="en-US" altLang="zh-CN" sz="1800" b="1" dirty="0"/>
              <a:t>=(-2)</a:t>
            </a:r>
            <a:r>
              <a:rPr lang="en-US" altLang="zh-CN" sz="1800" b="1" baseline="-25000" dirty="0"/>
              <a:t>10</a:t>
            </a:r>
            <a:r>
              <a:rPr lang="en-US" altLang="zh-CN" sz="1800" b="1" dirty="0"/>
              <a:t>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1" dirty="0"/>
              <a:t>(1111 1111 1111 1111 1111 1111 1111 1111)</a:t>
            </a:r>
            <a:r>
              <a:rPr lang="en-US" altLang="zh-CN" sz="1800" b="1" baseline="-25000" dirty="0"/>
              <a:t>2	</a:t>
            </a:r>
            <a:r>
              <a:rPr lang="en-US" altLang="zh-CN" sz="1800" b="1" dirty="0"/>
              <a:t>=(-1)</a:t>
            </a:r>
            <a:r>
              <a:rPr lang="en-US" altLang="zh-CN" sz="1800" b="1" baseline="-25000" dirty="0"/>
              <a:t>10</a:t>
            </a:r>
            <a:r>
              <a:rPr lang="en-US" altLang="zh-CN" sz="1800" b="1" dirty="0"/>
              <a:t> 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9496" y="1484784"/>
            <a:ext cx="10009112" cy="476886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</a:rPr>
              <a:t>3.1</a:t>
            </a:r>
            <a:r>
              <a:rPr lang="en-US" altLang="zh-CN" sz="2400" b="1" dirty="0">
                <a:solidFill>
                  <a:srgbClr val="0070C0"/>
                </a:solidFill>
                <a:hlinkClick r:id="rId3" action="ppaction://hlinksldjump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</a:rPr>
              <a:t>3.2 Signed and Unsigned Numbers-Possible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Representations</a:t>
            </a:r>
            <a:endParaRPr lang="en-US" altLang="zh-CN" sz="2400" b="1" dirty="0">
              <a:solidFill>
                <a:srgbClr val="0070C0"/>
              </a:solidFill>
              <a:hlinkClick r:id="rId4" action="ppaction://hlinksldjump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</a:rPr>
              <a:t>3.3 Arithmetic--Addition &amp; subtraction and </a:t>
            </a:r>
            <a:r>
              <a:rPr lang="en-US" altLang="zh-CN" sz="2400" b="1" dirty="0" err="1">
                <a:solidFill>
                  <a:srgbClr val="0070C0"/>
                </a:solidFill>
              </a:rPr>
              <a:t>ALU</a:t>
            </a:r>
            <a:endParaRPr lang="en-US" altLang="zh-CN" sz="2400" b="1" dirty="0">
              <a:solidFill>
                <a:srgbClr val="0070C0"/>
              </a:solidFill>
              <a:hlinkClick r:id="rId4" action="ppaction://hlinksldjump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</a:rPr>
              <a:t>3.4 Multiplication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</a:rPr>
              <a:t>3.5 Division </a:t>
            </a:r>
            <a:endParaRPr lang="en-US" altLang="zh-CN" sz="2400" b="1" dirty="0">
              <a:solidFill>
                <a:srgbClr val="0070C0"/>
              </a:solidFill>
              <a:hlinkClick r:id="rId4" action="ppaction://hlinksldjump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</a:rPr>
              <a:t>3.6 Floating point numbers</a:t>
            </a:r>
            <a:endParaRPr lang="en-US" altLang="zh-CN" sz="2400" b="1" dirty="0">
              <a:solidFill>
                <a:srgbClr val="0070C0"/>
              </a:solidFill>
              <a:hlinkClick r:id="rId4" action="ppaction://hlinksldjump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89114" y="249239"/>
            <a:ext cx="6035675" cy="5873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mtClean="0">
                <a:solidFill>
                  <a:srgbClr val="FF3300"/>
                </a:solidFill>
              </a:rPr>
              <a:t>Two's</a:t>
            </a:r>
            <a:r>
              <a:rPr lang="en-US" altLang="zh-CN" sz="3200"/>
              <a:t> </a:t>
            </a:r>
            <a:r>
              <a:rPr lang="en-US" altLang="zh-CN" smtClean="0">
                <a:solidFill>
                  <a:srgbClr val="FF3300"/>
                </a:solidFill>
              </a:rPr>
              <a:t>Biased notation</a:t>
            </a:r>
          </a:p>
        </p:txBody>
      </p:sp>
      <p:sp>
        <p:nvSpPr>
          <p:cNvPr id="327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127250" y="1052513"/>
            <a:ext cx="8540750" cy="5111750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chemeClr val="tx1"/>
                </a:solidFill>
              </a:rPr>
              <a:t>Negating Biased notation number: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1800" dirty="0">
                <a:solidFill>
                  <a:srgbClr val="FF3300"/>
                </a:solidFill>
              </a:rPr>
              <a:t>				</a:t>
            </a:r>
            <a:r>
              <a:rPr lang="en-US" altLang="zh-CN" sz="2000" dirty="0">
                <a:solidFill>
                  <a:srgbClr val="FF3300"/>
                </a:solidFill>
              </a:rPr>
              <a:t>invert all bits and add 1 with end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altLang="zh-CN" sz="2000" dirty="0">
                <a:solidFill>
                  <a:schemeClr val="tx1"/>
                </a:solidFill>
              </a:rPr>
              <a:t>Defining</a:t>
            </a:r>
            <a:r>
              <a:rPr lang="en-US" altLang="zh-CN" sz="2000" dirty="0">
                <a:solidFill>
                  <a:schemeClr val="tx1"/>
                </a:solidFill>
              </a:rPr>
              <a:t> : </a:t>
            </a:r>
            <a:r>
              <a:rPr lang="en-US" altLang="zh-CN" sz="1800" dirty="0">
                <a:solidFill>
                  <a:schemeClr val="tx1"/>
                </a:solidFill>
              </a:rPr>
              <a:t>Assume: </a:t>
            </a:r>
            <a:r>
              <a:rPr lang="en-US" altLang="zh-CN" sz="2000" i="1" dirty="0">
                <a:latin typeface="Comic Sans MS" panose="030F0702030302020204" pitchFamily="66" charset="0"/>
              </a:rPr>
              <a:t>x</a:t>
            </a:r>
            <a:r>
              <a:rPr sz="2000" dirty="0"/>
              <a:t>＝</a:t>
            </a:r>
            <a:r>
              <a:rPr lang="en-US" altLang="zh-CN" sz="2000" dirty="0"/>
              <a:t>±</a:t>
            </a:r>
            <a:r>
              <a:rPr lang="en-US" altLang="zh-CN" sz="2000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000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-(n-1)</a:t>
            </a:r>
            <a:r>
              <a:rPr lang="en-US" altLang="zh-CN" sz="2000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000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-(n-</a:t>
            </a:r>
            <a:r>
              <a:rPr sz="2000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２</a:t>
            </a:r>
            <a:r>
              <a:rPr lang="en-US" altLang="zh-CN" sz="2000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000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000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-(n-</a:t>
            </a:r>
            <a:r>
              <a:rPr sz="2000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３</a:t>
            </a:r>
            <a:r>
              <a:rPr lang="en-US" altLang="zh-CN" sz="2000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000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000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-(n-4)</a:t>
            </a:r>
            <a:r>
              <a:rPr lang="en-US" altLang="zh-CN" sz="2000" i="1" dirty="0">
                <a:solidFill>
                  <a:schemeClr val="tx1"/>
                </a:solidFill>
                <a:cs typeface="Times New Roman" panose="02020603050405020304" pitchFamily="18" charset="0"/>
              </a:rPr>
              <a:t>…x</a:t>
            </a:r>
            <a:r>
              <a:rPr lang="en-US" altLang="zh-CN" sz="2000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-0</a:t>
            </a:r>
            <a:endParaRPr lang="en-US" altLang="zh-CN" sz="2000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None/>
              <a:defRPr/>
            </a:pPr>
            <a:endParaRPr lang="en-US" altLang="zh-CN" sz="1800" dirty="0"/>
          </a:p>
          <a:p>
            <a:pPr eaLnBrk="1" hangingPunct="1">
              <a:spcBef>
                <a:spcPts val="0"/>
              </a:spcBef>
              <a:buNone/>
              <a:defRPr/>
            </a:pPr>
            <a:endParaRPr lang="en-US" altLang="zh-CN" sz="1600" dirty="0"/>
          </a:p>
          <a:p>
            <a:pPr eaLnBrk="1" hangingPunct="1">
              <a:spcBef>
                <a:spcPts val="0"/>
              </a:spcBef>
              <a:buNone/>
              <a:defRPr/>
            </a:pPr>
            <a:endParaRPr lang="en-US" altLang="zh-CN" sz="1600" dirty="0"/>
          </a:p>
          <a:p>
            <a:pPr eaLnBrk="1" hangingPunct="1">
              <a:spcBef>
                <a:spcPts val="0"/>
              </a:spcBef>
              <a:buNone/>
              <a:defRPr/>
            </a:pPr>
            <a:endParaRPr lang="en-US" altLang="zh-CN" sz="1600" dirty="0"/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1600" dirty="0"/>
              <a:t>	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X=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</a:rPr>
              <a:t>＋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1011 [X]</a:t>
            </a:r>
            <a:r>
              <a:rPr lang="en-US" altLang="zh-CN" sz="2000" baseline="-25000" dirty="0">
                <a:solidFill>
                  <a:schemeClr val="tx1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000" dirty="0">
                <a:solidFill>
                  <a:srgbClr val="CC3300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1011</a:t>
            </a:r>
            <a:r>
              <a:rPr lang="en-US" altLang="zh-CN" sz="2000" dirty="0">
                <a:latin typeface="Courier New" panose="02070309020205020404" pitchFamily="49" charset="0"/>
              </a:rPr>
              <a:t> 	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	sign bit </a:t>
            </a: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</a:rPr>
              <a:t>“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</a:rPr>
              <a:t>”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 Positive</a:t>
            </a:r>
            <a:r>
              <a:rPr lang="en-US" altLang="zh-CN" sz="2000" dirty="0">
                <a:latin typeface="Courier New" panose="02070309020205020404" pitchFamily="49" charset="0"/>
              </a:rPr>
              <a:t/>
            </a:r>
            <a:br>
              <a:rPr lang="en-US" altLang="zh-CN" sz="2000" dirty="0">
                <a:latin typeface="Courier New" panose="02070309020205020404" pitchFamily="49" charset="0"/>
              </a:rPr>
            </a:b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X=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</a:rPr>
              <a:t>－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1011 [X]</a:t>
            </a:r>
            <a:r>
              <a:rPr lang="en-US" altLang="zh-CN" sz="2000" baseline="-25000" dirty="0">
                <a:solidFill>
                  <a:schemeClr val="tx1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000" dirty="0">
                <a:solidFill>
                  <a:srgbClr val="CC33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0101</a:t>
            </a:r>
            <a:r>
              <a:rPr lang="en-US" altLang="zh-CN" sz="2000" dirty="0">
                <a:latin typeface="Courier New" panose="02070309020205020404" pitchFamily="49" charset="0"/>
              </a:rPr>
              <a:t> 		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sign bit </a:t>
            </a: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</a:rPr>
              <a:t>“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</a:rPr>
              <a:t>”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 Negative 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2400" dirty="0">
                <a:solidFill>
                  <a:srgbClr val="FF3300"/>
                </a:solidFill>
              </a:rPr>
              <a:t>2's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3300"/>
                </a:solidFill>
              </a:rPr>
              <a:t>Biased notation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3300"/>
                </a:solidFill>
              </a:rPr>
              <a:t>VS 2's complement 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2000" b="1" dirty="0">
                <a:latin typeface="Courier New" panose="02070309020205020404" pitchFamily="49" charset="0"/>
              </a:rPr>
              <a:t>Only reverse sign bit</a:t>
            </a:r>
          </a:p>
          <a:p>
            <a:pPr lvl="1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altLang="zh-CN" sz="2000" b="1" dirty="0">
                <a:latin typeface="Courier New" panose="02070309020205020404" pitchFamily="49" charset="0"/>
              </a:rPr>
              <a:t>e.g. 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Courier New" panose="02070309020205020404" pitchFamily="49" charset="0"/>
              </a:rPr>
              <a:t>		 X=</a:t>
            </a:r>
            <a:r>
              <a:rPr sz="2000" b="1" dirty="0">
                <a:latin typeface="Courier New" panose="02070309020205020404" pitchFamily="49" charset="0"/>
              </a:rPr>
              <a:t>＋</a:t>
            </a:r>
            <a:r>
              <a:rPr lang="en-US" altLang="zh-CN" sz="2000" b="1" dirty="0">
                <a:latin typeface="Courier New" panose="02070309020205020404" pitchFamily="49" charset="0"/>
              </a:rPr>
              <a:t>1011 [X]c=01011 [X]b=11011 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		 X=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</a:rPr>
              <a:t>－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1011 [X]c=10101 [X]b=00101 </a:t>
            </a:r>
            <a:r>
              <a:rPr lang="en-US" altLang="zh-CN" sz="2000" dirty="0">
                <a:latin typeface="Courier New" panose="02070309020205020404" pitchFamily="49" charset="0"/>
              </a:rPr>
              <a:t/>
            </a:r>
            <a:br>
              <a:rPr lang="en-US" altLang="zh-CN" sz="2000" dirty="0">
                <a:latin typeface="Courier New" panose="02070309020205020404" pitchFamily="49" charset="0"/>
              </a:rPr>
            </a:br>
            <a:endParaRPr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3359150" y="2349500"/>
            <a:ext cx="5354638" cy="863600"/>
          </a:xfrm>
          <a:prstGeom prst="rect">
            <a:avLst/>
          </a:prstGeom>
          <a:solidFill>
            <a:srgbClr val="FFC9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0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kumimoji="0"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[X]</a:t>
            </a:r>
            <a:r>
              <a:rPr kumimoji="0" lang="en-US" altLang="zh-CN" sz="2800" baseline="-25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b</a:t>
            </a:r>
            <a:r>
              <a:rPr kumimoji="0" lang="zh-CN" altLang="en-US"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＝</a:t>
            </a:r>
            <a:r>
              <a:rPr kumimoji="0"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kumimoji="0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kumimoji="0" lang="en-US" altLang="zh-CN" sz="2200" baseline="300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kumimoji="0" lang="zh-CN" altLang="en-US" sz="2200">
                <a:solidFill>
                  <a:srgbClr val="000000"/>
                </a:solidFill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＋Ｘ</a:t>
            </a:r>
            <a:r>
              <a:rPr kumimoji="0"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	 </a:t>
            </a:r>
            <a:r>
              <a:rPr kumimoji="0"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-2</a:t>
            </a:r>
            <a:r>
              <a:rPr kumimoji="0" lang="en-US" altLang="zh-CN" sz="2200" baseline="30000">
                <a:solidFill>
                  <a:srgbClr val="000000"/>
                </a:solidFill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kumimoji="0"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≤X ≤ 2</a:t>
            </a:r>
            <a:r>
              <a:rPr kumimoji="0" lang="en-US" altLang="zh-CN" sz="2200" baseline="30000">
                <a:solidFill>
                  <a:srgbClr val="000000"/>
                </a:solidFill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kumimoji="0"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0"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[0]b  </a:t>
            </a:r>
            <a:r>
              <a:rPr kumimoji="0" lang="zh-CN" altLang="en-US" sz="2200">
                <a:solidFill>
                  <a:srgbClr val="000000"/>
                </a:solidFill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＝</a:t>
            </a:r>
            <a:r>
              <a:rPr kumimoji="0"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100000</a:t>
            </a:r>
            <a:r>
              <a:rPr kumimoji="0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…</a:t>
            </a:r>
            <a:r>
              <a:rPr kumimoji="0"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kumimoji="0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kumimoji="0" lang="en-US" altLang="zh-CN" sz="2200" baseline="300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kumimoji="0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</a:p>
        </p:txBody>
      </p:sp>
      <p:sp>
        <p:nvSpPr>
          <p:cNvPr id="35845" name="Text Box 7"/>
          <p:cNvSpPr txBox="1">
            <a:spLocks noChangeArrowheads="1"/>
          </p:cNvSpPr>
          <p:nvPr/>
        </p:nvSpPr>
        <p:spPr bwMode="auto">
          <a:xfrm>
            <a:off x="4008439" y="5589589"/>
            <a:ext cx="4103687" cy="520655"/>
          </a:xfrm>
          <a:prstGeom prst="rect">
            <a:avLst/>
          </a:prstGeom>
          <a:solidFill>
            <a:srgbClr val="F3E5EE"/>
          </a:solidFill>
          <a:ln w="28575">
            <a:solidFill>
              <a:schemeClr val="tx2"/>
            </a:solidFill>
            <a:prstDash val="dash"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FF33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IEEE 754: [X]</a:t>
            </a:r>
            <a:r>
              <a:rPr kumimoji="0" lang="en-US" altLang="zh-CN" sz="2800" baseline="-25000">
                <a:solidFill>
                  <a:srgbClr val="FF33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b</a:t>
            </a:r>
            <a:r>
              <a:rPr kumimoji="0" lang="zh-CN" altLang="en-US" sz="2800">
                <a:solidFill>
                  <a:srgbClr val="FF33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＝</a:t>
            </a:r>
            <a:r>
              <a:rPr kumimoji="0" lang="zh-CN" altLang="en-US" sz="22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kumimoji="0" lang="en-US" altLang="zh-CN" sz="22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kumimoji="0" lang="en-US" altLang="zh-CN" sz="2200" baseline="30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kumimoji="0" lang="en-US" altLang="zh-CN" sz="22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-1</a:t>
            </a:r>
            <a:r>
              <a:rPr kumimoji="0" lang="zh-CN" altLang="en-US" sz="2200">
                <a:solidFill>
                  <a:srgbClr val="FF3300"/>
                </a:solidFill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＋Ｘ</a:t>
            </a:r>
            <a:r>
              <a:rPr kumimoji="0" lang="zh-CN" altLang="en-US" sz="22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sp>
        <p:nvSpPr>
          <p:cNvPr id="35846" name="Oval 8"/>
          <p:cNvSpPr>
            <a:spLocks noChangeArrowheads="1"/>
          </p:cNvSpPr>
          <p:nvPr/>
        </p:nvSpPr>
        <p:spPr bwMode="auto">
          <a:xfrm>
            <a:off x="4511676" y="2420938"/>
            <a:ext cx="360363" cy="431800"/>
          </a:xfrm>
          <a:prstGeom prst="ellips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3333CD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847" name="AutoShape 9"/>
          <p:cNvSpPr>
            <a:spLocks noChangeArrowheads="1"/>
          </p:cNvSpPr>
          <p:nvPr/>
        </p:nvSpPr>
        <p:spPr bwMode="auto">
          <a:xfrm>
            <a:off x="8183563" y="4365626"/>
            <a:ext cx="1657350" cy="936625"/>
          </a:xfrm>
          <a:prstGeom prst="wedgeEllipseCallout">
            <a:avLst>
              <a:gd name="adj1" fmla="val -254981"/>
              <a:gd name="adj2" fmla="val -232713"/>
            </a:avLst>
          </a:prstGeom>
          <a:noFill/>
          <a:ln w="12700">
            <a:solidFill>
              <a:srgbClr val="FF33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biase</a:t>
            </a:r>
          </a:p>
        </p:txBody>
      </p:sp>
      <p:sp>
        <p:nvSpPr>
          <p:cNvPr id="35848" name="Oval 10"/>
          <p:cNvSpPr>
            <a:spLocks noChangeArrowheads="1"/>
          </p:cNvSpPr>
          <p:nvPr/>
        </p:nvSpPr>
        <p:spPr bwMode="auto">
          <a:xfrm>
            <a:off x="6888164" y="5661025"/>
            <a:ext cx="503237" cy="431800"/>
          </a:xfrm>
          <a:prstGeom prst="ellips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3333CD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849" name="Line 11"/>
          <p:cNvSpPr>
            <a:spLocks noChangeShapeType="1"/>
          </p:cNvSpPr>
          <p:nvPr/>
        </p:nvSpPr>
        <p:spPr bwMode="auto">
          <a:xfrm flipH="1">
            <a:off x="7391401" y="5192713"/>
            <a:ext cx="1223963" cy="576262"/>
          </a:xfrm>
          <a:prstGeom prst="lin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41766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749426" y="312739"/>
            <a:ext cx="2855913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Arial Unicode MS" pitchFamily="34" charset="-122"/>
            </a:endParaRPr>
          </a:p>
        </p:txBody>
      </p:sp>
      <p:sp>
        <p:nvSpPr>
          <p:cNvPr id="29700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1749426" y="1"/>
            <a:ext cx="8616948" cy="1127147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4400" dirty="0">
                <a:solidFill>
                  <a:srgbClr val="0000FF"/>
                </a:solidFill>
              </a:rPr>
              <a:t>sign extension    </a:t>
            </a:r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en-US" altLang="zh-CN" dirty="0" err="1" smtClean="0">
                <a:solidFill>
                  <a:srgbClr val="0000FF"/>
                </a:solidFill>
              </a:rPr>
              <a:t>lbu</a:t>
            </a:r>
            <a:r>
              <a:rPr lang="en-US" altLang="zh-CN" dirty="0" smtClean="0">
                <a:solidFill>
                  <a:srgbClr val="0000FF"/>
                </a:solidFill>
              </a:rPr>
              <a:t>  vs.  lb)</a:t>
            </a:r>
            <a:endParaRPr lang="en-US" altLang="zh-CN" sz="4400" dirty="0">
              <a:solidFill>
                <a:srgbClr val="0000FF"/>
              </a:solidFill>
            </a:endParaRP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487488" y="1127148"/>
            <a:ext cx="8501122" cy="4891087"/>
          </a:xfrm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cs typeface="Arial" charset="0"/>
              </a:rPr>
              <a:t>Sign Extension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>
                <a:cs typeface="Arial" charset="0"/>
              </a:rPr>
              <a:t>		e.g. 16 bit numbers to 32 bit numbers</a:t>
            </a:r>
            <a:endParaRPr lang="en-US" altLang="zh-CN" sz="2400" dirty="0"/>
          </a:p>
          <a:p>
            <a:pPr eaLnBrk="1" hangingPunct="1"/>
            <a:r>
              <a:rPr lang="en-US" altLang="zh-CN" sz="2400" dirty="0">
                <a:cs typeface="Arial" charset="0"/>
              </a:rPr>
              <a:t>Required for operations with registers(32 bits) and immediate operands (16 bits)</a:t>
            </a:r>
            <a:endParaRPr lang="en-US" altLang="zh-CN" sz="2400" dirty="0"/>
          </a:p>
          <a:p>
            <a:pPr eaLnBrk="1" hangingPunct="1"/>
            <a:r>
              <a:rPr lang="en-US" altLang="zh-CN" sz="2400" dirty="0">
                <a:cs typeface="Arial" charset="0"/>
              </a:rPr>
              <a:t>Sign extension</a:t>
            </a:r>
            <a:endParaRPr lang="en-US" altLang="zh-CN" sz="2400" dirty="0"/>
          </a:p>
          <a:p>
            <a:pPr lvl="1" eaLnBrk="1" hangingPunct="1"/>
            <a:r>
              <a:rPr lang="en-US" altLang="zh-CN" dirty="0">
                <a:cs typeface="Arial" charset="0"/>
              </a:rPr>
              <a:t>Take the lower 16 bits as they are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cs typeface="Arial" charset="0"/>
              </a:rPr>
              <a:t>Copy the highest bit to the remaining 16 bits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cs typeface="Arial" charset="0"/>
              </a:rPr>
              <a:t>0000 0000 0000 0010 </a:t>
            </a:r>
            <a:r>
              <a:rPr lang="en-US" altLang="zh-CN" b="1" dirty="0">
                <a:cs typeface="Arial" charset="0"/>
              </a:rPr>
              <a:t>→</a:t>
            </a:r>
            <a:r>
              <a:rPr lang="en-US" altLang="zh-CN" dirty="0">
                <a:cs typeface="Arial" charset="0"/>
              </a:rPr>
              <a:t> 2</a:t>
            </a:r>
            <a:endParaRPr lang="en-US" altLang="zh-CN" dirty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>
                <a:cs typeface="Arial" charset="0"/>
              </a:rPr>
              <a:t>	</a:t>
            </a:r>
            <a:r>
              <a:rPr lang="en-US" altLang="zh-CN" dirty="0">
                <a:solidFill>
                  <a:srgbClr val="FF3300"/>
                </a:solidFill>
                <a:cs typeface="Arial" charset="0"/>
              </a:rPr>
              <a:t>0000 0000 0000 0000</a:t>
            </a:r>
            <a:r>
              <a:rPr lang="en-US" altLang="zh-CN" dirty="0">
                <a:cs typeface="Arial" charset="0"/>
              </a:rPr>
              <a:t> 0000 0000 0000 0010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cs typeface="Arial" charset="0"/>
              </a:rPr>
              <a:t>1111 1111 1111 1110 </a:t>
            </a:r>
            <a:r>
              <a:rPr lang="en-US" altLang="zh-CN" b="1" dirty="0">
                <a:cs typeface="Arial" charset="0"/>
              </a:rPr>
              <a:t>→</a:t>
            </a:r>
            <a:r>
              <a:rPr lang="en-US" altLang="zh-CN" dirty="0">
                <a:cs typeface="Arial" charset="0"/>
              </a:rPr>
              <a:t> -2</a:t>
            </a:r>
            <a:endParaRPr lang="en-US" altLang="zh-CN" dirty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>
                <a:cs typeface="Arial" charset="0"/>
              </a:rPr>
              <a:t>	</a:t>
            </a:r>
            <a:r>
              <a:rPr lang="en-US" altLang="zh-CN" dirty="0">
                <a:solidFill>
                  <a:srgbClr val="FF3300"/>
                </a:solidFill>
                <a:cs typeface="Arial" charset="0"/>
              </a:rPr>
              <a:t>1111 1111 1111 1111</a:t>
            </a:r>
            <a:r>
              <a:rPr lang="en-US" altLang="zh-CN" dirty="0">
                <a:cs typeface="Arial" charset="0"/>
              </a:rPr>
              <a:t> 1111 1111 1111 1110</a:t>
            </a:r>
          </a:p>
        </p:txBody>
      </p:sp>
    </p:spTree>
  </p:cSld>
  <p:clrMapOvr>
    <a:masterClrMapping/>
  </p:clrMapOvr>
  <p:transition spd="slow" advTm="2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>
                <a:solidFill>
                  <a:srgbClr val="0000FF"/>
                </a:solidFill>
              </a:rPr>
              <a:t>Compare operations 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/>
              <a:t>Different compare operations required for both number </a:t>
            </a:r>
            <a:r>
              <a:rPr lang="en-US" altLang="zh-CN" b="1" dirty="0" smtClean="0">
                <a:solidFill>
                  <a:srgbClr val="FF0000"/>
                </a:solidFill>
              </a:rPr>
              <a:t>types</a:t>
            </a:r>
          </a:p>
          <a:p>
            <a:pPr lvl="1" eaLnBrk="1" hangingPunct="1"/>
            <a:r>
              <a:rPr lang="en-US" altLang="zh-CN" sz="2800" b="1" dirty="0"/>
              <a:t>Signed integer</a:t>
            </a:r>
          </a:p>
          <a:p>
            <a:pPr lvl="2" eaLnBrk="1" hangingPunct="1"/>
            <a:r>
              <a:rPr lang="en-US" altLang="zh-CN" sz="2400" dirty="0" err="1">
                <a:solidFill>
                  <a:srgbClr val="0000FF"/>
                </a:solidFill>
              </a:rPr>
              <a:t>slt</a:t>
            </a:r>
            <a:r>
              <a:rPr lang="en-US" altLang="zh-CN" sz="2400" dirty="0"/>
              <a:t> Set when less than</a:t>
            </a:r>
          </a:p>
          <a:p>
            <a:pPr lvl="2" eaLnBrk="1" hangingPunct="1"/>
            <a:r>
              <a:rPr lang="en-US" altLang="zh-CN" sz="2400" dirty="0" err="1">
                <a:solidFill>
                  <a:srgbClr val="0000FF"/>
                </a:solidFill>
              </a:rPr>
              <a:t>slti</a:t>
            </a:r>
            <a:r>
              <a:rPr lang="en-US" altLang="zh-CN" sz="2400" dirty="0"/>
              <a:t> Set when less than immediate</a:t>
            </a:r>
          </a:p>
          <a:p>
            <a:pPr lvl="1" eaLnBrk="1" hangingPunct="1"/>
            <a:r>
              <a:rPr lang="en-US" altLang="zh-CN" sz="2800" b="1" dirty="0"/>
              <a:t>Unsigned integer</a:t>
            </a:r>
          </a:p>
          <a:p>
            <a:pPr lvl="2" eaLnBrk="1" hangingPunct="1"/>
            <a:r>
              <a:rPr lang="en-US" altLang="zh-CN" sz="2400" dirty="0" err="1">
                <a:solidFill>
                  <a:srgbClr val="0000FF"/>
                </a:solidFill>
              </a:rPr>
              <a:t>sltu</a:t>
            </a:r>
            <a:r>
              <a:rPr lang="en-US" altLang="zh-CN" sz="2400" dirty="0"/>
              <a:t> Set when less than</a:t>
            </a:r>
          </a:p>
          <a:p>
            <a:pPr lvl="2" eaLnBrk="1" hangingPunct="1"/>
            <a:r>
              <a:rPr lang="en-US" altLang="zh-CN" sz="2400" dirty="0" err="1">
                <a:solidFill>
                  <a:srgbClr val="0000FF"/>
                </a:solidFill>
              </a:rPr>
              <a:t>sltiu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/>
              <a:t>Set when less than immediate </a:t>
            </a:r>
          </a:p>
        </p:txBody>
      </p:sp>
    </p:spTree>
    <p:extLst>
      <p:ext uri="{BB962C8B-B14F-4D97-AF65-F5344CB8AC3E}">
        <p14:creationId xmlns:p14="http://schemas.microsoft.com/office/powerpoint/2010/main" val="959185440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15480" y="162211"/>
            <a:ext cx="5984887" cy="857256"/>
          </a:xfrm>
        </p:spPr>
        <p:txBody>
          <a:bodyPr/>
          <a:lstStyle/>
          <a:p>
            <a:pPr algn="l" eaLnBrk="1" hangingPunct="1"/>
            <a:r>
              <a:rPr lang="en-US" altLang="zh-CN" dirty="0" smtClean="0">
                <a:solidFill>
                  <a:srgbClr val="0000FF"/>
                </a:solidFill>
              </a:rPr>
              <a:t>Example for Compare</a:t>
            </a:r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127250" y="1142985"/>
            <a:ext cx="8540750" cy="4681537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Register $</a:t>
            </a:r>
            <a:r>
              <a:rPr lang="en-US" altLang="zh-CN" sz="2400" dirty="0" err="1"/>
              <a:t>s0</a:t>
            </a:r>
            <a:endParaRPr lang="en-US" altLang="zh-CN" sz="24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FF3300"/>
                </a:solidFill>
              </a:rPr>
              <a:t>1</a:t>
            </a:r>
            <a:r>
              <a:rPr lang="en-US" altLang="zh-CN" sz="2400" dirty="0"/>
              <a:t>111 1111 1111 1111 1111 1111 1111 1111</a:t>
            </a:r>
          </a:p>
          <a:p>
            <a:pPr eaLnBrk="1" hangingPunct="1"/>
            <a:r>
              <a:rPr lang="en-US" altLang="zh-CN" sz="2400" dirty="0"/>
              <a:t>Register $</a:t>
            </a:r>
            <a:r>
              <a:rPr lang="en-US" altLang="zh-CN" sz="2400" dirty="0" err="1"/>
              <a:t>s1</a:t>
            </a:r>
            <a:endParaRPr lang="en-US" altLang="zh-CN" sz="24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FF3300"/>
                </a:solidFill>
              </a:rPr>
              <a:t>0</a:t>
            </a:r>
            <a:r>
              <a:rPr lang="en-US" altLang="zh-CN" sz="2400" dirty="0"/>
              <a:t>000 0000 0000 0000 0000 0000 0000 0001</a:t>
            </a:r>
          </a:p>
          <a:p>
            <a:pPr eaLnBrk="1" hangingPunct="1"/>
            <a:r>
              <a:rPr lang="en-US" altLang="zh-CN" sz="2400" dirty="0"/>
              <a:t>Compared Operations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slt</a:t>
            </a:r>
            <a:r>
              <a:rPr lang="en-US" altLang="zh-CN" sz="2400" dirty="0"/>
              <a:t>  $</a:t>
            </a:r>
            <a:r>
              <a:rPr lang="en-US" altLang="zh-CN" sz="2400" dirty="0" err="1"/>
              <a:t>t0</a:t>
            </a:r>
            <a:r>
              <a:rPr lang="en-US" altLang="zh-CN" sz="2400" dirty="0"/>
              <a:t>, $</a:t>
            </a:r>
            <a:r>
              <a:rPr lang="en-US" altLang="zh-CN" sz="2400" dirty="0" err="1"/>
              <a:t>s0</a:t>
            </a:r>
            <a:r>
              <a:rPr lang="en-US" altLang="zh-CN" sz="2400" dirty="0"/>
              <a:t>, $</a:t>
            </a:r>
            <a:r>
              <a:rPr lang="en-US" altLang="zh-CN" sz="2400" dirty="0" err="1"/>
              <a:t>s1</a:t>
            </a:r>
            <a:endParaRPr lang="en-US" altLang="zh-CN" sz="24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sltu</a:t>
            </a:r>
            <a:r>
              <a:rPr lang="en-US" altLang="zh-CN" sz="2400" dirty="0"/>
              <a:t> $</a:t>
            </a:r>
            <a:r>
              <a:rPr lang="en-US" altLang="zh-CN" sz="2400" dirty="0" err="1"/>
              <a:t>t0</a:t>
            </a:r>
            <a:r>
              <a:rPr lang="en-US" altLang="zh-CN" sz="2400" dirty="0"/>
              <a:t>, $</a:t>
            </a:r>
            <a:r>
              <a:rPr lang="en-US" altLang="zh-CN" sz="2400" dirty="0" err="1"/>
              <a:t>s0</a:t>
            </a:r>
            <a:r>
              <a:rPr lang="en-US" altLang="zh-CN" sz="2400" dirty="0"/>
              <a:t>, $</a:t>
            </a:r>
            <a:r>
              <a:rPr lang="en-US" altLang="zh-CN" sz="2400" dirty="0" err="1"/>
              <a:t>s1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Results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	$</a:t>
            </a:r>
            <a:r>
              <a:rPr lang="en-US" altLang="zh-CN" sz="2400" dirty="0" err="1"/>
              <a:t>t0</a:t>
            </a:r>
            <a:r>
              <a:rPr lang="en-US" altLang="zh-CN" sz="2400" dirty="0"/>
              <a:t> = 1    (-1 &lt; 1)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	$</a:t>
            </a:r>
            <a:r>
              <a:rPr lang="en-US" altLang="zh-CN" sz="2400" dirty="0" err="1"/>
              <a:t>t0</a:t>
            </a:r>
            <a:r>
              <a:rPr lang="en-US" altLang="zh-CN" sz="2400" dirty="0"/>
              <a:t> = 0    (</a:t>
            </a:r>
            <a:r>
              <a:rPr lang="en-US" altLang="zh-CN" sz="2400" dirty="0" err="1"/>
              <a:t>4,294,967,295</a:t>
            </a:r>
            <a:r>
              <a:rPr lang="en-US" altLang="zh-CN" sz="2400" baseline="-25000" dirty="0" err="1"/>
              <a:t>ten</a:t>
            </a:r>
            <a:r>
              <a:rPr lang="en-US" altLang="zh-CN" sz="2400" dirty="0"/>
              <a:t> &gt; </a:t>
            </a:r>
            <a:r>
              <a:rPr lang="en-US" altLang="zh-CN" sz="2400" dirty="0" err="1"/>
              <a:t>1</a:t>
            </a:r>
            <a:r>
              <a:rPr lang="en-US" altLang="zh-CN" sz="2400" baseline="-25000" dirty="0" err="1"/>
              <a:t>ten</a:t>
            </a:r>
            <a:r>
              <a:rPr lang="en-US" altLang="zh-CN" sz="2400" dirty="0"/>
              <a:t>)</a:t>
            </a:r>
          </a:p>
          <a:p>
            <a:pPr eaLnBrk="1" hangingPunct="1"/>
            <a:endParaRPr lang="en-US" altLang="zh-CN" sz="2400" dirty="0"/>
          </a:p>
        </p:txBody>
      </p:sp>
      <p:sp>
        <p:nvSpPr>
          <p:cNvPr id="31748" name="Freeform 4"/>
          <p:cNvSpPr>
            <a:spLocks/>
          </p:cNvSpPr>
          <p:nvPr/>
        </p:nvSpPr>
        <p:spPr bwMode="auto">
          <a:xfrm>
            <a:off x="2024035" y="3571877"/>
            <a:ext cx="1031875" cy="1296987"/>
          </a:xfrm>
          <a:custGeom>
            <a:avLst/>
            <a:gdLst>
              <a:gd name="T0" fmla="*/ 948808 w 559"/>
              <a:gd name="T1" fmla="*/ 1491 h 870"/>
              <a:gd name="T2" fmla="*/ 446715 w 559"/>
              <a:gd name="T3" fmla="*/ 135662 h 870"/>
              <a:gd name="T4" fmla="*/ 27689 w 559"/>
              <a:gd name="T5" fmla="*/ 812480 h 870"/>
              <a:gd name="T6" fmla="*/ 278735 w 559"/>
              <a:gd name="T7" fmla="*/ 1217975 h 870"/>
              <a:gd name="T8" fmla="*/ 1031875 w 559"/>
              <a:gd name="T9" fmla="*/ 1285061 h 8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9"/>
              <a:gd name="T16" fmla="*/ 0 h 870"/>
              <a:gd name="T17" fmla="*/ 559 w 559"/>
              <a:gd name="T18" fmla="*/ 870 h 8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9" h="870">
                <a:moveTo>
                  <a:pt x="514" y="1"/>
                </a:moveTo>
                <a:cubicBezTo>
                  <a:pt x="419" y="0"/>
                  <a:pt x="325" y="0"/>
                  <a:pt x="242" y="91"/>
                </a:cubicBezTo>
                <a:cubicBezTo>
                  <a:pt x="159" y="182"/>
                  <a:pt x="30" y="424"/>
                  <a:pt x="15" y="545"/>
                </a:cubicBezTo>
                <a:cubicBezTo>
                  <a:pt x="0" y="666"/>
                  <a:pt x="60" y="764"/>
                  <a:pt x="151" y="817"/>
                </a:cubicBezTo>
                <a:cubicBezTo>
                  <a:pt x="242" y="870"/>
                  <a:pt x="400" y="866"/>
                  <a:pt x="559" y="862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31749" name="Freeform 6"/>
          <p:cNvSpPr>
            <a:spLocks/>
          </p:cNvSpPr>
          <p:nvPr/>
        </p:nvSpPr>
        <p:spPr bwMode="auto">
          <a:xfrm>
            <a:off x="5381620" y="4071942"/>
            <a:ext cx="642942" cy="1143008"/>
          </a:xfrm>
          <a:custGeom>
            <a:avLst/>
            <a:gdLst>
              <a:gd name="T0" fmla="*/ 0 w 393"/>
              <a:gd name="T1" fmla="*/ 0 h 590"/>
              <a:gd name="T2" fmla="*/ 288925 w 393"/>
              <a:gd name="T3" fmla="*/ 288925 h 590"/>
              <a:gd name="T4" fmla="*/ 576263 w 393"/>
              <a:gd name="T5" fmla="*/ 649287 h 590"/>
              <a:gd name="T6" fmla="*/ 576263 w 393"/>
              <a:gd name="T7" fmla="*/ 936625 h 590"/>
              <a:gd name="T8" fmla="*/ 0 60000 65536"/>
              <a:gd name="T9" fmla="*/ 0 60000 65536"/>
              <a:gd name="T10" fmla="*/ 0 60000 65536"/>
              <a:gd name="T11" fmla="*/ 0 60000 65536"/>
              <a:gd name="T12" fmla="*/ 0 w 393"/>
              <a:gd name="T13" fmla="*/ 0 h 590"/>
              <a:gd name="T14" fmla="*/ 393 w 393"/>
              <a:gd name="T15" fmla="*/ 590 h 5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3" h="590">
                <a:moveTo>
                  <a:pt x="0" y="0"/>
                </a:moveTo>
                <a:cubicBezTo>
                  <a:pt x="61" y="57"/>
                  <a:pt x="122" y="114"/>
                  <a:pt x="182" y="182"/>
                </a:cubicBezTo>
                <a:cubicBezTo>
                  <a:pt x="242" y="250"/>
                  <a:pt x="333" y="341"/>
                  <a:pt x="363" y="409"/>
                </a:cubicBezTo>
                <a:cubicBezTo>
                  <a:pt x="393" y="477"/>
                  <a:pt x="378" y="533"/>
                  <a:pt x="363" y="59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90488" tIns="44450" rIns="90488" bIns="4445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345210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>
                <a:solidFill>
                  <a:srgbClr val="0000FF"/>
                </a:solidFill>
              </a:rPr>
              <a:t>           3.3 Arithmetic</a:t>
            </a:r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559496" y="1268414"/>
            <a:ext cx="10037722" cy="48863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Addition and Subtraction</a:t>
            </a:r>
          </a:p>
          <a:p>
            <a:pPr eaLnBrk="1" hangingPunct="1"/>
            <a:r>
              <a:rPr lang="en-US" altLang="zh-CN" dirty="0" smtClean="0"/>
              <a:t>Logical operations</a:t>
            </a:r>
          </a:p>
          <a:p>
            <a:pPr eaLnBrk="1" hangingPunct="1"/>
            <a:r>
              <a:rPr lang="en-US" altLang="zh-CN" dirty="0" smtClean="0"/>
              <a:t>Constructing a simple </a:t>
            </a:r>
            <a:r>
              <a:rPr lang="en-US" altLang="zh-CN" dirty="0" err="1" smtClean="0"/>
              <a:t>ALU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Multiplication</a:t>
            </a:r>
          </a:p>
          <a:p>
            <a:pPr eaLnBrk="1" hangingPunct="1"/>
            <a:r>
              <a:rPr lang="en-US" altLang="zh-CN" dirty="0" smtClean="0"/>
              <a:t>Division</a:t>
            </a:r>
          </a:p>
          <a:p>
            <a:pPr eaLnBrk="1" hangingPunct="1"/>
            <a:r>
              <a:rPr lang="en-US" altLang="zh-CN" dirty="0" smtClean="0"/>
              <a:t>Floating point arithmetic</a:t>
            </a:r>
          </a:p>
          <a:p>
            <a:pPr eaLnBrk="1" hangingPunct="1"/>
            <a:r>
              <a:rPr lang="en-US" altLang="zh-CN" dirty="0" smtClean="0"/>
              <a:t>Adding all parts to get an </a:t>
            </a:r>
            <a:r>
              <a:rPr lang="en-US" altLang="zh-CN" dirty="0" err="1" smtClean="0"/>
              <a:t>ALU</a:t>
            </a:r>
            <a:endParaRPr lang="en-US" altLang="zh-CN" dirty="0" smtClean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>
                <a:solidFill>
                  <a:srgbClr val="0000FF"/>
                </a:solidFill>
              </a:rPr>
              <a:t>Addition &amp; subtraction</a:t>
            </a: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992313" y="1484314"/>
            <a:ext cx="8540750" cy="4194175"/>
          </a:xfrm>
        </p:spPr>
        <p:txBody>
          <a:bodyPr/>
          <a:lstStyle/>
          <a:p>
            <a:pPr eaLnBrk="1" hangingPunct="1"/>
            <a:r>
              <a:rPr lang="en-US" altLang="zh-CN" dirty="0"/>
              <a:t>Adding bit by bit, carries -&gt; next digit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/>
              <a:t>Subtraction</a:t>
            </a:r>
          </a:p>
          <a:p>
            <a:pPr lvl="1" eaLnBrk="1" hangingPunct="1"/>
            <a:r>
              <a:rPr lang="en-US" altLang="zh-CN" dirty="0"/>
              <a:t>Directly</a:t>
            </a:r>
          </a:p>
          <a:p>
            <a:pPr lvl="1" eaLnBrk="1" hangingPunct="1"/>
            <a:r>
              <a:rPr lang="en-US" altLang="zh-CN" dirty="0"/>
              <a:t>Addition of 2's complement</a:t>
            </a:r>
          </a:p>
          <a:p>
            <a:pPr lvl="1" eaLnBrk="1" hangingPunct="1"/>
            <a:endParaRPr lang="en-US" altLang="zh-CN" dirty="0" smtClean="0"/>
          </a:p>
        </p:txBody>
      </p:sp>
      <p:pic>
        <p:nvPicPr>
          <p:cNvPr id="34820" name="Picture 4" descr="addsub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5276" y="2276476"/>
            <a:ext cx="2949575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5" descr="addsub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1451" y="4652964"/>
            <a:ext cx="2949575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2" name="Picture 6" descr="addsub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56364" y="4652964"/>
            <a:ext cx="2949575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>
                <a:solidFill>
                  <a:srgbClr val="FF3300"/>
                </a:solidFill>
              </a:rPr>
              <a:t>              </a:t>
            </a:r>
            <a:r>
              <a:rPr lang="en-US" altLang="zh-CN" dirty="0" smtClean="0">
                <a:solidFill>
                  <a:srgbClr val="0000FF"/>
                </a:solidFill>
              </a:rPr>
              <a:t>Overflow</a:t>
            </a:r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801813" y="1224552"/>
            <a:ext cx="8540750" cy="4194175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The sum of two numbers can exceed any representation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sz="2200" dirty="0"/>
              <a:t>The difference of two numbers can exceed any </a:t>
            </a:r>
            <a:r>
              <a:rPr lang="en-US" altLang="zh-CN" sz="2200" dirty="0" smtClean="0"/>
              <a:t>representation</a:t>
            </a:r>
          </a:p>
          <a:p>
            <a:pPr eaLnBrk="1" hangingPunct="1"/>
            <a:endParaRPr lang="en-US" altLang="zh-CN" sz="2200" dirty="0"/>
          </a:p>
          <a:p>
            <a:pPr eaLnBrk="1" hangingPunct="1"/>
            <a:r>
              <a:rPr lang="en-US" altLang="zh-CN" sz="2400" dirty="0"/>
              <a:t>2's complement: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</a:t>
            </a:r>
            <a:r>
              <a:rPr lang="en-US" altLang="zh-CN" sz="2400" dirty="0"/>
              <a:t>Numbers change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sign and size</a:t>
            </a:r>
          </a:p>
        </p:txBody>
      </p:sp>
      <p:pic>
        <p:nvPicPr>
          <p:cNvPr id="35844" name="Picture 4" descr="overf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2539" y="1712571"/>
            <a:ext cx="2982912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 descr="overf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35638" y="4365626"/>
            <a:ext cx="2982912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3792539" y="2558983"/>
            <a:ext cx="358775" cy="504825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Arial Unicode MS" pitchFamily="34" charset="-122"/>
            </a:endParaRPr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5929313" y="4340226"/>
            <a:ext cx="285750" cy="1368425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Arial Unicode MS" pitchFamily="34" charset="-122"/>
            </a:endParaRPr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7608889" y="4437063"/>
            <a:ext cx="358775" cy="360362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Arial Unicode MS" pitchFamily="34" charset="-122"/>
            </a:endParaRPr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>
            <a:off x="7896226" y="4797426"/>
            <a:ext cx="358775" cy="360363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Arial Unicode MS" pitchFamily="34" charset="-122"/>
            </a:endParaRPr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7608889" y="5229226"/>
            <a:ext cx="358775" cy="360363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Arial Unicode MS" pitchFamily="34" charset="-122"/>
            </a:endParaRP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03512" y="0"/>
            <a:ext cx="8964488" cy="1131910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rgbClr val="0000FF"/>
                </a:solidFill>
              </a:rPr>
              <a:t>Overflow conditions</a:t>
            </a:r>
          </a:p>
        </p:txBody>
      </p:sp>
      <p:sp>
        <p:nvSpPr>
          <p:cNvPr id="368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703512" y="1285860"/>
            <a:ext cx="8964488" cy="5000660"/>
          </a:xfrm>
        </p:spPr>
        <p:txBody>
          <a:bodyPr/>
          <a:lstStyle/>
          <a:p>
            <a:pPr eaLnBrk="1" hangingPunct="1"/>
            <a:r>
              <a:rPr lang="en-US" altLang="zh-CN" dirty="0"/>
              <a:t>General overflow conditions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Reaction on overflow</a:t>
            </a:r>
          </a:p>
          <a:p>
            <a:pPr lvl="1" eaLnBrk="1" hangingPunct="1"/>
            <a:r>
              <a:rPr lang="en-US" altLang="zh-CN" dirty="0"/>
              <a:t>Ignore ?</a:t>
            </a:r>
          </a:p>
          <a:p>
            <a:pPr lvl="1" eaLnBrk="1" hangingPunct="1"/>
            <a:r>
              <a:rPr lang="en-US" altLang="zh-CN" dirty="0"/>
              <a:t>Reaction of the OS</a:t>
            </a:r>
          </a:p>
          <a:p>
            <a:pPr lvl="1" eaLnBrk="1" hangingPunct="1"/>
            <a:r>
              <a:rPr lang="en-US" altLang="zh-CN" dirty="0"/>
              <a:t>Signaling to application (</a:t>
            </a:r>
            <a:r>
              <a:rPr lang="en-US" altLang="zh-CN" dirty="0" err="1"/>
              <a:t>Ada</a:t>
            </a:r>
            <a:r>
              <a:rPr lang="en-US" altLang="zh-CN" dirty="0"/>
              <a:t>, Fortran,...)</a:t>
            </a:r>
          </a:p>
        </p:txBody>
      </p:sp>
      <p:graphicFrame>
        <p:nvGraphicFramePr>
          <p:cNvPr id="5" name="Group 45"/>
          <p:cNvGraphicFramePr>
            <a:graphicFrameLocks/>
          </p:cNvGraphicFramePr>
          <p:nvPr/>
        </p:nvGraphicFramePr>
        <p:xfrm>
          <a:off x="2424113" y="1916113"/>
          <a:ext cx="7848600" cy="2273300"/>
        </p:xfrm>
        <a:graphic>
          <a:graphicData uri="http://schemas.openxmlformats.org/drawingml/2006/table">
            <a:tbl>
              <a:tblPr/>
              <a:tblGrid>
                <a:gridCol w="17541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81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765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Operation 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Operand A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Operand B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Result overflow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A+B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	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(01)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A+B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	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(10)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A-B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	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(01)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A-B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	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(10)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>
                <a:solidFill>
                  <a:srgbClr val="FF3300"/>
                </a:solidFill>
              </a:rPr>
              <a:t>   Overflow process</a:t>
            </a:r>
          </a:p>
        </p:txBody>
      </p:sp>
      <p:sp>
        <p:nvSpPr>
          <p:cNvPr id="3789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952596" y="1357298"/>
            <a:ext cx="8540750" cy="4429156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Hardware detection in the </a:t>
            </a:r>
            <a:r>
              <a:rPr lang="en-US" altLang="zh-CN" dirty="0" err="1" smtClean="0"/>
              <a:t>ALU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Generation of an exception (interrupt)</a:t>
            </a:r>
          </a:p>
          <a:p>
            <a:pPr eaLnBrk="1" hangingPunct="1"/>
            <a:r>
              <a:rPr lang="en-US" altLang="zh-CN" dirty="0" smtClean="0"/>
              <a:t>Save the instruction address (not PC) in special register </a:t>
            </a:r>
            <a:r>
              <a:rPr lang="en-US" altLang="zh-CN" dirty="0" err="1" smtClean="0">
                <a:solidFill>
                  <a:srgbClr val="FF3300"/>
                </a:solidFill>
              </a:rPr>
              <a:t>EPC</a:t>
            </a:r>
            <a:endParaRPr lang="en-US" altLang="zh-CN" dirty="0" smtClean="0">
              <a:solidFill>
                <a:srgbClr val="FF3300"/>
              </a:solidFill>
            </a:endParaRPr>
          </a:p>
          <a:p>
            <a:pPr eaLnBrk="1" hangingPunct="1"/>
            <a:r>
              <a:rPr lang="en-US" altLang="zh-CN" dirty="0" smtClean="0"/>
              <a:t>Jump to specific routine in OS</a:t>
            </a:r>
          </a:p>
          <a:p>
            <a:pPr lvl="1" eaLnBrk="1" hangingPunct="1"/>
            <a:r>
              <a:rPr lang="en-US" altLang="zh-CN" dirty="0" smtClean="0"/>
              <a:t>Correct &amp; return to program</a:t>
            </a:r>
          </a:p>
          <a:p>
            <a:pPr lvl="1" eaLnBrk="1" hangingPunct="1"/>
            <a:r>
              <a:rPr lang="en-US" altLang="zh-CN" dirty="0" smtClean="0"/>
              <a:t>Return to program with error code</a:t>
            </a:r>
          </a:p>
          <a:p>
            <a:pPr lvl="1" eaLnBrk="1" hangingPunct="1"/>
            <a:r>
              <a:rPr lang="en-US" altLang="zh-CN" dirty="0" smtClean="0"/>
              <a:t>Abort program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>
                <a:solidFill>
                  <a:srgbClr val="FF3300"/>
                </a:solidFill>
              </a:rPr>
              <a:t>Which instructions cause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3300"/>
                </a:solidFill>
              </a:rPr>
              <a:t>Overflow</a:t>
            </a:r>
          </a:p>
        </p:txBody>
      </p:sp>
      <p:sp>
        <p:nvSpPr>
          <p:cNvPr id="389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703388" y="1285861"/>
            <a:ext cx="8964613" cy="4681537"/>
          </a:xfrm>
        </p:spPr>
        <p:txBody>
          <a:bodyPr/>
          <a:lstStyle/>
          <a:p>
            <a:pPr eaLnBrk="1" hangingPunct="1"/>
            <a:r>
              <a:rPr lang="en-US" altLang="zh-CN" sz="2200" b="1" dirty="0"/>
              <a:t>Overflows in signed arithmetic instructions cause exceptions:</a:t>
            </a:r>
          </a:p>
          <a:p>
            <a:pPr lvl="1" eaLnBrk="1" hangingPunct="1"/>
            <a:r>
              <a:rPr lang="en-US" altLang="zh-CN" dirty="0" smtClean="0">
                <a:solidFill>
                  <a:srgbClr val="0000FF"/>
                </a:solidFill>
              </a:rPr>
              <a:t>add</a:t>
            </a:r>
          </a:p>
          <a:p>
            <a:pPr lvl="1" eaLnBrk="1" hangingPunct="1"/>
            <a:r>
              <a:rPr lang="en-US" altLang="zh-CN" dirty="0" smtClean="0">
                <a:solidFill>
                  <a:srgbClr val="0000FF"/>
                </a:solidFill>
              </a:rPr>
              <a:t>add immediate (</a:t>
            </a:r>
            <a:r>
              <a:rPr lang="en-US" altLang="zh-CN" dirty="0" err="1" smtClean="0">
                <a:solidFill>
                  <a:srgbClr val="0000FF"/>
                </a:solidFill>
              </a:rPr>
              <a:t>addi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</a:p>
          <a:p>
            <a:pPr lvl="1" eaLnBrk="1" hangingPunct="1"/>
            <a:r>
              <a:rPr lang="en-US" altLang="zh-CN" dirty="0" smtClean="0">
                <a:solidFill>
                  <a:srgbClr val="0000FF"/>
                </a:solidFill>
              </a:rPr>
              <a:t>subtract (sub)</a:t>
            </a:r>
          </a:p>
          <a:p>
            <a:pPr eaLnBrk="1" hangingPunct="1"/>
            <a:r>
              <a:rPr lang="en-US" altLang="zh-CN" sz="2000" b="1" dirty="0"/>
              <a:t>Overflows in unsigned arithmetic instructions </a:t>
            </a:r>
            <a:r>
              <a:rPr lang="en-US" altLang="zh-CN" sz="2000" b="1" u="sng" dirty="0">
                <a:solidFill>
                  <a:srgbClr val="FF3300"/>
                </a:solidFill>
              </a:rPr>
              <a:t>don</a:t>
            </a:r>
            <a:r>
              <a:rPr lang="en-US" altLang="zh-CN" sz="2000" b="1" u="sng" dirty="0">
                <a:solidFill>
                  <a:srgbClr val="FF3300"/>
                </a:solidFill>
                <a:latin typeface="Arial Unicode MS" pitchFamily="34" charset="-122"/>
              </a:rPr>
              <a:t>’</a:t>
            </a:r>
            <a:r>
              <a:rPr lang="en-US" altLang="zh-CN" sz="2000" b="1" u="sng" dirty="0">
                <a:solidFill>
                  <a:srgbClr val="FF3300"/>
                </a:solidFill>
              </a:rPr>
              <a:t>t </a:t>
            </a:r>
            <a:r>
              <a:rPr lang="en-US" altLang="zh-CN" sz="2000" b="1" dirty="0"/>
              <a:t>cause exceptions</a:t>
            </a:r>
          </a:p>
          <a:p>
            <a:pPr lvl="1" eaLnBrk="1" hangingPunct="1"/>
            <a:r>
              <a:rPr lang="en-US" altLang="zh-CN" dirty="0" smtClean="0">
                <a:solidFill>
                  <a:srgbClr val="000000"/>
                </a:solidFill>
              </a:rPr>
              <a:t>add unsigned (</a:t>
            </a:r>
            <a:r>
              <a:rPr lang="en-US" altLang="zh-CN" dirty="0" err="1" smtClean="0">
                <a:solidFill>
                  <a:srgbClr val="000000"/>
                </a:solidFill>
              </a:rPr>
              <a:t>addu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</a:p>
          <a:p>
            <a:pPr lvl="1" eaLnBrk="1" hangingPunct="1"/>
            <a:r>
              <a:rPr lang="en-US" altLang="zh-CN" dirty="0" smtClean="0">
                <a:solidFill>
                  <a:srgbClr val="000000"/>
                </a:solidFill>
              </a:rPr>
              <a:t>add immediate unsigned (</a:t>
            </a:r>
            <a:r>
              <a:rPr lang="en-US" altLang="zh-CN" dirty="0" err="1" smtClean="0">
                <a:solidFill>
                  <a:srgbClr val="000000"/>
                </a:solidFill>
              </a:rPr>
              <a:t>addiu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</a:p>
          <a:p>
            <a:pPr lvl="1" eaLnBrk="1" hangingPunct="1"/>
            <a:r>
              <a:rPr lang="en-US" altLang="zh-CN" dirty="0" smtClean="0">
                <a:solidFill>
                  <a:srgbClr val="000000"/>
                </a:solidFill>
              </a:rPr>
              <a:t>Subtract unsigned (</a:t>
            </a:r>
            <a:r>
              <a:rPr lang="en-US" altLang="zh-CN" dirty="0" err="1" smtClean="0">
                <a:solidFill>
                  <a:srgbClr val="000000"/>
                </a:solidFill>
              </a:rPr>
              <a:t>subu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</a:p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Handle with care!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49426" y="312739"/>
            <a:ext cx="521017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3.1 Introduction</a:t>
            </a:r>
          </a:p>
        </p:txBody>
      </p:sp>
      <p:sp>
        <p:nvSpPr>
          <p:cNvPr id="4099" name="AutoShape 3"/>
          <p:cNvSpPr>
            <a:spLocks noGrp="1" noChangeArrowheads="1"/>
          </p:cNvSpPr>
          <p:nvPr>
            <p:ph idx="1"/>
          </p:nvPr>
        </p:nvSpPr>
        <p:spPr>
          <a:xfrm>
            <a:off x="1271464" y="1214422"/>
            <a:ext cx="9139332" cy="5105400"/>
          </a:xfrm>
        </p:spPr>
        <p:txBody>
          <a:bodyPr/>
          <a:lstStyle/>
          <a:p>
            <a:r>
              <a:rPr lang="en-US" altLang="zh-CN" sz="2400" dirty="0"/>
              <a:t>Computer words are composed of bits; thus words can be represented as binary numbers.</a:t>
            </a:r>
          </a:p>
          <a:p>
            <a:endParaRPr lang="en-US" altLang="zh-CN" sz="2400" dirty="0"/>
          </a:p>
          <a:p>
            <a:r>
              <a:rPr lang="en-US" altLang="zh-CN" sz="2400" dirty="0"/>
              <a:t>What about </a:t>
            </a:r>
            <a:r>
              <a:rPr lang="en-US" altLang="zh-CN" sz="2400" dirty="0">
                <a:solidFill>
                  <a:srgbClr val="0070C0"/>
                </a:solidFill>
              </a:rPr>
              <a:t>fractions and other real numbers</a:t>
            </a:r>
            <a:r>
              <a:rPr lang="en-US" altLang="zh-CN" sz="2400" dirty="0"/>
              <a:t>?</a:t>
            </a:r>
          </a:p>
          <a:p>
            <a:endParaRPr lang="en-US" altLang="zh-CN" sz="2400" dirty="0"/>
          </a:p>
          <a:p>
            <a:r>
              <a:rPr lang="en-US" altLang="zh-CN" sz="2400" dirty="0"/>
              <a:t>What happen if an operations creates a </a:t>
            </a:r>
            <a:r>
              <a:rPr lang="en-US" altLang="zh-CN" sz="2400" dirty="0">
                <a:solidFill>
                  <a:srgbClr val="0070C0"/>
                </a:solidFill>
              </a:rPr>
              <a:t>number bigger than can be represented</a:t>
            </a:r>
          </a:p>
          <a:p>
            <a:endParaRPr lang="en-US" altLang="zh-CN" sz="2400" dirty="0"/>
          </a:p>
          <a:p>
            <a:r>
              <a:rPr lang="en-US" altLang="zh-CN" sz="2400" dirty="0"/>
              <a:t>And underlying these questions is a mystery: How does hardware really </a:t>
            </a:r>
            <a:r>
              <a:rPr lang="en-US" altLang="zh-CN" sz="2400" dirty="0">
                <a:solidFill>
                  <a:srgbClr val="0070C0"/>
                </a:solidFill>
              </a:rPr>
              <a:t>multiply or divide numbers?</a:t>
            </a:r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>
                <a:solidFill>
                  <a:srgbClr val="0000FF"/>
                </a:solidFill>
              </a:rPr>
              <a:t>New RISC V instructions</a:t>
            </a:r>
          </a:p>
        </p:txBody>
      </p:sp>
      <p:sp>
        <p:nvSpPr>
          <p:cNvPr id="3993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095472" y="1285861"/>
            <a:ext cx="8108950" cy="4951451"/>
          </a:xfrm>
        </p:spPr>
        <p:txBody>
          <a:bodyPr/>
          <a:lstStyle/>
          <a:p>
            <a:pPr eaLnBrk="1" hangingPunct="1"/>
            <a:r>
              <a:rPr lang="en-US" altLang="zh-CN" dirty="0"/>
              <a:t>Byte instructions</a:t>
            </a:r>
          </a:p>
          <a:p>
            <a:pPr lvl="1" eaLnBrk="1" hangingPunct="1"/>
            <a:r>
              <a:rPr lang="en-US" altLang="zh-CN" b="1" dirty="0" err="1">
                <a:solidFill>
                  <a:srgbClr val="FF3300"/>
                </a:solidFill>
              </a:rPr>
              <a:t>lbu</a:t>
            </a:r>
            <a:r>
              <a:rPr lang="en-US" altLang="zh-CN" dirty="0"/>
              <a:t>: load byte unsigned</a:t>
            </a:r>
          </a:p>
          <a:p>
            <a:pPr lvl="2" eaLnBrk="1" hangingPunct="1"/>
            <a:r>
              <a:rPr lang="en-US" altLang="zh-CN" dirty="0"/>
              <a:t>Loads a byte into the lowest 8 bit of a register</a:t>
            </a:r>
          </a:p>
          <a:p>
            <a:pPr lvl="2" eaLnBrk="1" hangingPunct="1"/>
            <a:r>
              <a:rPr lang="en-US" altLang="zh-CN" dirty="0"/>
              <a:t>Fills the remaining bits with </a:t>
            </a:r>
            <a:r>
              <a:rPr lang="en-US" altLang="zh-CN" b="1" dirty="0">
                <a:solidFill>
                  <a:srgbClr val="FF3300"/>
                </a:solidFill>
              </a:rPr>
              <a:t>'0'</a:t>
            </a:r>
          </a:p>
          <a:p>
            <a:pPr lvl="1" eaLnBrk="1" hangingPunct="1"/>
            <a:r>
              <a:rPr lang="en-US" altLang="zh-CN" dirty="0">
                <a:solidFill>
                  <a:srgbClr val="0000FF"/>
                </a:solidFill>
              </a:rPr>
              <a:t>Lb</a:t>
            </a:r>
            <a:r>
              <a:rPr lang="en-US" altLang="zh-CN" dirty="0"/>
              <a:t>: load byte (signed)</a:t>
            </a:r>
          </a:p>
          <a:p>
            <a:pPr lvl="2" eaLnBrk="1" hangingPunct="1"/>
            <a:r>
              <a:rPr lang="en-US" altLang="zh-CN" dirty="0"/>
              <a:t>Loads a byte into the lowest 8 bit of a register</a:t>
            </a:r>
          </a:p>
          <a:p>
            <a:pPr lvl="2" eaLnBrk="1" hangingPunct="1"/>
            <a:r>
              <a:rPr lang="en-US" altLang="zh-CN" dirty="0"/>
              <a:t>Extends the highest bit into the remaining 24 bits</a:t>
            </a:r>
          </a:p>
          <a:p>
            <a:pPr eaLnBrk="1" hangingPunct="1"/>
            <a:r>
              <a:rPr lang="en-US" altLang="zh-CN" dirty="0"/>
              <a:t>Set instructions for conditional branches</a:t>
            </a:r>
          </a:p>
          <a:p>
            <a:pPr lvl="1" eaLnBrk="1" hangingPunct="1"/>
            <a:r>
              <a:rPr lang="en-US" altLang="zh-CN" dirty="0" err="1">
                <a:solidFill>
                  <a:srgbClr val="0000FF"/>
                </a:solidFill>
              </a:rPr>
              <a:t>sltu</a:t>
            </a:r>
            <a:r>
              <a:rPr lang="en-US" altLang="zh-CN" dirty="0"/>
              <a:t>: set on less than unsigned</a:t>
            </a:r>
          </a:p>
          <a:p>
            <a:pPr lvl="1" eaLnBrk="1" hangingPunct="1"/>
            <a:r>
              <a:rPr lang="en-US" altLang="zh-CN" dirty="0" err="1">
                <a:solidFill>
                  <a:srgbClr val="0000FF"/>
                </a:solidFill>
              </a:rPr>
              <a:t>s</a:t>
            </a:r>
            <a:r>
              <a:rPr lang="en-US" altLang="zh-CN" dirty="0" err="1" smtClean="0">
                <a:solidFill>
                  <a:srgbClr val="0000FF"/>
                </a:solidFill>
              </a:rPr>
              <a:t>lti</a:t>
            </a:r>
            <a:r>
              <a:rPr lang="en-US" altLang="zh-CN" dirty="0" smtClean="0">
                <a:solidFill>
                  <a:srgbClr val="0000FF"/>
                </a:solidFill>
              </a:rPr>
              <a:t>:  </a:t>
            </a:r>
            <a:r>
              <a:rPr lang="en-US" altLang="zh-CN" dirty="0" smtClean="0"/>
              <a:t>set on less than immediate</a:t>
            </a:r>
          </a:p>
          <a:p>
            <a:pPr lvl="1" eaLnBrk="1" hangingPunct="1"/>
            <a:r>
              <a:rPr lang="en-US" altLang="zh-CN" dirty="0" err="1" smtClean="0">
                <a:solidFill>
                  <a:srgbClr val="0000FF"/>
                </a:solidFill>
              </a:rPr>
              <a:t>sltiu</a:t>
            </a:r>
            <a:r>
              <a:rPr lang="en-US" altLang="zh-CN" dirty="0"/>
              <a:t>: set on less than unsigned immediate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/>
              <a:t>   Logical operations</a:t>
            </a:r>
            <a:r>
              <a:rPr lang="en-US" altLang="zh-CN" dirty="0" smtClean="0">
                <a:solidFill>
                  <a:srgbClr val="0000FF"/>
                </a:solidFill>
              </a:rPr>
              <a:t>	</a:t>
            </a:r>
            <a:endParaRPr lang="en-US" altLang="zh-CN" dirty="0" smtClean="0">
              <a:solidFill>
                <a:srgbClr val="FF3300"/>
              </a:solidFill>
            </a:endParaRPr>
          </a:p>
        </p:txBody>
      </p:sp>
      <p:sp>
        <p:nvSpPr>
          <p:cNvPr id="4096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559496" y="1176710"/>
            <a:ext cx="8540750" cy="4194175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0000FF"/>
                </a:solidFill>
              </a:rPr>
              <a:t>Logical shift operations</a:t>
            </a:r>
          </a:p>
          <a:p>
            <a:pPr lvl="1" eaLnBrk="1" hangingPunct="1"/>
            <a:r>
              <a:rPr lang="en-US" altLang="zh-CN" dirty="0"/>
              <a:t>right (</a:t>
            </a:r>
            <a:r>
              <a:rPr lang="en-US" altLang="zh-CN" dirty="0" err="1"/>
              <a:t>srl</a:t>
            </a:r>
            <a:r>
              <a:rPr lang="en-US" altLang="zh-CN" dirty="0"/>
              <a:t>)</a:t>
            </a:r>
          </a:p>
          <a:p>
            <a:pPr lvl="1" eaLnBrk="1" hangingPunct="1"/>
            <a:r>
              <a:rPr lang="en-US" altLang="zh-CN" dirty="0"/>
              <a:t>left (</a:t>
            </a:r>
            <a:r>
              <a:rPr lang="en-US" altLang="zh-CN" dirty="0" err="1"/>
              <a:t>sll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en-US" altLang="zh-CN" dirty="0"/>
              <a:t>The machine instruction for the instruction 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 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slli</a:t>
            </a:r>
            <a:r>
              <a:rPr lang="en-US" altLang="zh-CN" sz="2400" dirty="0" smtClean="0">
                <a:solidFill>
                  <a:srgbClr val="0000FF"/>
                </a:solidFill>
              </a:rPr>
              <a:t>  x11, x19, 4        (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slli</a:t>
            </a:r>
            <a:r>
              <a:rPr lang="en-US" altLang="zh-CN" sz="2400" dirty="0" smtClean="0">
                <a:solidFill>
                  <a:srgbClr val="0000FF"/>
                </a:solidFill>
              </a:rPr>
              <a:t>   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rd</a:t>
            </a:r>
            <a:r>
              <a:rPr lang="en-US" altLang="zh-CN" sz="2400" dirty="0" smtClean="0">
                <a:solidFill>
                  <a:srgbClr val="0000FF"/>
                </a:solidFill>
              </a:rPr>
              <a:t>,  rs1,  immediate) </a:t>
            </a:r>
            <a:endParaRPr lang="en-US" altLang="zh-CN" dirty="0">
              <a:solidFill>
                <a:srgbClr val="0000FF"/>
              </a:solidFill>
            </a:endParaRP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x19: </a:t>
            </a:r>
            <a:r>
              <a:rPr lang="en-US" altLang="zh-CN" dirty="0"/>
              <a:t>0000 0000 0000 0000 1100 1000 0000 1111</a:t>
            </a:r>
          </a:p>
          <a:p>
            <a:pPr lvl="1" eaLnBrk="1" hangingPunct="1"/>
            <a:r>
              <a:rPr lang="en-US" altLang="zh-CN" dirty="0" smtClean="0"/>
              <a:t>x11:  0000 </a:t>
            </a:r>
            <a:r>
              <a:rPr lang="en-US" altLang="zh-CN" dirty="0"/>
              <a:t>0000 0000 0110 0100 0000 0111 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>
                <a:solidFill>
                  <a:srgbClr val="FF3300"/>
                </a:solidFill>
              </a:rPr>
              <a:t>000</a:t>
            </a:r>
            <a:endParaRPr lang="en-US" altLang="zh-CN" dirty="0">
              <a:solidFill>
                <a:srgbClr val="FF3300"/>
              </a:solidFill>
            </a:endParaRPr>
          </a:p>
        </p:txBody>
      </p:sp>
      <p:graphicFrame>
        <p:nvGraphicFramePr>
          <p:cNvPr id="42908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11866"/>
              </p:ext>
            </p:extLst>
          </p:nvPr>
        </p:nvGraphicFramePr>
        <p:xfrm>
          <a:off x="1559498" y="3521534"/>
          <a:ext cx="7833913" cy="909320"/>
        </p:xfrm>
        <a:graphic>
          <a:graphicData uri="http://schemas.openxmlformats.org/drawingml/2006/table">
            <a:tbl>
              <a:tblPr/>
              <a:tblGrid>
                <a:gridCol w="1235856"/>
                <a:gridCol w="1788478"/>
                <a:gridCol w="936104"/>
                <a:gridCol w="982986"/>
                <a:gridCol w="1247024"/>
                <a:gridCol w="1643465"/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funct6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immediate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Rs1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func3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Rd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Opcode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19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19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87" name="Rectangle 30"/>
          <p:cNvSpPr>
            <a:spLocks noChangeArrowheads="1"/>
          </p:cNvSpPr>
          <p:nvPr/>
        </p:nvSpPr>
        <p:spPr bwMode="auto">
          <a:xfrm>
            <a:off x="4439816" y="2060848"/>
            <a:ext cx="2168864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i="1" dirty="0">
                <a:solidFill>
                  <a:srgbClr val="000000"/>
                </a:solidFill>
                <a:ea typeface="Arial Unicode MS" pitchFamily="34" charset="-122"/>
              </a:rPr>
              <a:t>Filled with '0'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87488" y="142853"/>
            <a:ext cx="8878888" cy="854075"/>
          </a:xfrm>
        </p:spPr>
        <p:txBody>
          <a:bodyPr/>
          <a:lstStyle/>
          <a:p>
            <a:pPr algn="l" eaLnBrk="1" hangingPunct="1"/>
            <a:r>
              <a:rPr lang="en-US" altLang="zh-CN" dirty="0" smtClean="0"/>
              <a:t>Logical operations</a:t>
            </a:r>
          </a:p>
        </p:txBody>
      </p:sp>
      <p:sp>
        <p:nvSpPr>
          <p:cNvPr id="4198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919288" y="1071546"/>
            <a:ext cx="8382000" cy="5029200"/>
          </a:xfrm>
        </p:spPr>
        <p:txBody>
          <a:bodyPr/>
          <a:lstStyle/>
          <a:p>
            <a:pPr eaLnBrk="1" hangingPunct="1"/>
            <a:r>
              <a:rPr lang="en-US" altLang="zh-CN" sz="2400" dirty="0" err="1">
                <a:solidFill>
                  <a:srgbClr val="0000FF"/>
                </a:solidFill>
              </a:rPr>
              <a:t>AND</a:t>
            </a:r>
            <a:r>
              <a:rPr lang="en-US" altLang="zh-CN" sz="2400" b="1" dirty="0" err="1"/>
              <a:t>→</a:t>
            </a:r>
            <a:r>
              <a:rPr lang="en-US" altLang="zh-CN" sz="2400" dirty="0" err="1"/>
              <a:t>bit</a:t>
            </a:r>
            <a:r>
              <a:rPr lang="en-US" altLang="zh-CN" sz="2400" dirty="0"/>
              <a:t>-wise AND between registers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	and </a:t>
            </a:r>
            <a:r>
              <a:rPr lang="en-US" altLang="zh-CN" sz="2400" dirty="0" err="1"/>
              <a:t>register1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register2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register3</a:t>
            </a:r>
            <a:endParaRPr lang="en-US" altLang="zh-CN" sz="2400" dirty="0"/>
          </a:p>
          <a:p>
            <a:pPr eaLnBrk="1" hangingPunct="1"/>
            <a:r>
              <a:rPr lang="en-US" altLang="zh-CN" sz="2400" dirty="0">
                <a:solidFill>
                  <a:srgbClr val="0000FF"/>
                </a:solidFill>
              </a:rPr>
              <a:t>OR</a:t>
            </a:r>
            <a:r>
              <a:rPr lang="en-US" altLang="zh-CN" sz="2400" dirty="0"/>
              <a:t> </a:t>
            </a:r>
            <a:r>
              <a:rPr lang="en-US" altLang="zh-CN" sz="2400" b="1" dirty="0"/>
              <a:t>→</a:t>
            </a:r>
            <a:r>
              <a:rPr lang="en-US" altLang="zh-CN" sz="2400" dirty="0"/>
              <a:t>bit-wise OR between registers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	or </a:t>
            </a:r>
            <a:r>
              <a:rPr lang="en-US" altLang="zh-CN" sz="2400" dirty="0" err="1"/>
              <a:t>register1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register2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register3</a:t>
            </a:r>
            <a:endParaRPr lang="en-US" altLang="zh-CN" sz="2400" dirty="0"/>
          </a:p>
          <a:p>
            <a:pPr eaLnBrk="1" hangingPunct="1"/>
            <a:r>
              <a:rPr lang="en-US" altLang="zh-CN" dirty="0"/>
              <a:t>Example: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		</a:t>
            </a:r>
            <a:r>
              <a:rPr lang="en-US" altLang="zh-CN"/>
              <a:t>and  $</a:t>
            </a:r>
            <a:r>
              <a:rPr lang="en-US" altLang="zh-CN" dirty="0"/>
              <a:t>3, $10, $16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		or    $4, $10, $16</a:t>
            </a:r>
          </a:p>
          <a:p>
            <a:pPr lvl="1" eaLnBrk="1" hangingPunct="1"/>
            <a:r>
              <a:rPr lang="en-US" altLang="zh-CN" dirty="0" err="1"/>
              <a:t>R16</a:t>
            </a:r>
            <a:r>
              <a:rPr lang="en-US" altLang="zh-CN" dirty="0"/>
              <a:t>: 0000 0000 0000 0000 </a:t>
            </a:r>
            <a:r>
              <a:rPr lang="en-US" altLang="zh-CN" dirty="0">
                <a:solidFill>
                  <a:srgbClr val="0000FF"/>
                </a:solidFill>
              </a:rPr>
              <a:t>11</a:t>
            </a:r>
            <a:r>
              <a:rPr lang="en-US" altLang="zh-CN" dirty="0"/>
              <a:t>00 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en-US" altLang="zh-CN" dirty="0"/>
              <a:t>000 0000 </a:t>
            </a:r>
            <a:r>
              <a:rPr lang="en-US" altLang="zh-CN" dirty="0">
                <a:solidFill>
                  <a:srgbClr val="0000FF"/>
                </a:solidFill>
              </a:rPr>
              <a:t>1111</a:t>
            </a:r>
          </a:p>
          <a:p>
            <a:pPr lvl="1" eaLnBrk="1" hangingPunct="1"/>
            <a:r>
              <a:rPr lang="en-US" altLang="zh-CN" dirty="0" err="1"/>
              <a:t>R10</a:t>
            </a:r>
            <a:r>
              <a:rPr lang="en-US" altLang="zh-CN" dirty="0"/>
              <a:t>: 0000 0000 0000 0</a:t>
            </a:r>
            <a:r>
              <a:rPr lang="en-US" altLang="zh-CN" dirty="0">
                <a:solidFill>
                  <a:srgbClr val="0000FF"/>
                </a:solidFill>
              </a:rPr>
              <a:t>11</a:t>
            </a:r>
            <a:r>
              <a:rPr lang="en-US" altLang="zh-CN" dirty="0"/>
              <a:t>0 0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en-US" altLang="zh-CN" dirty="0"/>
              <a:t>00 0000 0</a:t>
            </a:r>
            <a:r>
              <a:rPr lang="en-US" altLang="zh-CN" dirty="0">
                <a:solidFill>
                  <a:srgbClr val="0000FF"/>
                </a:solidFill>
              </a:rPr>
              <a:t>111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en-US" altLang="zh-CN" dirty="0"/>
              <a:t>000</a:t>
            </a:r>
          </a:p>
          <a:p>
            <a:pPr lvl="1" eaLnBrk="1" hangingPunct="1"/>
            <a:r>
              <a:rPr lang="en-US" altLang="zh-CN" dirty="0" err="1"/>
              <a:t>R3</a:t>
            </a:r>
            <a:r>
              <a:rPr lang="en-US" altLang="zh-CN" dirty="0"/>
              <a:t>:  0000 0000 0000 0000 0100 0000 0000 1000</a:t>
            </a:r>
          </a:p>
          <a:p>
            <a:pPr lvl="1" eaLnBrk="1" hangingPunct="1"/>
            <a:r>
              <a:rPr lang="en-US" altLang="zh-CN" dirty="0" err="1"/>
              <a:t>R4</a:t>
            </a:r>
            <a:r>
              <a:rPr lang="en-US" altLang="zh-CN" dirty="0"/>
              <a:t>:  0000 0000 0000 0110  1100  1000  0111  1111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Constructing </a:t>
            </a:r>
            <a:r>
              <a:rPr lang="en-US" altLang="zh-CN" dirty="0"/>
              <a:t>an ALU</a:t>
            </a:r>
          </a:p>
        </p:txBody>
      </p:sp>
      <p:sp>
        <p:nvSpPr>
          <p:cNvPr id="15363" name="AutoShape 3"/>
          <p:cNvSpPr>
            <a:spLocks noGrp="1" noChangeArrowheads="1"/>
          </p:cNvSpPr>
          <p:nvPr>
            <p:ph idx="1"/>
          </p:nvPr>
        </p:nvSpPr>
        <p:spPr>
          <a:xfrm>
            <a:off x="527051" y="1268414"/>
            <a:ext cx="6145013" cy="488632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Two methods constitute the ALU</a:t>
            </a:r>
          </a:p>
          <a:p>
            <a:pPr lvl="1"/>
            <a:r>
              <a:rPr lang="en-US" altLang="zh-CN" dirty="0" smtClean="0"/>
              <a:t>Extended the adder</a:t>
            </a:r>
          </a:p>
          <a:p>
            <a:pPr lvl="1"/>
            <a:r>
              <a:rPr lang="en-US" altLang="zh-CN" dirty="0" smtClean="0"/>
              <a:t>Parallel redundant select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Step </a:t>
            </a:r>
            <a:r>
              <a:rPr lang="en-US" altLang="zh-CN" dirty="0">
                <a:solidFill>
                  <a:srgbClr val="0000FF"/>
                </a:solidFill>
              </a:rPr>
              <a:t>by step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pPr lvl="1"/>
            <a:r>
              <a:rPr lang="en-US" altLang="zh-CN" sz="2000" dirty="0" smtClean="0"/>
              <a:t>build </a:t>
            </a:r>
            <a:r>
              <a:rPr lang="en-US" altLang="zh-CN" sz="2000" dirty="0"/>
              <a:t>a single bit ALU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and </a:t>
            </a:r>
            <a:r>
              <a:rPr lang="en-US" altLang="zh-CN" sz="2000" dirty="0"/>
              <a:t>expand it to the desired width</a:t>
            </a:r>
            <a:endParaRPr lang="en-US" altLang="zh-CN" dirty="0"/>
          </a:p>
          <a:p>
            <a:r>
              <a:rPr lang="en-US" altLang="zh-CN" dirty="0"/>
              <a:t>First function: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logic </a:t>
            </a:r>
            <a:r>
              <a:rPr lang="en-US" altLang="zh-CN" dirty="0"/>
              <a:t>AND and OR</a:t>
            </a:r>
          </a:p>
        </p:txBody>
      </p:sp>
      <p:pic>
        <p:nvPicPr>
          <p:cNvPr id="15364" name="Picture 5" descr="ando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44072" y="2236788"/>
            <a:ext cx="4778375" cy="294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 half adder</a:t>
            </a:r>
          </a:p>
        </p:txBody>
      </p:sp>
      <p:sp>
        <p:nvSpPr>
          <p:cNvPr id="16387" name="AutoShape 3"/>
          <p:cNvSpPr>
            <a:spLocks noGrp="1" noChangeArrowheads="1"/>
          </p:cNvSpPr>
          <p:nvPr>
            <p:ph idx="1"/>
          </p:nvPr>
        </p:nvSpPr>
        <p:spPr>
          <a:xfrm>
            <a:off x="1271464" y="1268414"/>
            <a:ext cx="10325754" cy="4886325"/>
          </a:xfrm>
        </p:spPr>
        <p:txBody>
          <a:bodyPr/>
          <a:lstStyle/>
          <a:p>
            <a:r>
              <a:rPr lang="en-US" altLang="zh-CN" dirty="0" smtClean="0"/>
              <a:t>Sum = a b + a b</a:t>
            </a:r>
          </a:p>
          <a:p>
            <a:r>
              <a:rPr lang="en-US" altLang="zh-CN" dirty="0" smtClean="0"/>
              <a:t>Carry = a b</a:t>
            </a:r>
          </a:p>
        </p:txBody>
      </p:sp>
      <p:pic>
        <p:nvPicPr>
          <p:cNvPr id="16388" name="Picture 4" descr="halfad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67108" y="2643182"/>
            <a:ext cx="4800600" cy="269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4371964" y="1428736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4595802" y="1357298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full adder</a:t>
            </a:r>
          </a:p>
        </p:txBody>
      </p:sp>
      <p:sp>
        <p:nvSpPr>
          <p:cNvPr id="17411" name="AutoShape 3"/>
          <p:cNvSpPr>
            <a:spLocks noGrp="1" noChangeArrowheads="1"/>
          </p:cNvSpPr>
          <p:nvPr>
            <p:ph idx="1"/>
          </p:nvPr>
        </p:nvSpPr>
        <p:spPr>
          <a:xfrm>
            <a:off x="2024034" y="1142984"/>
            <a:ext cx="8229600" cy="5072098"/>
          </a:xfrm>
        </p:spPr>
        <p:txBody>
          <a:bodyPr/>
          <a:lstStyle/>
          <a:p>
            <a:r>
              <a:rPr lang="en-US" altLang="zh-CN" dirty="0"/>
              <a:t>Accepts a carry in</a:t>
            </a:r>
          </a:p>
          <a:p>
            <a:r>
              <a:rPr lang="en-US" altLang="zh-CN" dirty="0"/>
              <a:t>Sum = A </a:t>
            </a:r>
            <a:r>
              <a:rPr lang="en-US" altLang="zh-CN" dirty="0" err="1"/>
              <a:t>xor</a:t>
            </a:r>
            <a:r>
              <a:rPr lang="en-US" altLang="zh-CN" dirty="0"/>
              <a:t> B </a:t>
            </a:r>
            <a:r>
              <a:rPr lang="en-US" altLang="zh-CN" dirty="0" err="1"/>
              <a:t>xor</a:t>
            </a:r>
            <a:r>
              <a:rPr lang="en-US" altLang="zh-CN" dirty="0"/>
              <a:t> </a:t>
            </a:r>
            <a:r>
              <a:rPr lang="en-US" altLang="zh-CN" dirty="0" err="1"/>
              <a:t>CarryIn</a:t>
            </a:r>
            <a:endParaRPr lang="en-US" altLang="zh-CN" dirty="0"/>
          </a:p>
          <a:p>
            <a:r>
              <a:rPr lang="en-US" altLang="zh-CN" dirty="0" err="1"/>
              <a:t>CarryOut</a:t>
            </a:r>
            <a:r>
              <a:rPr lang="en-US" altLang="zh-CN" dirty="0"/>
              <a:t> = B </a:t>
            </a:r>
            <a:r>
              <a:rPr lang="en-US" altLang="zh-CN" dirty="0" err="1"/>
              <a:t>CarryIn</a:t>
            </a:r>
            <a:r>
              <a:rPr lang="en-US" altLang="zh-CN" dirty="0"/>
              <a:t> + A </a:t>
            </a:r>
            <a:r>
              <a:rPr lang="en-US" altLang="zh-CN" dirty="0" err="1"/>
              <a:t>CarryIn</a:t>
            </a:r>
            <a:r>
              <a:rPr lang="en-US" altLang="zh-CN" dirty="0"/>
              <a:t> + A B</a:t>
            </a:r>
          </a:p>
        </p:txBody>
      </p:sp>
      <p:graphicFrame>
        <p:nvGraphicFramePr>
          <p:cNvPr id="285801" name="Group 105"/>
          <p:cNvGraphicFramePr>
            <a:graphicFrameLocks noGrp="1"/>
          </p:cNvGraphicFramePr>
          <p:nvPr/>
        </p:nvGraphicFramePr>
        <p:xfrm>
          <a:off x="2381224" y="2786058"/>
          <a:ext cx="7239000" cy="332740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219200"/>
                <a:gridCol w="1219200"/>
                <a:gridCol w="1143000"/>
                <a:gridCol w="1524000"/>
              </a:tblGrid>
              <a:tr h="309563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Inputs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Outputs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Comments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(two)</a:t>
                      </a:r>
                    </a:p>
                  </a:txBody>
                  <a:tcPr marL="90488" marR="90488" marT="44450" marB="444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>
                        <a:alpha val="50195"/>
                      </a:srgbClr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CarryIn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CarryOut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Sum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>
                        <a:alpha val="50195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0+0+0=00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0+0+1=01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0+1+0=01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0+1+1=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1+0+0=01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1+0+1=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1+1+0=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1+1+1=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Full adder</a:t>
            </a:r>
          </a:p>
        </p:txBody>
      </p:sp>
      <p:sp>
        <p:nvSpPr>
          <p:cNvPr id="18435" name="AutoShap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Full adder in 2-level design</a:t>
            </a:r>
          </a:p>
        </p:txBody>
      </p:sp>
      <p:pic>
        <p:nvPicPr>
          <p:cNvPr id="18436" name="Picture 4" descr="fullad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27448" y="2194223"/>
            <a:ext cx="5665856" cy="3395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36"/>
          <p:cNvGrpSpPr>
            <a:grpSpLocks/>
          </p:cNvGrpSpPr>
          <p:nvPr/>
        </p:nvGrpSpPr>
        <p:grpSpPr bwMode="auto">
          <a:xfrm>
            <a:off x="8931281" y="2583893"/>
            <a:ext cx="2305050" cy="1727200"/>
            <a:chOff x="1619672" y="4653136"/>
            <a:chExt cx="2304256" cy="1728192"/>
          </a:xfrm>
        </p:grpSpPr>
        <p:sp>
          <p:nvSpPr>
            <p:cNvPr id="6" name="矩形 5"/>
            <p:cNvSpPr/>
            <p:nvPr/>
          </p:nvSpPr>
          <p:spPr bwMode="auto">
            <a:xfrm>
              <a:off x="2267149" y="5013706"/>
              <a:ext cx="1009302" cy="1007053"/>
            </a:xfrm>
            <a:prstGeom prst="rect">
              <a:avLst/>
            </a:prstGeom>
            <a:ln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0488" tIns="44450" rIns="90488" bIns="44450" anchor="ctr"/>
            <a:lstStyle/>
            <a:p>
              <a:pPr algn="ctr">
                <a:buNone/>
                <a:defRPr/>
              </a:pPr>
              <a:r>
                <a:rPr lang="en-US" altLang="zh-CN" sz="6000" dirty="0">
                  <a:solidFill>
                    <a:srgbClr val="3333CD"/>
                  </a:solidFill>
                </a:rPr>
                <a:t>+</a:t>
              </a:r>
              <a:endParaRPr lang="zh-CN" altLang="en-US" sz="6000" dirty="0">
                <a:solidFill>
                  <a:srgbClr val="3333CD"/>
                </a:solidFill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 bwMode="auto">
            <a:xfrm>
              <a:off x="1619672" y="5301208"/>
              <a:ext cx="647477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 bwMode="auto">
            <a:xfrm>
              <a:off x="1619672" y="5733256"/>
              <a:ext cx="647477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 bwMode="auto">
            <a:xfrm>
              <a:off x="2771800" y="4653136"/>
              <a:ext cx="0" cy="36057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 bwMode="auto">
            <a:xfrm>
              <a:off x="2771800" y="6020759"/>
              <a:ext cx="0" cy="360569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 bwMode="auto">
            <a:xfrm>
              <a:off x="3276451" y="5517232"/>
              <a:ext cx="647477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下箭头 38"/>
          <p:cNvSpPr>
            <a:spLocks noChangeArrowheads="1"/>
          </p:cNvSpPr>
          <p:nvPr/>
        </p:nvSpPr>
        <p:spPr bwMode="auto">
          <a:xfrm rot="16200000">
            <a:off x="7469618" y="2862600"/>
            <a:ext cx="393821" cy="1234106"/>
          </a:xfrm>
          <a:prstGeom prst="downArrow">
            <a:avLst>
              <a:gd name="adj1" fmla="val 50000"/>
              <a:gd name="adj2" fmla="val 93469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3333CD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 bit ALU</a:t>
            </a:r>
          </a:p>
        </p:txBody>
      </p:sp>
      <p:sp>
        <p:nvSpPr>
          <p:cNvPr id="19459" name="AutoShap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ALU</a:t>
            </a:r>
          </a:p>
          <a:p>
            <a:pPr lvl="1"/>
            <a:r>
              <a:rPr lang="en-US" altLang="zh-CN" smtClean="0">
                <a:ea typeface="宋体" charset="-122"/>
              </a:rPr>
              <a:t>AND</a:t>
            </a:r>
          </a:p>
          <a:p>
            <a:pPr lvl="1"/>
            <a:r>
              <a:rPr lang="en-US" altLang="zh-CN" smtClean="0">
                <a:ea typeface="宋体" charset="-122"/>
              </a:rPr>
              <a:t>OR</a:t>
            </a:r>
          </a:p>
          <a:p>
            <a:pPr lvl="1"/>
            <a:r>
              <a:rPr lang="en-US" altLang="zh-CN" smtClean="0">
                <a:ea typeface="宋体" charset="-122"/>
              </a:rPr>
              <a:t>ADD</a:t>
            </a:r>
          </a:p>
          <a:p>
            <a:r>
              <a:rPr lang="en-US" altLang="zh-CN" smtClean="0"/>
              <a:t>Cascade Element</a:t>
            </a:r>
          </a:p>
        </p:txBody>
      </p:sp>
      <p:pic>
        <p:nvPicPr>
          <p:cNvPr id="19460" name="Picture 4" descr="bitalu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90417" y="571492"/>
            <a:ext cx="4897313" cy="526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7968208" y="417097"/>
            <a:ext cx="107157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23467" y="-131802"/>
            <a:ext cx="5900750" cy="113191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Basic 32 bit </a:t>
            </a:r>
            <a:r>
              <a:rPr lang="en-US" altLang="zh-CN" dirty="0" err="1"/>
              <a:t>ALU</a:t>
            </a:r>
            <a:endParaRPr lang="en-US" altLang="zh-CN" dirty="0"/>
          </a:p>
        </p:txBody>
      </p:sp>
      <p:sp>
        <p:nvSpPr>
          <p:cNvPr id="20483" name="AutoShap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Inputs parallel</a:t>
            </a:r>
          </a:p>
          <a:p>
            <a:r>
              <a:rPr lang="en-US" altLang="zh-CN" dirty="0" smtClean="0"/>
              <a:t>Carry is cascaded</a:t>
            </a:r>
          </a:p>
          <a:p>
            <a:r>
              <a:rPr lang="en-US" altLang="zh-CN" dirty="0" smtClean="0"/>
              <a:t>Ripple carry adder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行波进位加法器</a:t>
            </a:r>
            <a:endParaRPr lang="en-US" altLang="zh-CN" dirty="0" smtClean="0"/>
          </a:p>
          <a:p>
            <a:r>
              <a:rPr lang="en-US" altLang="zh-CN" dirty="0" smtClean="0"/>
              <a:t>Slow, but simple</a:t>
            </a:r>
          </a:p>
          <a:p>
            <a:r>
              <a:rPr lang="en-US" altLang="zh-CN" dirty="0" smtClean="0"/>
              <a:t>1st Carry In = 0</a:t>
            </a:r>
          </a:p>
        </p:txBody>
      </p:sp>
      <p:pic>
        <p:nvPicPr>
          <p:cNvPr id="20484" name="Picture 4" descr="wrdalu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96066" y="1000108"/>
            <a:ext cx="27559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Extended 1 bit </a:t>
            </a:r>
            <a:r>
              <a:rPr lang="en-US" altLang="zh-CN" dirty="0" err="1"/>
              <a:t>ALU</a:t>
            </a:r>
            <a:endParaRPr lang="en-US" altLang="zh-CN" dirty="0"/>
          </a:p>
        </p:txBody>
      </p:sp>
      <p:sp>
        <p:nvSpPr>
          <p:cNvPr id="21507" name="AutoShap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Subtraction</a:t>
            </a:r>
          </a:p>
          <a:p>
            <a:pPr>
              <a:buFontTx/>
              <a:buNone/>
            </a:pPr>
            <a:r>
              <a:rPr lang="en-US" altLang="zh-CN" dirty="0" smtClean="0"/>
              <a:t>		a - b</a:t>
            </a:r>
          </a:p>
          <a:p>
            <a:pPr lvl="1"/>
            <a:r>
              <a:rPr lang="en-US" altLang="zh-CN" dirty="0" smtClean="0">
                <a:ea typeface="宋体" charset="-122"/>
              </a:rPr>
              <a:t>a-b = a + (~</a:t>
            </a:r>
            <a:r>
              <a:rPr lang="en-US" altLang="zh-CN" dirty="0" err="1" smtClean="0">
                <a:ea typeface="宋体" charset="-122"/>
              </a:rPr>
              <a:t>b+1</a:t>
            </a:r>
            <a:r>
              <a:rPr lang="en-US" altLang="zh-CN" dirty="0" smtClean="0">
                <a:ea typeface="宋体" charset="-122"/>
              </a:rPr>
              <a:t>)</a:t>
            </a:r>
          </a:p>
          <a:p>
            <a:pPr lvl="1">
              <a:buNone/>
            </a:pPr>
            <a:r>
              <a:rPr lang="en-US" altLang="zh-CN" dirty="0" smtClean="0">
                <a:ea typeface="宋体" charset="-122"/>
              </a:rPr>
              <a:t>          =a + (-b)</a:t>
            </a:r>
          </a:p>
          <a:p>
            <a:pPr lvl="1"/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Inverting b</a:t>
            </a:r>
          </a:p>
          <a:p>
            <a:pPr lvl="1"/>
            <a:r>
              <a:rPr lang="en-US" altLang="zh-CN" dirty="0" smtClean="0">
                <a:ea typeface="宋体" charset="-122"/>
              </a:rPr>
              <a:t>1st </a:t>
            </a:r>
            <a:r>
              <a:rPr lang="en-US" altLang="zh-CN" dirty="0" err="1" smtClean="0">
                <a:ea typeface="宋体" charset="-122"/>
              </a:rPr>
              <a:t>CarryIn</a:t>
            </a:r>
            <a:r>
              <a:rPr lang="en-US" altLang="zh-CN" dirty="0" smtClean="0">
                <a:ea typeface="宋体" charset="-122"/>
              </a:rPr>
              <a:t>= 1</a:t>
            </a:r>
          </a:p>
          <a:p>
            <a:pPr lvl="1"/>
            <a:endParaRPr lang="en-US" altLang="zh-CN" dirty="0" smtClean="0">
              <a:ea typeface="宋体" charset="-122"/>
            </a:endParaRPr>
          </a:p>
          <a:p>
            <a:pPr lvl="1"/>
            <a:endParaRPr lang="en-US" altLang="zh-CN" dirty="0" smtClean="0">
              <a:ea typeface="宋体" charset="-122"/>
            </a:endParaRPr>
          </a:p>
          <a:p>
            <a:pPr lvl="1"/>
            <a:endParaRPr lang="en-US" altLang="zh-CN" dirty="0" smtClean="0">
              <a:ea typeface="宋体" charset="-122"/>
            </a:endParaRPr>
          </a:p>
          <a:p>
            <a:pPr lvl="1"/>
            <a:endParaRPr lang="en-US" altLang="zh-CN" dirty="0" smtClean="0">
              <a:ea typeface="宋体" charset="-122"/>
            </a:endParaRPr>
          </a:p>
          <a:p>
            <a:pPr lvl="1"/>
            <a:endParaRPr lang="en-US" altLang="zh-CN" dirty="0" smtClean="0">
              <a:ea typeface="宋体" charset="-122"/>
            </a:endParaRPr>
          </a:p>
          <a:p>
            <a:pPr lvl="1"/>
            <a:endParaRPr lang="en-US" altLang="zh-CN" dirty="0" smtClean="0">
              <a:ea typeface="宋体" charset="-122"/>
            </a:endParaRPr>
          </a:p>
          <a:p>
            <a:pPr lvl="1"/>
            <a:endParaRPr lang="en-US" altLang="zh-CN" dirty="0" smtClean="0">
              <a:ea typeface="宋体" charset="-122"/>
            </a:endParaRPr>
          </a:p>
        </p:txBody>
      </p:sp>
      <p:pic>
        <p:nvPicPr>
          <p:cNvPr id="21508" name="Picture 4" descr="extalu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1" y="1700213"/>
            <a:ext cx="4808955" cy="4086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6310314" y="1500174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00FF"/>
                </a:solidFill>
              </a:rPr>
              <a:t>Introduction</a:t>
            </a:r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127448" y="1052736"/>
            <a:ext cx="9721080" cy="516234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dirty="0"/>
              <a:t>Computer words are composed of bits; 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/>
              <a:t>words </a:t>
            </a:r>
            <a:r>
              <a:rPr lang="en-US" altLang="zh-CN" sz="1800" dirty="0"/>
              <a:t>can be represented as </a:t>
            </a:r>
            <a:r>
              <a:rPr lang="en-US" altLang="zh-CN" sz="1800" dirty="0">
                <a:solidFill>
                  <a:srgbClr val="0000FF"/>
                </a:solidFill>
              </a:rPr>
              <a:t>binary numbers</a:t>
            </a:r>
            <a:r>
              <a:rPr lang="en-US" altLang="zh-CN" sz="18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/>
              <a:t>There are 32bits/word or 64bits/word in RISC V</a:t>
            </a:r>
            <a:r>
              <a:rPr lang="en-US" altLang="zh-CN" sz="2000" b="1" dirty="0" smtClean="0"/>
              <a:t>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 smtClean="0"/>
              <a:t>Simplified to contain only in course: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/>
              <a:t>memory-reference </a:t>
            </a:r>
            <a:r>
              <a:rPr lang="en-US" altLang="zh-CN" sz="2000" dirty="0"/>
              <a:t>instructions:  </a:t>
            </a:r>
            <a:r>
              <a:rPr lang="en-US" altLang="zh-CN" sz="2000" dirty="0" err="1">
                <a:latin typeface="Courier New" pitchFamily="49" charset="0"/>
              </a:rPr>
              <a:t>lw</a:t>
            </a:r>
            <a:r>
              <a:rPr lang="en-US" altLang="zh-CN" sz="2000" dirty="0">
                <a:latin typeface="Courier New" pitchFamily="49" charset="0"/>
              </a:rPr>
              <a:t>, </a:t>
            </a:r>
            <a:r>
              <a:rPr lang="en-US" altLang="zh-CN" sz="2000" dirty="0" err="1" smtClean="0">
                <a:latin typeface="Courier New" pitchFamily="49" charset="0"/>
              </a:rPr>
              <a:t>sw</a:t>
            </a:r>
            <a:r>
              <a:rPr lang="en-US" altLang="zh-CN" sz="2000" dirty="0" smtClean="0">
                <a:latin typeface="Courier New" pitchFamily="49" charset="0"/>
              </a:rPr>
              <a:t>, </a:t>
            </a:r>
            <a:endParaRPr lang="en-US" altLang="zh-CN" sz="2000" dirty="0"/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arithmetic-logical instructions:  </a:t>
            </a:r>
            <a:r>
              <a:rPr lang="en-US" altLang="zh-CN" sz="2000" dirty="0">
                <a:latin typeface="Courier New" pitchFamily="49" charset="0"/>
              </a:rPr>
              <a:t>add, sub, and, </a:t>
            </a:r>
            <a:r>
              <a:rPr lang="en-US" altLang="zh-CN" sz="2000" dirty="0" err="1" smtClean="0">
                <a:latin typeface="Courier New" pitchFamily="49" charset="0"/>
              </a:rPr>
              <a:t>or,xor</a:t>
            </a:r>
            <a:r>
              <a:rPr lang="en-US" altLang="zh-CN" sz="2000" dirty="0">
                <a:latin typeface="Courier New" pitchFamily="49" charset="0"/>
              </a:rPr>
              <a:t>, </a:t>
            </a:r>
            <a:r>
              <a:rPr lang="en-US" altLang="zh-CN" sz="2000" dirty="0" err="1">
                <a:latin typeface="Courier New" pitchFamily="49" charset="0"/>
              </a:rPr>
              <a:t>sll</a:t>
            </a:r>
            <a:r>
              <a:rPr lang="en-US" altLang="zh-CN" sz="2000" dirty="0">
                <a:latin typeface="Courier New" pitchFamily="49" charset="0"/>
              </a:rPr>
              <a:t>, </a:t>
            </a:r>
            <a:r>
              <a:rPr lang="en-US" altLang="zh-CN" sz="2000" dirty="0" err="1" smtClean="0">
                <a:latin typeface="Courier New" pitchFamily="49" charset="0"/>
              </a:rPr>
              <a:t>srl,sra,slt</a:t>
            </a:r>
            <a:r>
              <a:rPr lang="en-US" altLang="zh-CN" sz="2000" dirty="0" smtClean="0">
                <a:latin typeface="Courier New" pitchFamily="49" charset="0"/>
              </a:rPr>
              <a:t>, </a:t>
            </a:r>
            <a:r>
              <a:rPr lang="en-US" altLang="zh-CN" sz="2000" dirty="0" err="1" smtClean="0">
                <a:latin typeface="Courier New" pitchFamily="49" charset="0"/>
              </a:rPr>
              <a:t>sltu</a:t>
            </a:r>
            <a:endParaRPr lang="en-US" altLang="zh-CN" sz="2000" dirty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control flow instructions:  </a:t>
            </a:r>
            <a:r>
              <a:rPr lang="en-US" altLang="zh-CN" sz="2000" dirty="0" err="1" smtClean="0">
                <a:latin typeface="Courier New" pitchFamily="49" charset="0"/>
              </a:rPr>
              <a:t>beq,bne</a:t>
            </a:r>
            <a:r>
              <a:rPr lang="en-US" altLang="zh-CN" sz="2000" dirty="0" smtClean="0">
                <a:latin typeface="Courier New" pitchFamily="49" charset="0"/>
              </a:rPr>
              <a:t>, </a:t>
            </a:r>
            <a:r>
              <a:rPr lang="en-US" altLang="zh-CN" sz="2000" dirty="0" err="1" smtClean="0">
                <a:latin typeface="Courier New" pitchFamily="49" charset="0"/>
              </a:rPr>
              <a:t>blt</a:t>
            </a:r>
            <a:r>
              <a:rPr lang="en-US" altLang="zh-CN" sz="2000" dirty="0" smtClean="0">
                <a:latin typeface="Courier New" pitchFamily="49" charset="0"/>
              </a:rPr>
              <a:t>, </a:t>
            </a:r>
            <a:r>
              <a:rPr lang="en-US" altLang="zh-CN" sz="2000" dirty="0" err="1" smtClean="0">
                <a:latin typeface="Courier New" pitchFamily="49" charset="0"/>
              </a:rPr>
              <a:t>bge</a:t>
            </a:r>
            <a:r>
              <a:rPr lang="en-US" altLang="zh-CN" sz="2000" dirty="0" smtClean="0">
                <a:latin typeface="Courier New" pitchFamily="49" charset="0"/>
              </a:rPr>
              <a:t>, </a:t>
            </a:r>
            <a:r>
              <a:rPr lang="en-US" altLang="zh-CN" sz="2000" dirty="0" err="1" smtClean="0">
                <a:latin typeface="Courier New" pitchFamily="49" charset="0"/>
              </a:rPr>
              <a:t>jal</a:t>
            </a:r>
            <a:r>
              <a:rPr lang="en-US" altLang="zh-CN" sz="2000" dirty="0" smtClean="0">
                <a:latin typeface="Courier New" pitchFamily="49" charset="0"/>
              </a:rPr>
              <a:t>, </a:t>
            </a:r>
            <a:r>
              <a:rPr lang="en-US" altLang="zh-CN" sz="2000" dirty="0" err="1" smtClean="0">
                <a:latin typeface="Courier New" pitchFamily="49" charset="0"/>
              </a:rPr>
              <a:t>jalr</a:t>
            </a:r>
            <a:endParaRPr lang="en-US" altLang="zh-CN" sz="200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/>
              <a:t>Generic Implementation: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use the program counter (PC) to supply instruction address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get the instruction from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read registers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use the instruction to decide exactly what to do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/>
              <a:t>All instructions use the </a:t>
            </a:r>
            <a:r>
              <a:rPr lang="en-US" altLang="zh-CN" sz="2400" b="1" dirty="0" err="1"/>
              <a:t>ALU</a:t>
            </a:r>
            <a:r>
              <a:rPr lang="en-US" altLang="zh-CN" sz="2400" b="1" dirty="0"/>
              <a:t> after reading the registers</a:t>
            </a:r>
            <a:br>
              <a:rPr lang="en-US" altLang="zh-CN" sz="2400" b="1" dirty="0"/>
            </a:br>
            <a:r>
              <a:rPr lang="en-US" altLang="zh-CN" sz="2400" b="1" dirty="0"/>
              <a:t>	</a:t>
            </a:r>
            <a:r>
              <a:rPr lang="en-US" altLang="zh-CN" sz="2000" b="1" dirty="0">
                <a:solidFill>
                  <a:srgbClr val="FF3300"/>
                </a:solidFill>
              </a:rPr>
              <a:t>Why?</a:t>
            </a:r>
            <a:r>
              <a:rPr lang="en-US" altLang="zh-CN" sz="2000" b="1" dirty="0"/>
              <a:t>  memory-reference?  arithmetic? control flow?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528" y="277814"/>
            <a:ext cx="8534752" cy="793733"/>
          </a:xfrm>
        </p:spPr>
        <p:txBody>
          <a:bodyPr/>
          <a:lstStyle/>
          <a:p>
            <a:pPr>
              <a:defRPr/>
            </a:pPr>
            <a:r>
              <a:rPr lang="en-US" altLang="zh-CN" sz="3200" dirty="0"/>
              <a:t>Extended 1 bit ALU to </a:t>
            </a:r>
            <a:r>
              <a:rPr lang="en-US" altLang="zh-CN" sz="3200" dirty="0" smtClean="0"/>
              <a:t> RISC V </a:t>
            </a:r>
            <a:r>
              <a:rPr lang="en-US" altLang="zh-CN" sz="3200" dirty="0"/>
              <a:t>ALU</a:t>
            </a:r>
          </a:p>
        </p:txBody>
      </p:sp>
      <p:sp>
        <p:nvSpPr>
          <p:cNvPr id="22531" name="AutoShape 3"/>
          <p:cNvSpPr>
            <a:spLocks noGrp="1" noChangeArrowheads="1"/>
          </p:cNvSpPr>
          <p:nvPr>
            <p:ph idx="1"/>
          </p:nvPr>
        </p:nvSpPr>
        <p:spPr>
          <a:xfrm>
            <a:off x="911424" y="1196752"/>
            <a:ext cx="11070167" cy="4886325"/>
          </a:xfrm>
        </p:spPr>
        <p:txBody>
          <a:bodyPr/>
          <a:lstStyle/>
          <a:p>
            <a:r>
              <a:rPr lang="en-US" altLang="zh-CN" sz="2400" dirty="0">
                <a:solidFill>
                  <a:srgbClr val="0070C0"/>
                </a:solidFill>
              </a:rPr>
              <a:t>Functions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AND</a:t>
            </a:r>
            <a:r>
              <a:rPr lang="zh-CN" altLang="en-US" sz="2000" dirty="0">
                <a:ea typeface="宋体" charset="-122"/>
              </a:rPr>
              <a:t>、</a:t>
            </a:r>
            <a:r>
              <a:rPr lang="en-US" altLang="zh-CN" sz="2000" dirty="0" smtClean="0">
                <a:ea typeface="宋体" charset="-122"/>
              </a:rPr>
              <a:t>OR</a:t>
            </a:r>
            <a:r>
              <a:rPr lang="zh-CN" altLang="en-US" sz="2000" dirty="0" smtClean="0">
                <a:ea typeface="宋体" charset="-122"/>
              </a:rPr>
              <a:t>、</a:t>
            </a:r>
            <a:endParaRPr lang="en-US" altLang="zh-CN" sz="2000" dirty="0" smtClean="0">
              <a:ea typeface="宋体" charset="-122"/>
            </a:endParaRPr>
          </a:p>
          <a:p>
            <a:pPr lvl="1"/>
            <a:r>
              <a:rPr lang="en-US" altLang="zh-CN" sz="2000" dirty="0" smtClean="0">
                <a:ea typeface="宋体" charset="-122"/>
              </a:rPr>
              <a:t>Add</a:t>
            </a:r>
            <a:r>
              <a:rPr lang="zh-CN" altLang="en-US" sz="2000" dirty="0" smtClean="0">
                <a:ea typeface="宋体" charset="-122"/>
              </a:rPr>
              <a:t>、</a:t>
            </a:r>
            <a:r>
              <a:rPr lang="en-US" altLang="zh-CN" sz="2000" dirty="0" smtClean="0">
                <a:ea typeface="宋体" charset="-122"/>
              </a:rPr>
              <a:t>SUB</a:t>
            </a:r>
            <a:endParaRPr lang="en-US" altLang="zh-CN" sz="2000" dirty="0">
              <a:ea typeface="宋体" charset="-122"/>
            </a:endParaRPr>
          </a:p>
          <a:p>
            <a:pPr lvl="1"/>
            <a:r>
              <a:rPr lang="en-US" altLang="zh-CN" sz="2000" dirty="0" smtClean="0">
                <a:ea typeface="宋体" charset="-122"/>
              </a:rPr>
              <a:t>SLT</a:t>
            </a:r>
            <a:r>
              <a:rPr lang="zh-CN" altLang="en-US" sz="2000" dirty="0" smtClean="0">
                <a:ea typeface="宋体" charset="-122"/>
              </a:rPr>
              <a:t>、</a:t>
            </a:r>
            <a:endParaRPr lang="en-US" altLang="zh-CN" sz="2000" dirty="0" smtClean="0">
              <a:ea typeface="宋体" charset="-122"/>
            </a:endParaRP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Missing</a:t>
            </a:r>
            <a:r>
              <a:rPr lang="en-US" altLang="zh-CN" sz="2400" dirty="0"/>
              <a:t>: comparison</a:t>
            </a:r>
          </a:p>
          <a:p>
            <a:pPr lvl="1"/>
            <a:r>
              <a:rPr lang="en-US" altLang="zh-CN" sz="2000" b="1" dirty="0" err="1">
                <a:solidFill>
                  <a:srgbClr val="FF0000"/>
                </a:solidFill>
                <a:ea typeface="宋体" charset="-122"/>
              </a:rPr>
              <a:t>Slt</a:t>
            </a:r>
            <a:r>
              <a:rPr lang="en-US" altLang="zh-CN" sz="2000" b="1" dirty="0">
                <a:solidFill>
                  <a:srgbClr val="FF0000"/>
                </a:solidFill>
                <a:ea typeface="宋体" charset="-122"/>
              </a:rPr>
              <a:t>  rd,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charset="-122"/>
              </a:rPr>
              <a:t>rs1, rs2</a:t>
            </a:r>
            <a:endParaRPr lang="en-US" altLang="zh-CN" sz="2000" b="1" dirty="0">
              <a:solidFill>
                <a:srgbClr val="FF0000"/>
              </a:solidFill>
              <a:ea typeface="宋体" charset="-122"/>
            </a:endParaRPr>
          </a:p>
          <a:p>
            <a:pPr lvl="1"/>
            <a:r>
              <a:rPr lang="en-US" altLang="zh-CN" sz="2000" dirty="0">
                <a:ea typeface="宋体" charset="-122"/>
              </a:rPr>
              <a:t>If </a:t>
            </a:r>
            <a:r>
              <a:rPr lang="en-US" altLang="zh-CN" sz="2000" dirty="0" smtClean="0">
                <a:ea typeface="宋体" charset="-122"/>
              </a:rPr>
              <a:t>rs1 </a:t>
            </a:r>
            <a:r>
              <a:rPr lang="en-US" altLang="zh-CN" sz="2000" dirty="0">
                <a:ea typeface="宋体" charset="-122"/>
              </a:rPr>
              <a:t>&lt; </a:t>
            </a:r>
            <a:r>
              <a:rPr lang="en-US" altLang="zh-CN" sz="2000" dirty="0" smtClean="0">
                <a:ea typeface="宋体" charset="-122"/>
              </a:rPr>
              <a:t>rs2, </a:t>
            </a:r>
            <a:r>
              <a:rPr lang="en-US" altLang="zh-CN" sz="2000" dirty="0">
                <a:ea typeface="宋体" charset="-122"/>
              </a:rPr>
              <a:t>rd=1, else rd=0</a:t>
            </a:r>
          </a:p>
          <a:p>
            <a:pPr lvl="1"/>
            <a:r>
              <a:rPr lang="en-US" altLang="zh-CN" sz="2000" dirty="0">
                <a:ea typeface="宋体" charset="-122"/>
              </a:rPr>
              <a:t>All bits = 0 except the least significant</a:t>
            </a:r>
          </a:p>
          <a:p>
            <a:pPr lvl="1"/>
            <a:r>
              <a:rPr lang="en-US" altLang="zh-CN" sz="2000" dirty="0">
                <a:ea typeface="宋体" charset="-122"/>
              </a:rPr>
              <a:t>Subtraction (</a:t>
            </a:r>
            <a:r>
              <a:rPr lang="en-US" altLang="zh-CN" sz="2000" dirty="0" smtClean="0">
                <a:ea typeface="宋体" charset="-122"/>
              </a:rPr>
              <a:t>rs1 – rs2), </a:t>
            </a:r>
            <a:r>
              <a:rPr lang="en-US" altLang="zh-CN" sz="2000" dirty="0">
                <a:ea typeface="宋体" charset="-122"/>
              </a:rPr>
              <a:t>if the result is negative -&gt; </a:t>
            </a:r>
            <a:r>
              <a:rPr lang="en-US" altLang="zh-CN" sz="2000" dirty="0" smtClean="0">
                <a:ea typeface="宋体" charset="-122"/>
              </a:rPr>
              <a:t>rs1 </a:t>
            </a:r>
            <a:r>
              <a:rPr lang="en-US" altLang="zh-CN" sz="2000" dirty="0">
                <a:ea typeface="宋体" charset="-122"/>
              </a:rPr>
              <a:t>&lt; </a:t>
            </a:r>
            <a:r>
              <a:rPr lang="en-US" altLang="zh-CN" sz="2000" dirty="0" smtClean="0">
                <a:ea typeface="宋体" charset="-122"/>
              </a:rPr>
              <a:t>rs2</a:t>
            </a:r>
            <a:endParaRPr lang="en-US" altLang="zh-CN" sz="2000" dirty="0">
              <a:ea typeface="宋体" charset="-122"/>
            </a:endParaRPr>
          </a:p>
          <a:p>
            <a:pPr lvl="1"/>
            <a:r>
              <a:rPr lang="en-US" altLang="zh-CN" sz="2000" dirty="0">
                <a:ea typeface="宋体" charset="-122"/>
              </a:rPr>
              <a:t>Use of sign bit as indicator</a:t>
            </a:r>
          </a:p>
        </p:txBody>
      </p:sp>
      <p:pic>
        <p:nvPicPr>
          <p:cNvPr id="5" name="Picture 4" descr="exdalu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0056" y="1048165"/>
            <a:ext cx="4929222" cy="42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椭圆 5"/>
          <p:cNvSpPr/>
          <p:nvPr/>
        </p:nvSpPr>
        <p:spPr>
          <a:xfrm>
            <a:off x="6457212" y="4139081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Most significant bit</a:t>
            </a:r>
          </a:p>
        </p:txBody>
      </p:sp>
      <p:sp>
        <p:nvSpPr>
          <p:cNvPr id="24579" name="AutoShap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Set for comparison</a:t>
            </a:r>
          </a:p>
          <a:p>
            <a:r>
              <a:rPr lang="en-US" altLang="zh-CN" dirty="0"/>
              <a:t>Overflow detect</a:t>
            </a:r>
          </a:p>
        </p:txBody>
      </p:sp>
      <p:pic>
        <p:nvPicPr>
          <p:cNvPr id="24580" name="Picture 4" descr="alu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68007" y="836712"/>
            <a:ext cx="4903787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7655488" y="4750603"/>
            <a:ext cx="1928826" cy="785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202080" y="4156663"/>
            <a:ext cx="668545" cy="593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Group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1899316"/>
              </p:ext>
            </p:extLst>
          </p:nvPr>
        </p:nvGraphicFramePr>
        <p:xfrm>
          <a:off x="333124" y="2903625"/>
          <a:ext cx="4896544" cy="2090420"/>
        </p:xfrm>
        <a:graphic>
          <a:graphicData uri="http://schemas.openxmlformats.org/drawingml/2006/table">
            <a:tbl>
              <a:tblPr/>
              <a:tblGrid>
                <a:gridCol w="11023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173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2419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526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2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Operation </a:t>
                      </a:r>
                    </a:p>
                  </a:txBody>
                  <a:tcPr marL="90486" marR="90486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Operand A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Operand B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Result overflow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3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A+B</a:t>
                      </a:r>
                    </a:p>
                  </a:txBody>
                  <a:tcPr marL="90486" marR="90486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	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(01)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3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A+B</a:t>
                      </a:r>
                    </a:p>
                  </a:txBody>
                  <a:tcPr marL="90486" marR="90486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	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(10)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53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A-B</a:t>
                      </a:r>
                    </a:p>
                  </a:txBody>
                  <a:tcPr marL="90486" marR="90486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	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(01)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3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A-B</a:t>
                      </a:r>
                    </a:p>
                  </a:txBody>
                  <a:tcPr marL="90486" marR="90486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&lt;0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≧0	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(10)</a:t>
                      </a:r>
                    </a:p>
                  </a:txBody>
                  <a:tcPr marL="90486" marR="90486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0053024" y="4340987"/>
            <a:ext cx="1806905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</a:t>
            </a:r>
            <a:r>
              <a:rPr lang="en-US" altLang="zh-CN" sz="1800" b="0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Most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significant bit</a:t>
            </a:r>
          </a:p>
        </p:txBody>
      </p:sp>
      <p:sp>
        <p:nvSpPr>
          <p:cNvPr id="9" name="椭圆 8"/>
          <p:cNvSpPr/>
          <p:nvPr/>
        </p:nvSpPr>
        <p:spPr>
          <a:xfrm>
            <a:off x="6063068" y="3747047"/>
            <a:ext cx="668545" cy="593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685807" y="4278366"/>
            <a:ext cx="15183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dirty="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least </a:t>
            </a:r>
            <a:endParaRPr lang="en-US" altLang="zh-CN" sz="1800" b="0" dirty="0">
              <a:solidFill>
                <a:srgbClr val="FF0000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significant bit</a:t>
            </a: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Complete ALU</a:t>
            </a:r>
          </a:p>
        </p:txBody>
      </p:sp>
      <p:sp>
        <p:nvSpPr>
          <p:cNvPr id="25603" name="AutoShap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Input</a:t>
            </a:r>
          </a:p>
          <a:p>
            <a:pPr lvl="1"/>
            <a:r>
              <a:rPr lang="en-US" altLang="zh-CN" sz="2000" dirty="0">
                <a:ea typeface="宋体" charset="-122"/>
              </a:rPr>
              <a:t>A</a:t>
            </a:r>
          </a:p>
          <a:p>
            <a:pPr lvl="1"/>
            <a:r>
              <a:rPr lang="en-US" altLang="zh-CN" sz="2000" dirty="0">
                <a:ea typeface="宋体" charset="-122"/>
              </a:rPr>
              <a:t>B</a:t>
            </a:r>
          </a:p>
          <a:p>
            <a:r>
              <a:rPr lang="en-US" altLang="zh-CN" sz="2400" dirty="0"/>
              <a:t>Control lines</a:t>
            </a:r>
          </a:p>
          <a:p>
            <a:pPr lvl="1"/>
            <a:r>
              <a:rPr lang="en-US" altLang="zh-CN" sz="2000" dirty="0">
                <a:ea typeface="宋体" charset="-122"/>
              </a:rPr>
              <a:t>Operation</a:t>
            </a:r>
          </a:p>
          <a:p>
            <a:pPr lvl="1"/>
            <a:r>
              <a:rPr lang="en-US" altLang="zh-CN" sz="2000" dirty="0" err="1">
                <a:ea typeface="宋体" charset="-122"/>
              </a:rPr>
              <a:t>Binvert</a:t>
            </a:r>
            <a:endParaRPr lang="en-US" altLang="zh-CN" sz="2000" dirty="0">
              <a:ea typeface="宋体" charset="-122"/>
            </a:endParaRPr>
          </a:p>
          <a:p>
            <a:pPr lvl="1"/>
            <a:r>
              <a:rPr lang="en-US" altLang="zh-CN" sz="2000" dirty="0" err="1">
                <a:ea typeface="宋体" charset="-122"/>
              </a:rPr>
              <a:t>Carryin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400" dirty="0"/>
              <a:t>Output</a:t>
            </a:r>
          </a:p>
          <a:p>
            <a:pPr lvl="1"/>
            <a:r>
              <a:rPr lang="en-US" altLang="zh-CN" sz="2000" dirty="0">
                <a:ea typeface="宋体" charset="-122"/>
              </a:rPr>
              <a:t>Result</a:t>
            </a:r>
          </a:p>
          <a:p>
            <a:pPr lvl="1"/>
            <a:r>
              <a:rPr lang="en-US" altLang="zh-CN" dirty="0" smtClean="0">
                <a:ea typeface="宋体" charset="-122"/>
              </a:rPr>
              <a:t>Overflow</a:t>
            </a:r>
          </a:p>
        </p:txBody>
      </p:sp>
      <p:pic>
        <p:nvPicPr>
          <p:cNvPr id="25604" name="Picture 5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95934" y="1357298"/>
            <a:ext cx="3505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Complete ALU</a:t>
            </a:r>
          </a:p>
        </p:txBody>
      </p:sp>
      <p:sp>
        <p:nvSpPr>
          <p:cNvPr id="26627" name="AutoShape 3"/>
          <p:cNvSpPr>
            <a:spLocks noGrp="1" noChangeArrowheads="1"/>
          </p:cNvSpPr>
          <p:nvPr>
            <p:ph idx="1"/>
          </p:nvPr>
        </p:nvSpPr>
        <p:spPr>
          <a:xfrm>
            <a:off x="1524000" y="1142985"/>
            <a:ext cx="8229600" cy="4768865"/>
          </a:xfrm>
        </p:spPr>
        <p:txBody>
          <a:bodyPr/>
          <a:lstStyle/>
          <a:p>
            <a:r>
              <a:rPr lang="en-US" altLang="zh-CN" dirty="0"/>
              <a:t>Add a Zero detector</a:t>
            </a:r>
          </a:p>
        </p:txBody>
      </p:sp>
      <p:pic>
        <p:nvPicPr>
          <p:cNvPr id="26628" name="Picture 5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72064" y="1089017"/>
            <a:ext cx="480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椭圆 4"/>
          <p:cNvSpPr/>
          <p:nvPr/>
        </p:nvSpPr>
        <p:spPr>
          <a:xfrm>
            <a:off x="9258086" y="2554268"/>
            <a:ext cx="2214578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734658"/>
              </p:ext>
            </p:extLst>
          </p:nvPr>
        </p:nvGraphicFramePr>
        <p:xfrm>
          <a:off x="695400" y="1916832"/>
          <a:ext cx="5172364" cy="3668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Visio" r:id="rId6" imgW="2862183" imgH="1846886" progId="Visio.Drawing.11">
                  <p:embed/>
                </p:oleObj>
              </mc:Choice>
              <mc:Fallback>
                <p:oleObj name="Visio" r:id="rId6" imgW="2862183" imgH="184688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1916832"/>
                        <a:ext cx="5172364" cy="3668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  <p:sndAc>
      <p:stSnd>
        <p:snd r:embed="rId4" name="chimes.wav"/>
      </p:stSnd>
    </p:sndAc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468" y="-35583"/>
            <a:ext cx="5686436" cy="1131910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ALU</a:t>
            </a:r>
            <a:r>
              <a:rPr lang="en-US" altLang="zh-CN" dirty="0"/>
              <a:t> symbol &amp; control</a:t>
            </a:r>
          </a:p>
        </p:txBody>
      </p:sp>
      <p:sp>
        <p:nvSpPr>
          <p:cNvPr id="27651" name="AutoShape 3"/>
          <p:cNvSpPr>
            <a:spLocks noGrp="1" noChangeArrowheads="1"/>
          </p:cNvSpPr>
          <p:nvPr>
            <p:ph idx="1"/>
          </p:nvPr>
        </p:nvSpPr>
        <p:spPr>
          <a:xfrm>
            <a:off x="1881158" y="1071546"/>
            <a:ext cx="8382000" cy="4114800"/>
          </a:xfrm>
        </p:spPr>
        <p:txBody>
          <a:bodyPr/>
          <a:lstStyle/>
          <a:p>
            <a:r>
              <a:rPr lang="en-US" altLang="zh-CN" dirty="0" smtClean="0"/>
              <a:t>Function table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Symbol of the </a:t>
            </a:r>
            <a:r>
              <a:rPr lang="en-US" altLang="zh-CN" dirty="0" err="1" smtClean="0"/>
              <a:t>ALU</a:t>
            </a:r>
            <a:endParaRPr lang="en-US" altLang="zh-CN" dirty="0" smtClean="0"/>
          </a:p>
        </p:txBody>
      </p:sp>
      <p:graphicFrame>
        <p:nvGraphicFramePr>
          <p:cNvPr id="29596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787157"/>
              </p:ext>
            </p:extLst>
          </p:nvPr>
        </p:nvGraphicFramePr>
        <p:xfrm>
          <a:off x="5735960" y="2214554"/>
          <a:ext cx="4417680" cy="1996440"/>
        </p:xfrm>
        <a:graphic>
          <a:graphicData uri="http://schemas.openxmlformats.org/drawingml/2006/table">
            <a:tbl>
              <a:tblPr/>
              <a:tblGrid>
                <a:gridCol w="2208840"/>
                <a:gridCol w="2208840"/>
              </a:tblGrid>
              <a:tr h="1428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ALU Control Lines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Function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9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000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And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001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Or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010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Add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110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Sub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111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Set on less than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7675" name="Picture 34" descr="alusy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66911" y="2071679"/>
            <a:ext cx="2263775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27658" y="228600"/>
            <a:ext cx="8540750" cy="719138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黑体" panose="02010609060101010101" pitchFamily="49" charset="-122"/>
              </a:rPr>
              <a:t>ALU Hardware Code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343472" y="981076"/>
            <a:ext cx="8540750" cy="5688013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module </a:t>
            </a:r>
            <a:r>
              <a:rPr lang="en-US" altLang="zh-CN" sz="1600" dirty="0" err="1">
                <a:solidFill>
                  <a:schemeClr val="tx1"/>
                </a:solidFill>
              </a:rPr>
              <a:t>alu</a:t>
            </a:r>
            <a:r>
              <a:rPr lang="en-US" altLang="zh-CN" sz="1600" dirty="0">
                <a:solidFill>
                  <a:schemeClr val="tx1"/>
                </a:solidFill>
              </a:rPr>
              <a:t>(A, B, </a:t>
            </a:r>
            <a:r>
              <a:rPr lang="en-US" altLang="zh-CN" sz="1600" dirty="0" err="1">
                <a:solidFill>
                  <a:schemeClr val="tx1"/>
                </a:solidFill>
              </a:rPr>
              <a:t>ALU_operation</a:t>
            </a:r>
            <a:r>
              <a:rPr lang="en-US" altLang="zh-CN" sz="1600" dirty="0">
                <a:solidFill>
                  <a:schemeClr val="tx1"/>
                </a:solidFill>
              </a:rPr>
              <a:t>, res, zero, overflow 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    </a:t>
            </a:r>
            <a:r>
              <a:rPr lang="en-US" altLang="zh-CN" sz="1400" dirty="0">
                <a:solidFill>
                  <a:schemeClr val="tx1"/>
                </a:solidFill>
              </a:rPr>
              <a:t>input [31:0] A, 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    input [2:0] </a:t>
            </a:r>
            <a:r>
              <a:rPr lang="en-US" altLang="zh-CN" sz="1400" dirty="0" err="1">
                <a:solidFill>
                  <a:schemeClr val="tx1"/>
                </a:solidFill>
              </a:rPr>
              <a:t>ALU_operation</a:t>
            </a:r>
            <a:r>
              <a:rPr lang="en-US" altLang="zh-CN" sz="1400" dirty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    output [31:0] res;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    output zero, overflow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    wire [31:0] </a:t>
            </a:r>
            <a:r>
              <a:rPr lang="en-US" altLang="zh-CN" sz="1400" dirty="0" err="1">
                <a:solidFill>
                  <a:schemeClr val="tx1"/>
                </a:solidFill>
              </a:rPr>
              <a:t>res_and,res_or,res_add,res_sub,res_nor,res_slt</a:t>
            </a:r>
            <a:r>
              <a:rPr lang="en-US" altLang="zh-CN" sz="1400" dirty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    </a:t>
            </a:r>
            <a:r>
              <a:rPr lang="en-US" altLang="zh-CN" sz="1400" dirty="0" err="1">
                <a:solidFill>
                  <a:schemeClr val="tx1"/>
                </a:solidFill>
              </a:rPr>
              <a:t>reg</a:t>
            </a:r>
            <a:r>
              <a:rPr lang="en-US" altLang="zh-CN" sz="1400" dirty="0">
                <a:solidFill>
                  <a:schemeClr val="tx1"/>
                </a:solidFill>
              </a:rPr>
              <a:t> [31:0] res;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    parameter one = 32'h00000001, zero_0 = 32'h00000000;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       </a:t>
            </a:r>
            <a:r>
              <a:rPr lang="en-US" altLang="zh-CN" sz="1500" dirty="0">
                <a:solidFill>
                  <a:schemeClr val="tx1"/>
                </a:solidFill>
              </a:rPr>
              <a:t>assign </a:t>
            </a:r>
            <a:r>
              <a:rPr lang="en-US" altLang="zh-CN" sz="1500" dirty="0" err="1">
                <a:solidFill>
                  <a:schemeClr val="tx1"/>
                </a:solidFill>
              </a:rPr>
              <a:t>res_and</a:t>
            </a:r>
            <a:r>
              <a:rPr lang="en-US" altLang="zh-CN" sz="1500" dirty="0">
                <a:solidFill>
                  <a:schemeClr val="tx1"/>
                </a:solidFill>
              </a:rPr>
              <a:t> = A&amp;B;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500" dirty="0">
                <a:solidFill>
                  <a:schemeClr val="tx1"/>
                </a:solidFill>
              </a:rPr>
              <a:t>	 assign </a:t>
            </a:r>
            <a:r>
              <a:rPr lang="en-US" altLang="zh-CN" sz="1500" dirty="0" err="1">
                <a:solidFill>
                  <a:schemeClr val="tx1"/>
                </a:solidFill>
              </a:rPr>
              <a:t>res_or</a:t>
            </a:r>
            <a:r>
              <a:rPr lang="en-US" altLang="zh-CN" sz="1500" dirty="0">
                <a:solidFill>
                  <a:schemeClr val="tx1"/>
                </a:solidFill>
              </a:rPr>
              <a:t> = A|B;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500" dirty="0">
                <a:solidFill>
                  <a:schemeClr val="tx1"/>
                </a:solidFill>
              </a:rPr>
              <a:t>	 assign </a:t>
            </a:r>
            <a:r>
              <a:rPr lang="en-US" altLang="zh-CN" sz="1500" dirty="0" err="1">
                <a:solidFill>
                  <a:schemeClr val="tx1"/>
                </a:solidFill>
              </a:rPr>
              <a:t>res_add</a:t>
            </a:r>
            <a:r>
              <a:rPr lang="en-US" altLang="zh-CN" sz="1500" dirty="0">
                <a:solidFill>
                  <a:schemeClr val="tx1"/>
                </a:solidFill>
              </a:rPr>
              <a:t> = A+B;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500" dirty="0">
                <a:solidFill>
                  <a:schemeClr val="tx1"/>
                </a:solidFill>
              </a:rPr>
              <a:t>	 assign </a:t>
            </a:r>
            <a:r>
              <a:rPr lang="en-US" altLang="zh-CN" sz="1500" dirty="0" err="1">
                <a:solidFill>
                  <a:schemeClr val="tx1"/>
                </a:solidFill>
              </a:rPr>
              <a:t>res_sub</a:t>
            </a:r>
            <a:r>
              <a:rPr lang="en-US" altLang="zh-CN" sz="1500" dirty="0">
                <a:solidFill>
                  <a:schemeClr val="tx1"/>
                </a:solidFill>
              </a:rPr>
              <a:t> = A-B;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500" dirty="0">
                <a:solidFill>
                  <a:schemeClr val="tx1"/>
                </a:solidFill>
              </a:rPr>
              <a:t>	 assign </a:t>
            </a:r>
            <a:r>
              <a:rPr lang="en-US" altLang="zh-CN" sz="1500" dirty="0" err="1">
                <a:solidFill>
                  <a:schemeClr val="tx1"/>
                </a:solidFill>
              </a:rPr>
              <a:t>res_slt</a:t>
            </a:r>
            <a:r>
              <a:rPr lang="en-US" altLang="zh-CN" sz="1500" dirty="0">
                <a:solidFill>
                  <a:schemeClr val="tx1"/>
                </a:solidFill>
              </a:rPr>
              <a:t> =(A &lt; B) ? one : zero_0;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500" dirty="0">
                <a:solidFill>
                  <a:schemeClr val="tx1"/>
                </a:solidFill>
              </a:rPr>
              <a:t>	 always @ (A or B or </a:t>
            </a:r>
            <a:r>
              <a:rPr lang="en-US" altLang="zh-CN" sz="1500" dirty="0" err="1">
                <a:solidFill>
                  <a:schemeClr val="tx1"/>
                </a:solidFill>
              </a:rPr>
              <a:t>ALU_operation</a:t>
            </a:r>
            <a:r>
              <a:rPr lang="en-US" altLang="zh-CN" sz="1500" dirty="0">
                <a:solidFill>
                  <a:schemeClr val="tx1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500" dirty="0">
                <a:solidFill>
                  <a:schemeClr val="tx1"/>
                </a:solidFill>
              </a:rPr>
              <a:t>        	case (</a:t>
            </a:r>
            <a:r>
              <a:rPr lang="en-US" altLang="zh-CN" sz="1500" dirty="0" err="1">
                <a:solidFill>
                  <a:schemeClr val="tx1"/>
                </a:solidFill>
              </a:rPr>
              <a:t>ALU_operation</a:t>
            </a:r>
            <a:r>
              <a:rPr lang="en-US" altLang="zh-CN" sz="1500" dirty="0">
                <a:solidFill>
                  <a:schemeClr val="tx1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500" dirty="0">
                <a:solidFill>
                  <a:schemeClr val="tx1"/>
                </a:solidFill>
              </a:rPr>
              <a:t>            	3'b000: res=</a:t>
            </a:r>
            <a:r>
              <a:rPr lang="en-US" altLang="zh-CN" sz="1500" dirty="0" err="1">
                <a:solidFill>
                  <a:schemeClr val="tx1"/>
                </a:solidFill>
              </a:rPr>
              <a:t>res_and</a:t>
            </a:r>
            <a:r>
              <a:rPr lang="en-US" altLang="zh-CN" sz="1500" dirty="0">
                <a:solidFill>
                  <a:schemeClr val="tx1"/>
                </a:solidFill>
              </a:rPr>
              <a:t>;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500" dirty="0">
                <a:solidFill>
                  <a:schemeClr val="tx1"/>
                </a:solidFill>
              </a:rPr>
              <a:t>            	3'b001: res=</a:t>
            </a:r>
            <a:r>
              <a:rPr lang="en-US" altLang="zh-CN" sz="1500" dirty="0" err="1">
                <a:solidFill>
                  <a:schemeClr val="tx1"/>
                </a:solidFill>
              </a:rPr>
              <a:t>res_or</a:t>
            </a:r>
            <a:r>
              <a:rPr lang="en-US" altLang="zh-CN" sz="1500" dirty="0">
                <a:solidFill>
                  <a:schemeClr val="tx1"/>
                </a:solidFill>
              </a:rPr>
              <a:t>;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500" dirty="0">
                <a:solidFill>
                  <a:schemeClr val="tx1"/>
                </a:solidFill>
              </a:rPr>
              <a:t>            	3'b010: res=</a:t>
            </a:r>
            <a:r>
              <a:rPr lang="en-US" altLang="zh-CN" sz="1500" dirty="0" err="1">
                <a:solidFill>
                  <a:schemeClr val="tx1"/>
                </a:solidFill>
              </a:rPr>
              <a:t>res_add</a:t>
            </a:r>
            <a:r>
              <a:rPr lang="en-US" altLang="zh-CN" sz="1500" dirty="0">
                <a:solidFill>
                  <a:schemeClr val="tx1"/>
                </a:solidFill>
              </a:rPr>
              <a:t>;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500" dirty="0">
                <a:solidFill>
                  <a:schemeClr val="tx1"/>
                </a:solidFill>
              </a:rPr>
              <a:t>            	3'b110: res=</a:t>
            </a:r>
            <a:r>
              <a:rPr lang="en-US" altLang="zh-CN" sz="1500" dirty="0" err="1">
                <a:solidFill>
                  <a:schemeClr val="tx1"/>
                </a:solidFill>
              </a:rPr>
              <a:t>res_sub</a:t>
            </a:r>
            <a:r>
              <a:rPr lang="en-US" altLang="zh-CN" sz="1500" dirty="0">
                <a:solidFill>
                  <a:schemeClr val="tx1"/>
                </a:solidFill>
              </a:rPr>
              <a:t>;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500" dirty="0">
                <a:solidFill>
                  <a:schemeClr val="tx1"/>
                </a:solidFill>
              </a:rPr>
              <a:t>	      	3'b100: res=~(A | B);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500" dirty="0">
                <a:solidFill>
                  <a:schemeClr val="tx1"/>
                </a:solidFill>
              </a:rPr>
              <a:t>	      	3'b111: res=</a:t>
            </a:r>
            <a:r>
              <a:rPr lang="en-US" altLang="zh-CN" sz="1500" dirty="0" err="1">
                <a:solidFill>
                  <a:schemeClr val="tx1"/>
                </a:solidFill>
              </a:rPr>
              <a:t>res_slt</a:t>
            </a:r>
            <a:r>
              <a:rPr lang="en-US" altLang="zh-CN" sz="1500" dirty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500" dirty="0">
                <a:solidFill>
                  <a:schemeClr val="tx1"/>
                </a:solidFill>
              </a:rPr>
              <a:t>	      	default: res=32'hx;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500" dirty="0">
                <a:solidFill>
                  <a:schemeClr val="tx1"/>
                </a:solidFill>
              </a:rPr>
              <a:t>        	</a:t>
            </a:r>
            <a:r>
              <a:rPr lang="en-US" altLang="zh-CN" sz="1500" dirty="0" err="1">
                <a:solidFill>
                  <a:schemeClr val="tx1"/>
                </a:solidFill>
              </a:rPr>
              <a:t>endcase</a:t>
            </a:r>
            <a:endParaRPr lang="en-US" altLang="zh-CN" sz="15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500" dirty="0">
                <a:solidFill>
                  <a:schemeClr val="tx1"/>
                </a:solidFill>
              </a:rPr>
              <a:t>	 assign zero = (res==0)? 1: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dirty="0" err="1">
                <a:solidFill>
                  <a:schemeClr val="tx1"/>
                </a:solidFill>
              </a:rPr>
              <a:t>endmodule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6816080" y="1189038"/>
            <a:ext cx="3789363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FF33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How do you write </a:t>
            </a:r>
            <a:br>
              <a:rPr lang="en-US" altLang="zh-CN" sz="2800" dirty="0">
                <a:solidFill>
                  <a:srgbClr val="FF33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800" dirty="0">
                <a:solidFill>
                  <a:srgbClr val="FF33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with overflow code ? </a:t>
            </a:r>
          </a:p>
        </p:txBody>
      </p:sp>
      <p:sp>
        <p:nvSpPr>
          <p:cNvPr id="66565" name="Rectangle 6"/>
          <p:cNvSpPr>
            <a:spLocks noChangeArrowheads="1"/>
          </p:cNvSpPr>
          <p:nvPr/>
        </p:nvSpPr>
        <p:spPr bwMode="auto">
          <a:xfrm>
            <a:off x="6705803" y="3825082"/>
            <a:ext cx="4213225" cy="2503487"/>
          </a:xfrm>
          <a:prstGeom prst="rect">
            <a:avLst/>
          </a:prstGeom>
          <a:solidFill>
            <a:srgbClr val="F3E5E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always @ (A or B or </a:t>
            </a:r>
            <a:r>
              <a:rPr kumimoji="0"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ALU_operation</a:t>
            </a:r>
            <a:r>
              <a:rPr kumimoji="0"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	case (</a:t>
            </a:r>
            <a:r>
              <a:rPr kumimoji="0"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ALU_operation</a:t>
            </a:r>
            <a:r>
              <a:rPr kumimoji="0"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		3'b000: res=A&amp;B;	</a:t>
            </a: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		 3'b001: res=A|B;	</a:t>
            </a: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		 3'b010: res=A+B;	</a:t>
            </a: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		3'b110: res=A-B;	</a:t>
            </a: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	 3'b100: res=~(A | B);</a:t>
            </a: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3'b111: res=(A &lt; B) ? one : zero_0;</a:t>
            </a: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	  default: res=32'hx;</a:t>
            </a:r>
          </a:p>
          <a:p>
            <a:pPr eaLnBrk="1" hangingPunct="1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kumimoji="0"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endcase</a:t>
            </a:r>
            <a:endParaRPr kumimoji="0" lang="en-US" altLang="zh-CN" sz="1600" dirty="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6566" name="Text Box 7"/>
          <p:cNvSpPr txBox="1">
            <a:spLocks noChangeArrowheads="1"/>
          </p:cNvSpPr>
          <p:nvPr/>
        </p:nvSpPr>
        <p:spPr bwMode="auto">
          <a:xfrm>
            <a:off x="5515287" y="2727698"/>
            <a:ext cx="5364163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FF33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What is the difference The codes in the Synthesize?</a:t>
            </a:r>
          </a:p>
        </p:txBody>
      </p:sp>
    </p:spTree>
    <p:extLst>
      <p:ext uri="{BB962C8B-B14F-4D97-AF65-F5344CB8AC3E}">
        <p14:creationId xmlns:p14="http://schemas.microsoft.com/office/powerpoint/2010/main" val="2069167206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00FF"/>
                </a:solidFill>
              </a:rPr>
              <a:t>Speed considerations</a:t>
            </a:r>
          </a:p>
        </p:txBody>
      </p:sp>
      <p:sp>
        <p:nvSpPr>
          <p:cNvPr id="28675" name="AutoShape 3"/>
          <p:cNvSpPr>
            <a:spLocks noGrp="1" noChangeArrowheads="1"/>
          </p:cNvSpPr>
          <p:nvPr>
            <p:ph idx="1"/>
          </p:nvPr>
        </p:nvSpPr>
        <p:spPr>
          <a:xfrm>
            <a:off x="1055440" y="1366839"/>
            <a:ext cx="8382000" cy="4114800"/>
          </a:xfrm>
        </p:spPr>
        <p:txBody>
          <a:bodyPr/>
          <a:lstStyle/>
          <a:p>
            <a:r>
              <a:rPr lang="en-US" altLang="zh-CN" dirty="0" smtClean="0"/>
              <a:t>Previously used: ripple carry adder</a:t>
            </a:r>
          </a:p>
          <a:p>
            <a:r>
              <a:rPr lang="en-US" altLang="zh-CN" dirty="0" smtClean="0"/>
              <a:t>Delay for the sum: two units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Delay for the carry: two - three units</a:t>
            </a:r>
          </a:p>
        </p:txBody>
      </p:sp>
      <p:pic>
        <p:nvPicPr>
          <p:cNvPr id="28676" name="Picture 4" descr="dela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7688" y="2487379"/>
            <a:ext cx="2606675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 descr="delay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08262" y="4179716"/>
            <a:ext cx="3565525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8" name="Group 1168"/>
          <p:cNvGrpSpPr>
            <a:grpSpLocks/>
          </p:cNvGrpSpPr>
          <p:nvPr/>
        </p:nvGrpSpPr>
        <p:grpSpPr bwMode="auto">
          <a:xfrm>
            <a:off x="9024131" y="1333850"/>
            <a:ext cx="2828925" cy="4022725"/>
            <a:chOff x="3710" y="1388"/>
            <a:chExt cx="1782" cy="2534"/>
          </a:xfrm>
        </p:grpSpPr>
        <p:grpSp>
          <p:nvGrpSpPr>
            <p:cNvPr id="79" name="Group 1133"/>
            <p:cNvGrpSpPr>
              <a:grpSpLocks noChangeAspect="1"/>
            </p:cNvGrpSpPr>
            <p:nvPr/>
          </p:nvGrpSpPr>
          <p:grpSpPr bwMode="auto">
            <a:xfrm rot="5400000">
              <a:off x="4626" y="3047"/>
              <a:ext cx="437" cy="325"/>
              <a:chOff x="750" y="2323"/>
              <a:chExt cx="774" cy="576"/>
            </a:xfrm>
          </p:grpSpPr>
          <p:sp>
            <p:nvSpPr>
              <p:cNvPr id="111" name="Freeform 1134"/>
              <p:cNvSpPr>
                <a:spLocks noChangeAspect="1"/>
              </p:cNvSpPr>
              <p:nvPr/>
            </p:nvSpPr>
            <p:spPr bwMode="auto">
              <a:xfrm>
                <a:off x="816" y="2323"/>
                <a:ext cx="708" cy="576"/>
              </a:xfrm>
              <a:custGeom>
                <a:avLst/>
                <a:gdLst>
                  <a:gd name="T0" fmla="*/ 0 w 708"/>
                  <a:gd name="T1" fmla="*/ 0 h 576"/>
                  <a:gd name="T2" fmla="*/ 17 w 708"/>
                  <a:gd name="T3" fmla="*/ 40 h 576"/>
                  <a:gd name="T4" fmla="*/ 39 w 708"/>
                  <a:gd name="T5" fmla="*/ 95 h 576"/>
                  <a:gd name="T6" fmla="*/ 54 w 708"/>
                  <a:gd name="T7" fmla="*/ 157 h 576"/>
                  <a:gd name="T8" fmla="*/ 66 w 708"/>
                  <a:gd name="T9" fmla="*/ 227 h 576"/>
                  <a:gd name="T10" fmla="*/ 74 w 708"/>
                  <a:gd name="T11" fmla="*/ 284 h 576"/>
                  <a:gd name="T12" fmla="*/ 69 w 708"/>
                  <a:gd name="T13" fmla="*/ 338 h 576"/>
                  <a:gd name="T14" fmla="*/ 58 w 708"/>
                  <a:gd name="T15" fmla="*/ 399 h 576"/>
                  <a:gd name="T16" fmla="*/ 45 w 708"/>
                  <a:gd name="T17" fmla="*/ 458 h 576"/>
                  <a:gd name="T18" fmla="*/ 28 w 708"/>
                  <a:gd name="T19" fmla="*/ 512 h 576"/>
                  <a:gd name="T20" fmla="*/ 0 w 708"/>
                  <a:gd name="T21" fmla="*/ 572 h 576"/>
                  <a:gd name="T22" fmla="*/ 210 w 708"/>
                  <a:gd name="T23" fmla="*/ 576 h 576"/>
                  <a:gd name="T24" fmla="*/ 297 w 708"/>
                  <a:gd name="T25" fmla="*/ 570 h 576"/>
                  <a:gd name="T26" fmla="*/ 342 w 708"/>
                  <a:gd name="T27" fmla="*/ 567 h 576"/>
                  <a:gd name="T28" fmla="*/ 375 w 708"/>
                  <a:gd name="T29" fmla="*/ 559 h 576"/>
                  <a:gd name="T30" fmla="*/ 409 w 708"/>
                  <a:gd name="T31" fmla="*/ 549 h 576"/>
                  <a:gd name="T32" fmla="*/ 445 w 708"/>
                  <a:gd name="T33" fmla="*/ 533 h 576"/>
                  <a:gd name="T34" fmla="*/ 486 w 708"/>
                  <a:gd name="T35" fmla="*/ 515 h 576"/>
                  <a:gd name="T36" fmla="*/ 526 w 708"/>
                  <a:gd name="T37" fmla="*/ 490 h 576"/>
                  <a:gd name="T38" fmla="*/ 552 w 708"/>
                  <a:gd name="T39" fmla="*/ 470 h 576"/>
                  <a:gd name="T40" fmla="*/ 577 w 708"/>
                  <a:gd name="T41" fmla="*/ 447 h 576"/>
                  <a:gd name="T42" fmla="*/ 604 w 708"/>
                  <a:gd name="T43" fmla="*/ 420 h 576"/>
                  <a:gd name="T44" fmla="*/ 628 w 708"/>
                  <a:gd name="T45" fmla="*/ 398 h 576"/>
                  <a:gd name="T46" fmla="*/ 651 w 708"/>
                  <a:gd name="T47" fmla="*/ 370 h 576"/>
                  <a:gd name="T48" fmla="*/ 680 w 708"/>
                  <a:gd name="T49" fmla="*/ 333 h 576"/>
                  <a:gd name="T50" fmla="*/ 708 w 708"/>
                  <a:gd name="T51" fmla="*/ 286 h 576"/>
                  <a:gd name="T52" fmla="*/ 682 w 708"/>
                  <a:gd name="T53" fmla="*/ 245 h 576"/>
                  <a:gd name="T54" fmla="*/ 658 w 708"/>
                  <a:gd name="T55" fmla="*/ 210 h 576"/>
                  <a:gd name="T56" fmla="*/ 638 w 708"/>
                  <a:gd name="T57" fmla="*/ 185 h 576"/>
                  <a:gd name="T58" fmla="*/ 616 w 708"/>
                  <a:gd name="T59" fmla="*/ 161 h 576"/>
                  <a:gd name="T60" fmla="*/ 592 w 708"/>
                  <a:gd name="T61" fmla="*/ 138 h 576"/>
                  <a:gd name="T62" fmla="*/ 572 w 708"/>
                  <a:gd name="T63" fmla="*/ 120 h 576"/>
                  <a:gd name="T64" fmla="*/ 552 w 708"/>
                  <a:gd name="T65" fmla="*/ 103 h 576"/>
                  <a:gd name="T66" fmla="*/ 528 w 708"/>
                  <a:gd name="T67" fmla="*/ 85 h 576"/>
                  <a:gd name="T68" fmla="*/ 506 w 708"/>
                  <a:gd name="T69" fmla="*/ 72 h 576"/>
                  <a:gd name="T70" fmla="*/ 480 w 708"/>
                  <a:gd name="T71" fmla="*/ 58 h 576"/>
                  <a:gd name="T72" fmla="*/ 451 w 708"/>
                  <a:gd name="T73" fmla="*/ 43 h 576"/>
                  <a:gd name="T74" fmla="*/ 415 w 708"/>
                  <a:gd name="T75" fmla="*/ 29 h 576"/>
                  <a:gd name="T76" fmla="*/ 385 w 708"/>
                  <a:gd name="T77" fmla="*/ 20 h 576"/>
                  <a:gd name="T78" fmla="*/ 350 w 708"/>
                  <a:gd name="T79" fmla="*/ 11 h 576"/>
                  <a:gd name="T80" fmla="*/ 313 w 708"/>
                  <a:gd name="T81" fmla="*/ 5 h 576"/>
                  <a:gd name="T82" fmla="*/ 278 w 708"/>
                  <a:gd name="T83" fmla="*/ 1 h 576"/>
                  <a:gd name="T84" fmla="*/ 253 w 708"/>
                  <a:gd name="T85" fmla="*/ 1 h 576"/>
                  <a:gd name="T86" fmla="*/ 227 w 708"/>
                  <a:gd name="T87" fmla="*/ 0 h 576"/>
                  <a:gd name="T88" fmla="*/ 0 w 708"/>
                  <a:gd name="T89" fmla="*/ 0 h 57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708"/>
                  <a:gd name="T136" fmla="*/ 0 h 576"/>
                  <a:gd name="T137" fmla="*/ 708 w 708"/>
                  <a:gd name="T138" fmla="*/ 576 h 57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708" h="576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10" y="576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" name="Freeform 1135"/>
              <p:cNvSpPr>
                <a:spLocks noChangeAspect="1"/>
              </p:cNvSpPr>
              <p:nvPr/>
            </p:nvSpPr>
            <p:spPr bwMode="auto">
              <a:xfrm>
                <a:off x="750" y="2327"/>
                <a:ext cx="76" cy="572"/>
              </a:xfrm>
              <a:custGeom>
                <a:avLst/>
                <a:gdLst>
                  <a:gd name="T0" fmla="*/ 3 w 76"/>
                  <a:gd name="T1" fmla="*/ 0 h 573"/>
                  <a:gd name="T2" fmla="*/ 30 w 76"/>
                  <a:gd name="T3" fmla="*/ 71 h 573"/>
                  <a:gd name="T4" fmla="*/ 48 w 76"/>
                  <a:gd name="T5" fmla="*/ 135 h 573"/>
                  <a:gd name="T6" fmla="*/ 62 w 76"/>
                  <a:gd name="T7" fmla="*/ 194 h 573"/>
                  <a:gd name="T8" fmla="*/ 75 w 76"/>
                  <a:gd name="T9" fmla="*/ 279 h 573"/>
                  <a:gd name="T10" fmla="*/ 66 w 76"/>
                  <a:gd name="T11" fmla="*/ 354 h 573"/>
                  <a:gd name="T12" fmla="*/ 54 w 76"/>
                  <a:gd name="T13" fmla="*/ 411 h 573"/>
                  <a:gd name="T14" fmla="*/ 35 w 76"/>
                  <a:gd name="T15" fmla="*/ 488 h 573"/>
                  <a:gd name="T16" fmla="*/ 0 w 76"/>
                  <a:gd name="T17" fmla="*/ 573 h 5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573"/>
                  <a:gd name="T29" fmla="*/ 76 w 76"/>
                  <a:gd name="T30" fmla="*/ 573 h 5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0" name="AutoShape 1136"/>
            <p:cNvSpPr>
              <a:spLocks noChangeAspect="1" noChangeArrowheads="1"/>
            </p:cNvSpPr>
            <p:nvPr/>
          </p:nvSpPr>
          <p:spPr bwMode="auto">
            <a:xfrm flipH="1">
              <a:off x="4127" y="2610"/>
              <a:ext cx="398" cy="324"/>
            </a:xfrm>
            <a:prstGeom prst="flowChartDelay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1" name="Freeform 1137"/>
            <p:cNvSpPr>
              <a:spLocks noChangeAspect="1"/>
            </p:cNvSpPr>
            <p:nvPr/>
          </p:nvSpPr>
          <p:spPr bwMode="auto">
            <a:xfrm rot="5400000">
              <a:off x="3748" y="3067"/>
              <a:ext cx="398" cy="324"/>
            </a:xfrm>
            <a:custGeom>
              <a:avLst/>
              <a:gdLst>
                <a:gd name="T0" fmla="*/ 0 w 708"/>
                <a:gd name="T1" fmla="*/ 0 h 576"/>
                <a:gd name="T2" fmla="*/ 3 w 708"/>
                <a:gd name="T3" fmla="*/ 7 h 576"/>
                <a:gd name="T4" fmla="*/ 7 w 708"/>
                <a:gd name="T5" fmla="*/ 17 h 576"/>
                <a:gd name="T6" fmla="*/ 10 w 708"/>
                <a:gd name="T7" fmla="*/ 28 h 576"/>
                <a:gd name="T8" fmla="*/ 12 w 708"/>
                <a:gd name="T9" fmla="*/ 41 h 576"/>
                <a:gd name="T10" fmla="*/ 13 w 708"/>
                <a:gd name="T11" fmla="*/ 51 h 576"/>
                <a:gd name="T12" fmla="*/ 12 w 708"/>
                <a:gd name="T13" fmla="*/ 60 h 576"/>
                <a:gd name="T14" fmla="*/ 11 w 708"/>
                <a:gd name="T15" fmla="*/ 71 h 576"/>
                <a:gd name="T16" fmla="*/ 8 w 708"/>
                <a:gd name="T17" fmla="*/ 82 h 576"/>
                <a:gd name="T18" fmla="*/ 5 w 708"/>
                <a:gd name="T19" fmla="*/ 91 h 576"/>
                <a:gd name="T20" fmla="*/ 0 w 708"/>
                <a:gd name="T21" fmla="*/ 102 h 576"/>
                <a:gd name="T22" fmla="*/ 37 w 708"/>
                <a:gd name="T23" fmla="*/ 102 h 576"/>
                <a:gd name="T24" fmla="*/ 53 w 708"/>
                <a:gd name="T25" fmla="*/ 102 h 576"/>
                <a:gd name="T26" fmla="*/ 61 w 708"/>
                <a:gd name="T27" fmla="*/ 101 h 576"/>
                <a:gd name="T28" fmla="*/ 67 w 708"/>
                <a:gd name="T29" fmla="*/ 100 h 576"/>
                <a:gd name="T30" fmla="*/ 73 w 708"/>
                <a:gd name="T31" fmla="*/ 98 h 576"/>
                <a:gd name="T32" fmla="*/ 79 w 708"/>
                <a:gd name="T33" fmla="*/ 95 h 576"/>
                <a:gd name="T34" fmla="*/ 86 w 708"/>
                <a:gd name="T35" fmla="*/ 92 h 576"/>
                <a:gd name="T36" fmla="*/ 93 w 708"/>
                <a:gd name="T37" fmla="*/ 87 h 576"/>
                <a:gd name="T38" fmla="*/ 98 w 708"/>
                <a:gd name="T39" fmla="*/ 84 h 576"/>
                <a:gd name="T40" fmla="*/ 102 w 708"/>
                <a:gd name="T41" fmla="*/ 79 h 576"/>
                <a:gd name="T42" fmla="*/ 107 w 708"/>
                <a:gd name="T43" fmla="*/ 75 h 576"/>
                <a:gd name="T44" fmla="*/ 111 w 708"/>
                <a:gd name="T45" fmla="*/ 71 h 576"/>
                <a:gd name="T46" fmla="*/ 116 w 708"/>
                <a:gd name="T47" fmla="*/ 66 h 576"/>
                <a:gd name="T48" fmla="*/ 121 w 708"/>
                <a:gd name="T49" fmla="*/ 59 h 576"/>
                <a:gd name="T50" fmla="*/ 126 w 708"/>
                <a:gd name="T51" fmla="*/ 51 h 576"/>
                <a:gd name="T52" fmla="*/ 121 w 708"/>
                <a:gd name="T53" fmla="*/ 44 h 576"/>
                <a:gd name="T54" fmla="*/ 117 w 708"/>
                <a:gd name="T55" fmla="*/ 37 h 576"/>
                <a:gd name="T56" fmla="*/ 114 w 708"/>
                <a:gd name="T57" fmla="*/ 33 h 576"/>
                <a:gd name="T58" fmla="*/ 110 w 708"/>
                <a:gd name="T59" fmla="*/ 29 h 576"/>
                <a:gd name="T60" fmla="*/ 105 w 708"/>
                <a:gd name="T61" fmla="*/ 25 h 576"/>
                <a:gd name="T62" fmla="*/ 102 w 708"/>
                <a:gd name="T63" fmla="*/ 21 h 576"/>
                <a:gd name="T64" fmla="*/ 98 w 708"/>
                <a:gd name="T65" fmla="*/ 19 h 576"/>
                <a:gd name="T66" fmla="*/ 94 w 708"/>
                <a:gd name="T67" fmla="*/ 15 h 576"/>
                <a:gd name="T68" fmla="*/ 90 w 708"/>
                <a:gd name="T69" fmla="*/ 13 h 576"/>
                <a:gd name="T70" fmla="*/ 85 w 708"/>
                <a:gd name="T71" fmla="*/ 11 h 576"/>
                <a:gd name="T72" fmla="*/ 80 w 708"/>
                <a:gd name="T73" fmla="*/ 7 h 576"/>
                <a:gd name="T74" fmla="*/ 74 w 708"/>
                <a:gd name="T75" fmla="*/ 5 h 576"/>
                <a:gd name="T76" fmla="*/ 68 w 708"/>
                <a:gd name="T77" fmla="*/ 3 h 576"/>
                <a:gd name="T78" fmla="*/ 62 w 708"/>
                <a:gd name="T79" fmla="*/ 2 h 576"/>
                <a:gd name="T80" fmla="*/ 56 w 708"/>
                <a:gd name="T81" fmla="*/ 1 h 576"/>
                <a:gd name="T82" fmla="*/ 49 w 708"/>
                <a:gd name="T83" fmla="*/ 1 h 576"/>
                <a:gd name="T84" fmla="*/ 45 w 708"/>
                <a:gd name="T85" fmla="*/ 1 h 576"/>
                <a:gd name="T86" fmla="*/ 40 w 708"/>
                <a:gd name="T87" fmla="*/ 0 h 576"/>
                <a:gd name="T88" fmla="*/ 0 w 708"/>
                <a:gd name="T89" fmla="*/ 0 h 5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08"/>
                <a:gd name="T136" fmla="*/ 0 h 576"/>
                <a:gd name="T137" fmla="*/ 708 w 708"/>
                <a:gd name="T138" fmla="*/ 576 h 57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" name="AutoShape 1138"/>
            <p:cNvSpPr>
              <a:spLocks noChangeAspect="1" noChangeArrowheads="1"/>
            </p:cNvSpPr>
            <p:nvPr/>
          </p:nvSpPr>
          <p:spPr bwMode="auto">
            <a:xfrm flipH="1">
              <a:off x="4127" y="1811"/>
              <a:ext cx="398" cy="324"/>
            </a:xfrm>
            <a:prstGeom prst="flowChartDelay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grpSp>
          <p:nvGrpSpPr>
            <p:cNvPr id="83" name="Group 1139"/>
            <p:cNvGrpSpPr>
              <a:grpSpLocks noChangeAspect="1"/>
            </p:cNvGrpSpPr>
            <p:nvPr/>
          </p:nvGrpSpPr>
          <p:grpSpPr bwMode="auto">
            <a:xfrm rot="5400000">
              <a:off x="4536" y="2204"/>
              <a:ext cx="437" cy="325"/>
              <a:chOff x="750" y="2323"/>
              <a:chExt cx="774" cy="576"/>
            </a:xfrm>
          </p:grpSpPr>
          <p:sp>
            <p:nvSpPr>
              <p:cNvPr id="109" name="Freeform 1140"/>
              <p:cNvSpPr>
                <a:spLocks noChangeAspect="1"/>
              </p:cNvSpPr>
              <p:nvPr/>
            </p:nvSpPr>
            <p:spPr bwMode="auto">
              <a:xfrm>
                <a:off x="816" y="2323"/>
                <a:ext cx="708" cy="576"/>
              </a:xfrm>
              <a:custGeom>
                <a:avLst/>
                <a:gdLst>
                  <a:gd name="T0" fmla="*/ 0 w 708"/>
                  <a:gd name="T1" fmla="*/ 0 h 576"/>
                  <a:gd name="T2" fmla="*/ 17 w 708"/>
                  <a:gd name="T3" fmla="*/ 40 h 576"/>
                  <a:gd name="T4" fmla="*/ 39 w 708"/>
                  <a:gd name="T5" fmla="*/ 95 h 576"/>
                  <a:gd name="T6" fmla="*/ 54 w 708"/>
                  <a:gd name="T7" fmla="*/ 157 h 576"/>
                  <a:gd name="T8" fmla="*/ 66 w 708"/>
                  <a:gd name="T9" fmla="*/ 227 h 576"/>
                  <a:gd name="T10" fmla="*/ 74 w 708"/>
                  <a:gd name="T11" fmla="*/ 284 h 576"/>
                  <a:gd name="T12" fmla="*/ 69 w 708"/>
                  <a:gd name="T13" fmla="*/ 338 h 576"/>
                  <a:gd name="T14" fmla="*/ 58 w 708"/>
                  <a:gd name="T15" fmla="*/ 399 h 576"/>
                  <a:gd name="T16" fmla="*/ 45 w 708"/>
                  <a:gd name="T17" fmla="*/ 458 h 576"/>
                  <a:gd name="T18" fmla="*/ 28 w 708"/>
                  <a:gd name="T19" fmla="*/ 512 h 576"/>
                  <a:gd name="T20" fmla="*/ 0 w 708"/>
                  <a:gd name="T21" fmla="*/ 572 h 576"/>
                  <a:gd name="T22" fmla="*/ 210 w 708"/>
                  <a:gd name="T23" fmla="*/ 576 h 576"/>
                  <a:gd name="T24" fmla="*/ 297 w 708"/>
                  <a:gd name="T25" fmla="*/ 570 h 576"/>
                  <a:gd name="T26" fmla="*/ 342 w 708"/>
                  <a:gd name="T27" fmla="*/ 567 h 576"/>
                  <a:gd name="T28" fmla="*/ 375 w 708"/>
                  <a:gd name="T29" fmla="*/ 559 h 576"/>
                  <a:gd name="T30" fmla="*/ 409 w 708"/>
                  <a:gd name="T31" fmla="*/ 549 h 576"/>
                  <a:gd name="T32" fmla="*/ 445 w 708"/>
                  <a:gd name="T33" fmla="*/ 533 h 576"/>
                  <a:gd name="T34" fmla="*/ 486 w 708"/>
                  <a:gd name="T35" fmla="*/ 515 h 576"/>
                  <a:gd name="T36" fmla="*/ 526 w 708"/>
                  <a:gd name="T37" fmla="*/ 490 h 576"/>
                  <a:gd name="T38" fmla="*/ 552 w 708"/>
                  <a:gd name="T39" fmla="*/ 470 h 576"/>
                  <a:gd name="T40" fmla="*/ 577 w 708"/>
                  <a:gd name="T41" fmla="*/ 447 h 576"/>
                  <a:gd name="T42" fmla="*/ 604 w 708"/>
                  <a:gd name="T43" fmla="*/ 420 h 576"/>
                  <a:gd name="T44" fmla="*/ 628 w 708"/>
                  <a:gd name="T45" fmla="*/ 398 h 576"/>
                  <a:gd name="T46" fmla="*/ 651 w 708"/>
                  <a:gd name="T47" fmla="*/ 370 h 576"/>
                  <a:gd name="T48" fmla="*/ 680 w 708"/>
                  <a:gd name="T49" fmla="*/ 333 h 576"/>
                  <a:gd name="T50" fmla="*/ 708 w 708"/>
                  <a:gd name="T51" fmla="*/ 286 h 576"/>
                  <a:gd name="T52" fmla="*/ 682 w 708"/>
                  <a:gd name="T53" fmla="*/ 245 h 576"/>
                  <a:gd name="T54" fmla="*/ 658 w 708"/>
                  <a:gd name="T55" fmla="*/ 210 h 576"/>
                  <a:gd name="T56" fmla="*/ 638 w 708"/>
                  <a:gd name="T57" fmla="*/ 185 h 576"/>
                  <a:gd name="T58" fmla="*/ 616 w 708"/>
                  <a:gd name="T59" fmla="*/ 161 h 576"/>
                  <a:gd name="T60" fmla="*/ 592 w 708"/>
                  <a:gd name="T61" fmla="*/ 138 h 576"/>
                  <a:gd name="T62" fmla="*/ 572 w 708"/>
                  <a:gd name="T63" fmla="*/ 120 h 576"/>
                  <a:gd name="T64" fmla="*/ 552 w 708"/>
                  <a:gd name="T65" fmla="*/ 103 h 576"/>
                  <a:gd name="T66" fmla="*/ 528 w 708"/>
                  <a:gd name="T67" fmla="*/ 85 h 576"/>
                  <a:gd name="T68" fmla="*/ 506 w 708"/>
                  <a:gd name="T69" fmla="*/ 72 h 576"/>
                  <a:gd name="T70" fmla="*/ 480 w 708"/>
                  <a:gd name="T71" fmla="*/ 58 h 576"/>
                  <a:gd name="T72" fmla="*/ 451 w 708"/>
                  <a:gd name="T73" fmla="*/ 43 h 576"/>
                  <a:gd name="T74" fmla="*/ 415 w 708"/>
                  <a:gd name="T75" fmla="*/ 29 h 576"/>
                  <a:gd name="T76" fmla="*/ 385 w 708"/>
                  <a:gd name="T77" fmla="*/ 20 h 576"/>
                  <a:gd name="T78" fmla="*/ 350 w 708"/>
                  <a:gd name="T79" fmla="*/ 11 h 576"/>
                  <a:gd name="T80" fmla="*/ 313 w 708"/>
                  <a:gd name="T81" fmla="*/ 5 h 576"/>
                  <a:gd name="T82" fmla="*/ 278 w 708"/>
                  <a:gd name="T83" fmla="*/ 1 h 576"/>
                  <a:gd name="T84" fmla="*/ 253 w 708"/>
                  <a:gd name="T85" fmla="*/ 1 h 576"/>
                  <a:gd name="T86" fmla="*/ 227 w 708"/>
                  <a:gd name="T87" fmla="*/ 0 h 576"/>
                  <a:gd name="T88" fmla="*/ 0 w 708"/>
                  <a:gd name="T89" fmla="*/ 0 h 57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708"/>
                  <a:gd name="T136" fmla="*/ 0 h 576"/>
                  <a:gd name="T137" fmla="*/ 708 w 708"/>
                  <a:gd name="T138" fmla="*/ 576 h 57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708" h="576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10" y="576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" name="Freeform 1141"/>
              <p:cNvSpPr>
                <a:spLocks noChangeAspect="1"/>
              </p:cNvSpPr>
              <p:nvPr/>
            </p:nvSpPr>
            <p:spPr bwMode="auto">
              <a:xfrm>
                <a:off x="750" y="2327"/>
                <a:ext cx="76" cy="572"/>
              </a:xfrm>
              <a:custGeom>
                <a:avLst/>
                <a:gdLst>
                  <a:gd name="T0" fmla="*/ 3 w 76"/>
                  <a:gd name="T1" fmla="*/ 0 h 573"/>
                  <a:gd name="T2" fmla="*/ 30 w 76"/>
                  <a:gd name="T3" fmla="*/ 71 h 573"/>
                  <a:gd name="T4" fmla="*/ 48 w 76"/>
                  <a:gd name="T5" fmla="*/ 135 h 573"/>
                  <a:gd name="T6" fmla="*/ 62 w 76"/>
                  <a:gd name="T7" fmla="*/ 194 h 573"/>
                  <a:gd name="T8" fmla="*/ 75 w 76"/>
                  <a:gd name="T9" fmla="*/ 279 h 573"/>
                  <a:gd name="T10" fmla="*/ 66 w 76"/>
                  <a:gd name="T11" fmla="*/ 354 h 573"/>
                  <a:gd name="T12" fmla="*/ 54 w 76"/>
                  <a:gd name="T13" fmla="*/ 411 h 573"/>
                  <a:gd name="T14" fmla="*/ 35 w 76"/>
                  <a:gd name="T15" fmla="*/ 488 h 573"/>
                  <a:gd name="T16" fmla="*/ 0 w 76"/>
                  <a:gd name="T17" fmla="*/ 573 h 5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573"/>
                  <a:gd name="T29" fmla="*/ 76 w 76"/>
                  <a:gd name="T30" fmla="*/ 573 h 5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4" name="Line 1142"/>
            <p:cNvSpPr>
              <a:spLocks noChangeAspect="1" noChangeShapeType="1"/>
            </p:cNvSpPr>
            <p:nvPr/>
          </p:nvSpPr>
          <p:spPr bwMode="auto">
            <a:xfrm>
              <a:off x="3950" y="3433"/>
              <a:ext cx="0" cy="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5" name="Line 1143"/>
            <p:cNvSpPr>
              <a:spLocks noChangeAspect="1" noChangeShapeType="1"/>
            </p:cNvSpPr>
            <p:nvPr/>
          </p:nvSpPr>
          <p:spPr bwMode="auto">
            <a:xfrm>
              <a:off x="4850" y="3427"/>
              <a:ext cx="0" cy="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" name="Line 1144"/>
            <p:cNvSpPr>
              <a:spLocks noChangeAspect="1" noChangeShapeType="1"/>
            </p:cNvSpPr>
            <p:nvPr/>
          </p:nvSpPr>
          <p:spPr bwMode="auto">
            <a:xfrm>
              <a:off x="4754" y="2586"/>
              <a:ext cx="0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" name="Line 1145"/>
            <p:cNvSpPr>
              <a:spLocks noChangeAspect="1" noChangeShapeType="1"/>
            </p:cNvSpPr>
            <p:nvPr/>
          </p:nvSpPr>
          <p:spPr bwMode="auto">
            <a:xfrm>
              <a:off x="4928" y="2850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8" name="Line 1146"/>
            <p:cNvSpPr>
              <a:spLocks noChangeAspect="1" noChangeShapeType="1"/>
            </p:cNvSpPr>
            <p:nvPr/>
          </p:nvSpPr>
          <p:spPr bwMode="auto">
            <a:xfrm>
              <a:off x="4532" y="2856"/>
              <a:ext cx="6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" name="Line 1147"/>
            <p:cNvSpPr>
              <a:spLocks noChangeAspect="1" noChangeShapeType="1"/>
            </p:cNvSpPr>
            <p:nvPr/>
          </p:nvSpPr>
          <p:spPr bwMode="auto">
            <a:xfrm>
              <a:off x="4526" y="2676"/>
              <a:ext cx="2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" name="Line 1148"/>
            <p:cNvSpPr>
              <a:spLocks noChangeAspect="1" noChangeShapeType="1"/>
            </p:cNvSpPr>
            <p:nvPr/>
          </p:nvSpPr>
          <p:spPr bwMode="auto">
            <a:xfrm flipV="1">
              <a:off x="4028" y="2766"/>
              <a:ext cx="0" cy="2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1" name="Line 1149"/>
            <p:cNvSpPr>
              <a:spLocks noChangeAspect="1" noChangeShapeType="1"/>
            </p:cNvSpPr>
            <p:nvPr/>
          </p:nvSpPr>
          <p:spPr bwMode="auto">
            <a:xfrm flipV="1">
              <a:off x="3860" y="1968"/>
              <a:ext cx="0" cy="10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" name="Line 1150"/>
            <p:cNvSpPr>
              <a:spLocks noChangeAspect="1" noChangeShapeType="1"/>
            </p:cNvSpPr>
            <p:nvPr/>
          </p:nvSpPr>
          <p:spPr bwMode="auto">
            <a:xfrm>
              <a:off x="3860" y="1968"/>
              <a:ext cx="2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" name="Line 1151"/>
            <p:cNvSpPr>
              <a:spLocks noChangeAspect="1" noChangeShapeType="1"/>
            </p:cNvSpPr>
            <p:nvPr/>
          </p:nvSpPr>
          <p:spPr bwMode="auto">
            <a:xfrm flipH="1">
              <a:off x="4022" y="2760"/>
              <a:ext cx="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" name="Line 1152"/>
            <p:cNvSpPr>
              <a:spLocks noChangeAspect="1" noChangeShapeType="1"/>
            </p:cNvSpPr>
            <p:nvPr/>
          </p:nvSpPr>
          <p:spPr bwMode="auto">
            <a:xfrm flipV="1">
              <a:off x="4664" y="1679"/>
              <a:ext cx="0" cy="5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5" name="Line 1153"/>
            <p:cNvSpPr>
              <a:spLocks noChangeAspect="1" noChangeShapeType="1"/>
            </p:cNvSpPr>
            <p:nvPr/>
          </p:nvSpPr>
          <p:spPr bwMode="auto">
            <a:xfrm flipV="1">
              <a:off x="4844" y="1679"/>
              <a:ext cx="0" cy="5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" name="Line 1154"/>
            <p:cNvSpPr>
              <a:spLocks noChangeAspect="1" noChangeShapeType="1"/>
            </p:cNvSpPr>
            <p:nvPr/>
          </p:nvSpPr>
          <p:spPr bwMode="auto">
            <a:xfrm>
              <a:off x="4520" y="1871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" name="Line 1155"/>
            <p:cNvSpPr>
              <a:spLocks noChangeAspect="1" noChangeShapeType="1"/>
            </p:cNvSpPr>
            <p:nvPr/>
          </p:nvSpPr>
          <p:spPr bwMode="auto">
            <a:xfrm>
              <a:off x="4520" y="2058"/>
              <a:ext cx="3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" name="Text Box 1156"/>
            <p:cNvSpPr txBox="1">
              <a:spLocks noChangeAspect="1" noChangeArrowheads="1"/>
            </p:cNvSpPr>
            <p:nvPr/>
          </p:nvSpPr>
          <p:spPr bwMode="auto">
            <a:xfrm>
              <a:off x="4509" y="1388"/>
              <a:ext cx="5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kern="0" dirty="0" err="1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i="1" kern="0" baseline="-25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99" name="Text Box 1157"/>
            <p:cNvSpPr txBox="1">
              <a:spLocks noChangeAspect="1" noChangeArrowheads="1"/>
            </p:cNvSpPr>
            <p:nvPr/>
          </p:nvSpPr>
          <p:spPr bwMode="auto">
            <a:xfrm>
              <a:off x="4735" y="1388"/>
              <a:ext cx="3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r>
                <a:rPr lang="en-US" altLang="zh-CN" i="1" kern="0" baseline="-25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00" name="Text Box 1158"/>
            <p:cNvSpPr txBox="1">
              <a:spLocks noChangeAspect="1" noChangeArrowheads="1"/>
            </p:cNvSpPr>
            <p:nvPr/>
          </p:nvSpPr>
          <p:spPr bwMode="auto">
            <a:xfrm>
              <a:off x="5137" y="2721"/>
              <a:ext cx="35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kern="0" dirty="0" err="1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i="1" kern="0" baseline="-250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lang="en-US" altLang="zh-CN" i="1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1" name="Text Box 1159"/>
            <p:cNvSpPr txBox="1">
              <a:spLocks noChangeAspect="1" noChangeArrowheads="1"/>
            </p:cNvSpPr>
            <p:nvPr/>
          </p:nvSpPr>
          <p:spPr bwMode="auto">
            <a:xfrm>
              <a:off x="3750" y="3592"/>
              <a:ext cx="55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i="1" kern="0" baseline="-25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i+1</a:t>
              </a:r>
            </a:p>
          </p:txBody>
        </p:sp>
        <p:sp>
          <p:nvSpPr>
            <p:cNvPr id="102" name="Text Box 1160"/>
            <p:cNvSpPr txBox="1">
              <a:spLocks noChangeAspect="1" noChangeArrowheads="1"/>
            </p:cNvSpPr>
            <p:nvPr/>
          </p:nvSpPr>
          <p:spPr bwMode="auto">
            <a:xfrm>
              <a:off x="3710" y="1608"/>
              <a:ext cx="3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kern="0" dirty="0" err="1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  <a:r>
                <a:rPr lang="en-US" altLang="zh-CN" i="1" kern="0" baseline="-250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lang="en-US" altLang="zh-CN" i="1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" name="Text Box 1161"/>
            <p:cNvSpPr txBox="1">
              <a:spLocks noChangeAspect="1" noChangeArrowheads="1"/>
            </p:cNvSpPr>
            <p:nvPr/>
          </p:nvSpPr>
          <p:spPr bwMode="auto">
            <a:xfrm>
              <a:off x="4777" y="2523"/>
              <a:ext cx="3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</a:t>
              </a:r>
              <a:r>
                <a:rPr lang="en-US" altLang="zh-CN" i="1" kern="0" baseline="-25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04" name="Freeform 1162"/>
            <p:cNvSpPr>
              <a:spLocks noChangeAspect="1"/>
            </p:cNvSpPr>
            <p:nvPr/>
          </p:nvSpPr>
          <p:spPr bwMode="auto">
            <a:xfrm>
              <a:off x="4642" y="1852"/>
              <a:ext cx="41" cy="36"/>
            </a:xfrm>
            <a:custGeom>
              <a:avLst/>
              <a:gdLst>
                <a:gd name="T0" fmla="*/ 8 w 95"/>
                <a:gd name="T1" fmla="*/ 3 h 94"/>
                <a:gd name="T2" fmla="*/ 8 w 95"/>
                <a:gd name="T3" fmla="*/ 3 h 94"/>
                <a:gd name="T4" fmla="*/ 7 w 95"/>
                <a:gd name="T5" fmla="*/ 4 h 94"/>
                <a:gd name="T6" fmla="*/ 6 w 95"/>
                <a:gd name="T7" fmla="*/ 4 h 94"/>
                <a:gd name="T8" fmla="*/ 6 w 95"/>
                <a:gd name="T9" fmla="*/ 5 h 94"/>
                <a:gd name="T10" fmla="*/ 5 w 95"/>
                <a:gd name="T11" fmla="*/ 5 h 94"/>
                <a:gd name="T12" fmla="*/ 4 w 95"/>
                <a:gd name="T13" fmla="*/ 5 h 94"/>
                <a:gd name="T14" fmla="*/ 3 w 95"/>
                <a:gd name="T15" fmla="*/ 5 h 94"/>
                <a:gd name="T16" fmla="*/ 3 w 95"/>
                <a:gd name="T17" fmla="*/ 5 h 94"/>
                <a:gd name="T18" fmla="*/ 2 w 95"/>
                <a:gd name="T19" fmla="*/ 5 h 94"/>
                <a:gd name="T20" fmla="*/ 1 w 95"/>
                <a:gd name="T21" fmla="*/ 4 h 94"/>
                <a:gd name="T22" fmla="*/ 0 w 95"/>
                <a:gd name="T23" fmla="*/ 4 h 94"/>
                <a:gd name="T24" fmla="*/ 0 w 95"/>
                <a:gd name="T25" fmla="*/ 3 h 94"/>
                <a:gd name="T26" fmla="*/ 0 w 95"/>
                <a:gd name="T27" fmla="*/ 3 h 94"/>
                <a:gd name="T28" fmla="*/ 0 w 95"/>
                <a:gd name="T29" fmla="*/ 2 h 94"/>
                <a:gd name="T30" fmla="*/ 0 w 95"/>
                <a:gd name="T31" fmla="*/ 2 h 94"/>
                <a:gd name="T32" fmla="*/ 1 w 95"/>
                <a:gd name="T33" fmla="*/ 1 h 94"/>
                <a:gd name="T34" fmla="*/ 2 w 95"/>
                <a:gd name="T35" fmla="*/ 0 h 94"/>
                <a:gd name="T36" fmla="*/ 3 w 95"/>
                <a:gd name="T37" fmla="*/ 0 h 94"/>
                <a:gd name="T38" fmla="*/ 3 w 95"/>
                <a:gd name="T39" fmla="*/ 0 h 94"/>
                <a:gd name="T40" fmla="*/ 4 w 95"/>
                <a:gd name="T41" fmla="*/ 0 h 94"/>
                <a:gd name="T42" fmla="*/ 5 w 95"/>
                <a:gd name="T43" fmla="*/ 0 h 94"/>
                <a:gd name="T44" fmla="*/ 6 w 95"/>
                <a:gd name="T45" fmla="*/ 0 h 94"/>
                <a:gd name="T46" fmla="*/ 6 w 95"/>
                <a:gd name="T47" fmla="*/ 1 h 94"/>
                <a:gd name="T48" fmla="*/ 7 w 95"/>
                <a:gd name="T49" fmla="*/ 2 h 94"/>
                <a:gd name="T50" fmla="*/ 8 w 95"/>
                <a:gd name="T51" fmla="*/ 2 h 94"/>
                <a:gd name="T52" fmla="*/ 8 w 95"/>
                <a:gd name="T53" fmla="*/ 3 h 94"/>
                <a:gd name="T54" fmla="*/ 8 w 95"/>
                <a:gd name="T55" fmla="*/ 3 h 9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95"/>
                <a:gd name="T85" fmla="*/ 0 h 94"/>
                <a:gd name="T86" fmla="*/ 95 w 95"/>
                <a:gd name="T87" fmla="*/ 94 h 9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" name="Freeform 1163"/>
            <p:cNvSpPr>
              <a:spLocks noChangeAspect="1"/>
            </p:cNvSpPr>
            <p:nvPr/>
          </p:nvSpPr>
          <p:spPr bwMode="auto">
            <a:xfrm>
              <a:off x="4823" y="2044"/>
              <a:ext cx="40" cy="36"/>
            </a:xfrm>
            <a:custGeom>
              <a:avLst/>
              <a:gdLst>
                <a:gd name="T0" fmla="*/ 7 w 95"/>
                <a:gd name="T1" fmla="*/ 3 h 94"/>
                <a:gd name="T2" fmla="*/ 7 w 95"/>
                <a:gd name="T3" fmla="*/ 3 h 94"/>
                <a:gd name="T4" fmla="*/ 7 w 95"/>
                <a:gd name="T5" fmla="*/ 4 h 94"/>
                <a:gd name="T6" fmla="*/ 6 w 95"/>
                <a:gd name="T7" fmla="*/ 4 h 94"/>
                <a:gd name="T8" fmla="*/ 5 w 95"/>
                <a:gd name="T9" fmla="*/ 5 h 94"/>
                <a:gd name="T10" fmla="*/ 5 w 95"/>
                <a:gd name="T11" fmla="*/ 5 h 94"/>
                <a:gd name="T12" fmla="*/ 4 w 95"/>
                <a:gd name="T13" fmla="*/ 5 h 94"/>
                <a:gd name="T14" fmla="*/ 3 w 95"/>
                <a:gd name="T15" fmla="*/ 5 h 94"/>
                <a:gd name="T16" fmla="*/ 2 w 95"/>
                <a:gd name="T17" fmla="*/ 5 h 94"/>
                <a:gd name="T18" fmla="*/ 2 w 95"/>
                <a:gd name="T19" fmla="*/ 5 h 94"/>
                <a:gd name="T20" fmla="*/ 1 w 95"/>
                <a:gd name="T21" fmla="*/ 4 h 94"/>
                <a:gd name="T22" fmla="*/ 0 w 95"/>
                <a:gd name="T23" fmla="*/ 4 h 94"/>
                <a:gd name="T24" fmla="*/ 0 w 95"/>
                <a:gd name="T25" fmla="*/ 3 h 94"/>
                <a:gd name="T26" fmla="*/ 0 w 95"/>
                <a:gd name="T27" fmla="*/ 3 h 94"/>
                <a:gd name="T28" fmla="*/ 0 w 95"/>
                <a:gd name="T29" fmla="*/ 2 h 94"/>
                <a:gd name="T30" fmla="*/ 0 w 95"/>
                <a:gd name="T31" fmla="*/ 2 h 94"/>
                <a:gd name="T32" fmla="*/ 1 w 95"/>
                <a:gd name="T33" fmla="*/ 1 h 94"/>
                <a:gd name="T34" fmla="*/ 2 w 95"/>
                <a:gd name="T35" fmla="*/ 0 h 94"/>
                <a:gd name="T36" fmla="*/ 2 w 95"/>
                <a:gd name="T37" fmla="*/ 0 h 94"/>
                <a:gd name="T38" fmla="*/ 3 w 95"/>
                <a:gd name="T39" fmla="*/ 0 h 94"/>
                <a:gd name="T40" fmla="*/ 4 w 95"/>
                <a:gd name="T41" fmla="*/ 0 h 94"/>
                <a:gd name="T42" fmla="*/ 5 w 95"/>
                <a:gd name="T43" fmla="*/ 0 h 94"/>
                <a:gd name="T44" fmla="*/ 5 w 95"/>
                <a:gd name="T45" fmla="*/ 0 h 94"/>
                <a:gd name="T46" fmla="*/ 6 w 95"/>
                <a:gd name="T47" fmla="*/ 1 h 94"/>
                <a:gd name="T48" fmla="*/ 7 w 95"/>
                <a:gd name="T49" fmla="*/ 2 h 94"/>
                <a:gd name="T50" fmla="*/ 7 w 95"/>
                <a:gd name="T51" fmla="*/ 2 h 94"/>
                <a:gd name="T52" fmla="*/ 7 w 95"/>
                <a:gd name="T53" fmla="*/ 3 h 94"/>
                <a:gd name="T54" fmla="*/ 7 w 95"/>
                <a:gd name="T55" fmla="*/ 3 h 9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95"/>
                <a:gd name="T85" fmla="*/ 0 h 94"/>
                <a:gd name="T86" fmla="*/ 95 w 95"/>
                <a:gd name="T87" fmla="*/ 94 h 9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" name="Freeform 1164"/>
            <p:cNvSpPr>
              <a:spLocks noChangeAspect="1"/>
            </p:cNvSpPr>
            <p:nvPr/>
          </p:nvSpPr>
          <p:spPr bwMode="auto">
            <a:xfrm>
              <a:off x="4732" y="2663"/>
              <a:ext cx="41" cy="36"/>
            </a:xfrm>
            <a:custGeom>
              <a:avLst/>
              <a:gdLst>
                <a:gd name="T0" fmla="*/ 8 w 95"/>
                <a:gd name="T1" fmla="*/ 3 h 94"/>
                <a:gd name="T2" fmla="*/ 8 w 95"/>
                <a:gd name="T3" fmla="*/ 3 h 94"/>
                <a:gd name="T4" fmla="*/ 7 w 95"/>
                <a:gd name="T5" fmla="*/ 4 h 94"/>
                <a:gd name="T6" fmla="*/ 6 w 95"/>
                <a:gd name="T7" fmla="*/ 4 h 94"/>
                <a:gd name="T8" fmla="*/ 6 w 95"/>
                <a:gd name="T9" fmla="*/ 5 h 94"/>
                <a:gd name="T10" fmla="*/ 5 w 95"/>
                <a:gd name="T11" fmla="*/ 5 h 94"/>
                <a:gd name="T12" fmla="*/ 4 w 95"/>
                <a:gd name="T13" fmla="*/ 5 h 94"/>
                <a:gd name="T14" fmla="*/ 3 w 95"/>
                <a:gd name="T15" fmla="*/ 5 h 94"/>
                <a:gd name="T16" fmla="*/ 3 w 95"/>
                <a:gd name="T17" fmla="*/ 5 h 94"/>
                <a:gd name="T18" fmla="*/ 2 w 95"/>
                <a:gd name="T19" fmla="*/ 5 h 94"/>
                <a:gd name="T20" fmla="*/ 1 w 95"/>
                <a:gd name="T21" fmla="*/ 4 h 94"/>
                <a:gd name="T22" fmla="*/ 0 w 95"/>
                <a:gd name="T23" fmla="*/ 4 h 94"/>
                <a:gd name="T24" fmla="*/ 0 w 95"/>
                <a:gd name="T25" fmla="*/ 3 h 94"/>
                <a:gd name="T26" fmla="*/ 0 w 95"/>
                <a:gd name="T27" fmla="*/ 3 h 94"/>
                <a:gd name="T28" fmla="*/ 0 w 95"/>
                <a:gd name="T29" fmla="*/ 2 h 94"/>
                <a:gd name="T30" fmla="*/ 0 w 95"/>
                <a:gd name="T31" fmla="*/ 2 h 94"/>
                <a:gd name="T32" fmla="*/ 1 w 95"/>
                <a:gd name="T33" fmla="*/ 1 h 94"/>
                <a:gd name="T34" fmla="*/ 2 w 95"/>
                <a:gd name="T35" fmla="*/ 0 h 94"/>
                <a:gd name="T36" fmla="*/ 3 w 95"/>
                <a:gd name="T37" fmla="*/ 0 h 94"/>
                <a:gd name="T38" fmla="*/ 3 w 95"/>
                <a:gd name="T39" fmla="*/ 0 h 94"/>
                <a:gd name="T40" fmla="*/ 4 w 95"/>
                <a:gd name="T41" fmla="*/ 0 h 94"/>
                <a:gd name="T42" fmla="*/ 5 w 95"/>
                <a:gd name="T43" fmla="*/ 0 h 94"/>
                <a:gd name="T44" fmla="*/ 6 w 95"/>
                <a:gd name="T45" fmla="*/ 0 h 94"/>
                <a:gd name="T46" fmla="*/ 6 w 95"/>
                <a:gd name="T47" fmla="*/ 1 h 94"/>
                <a:gd name="T48" fmla="*/ 7 w 95"/>
                <a:gd name="T49" fmla="*/ 2 h 94"/>
                <a:gd name="T50" fmla="*/ 8 w 95"/>
                <a:gd name="T51" fmla="*/ 2 h 94"/>
                <a:gd name="T52" fmla="*/ 8 w 95"/>
                <a:gd name="T53" fmla="*/ 3 h 94"/>
                <a:gd name="T54" fmla="*/ 8 w 95"/>
                <a:gd name="T55" fmla="*/ 3 h 9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95"/>
                <a:gd name="T85" fmla="*/ 0 h 94"/>
                <a:gd name="T86" fmla="*/ 95 w 95"/>
                <a:gd name="T87" fmla="*/ 94 h 9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7" name="Freeform 1165"/>
            <p:cNvSpPr>
              <a:spLocks noChangeAspect="1"/>
            </p:cNvSpPr>
            <p:nvPr/>
          </p:nvSpPr>
          <p:spPr bwMode="auto">
            <a:xfrm>
              <a:off x="4907" y="2843"/>
              <a:ext cx="40" cy="36"/>
            </a:xfrm>
            <a:custGeom>
              <a:avLst/>
              <a:gdLst>
                <a:gd name="T0" fmla="*/ 7 w 95"/>
                <a:gd name="T1" fmla="*/ 3 h 94"/>
                <a:gd name="T2" fmla="*/ 7 w 95"/>
                <a:gd name="T3" fmla="*/ 3 h 94"/>
                <a:gd name="T4" fmla="*/ 7 w 95"/>
                <a:gd name="T5" fmla="*/ 4 h 94"/>
                <a:gd name="T6" fmla="*/ 6 w 95"/>
                <a:gd name="T7" fmla="*/ 4 h 94"/>
                <a:gd name="T8" fmla="*/ 5 w 95"/>
                <a:gd name="T9" fmla="*/ 5 h 94"/>
                <a:gd name="T10" fmla="*/ 5 w 95"/>
                <a:gd name="T11" fmla="*/ 5 h 94"/>
                <a:gd name="T12" fmla="*/ 4 w 95"/>
                <a:gd name="T13" fmla="*/ 5 h 94"/>
                <a:gd name="T14" fmla="*/ 3 w 95"/>
                <a:gd name="T15" fmla="*/ 5 h 94"/>
                <a:gd name="T16" fmla="*/ 2 w 95"/>
                <a:gd name="T17" fmla="*/ 5 h 94"/>
                <a:gd name="T18" fmla="*/ 2 w 95"/>
                <a:gd name="T19" fmla="*/ 5 h 94"/>
                <a:gd name="T20" fmla="*/ 1 w 95"/>
                <a:gd name="T21" fmla="*/ 4 h 94"/>
                <a:gd name="T22" fmla="*/ 0 w 95"/>
                <a:gd name="T23" fmla="*/ 4 h 94"/>
                <a:gd name="T24" fmla="*/ 0 w 95"/>
                <a:gd name="T25" fmla="*/ 3 h 94"/>
                <a:gd name="T26" fmla="*/ 0 w 95"/>
                <a:gd name="T27" fmla="*/ 3 h 94"/>
                <a:gd name="T28" fmla="*/ 0 w 95"/>
                <a:gd name="T29" fmla="*/ 2 h 94"/>
                <a:gd name="T30" fmla="*/ 0 w 95"/>
                <a:gd name="T31" fmla="*/ 2 h 94"/>
                <a:gd name="T32" fmla="*/ 1 w 95"/>
                <a:gd name="T33" fmla="*/ 1 h 94"/>
                <a:gd name="T34" fmla="*/ 2 w 95"/>
                <a:gd name="T35" fmla="*/ 0 h 94"/>
                <a:gd name="T36" fmla="*/ 2 w 95"/>
                <a:gd name="T37" fmla="*/ 0 h 94"/>
                <a:gd name="T38" fmla="*/ 3 w 95"/>
                <a:gd name="T39" fmla="*/ 0 h 94"/>
                <a:gd name="T40" fmla="*/ 4 w 95"/>
                <a:gd name="T41" fmla="*/ 0 h 94"/>
                <a:gd name="T42" fmla="*/ 5 w 95"/>
                <a:gd name="T43" fmla="*/ 0 h 94"/>
                <a:gd name="T44" fmla="*/ 5 w 95"/>
                <a:gd name="T45" fmla="*/ 0 h 94"/>
                <a:gd name="T46" fmla="*/ 6 w 95"/>
                <a:gd name="T47" fmla="*/ 1 h 94"/>
                <a:gd name="T48" fmla="*/ 7 w 95"/>
                <a:gd name="T49" fmla="*/ 2 h 94"/>
                <a:gd name="T50" fmla="*/ 7 w 95"/>
                <a:gd name="T51" fmla="*/ 2 h 94"/>
                <a:gd name="T52" fmla="*/ 7 w 95"/>
                <a:gd name="T53" fmla="*/ 3 h 94"/>
                <a:gd name="T54" fmla="*/ 7 w 95"/>
                <a:gd name="T55" fmla="*/ 3 h 9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95"/>
                <a:gd name="T85" fmla="*/ 0 h 94"/>
                <a:gd name="T86" fmla="*/ 95 w 95"/>
                <a:gd name="T87" fmla="*/ 94 h 9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" name="Text Box 1166"/>
            <p:cNvSpPr txBox="1">
              <a:spLocks noChangeAspect="1" noChangeArrowheads="1"/>
            </p:cNvSpPr>
            <p:nvPr/>
          </p:nvSpPr>
          <p:spPr bwMode="auto">
            <a:xfrm>
              <a:off x="4673" y="3593"/>
              <a:ext cx="3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r>
                <a:rPr lang="en-US" altLang="zh-CN" i="1" kern="0" baseline="-25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</a:p>
          </p:txBody>
        </p:sp>
      </p:grpSp>
      <p:sp>
        <p:nvSpPr>
          <p:cNvPr id="113" name="右箭头 75"/>
          <p:cNvSpPr>
            <a:spLocks noChangeArrowheads="1"/>
          </p:cNvSpPr>
          <p:nvPr/>
        </p:nvSpPr>
        <p:spPr bwMode="auto">
          <a:xfrm>
            <a:off x="7727142" y="2918174"/>
            <a:ext cx="1079500" cy="43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 b="1">
              <a:solidFill>
                <a:srgbClr val="3333CD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Speed considerations</a:t>
            </a:r>
          </a:p>
        </p:txBody>
      </p:sp>
      <p:sp>
        <p:nvSpPr>
          <p:cNvPr id="29699" name="AutoShape 3"/>
          <p:cNvSpPr>
            <a:spLocks noGrp="1" noChangeArrowheads="1"/>
          </p:cNvSpPr>
          <p:nvPr>
            <p:ph idx="1"/>
          </p:nvPr>
        </p:nvSpPr>
        <p:spPr>
          <a:xfrm>
            <a:off x="1271464" y="1223155"/>
            <a:ext cx="4968552" cy="4573587"/>
          </a:xfrm>
        </p:spPr>
        <p:txBody>
          <a:bodyPr/>
          <a:lstStyle/>
          <a:p>
            <a:r>
              <a:rPr lang="en-US" altLang="zh-CN" dirty="0"/>
              <a:t>Delay of one adder</a:t>
            </a:r>
          </a:p>
          <a:p>
            <a:pPr lvl="1"/>
            <a:r>
              <a:rPr lang="en-US" altLang="zh-CN" dirty="0">
                <a:ea typeface="宋体" charset="-122"/>
              </a:rPr>
              <a:t>2 time units</a:t>
            </a:r>
          </a:p>
          <a:p>
            <a:r>
              <a:rPr lang="en-US" altLang="zh-CN" dirty="0"/>
              <a:t>Total delay for</a:t>
            </a:r>
          </a:p>
          <a:p>
            <a:pPr>
              <a:buFontTx/>
              <a:buNone/>
            </a:pPr>
            <a:r>
              <a:rPr lang="en-US" altLang="zh-CN" dirty="0"/>
              <a:t>	stages:</a:t>
            </a:r>
          </a:p>
          <a:p>
            <a:pPr>
              <a:buFontTx/>
              <a:buNone/>
            </a:pPr>
            <a:r>
              <a:rPr lang="en-US" altLang="zh-CN" dirty="0"/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2n</a:t>
            </a:r>
            <a:r>
              <a:rPr lang="en-US" altLang="zh-CN" dirty="0">
                <a:solidFill>
                  <a:srgbClr val="0000FF"/>
                </a:solidFill>
              </a:rPr>
              <a:t> unit delays</a:t>
            </a:r>
          </a:p>
          <a:p>
            <a:r>
              <a:rPr lang="en-US" altLang="zh-CN" dirty="0"/>
              <a:t>Not appropriate for</a:t>
            </a:r>
          </a:p>
          <a:p>
            <a:pPr>
              <a:buFontTx/>
              <a:buNone/>
            </a:pPr>
            <a:r>
              <a:rPr lang="en-US" altLang="zh-CN" dirty="0"/>
              <a:t>	high speed application</a:t>
            </a:r>
          </a:p>
        </p:txBody>
      </p:sp>
      <p:pic>
        <p:nvPicPr>
          <p:cNvPr id="29700" name="Picture 4" descr="delay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38810" y="1428737"/>
            <a:ext cx="47244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任意多边形 1"/>
          <p:cNvSpPr/>
          <p:nvPr/>
        </p:nvSpPr>
        <p:spPr bwMode="auto">
          <a:xfrm>
            <a:off x="6841115" y="1905918"/>
            <a:ext cx="2853728" cy="3459296"/>
          </a:xfrm>
          <a:custGeom>
            <a:avLst/>
            <a:gdLst>
              <a:gd name="connsiteX0" fmla="*/ 11377 w 2853728"/>
              <a:gd name="connsiteY0" fmla="*/ 0 h 3459296"/>
              <a:gd name="connsiteX1" fmla="*/ 11377 w 2853728"/>
              <a:gd name="connsiteY1" fmla="*/ 110169 h 3459296"/>
              <a:gd name="connsiteX2" fmla="*/ 22393 w 2853728"/>
              <a:gd name="connsiteY2" fmla="*/ 583894 h 3459296"/>
              <a:gd name="connsiteX3" fmla="*/ 275781 w 2853728"/>
              <a:gd name="connsiteY3" fmla="*/ 605928 h 3459296"/>
              <a:gd name="connsiteX4" fmla="*/ 672389 w 2853728"/>
              <a:gd name="connsiteY4" fmla="*/ 661012 h 3459296"/>
              <a:gd name="connsiteX5" fmla="*/ 694422 w 2853728"/>
              <a:gd name="connsiteY5" fmla="*/ 1002535 h 3459296"/>
              <a:gd name="connsiteX6" fmla="*/ 694422 w 2853728"/>
              <a:gd name="connsiteY6" fmla="*/ 1454227 h 3459296"/>
              <a:gd name="connsiteX7" fmla="*/ 749507 w 2853728"/>
              <a:gd name="connsiteY7" fmla="*/ 1542362 h 3459296"/>
              <a:gd name="connsiteX8" fmla="*/ 903743 w 2853728"/>
              <a:gd name="connsiteY8" fmla="*/ 1542362 h 3459296"/>
              <a:gd name="connsiteX9" fmla="*/ 1068996 w 2853728"/>
              <a:gd name="connsiteY9" fmla="*/ 1553378 h 3459296"/>
              <a:gd name="connsiteX10" fmla="*/ 1333401 w 2853728"/>
              <a:gd name="connsiteY10" fmla="*/ 1564395 h 3459296"/>
              <a:gd name="connsiteX11" fmla="*/ 1377468 w 2853728"/>
              <a:gd name="connsiteY11" fmla="*/ 1696598 h 3459296"/>
              <a:gd name="connsiteX12" fmla="*/ 1399502 w 2853728"/>
              <a:gd name="connsiteY12" fmla="*/ 2313542 h 3459296"/>
              <a:gd name="connsiteX13" fmla="*/ 1421536 w 2853728"/>
              <a:gd name="connsiteY13" fmla="*/ 2467778 h 3459296"/>
              <a:gd name="connsiteX14" fmla="*/ 1630856 w 2853728"/>
              <a:gd name="connsiteY14" fmla="*/ 2500829 h 3459296"/>
              <a:gd name="connsiteX15" fmla="*/ 1950345 w 2853728"/>
              <a:gd name="connsiteY15" fmla="*/ 2511846 h 3459296"/>
              <a:gd name="connsiteX16" fmla="*/ 2071531 w 2853728"/>
              <a:gd name="connsiteY16" fmla="*/ 2511846 h 3459296"/>
              <a:gd name="connsiteX17" fmla="*/ 2071531 w 2853728"/>
              <a:gd name="connsiteY17" fmla="*/ 2732183 h 3459296"/>
              <a:gd name="connsiteX18" fmla="*/ 2082548 w 2853728"/>
              <a:gd name="connsiteY18" fmla="*/ 3007605 h 3459296"/>
              <a:gd name="connsiteX19" fmla="*/ 2104581 w 2853728"/>
              <a:gd name="connsiteY19" fmla="*/ 3415229 h 3459296"/>
              <a:gd name="connsiteX20" fmla="*/ 2291868 w 2853728"/>
              <a:gd name="connsiteY20" fmla="*/ 3404212 h 3459296"/>
              <a:gd name="connsiteX21" fmla="*/ 2853728 w 2853728"/>
              <a:gd name="connsiteY21" fmla="*/ 3459296 h 3459296"/>
              <a:gd name="connsiteX22" fmla="*/ 2853728 w 2853728"/>
              <a:gd name="connsiteY22" fmla="*/ 3459296 h 345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53728" h="3459296">
                <a:moveTo>
                  <a:pt x="11377" y="0"/>
                </a:moveTo>
                <a:cubicBezTo>
                  <a:pt x="10459" y="6426"/>
                  <a:pt x="9541" y="12853"/>
                  <a:pt x="11377" y="110169"/>
                </a:cubicBezTo>
                <a:cubicBezTo>
                  <a:pt x="13213" y="207485"/>
                  <a:pt x="-21674" y="501268"/>
                  <a:pt x="22393" y="583894"/>
                </a:cubicBezTo>
                <a:cubicBezTo>
                  <a:pt x="66460" y="666520"/>
                  <a:pt x="167448" y="593075"/>
                  <a:pt x="275781" y="605928"/>
                </a:cubicBezTo>
                <a:cubicBezTo>
                  <a:pt x="384114" y="618781"/>
                  <a:pt x="602616" y="594911"/>
                  <a:pt x="672389" y="661012"/>
                </a:cubicBezTo>
                <a:cubicBezTo>
                  <a:pt x="742163" y="727113"/>
                  <a:pt x="690750" y="870333"/>
                  <a:pt x="694422" y="1002535"/>
                </a:cubicBezTo>
                <a:cubicBezTo>
                  <a:pt x="698094" y="1134737"/>
                  <a:pt x="685241" y="1364256"/>
                  <a:pt x="694422" y="1454227"/>
                </a:cubicBezTo>
                <a:cubicBezTo>
                  <a:pt x="703603" y="1544198"/>
                  <a:pt x="714620" y="1527673"/>
                  <a:pt x="749507" y="1542362"/>
                </a:cubicBezTo>
                <a:cubicBezTo>
                  <a:pt x="784394" y="1557051"/>
                  <a:pt x="850495" y="1540526"/>
                  <a:pt x="903743" y="1542362"/>
                </a:cubicBezTo>
                <a:cubicBezTo>
                  <a:pt x="956991" y="1544198"/>
                  <a:pt x="1068996" y="1553378"/>
                  <a:pt x="1068996" y="1553378"/>
                </a:cubicBezTo>
                <a:cubicBezTo>
                  <a:pt x="1140606" y="1557050"/>
                  <a:pt x="1281989" y="1540525"/>
                  <a:pt x="1333401" y="1564395"/>
                </a:cubicBezTo>
                <a:cubicBezTo>
                  <a:pt x="1384813" y="1588265"/>
                  <a:pt x="1366451" y="1571740"/>
                  <a:pt x="1377468" y="1696598"/>
                </a:cubicBezTo>
                <a:cubicBezTo>
                  <a:pt x="1388485" y="1821456"/>
                  <a:pt x="1392157" y="2185012"/>
                  <a:pt x="1399502" y="2313542"/>
                </a:cubicBezTo>
                <a:cubicBezTo>
                  <a:pt x="1406847" y="2442072"/>
                  <a:pt x="1382977" y="2436563"/>
                  <a:pt x="1421536" y="2467778"/>
                </a:cubicBezTo>
                <a:cubicBezTo>
                  <a:pt x="1460095" y="2498993"/>
                  <a:pt x="1542721" y="2493484"/>
                  <a:pt x="1630856" y="2500829"/>
                </a:cubicBezTo>
                <a:cubicBezTo>
                  <a:pt x="1718991" y="2508174"/>
                  <a:pt x="1876899" y="2510010"/>
                  <a:pt x="1950345" y="2511846"/>
                </a:cubicBezTo>
                <a:cubicBezTo>
                  <a:pt x="2023791" y="2513682"/>
                  <a:pt x="2051333" y="2475123"/>
                  <a:pt x="2071531" y="2511846"/>
                </a:cubicBezTo>
                <a:cubicBezTo>
                  <a:pt x="2091729" y="2548569"/>
                  <a:pt x="2069695" y="2649557"/>
                  <a:pt x="2071531" y="2732183"/>
                </a:cubicBezTo>
                <a:cubicBezTo>
                  <a:pt x="2073367" y="2814809"/>
                  <a:pt x="2077040" y="2893764"/>
                  <a:pt x="2082548" y="3007605"/>
                </a:cubicBezTo>
                <a:cubicBezTo>
                  <a:pt x="2088056" y="3121446"/>
                  <a:pt x="2069694" y="3349128"/>
                  <a:pt x="2104581" y="3415229"/>
                </a:cubicBezTo>
                <a:cubicBezTo>
                  <a:pt x="2139468" y="3481330"/>
                  <a:pt x="2167010" y="3396867"/>
                  <a:pt x="2291868" y="3404212"/>
                </a:cubicBezTo>
                <a:cubicBezTo>
                  <a:pt x="2416726" y="3411557"/>
                  <a:pt x="2853728" y="3459296"/>
                  <a:pt x="2853728" y="3459296"/>
                </a:cubicBezTo>
                <a:lnTo>
                  <a:pt x="2853728" y="3459296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Fast adders</a:t>
            </a:r>
          </a:p>
        </p:txBody>
      </p:sp>
      <p:sp>
        <p:nvSpPr>
          <p:cNvPr id="30723" name="AutoShape 3"/>
          <p:cNvSpPr>
            <a:spLocks noGrp="1" noChangeArrowheads="1"/>
          </p:cNvSpPr>
          <p:nvPr>
            <p:ph idx="1"/>
          </p:nvPr>
        </p:nvSpPr>
        <p:spPr>
          <a:xfrm>
            <a:off x="1981200" y="1357299"/>
            <a:ext cx="8686800" cy="4768865"/>
          </a:xfrm>
        </p:spPr>
        <p:txBody>
          <a:bodyPr/>
          <a:lstStyle/>
          <a:p>
            <a:r>
              <a:rPr lang="en-US" altLang="zh-CN" dirty="0"/>
              <a:t>All functions can be represented in </a:t>
            </a:r>
            <a:r>
              <a:rPr lang="en-US" altLang="zh-CN" dirty="0">
                <a:solidFill>
                  <a:srgbClr val="0000FF"/>
                </a:solidFill>
              </a:rPr>
              <a:t>2-level logic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But:</a:t>
            </a:r>
          </a:p>
          <a:p>
            <a:pPr lvl="1"/>
            <a:r>
              <a:rPr lang="en-US" altLang="zh-CN" dirty="0">
                <a:ea typeface="宋体" charset="-122"/>
              </a:rPr>
              <a:t>The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number of inputs </a:t>
            </a:r>
            <a:r>
              <a:rPr lang="en-US" altLang="zh-CN" dirty="0">
                <a:ea typeface="宋体" charset="-122"/>
              </a:rPr>
              <a:t>of the gates would drastically rise</a:t>
            </a:r>
          </a:p>
          <a:p>
            <a:r>
              <a:rPr lang="en-US" altLang="zh-CN" dirty="0"/>
              <a:t>Target:</a:t>
            </a:r>
          </a:p>
          <a:p>
            <a:pPr>
              <a:buFontTx/>
              <a:buNone/>
            </a:pPr>
            <a:r>
              <a:rPr lang="en-US" altLang="zh-CN" dirty="0"/>
              <a:t>	    Optimum between speed and size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Fast adders</a:t>
            </a:r>
          </a:p>
        </p:txBody>
      </p:sp>
      <p:sp>
        <p:nvSpPr>
          <p:cNvPr id="31747" name="AutoShap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Carry look-ahead adder</a:t>
            </a:r>
          </a:p>
          <a:p>
            <a:pPr lvl="1"/>
            <a:r>
              <a:rPr lang="en-US" altLang="zh-CN" dirty="0">
                <a:ea typeface="宋体" charset="-122"/>
              </a:rPr>
              <a:t>Calculating the carries before the sum is ready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Carry skip adder</a:t>
            </a:r>
            <a:r>
              <a:rPr lang="zh-CN" altLang="en-US" dirty="0">
                <a:solidFill>
                  <a:srgbClr val="0000FF"/>
                </a:solidFill>
              </a:rPr>
              <a:t>（进位跳跃加法器）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dirty="0">
                <a:ea typeface="宋体" charset="-122"/>
              </a:rPr>
              <a:t>Accelerating the carry calculation by skipping some blocks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Carry select adder</a:t>
            </a:r>
            <a:r>
              <a:rPr lang="zh-CN" altLang="en-US" dirty="0">
                <a:solidFill>
                  <a:srgbClr val="0000FF"/>
                </a:solidFill>
              </a:rPr>
              <a:t>（进位选择加法器）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dirty="0">
                <a:ea typeface="宋体" charset="-122"/>
              </a:rPr>
              <a:t>Calculate two results and use the correct one</a:t>
            </a:r>
          </a:p>
          <a:p>
            <a:r>
              <a:rPr lang="en-US" altLang="zh-CN" dirty="0" smtClean="0"/>
              <a:t>...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24364" y="214291"/>
            <a:ext cx="6143636" cy="65881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00FF"/>
                </a:solidFill>
              </a:rPr>
              <a:t>Numbers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271464" y="1142984"/>
            <a:ext cx="9221882" cy="514353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Bits are just bits (no inherent meaning)</a:t>
            </a:r>
            <a:r>
              <a:rPr lang="en-US" altLang="zh-CN" sz="2400" dirty="0">
                <a:latin typeface="Arial Unicode MS" pitchFamily="34" charset="-122"/>
              </a:rPr>
              <a:t>—</a:t>
            </a:r>
            <a:r>
              <a:rPr lang="en-US" altLang="zh-CN" sz="2400" dirty="0"/>
              <a:t> conventions define relationship between bits and numbers</a:t>
            </a:r>
            <a:br>
              <a:rPr lang="en-US" altLang="zh-CN" sz="2400" dirty="0"/>
            </a:b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Binary numbers (base 2)</a:t>
            </a:r>
            <a:br>
              <a:rPr lang="en-US" altLang="zh-CN" sz="2400" dirty="0"/>
            </a:br>
            <a:r>
              <a:rPr lang="en-US" altLang="zh-CN" sz="2400" dirty="0"/>
              <a:t>0000 0001 0010 0011 0100 0101 0110 0111 1000 1001...</a:t>
            </a:r>
            <a:br>
              <a:rPr lang="en-US" altLang="zh-CN" sz="2400" dirty="0"/>
            </a:br>
            <a:r>
              <a:rPr lang="en-US" altLang="zh-CN" sz="2400" dirty="0"/>
              <a:t>decimal:  0...</a:t>
            </a:r>
            <a:r>
              <a:rPr lang="en-US" altLang="zh-CN" sz="2400" dirty="0" err="1"/>
              <a:t>2</a:t>
            </a:r>
            <a:r>
              <a:rPr lang="en-US" altLang="zh-CN" sz="2400" baseline="30000" dirty="0" err="1"/>
              <a:t>n</a:t>
            </a:r>
            <a:r>
              <a:rPr lang="en-US" altLang="zh-CN" sz="2400" dirty="0"/>
              <a:t>-1</a:t>
            </a:r>
            <a:br>
              <a:rPr lang="en-US" altLang="zh-CN" sz="2400" dirty="0"/>
            </a:b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Of course it gets more complicated:</a:t>
            </a:r>
            <a:br>
              <a:rPr lang="en-US" altLang="zh-CN" sz="2400" dirty="0"/>
            </a:br>
            <a:r>
              <a:rPr lang="en-US" altLang="zh-CN" sz="2400" dirty="0"/>
              <a:t>	numbers are</a:t>
            </a:r>
            <a:r>
              <a:rPr lang="en-US" altLang="zh-CN" sz="2400" dirty="0">
                <a:solidFill>
                  <a:srgbClr val="0000FF"/>
                </a:solidFill>
              </a:rPr>
              <a:t> finite </a:t>
            </a:r>
            <a:r>
              <a:rPr lang="en-US" altLang="zh-CN" sz="2400" dirty="0"/>
              <a:t>(overflow)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fractions and real numbers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negative</a:t>
            </a:r>
            <a:r>
              <a:rPr lang="en-US" altLang="zh-CN" sz="2400" dirty="0"/>
              <a:t> numbers</a:t>
            </a:r>
            <a:br>
              <a:rPr lang="en-US" altLang="zh-CN" sz="2400" dirty="0"/>
            </a:br>
            <a:r>
              <a:rPr lang="en-US" altLang="zh-CN" sz="2000" dirty="0">
                <a:solidFill>
                  <a:srgbClr val="FF3300"/>
                </a:solidFill>
              </a:rPr>
              <a:t>e.g., no MIPS </a:t>
            </a:r>
            <a:r>
              <a:rPr lang="en-US" altLang="zh-CN" sz="2000" dirty="0" err="1">
                <a:solidFill>
                  <a:srgbClr val="FF3300"/>
                </a:solidFill>
              </a:rPr>
              <a:t>subi</a:t>
            </a:r>
            <a:r>
              <a:rPr lang="en-US" altLang="zh-CN" sz="2000" dirty="0">
                <a:solidFill>
                  <a:srgbClr val="FF3300"/>
                </a:solidFill>
              </a:rPr>
              <a:t> instruction; </a:t>
            </a:r>
            <a:r>
              <a:rPr lang="en-US" altLang="zh-CN" sz="2000" dirty="0" err="1">
                <a:solidFill>
                  <a:srgbClr val="FF3300"/>
                </a:solidFill>
              </a:rPr>
              <a:t>addi</a:t>
            </a:r>
            <a:r>
              <a:rPr lang="en-US" altLang="zh-CN" sz="2000" dirty="0">
                <a:solidFill>
                  <a:srgbClr val="FF3300"/>
                </a:solidFill>
              </a:rPr>
              <a:t> can add a negative number)</a:t>
            </a:r>
            <a:br>
              <a:rPr lang="en-US" altLang="zh-CN" sz="2000" dirty="0">
                <a:solidFill>
                  <a:srgbClr val="FF3300"/>
                </a:solidFill>
              </a:rPr>
            </a:br>
            <a:endParaRPr lang="en-US" altLang="zh-CN" sz="2000" dirty="0">
              <a:solidFill>
                <a:srgbClr val="FF3300"/>
              </a:solidFill>
            </a:endParaRPr>
          </a:p>
          <a:p>
            <a:r>
              <a:rPr lang="en-US" altLang="zh-CN" sz="2400" dirty="0"/>
              <a:t>How </a:t>
            </a:r>
            <a:r>
              <a:rPr lang="en-US" altLang="zh-CN" sz="2400" dirty="0" smtClean="0"/>
              <a:t>do we represent </a:t>
            </a:r>
            <a:r>
              <a:rPr lang="en-US" altLang="zh-CN" sz="2400" dirty="0" smtClean="0">
                <a:solidFill>
                  <a:srgbClr val="0000FF"/>
                </a:solidFill>
              </a:rPr>
              <a:t>negative numbers</a:t>
            </a:r>
            <a:r>
              <a:rPr lang="en-US" altLang="zh-CN" sz="2400" dirty="0">
                <a:solidFill>
                  <a:srgbClr val="0000FF"/>
                </a:solidFill>
              </a:rPr>
              <a:t>?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xfrm>
            <a:off x="1774825" y="125414"/>
            <a:ext cx="8540750" cy="803275"/>
          </a:xfrm>
        </p:spPr>
        <p:txBody>
          <a:bodyPr/>
          <a:lstStyle/>
          <a:p>
            <a:r>
              <a:rPr lang="en-US" altLang="zh-CN" smtClean="0">
                <a:ea typeface="黑体" panose="02010609060101010101" pitchFamily="49" charset="-122"/>
              </a:rPr>
              <a:t>Carry Lookahead Adder (CLA) </a:t>
            </a:r>
            <a:endParaRPr smtClean="0">
              <a:ea typeface="黑体" panose="02010609060101010101" pitchFamily="49" charset="-122"/>
            </a:endParaRP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>
          <a:xfrm>
            <a:off x="946541" y="1182231"/>
            <a:ext cx="7381707" cy="4194175"/>
          </a:xfr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en-US" altLang="zh-CN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Given Stage </a:t>
            </a:r>
            <a:r>
              <a:rPr lang="en-US" altLang="zh-CN" sz="2800" b="0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 from a Full Adder, we know that there will be a </a:t>
            </a:r>
            <a:r>
              <a:rPr lang="en-US" altLang="zh-CN" sz="2800" b="0" dirty="0">
                <a:solidFill>
                  <a:srgbClr val="FF0000"/>
                </a:solidFill>
                <a:cs typeface="Times New Roman" panose="02020603050405020304" pitchFamily="18" charset="0"/>
              </a:rPr>
              <a:t>carry generated </a:t>
            </a:r>
            <a:r>
              <a:rPr lang="en-US" altLang="zh-CN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when A</a:t>
            </a:r>
            <a:r>
              <a:rPr lang="en-US" altLang="zh-CN" sz="2800" b="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 = B</a:t>
            </a:r>
            <a:r>
              <a:rPr lang="en-US" altLang="zh-CN" sz="2800" b="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i </a:t>
            </a:r>
            <a:r>
              <a:rPr lang="en-US" altLang="zh-CN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= "1", whether or not there is a carry-in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Alternately, there will be a </a:t>
            </a:r>
            <a:r>
              <a:rPr lang="en-US" altLang="zh-CN" sz="2800" b="0" dirty="0">
                <a:solidFill>
                  <a:srgbClr val="FF0000"/>
                </a:solidFill>
                <a:cs typeface="Times New Roman" panose="02020603050405020304" pitchFamily="18" charset="0"/>
              </a:rPr>
              <a:t>carry propagated </a:t>
            </a:r>
            <a:r>
              <a:rPr lang="en-US" altLang="zh-CN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if the </a:t>
            </a:r>
            <a:br>
              <a:rPr lang="en-US" altLang="zh-CN" sz="2800" b="0" dirty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en-US" altLang="zh-CN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“half-sum” is "1" and a carry-in, </a:t>
            </a:r>
            <a:br>
              <a:rPr lang="en-US" altLang="zh-CN" sz="2800" b="0" dirty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en-US" altLang="zh-CN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sz="2800" b="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 occurs, then C</a:t>
            </a:r>
            <a:r>
              <a:rPr lang="en-US" altLang="zh-CN" sz="2800" b="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i+1</a:t>
            </a:r>
            <a:r>
              <a:rPr lang="en-US" altLang="zh-CN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=1 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These two signal conditions are called</a:t>
            </a:r>
          </a:p>
          <a:p>
            <a:pPr marL="746125" lvl="1" indent="-342900">
              <a:spcBef>
                <a:spcPts val="600"/>
              </a:spcBef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cs typeface="Times New Roman" panose="02020603050405020304" pitchFamily="18" charset="0"/>
              </a:rPr>
              <a:t>generate,</a:t>
            </a:r>
            <a:r>
              <a:rPr lang="en-US" altLang="zh-CN" dirty="0">
                <a:cs typeface="Times New Roman" panose="02020603050405020304" pitchFamily="18" charset="0"/>
              </a:rPr>
              <a:t> denoted as </a:t>
            </a:r>
            <a:r>
              <a:rPr lang="en-US" altLang="zh-CN" dirty="0" err="1">
                <a:cs typeface="Times New Roman" panose="02020603050405020304" pitchFamily="18" charset="0"/>
              </a:rPr>
              <a:t>G</a:t>
            </a:r>
            <a:r>
              <a:rPr lang="en-US" altLang="zh-CN" baseline="-25000" dirty="0" err="1">
                <a:cs typeface="Times New Roman" panose="02020603050405020304" pitchFamily="18" charset="0"/>
              </a:rPr>
              <a:t>i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746125" lvl="1" indent="-342900">
              <a:spcBef>
                <a:spcPts val="600"/>
              </a:spcBef>
              <a:defRPr/>
            </a:pPr>
            <a:r>
              <a:rPr lang="en-US" altLang="zh-CN" i="1" dirty="0">
                <a:solidFill>
                  <a:srgbClr val="FF0000"/>
                </a:solidFill>
                <a:cs typeface="Times New Roman" panose="02020603050405020304" pitchFamily="18" charset="0"/>
              </a:rPr>
              <a:t>propagate</a:t>
            </a:r>
            <a:r>
              <a:rPr lang="en-US" altLang="zh-CN" dirty="0">
                <a:cs typeface="Times New Roman" panose="02020603050405020304" pitchFamily="18" charset="0"/>
              </a:rPr>
              <a:t>, denoted as P</a:t>
            </a:r>
            <a:r>
              <a:rPr lang="en-US" altLang="zh-CN" baseline="-25000" dirty="0">
                <a:cs typeface="Times New Roman" panose="02020603050405020304" pitchFamily="18" charset="0"/>
              </a:rPr>
              <a:t>i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600"/>
              </a:spcBef>
              <a:defRPr/>
            </a:pPr>
            <a:endParaRPr dirty="0"/>
          </a:p>
        </p:txBody>
      </p:sp>
      <p:grpSp>
        <p:nvGrpSpPr>
          <p:cNvPr id="74" name="Group 1168"/>
          <p:cNvGrpSpPr>
            <a:grpSpLocks/>
          </p:cNvGrpSpPr>
          <p:nvPr/>
        </p:nvGrpSpPr>
        <p:grpSpPr bwMode="auto">
          <a:xfrm>
            <a:off x="8616280" y="2039481"/>
            <a:ext cx="2374900" cy="3336925"/>
            <a:chOff x="3710" y="1388"/>
            <a:chExt cx="1782" cy="2505"/>
          </a:xfrm>
        </p:grpSpPr>
        <p:grpSp>
          <p:nvGrpSpPr>
            <p:cNvPr id="75" name="Group 1133"/>
            <p:cNvGrpSpPr>
              <a:grpSpLocks noChangeAspect="1"/>
            </p:cNvGrpSpPr>
            <p:nvPr/>
          </p:nvGrpSpPr>
          <p:grpSpPr bwMode="auto">
            <a:xfrm rot="5400000">
              <a:off x="4626" y="3047"/>
              <a:ext cx="437" cy="325"/>
              <a:chOff x="750" y="2323"/>
              <a:chExt cx="774" cy="576"/>
            </a:xfrm>
          </p:grpSpPr>
          <p:sp>
            <p:nvSpPr>
              <p:cNvPr id="107" name="Freeform 1134"/>
              <p:cNvSpPr>
                <a:spLocks noChangeAspect="1"/>
              </p:cNvSpPr>
              <p:nvPr/>
            </p:nvSpPr>
            <p:spPr bwMode="auto">
              <a:xfrm>
                <a:off x="815" y="2323"/>
                <a:ext cx="709" cy="576"/>
              </a:xfrm>
              <a:custGeom>
                <a:avLst/>
                <a:gdLst>
                  <a:gd name="T0" fmla="*/ 0 w 708"/>
                  <a:gd name="T1" fmla="*/ 0 h 576"/>
                  <a:gd name="T2" fmla="*/ 17 w 708"/>
                  <a:gd name="T3" fmla="*/ 40 h 576"/>
                  <a:gd name="T4" fmla="*/ 39 w 708"/>
                  <a:gd name="T5" fmla="*/ 95 h 576"/>
                  <a:gd name="T6" fmla="*/ 54 w 708"/>
                  <a:gd name="T7" fmla="*/ 157 h 576"/>
                  <a:gd name="T8" fmla="*/ 66 w 708"/>
                  <a:gd name="T9" fmla="*/ 227 h 576"/>
                  <a:gd name="T10" fmla="*/ 74 w 708"/>
                  <a:gd name="T11" fmla="*/ 284 h 576"/>
                  <a:gd name="T12" fmla="*/ 69 w 708"/>
                  <a:gd name="T13" fmla="*/ 338 h 576"/>
                  <a:gd name="T14" fmla="*/ 58 w 708"/>
                  <a:gd name="T15" fmla="*/ 399 h 576"/>
                  <a:gd name="T16" fmla="*/ 45 w 708"/>
                  <a:gd name="T17" fmla="*/ 458 h 576"/>
                  <a:gd name="T18" fmla="*/ 28 w 708"/>
                  <a:gd name="T19" fmla="*/ 512 h 576"/>
                  <a:gd name="T20" fmla="*/ 0 w 708"/>
                  <a:gd name="T21" fmla="*/ 572 h 576"/>
                  <a:gd name="T22" fmla="*/ 210 w 708"/>
                  <a:gd name="T23" fmla="*/ 576 h 576"/>
                  <a:gd name="T24" fmla="*/ 297 w 708"/>
                  <a:gd name="T25" fmla="*/ 570 h 576"/>
                  <a:gd name="T26" fmla="*/ 342 w 708"/>
                  <a:gd name="T27" fmla="*/ 567 h 576"/>
                  <a:gd name="T28" fmla="*/ 375 w 708"/>
                  <a:gd name="T29" fmla="*/ 559 h 576"/>
                  <a:gd name="T30" fmla="*/ 409 w 708"/>
                  <a:gd name="T31" fmla="*/ 549 h 576"/>
                  <a:gd name="T32" fmla="*/ 445 w 708"/>
                  <a:gd name="T33" fmla="*/ 533 h 576"/>
                  <a:gd name="T34" fmla="*/ 486 w 708"/>
                  <a:gd name="T35" fmla="*/ 515 h 576"/>
                  <a:gd name="T36" fmla="*/ 526 w 708"/>
                  <a:gd name="T37" fmla="*/ 490 h 576"/>
                  <a:gd name="T38" fmla="*/ 552 w 708"/>
                  <a:gd name="T39" fmla="*/ 470 h 576"/>
                  <a:gd name="T40" fmla="*/ 577 w 708"/>
                  <a:gd name="T41" fmla="*/ 447 h 576"/>
                  <a:gd name="T42" fmla="*/ 604 w 708"/>
                  <a:gd name="T43" fmla="*/ 420 h 576"/>
                  <a:gd name="T44" fmla="*/ 628 w 708"/>
                  <a:gd name="T45" fmla="*/ 398 h 576"/>
                  <a:gd name="T46" fmla="*/ 651 w 708"/>
                  <a:gd name="T47" fmla="*/ 370 h 576"/>
                  <a:gd name="T48" fmla="*/ 680 w 708"/>
                  <a:gd name="T49" fmla="*/ 333 h 576"/>
                  <a:gd name="T50" fmla="*/ 708 w 708"/>
                  <a:gd name="T51" fmla="*/ 286 h 576"/>
                  <a:gd name="T52" fmla="*/ 682 w 708"/>
                  <a:gd name="T53" fmla="*/ 245 h 576"/>
                  <a:gd name="T54" fmla="*/ 658 w 708"/>
                  <a:gd name="T55" fmla="*/ 210 h 576"/>
                  <a:gd name="T56" fmla="*/ 638 w 708"/>
                  <a:gd name="T57" fmla="*/ 185 h 576"/>
                  <a:gd name="T58" fmla="*/ 616 w 708"/>
                  <a:gd name="T59" fmla="*/ 161 h 576"/>
                  <a:gd name="T60" fmla="*/ 592 w 708"/>
                  <a:gd name="T61" fmla="*/ 138 h 576"/>
                  <a:gd name="T62" fmla="*/ 572 w 708"/>
                  <a:gd name="T63" fmla="*/ 120 h 576"/>
                  <a:gd name="T64" fmla="*/ 552 w 708"/>
                  <a:gd name="T65" fmla="*/ 103 h 576"/>
                  <a:gd name="T66" fmla="*/ 528 w 708"/>
                  <a:gd name="T67" fmla="*/ 85 h 576"/>
                  <a:gd name="T68" fmla="*/ 506 w 708"/>
                  <a:gd name="T69" fmla="*/ 72 h 576"/>
                  <a:gd name="T70" fmla="*/ 480 w 708"/>
                  <a:gd name="T71" fmla="*/ 58 h 576"/>
                  <a:gd name="T72" fmla="*/ 451 w 708"/>
                  <a:gd name="T73" fmla="*/ 43 h 576"/>
                  <a:gd name="T74" fmla="*/ 415 w 708"/>
                  <a:gd name="T75" fmla="*/ 29 h 576"/>
                  <a:gd name="T76" fmla="*/ 385 w 708"/>
                  <a:gd name="T77" fmla="*/ 20 h 576"/>
                  <a:gd name="T78" fmla="*/ 350 w 708"/>
                  <a:gd name="T79" fmla="*/ 11 h 576"/>
                  <a:gd name="T80" fmla="*/ 313 w 708"/>
                  <a:gd name="T81" fmla="*/ 5 h 576"/>
                  <a:gd name="T82" fmla="*/ 278 w 708"/>
                  <a:gd name="T83" fmla="*/ 1 h 576"/>
                  <a:gd name="T84" fmla="*/ 253 w 708"/>
                  <a:gd name="T85" fmla="*/ 1 h 576"/>
                  <a:gd name="T86" fmla="*/ 227 w 708"/>
                  <a:gd name="T87" fmla="*/ 0 h 576"/>
                  <a:gd name="T88" fmla="*/ 0 w 708"/>
                  <a:gd name="T89" fmla="*/ 0 h 57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708"/>
                  <a:gd name="T136" fmla="*/ 0 h 576"/>
                  <a:gd name="T137" fmla="*/ 708 w 708"/>
                  <a:gd name="T138" fmla="*/ 576 h 57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708" h="576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10" y="576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en-US" sz="2000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" name="Freeform 1135"/>
              <p:cNvSpPr>
                <a:spLocks noChangeAspect="1"/>
              </p:cNvSpPr>
              <p:nvPr/>
            </p:nvSpPr>
            <p:spPr bwMode="auto">
              <a:xfrm>
                <a:off x="750" y="2308"/>
                <a:ext cx="76" cy="574"/>
              </a:xfrm>
              <a:custGeom>
                <a:avLst/>
                <a:gdLst>
                  <a:gd name="T0" fmla="*/ 3 w 76"/>
                  <a:gd name="T1" fmla="*/ 0 h 573"/>
                  <a:gd name="T2" fmla="*/ 30 w 76"/>
                  <a:gd name="T3" fmla="*/ 71 h 573"/>
                  <a:gd name="T4" fmla="*/ 48 w 76"/>
                  <a:gd name="T5" fmla="*/ 135 h 573"/>
                  <a:gd name="T6" fmla="*/ 62 w 76"/>
                  <a:gd name="T7" fmla="*/ 194 h 573"/>
                  <a:gd name="T8" fmla="*/ 75 w 76"/>
                  <a:gd name="T9" fmla="*/ 279 h 573"/>
                  <a:gd name="T10" fmla="*/ 66 w 76"/>
                  <a:gd name="T11" fmla="*/ 354 h 573"/>
                  <a:gd name="T12" fmla="*/ 54 w 76"/>
                  <a:gd name="T13" fmla="*/ 411 h 573"/>
                  <a:gd name="T14" fmla="*/ 35 w 76"/>
                  <a:gd name="T15" fmla="*/ 488 h 573"/>
                  <a:gd name="T16" fmla="*/ 0 w 76"/>
                  <a:gd name="T17" fmla="*/ 573 h 5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573"/>
                  <a:gd name="T29" fmla="*/ 76 w 76"/>
                  <a:gd name="T30" fmla="*/ 573 h 5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en-US" sz="2000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6" name="AutoShape 1136"/>
            <p:cNvSpPr>
              <a:spLocks noChangeAspect="1" noChangeArrowheads="1"/>
            </p:cNvSpPr>
            <p:nvPr/>
          </p:nvSpPr>
          <p:spPr bwMode="auto">
            <a:xfrm flipH="1">
              <a:off x="4127" y="2610"/>
              <a:ext cx="398" cy="324"/>
            </a:xfrm>
            <a:prstGeom prst="flowChartDelay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7" name="Freeform 1137"/>
            <p:cNvSpPr>
              <a:spLocks noChangeAspect="1"/>
            </p:cNvSpPr>
            <p:nvPr/>
          </p:nvSpPr>
          <p:spPr bwMode="auto">
            <a:xfrm rot="5400000">
              <a:off x="3748" y="3067"/>
              <a:ext cx="398" cy="324"/>
            </a:xfrm>
            <a:custGeom>
              <a:avLst/>
              <a:gdLst>
                <a:gd name="T0" fmla="*/ 0 w 708"/>
                <a:gd name="T1" fmla="*/ 0 h 576"/>
                <a:gd name="T2" fmla="*/ 3 w 708"/>
                <a:gd name="T3" fmla="*/ 7 h 576"/>
                <a:gd name="T4" fmla="*/ 7 w 708"/>
                <a:gd name="T5" fmla="*/ 17 h 576"/>
                <a:gd name="T6" fmla="*/ 10 w 708"/>
                <a:gd name="T7" fmla="*/ 28 h 576"/>
                <a:gd name="T8" fmla="*/ 12 w 708"/>
                <a:gd name="T9" fmla="*/ 41 h 576"/>
                <a:gd name="T10" fmla="*/ 13 w 708"/>
                <a:gd name="T11" fmla="*/ 51 h 576"/>
                <a:gd name="T12" fmla="*/ 12 w 708"/>
                <a:gd name="T13" fmla="*/ 60 h 576"/>
                <a:gd name="T14" fmla="*/ 11 w 708"/>
                <a:gd name="T15" fmla="*/ 71 h 576"/>
                <a:gd name="T16" fmla="*/ 8 w 708"/>
                <a:gd name="T17" fmla="*/ 82 h 576"/>
                <a:gd name="T18" fmla="*/ 5 w 708"/>
                <a:gd name="T19" fmla="*/ 91 h 576"/>
                <a:gd name="T20" fmla="*/ 0 w 708"/>
                <a:gd name="T21" fmla="*/ 102 h 576"/>
                <a:gd name="T22" fmla="*/ 37 w 708"/>
                <a:gd name="T23" fmla="*/ 102 h 576"/>
                <a:gd name="T24" fmla="*/ 53 w 708"/>
                <a:gd name="T25" fmla="*/ 102 h 576"/>
                <a:gd name="T26" fmla="*/ 61 w 708"/>
                <a:gd name="T27" fmla="*/ 101 h 576"/>
                <a:gd name="T28" fmla="*/ 67 w 708"/>
                <a:gd name="T29" fmla="*/ 100 h 576"/>
                <a:gd name="T30" fmla="*/ 73 w 708"/>
                <a:gd name="T31" fmla="*/ 98 h 576"/>
                <a:gd name="T32" fmla="*/ 79 w 708"/>
                <a:gd name="T33" fmla="*/ 95 h 576"/>
                <a:gd name="T34" fmla="*/ 86 w 708"/>
                <a:gd name="T35" fmla="*/ 92 h 576"/>
                <a:gd name="T36" fmla="*/ 93 w 708"/>
                <a:gd name="T37" fmla="*/ 87 h 576"/>
                <a:gd name="T38" fmla="*/ 98 w 708"/>
                <a:gd name="T39" fmla="*/ 84 h 576"/>
                <a:gd name="T40" fmla="*/ 102 w 708"/>
                <a:gd name="T41" fmla="*/ 79 h 576"/>
                <a:gd name="T42" fmla="*/ 107 w 708"/>
                <a:gd name="T43" fmla="*/ 75 h 576"/>
                <a:gd name="T44" fmla="*/ 111 w 708"/>
                <a:gd name="T45" fmla="*/ 71 h 576"/>
                <a:gd name="T46" fmla="*/ 116 w 708"/>
                <a:gd name="T47" fmla="*/ 66 h 576"/>
                <a:gd name="T48" fmla="*/ 121 w 708"/>
                <a:gd name="T49" fmla="*/ 59 h 576"/>
                <a:gd name="T50" fmla="*/ 126 w 708"/>
                <a:gd name="T51" fmla="*/ 51 h 576"/>
                <a:gd name="T52" fmla="*/ 121 w 708"/>
                <a:gd name="T53" fmla="*/ 44 h 576"/>
                <a:gd name="T54" fmla="*/ 117 w 708"/>
                <a:gd name="T55" fmla="*/ 37 h 576"/>
                <a:gd name="T56" fmla="*/ 114 w 708"/>
                <a:gd name="T57" fmla="*/ 33 h 576"/>
                <a:gd name="T58" fmla="*/ 110 w 708"/>
                <a:gd name="T59" fmla="*/ 29 h 576"/>
                <a:gd name="T60" fmla="*/ 105 w 708"/>
                <a:gd name="T61" fmla="*/ 25 h 576"/>
                <a:gd name="T62" fmla="*/ 102 w 708"/>
                <a:gd name="T63" fmla="*/ 21 h 576"/>
                <a:gd name="T64" fmla="*/ 98 w 708"/>
                <a:gd name="T65" fmla="*/ 19 h 576"/>
                <a:gd name="T66" fmla="*/ 94 w 708"/>
                <a:gd name="T67" fmla="*/ 15 h 576"/>
                <a:gd name="T68" fmla="*/ 90 w 708"/>
                <a:gd name="T69" fmla="*/ 13 h 576"/>
                <a:gd name="T70" fmla="*/ 85 w 708"/>
                <a:gd name="T71" fmla="*/ 11 h 576"/>
                <a:gd name="T72" fmla="*/ 80 w 708"/>
                <a:gd name="T73" fmla="*/ 7 h 576"/>
                <a:gd name="T74" fmla="*/ 74 w 708"/>
                <a:gd name="T75" fmla="*/ 5 h 576"/>
                <a:gd name="T76" fmla="*/ 68 w 708"/>
                <a:gd name="T77" fmla="*/ 3 h 576"/>
                <a:gd name="T78" fmla="*/ 62 w 708"/>
                <a:gd name="T79" fmla="*/ 2 h 576"/>
                <a:gd name="T80" fmla="*/ 56 w 708"/>
                <a:gd name="T81" fmla="*/ 1 h 576"/>
                <a:gd name="T82" fmla="*/ 49 w 708"/>
                <a:gd name="T83" fmla="*/ 1 h 576"/>
                <a:gd name="T84" fmla="*/ 45 w 708"/>
                <a:gd name="T85" fmla="*/ 1 h 576"/>
                <a:gd name="T86" fmla="*/ 40 w 708"/>
                <a:gd name="T87" fmla="*/ 0 h 576"/>
                <a:gd name="T88" fmla="*/ 0 w 708"/>
                <a:gd name="T89" fmla="*/ 0 h 5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08"/>
                <a:gd name="T136" fmla="*/ 0 h 576"/>
                <a:gd name="T137" fmla="*/ 708 w 708"/>
                <a:gd name="T138" fmla="*/ 576 h 57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" name="AutoShape 1138"/>
            <p:cNvSpPr>
              <a:spLocks noChangeAspect="1" noChangeArrowheads="1"/>
            </p:cNvSpPr>
            <p:nvPr/>
          </p:nvSpPr>
          <p:spPr bwMode="auto">
            <a:xfrm flipH="1">
              <a:off x="4127" y="1811"/>
              <a:ext cx="398" cy="324"/>
            </a:xfrm>
            <a:prstGeom prst="flowChartDelay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grpSp>
          <p:nvGrpSpPr>
            <p:cNvPr id="79" name="Group 1139"/>
            <p:cNvGrpSpPr>
              <a:grpSpLocks noChangeAspect="1"/>
            </p:cNvGrpSpPr>
            <p:nvPr/>
          </p:nvGrpSpPr>
          <p:grpSpPr bwMode="auto">
            <a:xfrm rot="5400000">
              <a:off x="4536" y="2204"/>
              <a:ext cx="437" cy="325"/>
              <a:chOff x="750" y="2323"/>
              <a:chExt cx="774" cy="576"/>
            </a:xfrm>
          </p:grpSpPr>
          <p:sp>
            <p:nvSpPr>
              <p:cNvPr id="105" name="Freeform 1140"/>
              <p:cNvSpPr>
                <a:spLocks noChangeAspect="1"/>
              </p:cNvSpPr>
              <p:nvPr/>
            </p:nvSpPr>
            <p:spPr bwMode="auto">
              <a:xfrm>
                <a:off x="816" y="2324"/>
                <a:ext cx="707" cy="576"/>
              </a:xfrm>
              <a:custGeom>
                <a:avLst/>
                <a:gdLst>
                  <a:gd name="T0" fmla="*/ 0 w 708"/>
                  <a:gd name="T1" fmla="*/ 0 h 576"/>
                  <a:gd name="T2" fmla="*/ 17 w 708"/>
                  <a:gd name="T3" fmla="*/ 40 h 576"/>
                  <a:gd name="T4" fmla="*/ 39 w 708"/>
                  <a:gd name="T5" fmla="*/ 95 h 576"/>
                  <a:gd name="T6" fmla="*/ 54 w 708"/>
                  <a:gd name="T7" fmla="*/ 157 h 576"/>
                  <a:gd name="T8" fmla="*/ 66 w 708"/>
                  <a:gd name="T9" fmla="*/ 227 h 576"/>
                  <a:gd name="T10" fmla="*/ 74 w 708"/>
                  <a:gd name="T11" fmla="*/ 284 h 576"/>
                  <a:gd name="T12" fmla="*/ 69 w 708"/>
                  <a:gd name="T13" fmla="*/ 338 h 576"/>
                  <a:gd name="T14" fmla="*/ 58 w 708"/>
                  <a:gd name="T15" fmla="*/ 399 h 576"/>
                  <a:gd name="T16" fmla="*/ 45 w 708"/>
                  <a:gd name="T17" fmla="*/ 458 h 576"/>
                  <a:gd name="T18" fmla="*/ 28 w 708"/>
                  <a:gd name="T19" fmla="*/ 512 h 576"/>
                  <a:gd name="T20" fmla="*/ 0 w 708"/>
                  <a:gd name="T21" fmla="*/ 572 h 576"/>
                  <a:gd name="T22" fmla="*/ 210 w 708"/>
                  <a:gd name="T23" fmla="*/ 576 h 576"/>
                  <a:gd name="T24" fmla="*/ 297 w 708"/>
                  <a:gd name="T25" fmla="*/ 570 h 576"/>
                  <a:gd name="T26" fmla="*/ 342 w 708"/>
                  <a:gd name="T27" fmla="*/ 567 h 576"/>
                  <a:gd name="T28" fmla="*/ 375 w 708"/>
                  <a:gd name="T29" fmla="*/ 559 h 576"/>
                  <a:gd name="T30" fmla="*/ 409 w 708"/>
                  <a:gd name="T31" fmla="*/ 549 h 576"/>
                  <a:gd name="T32" fmla="*/ 445 w 708"/>
                  <a:gd name="T33" fmla="*/ 533 h 576"/>
                  <a:gd name="T34" fmla="*/ 486 w 708"/>
                  <a:gd name="T35" fmla="*/ 515 h 576"/>
                  <a:gd name="T36" fmla="*/ 526 w 708"/>
                  <a:gd name="T37" fmla="*/ 490 h 576"/>
                  <a:gd name="T38" fmla="*/ 552 w 708"/>
                  <a:gd name="T39" fmla="*/ 470 h 576"/>
                  <a:gd name="T40" fmla="*/ 577 w 708"/>
                  <a:gd name="T41" fmla="*/ 447 h 576"/>
                  <a:gd name="T42" fmla="*/ 604 w 708"/>
                  <a:gd name="T43" fmla="*/ 420 h 576"/>
                  <a:gd name="T44" fmla="*/ 628 w 708"/>
                  <a:gd name="T45" fmla="*/ 398 h 576"/>
                  <a:gd name="T46" fmla="*/ 651 w 708"/>
                  <a:gd name="T47" fmla="*/ 370 h 576"/>
                  <a:gd name="T48" fmla="*/ 680 w 708"/>
                  <a:gd name="T49" fmla="*/ 333 h 576"/>
                  <a:gd name="T50" fmla="*/ 708 w 708"/>
                  <a:gd name="T51" fmla="*/ 286 h 576"/>
                  <a:gd name="T52" fmla="*/ 682 w 708"/>
                  <a:gd name="T53" fmla="*/ 245 h 576"/>
                  <a:gd name="T54" fmla="*/ 658 w 708"/>
                  <a:gd name="T55" fmla="*/ 210 h 576"/>
                  <a:gd name="T56" fmla="*/ 638 w 708"/>
                  <a:gd name="T57" fmla="*/ 185 h 576"/>
                  <a:gd name="T58" fmla="*/ 616 w 708"/>
                  <a:gd name="T59" fmla="*/ 161 h 576"/>
                  <a:gd name="T60" fmla="*/ 592 w 708"/>
                  <a:gd name="T61" fmla="*/ 138 h 576"/>
                  <a:gd name="T62" fmla="*/ 572 w 708"/>
                  <a:gd name="T63" fmla="*/ 120 h 576"/>
                  <a:gd name="T64" fmla="*/ 552 w 708"/>
                  <a:gd name="T65" fmla="*/ 103 h 576"/>
                  <a:gd name="T66" fmla="*/ 528 w 708"/>
                  <a:gd name="T67" fmla="*/ 85 h 576"/>
                  <a:gd name="T68" fmla="*/ 506 w 708"/>
                  <a:gd name="T69" fmla="*/ 72 h 576"/>
                  <a:gd name="T70" fmla="*/ 480 w 708"/>
                  <a:gd name="T71" fmla="*/ 58 h 576"/>
                  <a:gd name="T72" fmla="*/ 451 w 708"/>
                  <a:gd name="T73" fmla="*/ 43 h 576"/>
                  <a:gd name="T74" fmla="*/ 415 w 708"/>
                  <a:gd name="T75" fmla="*/ 29 h 576"/>
                  <a:gd name="T76" fmla="*/ 385 w 708"/>
                  <a:gd name="T77" fmla="*/ 20 h 576"/>
                  <a:gd name="T78" fmla="*/ 350 w 708"/>
                  <a:gd name="T79" fmla="*/ 11 h 576"/>
                  <a:gd name="T80" fmla="*/ 313 w 708"/>
                  <a:gd name="T81" fmla="*/ 5 h 576"/>
                  <a:gd name="T82" fmla="*/ 278 w 708"/>
                  <a:gd name="T83" fmla="*/ 1 h 576"/>
                  <a:gd name="T84" fmla="*/ 253 w 708"/>
                  <a:gd name="T85" fmla="*/ 1 h 576"/>
                  <a:gd name="T86" fmla="*/ 227 w 708"/>
                  <a:gd name="T87" fmla="*/ 0 h 576"/>
                  <a:gd name="T88" fmla="*/ 0 w 708"/>
                  <a:gd name="T89" fmla="*/ 0 h 57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708"/>
                  <a:gd name="T136" fmla="*/ 0 h 576"/>
                  <a:gd name="T137" fmla="*/ 708 w 708"/>
                  <a:gd name="T138" fmla="*/ 576 h 57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708" h="576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10" y="576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en-US" sz="2000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6" name="Freeform 1141"/>
              <p:cNvSpPr>
                <a:spLocks noChangeAspect="1"/>
              </p:cNvSpPr>
              <p:nvPr/>
            </p:nvSpPr>
            <p:spPr bwMode="auto">
              <a:xfrm>
                <a:off x="751" y="2324"/>
                <a:ext cx="76" cy="576"/>
              </a:xfrm>
              <a:custGeom>
                <a:avLst/>
                <a:gdLst>
                  <a:gd name="T0" fmla="*/ 3 w 76"/>
                  <a:gd name="T1" fmla="*/ 0 h 573"/>
                  <a:gd name="T2" fmla="*/ 30 w 76"/>
                  <a:gd name="T3" fmla="*/ 71 h 573"/>
                  <a:gd name="T4" fmla="*/ 48 w 76"/>
                  <a:gd name="T5" fmla="*/ 135 h 573"/>
                  <a:gd name="T6" fmla="*/ 62 w 76"/>
                  <a:gd name="T7" fmla="*/ 194 h 573"/>
                  <a:gd name="T8" fmla="*/ 75 w 76"/>
                  <a:gd name="T9" fmla="*/ 279 h 573"/>
                  <a:gd name="T10" fmla="*/ 66 w 76"/>
                  <a:gd name="T11" fmla="*/ 354 h 573"/>
                  <a:gd name="T12" fmla="*/ 54 w 76"/>
                  <a:gd name="T13" fmla="*/ 411 h 573"/>
                  <a:gd name="T14" fmla="*/ 35 w 76"/>
                  <a:gd name="T15" fmla="*/ 488 h 573"/>
                  <a:gd name="T16" fmla="*/ 0 w 76"/>
                  <a:gd name="T17" fmla="*/ 573 h 5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573"/>
                  <a:gd name="T29" fmla="*/ 76 w 76"/>
                  <a:gd name="T30" fmla="*/ 573 h 5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en-US" sz="2000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0" name="Line 1142"/>
            <p:cNvSpPr>
              <a:spLocks noChangeAspect="1" noChangeShapeType="1"/>
            </p:cNvSpPr>
            <p:nvPr/>
          </p:nvSpPr>
          <p:spPr bwMode="auto">
            <a:xfrm>
              <a:off x="3949" y="3433"/>
              <a:ext cx="0" cy="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" name="Line 1143"/>
            <p:cNvSpPr>
              <a:spLocks noChangeAspect="1" noChangeShapeType="1"/>
            </p:cNvSpPr>
            <p:nvPr/>
          </p:nvSpPr>
          <p:spPr bwMode="auto">
            <a:xfrm>
              <a:off x="4850" y="3427"/>
              <a:ext cx="0" cy="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" name="Line 1144"/>
            <p:cNvSpPr>
              <a:spLocks noChangeAspect="1" noChangeShapeType="1"/>
            </p:cNvSpPr>
            <p:nvPr/>
          </p:nvSpPr>
          <p:spPr bwMode="auto">
            <a:xfrm>
              <a:off x="4753" y="2586"/>
              <a:ext cx="0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" name="Line 1145"/>
            <p:cNvSpPr>
              <a:spLocks noChangeAspect="1" noChangeShapeType="1"/>
            </p:cNvSpPr>
            <p:nvPr/>
          </p:nvSpPr>
          <p:spPr bwMode="auto">
            <a:xfrm>
              <a:off x="4929" y="2850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4" name="Line 1146"/>
            <p:cNvSpPr>
              <a:spLocks noChangeAspect="1" noChangeShapeType="1"/>
            </p:cNvSpPr>
            <p:nvPr/>
          </p:nvSpPr>
          <p:spPr bwMode="auto">
            <a:xfrm>
              <a:off x="4532" y="2856"/>
              <a:ext cx="6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5" name="Line 1147"/>
            <p:cNvSpPr>
              <a:spLocks noChangeAspect="1" noChangeShapeType="1"/>
            </p:cNvSpPr>
            <p:nvPr/>
          </p:nvSpPr>
          <p:spPr bwMode="auto">
            <a:xfrm>
              <a:off x="4526" y="2676"/>
              <a:ext cx="2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" name="Line 1148"/>
            <p:cNvSpPr>
              <a:spLocks noChangeAspect="1" noChangeShapeType="1"/>
            </p:cNvSpPr>
            <p:nvPr/>
          </p:nvSpPr>
          <p:spPr bwMode="auto">
            <a:xfrm flipV="1">
              <a:off x="4028" y="2766"/>
              <a:ext cx="0" cy="2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" name="Line 1149"/>
            <p:cNvSpPr>
              <a:spLocks noChangeAspect="1" noChangeShapeType="1"/>
            </p:cNvSpPr>
            <p:nvPr/>
          </p:nvSpPr>
          <p:spPr bwMode="auto">
            <a:xfrm flipV="1">
              <a:off x="3860" y="1968"/>
              <a:ext cx="0" cy="10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8" name="Line 1150"/>
            <p:cNvSpPr>
              <a:spLocks noChangeAspect="1" noChangeShapeType="1"/>
            </p:cNvSpPr>
            <p:nvPr/>
          </p:nvSpPr>
          <p:spPr bwMode="auto">
            <a:xfrm>
              <a:off x="3860" y="1968"/>
              <a:ext cx="2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" name="Line 1151"/>
            <p:cNvSpPr>
              <a:spLocks noChangeAspect="1" noChangeShapeType="1"/>
            </p:cNvSpPr>
            <p:nvPr/>
          </p:nvSpPr>
          <p:spPr bwMode="auto">
            <a:xfrm flipH="1">
              <a:off x="4022" y="2760"/>
              <a:ext cx="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" name="Line 1152"/>
            <p:cNvSpPr>
              <a:spLocks noChangeAspect="1" noChangeShapeType="1"/>
            </p:cNvSpPr>
            <p:nvPr/>
          </p:nvSpPr>
          <p:spPr bwMode="auto">
            <a:xfrm flipV="1">
              <a:off x="4664" y="1679"/>
              <a:ext cx="0" cy="5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1" name="Line 1153"/>
            <p:cNvSpPr>
              <a:spLocks noChangeAspect="1" noChangeShapeType="1"/>
            </p:cNvSpPr>
            <p:nvPr/>
          </p:nvSpPr>
          <p:spPr bwMode="auto">
            <a:xfrm flipV="1">
              <a:off x="4844" y="1679"/>
              <a:ext cx="0" cy="5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" name="Line 1154"/>
            <p:cNvSpPr>
              <a:spLocks noChangeAspect="1" noChangeShapeType="1"/>
            </p:cNvSpPr>
            <p:nvPr/>
          </p:nvSpPr>
          <p:spPr bwMode="auto">
            <a:xfrm>
              <a:off x="4520" y="1871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" name="Line 1155"/>
            <p:cNvSpPr>
              <a:spLocks noChangeAspect="1" noChangeShapeType="1"/>
            </p:cNvSpPr>
            <p:nvPr/>
          </p:nvSpPr>
          <p:spPr bwMode="auto">
            <a:xfrm>
              <a:off x="4520" y="2058"/>
              <a:ext cx="3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" name="Text Box 1156"/>
            <p:cNvSpPr txBox="1">
              <a:spLocks noChangeAspect="1" noChangeArrowheads="1"/>
            </p:cNvSpPr>
            <p:nvPr/>
          </p:nvSpPr>
          <p:spPr bwMode="auto">
            <a:xfrm>
              <a:off x="4509" y="1388"/>
              <a:ext cx="51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kern="0" dirty="0" err="1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2000" i="1" kern="0" baseline="-25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95" name="Text Box 1157"/>
            <p:cNvSpPr txBox="1">
              <a:spLocks noChangeAspect="1" noChangeArrowheads="1"/>
            </p:cNvSpPr>
            <p:nvPr/>
          </p:nvSpPr>
          <p:spPr bwMode="auto">
            <a:xfrm>
              <a:off x="4734" y="1388"/>
              <a:ext cx="372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kern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r>
                <a:rPr lang="en-US" altLang="zh-CN" sz="2000" i="1" kern="0" baseline="-25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96" name="Text Box 1158"/>
            <p:cNvSpPr txBox="1">
              <a:spLocks noChangeAspect="1" noChangeArrowheads="1"/>
            </p:cNvSpPr>
            <p:nvPr/>
          </p:nvSpPr>
          <p:spPr bwMode="auto">
            <a:xfrm>
              <a:off x="5137" y="2722"/>
              <a:ext cx="355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kern="0" dirty="0" err="1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sz="2000" i="1" kern="0" baseline="-250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lang="en-US" altLang="zh-CN" sz="2000" i="1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" name="Text Box 1159"/>
            <p:cNvSpPr txBox="1">
              <a:spLocks noChangeAspect="1" noChangeArrowheads="1"/>
            </p:cNvSpPr>
            <p:nvPr/>
          </p:nvSpPr>
          <p:spPr bwMode="auto">
            <a:xfrm>
              <a:off x="3750" y="3591"/>
              <a:ext cx="548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kern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sz="2000" i="1" kern="0" baseline="-25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i+1</a:t>
              </a:r>
            </a:p>
          </p:txBody>
        </p:sp>
        <p:sp>
          <p:nvSpPr>
            <p:cNvPr id="98" name="Text Box 1160"/>
            <p:cNvSpPr txBox="1">
              <a:spLocks noChangeAspect="1" noChangeArrowheads="1"/>
            </p:cNvSpPr>
            <p:nvPr/>
          </p:nvSpPr>
          <p:spPr bwMode="auto">
            <a:xfrm>
              <a:off x="3710" y="1608"/>
              <a:ext cx="370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kern="0" dirty="0" err="1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  <a:r>
                <a:rPr lang="en-US" altLang="zh-CN" sz="2000" i="1" kern="0" baseline="-250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lang="en-US" altLang="zh-CN" sz="2000" i="1" kern="0" baseline="-2500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9" name="Text Box 1161"/>
            <p:cNvSpPr txBox="1">
              <a:spLocks noChangeAspect="1" noChangeArrowheads="1"/>
            </p:cNvSpPr>
            <p:nvPr/>
          </p:nvSpPr>
          <p:spPr bwMode="auto">
            <a:xfrm>
              <a:off x="4777" y="2523"/>
              <a:ext cx="338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kern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</a:t>
              </a:r>
              <a:r>
                <a:rPr lang="en-US" altLang="zh-CN" sz="2000" i="1" kern="0" baseline="-25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00" name="Freeform 1162"/>
            <p:cNvSpPr>
              <a:spLocks noChangeAspect="1"/>
            </p:cNvSpPr>
            <p:nvPr/>
          </p:nvSpPr>
          <p:spPr bwMode="auto">
            <a:xfrm>
              <a:off x="4641" y="1852"/>
              <a:ext cx="44" cy="37"/>
            </a:xfrm>
            <a:custGeom>
              <a:avLst/>
              <a:gdLst>
                <a:gd name="T0" fmla="*/ 8 w 95"/>
                <a:gd name="T1" fmla="*/ 3 h 94"/>
                <a:gd name="T2" fmla="*/ 8 w 95"/>
                <a:gd name="T3" fmla="*/ 3 h 94"/>
                <a:gd name="T4" fmla="*/ 7 w 95"/>
                <a:gd name="T5" fmla="*/ 4 h 94"/>
                <a:gd name="T6" fmla="*/ 6 w 95"/>
                <a:gd name="T7" fmla="*/ 4 h 94"/>
                <a:gd name="T8" fmla="*/ 6 w 95"/>
                <a:gd name="T9" fmla="*/ 5 h 94"/>
                <a:gd name="T10" fmla="*/ 5 w 95"/>
                <a:gd name="T11" fmla="*/ 5 h 94"/>
                <a:gd name="T12" fmla="*/ 4 w 95"/>
                <a:gd name="T13" fmla="*/ 5 h 94"/>
                <a:gd name="T14" fmla="*/ 3 w 95"/>
                <a:gd name="T15" fmla="*/ 5 h 94"/>
                <a:gd name="T16" fmla="*/ 3 w 95"/>
                <a:gd name="T17" fmla="*/ 5 h 94"/>
                <a:gd name="T18" fmla="*/ 2 w 95"/>
                <a:gd name="T19" fmla="*/ 5 h 94"/>
                <a:gd name="T20" fmla="*/ 1 w 95"/>
                <a:gd name="T21" fmla="*/ 4 h 94"/>
                <a:gd name="T22" fmla="*/ 0 w 95"/>
                <a:gd name="T23" fmla="*/ 4 h 94"/>
                <a:gd name="T24" fmla="*/ 0 w 95"/>
                <a:gd name="T25" fmla="*/ 3 h 94"/>
                <a:gd name="T26" fmla="*/ 0 w 95"/>
                <a:gd name="T27" fmla="*/ 3 h 94"/>
                <a:gd name="T28" fmla="*/ 0 w 95"/>
                <a:gd name="T29" fmla="*/ 2 h 94"/>
                <a:gd name="T30" fmla="*/ 0 w 95"/>
                <a:gd name="T31" fmla="*/ 2 h 94"/>
                <a:gd name="T32" fmla="*/ 1 w 95"/>
                <a:gd name="T33" fmla="*/ 1 h 94"/>
                <a:gd name="T34" fmla="*/ 2 w 95"/>
                <a:gd name="T35" fmla="*/ 0 h 94"/>
                <a:gd name="T36" fmla="*/ 3 w 95"/>
                <a:gd name="T37" fmla="*/ 0 h 94"/>
                <a:gd name="T38" fmla="*/ 3 w 95"/>
                <a:gd name="T39" fmla="*/ 0 h 94"/>
                <a:gd name="T40" fmla="*/ 4 w 95"/>
                <a:gd name="T41" fmla="*/ 0 h 94"/>
                <a:gd name="T42" fmla="*/ 5 w 95"/>
                <a:gd name="T43" fmla="*/ 0 h 94"/>
                <a:gd name="T44" fmla="*/ 6 w 95"/>
                <a:gd name="T45" fmla="*/ 0 h 94"/>
                <a:gd name="T46" fmla="*/ 6 w 95"/>
                <a:gd name="T47" fmla="*/ 1 h 94"/>
                <a:gd name="T48" fmla="*/ 7 w 95"/>
                <a:gd name="T49" fmla="*/ 2 h 94"/>
                <a:gd name="T50" fmla="*/ 8 w 95"/>
                <a:gd name="T51" fmla="*/ 2 h 94"/>
                <a:gd name="T52" fmla="*/ 8 w 95"/>
                <a:gd name="T53" fmla="*/ 3 h 94"/>
                <a:gd name="T54" fmla="*/ 8 w 95"/>
                <a:gd name="T55" fmla="*/ 3 h 9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95"/>
                <a:gd name="T85" fmla="*/ 0 h 94"/>
                <a:gd name="T86" fmla="*/ 95 w 95"/>
                <a:gd name="T87" fmla="*/ 94 h 9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1" name="Freeform 1163"/>
            <p:cNvSpPr>
              <a:spLocks noChangeAspect="1"/>
            </p:cNvSpPr>
            <p:nvPr/>
          </p:nvSpPr>
          <p:spPr bwMode="auto">
            <a:xfrm>
              <a:off x="4823" y="2043"/>
              <a:ext cx="43" cy="37"/>
            </a:xfrm>
            <a:custGeom>
              <a:avLst/>
              <a:gdLst>
                <a:gd name="T0" fmla="*/ 7 w 95"/>
                <a:gd name="T1" fmla="*/ 3 h 94"/>
                <a:gd name="T2" fmla="*/ 7 w 95"/>
                <a:gd name="T3" fmla="*/ 3 h 94"/>
                <a:gd name="T4" fmla="*/ 7 w 95"/>
                <a:gd name="T5" fmla="*/ 4 h 94"/>
                <a:gd name="T6" fmla="*/ 6 w 95"/>
                <a:gd name="T7" fmla="*/ 4 h 94"/>
                <a:gd name="T8" fmla="*/ 5 w 95"/>
                <a:gd name="T9" fmla="*/ 5 h 94"/>
                <a:gd name="T10" fmla="*/ 5 w 95"/>
                <a:gd name="T11" fmla="*/ 5 h 94"/>
                <a:gd name="T12" fmla="*/ 4 w 95"/>
                <a:gd name="T13" fmla="*/ 5 h 94"/>
                <a:gd name="T14" fmla="*/ 3 w 95"/>
                <a:gd name="T15" fmla="*/ 5 h 94"/>
                <a:gd name="T16" fmla="*/ 2 w 95"/>
                <a:gd name="T17" fmla="*/ 5 h 94"/>
                <a:gd name="T18" fmla="*/ 2 w 95"/>
                <a:gd name="T19" fmla="*/ 5 h 94"/>
                <a:gd name="T20" fmla="*/ 1 w 95"/>
                <a:gd name="T21" fmla="*/ 4 h 94"/>
                <a:gd name="T22" fmla="*/ 0 w 95"/>
                <a:gd name="T23" fmla="*/ 4 h 94"/>
                <a:gd name="T24" fmla="*/ 0 w 95"/>
                <a:gd name="T25" fmla="*/ 3 h 94"/>
                <a:gd name="T26" fmla="*/ 0 w 95"/>
                <a:gd name="T27" fmla="*/ 3 h 94"/>
                <a:gd name="T28" fmla="*/ 0 w 95"/>
                <a:gd name="T29" fmla="*/ 2 h 94"/>
                <a:gd name="T30" fmla="*/ 0 w 95"/>
                <a:gd name="T31" fmla="*/ 2 h 94"/>
                <a:gd name="T32" fmla="*/ 1 w 95"/>
                <a:gd name="T33" fmla="*/ 1 h 94"/>
                <a:gd name="T34" fmla="*/ 2 w 95"/>
                <a:gd name="T35" fmla="*/ 0 h 94"/>
                <a:gd name="T36" fmla="*/ 2 w 95"/>
                <a:gd name="T37" fmla="*/ 0 h 94"/>
                <a:gd name="T38" fmla="*/ 3 w 95"/>
                <a:gd name="T39" fmla="*/ 0 h 94"/>
                <a:gd name="T40" fmla="*/ 4 w 95"/>
                <a:gd name="T41" fmla="*/ 0 h 94"/>
                <a:gd name="T42" fmla="*/ 5 w 95"/>
                <a:gd name="T43" fmla="*/ 0 h 94"/>
                <a:gd name="T44" fmla="*/ 5 w 95"/>
                <a:gd name="T45" fmla="*/ 0 h 94"/>
                <a:gd name="T46" fmla="*/ 6 w 95"/>
                <a:gd name="T47" fmla="*/ 1 h 94"/>
                <a:gd name="T48" fmla="*/ 7 w 95"/>
                <a:gd name="T49" fmla="*/ 2 h 94"/>
                <a:gd name="T50" fmla="*/ 7 w 95"/>
                <a:gd name="T51" fmla="*/ 2 h 94"/>
                <a:gd name="T52" fmla="*/ 7 w 95"/>
                <a:gd name="T53" fmla="*/ 3 h 94"/>
                <a:gd name="T54" fmla="*/ 7 w 95"/>
                <a:gd name="T55" fmla="*/ 3 h 9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95"/>
                <a:gd name="T85" fmla="*/ 0 h 94"/>
                <a:gd name="T86" fmla="*/ 95 w 95"/>
                <a:gd name="T87" fmla="*/ 94 h 9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" name="Freeform 1164"/>
            <p:cNvSpPr>
              <a:spLocks noChangeAspect="1"/>
            </p:cNvSpPr>
            <p:nvPr/>
          </p:nvSpPr>
          <p:spPr bwMode="auto">
            <a:xfrm>
              <a:off x="4732" y="2663"/>
              <a:ext cx="41" cy="36"/>
            </a:xfrm>
            <a:custGeom>
              <a:avLst/>
              <a:gdLst>
                <a:gd name="T0" fmla="*/ 8 w 95"/>
                <a:gd name="T1" fmla="*/ 3 h 94"/>
                <a:gd name="T2" fmla="*/ 8 w 95"/>
                <a:gd name="T3" fmla="*/ 3 h 94"/>
                <a:gd name="T4" fmla="*/ 7 w 95"/>
                <a:gd name="T5" fmla="*/ 4 h 94"/>
                <a:gd name="T6" fmla="*/ 6 w 95"/>
                <a:gd name="T7" fmla="*/ 4 h 94"/>
                <a:gd name="T8" fmla="*/ 6 w 95"/>
                <a:gd name="T9" fmla="*/ 5 h 94"/>
                <a:gd name="T10" fmla="*/ 5 w 95"/>
                <a:gd name="T11" fmla="*/ 5 h 94"/>
                <a:gd name="T12" fmla="*/ 4 w 95"/>
                <a:gd name="T13" fmla="*/ 5 h 94"/>
                <a:gd name="T14" fmla="*/ 3 w 95"/>
                <a:gd name="T15" fmla="*/ 5 h 94"/>
                <a:gd name="T16" fmla="*/ 3 w 95"/>
                <a:gd name="T17" fmla="*/ 5 h 94"/>
                <a:gd name="T18" fmla="*/ 2 w 95"/>
                <a:gd name="T19" fmla="*/ 5 h 94"/>
                <a:gd name="T20" fmla="*/ 1 w 95"/>
                <a:gd name="T21" fmla="*/ 4 h 94"/>
                <a:gd name="T22" fmla="*/ 0 w 95"/>
                <a:gd name="T23" fmla="*/ 4 h 94"/>
                <a:gd name="T24" fmla="*/ 0 w 95"/>
                <a:gd name="T25" fmla="*/ 3 h 94"/>
                <a:gd name="T26" fmla="*/ 0 w 95"/>
                <a:gd name="T27" fmla="*/ 3 h 94"/>
                <a:gd name="T28" fmla="*/ 0 w 95"/>
                <a:gd name="T29" fmla="*/ 2 h 94"/>
                <a:gd name="T30" fmla="*/ 0 w 95"/>
                <a:gd name="T31" fmla="*/ 2 h 94"/>
                <a:gd name="T32" fmla="*/ 1 w 95"/>
                <a:gd name="T33" fmla="*/ 1 h 94"/>
                <a:gd name="T34" fmla="*/ 2 w 95"/>
                <a:gd name="T35" fmla="*/ 0 h 94"/>
                <a:gd name="T36" fmla="*/ 3 w 95"/>
                <a:gd name="T37" fmla="*/ 0 h 94"/>
                <a:gd name="T38" fmla="*/ 3 w 95"/>
                <a:gd name="T39" fmla="*/ 0 h 94"/>
                <a:gd name="T40" fmla="*/ 4 w 95"/>
                <a:gd name="T41" fmla="*/ 0 h 94"/>
                <a:gd name="T42" fmla="*/ 5 w 95"/>
                <a:gd name="T43" fmla="*/ 0 h 94"/>
                <a:gd name="T44" fmla="*/ 6 w 95"/>
                <a:gd name="T45" fmla="*/ 0 h 94"/>
                <a:gd name="T46" fmla="*/ 6 w 95"/>
                <a:gd name="T47" fmla="*/ 1 h 94"/>
                <a:gd name="T48" fmla="*/ 7 w 95"/>
                <a:gd name="T49" fmla="*/ 2 h 94"/>
                <a:gd name="T50" fmla="*/ 8 w 95"/>
                <a:gd name="T51" fmla="*/ 2 h 94"/>
                <a:gd name="T52" fmla="*/ 8 w 95"/>
                <a:gd name="T53" fmla="*/ 3 h 94"/>
                <a:gd name="T54" fmla="*/ 8 w 95"/>
                <a:gd name="T55" fmla="*/ 3 h 9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95"/>
                <a:gd name="T85" fmla="*/ 0 h 94"/>
                <a:gd name="T86" fmla="*/ 95 w 95"/>
                <a:gd name="T87" fmla="*/ 94 h 9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" name="Freeform 1165"/>
            <p:cNvSpPr>
              <a:spLocks noChangeAspect="1"/>
            </p:cNvSpPr>
            <p:nvPr/>
          </p:nvSpPr>
          <p:spPr bwMode="auto">
            <a:xfrm>
              <a:off x="4907" y="2843"/>
              <a:ext cx="39" cy="36"/>
            </a:xfrm>
            <a:custGeom>
              <a:avLst/>
              <a:gdLst>
                <a:gd name="T0" fmla="*/ 7 w 95"/>
                <a:gd name="T1" fmla="*/ 3 h 94"/>
                <a:gd name="T2" fmla="*/ 7 w 95"/>
                <a:gd name="T3" fmla="*/ 3 h 94"/>
                <a:gd name="T4" fmla="*/ 7 w 95"/>
                <a:gd name="T5" fmla="*/ 4 h 94"/>
                <a:gd name="T6" fmla="*/ 6 w 95"/>
                <a:gd name="T7" fmla="*/ 4 h 94"/>
                <a:gd name="T8" fmla="*/ 5 w 95"/>
                <a:gd name="T9" fmla="*/ 5 h 94"/>
                <a:gd name="T10" fmla="*/ 5 w 95"/>
                <a:gd name="T11" fmla="*/ 5 h 94"/>
                <a:gd name="T12" fmla="*/ 4 w 95"/>
                <a:gd name="T13" fmla="*/ 5 h 94"/>
                <a:gd name="T14" fmla="*/ 3 w 95"/>
                <a:gd name="T15" fmla="*/ 5 h 94"/>
                <a:gd name="T16" fmla="*/ 2 w 95"/>
                <a:gd name="T17" fmla="*/ 5 h 94"/>
                <a:gd name="T18" fmla="*/ 2 w 95"/>
                <a:gd name="T19" fmla="*/ 5 h 94"/>
                <a:gd name="T20" fmla="*/ 1 w 95"/>
                <a:gd name="T21" fmla="*/ 4 h 94"/>
                <a:gd name="T22" fmla="*/ 0 w 95"/>
                <a:gd name="T23" fmla="*/ 4 h 94"/>
                <a:gd name="T24" fmla="*/ 0 w 95"/>
                <a:gd name="T25" fmla="*/ 3 h 94"/>
                <a:gd name="T26" fmla="*/ 0 w 95"/>
                <a:gd name="T27" fmla="*/ 3 h 94"/>
                <a:gd name="T28" fmla="*/ 0 w 95"/>
                <a:gd name="T29" fmla="*/ 2 h 94"/>
                <a:gd name="T30" fmla="*/ 0 w 95"/>
                <a:gd name="T31" fmla="*/ 2 h 94"/>
                <a:gd name="T32" fmla="*/ 1 w 95"/>
                <a:gd name="T33" fmla="*/ 1 h 94"/>
                <a:gd name="T34" fmla="*/ 2 w 95"/>
                <a:gd name="T35" fmla="*/ 0 h 94"/>
                <a:gd name="T36" fmla="*/ 2 w 95"/>
                <a:gd name="T37" fmla="*/ 0 h 94"/>
                <a:gd name="T38" fmla="*/ 3 w 95"/>
                <a:gd name="T39" fmla="*/ 0 h 94"/>
                <a:gd name="T40" fmla="*/ 4 w 95"/>
                <a:gd name="T41" fmla="*/ 0 h 94"/>
                <a:gd name="T42" fmla="*/ 5 w 95"/>
                <a:gd name="T43" fmla="*/ 0 h 94"/>
                <a:gd name="T44" fmla="*/ 5 w 95"/>
                <a:gd name="T45" fmla="*/ 0 h 94"/>
                <a:gd name="T46" fmla="*/ 6 w 95"/>
                <a:gd name="T47" fmla="*/ 1 h 94"/>
                <a:gd name="T48" fmla="*/ 7 w 95"/>
                <a:gd name="T49" fmla="*/ 2 h 94"/>
                <a:gd name="T50" fmla="*/ 7 w 95"/>
                <a:gd name="T51" fmla="*/ 2 h 94"/>
                <a:gd name="T52" fmla="*/ 7 w 95"/>
                <a:gd name="T53" fmla="*/ 3 h 94"/>
                <a:gd name="T54" fmla="*/ 7 w 95"/>
                <a:gd name="T55" fmla="*/ 3 h 9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95"/>
                <a:gd name="T85" fmla="*/ 0 h 94"/>
                <a:gd name="T86" fmla="*/ 95 w 95"/>
                <a:gd name="T87" fmla="*/ 94 h 9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00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" name="Text Box 1166"/>
            <p:cNvSpPr txBox="1">
              <a:spLocks noChangeAspect="1" noChangeArrowheads="1"/>
            </p:cNvSpPr>
            <p:nvPr/>
          </p:nvSpPr>
          <p:spPr bwMode="auto">
            <a:xfrm>
              <a:off x="4672" y="3593"/>
              <a:ext cx="355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kern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r>
                <a:rPr lang="en-US" altLang="zh-CN" sz="2000" i="1" kern="0" baseline="-25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977637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>
          <a:xfrm>
            <a:off x="1754189" y="115889"/>
            <a:ext cx="7870825" cy="955675"/>
          </a:xfrm>
        </p:spPr>
        <p:txBody>
          <a:bodyPr/>
          <a:lstStyle/>
          <a:p>
            <a:r>
              <a:rPr lang="en-US" altLang="zh-CN" smtClean="0">
                <a:ea typeface="黑体" panose="02010609060101010101" pitchFamily="49" charset="-122"/>
              </a:rPr>
              <a:t>Addition formula in CLA </a:t>
            </a:r>
            <a:endParaRPr smtClean="0">
              <a:ea typeface="黑体" panose="02010609060101010101" pitchFamily="49" charset="-122"/>
            </a:endParaRP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>
          <a:xfrm>
            <a:off x="1487488" y="1274661"/>
            <a:ext cx="9433048" cy="4194175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In the ripple carry adder:</a:t>
            </a:r>
          </a:p>
          <a:p>
            <a:pPr lvl="1">
              <a:spcBef>
                <a:spcPts val="1200"/>
              </a:spcBef>
              <a:defRPr/>
            </a:pPr>
            <a:r>
              <a:rPr lang="en-US" altLang="zh-CN" sz="2000" dirty="0" err="1">
                <a:cs typeface="Times New Roman" panose="02020603050405020304" pitchFamily="18" charset="0"/>
              </a:rPr>
              <a:t>G</a:t>
            </a:r>
            <a:r>
              <a:rPr lang="en-US" altLang="zh-CN" sz="2000" i="1" baseline="-25000" dirty="0" err="1"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cs typeface="Times New Roman" panose="02020603050405020304" pitchFamily="18" charset="0"/>
              </a:rPr>
              <a:t>, P</a:t>
            </a:r>
            <a:r>
              <a:rPr lang="en-US" altLang="zh-CN" sz="2000" i="1" baseline="-25000" dirty="0"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cs typeface="Times New Roman" panose="02020603050405020304" pitchFamily="18" charset="0"/>
              </a:rPr>
              <a:t>, and S</a:t>
            </a:r>
            <a:r>
              <a:rPr lang="en-US" altLang="zh-CN" sz="2000" i="1" baseline="-25000" dirty="0"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cs typeface="Times New Roman" panose="02020603050405020304" pitchFamily="18" charset="0"/>
              </a:rPr>
              <a:t> are </a:t>
            </a: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local</a:t>
            </a:r>
            <a:r>
              <a:rPr lang="en-US" altLang="zh-CN" sz="2000" dirty="0">
                <a:cs typeface="Times New Roman" panose="02020603050405020304" pitchFamily="18" charset="0"/>
              </a:rPr>
              <a:t> to each cell of the adder</a:t>
            </a:r>
          </a:p>
          <a:p>
            <a:pPr lvl="1">
              <a:spcBef>
                <a:spcPts val="1200"/>
              </a:spcBef>
              <a:defRPr/>
            </a:pPr>
            <a:r>
              <a:rPr lang="en-US" altLang="zh-CN" sz="2000" dirty="0">
                <a:cs typeface="Times New Roman" panose="02020603050405020304" pitchFamily="18" charset="0"/>
              </a:rPr>
              <a:t>C</a:t>
            </a:r>
            <a:r>
              <a:rPr lang="en-US" altLang="zh-CN" sz="2000" i="1" baseline="-25000" dirty="0"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cs typeface="Times New Roman" panose="02020603050405020304" pitchFamily="18" charset="0"/>
              </a:rPr>
              <a:t> is also </a:t>
            </a: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local</a:t>
            </a:r>
            <a:r>
              <a:rPr lang="en-US" altLang="zh-CN" sz="2000" dirty="0">
                <a:cs typeface="Times New Roman" panose="02020603050405020304" pitchFamily="18" charset="0"/>
              </a:rPr>
              <a:t> each cell</a:t>
            </a:r>
          </a:p>
          <a:p>
            <a:pPr>
              <a:spcBef>
                <a:spcPts val="1200"/>
              </a:spcBef>
              <a:defRPr/>
            </a:pPr>
            <a:r>
              <a:rPr lang="en-US" altLang="zh-CN" sz="2400" b="0" dirty="0">
                <a:solidFill>
                  <a:schemeClr val="tx1"/>
                </a:solidFill>
                <a:cs typeface="Times New Roman" panose="02020603050405020304" pitchFamily="18" charset="0"/>
              </a:rPr>
              <a:t>In the carry </a:t>
            </a:r>
            <a:r>
              <a:rPr lang="en-US" altLang="zh-CN" sz="2400" b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lookahead</a:t>
            </a:r>
            <a:r>
              <a:rPr lang="en-US" altLang="zh-CN" sz="2400" b="0" dirty="0">
                <a:solidFill>
                  <a:schemeClr val="tx1"/>
                </a:solidFill>
                <a:cs typeface="Times New Roman" panose="02020603050405020304" pitchFamily="18" charset="0"/>
              </a:rPr>
              <a:t> adder, in order to reduce the length of the carry chain, Ci is changed to a more global function spanning multiple cells</a:t>
            </a:r>
          </a:p>
          <a:p>
            <a:pPr>
              <a:spcBef>
                <a:spcPts val="1200"/>
              </a:spcBef>
              <a:defRPr/>
            </a:pPr>
            <a:r>
              <a:rPr lang="en-US" altLang="zh-CN" sz="2300" b="0" dirty="0">
                <a:solidFill>
                  <a:schemeClr val="tx1"/>
                </a:solidFill>
                <a:cs typeface="Times New Roman" panose="02020603050405020304" pitchFamily="18" charset="0"/>
              </a:rPr>
              <a:t>Defining the equations for the Full Adder in term of the P</a:t>
            </a:r>
            <a:r>
              <a:rPr lang="en-US" altLang="zh-CN" sz="2300" b="0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300" b="0" dirty="0">
                <a:solidFill>
                  <a:schemeClr val="tx1"/>
                </a:solidFill>
                <a:cs typeface="Times New Roman" panose="02020603050405020304" pitchFamily="18" charset="0"/>
              </a:rPr>
              <a:t> and </a:t>
            </a:r>
            <a:r>
              <a:rPr lang="en-US" altLang="zh-CN" sz="2300" b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r>
              <a:rPr lang="en-US" altLang="zh-CN" sz="2300" b="0" i="1" baseline="-25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300" b="0" dirty="0">
                <a:solidFill>
                  <a:schemeClr val="tx1"/>
                </a:solidFill>
                <a:cs typeface="Times New Roman" panose="02020603050405020304" pitchFamily="18" charset="0"/>
              </a:rPr>
              <a:t>:</a:t>
            </a:r>
            <a:endParaRPr sz="2300" b="0" dirty="0">
              <a:solidFill>
                <a:schemeClr val="tx1"/>
              </a:solidFill>
            </a:endParaRPr>
          </a:p>
        </p:txBody>
      </p:sp>
      <p:grpSp>
        <p:nvGrpSpPr>
          <p:cNvPr id="72708" name="Group 79"/>
          <p:cNvGrpSpPr>
            <a:grpSpLocks/>
          </p:cNvGrpSpPr>
          <p:nvPr/>
        </p:nvGrpSpPr>
        <p:grpSpPr bwMode="auto">
          <a:xfrm>
            <a:off x="3773489" y="4797425"/>
            <a:ext cx="4918075" cy="534988"/>
            <a:chOff x="1123" y="1374"/>
            <a:chExt cx="3098" cy="337"/>
          </a:xfrm>
        </p:grpSpPr>
        <p:sp>
          <p:nvSpPr>
            <p:cNvPr id="72730" name="Rectangle 80"/>
            <p:cNvSpPr>
              <a:spLocks noChangeArrowheads="1"/>
            </p:cNvSpPr>
            <p:nvPr/>
          </p:nvSpPr>
          <p:spPr bwMode="auto">
            <a:xfrm>
              <a:off x="4172" y="1498"/>
              <a:ext cx="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31" name="Rectangle 81"/>
            <p:cNvSpPr>
              <a:spLocks noChangeArrowheads="1"/>
            </p:cNvSpPr>
            <p:nvPr/>
          </p:nvSpPr>
          <p:spPr bwMode="auto">
            <a:xfrm>
              <a:off x="3922" y="1498"/>
              <a:ext cx="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32" name="Rectangle 82"/>
            <p:cNvSpPr>
              <a:spLocks noChangeArrowheads="1"/>
            </p:cNvSpPr>
            <p:nvPr/>
          </p:nvSpPr>
          <p:spPr bwMode="auto">
            <a:xfrm>
              <a:off x="3436" y="1498"/>
              <a:ext cx="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33" name="Rectangle 83"/>
            <p:cNvSpPr>
              <a:spLocks noChangeArrowheads="1"/>
            </p:cNvSpPr>
            <p:nvPr/>
          </p:nvSpPr>
          <p:spPr bwMode="auto">
            <a:xfrm>
              <a:off x="2204" y="1498"/>
              <a:ext cx="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34" name="Rectangle 84"/>
            <p:cNvSpPr>
              <a:spLocks noChangeArrowheads="1"/>
            </p:cNvSpPr>
            <p:nvPr/>
          </p:nvSpPr>
          <p:spPr bwMode="auto">
            <a:xfrm>
              <a:off x="1725" y="1498"/>
              <a:ext cx="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35" name="Rectangle 85"/>
            <p:cNvSpPr>
              <a:spLocks noChangeArrowheads="1"/>
            </p:cNvSpPr>
            <p:nvPr/>
          </p:nvSpPr>
          <p:spPr bwMode="auto">
            <a:xfrm>
              <a:off x="1239" y="1498"/>
              <a:ext cx="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36" name="Rectangle 86"/>
            <p:cNvSpPr>
              <a:spLocks noChangeArrowheads="1"/>
            </p:cNvSpPr>
            <p:nvPr/>
          </p:nvSpPr>
          <p:spPr bwMode="auto">
            <a:xfrm>
              <a:off x="4013" y="1399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B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37" name="Rectangle 87"/>
            <p:cNvSpPr>
              <a:spLocks noChangeArrowheads="1"/>
            </p:cNvSpPr>
            <p:nvPr/>
          </p:nvSpPr>
          <p:spPr bwMode="auto">
            <a:xfrm>
              <a:off x="3747" y="1399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38" name="Rectangle 88"/>
            <p:cNvSpPr>
              <a:spLocks noChangeArrowheads="1"/>
            </p:cNvSpPr>
            <p:nvPr/>
          </p:nvSpPr>
          <p:spPr bwMode="auto">
            <a:xfrm>
              <a:off x="3252" y="1399"/>
              <a:ext cx="17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G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39" name="Rectangle 89"/>
            <p:cNvSpPr>
              <a:spLocks noChangeArrowheads="1"/>
            </p:cNvSpPr>
            <p:nvPr/>
          </p:nvSpPr>
          <p:spPr bwMode="auto">
            <a:xfrm>
              <a:off x="2046" y="1399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B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40" name="Rectangle 90"/>
            <p:cNvSpPr>
              <a:spLocks noChangeArrowheads="1"/>
            </p:cNvSpPr>
            <p:nvPr/>
          </p:nvSpPr>
          <p:spPr bwMode="auto">
            <a:xfrm>
              <a:off x="1550" y="1399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41" name="Rectangle 91"/>
            <p:cNvSpPr>
              <a:spLocks noChangeArrowheads="1"/>
            </p:cNvSpPr>
            <p:nvPr/>
          </p:nvSpPr>
          <p:spPr bwMode="auto">
            <a:xfrm>
              <a:off x="1123" y="1399"/>
              <a:ext cx="13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42" name="Rectangle 92"/>
            <p:cNvSpPr>
              <a:spLocks noChangeArrowheads="1"/>
            </p:cNvSpPr>
            <p:nvPr/>
          </p:nvSpPr>
          <p:spPr bwMode="auto">
            <a:xfrm>
              <a:off x="3565" y="137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=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43" name="Rectangle 93"/>
            <p:cNvSpPr>
              <a:spLocks noChangeArrowheads="1"/>
            </p:cNvSpPr>
            <p:nvPr/>
          </p:nvSpPr>
          <p:spPr bwMode="auto">
            <a:xfrm>
              <a:off x="1833" y="1374"/>
              <a:ext cx="17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Å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44" name="Rectangle 94"/>
            <p:cNvSpPr>
              <a:spLocks noChangeArrowheads="1"/>
            </p:cNvSpPr>
            <p:nvPr/>
          </p:nvSpPr>
          <p:spPr bwMode="auto">
            <a:xfrm>
              <a:off x="1368" y="137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=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72709" name="Group 95"/>
          <p:cNvGrpSpPr>
            <a:grpSpLocks/>
          </p:cNvGrpSpPr>
          <p:nvPr/>
        </p:nvGrpSpPr>
        <p:grpSpPr bwMode="auto">
          <a:xfrm>
            <a:off x="3733801" y="5373688"/>
            <a:ext cx="5889565" cy="561438"/>
            <a:chOff x="1098" y="1944"/>
            <a:chExt cx="3573" cy="312"/>
          </a:xfrm>
        </p:grpSpPr>
        <p:sp>
          <p:nvSpPr>
            <p:cNvPr id="72710" name="Rectangle 96"/>
            <p:cNvSpPr>
              <a:spLocks noChangeArrowheads="1"/>
            </p:cNvSpPr>
            <p:nvPr/>
          </p:nvSpPr>
          <p:spPr bwMode="auto">
            <a:xfrm>
              <a:off x="4623" y="2068"/>
              <a:ext cx="4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11" name="Rectangle 97"/>
            <p:cNvSpPr>
              <a:spLocks noChangeArrowheads="1"/>
            </p:cNvSpPr>
            <p:nvPr/>
          </p:nvSpPr>
          <p:spPr bwMode="auto">
            <a:xfrm>
              <a:off x="4358" y="2068"/>
              <a:ext cx="4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12" name="Rectangle 98"/>
            <p:cNvSpPr>
              <a:spLocks noChangeArrowheads="1"/>
            </p:cNvSpPr>
            <p:nvPr/>
          </p:nvSpPr>
          <p:spPr bwMode="auto">
            <a:xfrm>
              <a:off x="3961" y="2068"/>
              <a:ext cx="4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13" name="Rectangle 99"/>
            <p:cNvSpPr>
              <a:spLocks noChangeArrowheads="1"/>
            </p:cNvSpPr>
            <p:nvPr/>
          </p:nvSpPr>
          <p:spPr bwMode="auto">
            <a:xfrm>
              <a:off x="3443" y="2068"/>
              <a:ext cx="8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14" name="Rectangle 100"/>
            <p:cNvSpPr>
              <a:spLocks noChangeArrowheads="1"/>
            </p:cNvSpPr>
            <p:nvPr/>
          </p:nvSpPr>
          <p:spPr bwMode="auto">
            <a:xfrm>
              <a:off x="3285" y="2068"/>
              <a:ext cx="4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15" name="Rectangle 101"/>
            <p:cNvSpPr>
              <a:spLocks noChangeArrowheads="1"/>
            </p:cNvSpPr>
            <p:nvPr/>
          </p:nvSpPr>
          <p:spPr bwMode="auto">
            <a:xfrm>
              <a:off x="2141" y="2068"/>
              <a:ext cx="4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16" name="Rectangle 102"/>
            <p:cNvSpPr>
              <a:spLocks noChangeArrowheads="1"/>
            </p:cNvSpPr>
            <p:nvPr/>
          </p:nvSpPr>
          <p:spPr bwMode="auto">
            <a:xfrm>
              <a:off x="1656" y="2068"/>
              <a:ext cx="4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17" name="Rectangle 103"/>
            <p:cNvSpPr>
              <a:spLocks noChangeArrowheads="1"/>
            </p:cNvSpPr>
            <p:nvPr/>
          </p:nvSpPr>
          <p:spPr bwMode="auto">
            <a:xfrm>
              <a:off x="1231" y="2068"/>
              <a:ext cx="4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18" name="Rectangle 104"/>
            <p:cNvSpPr>
              <a:spLocks noChangeArrowheads="1"/>
            </p:cNvSpPr>
            <p:nvPr/>
          </p:nvSpPr>
          <p:spPr bwMode="auto">
            <a:xfrm>
              <a:off x="4456" y="1969"/>
              <a:ext cx="158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19" name="Rectangle 105"/>
            <p:cNvSpPr>
              <a:spLocks noChangeArrowheads="1"/>
            </p:cNvSpPr>
            <p:nvPr/>
          </p:nvSpPr>
          <p:spPr bwMode="auto">
            <a:xfrm>
              <a:off x="4242" y="1969"/>
              <a:ext cx="133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20" name="Rectangle 106"/>
            <p:cNvSpPr>
              <a:spLocks noChangeArrowheads="1"/>
            </p:cNvSpPr>
            <p:nvPr/>
          </p:nvSpPr>
          <p:spPr bwMode="auto">
            <a:xfrm>
              <a:off x="3777" y="1969"/>
              <a:ext cx="16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G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21" name="Rectangle 107"/>
            <p:cNvSpPr>
              <a:spLocks noChangeArrowheads="1"/>
            </p:cNvSpPr>
            <p:nvPr/>
          </p:nvSpPr>
          <p:spPr bwMode="auto">
            <a:xfrm>
              <a:off x="3119" y="1969"/>
              <a:ext cx="158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22" name="Rectangle 108"/>
            <p:cNvSpPr>
              <a:spLocks noChangeArrowheads="1"/>
            </p:cNvSpPr>
            <p:nvPr/>
          </p:nvSpPr>
          <p:spPr bwMode="auto">
            <a:xfrm>
              <a:off x="1974" y="1969"/>
              <a:ext cx="158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23" name="Rectangle 109"/>
            <p:cNvSpPr>
              <a:spLocks noChangeArrowheads="1"/>
            </p:cNvSpPr>
            <p:nvPr/>
          </p:nvSpPr>
          <p:spPr bwMode="auto">
            <a:xfrm>
              <a:off x="1540" y="1969"/>
              <a:ext cx="133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24" name="Rectangle 110"/>
            <p:cNvSpPr>
              <a:spLocks noChangeArrowheads="1"/>
            </p:cNvSpPr>
            <p:nvPr/>
          </p:nvSpPr>
          <p:spPr bwMode="auto">
            <a:xfrm>
              <a:off x="1098" y="1969"/>
              <a:ext cx="122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25" name="Rectangle 111"/>
            <p:cNvSpPr>
              <a:spLocks noChangeArrowheads="1"/>
            </p:cNvSpPr>
            <p:nvPr/>
          </p:nvSpPr>
          <p:spPr bwMode="auto">
            <a:xfrm>
              <a:off x="4074" y="1944"/>
              <a:ext cx="12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+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26" name="Rectangle 112"/>
            <p:cNvSpPr>
              <a:spLocks noChangeArrowheads="1"/>
            </p:cNvSpPr>
            <p:nvPr/>
          </p:nvSpPr>
          <p:spPr bwMode="auto">
            <a:xfrm>
              <a:off x="3600" y="1944"/>
              <a:ext cx="12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=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27" name="Rectangle 113"/>
            <p:cNvSpPr>
              <a:spLocks noChangeArrowheads="1"/>
            </p:cNvSpPr>
            <p:nvPr/>
          </p:nvSpPr>
          <p:spPr bwMode="auto">
            <a:xfrm>
              <a:off x="1764" y="1944"/>
              <a:ext cx="167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 dirty="0">
                  <a:solidFill>
                    <a:srgbClr val="00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Å</a:t>
              </a:r>
              <a:endParaRPr kumimoji="0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28" name="Rectangle 114"/>
            <p:cNvSpPr>
              <a:spLocks noChangeArrowheads="1"/>
            </p:cNvSpPr>
            <p:nvPr/>
          </p:nvSpPr>
          <p:spPr bwMode="auto">
            <a:xfrm>
              <a:off x="1360" y="1944"/>
              <a:ext cx="12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=</a:t>
              </a:r>
              <a:endParaRPr kumimoji="0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729" name="Rectangle 115"/>
            <p:cNvSpPr>
              <a:spLocks noChangeArrowheads="1"/>
            </p:cNvSpPr>
            <p:nvPr/>
          </p:nvSpPr>
          <p:spPr bwMode="auto">
            <a:xfrm>
              <a:off x="3344" y="2048"/>
              <a:ext cx="94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 i="1">
                  <a:solidFill>
                    <a:srgbClr val="00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+</a:t>
              </a:r>
              <a:endParaRPr kumimoji="0" lang="en-US" altLang="zh-CN" sz="2400" b="0" i="1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0141415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00FF"/>
                </a:solidFill>
              </a:rPr>
              <a:t>Four bit carry look ahead adder</a:t>
            </a:r>
          </a:p>
        </p:txBody>
      </p:sp>
      <p:sp>
        <p:nvSpPr>
          <p:cNvPr id="34819" name="AutoShape 3"/>
          <p:cNvSpPr>
            <a:spLocks noGrp="1" noChangeArrowheads="1"/>
          </p:cNvSpPr>
          <p:nvPr>
            <p:ph idx="1"/>
          </p:nvPr>
        </p:nvSpPr>
        <p:spPr>
          <a:xfrm>
            <a:off x="1828800" y="1484312"/>
            <a:ext cx="9091736" cy="4464967"/>
          </a:xfrm>
        </p:spPr>
        <p:txBody>
          <a:bodyPr/>
          <a:lstStyle/>
          <a:p>
            <a:r>
              <a:rPr lang="en-US" altLang="zh-CN" sz="2000" dirty="0" err="1"/>
              <a:t>c1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g0</a:t>
            </a:r>
            <a:r>
              <a:rPr lang="en-US" altLang="zh-CN" sz="2000" dirty="0"/>
              <a:t> + (</a:t>
            </a:r>
            <a:r>
              <a:rPr lang="en-US" altLang="zh-CN" sz="2000" dirty="0" err="1"/>
              <a:t>p0</a:t>
            </a:r>
            <a:r>
              <a:rPr lang="en-US" altLang="zh-CN" sz="2000" dirty="0"/>
              <a:t> * </a:t>
            </a:r>
            <a:r>
              <a:rPr lang="en-US" altLang="zh-CN" sz="2000" dirty="0" err="1">
                <a:solidFill>
                  <a:srgbClr val="0000FF"/>
                </a:solidFill>
              </a:rPr>
              <a:t>c0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 err="1"/>
              <a:t>c2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g1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p1</a:t>
            </a:r>
            <a:r>
              <a:rPr lang="en-US" altLang="zh-CN" sz="2000" dirty="0"/>
              <a:t>*</a:t>
            </a:r>
            <a:r>
              <a:rPr lang="en-US" altLang="zh-CN" sz="2000" dirty="0" err="1"/>
              <a:t>c1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g1</a:t>
            </a:r>
            <a:r>
              <a:rPr lang="en-US" altLang="zh-CN" sz="2000" dirty="0"/>
              <a:t> + (</a:t>
            </a:r>
            <a:r>
              <a:rPr lang="en-US" altLang="zh-CN" sz="2000" dirty="0" err="1"/>
              <a:t>p1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g0</a:t>
            </a:r>
            <a:r>
              <a:rPr lang="en-US" altLang="zh-CN" sz="2000" dirty="0"/>
              <a:t>) + (</a:t>
            </a:r>
            <a:r>
              <a:rPr lang="en-US" altLang="zh-CN" sz="2000" dirty="0" err="1"/>
              <a:t>p1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p0</a:t>
            </a:r>
            <a:r>
              <a:rPr lang="en-US" altLang="zh-CN" sz="2000" dirty="0"/>
              <a:t> * </a:t>
            </a:r>
            <a:r>
              <a:rPr lang="en-US" altLang="zh-CN" sz="2000" dirty="0" err="1">
                <a:solidFill>
                  <a:srgbClr val="0000FF"/>
                </a:solidFill>
              </a:rPr>
              <a:t>c0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 err="1"/>
              <a:t>c3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g2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p2</a:t>
            </a:r>
            <a:r>
              <a:rPr lang="en-US" altLang="zh-CN" sz="2000" dirty="0"/>
              <a:t>*</a:t>
            </a:r>
            <a:r>
              <a:rPr lang="en-US" altLang="zh-CN" sz="2000" dirty="0" err="1"/>
              <a:t>c2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g2</a:t>
            </a:r>
            <a:r>
              <a:rPr lang="en-US" altLang="zh-CN" sz="2000" dirty="0"/>
              <a:t> + (</a:t>
            </a:r>
            <a:r>
              <a:rPr lang="en-US" altLang="zh-CN" sz="2000" dirty="0" err="1"/>
              <a:t>p2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g1</a:t>
            </a:r>
            <a:r>
              <a:rPr lang="en-US" altLang="zh-CN" sz="2000" dirty="0"/>
              <a:t>) + (</a:t>
            </a:r>
            <a:r>
              <a:rPr lang="en-US" altLang="zh-CN" sz="2000" dirty="0" err="1"/>
              <a:t>p2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p1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g0</a:t>
            </a:r>
            <a:r>
              <a:rPr lang="en-US" altLang="zh-CN" sz="2000" dirty="0"/>
              <a:t>) + (</a:t>
            </a:r>
            <a:r>
              <a:rPr lang="en-US" altLang="zh-CN" sz="2000" dirty="0" err="1"/>
              <a:t>p2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p1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p0</a:t>
            </a:r>
            <a:r>
              <a:rPr lang="en-US" altLang="zh-CN" sz="2000" dirty="0"/>
              <a:t> * </a:t>
            </a:r>
            <a:r>
              <a:rPr lang="en-US" altLang="zh-CN" sz="2000" dirty="0" err="1">
                <a:solidFill>
                  <a:srgbClr val="0000FF"/>
                </a:solidFill>
              </a:rPr>
              <a:t>c0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 err="1"/>
              <a:t>c4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g3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p3</a:t>
            </a:r>
            <a:r>
              <a:rPr lang="en-US" altLang="zh-CN" sz="2000" dirty="0"/>
              <a:t>*</a:t>
            </a:r>
            <a:r>
              <a:rPr lang="en-US" altLang="zh-CN" sz="2000" dirty="0" err="1"/>
              <a:t>c3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g3</a:t>
            </a:r>
            <a:r>
              <a:rPr lang="en-US" altLang="zh-CN" sz="2000" dirty="0"/>
              <a:t> + (</a:t>
            </a:r>
            <a:r>
              <a:rPr lang="en-US" altLang="zh-CN" sz="2000" dirty="0" err="1"/>
              <a:t>p3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g2</a:t>
            </a:r>
            <a:r>
              <a:rPr lang="en-US" altLang="zh-CN" sz="2000" dirty="0"/>
              <a:t>) + (</a:t>
            </a:r>
            <a:r>
              <a:rPr lang="en-US" altLang="zh-CN" sz="2000" dirty="0" err="1"/>
              <a:t>p3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p2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g1</a:t>
            </a:r>
            <a:r>
              <a:rPr lang="en-US" altLang="zh-CN" sz="2000" dirty="0"/>
              <a:t>)</a:t>
            </a:r>
          </a:p>
          <a:p>
            <a:pPr>
              <a:buFontTx/>
              <a:buNone/>
            </a:pPr>
            <a:r>
              <a:rPr lang="en-US" altLang="zh-CN" sz="2000" dirty="0"/>
              <a:t>		                     +(</a:t>
            </a:r>
            <a:r>
              <a:rPr lang="en-US" altLang="zh-CN" sz="2000" dirty="0" err="1"/>
              <a:t>p3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p2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p1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g0</a:t>
            </a:r>
            <a:r>
              <a:rPr lang="en-US" altLang="zh-CN" sz="2000" dirty="0"/>
              <a:t>) + (</a:t>
            </a:r>
            <a:r>
              <a:rPr lang="en-US" altLang="zh-CN" sz="2000" dirty="0" err="1"/>
              <a:t>p3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p2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p1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p0</a:t>
            </a:r>
            <a:r>
              <a:rPr lang="en-US" altLang="zh-CN" sz="2000" dirty="0"/>
              <a:t> * </a:t>
            </a:r>
            <a:r>
              <a:rPr lang="en-US" altLang="zh-CN" sz="2000" dirty="0" err="1">
                <a:solidFill>
                  <a:srgbClr val="0000FF"/>
                </a:solidFill>
              </a:rPr>
              <a:t>c0</a:t>
            </a:r>
            <a:r>
              <a:rPr lang="en-US" altLang="zh-CN" sz="2000" dirty="0"/>
              <a:t>)</a:t>
            </a:r>
          </a:p>
          <a:p>
            <a:pPr>
              <a:buFontTx/>
              <a:buNone/>
            </a:pPr>
            <a:r>
              <a:rPr lang="en-US" altLang="zh-CN" sz="2000" dirty="0"/>
              <a:t>COMMENT:</a:t>
            </a:r>
          </a:p>
          <a:p>
            <a:pPr>
              <a:buFontTx/>
              <a:buNone/>
            </a:pPr>
            <a:r>
              <a:rPr lang="en-US" altLang="zh-CN" sz="2000" dirty="0"/>
              <a:t>		This kind of adder will be faster than the ripple carry adder, and smaller than the adder with the tow-level logic. </a:t>
            </a:r>
          </a:p>
          <a:p>
            <a:pPr>
              <a:buFontTx/>
              <a:buNone/>
            </a:pPr>
            <a:endParaRPr lang="en-US" altLang="zh-CN" sz="2000" dirty="0" smtClean="0">
              <a:solidFill>
                <a:srgbClr val="0000FF"/>
              </a:solidFill>
            </a:endParaRPr>
          </a:p>
          <a:p>
            <a:pPr>
              <a:buFontTx/>
              <a:buNone/>
            </a:pPr>
            <a:r>
              <a:rPr lang="en-US" altLang="zh-CN" sz="2000" dirty="0" smtClean="0">
                <a:solidFill>
                  <a:srgbClr val="0000FF"/>
                </a:solidFill>
              </a:rPr>
              <a:t>PROBLEM</a:t>
            </a:r>
            <a:r>
              <a:rPr lang="en-US" altLang="zh-CN" sz="2000" dirty="0">
                <a:solidFill>
                  <a:srgbClr val="0000FF"/>
                </a:solidFill>
              </a:rPr>
              <a:t>:</a:t>
            </a:r>
          </a:p>
          <a:p>
            <a:pPr>
              <a:buFontTx/>
              <a:buNone/>
            </a:pPr>
            <a:r>
              <a:rPr lang="en-US" altLang="zh-CN" sz="2000" dirty="0"/>
              <a:t>		If the number of the adder bits is very large, then this kind of adder will be too large. So we must seek more efficient ways.</a:t>
            </a:r>
          </a:p>
          <a:p>
            <a:pPr>
              <a:buFontTx/>
              <a:buNone/>
            </a:pPr>
            <a:endParaRPr lang="en-US" altLang="zh-CN" sz="2000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Four bit carry look ahead adder</a:t>
            </a:r>
          </a:p>
        </p:txBody>
      </p:sp>
      <p:sp>
        <p:nvSpPr>
          <p:cNvPr id="36867" name="AutoShape 3"/>
          <p:cNvSpPr>
            <a:spLocks noGrp="1" noChangeArrowheads="1"/>
          </p:cNvSpPr>
          <p:nvPr>
            <p:ph idx="1"/>
          </p:nvPr>
        </p:nvSpPr>
        <p:spPr>
          <a:xfrm>
            <a:off x="1981200" y="1357299"/>
            <a:ext cx="8686800" cy="476886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 dirty="0"/>
              <a:t>Then we get:</a:t>
            </a:r>
          </a:p>
          <a:p>
            <a:pPr>
              <a:buFontTx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c4</a:t>
            </a:r>
            <a:r>
              <a:rPr lang="en-US" altLang="zh-CN" sz="2000" dirty="0"/>
              <a:t>=</a:t>
            </a:r>
            <a:r>
              <a:rPr lang="en-US" altLang="zh-CN" sz="2000" dirty="0" err="1"/>
              <a:t>G0+P0</a:t>
            </a:r>
            <a:r>
              <a:rPr lang="en-US" altLang="zh-CN" sz="2000" dirty="0"/>
              <a:t>*</a:t>
            </a:r>
            <a:r>
              <a:rPr lang="en-US" altLang="zh-CN" sz="2000" dirty="0" err="1"/>
              <a:t>c0</a:t>
            </a:r>
            <a:r>
              <a:rPr lang="en-US" altLang="zh-CN" sz="2000" dirty="0"/>
              <a:t> ;          </a:t>
            </a:r>
            <a:r>
              <a:rPr lang="en-US" altLang="zh-CN" sz="2000" dirty="0" err="1"/>
              <a:t>c8</a:t>
            </a:r>
            <a:r>
              <a:rPr lang="en-US" altLang="zh-CN" sz="2000" dirty="0"/>
              <a:t>=</a:t>
            </a:r>
            <a:r>
              <a:rPr lang="en-US" altLang="zh-CN" sz="2000" dirty="0" err="1"/>
              <a:t>G1+P1</a:t>
            </a:r>
            <a:r>
              <a:rPr lang="en-US" altLang="zh-CN" sz="2000" dirty="0"/>
              <a:t>*</a:t>
            </a:r>
            <a:r>
              <a:rPr lang="en-US" altLang="zh-CN" sz="2000" dirty="0" err="1"/>
              <a:t>c4</a:t>
            </a:r>
            <a:r>
              <a:rPr lang="en-US" altLang="zh-CN" sz="2000" dirty="0"/>
              <a:t> </a:t>
            </a:r>
          </a:p>
          <a:p>
            <a:pPr>
              <a:buFontTx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c12</a:t>
            </a:r>
            <a:r>
              <a:rPr lang="en-US" altLang="zh-CN" sz="2000" dirty="0"/>
              <a:t>=</a:t>
            </a:r>
            <a:r>
              <a:rPr lang="en-US" altLang="zh-CN" sz="2000" dirty="0" err="1"/>
              <a:t>G2+P2</a:t>
            </a:r>
            <a:r>
              <a:rPr lang="en-US" altLang="zh-CN" sz="2000" dirty="0"/>
              <a:t>*</a:t>
            </a:r>
            <a:r>
              <a:rPr lang="en-US" altLang="zh-CN" sz="2000" dirty="0" err="1"/>
              <a:t>c8</a:t>
            </a:r>
            <a:r>
              <a:rPr lang="en-US" altLang="zh-CN" sz="2000" dirty="0"/>
              <a:t> ;        </a:t>
            </a:r>
            <a:r>
              <a:rPr lang="en-US" altLang="zh-CN" sz="2000" dirty="0" err="1"/>
              <a:t>c16</a:t>
            </a:r>
            <a:r>
              <a:rPr lang="en-US" altLang="zh-CN" sz="2000" dirty="0"/>
              <a:t>=</a:t>
            </a:r>
            <a:r>
              <a:rPr lang="en-US" altLang="zh-CN" sz="2000" dirty="0" err="1"/>
              <a:t>G3+P3</a:t>
            </a:r>
            <a:r>
              <a:rPr lang="en-US" altLang="zh-CN" sz="2000" dirty="0"/>
              <a:t>*</a:t>
            </a:r>
            <a:r>
              <a:rPr lang="en-US" altLang="zh-CN" sz="2000" dirty="0" err="1"/>
              <a:t>c12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/>
              <a:t>Assume:   </a:t>
            </a:r>
            <a:r>
              <a:rPr lang="en-US" altLang="zh-CN" sz="2000" dirty="0" err="1"/>
              <a:t>C1</a:t>
            </a:r>
            <a:r>
              <a:rPr lang="en-US" altLang="zh-CN" sz="2000" dirty="0"/>
              <a:t>=</a:t>
            </a:r>
            <a:r>
              <a:rPr lang="en-US" altLang="zh-CN" sz="2000" dirty="0" err="1"/>
              <a:t>c4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C2</a:t>
            </a:r>
            <a:r>
              <a:rPr lang="en-US" altLang="zh-CN" sz="2000" dirty="0"/>
              <a:t>=</a:t>
            </a:r>
            <a:r>
              <a:rPr lang="en-US" altLang="zh-CN" sz="2000" dirty="0" err="1"/>
              <a:t>c8</a:t>
            </a:r>
            <a:r>
              <a:rPr lang="en-US" altLang="zh-CN" sz="2000" dirty="0"/>
              <a:t>,  </a:t>
            </a:r>
            <a:r>
              <a:rPr lang="en-US" altLang="zh-CN" sz="2000" dirty="0" err="1"/>
              <a:t>C3</a:t>
            </a:r>
            <a:r>
              <a:rPr lang="en-US" altLang="zh-CN" sz="2000" dirty="0"/>
              <a:t>=</a:t>
            </a:r>
            <a:r>
              <a:rPr lang="en-US" altLang="zh-CN" sz="2000" dirty="0" err="1"/>
              <a:t>c12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C4</a:t>
            </a:r>
            <a:r>
              <a:rPr lang="en-US" altLang="zh-CN" sz="2000" dirty="0"/>
              <a:t>=</a:t>
            </a:r>
            <a:r>
              <a:rPr lang="en-US" altLang="zh-CN" sz="2000" dirty="0" err="1"/>
              <a:t>c16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/>
              <a:t>Then:</a:t>
            </a:r>
          </a:p>
          <a:p>
            <a:pPr>
              <a:buFontTx/>
              <a:buNone/>
            </a:pPr>
            <a:r>
              <a:rPr lang="en-US" altLang="zh-CN" sz="2000" dirty="0"/>
              <a:t>	      </a:t>
            </a:r>
            <a:r>
              <a:rPr lang="en-US" altLang="zh-CN" sz="2000" dirty="0" err="1"/>
              <a:t>C1</a:t>
            </a:r>
            <a:r>
              <a:rPr lang="en-US" altLang="zh-CN" sz="2000" dirty="0"/>
              <a:t>=</a:t>
            </a:r>
            <a:r>
              <a:rPr lang="en-US" altLang="zh-CN" sz="2000" dirty="0" err="1"/>
              <a:t>G0+P0</a:t>
            </a:r>
            <a:r>
              <a:rPr lang="en-US" altLang="zh-CN" sz="2000" dirty="0"/>
              <a:t>*</a:t>
            </a:r>
            <a:r>
              <a:rPr lang="en-US" altLang="zh-CN" sz="2000" dirty="0" err="1"/>
              <a:t>c0</a:t>
            </a:r>
            <a:r>
              <a:rPr lang="en-US" altLang="zh-CN" sz="2000" dirty="0"/>
              <a:t> ;         </a:t>
            </a:r>
            <a:r>
              <a:rPr lang="en-US" altLang="zh-CN" sz="2000" dirty="0" err="1"/>
              <a:t>C2</a:t>
            </a:r>
            <a:r>
              <a:rPr lang="en-US" altLang="zh-CN" sz="2000" dirty="0"/>
              <a:t>=</a:t>
            </a:r>
            <a:r>
              <a:rPr lang="en-US" altLang="zh-CN" sz="2000" dirty="0" err="1"/>
              <a:t>G1+P1</a:t>
            </a:r>
            <a:r>
              <a:rPr lang="en-US" altLang="zh-CN" sz="2000" dirty="0"/>
              <a:t>*</a:t>
            </a:r>
            <a:r>
              <a:rPr lang="en-US" altLang="zh-CN" sz="2000" dirty="0" err="1"/>
              <a:t>C1</a:t>
            </a:r>
            <a:r>
              <a:rPr lang="en-US" altLang="zh-CN" sz="2000" dirty="0"/>
              <a:t> </a:t>
            </a:r>
          </a:p>
          <a:p>
            <a:pPr>
              <a:buFontTx/>
              <a:buNone/>
            </a:pPr>
            <a:r>
              <a:rPr lang="en-US" altLang="zh-CN" sz="2000" dirty="0"/>
              <a:t>	      </a:t>
            </a:r>
            <a:r>
              <a:rPr lang="en-US" altLang="zh-CN" sz="2000" dirty="0" err="1"/>
              <a:t>C3</a:t>
            </a:r>
            <a:r>
              <a:rPr lang="en-US" altLang="zh-CN" sz="2000" dirty="0"/>
              <a:t>=</a:t>
            </a:r>
            <a:r>
              <a:rPr lang="en-US" altLang="zh-CN" sz="2000" dirty="0" err="1"/>
              <a:t>G2+P2</a:t>
            </a:r>
            <a:r>
              <a:rPr lang="en-US" altLang="zh-CN" sz="2000" dirty="0"/>
              <a:t>*</a:t>
            </a:r>
            <a:r>
              <a:rPr lang="en-US" altLang="zh-CN" sz="2000" dirty="0" err="1"/>
              <a:t>C2</a:t>
            </a:r>
            <a:r>
              <a:rPr lang="en-US" altLang="zh-CN" sz="2000" dirty="0"/>
              <a:t> ;        </a:t>
            </a:r>
            <a:r>
              <a:rPr lang="en-US" altLang="zh-CN" sz="2000" dirty="0" err="1"/>
              <a:t>C4</a:t>
            </a:r>
            <a:r>
              <a:rPr lang="en-US" altLang="zh-CN" sz="2000" dirty="0"/>
              <a:t>=</a:t>
            </a:r>
            <a:r>
              <a:rPr lang="en-US" altLang="zh-CN" sz="2000" dirty="0" err="1"/>
              <a:t>G3+P3</a:t>
            </a:r>
            <a:r>
              <a:rPr lang="en-US" altLang="zh-CN" sz="2000" dirty="0"/>
              <a:t>*</a:t>
            </a:r>
            <a:r>
              <a:rPr lang="en-US" altLang="zh-CN" sz="2000" dirty="0" err="1"/>
              <a:t>C3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 err="1"/>
              <a:t>And,we</a:t>
            </a:r>
            <a:r>
              <a:rPr lang="en-US" altLang="zh-CN" sz="2000" dirty="0"/>
              <a:t> can further get:</a:t>
            </a:r>
          </a:p>
          <a:p>
            <a:pPr>
              <a:buFontTx/>
              <a:buNone/>
            </a:pPr>
            <a:r>
              <a:rPr lang="en-US" altLang="zh-CN" sz="2000" dirty="0" err="1"/>
              <a:t>C1</a:t>
            </a:r>
            <a:r>
              <a:rPr lang="en-US" altLang="zh-CN" sz="2000" dirty="0"/>
              <a:t>=</a:t>
            </a:r>
            <a:r>
              <a:rPr lang="en-US" altLang="zh-CN" sz="2000" dirty="0" err="1"/>
              <a:t>G0+</a:t>
            </a:r>
            <a:r>
              <a:rPr lang="en-US" altLang="zh-CN" sz="2000" dirty="0" err="1">
                <a:solidFill>
                  <a:srgbClr val="00B0F0"/>
                </a:solidFill>
              </a:rPr>
              <a:t>P0</a:t>
            </a:r>
            <a:r>
              <a:rPr lang="en-US" altLang="zh-CN" sz="2000" dirty="0">
                <a:solidFill>
                  <a:srgbClr val="00B0F0"/>
                </a:solidFill>
              </a:rPr>
              <a:t>*</a:t>
            </a:r>
            <a:r>
              <a:rPr lang="en-US" altLang="zh-CN" sz="2000" dirty="0" err="1">
                <a:solidFill>
                  <a:srgbClr val="00B0F0"/>
                </a:solidFill>
              </a:rPr>
              <a:t>c0</a:t>
            </a:r>
            <a:r>
              <a:rPr lang="en-US" altLang="zh-CN" sz="2000" dirty="0"/>
              <a:t> ;</a:t>
            </a:r>
          </a:p>
          <a:p>
            <a:pPr>
              <a:buFontTx/>
              <a:buNone/>
            </a:pPr>
            <a:r>
              <a:rPr lang="en-US" altLang="zh-CN" sz="2000" dirty="0" err="1"/>
              <a:t>C2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G1+P1</a:t>
            </a:r>
            <a:r>
              <a:rPr lang="en-US" altLang="zh-CN" sz="2000" dirty="0"/>
              <a:t>*</a:t>
            </a:r>
            <a:r>
              <a:rPr lang="en-US" altLang="zh-CN" sz="2000" dirty="0" err="1"/>
              <a:t>C1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G1+P1</a:t>
            </a:r>
            <a:r>
              <a:rPr lang="en-US" altLang="zh-CN" sz="2000" dirty="0"/>
              <a:t>*</a:t>
            </a:r>
            <a:r>
              <a:rPr lang="en-US" altLang="zh-CN" sz="2000" dirty="0" err="1"/>
              <a:t>G0</a:t>
            </a:r>
            <a:r>
              <a:rPr lang="en-US" altLang="zh-CN" sz="2000" dirty="0"/>
              <a:t>+ </a:t>
            </a:r>
            <a:r>
              <a:rPr lang="en-US" altLang="zh-CN" sz="2000" dirty="0" err="1">
                <a:solidFill>
                  <a:srgbClr val="00B0F0"/>
                </a:solidFill>
              </a:rPr>
              <a:t>P1</a:t>
            </a:r>
            <a:r>
              <a:rPr lang="en-US" altLang="zh-CN" sz="2000" dirty="0">
                <a:solidFill>
                  <a:srgbClr val="00B0F0"/>
                </a:solidFill>
              </a:rPr>
              <a:t>* </a:t>
            </a:r>
            <a:r>
              <a:rPr lang="en-US" altLang="zh-CN" sz="2000" dirty="0" err="1">
                <a:solidFill>
                  <a:srgbClr val="00B0F0"/>
                </a:solidFill>
              </a:rPr>
              <a:t>P0</a:t>
            </a:r>
            <a:r>
              <a:rPr lang="en-US" altLang="zh-CN" sz="2000" dirty="0">
                <a:solidFill>
                  <a:srgbClr val="00B0F0"/>
                </a:solidFill>
              </a:rPr>
              <a:t>*</a:t>
            </a:r>
            <a:r>
              <a:rPr lang="en-US" altLang="zh-CN" sz="2000" dirty="0" err="1">
                <a:solidFill>
                  <a:srgbClr val="00B0F0"/>
                </a:solidFill>
              </a:rPr>
              <a:t>c0</a:t>
            </a:r>
            <a:r>
              <a:rPr lang="en-US" altLang="zh-CN" sz="2000" dirty="0">
                <a:solidFill>
                  <a:srgbClr val="00B0F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CN" sz="2000" dirty="0" err="1"/>
              <a:t>C3</a:t>
            </a:r>
            <a:r>
              <a:rPr lang="en-US" altLang="zh-CN" sz="2000" dirty="0"/>
              <a:t>=</a:t>
            </a:r>
            <a:r>
              <a:rPr lang="en-US" altLang="zh-CN" sz="2000" dirty="0" err="1"/>
              <a:t>G2+P2</a:t>
            </a:r>
            <a:r>
              <a:rPr lang="en-US" altLang="zh-CN" sz="2000" dirty="0"/>
              <a:t>*</a:t>
            </a:r>
            <a:r>
              <a:rPr lang="en-US" altLang="zh-CN" sz="2000" dirty="0" err="1"/>
              <a:t>C2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G2+P2</a:t>
            </a:r>
            <a:r>
              <a:rPr lang="en-US" altLang="zh-CN" sz="2000" dirty="0"/>
              <a:t>*</a:t>
            </a:r>
            <a:r>
              <a:rPr lang="en-US" altLang="zh-CN" sz="2000" dirty="0" err="1"/>
              <a:t>G1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P2</a:t>
            </a:r>
            <a:r>
              <a:rPr lang="en-US" altLang="zh-CN" sz="2000" dirty="0"/>
              <a:t>* </a:t>
            </a:r>
            <a:r>
              <a:rPr lang="en-US" altLang="zh-CN" sz="2000" dirty="0" err="1"/>
              <a:t>P1</a:t>
            </a:r>
            <a:r>
              <a:rPr lang="en-US" altLang="zh-CN" sz="2000" dirty="0"/>
              <a:t>*</a:t>
            </a:r>
            <a:r>
              <a:rPr lang="en-US" altLang="zh-CN" sz="2000" dirty="0" err="1"/>
              <a:t>G0</a:t>
            </a:r>
            <a:r>
              <a:rPr lang="en-US" altLang="zh-CN" sz="2000" dirty="0"/>
              <a:t>+ </a:t>
            </a:r>
            <a:r>
              <a:rPr lang="en-US" altLang="zh-CN" sz="2000" dirty="0" err="1">
                <a:solidFill>
                  <a:srgbClr val="00B0F0"/>
                </a:solidFill>
              </a:rPr>
              <a:t>P2</a:t>
            </a:r>
            <a:r>
              <a:rPr lang="en-US" altLang="zh-CN" sz="2000" dirty="0">
                <a:solidFill>
                  <a:srgbClr val="00B0F0"/>
                </a:solidFill>
              </a:rPr>
              <a:t>* </a:t>
            </a:r>
            <a:r>
              <a:rPr lang="en-US" altLang="zh-CN" sz="2000" dirty="0" err="1">
                <a:solidFill>
                  <a:srgbClr val="00B0F0"/>
                </a:solidFill>
              </a:rPr>
              <a:t>P1</a:t>
            </a:r>
            <a:r>
              <a:rPr lang="en-US" altLang="zh-CN" sz="2000" dirty="0">
                <a:solidFill>
                  <a:srgbClr val="00B0F0"/>
                </a:solidFill>
              </a:rPr>
              <a:t>* </a:t>
            </a:r>
            <a:r>
              <a:rPr lang="en-US" altLang="zh-CN" sz="2000" dirty="0" err="1">
                <a:solidFill>
                  <a:srgbClr val="00B0F0"/>
                </a:solidFill>
              </a:rPr>
              <a:t>P0</a:t>
            </a:r>
            <a:r>
              <a:rPr lang="en-US" altLang="zh-CN" sz="2000" dirty="0">
                <a:solidFill>
                  <a:srgbClr val="00B0F0"/>
                </a:solidFill>
              </a:rPr>
              <a:t>*</a:t>
            </a:r>
            <a:r>
              <a:rPr lang="en-US" altLang="zh-CN" sz="2000" dirty="0" err="1">
                <a:solidFill>
                  <a:srgbClr val="00B0F0"/>
                </a:solidFill>
              </a:rPr>
              <a:t>c0</a:t>
            </a:r>
            <a:r>
              <a:rPr lang="en-US" altLang="zh-CN" sz="2000" dirty="0">
                <a:solidFill>
                  <a:srgbClr val="00B0F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CN" sz="2000" dirty="0" err="1"/>
              <a:t>C4</a:t>
            </a:r>
            <a:r>
              <a:rPr lang="en-US" altLang="zh-CN" sz="2000" dirty="0"/>
              <a:t>=</a:t>
            </a:r>
            <a:r>
              <a:rPr lang="en-US" altLang="zh-CN" sz="2000" dirty="0" err="1"/>
              <a:t>G3+P3</a:t>
            </a:r>
            <a:r>
              <a:rPr lang="en-US" altLang="zh-CN" sz="2000" dirty="0"/>
              <a:t>*</a:t>
            </a:r>
            <a:r>
              <a:rPr lang="en-US" altLang="zh-CN" sz="2000" dirty="0" err="1"/>
              <a:t>C3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G3+P3</a:t>
            </a:r>
            <a:r>
              <a:rPr lang="en-US" altLang="zh-CN" sz="2000" dirty="0"/>
              <a:t>*</a:t>
            </a:r>
            <a:r>
              <a:rPr lang="en-US" altLang="zh-CN" sz="2000" dirty="0" err="1"/>
              <a:t>G2+P3</a:t>
            </a:r>
            <a:r>
              <a:rPr lang="en-US" altLang="zh-CN" sz="2000" dirty="0"/>
              <a:t>*</a:t>
            </a:r>
            <a:r>
              <a:rPr lang="en-US" altLang="zh-CN" sz="2000" dirty="0" err="1"/>
              <a:t>P2</a:t>
            </a:r>
            <a:r>
              <a:rPr lang="en-US" altLang="zh-CN" sz="2000" dirty="0"/>
              <a:t>*</a:t>
            </a:r>
            <a:r>
              <a:rPr lang="en-US" altLang="zh-CN" sz="2000" dirty="0" err="1"/>
              <a:t>G1+P3</a:t>
            </a:r>
            <a:r>
              <a:rPr lang="en-US" altLang="zh-CN" sz="2000" dirty="0"/>
              <a:t>*</a:t>
            </a:r>
            <a:r>
              <a:rPr lang="en-US" altLang="zh-CN" sz="2000" dirty="0" err="1"/>
              <a:t>P2</a:t>
            </a:r>
            <a:r>
              <a:rPr lang="en-US" altLang="zh-CN" sz="2000" dirty="0"/>
              <a:t>*</a:t>
            </a:r>
            <a:r>
              <a:rPr lang="en-US" altLang="zh-CN" sz="2000" dirty="0" err="1"/>
              <a:t>P1</a:t>
            </a:r>
            <a:r>
              <a:rPr lang="en-US" altLang="zh-CN" sz="2000" dirty="0"/>
              <a:t>*</a:t>
            </a:r>
            <a:r>
              <a:rPr lang="en-US" altLang="zh-CN" sz="2000" dirty="0" err="1"/>
              <a:t>G0+</a:t>
            </a:r>
            <a:r>
              <a:rPr lang="en-US" altLang="zh-CN" sz="2000" dirty="0" err="1">
                <a:solidFill>
                  <a:srgbClr val="00B0F0"/>
                </a:solidFill>
              </a:rPr>
              <a:t>P3</a:t>
            </a:r>
            <a:r>
              <a:rPr lang="en-US" altLang="zh-CN" sz="2000" dirty="0">
                <a:solidFill>
                  <a:srgbClr val="00B0F0"/>
                </a:solidFill>
              </a:rPr>
              <a:t>*</a:t>
            </a:r>
            <a:r>
              <a:rPr lang="en-US" altLang="zh-CN" sz="2000" dirty="0" err="1">
                <a:solidFill>
                  <a:srgbClr val="00B0F0"/>
                </a:solidFill>
              </a:rPr>
              <a:t>P2</a:t>
            </a:r>
            <a:r>
              <a:rPr lang="en-US" altLang="zh-CN" sz="2000" dirty="0">
                <a:solidFill>
                  <a:srgbClr val="00B0F0"/>
                </a:solidFill>
              </a:rPr>
              <a:t>*</a:t>
            </a:r>
            <a:r>
              <a:rPr lang="en-US" altLang="zh-CN" sz="2000" dirty="0" err="1">
                <a:solidFill>
                  <a:srgbClr val="00B0F0"/>
                </a:solidFill>
              </a:rPr>
              <a:t>P1</a:t>
            </a:r>
            <a:r>
              <a:rPr lang="en-US" altLang="zh-CN" sz="2000" dirty="0">
                <a:solidFill>
                  <a:srgbClr val="00B0F0"/>
                </a:solidFill>
              </a:rPr>
              <a:t>*</a:t>
            </a:r>
            <a:r>
              <a:rPr lang="en-US" altLang="zh-CN" sz="2000" dirty="0" err="1">
                <a:solidFill>
                  <a:srgbClr val="00B0F0"/>
                </a:solidFill>
              </a:rPr>
              <a:t>P0</a:t>
            </a:r>
            <a:r>
              <a:rPr lang="en-US" altLang="zh-CN" sz="2000" dirty="0">
                <a:solidFill>
                  <a:srgbClr val="00B0F0"/>
                </a:solidFill>
              </a:rPr>
              <a:t>*</a:t>
            </a:r>
            <a:r>
              <a:rPr lang="en-US" altLang="zh-CN" sz="2000" dirty="0" err="1">
                <a:solidFill>
                  <a:srgbClr val="00B0F0"/>
                </a:solidFill>
              </a:rPr>
              <a:t>c0</a:t>
            </a:r>
            <a:r>
              <a:rPr lang="en-US" altLang="zh-CN" sz="2000" dirty="0"/>
              <a:t> 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488" y="63500"/>
            <a:ext cx="7085012" cy="67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889227" y="49066"/>
            <a:ext cx="4663543" cy="1020763"/>
          </a:xfrm>
        </p:spPr>
        <p:txBody>
          <a:bodyPr/>
          <a:lstStyle/>
          <a:p>
            <a:pPr>
              <a:lnSpc>
                <a:spcPts val="3475"/>
              </a:lnSpc>
            </a:pPr>
            <a:r>
              <a:rPr lang="en-US" altLang="zh-CN" sz="3200" dirty="0">
                <a:ea typeface="黑体" panose="02010609060101010101" pitchFamily="49" charset="-122"/>
              </a:rPr>
              <a:t>Carry </a:t>
            </a:r>
            <a:r>
              <a:rPr lang="en-US" altLang="zh-CN" sz="3200" dirty="0" err="1">
                <a:ea typeface="黑体" panose="02010609060101010101" pitchFamily="49" charset="-122"/>
              </a:rPr>
              <a:t>Lookahead</a:t>
            </a:r>
            <a:r>
              <a:rPr lang="en-US" altLang="zh-CN" sz="3200" dirty="0">
                <a:ea typeface="黑体" panose="02010609060101010101" pitchFamily="49" charset="-122"/>
              </a:rPr>
              <a:t> Adder</a:t>
            </a:r>
            <a:endParaRPr sz="3200" dirty="0">
              <a:solidFill>
                <a:srgbClr val="FF3300"/>
              </a:solidFill>
              <a:ea typeface="黑体" panose="02010609060101010101" pitchFamily="49" charset="-122"/>
            </a:endParaRPr>
          </a:p>
        </p:txBody>
      </p:sp>
      <p:sp>
        <p:nvSpPr>
          <p:cNvPr id="74756" name="AutoShape 5"/>
          <p:cNvSpPr>
            <a:spLocks noChangeArrowheads="1"/>
          </p:cNvSpPr>
          <p:nvPr/>
        </p:nvSpPr>
        <p:spPr bwMode="auto">
          <a:xfrm>
            <a:off x="1524000" y="3641726"/>
            <a:ext cx="1987550" cy="1135063"/>
          </a:xfrm>
          <a:prstGeom prst="wedgeEllipseCallout">
            <a:avLst>
              <a:gd name="adj1" fmla="val 221852"/>
              <a:gd name="adj2" fmla="val -303282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partial full adder</a:t>
            </a:r>
            <a:endParaRPr lang="zh-CN" altLang="en-US" sz="2000">
              <a:solidFill>
                <a:srgbClr val="FF0000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4759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5226" y="6497638"/>
            <a:ext cx="612775" cy="36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A7A2A2CA-CF21-4233-82C5-F87592A12F63}" type="slidenum">
              <a:rPr lang="en-US" altLang="zh-CN" sz="1400" b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l">
                <a:spcBef>
                  <a:spcPct val="0"/>
                </a:spcBef>
                <a:buFontTx/>
                <a:buNone/>
              </a:pPr>
              <a:t>54</a:t>
            </a:fld>
            <a:endParaRPr lang="en-US" altLang="zh-CN" sz="1400" b="0"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4760" name="Group 4"/>
          <p:cNvGrpSpPr>
            <a:grpSpLocks/>
          </p:cNvGrpSpPr>
          <p:nvPr/>
        </p:nvGrpSpPr>
        <p:grpSpPr bwMode="auto">
          <a:xfrm>
            <a:off x="5159376" y="5732463"/>
            <a:ext cx="4340691" cy="584146"/>
            <a:chOff x="962" y="2169"/>
            <a:chExt cx="4226" cy="815"/>
          </a:xfrm>
        </p:grpSpPr>
        <p:sp>
          <p:nvSpPr>
            <p:cNvPr id="74761" name="Rectangle 5"/>
            <p:cNvSpPr>
              <a:spLocks noChangeArrowheads="1"/>
            </p:cNvSpPr>
            <p:nvPr/>
          </p:nvSpPr>
          <p:spPr bwMode="auto">
            <a:xfrm>
              <a:off x="2467" y="2640"/>
              <a:ext cx="1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62" name="Rectangle 6"/>
            <p:cNvSpPr>
              <a:spLocks noChangeArrowheads="1"/>
            </p:cNvSpPr>
            <p:nvPr/>
          </p:nvSpPr>
          <p:spPr bwMode="auto">
            <a:xfrm>
              <a:off x="2223" y="2640"/>
              <a:ext cx="1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63" name="Rectangle 7"/>
            <p:cNvSpPr>
              <a:spLocks noChangeArrowheads="1"/>
            </p:cNvSpPr>
            <p:nvPr/>
          </p:nvSpPr>
          <p:spPr bwMode="auto">
            <a:xfrm>
              <a:off x="1982" y="2640"/>
              <a:ext cx="1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64" name="Rectangle 8"/>
            <p:cNvSpPr>
              <a:spLocks noChangeArrowheads="1"/>
            </p:cNvSpPr>
            <p:nvPr/>
          </p:nvSpPr>
          <p:spPr bwMode="auto">
            <a:xfrm>
              <a:off x="1740" y="2640"/>
              <a:ext cx="1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65" name="Rectangle 9"/>
            <p:cNvSpPr>
              <a:spLocks noChangeArrowheads="1"/>
            </p:cNvSpPr>
            <p:nvPr/>
          </p:nvSpPr>
          <p:spPr bwMode="auto">
            <a:xfrm>
              <a:off x="1280" y="2640"/>
              <a:ext cx="1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66" name="Rectangle 10"/>
            <p:cNvSpPr>
              <a:spLocks noChangeArrowheads="1"/>
            </p:cNvSpPr>
            <p:nvPr/>
          </p:nvSpPr>
          <p:spPr bwMode="auto">
            <a:xfrm>
              <a:off x="1079" y="2640"/>
              <a:ext cx="1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67" name="Rectangle 11"/>
            <p:cNvSpPr>
              <a:spLocks noChangeArrowheads="1"/>
            </p:cNvSpPr>
            <p:nvPr/>
          </p:nvSpPr>
          <p:spPr bwMode="auto">
            <a:xfrm>
              <a:off x="5088" y="2293"/>
              <a:ext cx="1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68" name="Rectangle 12"/>
            <p:cNvSpPr>
              <a:spLocks noChangeArrowheads="1"/>
            </p:cNvSpPr>
            <p:nvPr/>
          </p:nvSpPr>
          <p:spPr bwMode="auto">
            <a:xfrm>
              <a:off x="4774" y="2293"/>
              <a:ext cx="1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69" name="Rectangle 13"/>
            <p:cNvSpPr>
              <a:spLocks noChangeArrowheads="1"/>
            </p:cNvSpPr>
            <p:nvPr/>
          </p:nvSpPr>
          <p:spPr bwMode="auto">
            <a:xfrm>
              <a:off x="4530" y="2293"/>
              <a:ext cx="1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70" name="Rectangle 14"/>
            <p:cNvSpPr>
              <a:spLocks noChangeArrowheads="1"/>
            </p:cNvSpPr>
            <p:nvPr/>
          </p:nvSpPr>
          <p:spPr bwMode="auto">
            <a:xfrm>
              <a:off x="4289" y="2293"/>
              <a:ext cx="1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71" name="Rectangle 15"/>
            <p:cNvSpPr>
              <a:spLocks noChangeArrowheads="1"/>
            </p:cNvSpPr>
            <p:nvPr/>
          </p:nvSpPr>
          <p:spPr bwMode="auto">
            <a:xfrm>
              <a:off x="4037" y="2293"/>
              <a:ext cx="1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72" name="Rectangle 16"/>
            <p:cNvSpPr>
              <a:spLocks noChangeArrowheads="1"/>
            </p:cNvSpPr>
            <p:nvPr/>
          </p:nvSpPr>
          <p:spPr bwMode="auto">
            <a:xfrm>
              <a:off x="3609" y="2293"/>
              <a:ext cx="1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73" name="Rectangle 17"/>
            <p:cNvSpPr>
              <a:spLocks noChangeArrowheads="1"/>
            </p:cNvSpPr>
            <p:nvPr/>
          </p:nvSpPr>
          <p:spPr bwMode="auto">
            <a:xfrm>
              <a:off x="3303" y="2293"/>
              <a:ext cx="1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74" name="Rectangle 18"/>
            <p:cNvSpPr>
              <a:spLocks noChangeArrowheads="1"/>
            </p:cNvSpPr>
            <p:nvPr/>
          </p:nvSpPr>
          <p:spPr bwMode="auto">
            <a:xfrm>
              <a:off x="3051" y="2293"/>
              <a:ext cx="1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75" name="Rectangle 19"/>
            <p:cNvSpPr>
              <a:spLocks noChangeArrowheads="1"/>
            </p:cNvSpPr>
            <p:nvPr/>
          </p:nvSpPr>
          <p:spPr bwMode="auto">
            <a:xfrm>
              <a:off x="2618" y="2293"/>
              <a:ext cx="1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76" name="Rectangle 20"/>
            <p:cNvSpPr>
              <a:spLocks noChangeArrowheads="1"/>
            </p:cNvSpPr>
            <p:nvPr/>
          </p:nvSpPr>
          <p:spPr bwMode="auto">
            <a:xfrm>
              <a:off x="2301" y="2293"/>
              <a:ext cx="1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77" name="Rectangle 21"/>
            <p:cNvSpPr>
              <a:spLocks noChangeArrowheads="1"/>
            </p:cNvSpPr>
            <p:nvPr/>
          </p:nvSpPr>
          <p:spPr bwMode="auto">
            <a:xfrm>
              <a:off x="1869" y="2293"/>
              <a:ext cx="1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78" name="Rectangle 22"/>
            <p:cNvSpPr>
              <a:spLocks noChangeArrowheads="1"/>
            </p:cNvSpPr>
            <p:nvPr/>
          </p:nvSpPr>
          <p:spPr bwMode="auto">
            <a:xfrm>
              <a:off x="1345" y="2293"/>
              <a:ext cx="1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79" name="Rectangle 23"/>
            <p:cNvSpPr>
              <a:spLocks noChangeArrowheads="1"/>
            </p:cNvSpPr>
            <p:nvPr/>
          </p:nvSpPr>
          <p:spPr bwMode="auto">
            <a:xfrm>
              <a:off x="1143" y="2293"/>
              <a:ext cx="1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80" name="Rectangle 24"/>
            <p:cNvSpPr>
              <a:spLocks noChangeArrowheads="1"/>
            </p:cNvSpPr>
            <p:nvPr/>
          </p:nvSpPr>
          <p:spPr bwMode="auto">
            <a:xfrm>
              <a:off x="2353" y="2541"/>
              <a:ext cx="122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81" name="Rectangle 25"/>
            <p:cNvSpPr>
              <a:spLocks noChangeArrowheads="1"/>
            </p:cNvSpPr>
            <p:nvPr/>
          </p:nvSpPr>
          <p:spPr bwMode="auto">
            <a:xfrm>
              <a:off x="2116" y="2541"/>
              <a:ext cx="122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82" name="Rectangle 26"/>
            <p:cNvSpPr>
              <a:spLocks noChangeArrowheads="1"/>
            </p:cNvSpPr>
            <p:nvPr/>
          </p:nvSpPr>
          <p:spPr bwMode="auto">
            <a:xfrm>
              <a:off x="1864" y="2541"/>
              <a:ext cx="122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83" name="Rectangle 27"/>
            <p:cNvSpPr>
              <a:spLocks noChangeArrowheads="1"/>
            </p:cNvSpPr>
            <p:nvPr/>
          </p:nvSpPr>
          <p:spPr bwMode="auto">
            <a:xfrm>
              <a:off x="1621" y="2541"/>
              <a:ext cx="122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84" name="Rectangle 28"/>
            <p:cNvSpPr>
              <a:spLocks noChangeArrowheads="1"/>
            </p:cNvSpPr>
            <p:nvPr/>
          </p:nvSpPr>
          <p:spPr bwMode="auto">
            <a:xfrm>
              <a:off x="965" y="2541"/>
              <a:ext cx="122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85" name="Rectangle 29"/>
            <p:cNvSpPr>
              <a:spLocks noChangeArrowheads="1"/>
            </p:cNvSpPr>
            <p:nvPr/>
          </p:nvSpPr>
          <p:spPr bwMode="auto">
            <a:xfrm>
              <a:off x="4907" y="2194"/>
              <a:ext cx="156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G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86" name="Rectangle 30"/>
            <p:cNvSpPr>
              <a:spLocks noChangeArrowheads="1"/>
            </p:cNvSpPr>
            <p:nvPr/>
          </p:nvSpPr>
          <p:spPr bwMode="auto">
            <a:xfrm>
              <a:off x="4659" y="2194"/>
              <a:ext cx="122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87" name="Rectangle 31"/>
            <p:cNvSpPr>
              <a:spLocks noChangeArrowheads="1"/>
            </p:cNvSpPr>
            <p:nvPr/>
          </p:nvSpPr>
          <p:spPr bwMode="auto">
            <a:xfrm>
              <a:off x="4423" y="2194"/>
              <a:ext cx="122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88" name="Rectangle 32"/>
            <p:cNvSpPr>
              <a:spLocks noChangeArrowheads="1"/>
            </p:cNvSpPr>
            <p:nvPr/>
          </p:nvSpPr>
          <p:spPr bwMode="auto">
            <a:xfrm>
              <a:off x="4170" y="2194"/>
              <a:ext cx="122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89" name="Rectangle 33"/>
            <p:cNvSpPr>
              <a:spLocks noChangeArrowheads="1"/>
            </p:cNvSpPr>
            <p:nvPr/>
          </p:nvSpPr>
          <p:spPr bwMode="auto">
            <a:xfrm>
              <a:off x="3918" y="2194"/>
              <a:ext cx="122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90" name="Rectangle 34"/>
            <p:cNvSpPr>
              <a:spLocks noChangeArrowheads="1"/>
            </p:cNvSpPr>
            <p:nvPr/>
          </p:nvSpPr>
          <p:spPr bwMode="auto">
            <a:xfrm>
              <a:off x="3434" y="2194"/>
              <a:ext cx="156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G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91" name="Rectangle 35"/>
            <p:cNvSpPr>
              <a:spLocks noChangeArrowheads="1"/>
            </p:cNvSpPr>
            <p:nvPr/>
          </p:nvSpPr>
          <p:spPr bwMode="auto">
            <a:xfrm>
              <a:off x="3184" y="2194"/>
              <a:ext cx="122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92" name="Rectangle 36"/>
            <p:cNvSpPr>
              <a:spLocks noChangeArrowheads="1"/>
            </p:cNvSpPr>
            <p:nvPr/>
          </p:nvSpPr>
          <p:spPr bwMode="auto">
            <a:xfrm>
              <a:off x="2932" y="2194"/>
              <a:ext cx="122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93" name="Rectangle 37"/>
            <p:cNvSpPr>
              <a:spLocks noChangeArrowheads="1"/>
            </p:cNvSpPr>
            <p:nvPr/>
          </p:nvSpPr>
          <p:spPr bwMode="auto">
            <a:xfrm>
              <a:off x="2432" y="2194"/>
              <a:ext cx="156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G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94" name="Rectangle 38"/>
            <p:cNvSpPr>
              <a:spLocks noChangeArrowheads="1"/>
            </p:cNvSpPr>
            <p:nvPr/>
          </p:nvSpPr>
          <p:spPr bwMode="auto">
            <a:xfrm>
              <a:off x="2183" y="2194"/>
              <a:ext cx="122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95" name="Rectangle 39"/>
            <p:cNvSpPr>
              <a:spLocks noChangeArrowheads="1"/>
            </p:cNvSpPr>
            <p:nvPr/>
          </p:nvSpPr>
          <p:spPr bwMode="auto">
            <a:xfrm>
              <a:off x="1683" y="2194"/>
              <a:ext cx="156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G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96" name="Rectangle 40"/>
            <p:cNvSpPr>
              <a:spLocks noChangeArrowheads="1"/>
            </p:cNvSpPr>
            <p:nvPr/>
          </p:nvSpPr>
          <p:spPr bwMode="auto">
            <a:xfrm>
              <a:off x="962" y="2194"/>
              <a:ext cx="156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G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97" name="Rectangle 41"/>
            <p:cNvSpPr>
              <a:spLocks noChangeArrowheads="1"/>
            </p:cNvSpPr>
            <p:nvPr/>
          </p:nvSpPr>
          <p:spPr bwMode="auto">
            <a:xfrm>
              <a:off x="1442" y="2516"/>
              <a:ext cx="109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=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98" name="Rectangle 42"/>
            <p:cNvSpPr>
              <a:spLocks noChangeArrowheads="1"/>
            </p:cNvSpPr>
            <p:nvPr/>
          </p:nvSpPr>
          <p:spPr bwMode="auto">
            <a:xfrm>
              <a:off x="3751" y="2169"/>
              <a:ext cx="109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+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799" name="Rectangle 43"/>
            <p:cNvSpPr>
              <a:spLocks noChangeArrowheads="1"/>
            </p:cNvSpPr>
            <p:nvPr/>
          </p:nvSpPr>
          <p:spPr bwMode="auto">
            <a:xfrm>
              <a:off x="2765" y="2169"/>
              <a:ext cx="109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+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800" name="Rectangle 44"/>
            <p:cNvSpPr>
              <a:spLocks noChangeArrowheads="1"/>
            </p:cNvSpPr>
            <p:nvPr/>
          </p:nvSpPr>
          <p:spPr bwMode="auto">
            <a:xfrm>
              <a:off x="2015" y="2169"/>
              <a:ext cx="109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+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801" name="Rectangle 45"/>
            <p:cNvSpPr>
              <a:spLocks noChangeArrowheads="1"/>
            </p:cNvSpPr>
            <p:nvPr/>
          </p:nvSpPr>
          <p:spPr bwMode="auto">
            <a:xfrm>
              <a:off x="1506" y="2169"/>
              <a:ext cx="109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=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802" name="Rectangle 46"/>
            <p:cNvSpPr>
              <a:spLocks noChangeArrowheads="1"/>
            </p:cNvSpPr>
            <p:nvPr/>
          </p:nvSpPr>
          <p:spPr bwMode="auto">
            <a:xfrm>
              <a:off x="1173" y="2620"/>
              <a:ext cx="109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803" name="Rectangle 47"/>
            <p:cNvSpPr>
              <a:spLocks noChangeArrowheads="1"/>
            </p:cNvSpPr>
            <p:nvPr/>
          </p:nvSpPr>
          <p:spPr bwMode="auto">
            <a:xfrm>
              <a:off x="1237" y="2273"/>
              <a:ext cx="109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</a:t>
              </a:r>
              <a:endParaRPr kumimoji="0" lang="en-US" altLang="zh-CN" sz="16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741286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0000FF"/>
                </a:solidFill>
              </a:rPr>
              <a:t>16 bit </a:t>
            </a:r>
            <a:r>
              <a:rPr lang="en-US" altLang="zh-CN" dirty="0">
                <a:solidFill>
                  <a:srgbClr val="0000FF"/>
                </a:solidFill>
              </a:rPr>
              <a:t>carry look ahead adder</a:t>
            </a:r>
          </a:p>
        </p:txBody>
      </p:sp>
      <p:sp>
        <p:nvSpPr>
          <p:cNvPr id="35843" name="AutoShape 3"/>
          <p:cNvSpPr>
            <a:spLocks noGrp="1" noChangeArrowheads="1"/>
          </p:cNvSpPr>
          <p:nvPr>
            <p:ph idx="1"/>
          </p:nvPr>
        </p:nvSpPr>
        <p:spPr>
          <a:xfrm>
            <a:off x="1631504" y="1052736"/>
            <a:ext cx="8458200" cy="5410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/>
              <a:t>Let</a:t>
            </a:r>
            <a:r>
              <a:rPr lang="en-US" altLang="zh-CN" sz="2400" dirty="0">
                <a:latin typeface="Times New Roman" pitchFamily="18" charset="0"/>
              </a:rPr>
              <a:t>’</a:t>
            </a:r>
            <a:r>
              <a:rPr lang="en-US" altLang="zh-CN" sz="2400" dirty="0"/>
              <a:t>s consider a </a:t>
            </a:r>
            <a:r>
              <a:rPr lang="en-US" altLang="zh-CN" sz="2400" dirty="0">
                <a:solidFill>
                  <a:srgbClr val="FF0000"/>
                </a:solidFill>
              </a:rPr>
              <a:t>16-bit adder.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/>
              <a:t>Divide 16 bits into 4 groups. Each group has 4 bits.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/>
              <a:t>As we know: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/>
              <a:t>	    </a:t>
            </a:r>
            <a:r>
              <a:rPr lang="en-US" altLang="zh-CN" sz="1800" dirty="0" err="1">
                <a:solidFill>
                  <a:srgbClr val="0000FF"/>
                </a:solidFill>
              </a:rPr>
              <a:t>c4</a:t>
            </a:r>
            <a:r>
              <a:rPr lang="en-US" altLang="zh-CN" sz="1800" dirty="0">
                <a:solidFill>
                  <a:srgbClr val="0000FF"/>
                </a:solidFill>
              </a:rPr>
              <a:t> = </a:t>
            </a:r>
            <a:r>
              <a:rPr lang="en-US" altLang="zh-CN" sz="1800" dirty="0" err="1">
                <a:solidFill>
                  <a:srgbClr val="0000FF"/>
                </a:solidFill>
              </a:rPr>
              <a:t>g3</a:t>
            </a:r>
            <a:r>
              <a:rPr lang="en-US" altLang="zh-CN" sz="1800" dirty="0">
                <a:solidFill>
                  <a:srgbClr val="0000FF"/>
                </a:solidFill>
              </a:rPr>
              <a:t> + </a:t>
            </a:r>
            <a:r>
              <a:rPr lang="en-US" altLang="zh-CN" sz="1800" dirty="0" err="1">
                <a:solidFill>
                  <a:srgbClr val="0000FF"/>
                </a:solidFill>
              </a:rPr>
              <a:t>p3</a:t>
            </a:r>
            <a:r>
              <a:rPr lang="en-US" altLang="zh-CN" sz="1800" dirty="0">
                <a:solidFill>
                  <a:srgbClr val="0000FF"/>
                </a:solidFill>
              </a:rPr>
              <a:t>*</a:t>
            </a:r>
            <a:r>
              <a:rPr lang="en-US" altLang="zh-CN" sz="1800" dirty="0" err="1">
                <a:solidFill>
                  <a:srgbClr val="0000FF"/>
                </a:solidFill>
              </a:rPr>
              <a:t>g2</a:t>
            </a:r>
            <a:r>
              <a:rPr lang="en-US" altLang="zh-CN" sz="1800" dirty="0">
                <a:solidFill>
                  <a:srgbClr val="0000FF"/>
                </a:solidFill>
              </a:rPr>
              <a:t> + </a:t>
            </a:r>
            <a:r>
              <a:rPr lang="en-US" altLang="zh-CN" sz="1800" dirty="0" err="1">
                <a:solidFill>
                  <a:srgbClr val="0000FF"/>
                </a:solidFill>
              </a:rPr>
              <a:t>p3</a:t>
            </a:r>
            <a:r>
              <a:rPr lang="en-US" altLang="zh-CN" sz="1800" dirty="0">
                <a:solidFill>
                  <a:srgbClr val="0000FF"/>
                </a:solidFill>
              </a:rPr>
              <a:t>*</a:t>
            </a:r>
            <a:r>
              <a:rPr lang="en-US" altLang="zh-CN" sz="1800" dirty="0" err="1">
                <a:solidFill>
                  <a:srgbClr val="0000FF"/>
                </a:solidFill>
              </a:rPr>
              <a:t>p2</a:t>
            </a:r>
            <a:r>
              <a:rPr lang="en-US" altLang="zh-CN" sz="1800" dirty="0">
                <a:solidFill>
                  <a:srgbClr val="0000FF"/>
                </a:solidFill>
              </a:rPr>
              <a:t>*</a:t>
            </a:r>
            <a:r>
              <a:rPr lang="en-US" altLang="zh-CN" sz="1800" dirty="0" err="1">
                <a:solidFill>
                  <a:srgbClr val="0000FF"/>
                </a:solidFill>
              </a:rPr>
              <a:t>g1</a:t>
            </a:r>
            <a:r>
              <a:rPr lang="en-US" altLang="zh-CN" sz="1800" dirty="0">
                <a:solidFill>
                  <a:srgbClr val="0000FF"/>
                </a:solidFill>
              </a:rPr>
              <a:t> + </a:t>
            </a:r>
            <a:r>
              <a:rPr lang="en-US" altLang="zh-CN" sz="1800" dirty="0" err="1">
                <a:solidFill>
                  <a:srgbClr val="0000FF"/>
                </a:solidFill>
              </a:rPr>
              <a:t>p3</a:t>
            </a:r>
            <a:r>
              <a:rPr lang="en-US" altLang="zh-CN" sz="1800" dirty="0">
                <a:solidFill>
                  <a:srgbClr val="0000FF"/>
                </a:solidFill>
              </a:rPr>
              <a:t>*</a:t>
            </a:r>
            <a:r>
              <a:rPr lang="en-US" altLang="zh-CN" sz="1800" dirty="0" err="1">
                <a:solidFill>
                  <a:srgbClr val="0000FF"/>
                </a:solidFill>
              </a:rPr>
              <a:t>p2</a:t>
            </a:r>
            <a:r>
              <a:rPr lang="en-US" altLang="zh-CN" sz="1800" dirty="0">
                <a:solidFill>
                  <a:srgbClr val="0000FF"/>
                </a:solidFill>
              </a:rPr>
              <a:t>*</a:t>
            </a:r>
            <a:r>
              <a:rPr lang="en-US" altLang="zh-CN" sz="1800" dirty="0" err="1">
                <a:solidFill>
                  <a:srgbClr val="0000FF"/>
                </a:solidFill>
              </a:rPr>
              <a:t>p1</a:t>
            </a:r>
            <a:r>
              <a:rPr lang="en-US" altLang="zh-CN" sz="1800" dirty="0">
                <a:solidFill>
                  <a:srgbClr val="0000FF"/>
                </a:solidFill>
              </a:rPr>
              <a:t>*</a:t>
            </a:r>
            <a:r>
              <a:rPr lang="en-US" altLang="zh-CN" sz="1800" dirty="0" err="1">
                <a:solidFill>
                  <a:srgbClr val="0000FF"/>
                </a:solidFill>
              </a:rPr>
              <a:t>g0</a:t>
            </a:r>
            <a:r>
              <a:rPr lang="en-US" altLang="zh-CN" sz="1800" dirty="0">
                <a:solidFill>
                  <a:srgbClr val="0000FF"/>
                </a:solidFill>
              </a:rPr>
              <a:t> + </a:t>
            </a:r>
            <a:r>
              <a:rPr lang="en-US" altLang="zh-CN" sz="1800" dirty="0" err="1">
                <a:solidFill>
                  <a:srgbClr val="00B0F0"/>
                </a:solidFill>
              </a:rPr>
              <a:t>p3</a:t>
            </a:r>
            <a:r>
              <a:rPr lang="en-US" altLang="zh-CN" sz="1800" dirty="0">
                <a:solidFill>
                  <a:srgbClr val="00B0F0"/>
                </a:solidFill>
              </a:rPr>
              <a:t>*</a:t>
            </a:r>
            <a:r>
              <a:rPr lang="en-US" altLang="zh-CN" sz="1800" dirty="0" err="1">
                <a:solidFill>
                  <a:srgbClr val="00B0F0"/>
                </a:solidFill>
              </a:rPr>
              <a:t>p2</a:t>
            </a:r>
            <a:r>
              <a:rPr lang="en-US" altLang="zh-CN" sz="1800" dirty="0">
                <a:solidFill>
                  <a:srgbClr val="00B0F0"/>
                </a:solidFill>
              </a:rPr>
              <a:t>*</a:t>
            </a:r>
            <a:r>
              <a:rPr lang="en-US" altLang="zh-CN" sz="1800" dirty="0" err="1">
                <a:solidFill>
                  <a:srgbClr val="00B0F0"/>
                </a:solidFill>
              </a:rPr>
              <a:t>p1</a:t>
            </a:r>
            <a:r>
              <a:rPr lang="en-US" altLang="zh-CN" sz="1800" dirty="0">
                <a:solidFill>
                  <a:srgbClr val="00B0F0"/>
                </a:solidFill>
              </a:rPr>
              <a:t>*</a:t>
            </a:r>
            <a:r>
              <a:rPr lang="en-US" altLang="zh-CN" sz="1800" dirty="0" err="1">
                <a:solidFill>
                  <a:srgbClr val="00B0F0"/>
                </a:solidFill>
              </a:rPr>
              <a:t>p0</a:t>
            </a:r>
            <a:r>
              <a:rPr lang="en-US" altLang="zh-CN" sz="1800" dirty="0">
                <a:solidFill>
                  <a:srgbClr val="00B0F0"/>
                </a:solidFill>
              </a:rPr>
              <a:t>*</a:t>
            </a:r>
            <a:r>
              <a:rPr lang="en-US" altLang="zh-CN" sz="1800" dirty="0" err="1">
                <a:solidFill>
                  <a:srgbClr val="00B0F0"/>
                </a:solidFill>
              </a:rPr>
              <a:t>c0</a:t>
            </a:r>
            <a:endParaRPr lang="en-US" altLang="zh-CN" sz="1800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err="1"/>
              <a:t>So,we</a:t>
            </a:r>
            <a:r>
              <a:rPr lang="en-US" altLang="zh-CN" sz="1800" dirty="0"/>
              <a:t> can get the following: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err="1"/>
              <a:t>c8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g7</a:t>
            </a:r>
            <a:r>
              <a:rPr lang="en-US" altLang="zh-CN" sz="1800" dirty="0"/>
              <a:t> + </a:t>
            </a:r>
            <a:r>
              <a:rPr lang="en-US" altLang="zh-CN" sz="1800" dirty="0" err="1"/>
              <a:t>p7</a:t>
            </a:r>
            <a:r>
              <a:rPr lang="en-US" altLang="zh-CN" sz="1800" dirty="0"/>
              <a:t>*</a:t>
            </a:r>
            <a:r>
              <a:rPr lang="en-US" altLang="zh-CN" sz="1800" dirty="0" err="1"/>
              <a:t>g6</a:t>
            </a:r>
            <a:r>
              <a:rPr lang="en-US" altLang="zh-CN" sz="1800" dirty="0"/>
              <a:t> + </a:t>
            </a:r>
            <a:r>
              <a:rPr lang="en-US" altLang="zh-CN" sz="1800" dirty="0" err="1"/>
              <a:t>p7</a:t>
            </a:r>
            <a:r>
              <a:rPr lang="en-US" altLang="zh-CN" sz="1800" dirty="0"/>
              <a:t>*</a:t>
            </a:r>
            <a:r>
              <a:rPr lang="en-US" altLang="zh-CN" sz="1800" dirty="0" err="1"/>
              <a:t>p6</a:t>
            </a:r>
            <a:r>
              <a:rPr lang="en-US" altLang="zh-CN" sz="1800" dirty="0"/>
              <a:t>*</a:t>
            </a:r>
            <a:r>
              <a:rPr lang="en-US" altLang="zh-CN" sz="1800" dirty="0" err="1"/>
              <a:t>g5</a:t>
            </a:r>
            <a:r>
              <a:rPr lang="en-US" altLang="zh-CN" sz="1800" dirty="0"/>
              <a:t> + </a:t>
            </a:r>
            <a:r>
              <a:rPr lang="en-US" altLang="zh-CN" sz="1800" dirty="0" err="1"/>
              <a:t>p7</a:t>
            </a:r>
            <a:r>
              <a:rPr lang="en-US" altLang="zh-CN" sz="1800" dirty="0"/>
              <a:t>*</a:t>
            </a:r>
            <a:r>
              <a:rPr lang="en-US" altLang="zh-CN" sz="1800" dirty="0" err="1"/>
              <a:t>p6</a:t>
            </a:r>
            <a:r>
              <a:rPr lang="en-US" altLang="zh-CN" sz="1800" dirty="0"/>
              <a:t>*</a:t>
            </a:r>
            <a:r>
              <a:rPr lang="en-US" altLang="zh-CN" sz="1800" dirty="0" err="1"/>
              <a:t>p5</a:t>
            </a:r>
            <a:r>
              <a:rPr lang="en-US" altLang="zh-CN" sz="1800" dirty="0"/>
              <a:t>*</a:t>
            </a:r>
            <a:r>
              <a:rPr lang="en-US" altLang="zh-CN" sz="1800" dirty="0" err="1"/>
              <a:t>g4</a:t>
            </a:r>
            <a:r>
              <a:rPr lang="en-US" altLang="zh-CN" sz="1800" dirty="0"/>
              <a:t> + </a:t>
            </a:r>
            <a:r>
              <a:rPr lang="en-US" altLang="zh-CN" sz="1800" dirty="0" err="1">
                <a:solidFill>
                  <a:srgbClr val="00B0F0"/>
                </a:solidFill>
              </a:rPr>
              <a:t>p7</a:t>
            </a:r>
            <a:r>
              <a:rPr lang="en-US" altLang="zh-CN" sz="1800" dirty="0">
                <a:solidFill>
                  <a:srgbClr val="00B0F0"/>
                </a:solidFill>
              </a:rPr>
              <a:t>*</a:t>
            </a:r>
            <a:r>
              <a:rPr lang="en-US" altLang="zh-CN" sz="1800" dirty="0" err="1">
                <a:solidFill>
                  <a:srgbClr val="00B0F0"/>
                </a:solidFill>
              </a:rPr>
              <a:t>p6</a:t>
            </a:r>
            <a:r>
              <a:rPr lang="en-US" altLang="zh-CN" sz="1800" dirty="0">
                <a:solidFill>
                  <a:srgbClr val="00B0F0"/>
                </a:solidFill>
              </a:rPr>
              <a:t>*5*</a:t>
            </a:r>
            <a:r>
              <a:rPr lang="en-US" altLang="zh-CN" sz="1800" dirty="0" err="1">
                <a:solidFill>
                  <a:srgbClr val="00B0F0"/>
                </a:solidFill>
              </a:rPr>
              <a:t>p4</a:t>
            </a:r>
            <a:r>
              <a:rPr lang="en-US" altLang="zh-CN" sz="1800" dirty="0">
                <a:solidFill>
                  <a:srgbClr val="00B0F0"/>
                </a:solidFill>
              </a:rPr>
              <a:t>*</a:t>
            </a:r>
            <a:r>
              <a:rPr lang="en-US" altLang="zh-CN" sz="1800" dirty="0" err="1">
                <a:solidFill>
                  <a:srgbClr val="00B0F0"/>
                </a:solidFill>
              </a:rPr>
              <a:t>c4</a:t>
            </a:r>
            <a:endParaRPr lang="en-US" altLang="zh-CN" sz="1800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err="1"/>
              <a:t>c12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g11+p11</a:t>
            </a:r>
            <a:r>
              <a:rPr lang="en-US" altLang="zh-CN" sz="1800" dirty="0"/>
              <a:t>*</a:t>
            </a:r>
            <a:r>
              <a:rPr lang="en-US" altLang="zh-CN" sz="1800" dirty="0" err="1"/>
              <a:t>g10+p11</a:t>
            </a:r>
            <a:r>
              <a:rPr lang="en-US" altLang="zh-CN" sz="1800" dirty="0"/>
              <a:t>*</a:t>
            </a:r>
            <a:r>
              <a:rPr lang="en-US" altLang="zh-CN" sz="1800" dirty="0" err="1"/>
              <a:t>p10</a:t>
            </a:r>
            <a:r>
              <a:rPr lang="en-US" altLang="zh-CN" sz="1800" dirty="0"/>
              <a:t>*</a:t>
            </a:r>
            <a:r>
              <a:rPr lang="en-US" altLang="zh-CN" sz="1800" dirty="0" err="1"/>
              <a:t>g9+p11</a:t>
            </a:r>
            <a:r>
              <a:rPr lang="en-US" altLang="zh-CN" sz="1800" dirty="0"/>
              <a:t>*</a:t>
            </a:r>
            <a:r>
              <a:rPr lang="en-US" altLang="zh-CN" sz="1800" dirty="0" err="1"/>
              <a:t>p10</a:t>
            </a:r>
            <a:r>
              <a:rPr lang="en-US" altLang="zh-CN" sz="1800" dirty="0"/>
              <a:t>*</a:t>
            </a:r>
            <a:r>
              <a:rPr lang="en-US" altLang="zh-CN" sz="1800" dirty="0" err="1"/>
              <a:t>p9</a:t>
            </a:r>
            <a:r>
              <a:rPr lang="en-US" altLang="zh-CN" sz="1800" dirty="0"/>
              <a:t>*</a:t>
            </a:r>
            <a:r>
              <a:rPr lang="en-US" altLang="zh-CN" sz="1800" dirty="0" err="1"/>
              <a:t>g8+p</a:t>
            </a:r>
            <a:r>
              <a:rPr lang="en-US" altLang="zh-CN" sz="1800" dirty="0" err="1">
                <a:solidFill>
                  <a:srgbClr val="00B0F0"/>
                </a:solidFill>
              </a:rPr>
              <a:t>11</a:t>
            </a:r>
            <a:r>
              <a:rPr lang="en-US" altLang="zh-CN" sz="1800" dirty="0">
                <a:solidFill>
                  <a:srgbClr val="00B0F0"/>
                </a:solidFill>
              </a:rPr>
              <a:t>*</a:t>
            </a:r>
            <a:r>
              <a:rPr lang="en-US" altLang="zh-CN" sz="1800" dirty="0" err="1">
                <a:solidFill>
                  <a:srgbClr val="00B0F0"/>
                </a:solidFill>
              </a:rPr>
              <a:t>p10</a:t>
            </a:r>
            <a:r>
              <a:rPr lang="en-US" altLang="zh-CN" sz="1800" dirty="0">
                <a:solidFill>
                  <a:srgbClr val="00B0F0"/>
                </a:solidFill>
              </a:rPr>
              <a:t>*</a:t>
            </a:r>
            <a:r>
              <a:rPr lang="en-US" altLang="zh-CN" sz="1800" dirty="0" err="1">
                <a:solidFill>
                  <a:srgbClr val="00B0F0"/>
                </a:solidFill>
              </a:rPr>
              <a:t>p9</a:t>
            </a:r>
            <a:r>
              <a:rPr lang="en-US" altLang="zh-CN" sz="1800" dirty="0">
                <a:solidFill>
                  <a:srgbClr val="00B0F0"/>
                </a:solidFill>
              </a:rPr>
              <a:t>*</a:t>
            </a:r>
            <a:r>
              <a:rPr lang="en-US" altLang="zh-CN" sz="1800" dirty="0" err="1">
                <a:solidFill>
                  <a:srgbClr val="00B0F0"/>
                </a:solidFill>
              </a:rPr>
              <a:t>p8</a:t>
            </a:r>
            <a:r>
              <a:rPr lang="en-US" altLang="zh-CN" sz="1800" dirty="0">
                <a:solidFill>
                  <a:srgbClr val="00B0F0"/>
                </a:solidFill>
              </a:rPr>
              <a:t>*</a:t>
            </a:r>
            <a:r>
              <a:rPr lang="en-US" altLang="zh-CN" sz="1800" dirty="0" err="1">
                <a:solidFill>
                  <a:srgbClr val="00B0F0"/>
                </a:solidFill>
              </a:rPr>
              <a:t>c8</a:t>
            </a:r>
            <a:endParaRPr lang="en-US" altLang="zh-CN" sz="1800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err="1"/>
              <a:t>c16</a:t>
            </a:r>
            <a:r>
              <a:rPr lang="en-US" altLang="zh-CN" sz="1800" dirty="0"/>
              <a:t>=</a:t>
            </a:r>
            <a:r>
              <a:rPr lang="en-US" altLang="zh-CN" sz="1800" dirty="0" err="1"/>
              <a:t>g15+p15</a:t>
            </a:r>
            <a:r>
              <a:rPr lang="en-US" altLang="zh-CN" sz="1800" dirty="0"/>
              <a:t>*</a:t>
            </a:r>
            <a:r>
              <a:rPr lang="en-US" altLang="zh-CN" sz="1800" dirty="0" err="1"/>
              <a:t>g14+p15</a:t>
            </a:r>
            <a:r>
              <a:rPr lang="en-US" altLang="zh-CN" sz="1800" dirty="0"/>
              <a:t>*</a:t>
            </a:r>
            <a:r>
              <a:rPr lang="en-US" altLang="zh-CN" sz="1800" dirty="0" err="1"/>
              <a:t>p14</a:t>
            </a:r>
            <a:r>
              <a:rPr lang="en-US" altLang="zh-CN" sz="1800" dirty="0"/>
              <a:t>*</a:t>
            </a:r>
            <a:r>
              <a:rPr lang="en-US" altLang="zh-CN" sz="1800" dirty="0" err="1"/>
              <a:t>g13+p15</a:t>
            </a:r>
            <a:r>
              <a:rPr lang="en-US" altLang="zh-CN" sz="1800" dirty="0"/>
              <a:t>*</a:t>
            </a:r>
            <a:r>
              <a:rPr lang="en-US" altLang="zh-CN" sz="1800" dirty="0" err="1"/>
              <a:t>p14</a:t>
            </a:r>
            <a:r>
              <a:rPr lang="en-US" altLang="zh-CN" sz="1800" dirty="0"/>
              <a:t>*</a:t>
            </a:r>
            <a:r>
              <a:rPr lang="en-US" altLang="zh-CN" sz="1800" dirty="0" err="1"/>
              <a:t>p13</a:t>
            </a:r>
            <a:r>
              <a:rPr lang="en-US" altLang="zh-CN" sz="1800" dirty="0"/>
              <a:t>*</a:t>
            </a:r>
            <a:r>
              <a:rPr lang="en-US" altLang="zh-CN" sz="1800" dirty="0" err="1"/>
              <a:t>g12+p</a:t>
            </a:r>
            <a:r>
              <a:rPr lang="en-US" altLang="zh-CN" sz="1800" dirty="0" err="1">
                <a:solidFill>
                  <a:srgbClr val="00B0F0"/>
                </a:solidFill>
              </a:rPr>
              <a:t>15</a:t>
            </a:r>
            <a:r>
              <a:rPr lang="en-US" altLang="zh-CN" sz="1800" dirty="0">
                <a:solidFill>
                  <a:srgbClr val="00B0F0"/>
                </a:solidFill>
              </a:rPr>
              <a:t>*</a:t>
            </a:r>
            <a:r>
              <a:rPr lang="en-US" altLang="zh-CN" sz="1800" dirty="0" err="1">
                <a:solidFill>
                  <a:srgbClr val="00B0F0"/>
                </a:solidFill>
              </a:rPr>
              <a:t>p14</a:t>
            </a:r>
            <a:r>
              <a:rPr lang="en-US" altLang="zh-CN" sz="1800" dirty="0">
                <a:solidFill>
                  <a:srgbClr val="00B0F0"/>
                </a:solidFill>
              </a:rPr>
              <a:t>*</a:t>
            </a:r>
            <a:r>
              <a:rPr lang="en-US" altLang="zh-CN" sz="1800" dirty="0" err="1">
                <a:solidFill>
                  <a:srgbClr val="00B0F0"/>
                </a:solidFill>
              </a:rPr>
              <a:t>p13</a:t>
            </a:r>
            <a:r>
              <a:rPr lang="en-US" altLang="zh-CN" sz="1800" dirty="0">
                <a:solidFill>
                  <a:srgbClr val="00B0F0"/>
                </a:solidFill>
              </a:rPr>
              <a:t>*</a:t>
            </a:r>
            <a:r>
              <a:rPr lang="en-US" altLang="zh-CN" sz="1800" dirty="0" err="1">
                <a:solidFill>
                  <a:srgbClr val="00B0F0"/>
                </a:solidFill>
              </a:rPr>
              <a:t>p12</a:t>
            </a:r>
            <a:r>
              <a:rPr lang="en-US" altLang="zh-CN" sz="1800" dirty="0">
                <a:solidFill>
                  <a:srgbClr val="00B0F0"/>
                </a:solidFill>
              </a:rPr>
              <a:t>*</a:t>
            </a:r>
            <a:r>
              <a:rPr lang="en-US" altLang="zh-CN" sz="1800" dirty="0" err="1">
                <a:solidFill>
                  <a:srgbClr val="00B0F0"/>
                </a:solidFill>
              </a:rPr>
              <a:t>c12</a:t>
            </a:r>
            <a:endParaRPr lang="en-US" altLang="zh-CN" sz="1800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/>
              <a:t>Assume:   	</a:t>
            </a:r>
            <a:r>
              <a:rPr lang="en-US" altLang="zh-CN" sz="1800" dirty="0" err="1"/>
              <a:t>G0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g3</a:t>
            </a:r>
            <a:r>
              <a:rPr lang="en-US" altLang="zh-CN" sz="1800" dirty="0"/>
              <a:t> + </a:t>
            </a:r>
            <a:r>
              <a:rPr lang="en-US" altLang="zh-CN" sz="1800" dirty="0" err="1"/>
              <a:t>p3</a:t>
            </a:r>
            <a:r>
              <a:rPr lang="en-US" altLang="zh-CN" sz="1800" dirty="0"/>
              <a:t>*</a:t>
            </a:r>
            <a:r>
              <a:rPr lang="en-US" altLang="zh-CN" sz="1800" dirty="0" err="1"/>
              <a:t>g2</a:t>
            </a:r>
            <a:r>
              <a:rPr lang="en-US" altLang="zh-CN" sz="1800" dirty="0"/>
              <a:t> + </a:t>
            </a:r>
            <a:r>
              <a:rPr lang="en-US" altLang="zh-CN" sz="1800" dirty="0" err="1"/>
              <a:t>p3</a:t>
            </a:r>
            <a:r>
              <a:rPr lang="en-US" altLang="zh-CN" sz="1800" dirty="0"/>
              <a:t>*</a:t>
            </a:r>
            <a:r>
              <a:rPr lang="en-US" altLang="zh-CN" sz="1800" dirty="0" err="1"/>
              <a:t>p2</a:t>
            </a:r>
            <a:r>
              <a:rPr lang="en-US" altLang="zh-CN" sz="1800" dirty="0"/>
              <a:t> *</a:t>
            </a:r>
            <a:r>
              <a:rPr lang="en-US" altLang="zh-CN" sz="1800" dirty="0" err="1"/>
              <a:t>g1</a:t>
            </a:r>
            <a:r>
              <a:rPr lang="en-US" altLang="zh-CN" sz="1800" dirty="0"/>
              <a:t> +</a:t>
            </a:r>
            <a:r>
              <a:rPr lang="en-US" altLang="zh-CN" sz="1800" dirty="0" err="1"/>
              <a:t>p3</a:t>
            </a:r>
            <a:r>
              <a:rPr lang="en-US" altLang="zh-CN" sz="1800" dirty="0"/>
              <a:t>*</a:t>
            </a:r>
            <a:r>
              <a:rPr lang="en-US" altLang="zh-CN" sz="1800" dirty="0" err="1"/>
              <a:t>p2</a:t>
            </a:r>
            <a:r>
              <a:rPr lang="en-US" altLang="zh-CN" sz="1800" dirty="0"/>
              <a:t>*</a:t>
            </a:r>
            <a:r>
              <a:rPr lang="en-US" altLang="zh-CN" sz="1800" dirty="0" err="1"/>
              <a:t>p1</a:t>
            </a:r>
            <a:r>
              <a:rPr lang="en-US" altLang="zh-CN" sz="1800" dirty="0"/>
              <a:t>*</a:t>
            </a:r>
            <a:r>
              <a:rPr lang="en-US" altLang="zh-CN" sz="1800" dirty="0" err="1"/>
              <a:t>g0</a:t>
            </a:r>
            <a:r>
              <a:rPr lang="en-US" altLang="zh-CN" sz="18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/>
              <a:t> 			</a:t>
            </a:r>
            <a:r>
              <a:rPr lang="en-US" altLang="zh-CN" sz="1800" dirty="0" err="1"/>
              <a:t>G1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g7</a:t>
            </a:r>
            <a:r>
              <a:rPr lang="en-US" altLang="zh-CN" sz="1800" dirty="0"/>
              <a:t> + </a:t>
            </a:r>
            <a:r>
              <a:rPr lang="en-US" altLang="zh-CN" sz="1800" dirty="0" err="1"/>
              <a:t>p7</a:t>
            </a:r>
            <a:r>
              <a:rPr lang="en-US" altLang="zh-CN" sz="1800" dirty="0"/>
              <a:t>*</a:t>
            </a:r>
            <a:r>
              <a:rPr lang="en-US" altLang="zh-CN" sz="1800" dirty="0" err="1"/>
              <a:t>g6</a:t>
            </a:r>
            <a:r>
              <a:rPr lang="en-US" altLang="zh-CN" sz="1800" dirty="0"/>
              <a:t> + </a:t>
            </a:r>
            <a:r>
              <a:rPr lang="en-US" altLang="zh-CN" sz="1800" dirty="0" err="1"/>
              <a:t>p7</a:t>
            </a:r>
            <a:r>
              <a:rPr lang="en-US" altLang="zh-CN" sz="1800" dirty="0"/>
              <a:t>*</a:t>
            </a:r>
            <a:r>
              <a:rPr lang="en-US" altLang="zh-CN" sz="1800" dirty="0" err="1"/>
              <a:t>p6</a:t>
            </a:r>
            <a:r>
              <a:rPr lang="en-US" altLang="zh-CN" sz="1800" dirty="0"/>
              <a:t>*</a:t>
            </a:r>
            <a:r>
              <a:rPr lang="en-US" altLang="zh-CN" sz="1800" dirty="0" err="1"/>
              <a:t>g5</a:t>
            </a:r>
            <a:r>
              <a:rPr lang="en-US" altLang="zh-CN" sz="1800" dirty="0"/>
              <a:t> + </a:t>
            </a:r>
            <a:r>
              <a:rPr lang="en-US" altLang="zh-CN" sz="1800" dirty="0" err="1"/>
              <a:t>p7</a:t>
            </a:r>
            <a:r>
              <a:rPr lang="en-US" altLang="zh-CN" sz="1800" dirty="0"/>
              <a:t>*</a:t>
            </a:r>
            <a:r>
              <a:rPr lang="en-US" altLang="zh-CN" sz="1800" dirty="0" err="1"/>
              <a:t>p6</a:t>
            </a:r>
            <a:r>
              <a:rPr lang="en-US" altLang="zh-CN" sz="1800" dirty="0"/>
              <a:t>*</a:t>
            </a:r>
            <a:r>
              <a:rPr lang="en-US" altLang="zh-CN" sz="1800" dirty="0" err="1"/>
              <a:t>p5</a:t>
            </a:r>
            <a:r>
              <a:rPr lang="en-US" altLang="zh-CN" sz="1800" dirty="0"/>
              <a:t>*</a:t>
            </a:r>
            <a:r>
              <a:rPr lang="en-US" altLang="zh-CN" sz="1800" dirty="0" err="1"/>
              <a:t>g4</a:t>
            </a:r>
            <a:r>
              <a:rPr lang="en-US" altLang="zh-CN" sz="18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/>
              <a:t>			</a:t>
            </a:r>
            <a:r>
              <a:rPr lang="en-US" altLang="zh-CN" sz="1800" dirty="0" err="1"/>
              <a:t>G2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g11+p11</a:t>
            </a:r>
            <a:r>
              <a:rPr lang="en-US" altLang="zh-CN" sz="1800" dirty="0"/>
              <a:t>*</a:t>
            </a:r>
            <a:r>
              <a:rPr lang="en-US" altLang="zh-CN" sz="1800" dirty="0" err="1"/>
              <a:t>g10+p11</a:t>
            </a:r>
            <a:r>
              <a:rPr lang="en-US" altLang="zh-CN" sz="1800" dirty="0"/>
              <a:t>*</a:t>
            </a:r>
            <a:r>
              <a:rPr lang="en-US" altLang="zh-CN" sz="1800" dirty="0" err="1"/>
              <a:t>p10</a:t>
            </a:r>
            <a:r>
              <a:rPr lang="en-US" altLang="zh-CN" sz="1800" dirty="0"/>
              <a:t>*</a:t>
            </a:r>
            <a:r>
              <a:rPr lang="en-US" altLang="zh-CN" sz="1800" dirty="0" err="1"/>
              <a:t>g9+p11</a:t>
            </a:r>
            <a:r>
              <a:rPr lang="en-US" altLang="zh-CN" sz="1800" dirty="0"/>
              <a:t>*</a:t>
            </a:r>
            <a:r>
              <a:rPr lang="en-US" altLang="zh-CN" sz="1800" dirty="0" err="1"/>
              <a:t>p10</a:t>
            </a:r>
            <a:r>
              <a:rPr lang="en-US" altLang="zh-CN" sz="1800" dirty="0"/>
              <a:t>*</a:t>
            </a:r>
            <a:r>
              <a:rPr lang="en-US" altLang="zh-CN" sz="1800" dirty="0" err="1"/>
              <a:t>p9</a:t>
            </a:r>
            <a:r>
              <a:rPr lang="en-US" altLang="zh-CN" sz="1800" dirty="0"/>
              <a:t>*</a:t>
            </a:r>
            <a:r>
              <a:rPr lang="en-US" altLang="zh-CN" sz="1800" dirty="0" err="1"/>
              <a:t>g8</a:t>
            </a:r>
            <a:endParaRPr lang="en-US" altLang="zh-CN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/>
              <a:t>			</a:t>
            </a:r>
            <a:r>
              <a:rPr lang="en-US" altLang="zh-CN" sz="1800" dirty="0" err="1"/>
              <a:t>G3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g15+p15</a:t>
            </a:r>
            <a:r>
              <a:rPr lang="en-US" altLang="zh-CN" sz="1800" dirty="0"/>
              <a:t>*</a:t>
            </a:r>
            <a:r>
              <a:rPr lang="en-US" altLang="zh-CN" sz="1800" dirty="0" err="1"/>
              <a:t>g14+p15</a:t>
            </a:r>
            <a:r>
              <a:rPr lang="en-US" altLang="zh-CN" sz="1800" dirty="0"/>
              <a:t>*</a:t>
            </a:r>
            <a:r>
              <a:rPr lang="en-US" altLang="zh-CN" sz="1800" dirty="0" err="1"/>
              <a:t>p14</a:t>
            </a:r>
            <a:r>
              <a:rPr lang="en-US" altLang="zh-CN" sz="1800" dirty="0"/>
              <a:t>*</a:t>
            </a:r>
            <a:r>
              <a:rPr lang="en-US" altLang="zh-CN" sz="1800" dirty="0" err="1"/>
              <a:t>g13+p15</a:t>
            </a:r>
            <a:r>
              <a:rPr lang="en-US" altLang="zh-CN" sz="1800" dirty="0"/>
              <a:t>*</a:t>
            </a:r>
            <a:r>
              <a:rPr lang="en-US" altLang="zh-CN" sz="1800" dirty="0" err="1"/>
              <a:t>p14</a:t>
            </a:r>
            <a:r>
              <a:rPr lang="en-US" altLang="zh-CN" sz="1800" dirty="0"/>
              <a:t>*</a:t>
            </a:r>
            <a:r>
              <a:rPr lang="en-US" altLang="zh-CN" sz="1800" dirty="0" err="1"/>
              <a:t>p13</a:t>
            </a:r>
            <a:r>
              <a:rPr lang="en-US" altLang="zh-CN" sz="1800" dirty="0"/>
              <a:t>*</a:t>
            </a:r>
            <a:r>
              <a:rPr lang="en-US" altLang="zh-CN" sz="1800" dirty="0" err="1"/>
              <a:t>g12</a:t>
            </a:r>
            <a:endParaRPr lang="en-US" altLang="zh-CN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/>
              <a:t>			</a:t>
            </a:r>
            <a:r>
              <a:rPr lang="en-US" altLang="zh-CN" sz="1800" dirty="0" err="1"/>
              <a:t>P0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p3</a:t>
            </a:r>
            <a:r>
              <a:rPr lang="en-US" altLang="zh-CN" sz="1800" dirty="0"/>
              <a:t> * </a:t>
            </a:r>
            <a:r>
              <a:rPr lang="en-US" altLang="zh-CN" sz="1800" dirty="0" err="1"/>
              <a:t>p2</a:t>
            </a:r>
            <a:r>
              <a:rPr lang="en-US" altLang="zh-CN" sz="1800" dirty="0"/>
              <a:t> * </a:t>
            </a:r>
            <a:r>
              <a:rPr lang="en-US" altLang="zh-CN" sz="1800" dirty="0" err="1"/>
              <a:t>p1</a:t>
            </a:r>
            <a:r>
              <a:rPr lang="en-US" altLang="zh-CN" sz="1800" dirty="0"/>
              <a:t> * </a:t>
            </a:r>
            <a:r>
              <a:rPr lang="en-US" altLang="zh-CN" sz="1800" dirty="0" err="1"/>
              <a:t>p0</a:t>
            </a:r>
            <a:r>
              <a:rPr lang="en-US" altLang="zh-CN" sz="18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/>
              <a:t>			</a:t>
            </a:r>
            <a:r>
              <a:rPr lang="en-US" altLang="zh-CN" sz="1800" dirty="0" err="1"/>
              <a:t>P1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p7</a:t>
            </a:r>
            <a:r>
              <a:rPr lang="en-US" altLang="zh-CN" sz="1800" dirty="0"/>
              <a:t> * </a:t>
            </a:r>
            <a:r>
              <a:rPr lang="en-US" altLang="zh-CN" sz="1800" dirty="0" err="1"/>
              <a:t>p6</a:t>
            </a:r>
            <a:r>
              <a:rPr lang="en-US" altLang="zh-CN" sz="1800" dirty="0"/>
              <a:t> * </a:t>
            </a:r>
            <a:r>
              <a:rPr lang="en-US" altLang="zh-CN" sz="1800" dirty="0" err="1"/>
              <a:t>p5</a:t>
            </a:r>
            <a:r>
              <a:rPr lang="en-US" altLang="zh-CN" sz="1800" dirty="0"/>
              <a:t> * </a:t>
            </a:r>
            <a:r>
              <a:rPr lang="en-US" altLang="zh-CN" sz="1800" dirty="0" err="1"/>
              <a:t>p4</a:t>
            </a:r>
            <a:r>
              <a:rPr lang="en-US" altLang="zh-CN" sz="18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/>
              <a:t>			</a:t>
            </a:r>
            <a:r>
              <a:rPr lang="en-US" altLang="zh-CN" sz="1800" dirty="0" err="1"/>
              <a:t>P2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p11</a:t>
            </a:r>
            <a:r>
              <a:rPr lang="en-US" altLang="zh-CN" sz="1800" dirty="0"/>
              <a:t> * </a:t>
            </a:r>
            <a:r>
              <a:rPr lang="en-US" altLang="zh-CN" sz="1800" dirty="0" err="1"/>
              <a:t>p10</a:t>
            </a:r>
            <a:r>
              <a:rPr lang="en-US" altLang="zh-CN" sz="1800" dirty="0"/>
              <a:t> * </a:t>
            </a:r>
            <a:r>
              <a:rPr lang="en-US" altLang="zh-CN" sz="1800" dirty="0" err="1"/>
              <a:t>p9</a:t>
            </a:r>
            <a:r>
              <a:rPr lang="en-US" altLang="zh-CN" sz="1800" dirty="0"/>
              <a:t> * </a:t>
            </a:r>
            <a:r>
              <a:rPr lang="en-US" altLang="zh-CN" sz="1800" dirty="0" err="1"/>
              <a:t>p8</a:t>
            </a:r>
            <a:r>
              <a:rPr lang="en-US" altLang="zh-CN" sz="18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/>
              <a:t>			</a:t>
            </a:r>
            <a:r>
              <a:rPr lang="en-US" altLang="zh-CN" sz="1800" dirty="0" err="1"/>
              <a:t>P3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p15</a:t>
            </a:r>
            <a:r>
              <a:rPr lang="en-US" altLang="zh-CN" sz="1800" dirty="0"/>
              <a:t> * </a:t>
            </a:r>
            <a:r>
              <a:rPr lang="en-US" altLang="zh-CN" sz="1800" dirty="0" err="1"/>
              <a:t>p14</a:t>
            </a:r>
            <a:r>
              <a:rPr lang="en-US" altLang="zh-CN" sz="1800" dirty="0"/>
              <a:t> * </a:t>
            </a:r>
            <a:r>
              <a:rPr lang="en-US" altLang="zh-CN" sz="1800" dirty="0" err="1"/>
              <a:t>p13</a:t>
            </a:r>
            <a:r>
              <a:rPr lang="en-US" altLang="zh-CN" sz="1800" dirty="0"/>
              <a:t> * </a:t>
            </a:r>
            <a:r>
              <a:rPr lang="en-US" altLang="zh-CN" sz="1800" dirty="0" err="1"/>
              <a:t>p12</a:t>
            </a:r>
            <a:r>
              <a:rPr lang="en-US" altLang="zh-CN" sz="1800" dirty="0"/>
              <a:t> 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1847850" y="227014"/>
            <a:ext cx="8540750" cy="5873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Group Carry </a:t>
            </a:r>
            <a:r>
              <a:rPr lang="en-US" altLang="zh-CN" dirty="0" err="1" smtClean="0">
                <a:ea typeface="宋体" panose="02010600030101010101" pitchFamily="2" charset="-122"/>
              </a:rPr>
              <a:t>Lookahead</a:t>
            </a:r>
            <a:r>
              <a:rPr lang="en-US" altLang="zh-CN" dirty="0" smtClean="0">
                <a:ea typeface="宋体" panose="02010600030101010101" pitchFamily="2" charset="-122"/>
              </a:rPr>
              <a:t> Logic</a:t>
            </a:r>
            <a:endParaRPr dirty="0" smtClean="0"/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>
          <a:xfrm>
            <a:off x="1415480" y="980728"/>
            <a:ext cx="9289032" cy="41941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400" b="0" dirty="0">
                <a:solidFill>
                  <a:schemeClr val="tx1"/>
                </a:solidFill>
                <a:cs typeface="Times New Roman" panose="02020603050405020304" pitchFamily="18" charset="0"/>
              </a:rPr>
              <a:t>Last slide show shows the implementation of these equations for four bits. This could be extended to more than four bits; in practice, due to limited gate fan-in, such extension is not feasible.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0" dirty="0">
                <a:solidFill>
                  <a:schemeClr val="tx1"/>
                </a:solidFill>
                <a:cs typeface="Times New Roman" panose="02020603050405020304" pitchFamily="18" charset="0"/>
              </a:rPr>
              <a:t>Instead, the concept is extended another level by considering </a:t>
            </a:r>
            <a:r>
              <a:rPr lang="en-US" altLang="zh-CN" sz="2400" b="0" i="1" dirty="0">
                <a:solidFill>
                  <a:srgbClr val="FF0000"/>
                </a:solidFill>
                <a:cs typeface="Times New Roman" panose="02020603050405020304" pitchFamily="18" charset="0"/>
              </a:rPr>
              <a:t>group generate</a:t>
            </a:r>
            <a:r>
              <a:rPr lang="en-US" altLang="zh-CN" sz="2400" b="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cs typeface="Times New Roman" panose="02020603050405020304" pitchFamily="18" charset="0"/>
              </a:rPr>
              <a:t>(G</a:t>
            </a:r>
            <a:r>
              <a:rPr lang="en-US" altLang="zh-CN" sz="2400" b="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0-3</a:t>
            </a:r>
            <a:r>
              <a:rPr lang="en-US" altLang="zh-CN" sz="2400" b="0" dirty="0">
                <a:solidFill>
                  <a:schemeClr val="tx1"/>
                </a:solidFill>
                <a:cs typeface="Times New Roman" panose="02020603050405020304" pitchFamily="18" charset="0"/>
              </a:rPr>
              <a:t>) and </a:t>
            </a:r>
            <a:r>
              <a:rPr lang="en-US" altLang="zh-CN" sz="2400" b="0" i="1" dirty="0">
                <a:solidFill>
                  <a:srgbClr val="FF0000"/>
                </a:solidFill>
                <a:cs typeface="Times New Roman" panose="02020603050405020304" pitchFamily="18" charset="0"/>
              </a:rPr>
              <a:t>group propagate</a:t>
            </a:r>
            <a:r>
              <a:rPr lang="en-US" altLang="zh-CN" sz="2400" b="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cs typeface="Times New Roman" panose="02020603050405020304" pitchFamily="18" charset="0"/>
              </a:rPr>
              <a:t>(P</a:t>
            </a:r>
            <a:r>
              <a:rPr lang="en-US" altLang="zh-CN" sz="2400" b="0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0-3</a:t>
            </a:r>
            <a:r>
              <a:rPr lang="en-US" altLang="zh-CN" sz="2400" b="0" dirty="0">
                <a:solidFill>
                  <a:schemeClr val="tx1"/>
                </a:solidFill>
                <a:cs typeface="Times New Roman" panose="02020603050405020304" pitchFamily="18" charset="0"/>
              </a:rPr>
              <a:t>) functions:</a:t>
            </a:r>
          </a:p>
          <a:p>
            <a:pPr>
              <a:lnSpc>
                <a:spcPct val="90000"/>
              </a:lnSpc>
              <a:defRPr/>
            </a:pPr>
            <a:endParaRPr lang="en-US" altLang="zh-CN" sz="2400" b="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zh-CN" sz="2400" b="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400" b="0" dirty="0">
                <a:solidFill>
                  <a:schemeClr val="tx1"/>
                </a:solidFill>
                <a:cs typeface="Times New Roman" panose="02020603050405020304" pitchFamily="18" charset="0"/>
              </a:rPr>
              <a:t>Using these two equations:</a:t>
            </a:r>
          </a:p>
          <a:p>
            <a:pPr>
              <a:lnSpc>
                <a:spcPct val="90000"/>
              </a:lnSpc>
              <a:defRPr/>
            </a:pPr>
            <a:endParaRPr lang="en-US" altLang="zh-CN" sz="2400" b="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400" b="0" dirty="0">
                <a:solidFill>
                  <a:schemeClr val="tx1"/>
                </a:solidFill>
                <a:cs typeface="Times New Roman" panose="02020603050405020304" pitchFamily="18" charset="0"/>
              </a:rPr>
              <a:t>Thus, it is possible to have four 4-bit adders use one of the same carry </a:t>
            </a:r>
            <a:r>
              <a:rPr lang="en-US" altLang="zh-CN" sz="2400" b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lookahead</a:t>
            </a:r>
            <a:r>
              <a:rPr lang="en-US" altLang="zh-CN" sz="2400" b="0" dirty="0">
                <a:solidFill>
                  <a:schemeClr val="tx1"/>
                </a:solidFill>
                <a:cs typeface="Times New Roman" panose="02020603050405020304" pitchFamily="18" charset="0"/>
              </a:rPr>
              <a:t> circuit to</a:t>
            </a:r>
            <a:r>
              <a:rPr lang="en-US" altLang="zh-CN" sz="2400" b="0" dirty="0">
                <a:cs typeface="Times New Roman" panose="02020603050405020304" pitchFamily="18" charset="0"/>
              </a:rPr>
              <a:t> </a:t>
            </a:r>
            <a:r>
              <a:rPr lang="en-US" altLang="zh-CN" sz="2400" b="0" dirty="0">
                <a:solidFill>
                  <a:srgbClr val="FF0000"/>
                </a:solidFill>
                <a:cs typeface="Times New Roman" panose="02020603050405020304" pitchFamily="18" charset="0"/>
              </a:rPr>
              <a:t>speed up 16-bit </a:t>
            </a:r>
            <a:r>
              <a:rPr lang="en-US" altLang="zh-CN" sz="2400" b="0" dirty="0">
                <a:solidFill>
                  <a:schemeClr val="tx1"/>
                </a:solidFill>
                <a:cs typeface="Times New Roman" panose="02020603050405020304" pitchFamily="18" charset="0"/>
              </a:rPr>
              <a:t>addition</a:t>
            </a:r>
          </a:p>
          <a:p>
            <a:pPr>
              <a:lnSpc>
                <a:spcPct val="90000"/>
              </a:lnSpc>
              <a:defRPr/>
            </a:pPr>
            <a:endParaRPr lang="en-US" altLang="zh-CN" sz="2400" b="0" dirty="0">
              <a:cs typeface="Times New Roman" panose="02020603050405020304" pitchFamily="18" charset="0"/>
            </a:endParaRPr>
          </a:p>
          <a:p>
            <a:pPr>
              <a:defRPr/>
            </a:pPr>
            <a:endParaRPr sz="2400" b="0" dirty="0"/>
          </a:p>
        </p:txBody>
      </p:sp>
      <p:grpSp>
        <p:nvGrpSpPr>
          <p:cNvPr id="75780" name="Group 4"/>
          <p:cNvGrpSpPr>
            <a:grpSpLocks/>
          </p:cNvGrpSpPr>
          <p:nvPr/>
        </p:nvGrpSpPr>
        <p:grpSpPr bwMode="auto">
          <a:xfrm>
            <a:off x="3224213" y="3402014"/>
            <a:ext cx="6038850" cy="847725"/>
            <a:chOff x="962" y="2169"/>
            <a:chExt cx="4225" cy="784"/>
          </a:xfrm>
        </p:grpSpPr>
        <p:sp>
          <p:nvSpPr>
            <p:cNvPr id="75796" name="Rectangle 5"/>
            <p:cNvSpPr>
              <a:spLocks noChangeArrowheads="1"/>
            </p:cNvSpPr>
            <p:nvPr/>
          </p:nvSpPr>
          <p:spPr bwMode="auto">
            <a:xfrm>
              <a:off x="2467" y="2640"/>
              <a:ext cx="9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797" name="Rectangle 6"/>
            <p:cNvSpPr>
              <a:spLocks noChangeArrowheads="1"/>
            </p:cNvSpPr>
            <p:nvPr/>
          </p:nvSpPr>
          <p:spPr bwMode="auto">
            <a:xfrm>
              <a:off x="2223" y="2640"/>
              <a:ext cx="9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798" name="Rectangle 7"/>
            <p:cNvSpPr>
              <a:spLocks noChangeArrowheads="1"/>
            </p:cNvSpPr>
            <p:nvPr/>
          </p:nvSpPr>
          <p:spPr bwMode="auto">
            <a:xfrm>
              <a:off x="1982" y="2640"/>
              <a:ext cx="9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799" name="Rectangle 8"/>
            <p:cNvSpPr>
              <a:spLocks noChangeArrowheads="1"/>
            </p:cNvSpPr>
            <p:nvPr/>
          </p:nvSpPr>
          <p:spPr bwMode="auto">
            <a:xfrm>
              <a:off x="1740" y="2640"/>
              <a:ext cx="9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00" name="Rectangle 9"/>
            <p:cNvSpPr>
              <a:spLocks noChangeArrowheads="1"/>
            </p:cNvSpPr>
            <p:nvPr/>
          </p:nvSpPr>
          <p:spPr bwMode="auto">
            <a:xfrm>
              <a:off x="1280" y="2640"/>
              <a:ext cx="9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01" name="Rectangle 10"/>
            <p:cNvSpPr>
              <a:spLocks noChangeArrowheads="1"/>
            </p:cNvSpPr>
            <p:nvPr/>
          </p:nvSpPr>
          <p:spPr bwMode="auto">
            <a:xfrm>
              <a:off x="1079" y="2640"/>
              <a:ext cx="9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02" name="Rectangle 11"/>
            <p:cNvSpPr>
              <a:spLocks noChangeArrowheads="1"/>
            </p:cNvSpPr>
            <p:nvPr/>
          </p:nvSpPr>
          <p:spPr bwMode="auto">
            <a:xfrm>
              <a:off x="5088" y="2293"/>
              <a:ext cx="9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03" name="Rectangle 12"/>
            <p:cNvSpPr>
              <a:spLocks noChangeArrowheads="1"/>
            </p:cNvSpPr>
            <p:nvPr/>
          </p:nvSpPr>
          <p:spPr bwMode="auto">
            <a:xfrm>
              <a:off x="4774" y="2293"/>
              <a:ext cx="9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04" name="Rectangle 13"/>
            <p:cNvSpPr>
              <a:spLocks noChangeArrowheads="1"/>
            </p:cNvSpPr>
            <p:nvPr/>
          </p:nvSpPr>
          <p:spPr bwMode="auto">
            <a:xfrm>
              <a:off x="4530" y="2293"/>
              <a:ext cx="9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05" name="Rectangle 14"/>
            <p:cNvSpPr>
              <a:spLocks noChangeArrowheads="1"/>
            </p:cNvSpPr>
            <p:nvPr/>
          </p:nvSpPr>
          <p:spPr bwMode="auto">
            <a:xfrm>
              <a:off x="4289" y="2293"/>
              <a:ext cx="9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06" name="Rectangle 15"/>
            <p:cNvSpPr>
              <a:spLocks noChangeArrowheads="1"/>
            </p:cNvSpPr>
            <p:nvPr/>
          </p:nvSpPr>
          <p:spPr bwMode="auto">
            <a:xfrm>
              <a:off x="4037" y="2293"/>
              <a:ext cx="9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07" name="Rectangle 16"/>
            <p:cNvSpPr>
              <a:spLocks noChangeArrowheads="1"/>
            </p:cNvSpPr>
            <p:nvPr/>
          </p:nvSpPr>
          <p:spPr bwMode="auto">
            <a:xfrm>
              <a:off x="3609" y="2293"/>
              <a:ext cx="9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08" name="Rectangle 17"/>
            <p:cNvSpPr>
              <a:spLocks noChangeArrowheads="1"/>
            </p:cNvSpPr>
            <p:nvPr/>
          </p:nvSpPr>
          <p:spPr bwMode="auto">
            <a:xfrm>
              <a:off x="3303" y="2293"/>
              <a:ext cx="9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09" name="Rectangle 18"/>
            <p:cNvSpPr>
              <a:spLocks noChangeArrowheads="1"/>
            </p:cNvSpPr>
            <p:nvPr/>
          </p:nvSpPr>
          <p:spPr bwMode="auto">
            <a:xfrm>
              <a:off x="3051" y="2293"/>
              <a:ext cx="9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10" name="Rectangle 19"/>
            <p:cNvSpPr>
              <a:spLocks noChangeArrowheads="1"/>
            </p:cNvSpPr>
            <p:nvPr/>
          </p:nvSpPr>
          <p:spPr bwMode="auto">
            <a:xfrm>
              <a:off x="2618" y="2293"/>
              <a:ext cx="9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11" name="Rectangle 20"/>
            <p:cNvSpPr>
              <a:spLocks noChangeArrowheads="1"/>
            </p:cNvSpPr>
            <p:nvPr/>
          </p:nvSpPr>
          <p:spPr bwMode="auto">
            <a:xfrm>
              <a:off x="2301" y="2293"/>
              <a:ext cx="9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12" name="Rectangle 21"/>
            <p:cNvSpPr>
              <a:spLocks noChangeArrowheads="1"/>
            </p:cNvSpPr>
            <p:nvPr/>
          </p:nvSpPr>
          <p:spPr bwMode="auto">
            <a:xfrm>
              <a:off x="1869" y="2293"/>
              <a:ext cx="9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13" name="Rectangle 22"/>
            <p:cNvSpPr>
              <a:spLocks noChangeArrowheads="1"/>
            </p:cNvSpPr>
            <p:nvPr/>
          </p:nvSpPr>
          <p:spPr bwMode="auto">
            <a:xfrm>
              <a:off x="1345" y="2293"/>
              <a:ext cx="9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14" name="Rectangle 23"/>
            <p:cNvSpPr>
              <a:spLocks noChangeArrowheads="1"/>
            </p:cNvSpPr>
            <p:nvPr/>
          </p:nvSpPr>
          <p:spPr bwMode="auto">
            <a:xfrm>
              <a:off x="1143" y="2293"/>
              <a:ext cx="9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15" name="Rectangle 24"/>
            <p:cNvSpPr>
              <a:spLocks noChangeArrowheads="1"/>
            </p:cNvSpPr>
            <p:nvPr/>
          </p:nvSpPr>
          <p:spPr bwMode="auto">
            <a:xfrm>
              <a:off x="2353" y="2541"/>
              <a:ext cx="121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16" name="Rectangle 25"/>
            <p:cNvSpPr>
              <a:spLocks noChangeArrowheads="1"/>
            </p:cNvSpPr>
            <p:nvPr/>
          </p:nvSpPr>
          <p:spPr bwMode="auto">
            <a:xfrm>
              <a:off x="2116" y="2541"/>
              <a:ext cx="121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17" name="Rectangle 26"/>
            <p:cNvSpPr>
              <a:spLocks noChangeArrowheads="1"/>
            </p:cNvSpPr>
            <p:nvPr/>
          </p:nvSpPr>
          <p:spPr bwMode="auto">
            <a:xfrm>
              <a:off x="1864" y="2541"/>
              <a:ext cx="121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18" name="Rectangle 27"/>
            <p:cNvSpPr>
              <a:spLocks noChangeArrowheads="1"/>
            </p:cNvSpPr>
            <p:nvPr/>
          </p:nvSpPr>
          <p:spPr bwMode="auto">
            <a:xfrm>
              <a:off x="1621" y="2541"/>
              <a:ext cx="121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19" name="Rectangle 28"/>
            <p:cNvSpPr>
              <a:spLocks noChangeArrowheads="1"/>
            </p:cNvSpPr>
            <p:nvPr/>
          </p:nvSpPr>
          <p:spPr bwMode="auto">
            <a:xfrm>
              <a:off x="965" y="2541"/>
              <a:ext cx="121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20" name="Rectangle 29"/>
            <p:cNvSpPr>
              <a:spLocks noChangeArrowheads="1"/>
            </p:cNvSpPr>
            <p:nvPr/>
          </p:nvSpPr>
          <p:spPr bwMode="auto">
            <a:xfrm>
              <a:off x="4907" y="2194"/>
              <a:ext cx="154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G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21" name="Rectangle 30"/>
            <p:cNvSpPr>
              <a:spLocks noChangeArrowheads="1"/>
            </p:cNvSpPr>
            <p:nvPr/>
          </p:nvSpPr>
          <p:spPr bwMode="auto">
            <a:xfrm>
              <a:off x="4659" y="2194"/>
              <a:ext cx="121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22" name="Rectangle 31"/>
            <p:cNvSpPr>
              <a:spLocks noChangeArrowheads="1"/>
            </p:cNvSpPr>
            <p:nvPr/>
          </p:nvSpPr>
          <p:spPr bwMode="auto">
            <a:xfrm>
              <a:off x="4423" y="2194"/>
              <a:ext cx="121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23" name="Rectangle 32"/>
            <p:cNvSpPr>
              <a:spLocks noChangeArrowheads="1"/>
            </p:cNvSpPr>
            <p:nvPr/>
          </p:nvSpPr>
          <p:spPr bwMode="auto">
            <a:xfrm>
              <a:off x="4170" y="2194"/>
              <a:ext cx="121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24" name="Rectangle 33"/>
            <p:cNvSpPr>
              <a:spLocks noChangeArrowheads="1"/>
            </p:cNvSpPr>
            <p:nvPr/>
          </p:nvSpPr>
          <p:spPr bwMode="auto">
            <a:xfrm>
              <a:off x="3918" y="2194"/>
              <a:ext cx="121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25" name="Rectangle 34"/>
            <p:cNvSpPr>
              <a:spLocks noChangeArrowheads="1"/>
            </p:cNvSpPr>
            <p:nvPr/>
          </p:nvSpPr>
          <p:spPr bwMode="auto">
            <a:xfrm>
              <a:off x="3434" y="2194"/>
              <a:ext cx="154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G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26" name="Rectangle 35"/>
            <p:cNvSpPr>
              <a:spLocks noChangeArrowheads="1"/>
            </p:cNvSpPr>
            <p:nvPr/>
          </p:nvSpPr>
          <p:spPr bwMode="auto">
            <a:xfrm>
              <a:off x="3184" y="2194"/>
              <a:ext cx="121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27" name="Rectangle 36"/>
            <p:cNvSpPr>
              <a:spLocks noChangeArrowheads="1"/>
            </p:cNvSpPr>
            <p:nvPr/>
          </p:nvSpPr>
          <p:spPr bwMode="auto">
            <a:xfrm>
              <a:off x="2932" y="2194"/>
              <a:ext cx="121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28" name="Rectangle 37"/>
            <p:cNvSpPr>
              <a:spLocks noChangeArrowheads="1"/>
            </p:cNvSpPr>
            <p:nvPr/>
          </p:nvSpPr>
          <p:spPr bwMode="auto">
            <a:xfrm>
              <a:off x="2432" y="2194"/>
              <a:ext cx="154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G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29" name="Rectangle 38"/>
            <p:cNvSpPr>
              <a:spLocks noChangeArrowheads="1"/>
            </p:cNvSpPr>
            <p:nvPr/>
          </p:nvSpPr>
          <p:spPr bwMode="auto">
            <a:xfrm>
              <a:off x="2183" y="2194"/>
              <a:ext cx="121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30" name="Rectangle 39"/>
            <p:cNvSpPr>
              <a:spLocks noChangeArrowheads="1"/>
            </p:cNvSpPr>
            <p:nvPr/>
          </p:nvSpPr>
          <p:spPr bwMode="auto">
            <a:xfrm>
              <a:off x="1683" y="2194"/>
              <a:ext cx="154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G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31" name="Rectangle 40"/>
            <p:cNvSpPr>
              <a:spLocks noChangeArrowheads="1"/>
            </p:cNvSpPr>
            <p:nvPr/>
          </p:nvSpPr>
          <p:spPr bwMode="auto">
            <a:xfrm>
              <a:off x="962" y="2194"/>
              <a:ext cx="154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G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32" name="Rectangle 41"/>
            <p:cNvSpPr>
              <a:spLocks noChangeArrowheads="1"/>
            </p:cNvSpPr>
            <p:nvPr/>
          </p:nvSpPr>
          <p:spPr bwMode="auto">
            <a:xfrm>
              <a:off x="1442" y="2516"/>
              <a:ext cx="10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=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33" name="Rectangle 42"/>
            <p:cNvSpPr>
              <a:spLocks noChangeArrowheads="1"/>
            </p:cNvSpPr>
            <p:nvPr/>
          </p:nvSpPr>
          <p:spPr bwMode="auto">
            <a:xfrm>
              <a:off x="3751" y="2169"/>
              <a:ext cx="10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+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34" name="Rectangle 43"/>
            <p:cNvSpPr>
              <a:spLocks noChangeArrowheads="1"/>
            </p:cNvSpPr>
            <p:nvPr/>
          </p:nvSpPr>
          <p:spPr bwMode="auto">
            <a:xfrm>
              <a:off x="2765" y="2169"/>
              <a:ext cx="10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+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35" name="Rectangle 44"/>
            <p:cNvSpPr>
              <a:spLocks noChangeArrowheads="1"/>
            </p:cNvSpPr>
            <p:nvPr/>
          </p:nvSpPr>
          <p:spPr bwMode="auto">
            <a:xfrm>
              <a:off x="2015" y="2169"/>
              <a:ext cx="10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+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36" name="Rectangle 45"/>
            <p:cNvSpPr>
              <a:spLocks noChangeArrowheads="1"/>
            </p:cNvSpPr>
            <p:nvPr/>
          </p:nvSpPr>
          <p:spPr bwMode="auto">
            <a:xfrm>
              <a:off x="1506" y="2169"/>
              <a:ext cx="10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=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37" name="Rectangle 46"/>
            <p:cNvSpPr>
              <a:spLocks noChangeArrowheads="1"/>
            </p:cNvSpPr>
            <p:nvPr/>
          </p:nvSpPr>
          <p:spPr bwMode="auto">
            <a:xfrm>
              <a:off x="1173" y="2620"/>
              <a:ext cx="10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838" name="Rectangle 47"/>
            <p:cNvSpPr>
              <a:spLocks noChangeArrowheads="1"/>
            </p:cNvSpPr>
            <p:nvPr/>
          </p:nvSpPr>
          <p:spPr bwMode="auto">
            <a:xfrm>
              <a:off x="1237" y="2273"/>
              <a:ext cx="109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75781" name="Group 48"/>
          <p:cNvGrpSpPr>
            <a:grpSpLocks/>
          </p:cNvGrpSpPr>
          <p:nvPr/>
        </p:nvGrpSpPr>
        <p:grpSpPr bwMode="auto">
          <a:xfrm>
            <a:off x="5111751" y="4503738"/>
            <a:ext cx="2784475" cy="419100"/>
            <a:chOff x="990" y="3035"/>
            <a:chExt cx="1910" cy="640"/>
          </a:xfrm>
        </p:grpSpPr>
        <p:sp>
          <p:nvSpPr>
            <p:cNvPr id="75782" name="Rectangle 49"/>
            <p:cNvSpPr>
              <a:spLocks noChangeArrowheads="1"/>
            </p:cNvSpPr>
            <p:nvPr/>
          </p:nvSpPr>
          <p:spPr bwMode="auto">
            <a:xfrm>
              <a:off x="2803" y="3159"/>
              <a:ext cx="97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783" name="Rectangle 50"/>
            <p:cNvSpPr>
              <a:spLocks noChangeArrowheads="1"/>
            </p:cNvSpPr>
            <p:nvPr/>
          </p:nvSpPr>
          <p:spPr bwMode="auto">
            <a:xfrm>
              <a:off x="2507" y="3159"/>
              <a:ext cx="97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784" name="Rectangle 51"/>
            <p:cNvSpPr>
              <a:spLocks noChangeArrowheads="1"/>
            </p:cNvSpPr>
            <p:nvPr/>
          </p:nvSpPr>
          <p:spPr bwMode="auto">
            <a:xfrm>
              <a:off x="2306" y="3159"/>
              <a:ext cx="97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785" name="Rectangle 52"/>
            <p:cNvSpPr>
              <a:spLocks noChangeArrowheads="1"/>
            </p:cNvSpPr>
            <p:nvPr/>
          </p:nvSpPr>
          <p:spPr bwMode="auto">
            <a:xfrm>
              <a:off x="1878" y="3159"/>
              <a:ext cx="97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786" name="Rectangle 53"/>
            <p:cNvSpPr>
              <a:spLocks noChangeArrowheads="1"/>
            </p:cNvSpPr>
            <p:nvPr/>
          </p:nvSpPr>
          <p:spPr bwMode="auto">
            <a:xfrm>
              <a:off x="1676" y="3159"/>
              <a:ext cx="97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787" name="Rectangle 54"/>
            <p:cNvSpPr>
              <a:spLocks noChangeArrowheads="1"/>
            </p:cNvSpPr>
            <p:nvPr/>
          </p:nvSpPr>
          <p:spPr bwMode="auto">
            <a:xfrm>
              <a:off x="1154" y="3159"/>
              <a:ext cx="97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4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788" name="Rectangle 55"/>
            <p:cNvSpPr>
              <a:spLocks noChangeArrowheads="1"/>
            </p:cNvSpPr>
            <p:nvPr/>
          </p:nvSpPr>
          <p:spPr bwMode="auto">
            <a:xfrm>
              <a:off x="2638" y="3060"/>
              <a:ext cx="140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789" name="Rectangle 56"/>
            <p:cNvSpPr>
              <a:spLocks noChangeArrowheads="1"/>
            </p:cNvSpPr>
            <p:nvPr/>
          </p:nvSpPr>
          <p:spPr bwMode="auto">
            <a:xfrm>
              <a:off x="2192" y="3060"/>
              <a:ext cx="119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790" name="Rectangle 57"/>
            <p:cNvSpPr>
              <a:spLocks noChangeArrowheads="1"/>
            </p:cNvSpPr>
            <p:nvPr/>
          </p:nvSpPr>
          <p:spPr bwMode="auto">
            <a:xfrm>
              <a:off x="1495" y="3060"/>
              <a:ext cx="151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G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791" name="Rectangle 58"/>
            <p:cNvSpPr>
              <a:spLocks noChangeArrowheads="1"/>
            </p:cNvSpPr>
            <p:nvPr/>
          </p:nvSpPr>
          <p:spPr bwMode="auto">
            <a:xfrm>
              <a:off x="990" y="3060"/>
              <a:ext cx="140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792" name="Rectangle 59"/>
            <p:cNvSpPr>
              <a:spLocks noChangeArrowheads="1"/>
            </p:cNvSpPr>
            <p:nvPr/>
          </p:nvSpPr>
          <p:spPr bwMode="auto">
            <a:xfrm>
              <a:off x="2400" y="3139"/>
              <a:ext cx="107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793" name="Rectangle 60"/>
            <p:cNvSpPr>
              <a:spLocks noChangeArrowheads="1"/>
            </p:cNvSpPr>
            <p:nvPr/>
          </p:nvSpPr>
          <p:spPr bwMode="auto">
            <a:xfrm>
              <a:off x="1770" y="3139"/>
              <a:ext cx="107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794" name="Rectangle 61"/>
            <p:cNvSpPr>
              <a:spLocks noChangeArrowheads="1"/>
            </p:cNvSpPr>
            <p:nvPr/>
          </p:nvSpPr>
          <p:spPr bwMode="auto">
            <a:xfrm>
              <a:off x="2024" y="3035"/>
              <a:ext cx="107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+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795" name="Rectangle 62"/>
            <p:cNvSpPr>
              <a:spLocks noChangeArrowheads="1"/>
            </p:cNvSpPr>
            <p:nvPr/>
          </p:nvSpPr>
          <p:spPr bwMode="auto">
            <a:xfrm>
              <a:off x="1318" y="3035"/>
              <a:ext cx="107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200">
                  <a:solidFill>
                    <a:srgbClr val="FF0000"/>
                  </a:solidFill>
                  <a:latin typeface="Symbol" panose="05050102010706020507" pitchFamily="18" charset="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=</a:t>
              </a:r>
              <a:endParaRPr kumimoji="0"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9989402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xfrm>
            <a:off x="1774825" y="104775"/>
            <a:ext cx="8540750" cy="87630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  <a:defRPr/>
            </a:pPr>
            <a:r>
              <a:rPr lang="en-US" altLang="zh-CN" smtClean="0">
                <a:ea typeface="宋体" panose="02010600030101010101" pitchFamily="2" charset="-122"/>
              </a:rPr>
              <a:t>Extended Example: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			16 carry </a:t>
            </a:r>
            <a:r>
              <a:rPr lang="en-US" altLang="zh-CN" err="1" smtClean="0">
                <a:ea typeface="宋体" panose="02010600030101010101" pitchFamily="2" charset="-122"/>
              </a:rPr>
              <a:t>lookahead</a:t>
            </a:r>
            <a:r>
              <a:rPr lang="en-US" altLang="zh-CN" smtClean="0">
                <a:ea typeface="宋体" panose="02010600030101010101" pitchFamily="2" charset="-122"/>
              </a:rPr>
              <a:t> adder</a:t>
            </a:r>
            <a:endParaRPr smtClean="0"/>
          </a:p>
        </p:txBody>
      </p:sp>
      <p:sp>
        <p:nvSpPr>
          <p:cNvPr id="5" name="矩形 4"/>
          <p:cNvSpPr/>
          <p:nvPr/>
        </p:nvSpPr>
        <p:spPr bwMode="auto">
          <a:xfrm>
            <a:off x="2208214" y="2708276"/>
            <a:ext cx="6480175" cy="3603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488" tIns="44450" rIns="90488" bIns="44450" anchor="ctr"/>
          <a:lstStyle>
            <a:lvl1pPr>
              <a:defRPr kumimoji="1" sz="2800" b="1">
                <a:solidFill>
                  <a:srgbClr val="3333CD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rgbClr val="3333CD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rgbClr val="3333CD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rgbClr val="3333CD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rgbClr val="3333CD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en-US">
              <a:ea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3388" y="1052513"/>
            <a:ext cx="8964612" cy="4470400"/>
          </a:xfrm>
        </p:spPr>
        <p:txBody>
          <a:bodyPr/>
          <a:lstStyle/>
          <a:p>
            <a:pPr marL="288925" indent="-288925" algn="just">
              <a:spcBef>
                <a:spcPct val="30000"/>
              </a:spcBef>
              <a:buClrTx/>
              <a:buSzTx/>
              <a:buNone/>
              <a:defRPr/>
            </a:pPr>
            <a:r>
              <a:rPr kumimoji="1" lang="en-US" altLang="zh-CN" sz="2000" dirty="0">
                <a:solidFill>
                  <a:schemeClr val="tx1"/>
                </a:solidFill>
              </a:rPr>
              <a:t>C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4</a:t>
            </a:r>
            <a:r>
              <a:rPr kumimoji="1" lang="en-US" altLang="zh-CN" sz="2000" dirty="0">
                <a:solidFill>
                  <a:schemeClr val="tx1"/>
                </a:solidFill>
              </a:rPr>
              <a:t> = G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3</a:t>
            </a:r>
            <a:r>
              <a:rPr kumimoji="1" lang="en-US" altLang="zh-CN" sz="2000" dirty="0">
                <a:solidFill>
                  <a:schemeClr val="tx1"/>
                </a:solidFill>
              </a:rPr>
              <a:t> + P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3</a:t>
            </a:r>
            <a:r>
              <a:rPr kumimoji="1" lang="en-US" altLang="zh-CN" sz="2000" dirty="0">
                <a:solidFill>
                  <a:schemeClr val="tx1"/>
                </a:solidFill>
              </a:rPr>
              <a:t>G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2</a:t>
            </a:r>
            <a:r>
              <a:rPr kumimoji="1" lang="en-US" altLang="zh-CN" sz="2000" dirty="0">
                <a:solidFill>
                  <a:schemeClr val="tx1"/>
                </a:solidFill>
              </a:rPr>
              <a:t> + P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3</a:t>
            </a:r>
            <a:r>
              <a:rPr kumimoji="1" lang="en-US" altLang="zh-CN" sz="2000" dirty="0">
                <a:solidFill>
                  <a:schemeClr val="tx1"/>
                </a:solidFill>
              </a:rPr>
              <a:t>P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2</a:t>
            </a:r>
            <a:r>
              <a:rPr kumimoji="1" lang="en-US" altLang="zh-CN" sz="2000" dirty="0">
                <a:solidFill>
                  <a:schemeClr val="tx1"/>
                </a:solidFill>
              </a:rPr>
              <a:t>G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1</a:t>
            </a:r>
            <a:r>
              <a:rPr kumimoji="1" lang="en-US" altLang="zh-CN" sz="2000" dirty="0">
                <a:solidFill>
                  <a:schemeClr val="tx1"/>
                </a:solidFill>
              </a:rPr>
              <a:t> + P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3</a:t>
            </a:r>
            <a:r>
              <a:rPr kumimoji="1" lang="en-US" altLang="zh-CN" sz="2000" dirty="0">
                <a:solidFill>
                  <a:schemeClr val="tx1"/>
                </a:solidFill>
              </a:rPr>
              <a:t>P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2</a:t>
            </a:r>
            <a:r>
              <a:rPr kumimoji="1" lang="en-US" altLang="zh-CN" sz="2000" dirty="0">
                <a:solidFill>
                  <a:schemeClr val="tx1"/>
                </a:solidFill>
              </a:rPr>
              <a:t>P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1</a:t>
            </a:r>
            <a:r>
              <a:rPr kumimoji="1" lang="en-US" altLang="zh-CN" sz="2000" dirty="0">
                <a:solidFill>
                  <a:schemeClr val="tx1"/>
                </a:solidFill>
              </a:rPr>
              <a:t>G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0</a:t>
            </a:r>
            <a:r>
              <a:rPr kumimoji="1" lang="en-US" altLang="zh-CN" sz="2000" dirty="0">
                <a:solidFill>
                  <a:schemeClr val="tx1"/>
                </a:solidFill>
              </a:rPr>
              <a:t> + P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3</a:t>
            </a:r>
            <a:r>
              <a:rPr kumimoji="1" lang="en-US" altLang="zh-CN" sz="2000" dirty="0">
                <a:solidFill>
                  <a:schemeClr val="tx1"/>
                </a:solidFill>
              </a:rPr>
              <a:t>P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2</a:t>
            </a:r>
            <a:r>
              <a:rPr kumimoji="1" lang="en-US" altLang="zh-CN" sz="2000" dirty="0">
                <a:solidFill>
                  <a:schemeClr val="tx1"/>
                </a:solidFill>
              </a:rPr>
              <a:t>P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1</a:t>
            </a:r>
            <a:r>
              <a:rPr kumimoji="1" lang="en-US" altLang="zh-CN" sz="2000" dirty="0">
                <a:solidFill>
                  <a:schemeClr val="tx1"/>
                </a:solidFill>
              </a:rPr>
              <a:t>P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0</a:t>
            </a:r>
            <a:r>
              <a:rPr kumimoji="1" lang="en-US" altLang="zh-CN" sz="2000" dirty="0">
                <a:solidFill>
                  <a:schemeClr val="tx1"/>
                </a:solidFill>
              </a:rPr>
              <a:t>C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0                       </a:t>
            </a:r>
            <a:r>
              <a:rPr kumimoji="1" lang="en-US" altLang="zh-CN" sz="2000" dirty="0">
                <a:solidFill>
                  <a:schemeClr val="tx1"/>
                </a:solidFill>
              </a:rPr>
              <a:t>= </a:t>
            </a:r>
            <a:r>
              <a:rPr kumimoji="1" lang="en-US" altLang="zh-CN" sz="2000" dirty="0">
                <a:solidFill>
                  <a:srgbClr val="FF3300"/>
                </a:solidFill>
              </a:rPr>
              <a:t>G</a:t>
            </a:r>
            <a:r>
              <a:rPr kumimoji="1" lang="en-US" altLang="zh-CN" sz="2000" baseline="-30000" dirty="0">
                <a:solidFill>
                  <a:srgbClr val="FF3300"/>
                </a:solidFill>
              </a:rPr>
              <a:t>0~3</a:t>
            </a:r>
            <a:r>
              <a:rPr kumimoji="1" lang="en-US" altLang="zh-CN" sz="2000" dirty="0"/>
              <a:t>+</a:t>
            </a:r>
            <a:r>
              <a:rPr kumimoji="1" lang="en-US" altLang="zh-CN" sz="2000" dirty="0">
                <a:solidFill>
                  <a:srgbClr val="FF3300"/>
                </a:solidFill>
              </a:rPr>
              <a:t> P</a:t>
            </a:r>
            <a:r>
              <a:rPr kumimoji="1" lang="en-US" altLang="zh-CN" sz="2000" baseline="-30000" dirty="0">
                <a:solidFill>
                  <a:srgbClr val="FF3300"/>
                </a:solidFill>
              </a:rPr>
              <a:t>0~3</a:t>
            </a:r>
            <a:r>
              <a:rPr kumimoji="1" lang="en-US" altLang="zh-CN" sz="2000" dirty="0"/>
              <a:t>C</a:t>
            </a:r>
            <a:r>
              <a:rPr kumimoji="1" lang="en-US" altLang="zh-CN" sz="2000" baseline="-30000" dirty="0"/>
              <a:t>0</a:t>
            </a:r>
            <a:endParaRPr kumimoji="1" lang="en-US" altLang="zh-CN" sz="2000" dirty="0"/>
          </a:p>
          <a:p>
            <a:pPr marL="288925" indent="-288925">
              <a:spcBef>
                <a:spcPct val="30000"/>
              </a:spcBef>
              <a:buClrTx/>
              <a:buSzTx/>
              <a:buNone/>
              <a:defRPr/>
            </a:pPr>
            <a:r>
              <a:rPr kumimoji="1" lang="en-US" altLang="zh-CN" sz="2000" dirty="0">
                <a:solidFill>
                  <a:schemeClr val="tx1"/>
                </a:solidFill>
              </a:rPr>
              <a:t>C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8</a:t>
            </a:r>
            <a:r>
              <a:rPr kumimoji="1" lang="en-US" altLang="zh-CN" sz="2000" dirty="0">
                <a:solidFill>
                  <a:schemeClr val="tx1"/>
                </a:solidFill>
              </a:rPr>
              <a:t> = G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7</a:t>
            </a:r>
            <a:r>
              <a:rPr kumimoji="1" lang="en-US" altLang="zh-CN" sz="2000" dirty="0">
                <a:solidFill>
                  <a:schemeClr val="tx1"/>
                </a:solidFill>
              </a:rPr>
              <a:t> + P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7</a:t>
            </a:r>
            <a:r>
              <a:rPr kumimoji="1" lang="en-US" altLang="zh-CN" sz="2000" dirty="0">
                <a:solidFill>
                  <a:schemeClr val="tx1"/>
                </a:solidFill>
              </a:rPr>
              <a:t>G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6</a:t>
            </a:r>
            <a:r>
              <a:rPr kumimoji="1" lang="en-US" altLang="zh-CN" sz="2000" dirty="0">
                <a:solidFill>
                  <a:schemeClr val="tx1"/>
                </a:solidFill>
              </a:rPr>
              <a:t> + P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7</a:t>
            </a:r>
            <a:r>
              <a:rPr kumimoji="1" lang="en-US" altLang="zh-CN" sz="2000" dirty="0">
                <a:solidFill>
                  <a:schemeClr val="tx1"/>
                </a:solidFill>
              </a:rPr>
              <a:t>P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6</a:t>
            </a:r>
            <a:r>
              <a:rPr kumimoji="1" lang="en-US" altLang="zh-CN" sz="2000" dirty="0">
                <a:solidFill>
                  <a:schemeClr val="tx1"/>
                </a:solidFill>
              </a:rPr>
              <a:t>G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5</a:t>
            </a:r>
            <a:r>
              <a:rPr kumimoji="1" lang="en-US" altLang="zh-CN" sz="2000" dirty="0">
                <a:solidFill>
                  <a:schemeClr val="tx1"/>
                </a:solidFill>
              </a:rPr>
              <a:t> + P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7</a:t>
            </a:r>
            <a:r>
              <a:rPr kumimoji="1" lang="en-US" altLang="zh-CN" sz="2000" dirty="0">
                <a:solidFill>
                  <a:schemeClr val="tx1"/>
                </a:solidFill>
              </a:rPr>
              <a:t>P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6</a:t>
            </a:r>
            <a:r>
              <a:rPr kumimoji="1" lang="en-US" altLang="zh-CN" sz="2000" dirty="0">
                <a:solidFill>
                  <a:schemeClr val="tx1"/>
                </a:solidFill>
              </a:rPr>
              <a:t>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5</a:t>
            </a:r>
            <a:r>
              <a:rPr kumimoji="1" lang="en-US" altLang="zh-CN" sz="2000" dirty="0">
                <a:solidFill>
                  <a:schemeClr val="tx1"/>
                </a:solidFill>
              </a:rPr>
              <a:t>G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4</a:t>
            </a:r>
            <a:r>
              <a:rPr kumimoji="1" lang="en-US" altLang="zh-CN" sz="2000" dirty="0">
                <a:solidFill>
                  <a:schemeClr val="tx1"/>
                </a:solidFill>
              </a:rPr>
              <a:t> + P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7</a:t>
            </a:r>
            <a:r>
              <a:rPr kumimoji="1" lang="en-US" altLang="zh-CN" sz="2000" dirty="0">
                <a:solidFill>
                  <a:schemeClr val="tx1"/>
                </a:solidFill>
              </a:rPr>
              <a:t>P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6</a:t>
            </a:r>
            <a:r>
              <a:rPr kumimoji="1" lang="en-US" altLang="zh-CN" sz="2000" dirty="0">
                <a:solidFill>
                  <a:schemeClr val="tx1"/>
                </a:solidFill>
              </a:rPr>
              <a:t>P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5</a:t>
            </a:r>
            <a:r>
              <a:rPr kumimoji="1" lang="en-US" altLang="zh-CN" sz="2000" dirty="0">
                <a:solidFill>
                  <a:schemeClr val="tx1"/>
                </a:solidFill>
              </a:rPr>
              <a:t>P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4</a:t>
            </a:r>
            <a:r>
              <a:rPr kumimoji="1" lang="en-US" altLang="zh-CN" sz="2000" dirty="0">
                <a:solidFill>
                  <a:schemeClr val="tx1"/>
                </a:solidFill>
              </a:rPr>
              <a:t>C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4                      </a:t>
            </a:r>
            <a:r>
              <a:rPr kumimoji="1" lang="en-US" altLang="zh-CN" sz="2000" dirty="0">
                <a:solidFill>
                  <a:schemeClr val="tx1"/>
                </a:solidFill>
              </a:rPr>
              <a:t>=</a:t>
            </a:r>
            <a:r>
              <a:rPr kumimoji="1" lang="en-US" altLang="zh-CN" sz="2000" dirty="0">
                <a:solidFill>
                  <a:srgbClr val="FF3300"/>
                </a:solidFill>
              </a:rPr>
              <a:t> G</a:t>
            </a:r>
            <a:r>
              <a:rPr kumimoji="1" lang="en-US" altLang="zh-CN" sz="2000" baseline="-30000" dirty="0">
                <a:solidFill>
                  <a:srgbClr val="FF3300"/>
                </a:solidFill>
              </a:rPr>
              <a:t>4~7</a:t>
            </a:r>
            <a:r>
              <a:rPr kumimoji="1" lang="en-US" altLang="zh-CN" sz="2000" dirty="0"/>
              <a:t>+</a:t>
            </a:r>
            <a:r>
              <a:rPr kumimoji="1" lang="en-US" altLang="zh-CN" sz="2000" dirty="0">
                <a:solidFill>
                  <a:srgbClr val="FF3300"/>
                </a:solidFill>
              </a:rPr>
              <a:t> P</a:t>
            </a:r>
            <a:r>
              <a:rPr kumimoji="1" lang="en-US" altLang="zh-CN" sz="2000" baseline="-30000" dirty="0">
                <a:solidFill>
                  <a:srgbClr val="FF3300"/>
                </a:solidFill>
              </a:rPr>
              <a:t>4~7</a:t>
            </a:r>
            <a:r>
              <a:rPr kumimoji="1" lang="en-US" altLang="zh-CN" sz="2000" dirty="0"/>
              <a:t>C</a:t>
            </a:r>
            <a:r>
              <a:rPr kumimoji="1" lang="en-US" altLang="zh-CN" sz="2000" baseline="-30000" dirty="0"/>
              <a:t>4</a:t>
            </a:r>
            <a:endParaRPr kumimoji="1" lang="en-US" altLang="zh-CN" sz="2000" dirty="0"/>
          </a:p>
          <a:p>
            <a:pPr marL="288925" indent="-288925">
              <a:spcBef>
                <a:spcPct val="30000"/>
              </a:spcBef>
              <a:buClrTx/>
              <a:buSzTx/>
              <a:buNone/>
              <a:defRPr/>
            </a:pPr>
            <a:r>
              <a:rPr kumimoji="1" lang="en-US" altLang="zh-CN" sz="2000" dirty="0">
                <a:solidFill>
                  <a:schemeClr val="tx1"/>
                </a:solidFill>
              </a:rPr>
              <a:t>C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12</a:t>
            </a:r>
            <a:r>
              <a:rPr kumimoji="1" lang="en-US" altLang="zh-CN" sz="2000" dirty="0">
                <a:solidFill>
                  <a:schemeClr val="tx1"/>
                </a:solidFill>
              </a:rPr>
              <a:t> =G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11</a:t>
            </a:r>
            <a:r>
              <a:rPr kumimoji="1" lang="en-US" altLang="zh-CN" sz="2000" dirty="0">
                <a:solidFill>
                  <a:schemeClr val="tx1"/>
                </a:solidFill>
              </a:rPr>
              <a:t>+P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11</a:t>
            </a:r>
            <a:r>
              <a:rPr kumimoji="1" lang="en-US" altLang="zh-CN" sz="2000" dirty="0">
                <a:solidFill>
                  <a:schemeClr val="tx1"/>
                </a:solidFill>
              </a:rPr>
              <a:t>G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10</a:t>
            </a:r>
            <a:r>
              <a:rPr kumimoji="1" lang="en-US" altLang="zh-CN" sz="2000" dirty="0">
                <a:solidFill>
                  <a:schemeClr val="tx1"/>
                </a:solidFill>
              </a:rPr>
              <a:t>+P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11</a:t>
            </a:r>
            <a:r>
              <a:rPr kumimoji="1" lang="en-US" altLang="zh-CN" sz="2000" dirty="0">
                <a:solidFill>
                  <a:schemeClr val="tx1"/>
                </a:solidFill>
              </a:rPr>
              <a:t>P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10</a:t>
            </a:r>
            <a:r>
              <a:rPr kumimoji="1" lang="en-US" altLang="zh-CN" sz="2000" dirty="0">
                <a:solidFill>
                  <a:schemeClr val="tx1"/>
                </a:solidFill>
              </a:rPr>
              <a:t>G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9</a:t>
            </a:r>
            <a:r>
              <a:rPr kumimoji="1" lang="en-US" altLang="zh-CN" sz="2000" dirty="0">
                <a:solidFill>
                  <a:schemeClr val="tx1"/>
                </a:solidFill>
              </a:rPr>
              <a:t>+P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11</a:t>
            </a:r>
            <a:r>
              <a:rPr kumimoji="1" lang="en-US" altLang="zh-CN" sz="2000" dirty="0">
                <a:solidFill>
                  <a:schemeClr val="tx1"/>
                </a:solidFill>
              </a:rPr>
              <a:t>P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10</a:t>
            </a:r>
            <a:r>
              <a:rPr kumimoji="1" lang="en-US" altLang="zh-CN" sz="2000" dirty="0">
                <a:solidFill>
                  <a:schemeClr val="tx1"/>
                </a:solidFill>
              </a:rPr>
              <a:t>P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9</a:t>
            </a:r>
            <a:r>
              <a:rPr kumimoji="1" lang="en-US" altLang="zh-CN" sz="2000" dirty="0">
                <a:solidFill>
                  <a:schemeClr val="tx1"/>
                </a:solidFill>
              </a:rPr>
              <a:t>G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8</a:t>
            </a:r>
            <a:r>
              <a:rPr kumimoji="1" lang="en-US" altLang="zh-CN" sz="2000" dirty="0">
                <a:solidFill>
                  <a:schemeClr val="tx1"/>
                </a:solidFill>
              </a:rPr>
              <a:t>+P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11</a:t>
            </a:r>
            <a:r>
              <a:rPr kumimoji="1" lang="en-US" altLang="zh-CN" sz="2000" dirty="0">
                <a:solidFill>
                  <a:schemeClr val="tx1"/>
                </a:solidFill>
              </a:rPr>
              <a:t>P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10</a:t>
            </a:r>
            <a:r>
              <a:rPr kumimoji="1" lang="en-US" altLang="zh-CN" sz="2000" dirty="0">
                <a:solidFill>
                  <a:schemeClr val="tx1"/>
                </a:solidFill>
              </a:rPr>
              <a:t>P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9</a:t>
            </a:r>
            <a:r>
              <a:rPr kumimoji="1" lang="en-US" altLang="zh-CN" sz="2000" dirty="0">
                <a:solidFill>
                  <a:schemeClr val="tx1"/>
                </a:solidFill>
              </a:rPr>
              <a:t>P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8</a:t>
            </a:r>
            <a:r>
              <a:rPr kumimoji="1" lang="en-US" altLang="zh-CN" sz="2000" dirty="0">
                <a:solidFill>
                  <a:schemeClr val="tx1"/>
                </a:solidFill>
              </a:rPr>
              <a:t>C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8                 </a:t>
            </a:r>
            <a:r>
              <a:rPr kumimoji="1" lang="en-US" altLang="zh-CN" sz="2000" baseline="-30000" dirty="0" smtClean="0">
                <a:solidFill>
                  <a:schemeClr val="tx1"/>
                </a:solidFill>
              </a:rPr>
              <a:t>       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= </a:t>
            </a:r>
            <a:r>
              <a:rPr kumimoji="1" lang="en-US" altLang="zh-CN" sz="2000" dirty="0">
                <a:solidFill>
                  <a:srgbClr val="FF3300"/>
                </a:solidFill>
              </a:rPr>
              <a:t>G</a:t>
            </a:r>
            <a:r>
              <a:rPr kumimoji="1" lang="en-US" altLang="zh-CN" sz="2000" baseline="-30000" dirty="0">
                <a:solidFill>
                  <a:srgbClr val="FF3300"/>
                </a:solidFill>
              </a:rPr>
              <a:t>8~11</a:t>
            </a:r>
            <a:r>
              <a:rPr kumimoji="1" lang="en-US" altLang="zh-CN" sz="2000" dirty="0"/>
              <a:t>+ </a:t>
            </a:r>
            <a:r>
              <a:rPr kumimoji="1" lang="en-US" altLang="zh-CN" sz="2000" dirty="0">
                <a:solidFill>
                  <a:srgbClr val="FF0000"/>
                </a:solidFill>
              </a:rPr>
              <a:t>P</a:t>
            </a:r>
            <a:r>
              <a:rPr kumimoji="1" lang="en-US" altLang="zh-CN" sz="2000" baseline="-30000" dirty="0">
                <a:solidFill>
                  <a:srgbClr val="FF0000"/>
                </a:solidFill>
              </a:rPr>
              <a:t>8~11</a:t>
            </a:r>
            <a:r>
              <a:rPr kumimoji="1" lang="en-US" altLang="zh-CN" sz="2000" dirty="0"/>
              <a:t>C</a:t>
            </a:r>
            <a:r>
              <a:rPr kumimoji="1" lang="en-US" altLang="zh-CN" sz="2000" baseline="-30000" dirty="0"/>
              <a:t>8</a:t>
            </a:r>
            <a:endParaRPr kumimoji="1" lang="en-US" altLang="zh-CN" sz="2000" dirty="0"/>
          </a:p>
          <a:p>
            <a:pPr marL="288925" indent="-288925">
              <a:spcBef>
                <a:spcPct val="30000"/>
              </a:spcBef>
              <a:buClrTx/>
              <a:buSzTx/>
              <a:buNone/>
              <a:defRPr/>
            </a:pPr>
            <a:r>
              <a:rPr kumimoji="1" lang="en-US" altLang="zh-CN" sz="2000" dirty="0">
                <a:solidFill>
                  <a:schemeClr val="tx1"/>
                </a:solidFill>
              </a:rPr>
              <a:t>C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16</a:t>
            </a:r>
            <a:r>
              <a:rPr kumimoji="1" lang="en-US" altLang="zh-CN" sz="2000" dirty="0">
                <a:solidFill>
                  <a:schemeClr val="tx1"/>
                </a:solidFill>
              </a:rPr>
              <a:t>=G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15</a:t>
            </a:r>
            <a:r>
              <a:rPr kumimoji="1" lang="en-US" altLang="zh-CN" sz="2000" dirty="0">
                <a:solidFill>
                  <a:schemeClr val="tx1"/>
                </a:solidFill>
              </a:rPr>
              <a:t>+P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15</a:t>
            </a:r>
            <a:r>
              <a:rPr kumimoji="1" lang="en-US" altLang="zh-CN" sz="2000" dirty="0">
                <a:solidFill>
                  <a:schemeClr val="tx1"/>
                </a:solidFill>
              </a:rPr>
              <a:t>G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14</a:t>
            </a:r>
            <a:r>
              <a:rPr kumimoji="1" lang="en-US" altLang="zh-CN" sz="2000" dirty="0">
                <a:solidFill>
                  <a:schemeClr val="tx1"/>
                </a:solidFill>
              </a:rPr>
              <a:t>+P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15</a:t>
            </a:r>
            <a:r>
              <a:rPr kumimoji="1" lang="en-US" altLang="zh-CN" sz="2000" dirty="0">
                <a:solidFill>
                  <a:schemeClr val="tx1"/>
                </a:solidFill>
              </a:rPr>
              <a:t>P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14</a:t>
            </a:r>
            <a:r>
              <a:rPr kumimoji="1" lang="en-US" altLang="zh-CN" sz="2000" dirty="0">
                <a:solidFill>
                  <a:schemeClr val="tx1"/>
                </a:solidFill>
              </a:rPr>
              <a:t>G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13</a:t>
            </a:r>
            <a:r>
              <a:rPr kumimoji="1" lang="en-US" altLang="zh-CN" sz="2000" dirty="0">
                <a:solidFill>
                  <a:schemeClr val="tx1"/>
                </a:solidFill>
              </a:rPr>
              <a:t>+P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15</a:t>
            </a:r>
            <a:r>
              <a:rPr kumimoji="1" lang="en-US" altLang="zh-CN" sz="2000" dirty="0">
                <a:solidFill>
                  <a:schemeClr val="tx1"/>
                </a:solidFill>
              </a:rPr>
              <a:t>P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14</a:t>
            </a:r>
            <a:r>
              <a:rPr kumimoji="1" lang="en-US" altLang="zh-CN" sz="2000" dirty="0">
                <a:solidFill>
                  <a:schemeClr val="tx1"/>
                </a:solidFill>
              </a:rPr>
              <a:t>P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13</a:t>
            </a:r>
            <a:r>
              <a:rPr kumimoji="1" lang="en-US" altLang="zh-CN" sz="2000" dirty="0">
                <a:solidFill>
                  <a:schemeClr val="tx1"/>
                </a:solidFill>
              </a:rPr>
              <a:t>G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12</a:t>
            </a:r>
            <a:r>
              <a:rPr kumimoji="1" lang="en-US" altLang="zh-CN" sz="2000" dirty="0">
                <a:solidFill>
                  <a:schemeClr val="tx1"/>
                </a:solidFill>
              </a:rPr>
              <a:t>+P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15</a:t>
            </a:r>
            <a:r>
              <a:rPr kumimoji="1" lang="en-US" altLang="zh-CN" sz="2000" dirty="0">
                <a:solidFill>
                  <a:schemeClr val="tx1"/>
                </a:solidFill>
              </a:rPr>
              <a:t>P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14</a:t>
            </a:r>
            <a:r>
              <a:rPr kumimoji="1" lang="en-US" altLang="zh-CN" sz="2000" dirty="0">
                <a:solidFill>
                  <a:schemeClr val="tx1"/>
                </a:solidFill>
              </a:rPr>
              <a:t>P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13</a:t>
            </a:r>
            <a:r>
              <a:rPr kumimoji="1" lang="en-US" altLang="zh-CN" sz="2000" dirty="0">
                <a:solidFill>
                  <a:schemeClr val="tx1"/>
                </a:solidFill>
              </a:rPr>
              <a:t>P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12</a:t>
            </a:r>
            <a:r>
              <a:rPr kumimoji="1" lang="en-US" altLang="zh-CN" sz="2000" dirty="0">
                <a:solidFill>
                  <a:schemeClr val="tx1"/>
                </a:solidFill>
              </a:rPr>
              <a:t>C</a:t>
            </a:r>
            <a:r>
              <a:rPr kumimoji="1" lang="en-US" altLang="zh-CN" sz="2000" baseline="-30000" dirty="0">
                <a:solidFill>
                  <a:schemeClr val="tx1"/>
                </a:solidFill>
              </a:rPr>
              <a:t>12     </a:t>
            </a:r>
            <a:r>
              <a:rPr kumimoji="1" lang="en-US" altLang="zh-CN" sz="2000" baseline="-30000" dirty="0" smtClean="0">
                <a:solidFill>
                  <a:schemeClr val="tx1"/>
                </a:solidFill>
              </a:rPr>
              <a:t>         </a:t>
            </a:r>
            <a:r>
              <a:rPr kumimoji="1" lang="en-US" altLang="zh-CN" sz="2000" dirty="0"/>
              <a:t>= </a:t>
            </a:r>
            <a:r>
              <a:rPr kumimoji="1" lang="en-US" altLang="zh-CN" sz="2000" dirty="0">
                <a:solidFill>
                  <a:srgbClr val="FF3300"/>
                </a:solidFill>
              </a:rPr>
              <a:t>G</a:t>
            </a:r>
            <a:r>
              <a:rPr kumimoji="1" lang="en-US" altLang="zh-CN" sz="2000" baseline="-30000" dirty="0">
                <a:solidFill>
                  <a:srgbClr val="FF3300"/>
                </a:solidFill>
              </a:rPr>
              <a:t>12~15</a:t>
            </a:r>
            <a:r>
              <a:rPr kumimoji="1" lang="en-US" altLang="zh-CN" sz="2000" dirty="0"/>
              <a:t>+ </a:t>
            </a:r>
            <a:r>
              <a:rPr kumimoji="1" lang="en-US" altLang="zh-CN" sz="2000" dirty="0">
                <a:solidFill>
                  <a:srgbClr val="FF3300"/>
                </a:solidFill>
              </a:rPr>
              <a:t>P</a:t>
            </a:r>
            <a:r>
              <a:rPr kumimoji="1" lang="en-US" altLang="zh-CN" sz="2000" baseline="-30000" dirty="0">
                <a:solidFill>
                  <a:srgbClr val="FF3300"/>
                </a:solidFill>
              </a:rPr>
              <a:t>12~15</a:t>
            </a:r>
            <a:r>
              <a:rPr kumimoji="1" lang="en-US" altLang="zh-CN" sz="2000" dirty="0"/>
              <a:t>C</a:t>
            </a:r>
            <a:r>
              <a:rPr kumimoji="1" lang="en-US" altLang="zh-CN" sz="2000" baseline="-30000" dirty="0"/>
              <a:t>12</a:t>
            </a:r>
            <a:endParaRPr kumimoji="1" lang="en-US" altLang="zh-CN" sz="2000" dirty="0"/>
          </a:p>
          <a:p>
            <a:pPr marL="288925" indent="-288925">
              <a:spcBef>
                <a:spcPct val="30000"/>
              </a:spcBef>
              <a:buClrTx/>
              <a:buSzTx/>
              <a:buNone/>
              <a:defRPr/>
            </a:pPr>
            <a:r>
              <a:rPr kumimoji="1" lang="en-US" altLang="zh-CN" sz="2000" dirty="0"/>
              <a:t>       = </a:t>
            </a:r>
            <a:r>
              <a:rPr kumimoji="1" lang="en-US" altLang="zh-CN" sz="2000" dirty="0">
                <a:solidFill>
                  <a:srgbClr val="FF0000"/>
                </a:solidFill>
              </a:rPr>
              <a:t>G</a:t>
            </a:r>
            <a:r>
              <a:rPr kumimoji="1" lang="en-US" altLang="zh-CN" sz="2000" baseline="-30000" dirty="0">
                <a:solidFill>
                  <a:srgbClr val="FF0000"/>
                </a:solidFill>
              </a:rPr>
              <a:t>12~15</a:t>
            </a:r>
            <a:r>
              <a:rPr kumimoji="1" lang="en-US" altLang="zh-CN" sz="2000" dirty="0">
                <a:solidFill>
                  <a:srgbClr val="FF0000"/>
                </a:solidFill>
              </a:rPr>
              <a:t>+ P</a:t>
            </a:r>
            <a:r>
              <a:rPr kumimoji="1" lang="en-US" altLang="zh-CN" sz="2000" baseline="-30000" dirty="0">
                <a:solidFill>
                  <a:srgbClr val="FF0000"/>
                </a:solidFill>
              </a:rPr>
              <a:t>12~15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/>
              </a:rPr>
              <a:t>(</a:t>
            </a:r>
            <a:r>
              <a:rPr kumimoji="1" lang="en-US" altLang="zh-CN" sz="2000" dirty="0">
                <a:solidFill>
                  <a:srgbClr val="FF0000"/>
                </a:solidFill>
              </a:rPr>
              <a:t>G</a:t>
            </a:r>
            <a:r>
              <a:rPr kumimoji="1" lang="en-US" altLang="zh-CN" sz="2000" baseline="-30000" dirty="0">
                <a:solidFill>
                  <a:srgbClr val="FF0000"/>
                </a:solidFill>
              </a:rPr>
              <a:t>8~11</a:t>
            </a:r>
            <a:r>
              <a:rPr kumimoji="1" lang="en-US" altLang="zh-CN" sz="2000" dirty="0">
                <a:solidFill>
                  <a:srgbClr val="FF0000"/>
                </a:solidFill>
              </a:rPr>
              <a:t>+ P</a:t>
            </a:r>
            <a:r>
              <a:rPr kumimoji="1" lang="en-US" altLang="zh-CN" sz="2000" baseline="-30000" dirty="0">
                <a:solidFill>
                  <a:srgbClr val="FF0000"/>
                </a:solidFill>
              </a:rPr>
              <a:t>8~11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/>
              </a:rPr>
              <a:t>(</a:t>
            </a:r>
            <a:r>
              <a:rPr kumimoji="1" lang="en-US" altLang="zh-CN" sz="2000" dirty="0">
                <a:solidFill>
                  <a:srgbClr val="FF0000"/>
                </a:solidFill>
              </a:rPr>
              <a:t>G</a:t>
            </a:r>
            <a:r>
              <a:rPr kumimoji="1" lang="en-US" altLang="zh-CN" sz="2000" baseline="-30000" dirty="0">
                <a:solidFill>
                  <a:srgbClr val="FF0000"/>
                </a:solidFill>
              </a:rPr>
              <a:t>4~7</a:t>
            </a:r>
            <a:r>
              <a:rPr kumimoji="1" lang="en-US" altLang="zh-CN" sz="2000" dirty="0">
                <a:solidFill>
                  <a:srgbClr val="FF0000"/>
                </a:solidFill>
              </a:rPr>
              <a:t>+ P</a:t>
            </a:r>
            <a:r>
              <a:rPr kumimoji="1" lang="en-US" altLang="zh-CN" sz="2000" baseline="-30000" dirty="0">
                <a:solidFill>
                  <a:srgbClr val="FF0000"/>
                </a:solidFill>
              </a:rPr>
              <a:t>4~7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/>
              </a:rPr>
              <a:t>(</a:t>
            </a:r>
            <a:r>
              <a:rPr kumimoji="1" lang="en-US" altLang="zh-CN" sz="2000" dirty="0">
                <a:solidFill>
                  <a:srgbClr val="FF0000"/>
                </a:solidFill>
              </a:rPr>
              <a:t>G</a:t>
            </a:r>
            <a:r>
              <a:rPr kumimoji="1" lang="en-US" altLang="zh-CN" sz="2000" baseline="-30000" dirty="0">
                <a:solidFill>
                  <a:srgbClr val="FF0000"/>
                </a:solidFill>
              </a:rPr>
              <a:t>0~3</a:t>
            </a:r>
            <a:r>
              <a:rPr kumimoji="1" lang="en-US" altLang="zh-CN" sz="2000" dirty="0">
                <a:solidFill>
                  <a:srgbClr val="FF0000"/>
                </a:solidFill>
              </a:rPr>
              <a:t>+ P</a:t>
            </a:r>
            <a:r>
              <a:rPr kumimoji="1" lang="en-US" altLang="zh-CN" sz="2000" baseline="-30000" dirty="0">
                <a:solidFill>
                  <a:srgbClr val="FF0000"/>
                </a:solidFill>
              </a:rPr>
              <a:t>0~3</a:t>
            </a:r>
            <a:r>
              <a:rPr kumimoji="1" lang="en-US" altLang="zh-CN" sz="2000" dirty="0">
                <a:solidFill>
                  <a:srgbClr val="FF0000"/>
                </a:solidFill>
              </a:rPr>
              <a:t>C</a:t>
            </a:r>
            <a:r>
              <a:rPr kumimoji="1" lang="en-US" altLang="zh-CN" sz="2000" baseline="-30000" dirty="0">
                <a:solidFill>
                  <a:srgbClr val="FF0000"/>
                </a:solidFill>
              </a:rPr>
              <a:t>0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/>
              </a:rPr>
              <a:t>)))</a:t>
            </a:r>
            <a:endParaRPr kumimoji="1" lang="en-US" altLang="zh-CN" sz="2000" baseline="-25000" dirty="0">
              <a:solidFill>
                <a:srgbClr val="FF0000"/>
              </a:solidFill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  <a:defRPr/>
            </a:pPr>
            <a:endParaRPr kumimoji="1" lang="en-US" altLang="zh-CN" sz="2000" baseline="-25000" dirty="0"/>
          </a:p>
          <a:p>
            <a:pPr marL="288925" indent="-288925">
              <a:spcBef>
                <a:spcPts val="0"/>
              </a:spcBef>
              <a:buClrTx/>
              <a:buSzTx/>
              <a:buNone/>
              <a:defRPr/>
            </a:pPr>
            <a:r>
              <a:rPr kumimoji="1" lang="en-US" altLang="zh-CN" sz="2000" dirty="0"/>
              <a:t> 	</a:t>
            </a:r>
            <a:endParaRPr kumimoji="1" lang="en-US" altLang="zh-CN" sz="1000" dirty="0"/>
          </a:p>
          <a:p>
            <a:pPr marL="288925" indent="-288925">
              <a:spcBef>
                <a:spcPts val="0"/>
              </a:spcBef>
              <a:buClrTx/>
              <a:buSzTx/>
              <a:buNone/>
              <a:defRPr/>
            </a:pPr>
            <a:r>
              <a:rPr kumimoji="1" lang="en-US" altLang="zh-CN" sz="2000" dirty="0"/>
              <a:t>	</a:t>
            </a:r>
            <a:r>
              <a:rPr kumimoji="1" lang="en-US" altLang="zh-CN" sz="2000" dirty="0">
                <a:solidFill>
                  <a:schemeClr val="tx1"/>
                </a:solidFill>
              </a:rPr>
              <a:t>G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0~3    </a:t>
            </a:r>
            <a:r>
              <a:rPr kumimoji="1" lang="en-US" altLang="zh-CN" sz="2000" dirty="0">
                <a:solidFill>
                  <a:schemeClr val="tx1"/>
                </a:solidFill>
              </a:rPr>
              <a:t>= G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3</a:t>
            </a:r>
            <a:r>
              <a:rPr kumimoji="1" lang="en-US" altLang="zh-CN" sz="2000" dirty="0">
                <a:solidFill>
                  <a:schemeClr val="tx1"/>
                </a:solidFill>
              </a:rPr>
              <a:t> + 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3</a:t>
            </a:r>
            <a:r>
              <a:rPr kumimoji="1" lang="en-US" altLang="zh-CN" sz="2000" dirty="0">
                <a:solidFill>
                  <a:schemeClr val="tx1"/>
                </a:solidFill>
              </a:rPr>
              <a:t>G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2</a:t>
            </a:r>
            <a:r>
              <a:rPr kumimoji="1" lang="en-US" altLang="zh-CN" sz="2000" dirty="0">
                <a:solidFill>
                  <a:schemeClr val="tx1"/>
                </a:solidFill>
              </a:rPr>
              <a:t> + 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3</a:t>
            </a:r>
            <a:r>
              <a:rPr kumimoji="1" lang="en-US" altLang="zh-CN" sz="2000" dirty="0">
                <a:solidFill>
                  <a:schemeClr val="tx1"/>
                </a:solidFill>
              </a:rPr>
              <a:t>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2</a:t>
            </a:r>
            <a:r>
              <a:rPr kumimoji="1" lang="en-US" altLang="zh-CN" sz="2000" dirty="0">
                <a:solidFill>
                  <a:schemeClr val="tx1"/>
                </a:solidFill>
              </a:rPr>
              <a:t> G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kumimoji="1" lang="en-US" altLang="zh-CN" sz="2000" dirty="0">
                <a:solidFill>
                  <a:schemeClr val="tx1"/>
                </a:solidFill>
              </a:rPr>
              <a:t> +P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3</a:t>
            </a:r>
            <a:r>
              <a:rPr kumimoji="1" lang="en-US" altLang="zh-CN" sz="2000" dirty="0">
                <a:solidFill>
                  <a:schemeClr val="tx1"/>
                </a:solidFill>
              </a:rPr>
              <a:t>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2</a:t>
            </a:r>
            <a:r>
              <a:rPr kumimoji="1" lang="en-US" altLang="zh-CN" sz="2000" dirty="0">
                <a:solidFill>
                  <a:schemeClr val="tx1"/>
                </a:solidFill>
              </a:rPr>
              <a:t>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kumimoji="1" lang="en-US" altLang="zh-CN" sz="2000" dirty="0">
                <a:solidFill>
                  <a:schemeClr val="tx1"/>
                </a:solidFill>
              </a:rPr>
              <a:t>G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sz="2000" dirty="0">
                <a:solidFill>
                  <a:schemeClr val="tx1"/>
                </a:solidFill>
              </a:rPr>
              <a:t> </a:t>
            </a:r>
          </a:p>
          <a:p>
            <a:pPr marL="288925" indent="-288925">
              <a:spcBef>
                <a:spcPts val="0"/>
              </a:spcBef>
              <a:buClrTx/>
              <a:buSzTx/>
              <a:buNone/>
              <a:defRPr/>
            </a:pPr>
            <a:r>
              <a:rPr kumimoji="1" lang="en-US" altLang="zh-CN" sz="2000" dirty="0">
                <a:solidFill>
                  <a:schemeClr val="tx1"/>
                </a:solidFill>
              </a:rPr>
              <a:t> 	G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4~7    </a:t>
            </a:r>
            <a:r>
              <a:rPr kumimoji="1" lang="en-US" altLang="zh-CN" sz="2000" dirty="0">
                <a:solidFill>
                  <a:schemeClr val="tx1"/>
                </a:solidFill>
              </a:rPr>
              <a:t>= G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7</a:t>
            </a:r>
            <a:r>
              <a:rPr kumimoji="1" lang="en-US" altLang="zh-CN" sz="2000" dirty="0">
                <a:solidFill>
                  <a:schemeClr val="tx1"/>
                </a:solidFill>
              </a:rPr>
              <a:t> + 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7</a:t>
            </a:r>
            <a:r>
              <a:rPr kumimoji="1" lang="en-US" altLang="zh-CN" sz="2000" dirty="0">
                <a:solidFill>
                  <a:schemeClr val="tx1"/>
                </a:solidFill>
              </a:rPr>
              <a:t>G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6</a:t>
            </a:r>
            <a:r>
              <a:rPr kumimoji="1" lang="en-US" altLang="zh-CN" sz="2000" dirty="0">
                <a:solidFill>
                  <a:schemeClr val="tx1"/>
                </a:solidFill>
              </a:rPr>
              <a:t> + 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7</a:t>
            </a:r>
            <a:r>
              <a:rPr kumimoji="1" lang="en-US" altLang="zh-CN" sz="2000" dirty="0">
                <a:solidFill>
                  <a:schemeClr val="tx1"/>
                </a:solidFill>
              </a:rPr>
              <a:t>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6</a:t>
            </a:r>
            <a:r>
              <a:rPr kumimoji="1" lang="en-US" altLang="zh-CN" sz="2000" dirty="0">
                <a:solidFill>
                  <a:schemeClr val="tx1"/>
                </a:solidFill>
              </a:rPr>
              <a:t>G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5</a:t>
            </a:r>
            <a:r>
              <a:rPr kumimoji="1" lang="en-US" altLang="zh-CN" sz="2000" dirty="0">
                <a:solidFill>
                  <a:schemeClr val="tx1"/>
                </a:solidFill>
              </a:rPr>
              <a:t> + 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7</a:t>
            </a:r>
            <a:r>
              <a:rPr kumimoji="1" lang="en-US" altLang="zh-CN" sz="2000" dirty="0">
                <a:solidFill>
                  <a:schemeClr val="tx1"/>
                </a:solidFill>
              </a:rPr>
              <a:t>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6</a:t>
            </a:r>
            <a:r>
              <a:rPr kumimoji="1" lang="en-US" altLang="zh-CN" sz="2000" dirty="0">
                <a:solidFill>
                  <a:schemeClr val="tx1"/>
                </a:solidFill>
              </a:rPr>
              <a:t>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5</a:t>
            </a:r>
            <a:r>
              <a:rPr kumimoji="1" lang="en-US" altLang="zh-CN" sz="2000" dirty="0">
                <a:solidFill>
                  <a:schemeClr val="tx1"/>
                </a:solidFill>
              </a:rPr>
              <a:t>G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4</a:t>
            </a:r>
            <a:r>
              <a:rPr kumimoji="1" lang="en-US" altLang="zh-CN" sz="2000" dirty="0">
                <a:solidFill>
                  <a:schemeClr val="tx1"/>
                </a:solidFill>
              </a:rPr>
              <a:t> </a:t>
            </a:r>
          </a:p>
          <a:p>
            <a:pPr marL="288925" indent="-288925">
              <a:spcBef>
                <a:spcPts val="0"/>
              </a:spcBef>
              <a:buClrTx/>
              <a:buSzTx/>
              <a:buNone/>
              <a:defRPr/>
            </a:pPr>
            <a:r>
              <a:rPr kumimoji="1" lang="en-US" altLang="zh-CN" sz="2000" dirty="0">
                <a:solidFill>
                  <a:schemeClr val="tx1"/>
                </a:solidFill>
              </a:rPr>
              <a:t>	G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8~11  </a:t>
            </a:r>
            <a:r>
              <a:rPr kumimoji="1" lang="en-US" altLang="zh-CN" sz="2000" dirty="0">
                <a:solidFill>
                  <a:schemeClr val="tx1"/>
                </a:solidFill>
              </a:rPr>
              <a:t>= G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11</a:t>
            </a:r>
            <a:r>
              <a:rPr kumimoji="1" lang="en-US" altLang="zh-CN" sz="2000" dirty="0">
                <a:solidFill>
                  <a:schemeClr val="tx1"/>
                </a:solidFill>
              </a:rPr>
              <a:t>+P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11</a:t>
            </a:r>
            <a:r>
              <a:rPr kumimoji="1" lang="en-US" altLang="zh-CN" sz="2000" dirty="0">
                <a:solidFill>
                  <a:schemeClr val="tx1"/>
                </a:solidFill>
              </a:rPr>
              <a:t>G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10</a:t>
            </a:r>
            <a:r>
              <a:rPr kumimoji="1" lang="en-US" altLang="zh-CN" sz="2000" dirty="0">
                <a:solidFill>
                  <a:schemeClr val="tx1"/>
                </a:solidFill>
              </a:rPr>
              <a:t>+P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11</a:t>
            </a:r>
            <a:r>
              <a:rPr kumimoji="1" lang="en-US" altLang="zh-CN" sz="2000" dirty="0">
                <a:solidFill>
                  <a:schemeClr val="tx1"/>
                </a:solidFill>
              </a:rPr>
              <a:t>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kumimoji="1" lang="en-US" altLang="zh-CN" sz="2000" dirty="0">
                <a:solidFill>
                  <a:schemeClr val="tx1"/>
                </a:solidFill>
              </a:rPr>
              <a:t>0G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9</a:t>
            </a:r>
            <a:r>
              <a:rPr kumimoji="1" lang="en-US" altLang="zh-CN" sz="2000" dirty="0">
                <a:solidFill>
                  <a:schemeClr val="tx1"/>
                </a:solidFill>
              </a:rPr>
              <a:t>+P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11</a:t>
            </a:r>
            <a:r>
              <a:rPr kumimoji="1" lang="en-US" altLang="zh-CN" sz="2000" dirty="0">
                <a:solidFill>
                  <a:schemeClr val="tx1"/>
                </a:solidFill>
              </a:rPr>
              <a:t>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10</a:t>
            </a:r>
            <a:r>
              <a:rPr kumimoji="1" lang="en-US" altLang="zh-CN" sz="2000" dirty="0">
                <a:solidFill>
                  <a:schemeClr val="tx1"/>
                </a:solidFill>
              </a:rPr>
              <a:t>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9</a:t>
            </a:r>
            <a:r>
              <a:rPr kumimoji="1" lang="en-US" altLang="zh-CN" sz="2000" dirty="0">
                <a:solidFill>
                  <a:schemeClr val="tx1"/>
                </a:solidFill>
              </a:rPr>
              <a:t>G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8</a:t>
            </a:r>
          </a:p>
          <a:p>
            <a:pPr marL="288925" indent="-288925">
              <a:spcBef>
                <a:spcPts val="0"/>
              </a:spcBef>
              <a:buClrTx/>
              <a:buSzTx/>
              <a:buNone/>
              <a:defRPr/>
            </a:pPr>
            <a:r>
              <a:rPr kumimoji="1" lang="en-US" altLang="zh-CN" sz="2000" dirty="0">
                <a:solidFill>
                  <a:schemeClr val="tx1"/>
                </a:solidFill>
              </a:rPr>
              <a:t>	G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12~15</a:t>
            </a:r>
            <a:r>
              <a:rPr kumimoji="1" lang="en-US" altLang="zh-CN" sz="2000" dirty="0">
                <a:solidFill>
                  <a:schemeClr val="tx1"/>
                </a:solidFill>
              </a:rPr>
              <a:t>= G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15</a:t>
            </a:r>
            <a:r>
              <a:rPr kumimoji="1" lang="en-US" altLang="zh-CN" sz="2000" dirty="0">
                <a:solidFill>
                  <a:schemeClr val="tx1"/>
                </a:solidFill>
              </a:rPr>
              <a:t>+P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15</a:t>
            </a:r>
            <a:r>
              <a:rPr kumimoji="1" lang="en-US" altLang="zh-CN" sz="2000" dirty="0">
                <a:solidFill>
                  <a:schemeClr val="tx1"/>
                </a:solidFill>
              </a:rPr>
              <a:t>G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14</a:t>
            </a:r>
            <a:r>
              <a:rPr kumimoji="1" lang="en-US" altLang="zh-CN" sz="2000" dirty="0">
                <a:solidFill>
                  <a:schemeClr val="tx1"/>
                </a:solidFill>
              </a:rPr>
              <a:t>+P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15</a:t>
            </a:r>
            <a:r>
              <a:rPr kumimoji="1" lang="en-US" altLang="zh-CN" sz="2000" dirty="0">
                <a:solidFill>
                  <a:schemeClr val="tx1"/>
                </a:solidFill>
              </a:rPr>
              <a:t>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14</a:t>
            </a:r>
            <a:r>
              <a:rPr kumimoji="1" lang="en-US" altLang="zh-CN" sz="2000" dirty="0">
                <a:solidFill>
                  <a:schemeClr val="tx1"/>
                </a:solidFill>
              </a:rPr>
              <a:t>G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13</a:t>
            </a:r>
            <a:r>
              <a:rPr kumimoji="1" lang="en-US" altLang="zh-CN" sz="2000" dirty="0">
                <a:solidFill>
                  <a:schemeClr val="tx1"/>
                </a:solidFill>
              </a:rPr>
              <a:t>+P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15</a:t>
            </a:r>
            <a:r>
              <a:rPr kumimoji="1" lang="en-US" altLang="zh-CN" sz="2000" dirty="0">
                <a:solidFill>
                  <a:schemeClr val="tx1"/>
                </a:solidFill>
              </a:rPr>
              <a:t>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14</a:t>
            </a:r>
            <a:r>
              <a:rPr kumimoji="1" lang="en-US" altLang="zh-CN" sz="2000" dirty="0">
                <a:solidFill>
                  <a:schemeClr val="tx1"/>
                </a:solidFill>
              </a:rPr>
              <a:t>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13</a:t>
            </a:r>
            <a:r>
              <a:rPr kumimoji="1" lang="en-US" altLang="zh-CN" sz="2000" dirty="0">
                <a:solidFill>
                  <a:schemeClr val="tx1"/>
                </a:solidFill>
              </a:rPr>
              <a:t>G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12</a:t>
            </a:r>
          </a:p>
          <a:p>
            <a:pPr marL="288925" indent="-288925">
              <a:spcBef>
                <a:spcPts val="0"/>
              </a:spcBef>
              <a:buClrTx/>
              <a:buSzTx/>
              <a:buNone/>
              <a:defRPr/>
            </a:pPr>
            <a:r>
              <a:rPr kumimoji="1" lang="en-US" altLang="zh-CN" sz="2000" dirty="0">
                <a:solidFill>
                  <a:schemeClr val="tx1"/>
                </a:solidFill>
              </a:rPr>
              <a:t>	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0~3    </a:t>
            </a:r>
            <a:r>
              <a:rPr kumimoji="1" lang="en-US" altLang="zh-CN" sz="2000" dirty="0">
                <a:solidFill>
                  <a:schemeClr val="tx1"/>
                </a:solidFill>
              </a:rPr>
              <a:t>= 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3</a:t>
            </a:r>
            <a:r>
              <a:rPr kumimoji="1" lang="en-US" altLang="zh-CN" sz="2000" dirty="0">
                <a:solidFill>
                  <a:schemeClr val="tx1"/>
                </a:solidFill>
              </a:rPr>
              <a:t>  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2</a:t>
            </a:r>
            <a:r>
              <a:rPr kumimoji="1" lang="en-US" altLang="zh-CN" sz="2000" dirty="0">
                <a:solidFill>
                  <a:schemeClr val="tx1"/>
                </a:solidFill>
              </a:rPr>
              <a:t>  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kumimoji="1" lang="en-US" altLang="zh-CN" sz="2000" dirty="0">
                <a:solidFill>
                  <a:schemeClr val="tx1"/>
                </a:solidFill>
              </a:rPr>
              <a:t>  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sz="2000" dirty="0">
                <a:solidFill>
                  <a:schemeClr val="tx1"/>
                </a:solidFill>
              </a:rPr>
              <a:t> </a:t>
            </a:r>
          </a:p>
          <a:p>
            <a:pPr marL="288925" indent="-288925">
              <a:spcBef>
                <a:spcPts val="0"/>
              </a:spcBef>
              <a:buClrTx/>
              <a:buSzTx/>
              <a:buNone/>
              <a:defRPr/>
            </a:pPr>
            <a:r>
              <a:rPr kumimoji="1" lang="en-US" altLang="zh-CN" sz="2000" dirty="0">
                <a:solidFill>
                  <a:schemeClr val="tx1"/>
                </a:solidFill>
              </a:rPr>
              <a:t>	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4~7    </a:t>
            </a:r>
            <a:r>
              <a:rPr kumimoji="1" lang="en-US" altLang="zh-CN" sz="2000" dirty="0">
                <a:solidFill>
                  <a:schemeClr val="tx1"/>
                </a:solidFill>
              </a:rPr>
              <a:t>= 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7</a:t>
            </a:r>
            <a:r>
              <a:rPr kumimoji="1" lang="en-US" altLang="zh-CN" sz="2000" dirty="0">
                <a:solidFill>
                  <a:schemeClr val="tx1"/>
                </a:solidFill>
              </a:rPr>
              <a:t>  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6</a:t>
            </a:r>
            <a:r>
              <a:rPr kumimoji="1" lang="en-US" altLang="zh-CN" sz="2000" dirty="0">
                <a:solidFill>
                  <a:schemeClr val="tx1"/>
                </a:solidFill>
              </a:rPr>
              <a:t>  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5</a:t>
            </a:r>
            <a:r>
              <a:rPr kumimoji="1" lang="en-US" altLang="zh-CN" sz="2000" dirty="0">
                <a:solidFill>
                  <a:schemeClr val="tx1"/>
                </a:solidFill>
              </a:rPr>
              <a:t>  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4</a:t>
            </a:r>
            <a:r>
              <a:rPr kumimoji="1" lang="en-US" altLang="zh-CN" sz="2000" dirty="0">
                <a:solidFill>
                  <a:schemeClr val="tx1"/>
                </a:solidFill>
              </a:rPr>
              <a:t> </a:t>
            </a:r>
          </a:p>
          <a:p>
            <a:pPr marL="288925" indent="-288925">
              <a:spcBef>
                <a:spcPts val="0"/>
              </a:spcBef>
              <a:buClrTx/>
              <a:buSzTx/>
              <a:buNone/>
              <a:defRPr/>
            </a:pPr>
            <a:r>
              <a:rPr kumimoji="1" lang="en-US" altLang="zh-CN" sz="2000" dirty="0">
                <a:solidFill>
                  <a:schemeClr val="tx1"/>
                </a:solidFill>
              </a:rPr>
              <a:t>	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8~11  </a:t>
            </a:r>
            <a:r>
              <a:rPr kumimoji="1" lang="en-US" altLang="zh-CN" sz="2000" dirty="0">
                <a:solidFill>
                  <a:schemeClr val="tx1"/>
                </a:solidFill>
              </a:rPr>
              <a:t>= 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11</a:t>
            </a:r>
            <a:r>
              <a:rPr kumimoji="1" lang="en-US" altLang="zh-CN" sz="2000" dirty="0">
                <a:solidFill>
                  <a:schemeClr val="tx1"/>
                </a:solidFill>
              </a:rPr>
              <a:t>  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10</a:t>
            </a:r>
            <a:r>
              <a:rPr kumimoji="1" lang="en-US" altLang="zh-CN" sz="2000" dirty="0">
                <a:solidFill>
                  <a:schemeClr val="tx1"/>
                </a:solidFill>
              </a:rPr>
              <a:t>  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9</a:t>
            </a:r>
            <a:r>
              <a:rPr kumimoji="1" lang="en-US" altLang="zh-CN" sz="2000" dirty="0">
                <a:solidFill>
                  <a:schemeClr val="tx1"/>
                </a:solidFill>
              </a:rPr>
              <a:t>  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8</a:t>
            </a:r>
            <a:r>
              <a:rPr kumimoji="1" lang="en-US" altLang="zh-CN" sz="2000" dirty="0">
                <a:solidFill>
                  <a:schemeClr val="tx1"/>
                </a:solidFill>
              </a:rPr>
              <a:t> </a:t>
            </a:r>
          </a:p>
          <a:p>
            <a:pPr marL="288925" indent="-288925">
              <a:spcBef>
                <a:spcPts val="0"/>
              </a:spcBef>
              <a:buClrTx/>
              <a:buSzTx/>
              <a:buNone/>
              <a:defRPr/>
            </a:pPr>
            <a:r>
              <a:rPr kumimoji="1" lang="en-US" altLang="zh-CN" sz="2000" dirty="0">
                <a:solidFill>
                  <a:schemeClr val="tx1"/>
                </a:solidFill>
              </a:rPr>
              <a:t>	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12~15</a:t>
            </a:r>
            <a:r>
              <a:rPr kumimoji="1" lang="en-US" altLang="zh-CN" sz="2000" dirty="0">
                <a:solidFill>
                  <a:schemeClr val="tx1"/>
                </a:solidFill>
              </a:rPr>
              <a:t>= 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15</a:t>
            </a:r>
            <a:r>
              <a:rPr kumimoji="1" lang="en-US" altLang="zh-CN" sz="2000" dirty="0">
                <a:solidFill>
                  <a:schemeClr val="tx1"/>
                </a:solidFill>
              </a:rPr>
              <a:t>  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14</a:t>
            </a:r>
            <a:r>
              <a:rPr kumimoji="1" lang="en-US" altLang="zh-CN" sz="2000" dirty="0">
                <a:solidFill>
                  <a:schemeClr val="tx1"/>
                </a:solidFill>
              </a:rPr>
              <a:t>  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13</a:t>
            </a:r>
            <a:r>
              <a:rPr kumimoji="1" lang="en-US" altLang="zh-CN" sz="2000" dirty="0">
                <a:solidFill>
                  <a:schemeClr val="tx1"/>
                </a:solidFill>
              </a:rPr>
              <a:t>  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12</a:t>
            </a:r>
            <a:endParaRPr kumimoji="1" sz="2000" baseline="-25000" dirty="0">
              <a:solidFill>
                <a:schemeClr val="tx1"/>
              </a:solidFill>
              <a:ea typeface="宋体" pitchFamily="2" charset="-122"/>
            </a:endParaRPr>
          </a:p>
          <a:p>
            <a:pPr>
              <a:defRPr/>
            </a:pPr>
            <a:endParaRPr dirty="0"/>
          </a:p>
        </p:txBody>
      </p:sp>
      <p:sp>
        <p:nvSpPr>
          <p:cNvPr id="76805" name="矩形 18"/>
          <p:cNvSpPr>
            <a:spLocks noChangeArrowheads="1"/>
          </p:cNvSpPr>
          <p:nvPr/>
        </p:nvSpPr>
        <p:spPr bwMode="auto">
          <a:xfrm>
            <a:off x="1847850" y="3100388"/>
            <a:ext cx="5761038" cy="400050"/>
          </a:xfrm>
          <a:prstGeom prst="rect">
            <a:avLst/>
          </a:prstGeom>
          <a:solidFill>
            <a:srgbClr val="66CC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kumimoji="0" lang="en-US" altLang="zh-CN" sz="2000" baseline="-250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= </a:t>
            </a:r>
            <a:r>
              <a:rPr kumimoji="0"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kumimoji="0" lang="en-US" altLang="zh-CN" sz="20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kumimoji="0"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+ P</a:t>
            </a:r>
            <a:r>
              <a:rPr kumimoji="0" lang="en-US" altLang="zh-CN" sz="20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kumimoji="0"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kumimoji="0" lang="en-US" altLang="zh-CN" sz="20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kumimoji="0"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+ P</a:t>
            </a:r>
            <a:r>
              <a:rPr kumimoji="0" lang="en-US" altLang="zh-CN" sz="20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kumimoji="0"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kumimoji="0" lang="en-US" altLang="zh-CN" sz="20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kumimoji="0"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kumimoji="0" lang="en-US" altLang="zh-CN" sz="20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 </a:t>
            </a:r>
            <a:r>
              <a:rPr kumimoji="0"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+ P</a:t>
            </a:r>
            <a:r>
              <a:rPr kumimoji="0" lang="en-US" altLang="zh-CN" sz="20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kumimoji="0"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kumimoji="0" lang="en-US" altLang="zh-CN" sz="20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kumimoji="0"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kumimoji="0" lang="en-US" altLang="zh-CN" sz="20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kumimoji="0"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G</a:t>
            </a:r>
            <a:r>
              <a:rPr kumimoji="0" lang="en-US" altLang="zh-CN" sz="20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r>
              <a:rPr kumimoji="0"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+ P</a:t>
            </a:r>
            <a:r>
              <a:rPr kumimoji="0" lang="en-US" altLang="zh-CN" sz="20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kumimoji="0"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kumimoji="0" lang="en-US" altLang="zh-CN" sz="20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kumimoji="0"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kumimoji="0" lang="en-US" altLang="zh-CN" sz="20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kumimoji="0"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kumimoji="0" lang="en-US" altLang="zh-CN" sz="20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r>
              <a:rPr kumimoji="0"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C</a:t>
            </a:r>
            <a:r>
              <a:rPr kumimoji="0" lang="en-US" altLang="zh-CN" sz="2000" baseline="-25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r>
              <a:rPr kumimoji="0"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grpSp>
        <p:nvGrpSpPr>
          <p:cNvPr id="76806" name="Group 17"/>
          <p:cNvGrpSpPr>
            <a:grpSpLocks/>
          </p:cNvGrpSpPr>
          <p:nvPr/>
        </p:nvGrpSpPr>
        <p:grpSpPr bwMode="auto">
          <a:xfrm>
            <a:off x="5611814" y="4724401"/>
            <a:ext cx="5056187" cy="1884363"/>
            <a:chOff x="2258" y="856"/>
            <a:chExt cx="3180" cy="1187"/>
          </a:xfrm>
        </p:grpSpPr>
        <p:sp>
          <p:nvSpPr>
            <p:cNvPr id="76807" name="Rectangle 4"/>
            <p:cNvSpPr>
              <a:spLocks noChangeArrowheads="1"/>
            </p:cNvSpPr>
            <p:nvPr/>
          </p:nvSpPr>
          <p:spPr bwMode="auto">
            <a:xfrm>
              <a:off x="2448" y="1256"/>
              <a:ext cx="672" cy="2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2800" b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CLA</a:t>
              </a:r>
            </a:p>
          </p:txBody>
        </p:sp>
        <p:sp>
          <p:nvSpPr>
            <p:cNvPr id="76808" name="Rectangle 5"/>
            <p:cNvSpPr>
              <a:spLocks noChangeArrowheads="1"/>
            </p:cNvSpPr>
            <p:nvPr/>
          </p:nvSpPr>
          <p:spPr bwMode="auto">
            <a:xfrm>
              <a:off x="3170" y="1256"/>
              <a:ext cx="672" cy="2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2800" b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CLA</a:t>
              </a:r>
            </a:p>
          </p:txBody>
        </p:sp>
        <p:sp>
          <p:nvSpPr>
            <p:cNvPr id="76809" name="Rectangle 6"/>
            <p:cNvSpPr>
              <a:spLocks noChangeArrowheads="1"/>
            </p:cNvSpPr>
            <p:nvPr/>
          </p:nvSpPr>
          <p:spPr bwMode="auto">
            <a:xfrm>
              <a:off x="3893" y="1256"/>
              <a:ext cx="672" cy="2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2800" b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CLA</a:t>
              </a:r>
            </a:p>
          </p:txBody>
        </p:sp>
        <p:sp>
          <p:nvSpPr>
            <p:cNvPr id="76810" name="Rectangle 7"/>
            <p:cNvSpPr>
              <a:spLocks noChangeArrowheads="1"/>
            </p:cNvSpPr>
            <p:nvPr/>
          </p:nvSpPr>
          <p:spPr bwMode="auto">
            <a:xfrm>
              <a:off x="4616" y="1256"/>
              <a:ext cx="672" cy="2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2800" b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CLA</a:t>
              </a:r>
            </a:p>
          </p:txBody>
        </p:sp>
        <p:sp>
          <p:nvSpPr>
            <p:cNvPr id="76811" name="Rectangle 8"/>
            <p:cNvSpPr>
              <a:spLocks noChangeArrowheads="1"/>
            </p:cNvSpPr>
            <p:nvPr/>
          </p:nvSpPr>
          <p:spPr bwMode="auto">
            <a:xfrm>
              <a:off x="2440" y="1056"/>
              <a:ext cx="2848" cy="144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b="0" u="sng" baseline="-250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6812" name="Rectangle 9"/>
            <p:cNvSpPr>
              <a:spLocks noChangeArrowheads="1"/>
            </p:cNvSpPr>
            <p:nvPr/>
          </p:nvSpPr>
          <p:spPr bwMode="auto">
            <a:xfrm>
              <a:off x="3538" y="1592"/>
              <a:ext cx="672" cy="2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2800" b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CLA</a:t>
              </a:r>
            </a:p>
          </p:txBody>
        </p:sp>
        <p:sp>
          <p:nvSpPr>
            <p:cNvPr id="76813" name="Text Box 10"/>
            <p:cNvSpPr txBox="1">
              <a:spLocks noChangeArrowheads="1"/>
            </p:cNvSpPr>
            <p:nvPr/>
          </p:nvSpPr>
          <p:spPr bwMode="auto">
            <a:xfrm flipH="1">
              <a:off x="5282" y="1001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6814" name="Line 11"/>
            <p:cNvSpPr>
              <a:spLocks noChangeShapeType="1"/>
            </p:cNvSpPr>
            <p:nvPr/>
          </p:nvSpPr>
          <p:spPr bwMode="auto">
            <a:xfrm flipH="1" flipV="1">
              <a:off x="2504" y="856"/>
              <a:ext cx="0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5" name="Text Box 12"/>
            <p:cNvSpPr txBox="1">
              <a:spLocks noChangeArrowheads="1"/>
            </p:cNvSpPr>
            <p:nvPr/>
          </p:nvSpPr>
          <p:spPr bwMode="auto">
            <a:xfrm flipH="1">
              <a:off x="2258" y="1009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6816" name="Text Box 13"/>
            <p:cNvSpPr txBox="1">
              <a:spLocks noChangeArrowheads="1"/>
            </p:cNvSpPr>
            <p:nvPr/>
          </p:nvSpPr>
          <p:spPr bwMode="auto">
            <a:xfrm flipH="1">
              <a:off x="3754" y="1793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6817" name="Text Box 14"/>
            <p:cNvSpPr txBox="1">
              <a:spLocks noChangeArrowheads="1"/>
            </p:cNvSpPr>
            <p:nvPr/>
          </p:nvSpPr>
          <p:spPr bwMode="auto">
            <a:xfrm flipH="1">
              <a:off x="4858" y="1457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6818" name="Text Box 15"/>
            <p:cNvSpPr txBox="1">
              <a:spLocks noChangeArrowheads="1"/>
            </p:cNvSpPr>
            <p:nvPr/>
          </p:nvSpPr>
          <p:spPr bwMode="auto">
            <a:xfrm flipH="1">
              <a:off x="2706" y="1457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en-US" altLang="zh-CN" sz="2000" b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6819" name="Freeform 16"/>
            <p:cNvSpPr>
              <a:spLocks/>
            </p:cNvSpPr>
            <p:nvPr/>
          </p:nvSpPr>
          <p:spPr bwMode="auto">
            <a:xfrm>
              <a:off x="2460" y="912"/>
              <a:ext cx="2825" cy="835"/>
            </a:xfrm>
            <a:custGeom>
              <a:avLst/>
              <a:gdLst>
                <a:gd name="T0" fmla="*/ 2772 w 2825"/>
                <a:gd name="T1" fmla="*/ 72 h 835"/>
                <a:gd name="T2" fmla="*/ 2740 w 2825"/>
                <a:gd name="T3" fmla="*/ 440 h 835"/>
                <a:gd name="T4" fmla="*/ 2260 w 2825"/>
                <a:gd name="T5" fmla="*/ 488 h 835"/>
                <a:gd name="T6" fmla="*/ 2148 w 2825"/>
                <a:gd name="T7" fmla="*/ 624 h 835"/>
                <a:gd name="T8" fmla="*/ 1660 w 2825"/>
                <a:gd name="T9" fmla="*/ 632 h 835"/>
                <a:gd name="T10" fmla="*/ 1396 w 2825"/>
                <a:gd name="T11" fmla="*/ 832 h 835"/>
                <a:gd name="T12" fmla="*/ 1172 w 2825"/>
                <a:gd name="T13" fmla="*/ 648 h 835"/>
                <a:gd name="T14" fmla="*/ 724 w 2825"/>
                <a:gd name="T15" fmla="*/ 632 h 835"/>
                <a:gd name="T16" fmla="*/ 652 w 2825"/>
                <a:gd name="T17" fmla="*/ 512 h 835"/>
                <a:gd name="T18" fmla="*/ 100 w 2825"/>
                <a:gd name="T19" fmla="*/ 472 h 835"/>
                <a:gd name="T20" fmla="*/ 52 w 2825"/>
                <a:gd name="T21" fmla="*/ 0 h 8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25"/>
                <a:gd name="T34" fmla="*/ 0 h 835"/>
                <a:gd name="T35" fmla="*/ 2825 w 2825"/>
                <a:gd name="T36" fmla="*/ 835 h 8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25" h="835">
                  <a:moveTo>
                    <a:pt x="2772" y="72"/>
                  </a:moveTo>
                  <a:cubicBezTo>
                    <a:pt x="2767" y="133"/>
                    <a:pt x="2825" y="371"/>
                    <a:pt x="2740" y="440"/>
                  </a:cubicBezTo>
                  <a:cubicBezTo>
                    <a:pt x="2655" y="509"/>
                    <a:pt x="2359" y="457"/>
                    <a:pt x="2260" y="488"/>
                  </a:cubicBezTo>
                  <a:cubicBezTo>
                    <a:pt x="2161" y="519"/>
                    <a:pt x="2248" y="600"/>
                    <a:pt x="2148" y="624"/>
                  </a:cubicBezTo>
                  <a:cubicBezTo>
                    <a:pt x="2048" y="648"/>
                    <a:pt x="1785" y="597"/>
                    <a:pt x="1660" y="632"/>
                  </a:cubicBezTo>
                  <a:cubicBezTo>
                    <a:pt x="1535" y="667"/>
                    <a:pt x="1477" y="829"/>
                    <a:pt x="1396" y="832"/>
                  </a:cubicBezTo>
                  <a:cubicBezTo>
                    <a:pt x="1315" y="835"/>
                    <a:pt x="1284" y="681"/>
                    <a:pt x="1172" y="648"/>
                  </a:cubicBezTo>
                  <a:cubicBezTo>
                    <a:pt x="1060" y="615"/>
                    <a:pt x="811" y="655"/>
                    <a:pt x="724" y="632"/>
                  </a:cubicBezTo>
                  <a:cubicBezTo>
                    <a:pt x="637" y="609"/>
                    <a:pt x="756" y="539"/>
                    <a:pt x="652" y="512"/>
                  </a:cubicBezTo>
                  <a:cubicBezTo>
                    <a:pt x="548" y="485"/>
                    <a:pt x="200" y="557"/>
                    <a:pt x="100" y="472"/>
                  </a:cubicBezTo>
                  <a:cubicBezTo>
                    <a:pt x="0" y="387"/>
                    <a:pt x="62" y="98"/>
                    <a:pt x="52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04676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00FF"/>
                </a:solidFill>
              </a:rPr>
              <a:t>Hybrid </a:t>
            </a:r>
            <a:r>
              <a:rPr lang="en-US" altLang="zh-CN" dirty="0" err="1">
                <a:solidFill>
                  <a:srgbClr val="0000FF"/>
                </a:solidFill>
              </a:rPr>
              <a:t>CLA</a:t>
            </a:r>
            <a:r>
              <a:rPr lang="en-US" altLang="zh-CN" dirty="0">
                <a:solidFill>
                  <a:srgbClr val="0000FF"/>
                </a:solidFill>
              </a:rPr>
              <a:t> + Ripple carry</a:t>
            </a:r>
          </a:p>
        </p:txBody>
      </p:sp>
      <p:sp>
        <p:nvSpPr>
          <p:cNvPr id="37891" name="AutoShape 3"/>
          <p:cNvSpPr>
            <a:spLocks noGrp="1" noChangeArrowheads="1"/>
          </p:cNvSpPr>
          <p:nvPr>
            <p:ph idx="1"/>
          </p:nvPr>
        </p:nvSpPr>
        <p:spPr>
          <a:xfrm>
            <a:off x="1881158" y="1142984"/>
            <a:ext cx="8382000" cy="4114800"/>
          </a:xfrm>
        </p:spPr>
        <p:txBody>
          <a:bodyPr/>
          <a:lstStyle/>
          <a:p>
            <a:r>
              <a:rPr lang="en-US" altLang="zh-CN" sz="2400" dirty="0" err="1"/>
              <a:t>Realisation</a:t>
            </a:r>
            <a:r>
              <a:rPr lang="en-US" altLang="zh-CN" sz="2400" dirty="0"/>
              <a:t>:</a:t>
            </a:r>
          </a:p>
          <a:p>
            <a:pPr lvl="1"/>
            <a:r>
              <a:rPr lang="en-US" altLang="zh-CN" sz="2000" dirty="0">
                <a:ea typeface="宋体" charset="-122"/>
              </a:rPr>
              <a:t>Ripple carry adders and</a:t>
            </a:r>
          </a:p>
          <a:p>
            <a:pPr lvl="1"/>
            <a:r>
              <a:rPr lang="en-US" altLang="zh-CN" sz="2000" dirty="0">
                <a:ea typeface="宋体" charset="-122"/>
              </a:rPr>
              <a:t>Carry look ahead logic</a:t>
            </a:r>
          </a:p>
          <a:p>
            <a:pPr>
              <a:buFontTx/>
              <a:buNone/>
            </a:pPr>
            <a:endParaRPr lang="en-US" altLang="zh-CN" dirty="0" smtClean="0"/>
          </a:p>
        </p:txBody>
      </p:sp>
      <p:pic>
        <p:nvPicPr>
          <p:cNvPr id="37892" name="Picture 4" descr="delay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4100" y="2428869"/>
            <a:ext cx="7361238" cy="336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59496" y="188640"/>
            <a:ext cx="5386398" cy="762000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rial" charset="0"/>
                <a:ea typeface="宋体" charset="-122"/>
              </a:rPr>
              <a:t>Carry-Skip Adders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1863391" y="1124744"/>
            <a:ext cx="8358246" cy="496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dirty="0"/>
              <a:t> </a:t>
            </a:r>
            <a:r>
              <a:rPr lang="en-US" altLang="zh-CN" sz="2400" dirty="0"/>
              <a:t>With </a:t>
            </a:r>
            <a:r>
              <a:rPr lang="en-US" altLang="zh-CN" sz="2400" dirty="0" err="1"/>
              <a:t>CMOS</a:t>
            </a:r>
            <a:r>
              <a:rPr lang="en-US" altLang="zh-CN" sz="2400" dirty="0"/>
              <a:t> Implementation – Carry Skip Adder’s speed </a:t>
            </a:r>
            <a:br>
              <a:rPr lang="en-US" altLang="zh-CN" sz="2400" dirty="0"/>
            </a:br>
            <a:r>
              <a:rPr lang="en-US" altLang="zh-CN" sz="2400" dirty="0"/>
              <a:t>	Comparable to </a:t>
            </a:r>
            <a:r>
              <a:rPr lang="en-US" altLang="zh-CN" sz="2400" dirty="0" err="1"/>
              <a:t>CLA</a:t>
            </a:r>
            <a:endParaRPr lang="en-US" altLang="zh-CN" sz="2400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 sz="2400" dirty="0"/>
              <a:t> Less Area/Power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 sz="2400" dirty="0"/>
              <a:t> Based on Observation that Carry Process Can “Skip” Stage</a:t>
            </a:r>
            <a:br>
              <a:rPr lang="en-US" altLang="zh-CN" sz="2400" dirty="0"/>
            </a:br>
            <a:r>
              <a:rPr lang="en-US" altLang="zh-CN" sz="2400" dirty="0"/>
              <a:t>	for Which </a:t>
            </a:r>
            <a:r>
              <a:rPr lang="en-US" altLang="zh-CN" sz="2400" i="1" dirty="0"/>
              <a:t>x</a:t>
            </a:r>
            <a:r>
              <a:rPr lang="en-US" altLang="zh-CN" sz="2400" baseline="-25000" dirty="0"/>
              <a:t>i </a:t>
            </a:r>
            <a:r>
              <a:rPr lang="en-US" altLang="zh-CN" sz="2400" dirty="0">
                <a:sym typeface="Symbol" pitchFamily="18" charset="2"/>
              </a:rPr>
              <a:t> </a:t>
            </a:r>
            <a:r>
              <a:rPr lang="en-US" altLang="zh-CN" sz="2400" i="1" dirty="0" err="1">
                <a:sym typeface="Symbol" pitchFamily="18" charset="2"/>
              </a:rPr>
              <a:t>y</a:t>
            </a:r>
            <a:r>
              <a:rPr lang="en-US" altLang="zh-CN" sz="2400" baseline="-25000" dirty="0" err="1">
                <a:sym typeface="Symbol" pitchFamily="18" charset="2"/>
              </a:rPr>
              <a:t>i</a:t>
            </a:r>
            <a:r>
              <a:rPr lang="en-US" altLang="zh-CN" sz="2400" dirty="0">
                <a:sym typeface="Symbol" pitchFamily="18" charset="2"/>
              </a:rPr>
              <a:t> (that is </a:t>
            </a:r>
            <a:r>
              <a:rPr lang="en-US" altLang="zh-CN" sz="2400" i="1" dirty="0">
                <a:sym typeface="Symbol" pitchFamily="18" charset="2"/>
              </a:rPr>
              <a:t>p</a:t>
            </a:r>
            <a:r>
              <a:rPr lang="en-US" altLang="zh-CN" sz="2400" baseline="-25000" dirty="0">
                <a:sym typeface="Symbol" pitchFamily="18" charset="2"/>
              </a:rPr>
              <a:t>i </a:t>
            </a:r>
            <a:r>
              <a:rPr lang="en-US" altLang="zh-CN" sz="2400" dirty="0">
                <a:sym typeface="Symbol" pitchFamily="18" charset="2"/>
              </a:rPr>
              <a:t>= </a:t>
            </a:r>
            <a:r>
              <a:rPr lang="en-US" altLang="zh-CN" sz="2400" i="1" dirty="0" err="1">
                <a:sym typeface="Symbol" pitchFamily="18" charset="2"/>
              </a:rPr>
              <a:t>x</a:t>
            </a:r>
            <a:r>
              <a:rPr lang="en-US" altLang="zh-CN" sz="2400" baseline="-25000" dirty="0" err="1">
                <a:sym typeface="Symbol" pitchFamily="18" charset="2"/>
              </a:rPr>
              <a:t>i</a:t>
            </a:r>
            <a:r>
              <a:rPr lang="en-US" altLang="zh-CN" sz="2400" dirty="0" err="1">
                <a:sym typeface="Symbol" pitchFamily="18" charset="2"/>
              </a:rPr>
              <a:t></a:t>
            </a:r>
            <a:r>
              <a:rPr lang="en-US" altLang="zh-CN" sz="2400" i="1" dirty="0" err="1">
                <a:sym typeface="Symbol" pitchFamily="18" charset="2"/>
              </a:rPr>
              <a:t>y</a:t>
            </a:r>
            <a:r>
              <a:rPr lang="en-US" altLang="zh-CN" sz="2400" baseline="-25000" dirty="0" err="1">
                <a:sym typeface="Symbol" pitchFamily="18" charset="2"/>
              </a:rPr>
              <a:t>i</a:t>
            </a:r>
            <a:r>
              <a:rPr lang="en-US" altLang="zh-CN" sz="2400" baseline="-25000" dirty="0">
                <a:sym typeface="Symbol" pitchFamily="18" charset="2"/>
              </a:rPr>
              <a:t> </a:t>
            </a:r>
            <a:r>
              <a:rPr lang="en-US" altLang="zh-CN" sz="2400" dirty="0">
                <a:sym typeface="Symbol" pitchFamily="18" charset="2"/>
              </a:rPr>
              <a:t>= 1)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 sz="2400" dirty="0">
                <a:sym typeface="Symbol" pitchFamily="18" charset="2"/>
              </a:rPr>
              <a:t> Adder of </a:t>
            </a:r>
            <a:r>
              <a:rPr lang="en-US" altLang="zh-CN" sz="2400" i="1" dirty="0">
                <a:sym typeface="Symbol" pitchFamily="18" charset="2"/>
              </a:rPr>
              <a:t>n</a:t>
            </a:r>
            <a:r>
              <a:rPr lang="en-US" altLang="zh-CN" sz="2400" dirty="0">
                <a:sym typeface="Symbol" pitchFamily="18" charset="2"/>
              </a:rPr>
              <a:t> stages Divided into Stages of Selected Lengths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400" dirty="0">
                <a:sym typeface="Symbol" pitchFamily="18" charset="2"/>
              </a:rPr>
              <a:t>            With Simple Ripple Carry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 sz="2400" dirty="0">
                <a:sym typeface="Symbol" pitchFamily="18" charset="2"/>
              </a:rPr>
              <a:t> Each Group Generates 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“Group Carry-Propagate”=1 if all </a:t>
            </a:r>
            <a:r>
              <a:rPr lang="en-US" altLang="zh-CN" sz="2400" i="1" dirty="0">
                <a:solidFill>
                  <a:srgbClr val="FF0000"/>
                </a:solidFill>
                <a:sym typeface="Symbol" pitchFamily="18" charset="2"/>
              </a:rPr>
              <a:t>p</a:t>
            </a:r>
            <a:r>
              <a:rPr lang="en-US" altLang="zh-CN" sz="2400" baseline="-25000" dirty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=1</a:t>
            </a:r>
            <a:b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</a:br>
            <a:r>
              <a:rPr lang="en-US" altLang="zh-CN" sz="2400" dirty="0">
                <a:sym typeface="Symbol" pitchFamily="18" charset="2"/>
              </a:rPr>
              <a:t>           This Signal Allows Incoming Carry to “Skip” Stages within</a:t>
            </a:r>
            <a:br>
              <a:rPr lang="en-US" altLang="zh-CN" sz="2400" dirty="0">
                <a:sym typeface="Symbol" pitchFamily="18" charset="2"/>
              </a:rPr>
            </a:br>
            <a:r>
              <a:rPr lang="en-US" altLang="zh-CN" sz="2400" dirty="0">
                <a:sym typeface="Symbol" pitchFamily="18" charset="2"/>
              </a:rPr>
              <a:t>           Group and Generate Carry-out</a:t>
            </a:r>
            <a:endParaRPr lang="en-US" altLang="zh-CN" sz="2400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 you know 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3966" y="1084315"/>
            <a:ext cx="11070167" cy="1152473"/>
          </a:xfrm>
        </p:spPr>
        <p:txBody>
          <a:bodyPr/>
          <a:lstStyle/>
          <a:p>
            <a:r>
              <a:rPr lang="en-US" altLang="zh-CN" dirty="0" smtClean="0"/>
              <a:t>What is this about following digital ?   </a:t>
            </a:r>
          </a:p>
          <a:p>
            <a:pPr marL="0" indent="0">
              <a:buNone/>
            </a:pPr>
            <a:r>
              <a:rPr lang="en-US" altLang="zh-CN" dirty="0" smtClean="0"/>
              <a:t>     00110011110111100000000100000000</a:t>
            </a:r>
            <a:r>
              <a:rPr lang="en-US" altLang="zh-CN" baseline="-25000" dirty="0" smtClean="0"/>
              <a:t>2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767408" y="2236788"/>
            <a:ext cx="11070167" cy="4013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SzTx/>
            </a:pPr>
            <a:r>
              <a:rPr lang="en-US" altLang="zh-CN" kern="0" dirty="0" smtClean="0"/>
              <a:t>Ah, Why ?</a:t>
            </a:r>
          </a:p>
          <a:p>
            <a:pPr lvl="1">
              <a:buClrTx/>
              <a:buSzTx/>
            </a:pPr>
            <a:r>
              <a:rPr lang="en-US" altLang="zh-CN" kern="0" dirty="0" smtClean="0"/>
              <a:t>  Because different occasions have different  meanings</a:t>
            </a:r>
          </a:p>
          <a:p>
            <a:pPr>
              <a:buClrTx/>
              <a:buSzTx/>
            </a:pPr>
            <a:r>
              <a:rPr lang="en-US" altLang="zh-CN" kern="0" dirty="0"/>
              <a:t>The possible meaning </a:t>
            </a:r>
            <a:r>
              <a:rPr lang="en-US" altLang="zh-CN" kern="0" dirty="0" smtClean="0"/>
              <a:t>is</a:t>
            </a:r>
          </a:p>
          <a:p>
            <a:pPr lvl="1">
              <a:buClrTx/>
              <a:buSzTx/>
            </a:pPr>
            <a:r>
              <a:rPr lang="en-US" altLang="zh-CN" kern="0" dirty="0" smtClean="0"/>
              <a:t>IP address</a:t>
            </a:r>
          </a:p>
          <a:p>
            <a:pPr lvl="1">
              <a:buClrTx/>
              <a:buSzTx/>
            </a:pPr>
            <a:r>
              <a:rPr lang="en-US" altLang="zh-CN" kern="0" dirty="0" smtClean="0"/>
              <a:t>Machine instructions</a:t>
            </a:r>
          </a:p>
          <a:p>
            <a:pPr lvl="1">
              <a:buClrTx/>
              <a:buSzTx/>
            </a:pPr>
            <a:r>
              <a:rPr lang="en-US" altLang="zh-CN" kern="0" dirty="0" smtClean="0"/>
              <a:t>Values of Binary number</a:t>
            </a:r>
            <a:r>
              <a:rPr lang="zh-CN" altLang="en-US" kern="0" dirty="0" smtClean="0"/>
              <a:t>：</a:t>
            </a:r>
            <a:endParaRPr lang="en-US" altLang="zh-CN" kern="0" dirty="0" smtClean="0"/>
          </a:p>
          <a:p>
            <a:pPr lvl="2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kern="0" dirty="0" smtClean="0"/>
              <a:t>Integer</a:t>
            </a:r>
          </a:p>
          <a:p>
            <a:pPr lvl="2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kern="0" dirty="0" smtClean="0"/>
              <a:t>Fixed Point Number</a:t>
            </a:r>
          </a:p>
          <a:p>
            <a:pPr lvl="2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kern="0" dirty="0" smtClean="0"/>
              <a:t>Floating Point Number</a:t>
            </a:r>
            <a:endParaRPr lang="en-US" altLang="zh-CN" kern="0" dirty="0"/>
          </a:p>
          <a:p>
            <a:pPr lvl="1">
              <a:buClrTx/>
              <a:buSzTx/>
            </a:pPr>
            <a:endParaRPr lang="en-US" altLang="zh-CN" kern="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230622020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does it mean if  </a:t>
            </a:r>
            <a:r>
              <a:rPr lang="en-US" altLang="zh-CN" u="sng" dirty="0" smtClean="0">
                <a:solidFill>
                  <a:srgbClr val="0000FF"/>
                </a:solidFill>
              </a:rPr>
              <a:t>ALL Pi = 1 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19536" y="1268761"/>
            <a:ext cx="82237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c1 = g0 + (p0 * </a:t>
            </a:r>
            <a:r>
              <a:rPr lang="en-US" altLang="zh-CN" sz="2000" dirty="0">
                <a:solidFill>
                  <a:srgbClr val="0000FF"/>
                </a:solidFill>
              </a:rPr>
              <a:t>c0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c2 = g1 + p1*c1 = g1 + (p1 * g0) + (p1 * p0 * </a:t>
            </a:r>
            <a:r>
              <a:rPr lang="en-US" altLang="zh-CN" sz="2000" dirty="0">
                <a:solidFill>
                  <a:srgbClr val="0000FF"/>
                </a:solidFill>
              </a:rPr>
              <a:t>c0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c3 = g2 + p2*c2 = g2 + (p2 * g1) + (p2 * p1 * g0) + (p2 * p1 * p0 * </a:t>
            </a:r>
            <a:r>
              <a:rPr lang="en-US" altLang="zh-CN" sz="2000" dirty="0">
                <a:solidFill>
                  <a:srgbClr val="0000FF"/>
                </a:solidFill>
              </a:rPr>
              <a:t>c0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c4 = g3 + p3*c3 = g3 + (p3 * g2) + (p3 * p2 * g1)</a:t>
            </a:r>
          </a:p>
          <a:p>
            <a:pPr>
              <a:buFontTx/>
              <a:buNone/>
            </a:pPr>
            <a:r>
              <a:rPr lang="en-US" altLang="zh-CN" sz="2000" dirty="0"/>
              <a:t>		                     +(p3 * p2 * p1 * g0) + (p3 * p2 * p1 * p0 * </a:t>
            </a:r>
            <a:r>
              <a:rPr lang="en-US" altLang="zh-CN" sz="2000" dirty="0">
                <a:solidFill>
                  <a:srgbClr val="0000FF"/>
                </a:solidFill>
              </a:rPr>
              <a:t>c0</a:t>
            </a:r>
            <a:r>
              <a:rPr lang="en-US" altLang="zh-CN" sz="2000" dirty="0"/>
              <a:t>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19536" y="3429000"/>
            <a:ext cx="6024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</a:rPr>
              <a:t>gi</a:t>
            </a:r>
            <a:r>
              <a:rPr lang="en-US" altLang="zh-CN" dirty="0">
                <a:solidFill>
                  <a:srgbClr val="0000FF"/>
                </a:solidFill>
              </a:rPr>
              <a:t> = </a:t>
            </a:r>
            <a:r>
              <a:rPr lang="en-US" altLang="zh-CN" dirty="0" err="1">
                <a:solidFill>
                  <a:srgbClr val="0000FF"/>
                </a:solidFill>
              </a:rPr>
              <a:t>ai</a:t>
            </a:r>
            <a:r>
              <a:rPr lang="en-US" altLang="zh-CN" dirty="0">
                <a:solidFill>
                  <a:srgbClr val="0000FF"/>
                </a:solidFill>
              </a:rPr>
              <a:t> * bi             pi= </a:t>
            </a:r>
            <a:r>
              <a:rPr lang="en-US" altLang="zh-CN" dirty="0" err="1">
                <a:solidFill>
                  <a:srgbClr val="0000FF"/>
                </a:solidFill>
              </a:rPr>
              <a:t>ai</a:t>
            </a:r>
            <a:r>
              <a:rPr lang="en-US" altLang="zh-CN" dirty="0">
                <a:solidFill>
                  <a:srgbClr val="0000FF"/>
                </a:solidFill>
              </a:rPr>
              <a:t> + bi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19537" y="4266185"/>
            <a:ext cx="6240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 Pi = 1 then it can be know that  </a:t>
            </a:r>
            <a:r>
              <a:rPr lang="en-US" altLang="zh-CN" dirty="0" err="1"/>
              <a:t>Gi</a:t>
            </a:r>
            <a:r>
              <a:rPr lang="en-US" altLang="zh-CN" dirty="0"/>
              <a:t> = 0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40965" y="5103371"/>
            <a:ext cx="8223726" cy="1778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So, </a:t>
            </a:r>
            <a:r>
              <a:rPr lang="en-US" altLang="zh-CN" sz="2000" dirty="0"/>
              <a:t>c4 = g3 + p3*c3 = g3 + (p3 * g2) + (p3 * p2 * g1)</a:t>
            </a:r>
          </a:p>
          <a:p>
            <a:pPr>
              <a:buFontTx/>
              <a:buNone/>
            </a:pPr>
            <a:r>
              <a:rPr lang="en-US" altLang="zh-CN" sz="2000" dirty="0"/>
              <a:t>		                     +(p3 * p2 * p1 * g0) + (p3 * p2 * p1 * p0 * </a:t>
            </a:r>
            <a:r>
              <a:rPr lang="en-US" altLang="zh-CN" sz="2000" dirty="0">
                <a:solidFill>
                  <a:srgbClr val="0000FF"/>
                </a:solidFill>
              </a:rPr>
              <a:t>c0</a:t>
            </a:r>
            <a:r>
              <a:rPr lang="en-US" altLang="zh-CN" sz="2000" dirty="0"/>
              <a:t>)</a:t>
            </a:r>
          </a:p>
          <a:p>
            <a:pPr>
              <a:buFontTx/>
              <a:buNone/>
            </a:pPr>
            <a:r>
              <a:rPr lang="en-US" altLang="zh-CN" sz="2000" dirty="0"/>
              <a:t>                 </a:t>
            </a:r>
            <a:r>
              <a:rPr lang="en-US" altLang="zh-CN" sz="2000" dirty="0">
                <a:solidFill>
                  <a:srgbClr val="FF0000"/>
                </a:solidFill>
              </a:rPr>
              <a:t>= c0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767566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00FF"/>
                </a:solidFill>
              </a:rPr>
              <a:t>Carry skip adder</a:t>
            </a:r>
          </a:p>
        </p:txBody>
      </p:sp>
      <p:sp>
        <p:nvSpPr>
          <p:cNvPr id="38915" name="AutoShape 3"/>
          <p:cNvSpPr>
            <a:spLocks noGrp="1" noChangeArrowheads="1"/>
          </p:cNvSpPr>
          <p:nvPr>
            <p:ph idx="1"/>
          </p:nvPr>
        </p:nvSpPr>
        <p:spPr>
          <a:xfrm>
            <a:off x="1828800" y="1401763"/>
            <a:ext cx="8382000" cy="4114800"/>
          </a:xfrm>
        </p:spPr>
        <p:txBody>
          <a:bodyPr/>
          <a:lstStyle/>
          <a:p>
            <a:r>
              <a:rPr lang="en-US" altLang="zh-CN" sz="2400" dirty="0"/>
              <a:t>Accelerating the carry by skipping the interior blocks</a:t>
            </a:r>
          </a:p>
          <a:p>
            <a:r>
              <a:rPr lang="en-US" altLang="zh-CN" sz="2400" dirty="0"/>
              <a:t>Optimal speed with no-equal distribution of block length</a:t>
            </a:r>
          </a:p>
        </p:txBody>
      </p:sp>
      <p:pic>
        <p:nvPicPr>
          <p:cNvPr id="38916" name="Picture 4" descr="add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9786" y="2786058"/>
            <a:ext cx="7086600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71464" y="0"/>
            <a:ext cx="8710736" cy="1143000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rial" charset="0"/>
                <a:ea typeface="宋体" charset="-122"/>
              </a:rPr>
              <a:t>Fixed Block Width Carry-Skip Adders</a:t>
            </a:r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8038" y="1503364"/>
            <a:ext cx="8062912" cy="464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1881158" y="5214950"/>
            <a:ext cx="1428760" cy="64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00FF"/>
                </a:solidFill>
              </a:rPr>
              <a:t>Carry </a:t>
            </a:r>
            <a:r>
              <a:rPr lang="en-US" altLang="zh-CN" dirty="0" smtClean="0">
                <a:solidFill>
                  <a:srgbClr val="0000FF"/>
                </a:solidFill>
              </a:rPr>
              <a:t>Select </a:t>
            </a:r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en-US" altLang="zh-CN" dirty="0" smtClean="0">
                <a:solidFill>
                  <a:srgbClr val="0000FF"/>
                </a:solidFill>
              </a:rPr>
              <a:t>dder </a:t>
            </a:r>
            <a:r>
              <a:rPr lang="en-US" altLang="zh-CN" dirty="0">
                <a:solidFill>
                  <a:srgbClr val="0000FF"/>
                </a:solidFill>
              </a:rPr>
              <a:t>(CSA)</a:t>
            </a:r>
          </a:p>
        </p:txBody>
      </p:sp>
      <p:pic>
        <p:nvPicPr>
          <p:cNvPr id="39939" name="Picture 4" descr="adder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2596" y="1500174"/>
            <a:ext cx="8501122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Carry </a:t>
            </a:r>
            <a:r>
              <a:rPr lang="en-US" altLang="zh-CN" dirty="0" smtClean="0"/>
              <a:t>Select </a:t>
            </a:r>
            <a:r>
              <a:rPr lang="en-US" altLang="zh-CN" dirty="0"/>
              <a:t>A</a:t>
            </a:r>
            <a:r>
              <a:rPr lang="en-US" altLang="zh-CN" dirty="0" smtClean="0"/>
              <a:t>dder</a:t>
            </a:r>
            <a:endParaRPr lang="en-US" altLang="zh-CN" dirty="0"/>
          </a:p>
        </p:txBody>
      </p:sp>
      <p:sp>
        <p:nvSpPr>
          <p:cNvPr id="40963" name="AutoShape 3"/>
          <p:cNvSpPr>
            <a:spLocks noGrp="1" noChangeArrowheads="1"/>
          </p:cNvSpPr>
          <p:nvPr>
            <p:ph idx="1"/>
          </p:nvPr>
        </p:nvSpPr>
        <p:spPr>
          <a:xfrm>
            <a:off x="1828800" y="1401763"/>
            <a:ext cx="8382000" cy="4114800"/>
          </a:xfrm>
        </p:spPr>
        <p:txBody>
          <a:bodyPr/>
          <a:lstStyle/>
          <a:p>
            <a:r>
              <a:rPr lang="en-US" altLang="zh-CN" smtClean="0"/>
              <a:t>Carry selection by nibbles</a:t>
            </a:r>
          </a:p>
        </p:txBody>
      </p:sp>
      <p:pic>
        <p:nvPicPr>
          <p:cNvPr id="40964" name="Picture 4" descr="adder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8348" y="2143116"/>
            <a:ext cx="8153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3.4 </a:t>
            </a:r>
            <a:r>
              <a:rPr lang="en-US" altLang="zh-CN" dirty="0"/>
              <a:t>Multiplication</a:t>
            </a:r>
          </a:p>
        </p:txBody>
      </p:sp>
      <p:sp>
        <p:nvSpPr>
          <p:cNvPr id="41987" name="AutoShape 3"/>
          <p:cNvSpPr>
            <a:spLocks noGrp="1" noChangeArrowheads="1"/>
          </p:cNvSpPr>
          <p:nvPr>
            <p:ph sz="half" idx="1"/>
          </p:nvPr>
        </p:nvSpPr>
        <p:spPr>
          <a:xfrm>
            <a:off x="1064124" y="1268412"/>
            <a:ext cx="5433483" cy="4886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Binary multiplication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/>
              <a:t>	Multiplicand * Multiplier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example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 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1000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*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1001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 1000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</a:t>
            </a:r>
            <a:r>
              <a:rPr lang="en-US" altLang="zh-CN" sz="2400" u="sng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1001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  1000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  0000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   0000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_</a:t>
            </a:r>
            <a:r>
              <a:rPr lang="en-US" altLang="zh-CN" sz="2400" u="sng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1000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_____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Product 1001000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35960" y="1268413"/>
            <a:ext cx="5433484" cy="4886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Look at </a:t>
            </a:r>
            <a:r>
              <a:rPr lang="en-US" altLang="zh-CN" sz="2400" dirty="0">
                <a:solidFill>
                  <a:srgbClr val="0000FF"/>
                </a:solidFill>
              </a:rPr>
              <a:t>current bit </a:t>
            </a:r>
            <a:r>
              <a:rPr lang="en-US" altLang="zh-CN" sz="2400" dirty="0"/>
              <a:t>position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If multiplier is 1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ea typeface="宋体" charset="-122"/>
              </a:rPr>
              <a:t>then add multiplicand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ea typeface="宋体" charset="-122"/>
              </a:rPr>
              <a:t>Else add 0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shift multiplicand left by 1 bit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Multiplier </a:t>
            </a:r>
            <a:r>
              <a:rPr lang="en-US" altLang="zh-CN" dirty="0" err="1" smtClean="0"/>
              <a:t>V1</a:t>
            </a:r>
            <a:endParaRPr lang="en-US" altLang="zh-CN" dirty="0"/>
          </a:p>
        </p:txBody>
      </p:sp>
      <p:sp>
        <p:nvSpPr>
          <p:cNvPr id="43011" name="AutoShape 3"/>
          <p:cNvSpPr>
            <a:spLocks noGrp="1" noChangeArrowheads="1"/>
          </p:cNvSpPr>
          <p:nvPr>
            <p:ph idx="1"/>
          </p:nvPr>
        </p:nvSpPr>
        <p:spPr>
          <a:xfrm>
            <a:off x="1809720" y="1142984"/>
            <a:ext cx="8382000" cy="4114800"/>
          </a:xfrm>
        </p:spPr>
        <p:txBody>
          <a:bodyPr/>
          <a:lstStyle/>
          <a:p>
            <a:r>
              <a:rPr lang="en-US" altLang="zh-CN" sz="2400" dirty="0"/>
              <a:t>32 bits: multiplier</a:t>
            </a:r>
          </a:p>
          <a:p>
            <a:r>
              <a:rPr lang="en-US" altLang="zh-CN" sz="2400" dirty="0"/>
              <a:t>64 bits: multiplicand, product, </a:t>
            </a:r>
            <a:r>
              <a:rPr lang="en-US" altLang="zh-CN" sz="2400" dirty="0" err="1"/>
              <a:t>ALU</a:t>
            </a:r>
            <a:endParaRPr lang="en-US" altLang="zh-CN" sz="2400" dirty="0"/>
          </a:p>
          <a:p>
            <a:r>
              <a:rPr lang="en-US" altLang="zh-CN" sz="2400" dirty="0"/>
              <a:t>0010*0011</a:t>
            </a:r>
          </a:p>
        </p:txBody>
      </p:sp>
      <p:grpSp>
        <p:nvGrpSpPr>
          <p:cNvPr id="137" name="组合 136"/>
          <p:cNvGrpSpPr/>
          <p:nvPr/>
        </p:nvGrpSpPr>
        <p:grpSpPr>
          <a:xfrm>
            <a:off x="2624138" y="2428868"/>
            <a:ext cx="7143750" cy="3725862"/>
            <a:chOff x="1100138" y="2798763"/>
            <a:chExt cx="7143750" cy="3725862"/>
          </a:xfrm>
        </p:grpSpPr>
        <p:grpSp>
          <p:nvGrpSpPr>
            <p:cNvPr id="43012" name="Group 135"/>
            <p:cNvGrpSpPr>
              <a:grpSpLocks/>
            </p:cNvGrpSpPr>
            <p:nvPr/>
          </p:nvGrpSpPr>
          <p:grpSpPr bwMode="auto">
            <a:xfrm>
              <a:off x="1100138" y="2798763"/>
              <a:ext cx="6931025" cy="3725862"/>
              <a:chOff x="693" y="1259"/>
              <a:chExt cx="4366" cy="2347"/>
            </a:xfrm>
          </p:grpSpPr>
          <p:sp>
            <p:nvSpPr>
              <p:cNvPr id="43016" name="Freeform 6"/>
              <p:cNvSpPr>
                <a:spLocks/>
              </p:cNvSpPr>
              <p:nvPr/>
            </p:nvSpPr>
            <p:spPr bwMode="auto">
              <a:xfrm>
                <a:off x="2892" y="3180"/>
                <a:ext cx="59" cy="63"/>
              </a:xfrm>
              <a:custGeom>
                <a:avLst/>
                <a:gdLst>
                  <a:gd name="T0" fmla="*/ 59 w 59"/>
                  <a:gd name="T1" fmla="*/ 60 h 63"/>
                  <a:gd name="T2" fmla="*/ 59 w 59"/>
                  <a:gd name="T3" fmla="*/ 0 h 63"/>
                  <a:gd name="T4" fmla="*/ 0 w 59"/>
                  <a:gd name="T5" fmla="*/ 33 h 63"/>
                  <a:gd name="T6" fmla="*/ 59 w 59"/>
                  <a:gd name="T7" fmla="*/ 63 h 63"/>
                  <a:gd name="T8" fmla="*/ 59 w 59"/>
                  <a:gd name="T9" fmla="*/ 63 h 63"/>
                  <a:gd name="T10" fmla="*/ 59 w 59"/>
                  <a:gd name="T11" fmla="*/ 60 h 6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9" h="63">
                    <a:moveTo>
                      <a:pt x="59" y="60"/>
                    </a:moveTo>
                    <a:lnTo>
                      <a:pt x="59" y="0"/>
                    </a:lnTo>
                    <a:lnTo>
                      <a:pt x="0" y="33"/>
                    </a:lnTo>
                    <a:lnTo>
                      <a:pt x="59" y="63"/>
                    </a:lnTo>
                    <a:lnTo>
                      <a:pt x="59" y="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17" name="Freeform 7"/>
              <p:cNvSpPr>
                <a:spLocks/>
              </p:cNvSpPr>
              <p:nvPr/>
            </p:nvSpPr>
            <p:spPr bwMode="auto">
              <a:xfrm>
                <a:off x="2930" y="3210"/>
                <a:ext cx="21" cy="3"/>
              </a:xfrm>
              <a:custGeom>
                <a:avLst/>
                <a:gdLst>
                  <a:gd name="T0" fmla="*/ 0 w 21"/>
                  <a:gd name="T1" fmla="*/ 0 h 3"/>
                  <a:gd name="T2" fmla="*/ 21 w 21"/>
                  <a:gd name="T3" fmla="*/ 3 h 3"/>
                  <a:gd name="T4" fmla="*/ 0 w 21"/>
                  <a:gd name="T5" fmla="*/ 0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" h="3">
                    <a:moveTo>
                      <a:pt x="0" y="0"/>
                    </a:moveTo>
                    <a:lnTo>
                      <a:pt x="21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18" name="Rectangle 8"/>
              <p:cNvSpPr>
                <a:spLocks noChangeArrowheads="1"/>
              </p:cNvSpPr>
              <p:nvPr/>
            </p:nvSpPr>
            <p:spPr bwMode="auto">
              <a:xfrm>
                <a:off x="1654" y="2421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6</a:t>
                </a:r>
                <a:endParaRPr lang="en-US" altLang="zh-CN"/>
              </a:p>
            </p:txBody>
          </p:sp>
          <p:sp>
            <p:nvSpPr>
              <p:cNvPr id="43019" name="Rectangle 9"/>
              <p:cNvSpPr>
                <a:spLocks noChangeArrowheads="1"/>
              </p:cNvSpPr>
              <p:nvPr/>
            </p:nvSpPr>
            <p:spPr bwMode="auto">
              <a:xfrm>
                <a:off x="1721" y="2421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4</a:t>
                </a:r>
                <a:endParaRPr lang="en-US" altLang="zh-CN"/>
              </a:p>
            </p:txBody>
          </p:sp>
          <p:sp>
            <p:nvSpPr>
              <p:cNvPr id="43020" name="Rectangle 10"/>
              <p:cNvSpPr>
                <a:spLocks noChangeArrowheads="1"/>
              </p:cNvSpPr>
              <p:nvPr/>
            </p:nvSpPr>
            <p:spPr bwMode="auto">
              <a:xfrm>
                <a:off x="1784" y="2421"/>
                <a:ext cx="40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-</a:t>
                </a:r>
                <a:endParaRPr lang="en-US" altLang="zh-CN"/>
              </a:p>
            </p:txBody>
          </p:sp>
          <p:sp>
            <p:nvSpPr>
              <p:cNvPr id="43021" name="Rectangle 11"/>
              <p:cNvSpPr>
                <a:spLocks noChangeArrowheads="1"/>
              </p:cNvSpPr>
              <p:nvPr/>
            </p:nvSpPr>
            <p:spPr bwMode="auto">
              <a:xfrm>
                <a:off x="1822" y="2421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b</a:t>
                </a:r>
                <a:endParaRPr lang="en-US" altLang="zh-CN"/>
              </a:p>
            </p:txBody>
          </p:sp>
          <p:sp>
            <p:nvSpPr>
              <p:cNvPr id="43022" name="Rectangle 12"/>
              <p:cNvSpPr>
                <a:spLocks noChangeArrowheads="1"/>
              </p:cNvSpPr>
              <p:nvPr/>
            </p:nvSpPr>
            <p:spPr bwMode="auto">
              <a:xfrm>
                <a:off x="1889" y="2421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43023" name="Rectangle 13"/>
              <p:cNvSpPr>
                <a:spLocks noChangeArrowheads="1"/>
              </p:cNvSpPr>
              <p:nvPr/>
            </p:nvSpPr>
            <p:spPr bwMode="auto">
              <a:xfrm>
                <a:off x="1913" y="2421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43024" name="Rectangle 14"/>
              <p:cNvSpPr>
                <a:spLocks noChangeArrowheads="1"/>
              </p:cNvSpPr>
              <p:nvPr/>
            </p:nvSpPr>
            <p:spPr bwMode="auto">
              <a:xfrm>
                <a:off x="1948" y="2421"/>
                <a:ext cx="30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43025" name="Rectangle 15"/>
              <p:cNvSpPr>
                <a:spLocks noChangeArrowheads="1"/>
              </p:cNvSpPr>
              <p:nvPr/>
            </p:nvSpPr>
            <p:spPr bwMode="auto">
              <a:xfrm>
                <a:off x="1980" y="2421"/>
                <a:ext cx="88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43026" name="Rectangle 16"/>
              <p:cNvSpPr>
                <a:spLocks noChangeArrowheads="1"/>
              </p:cNvSpPr>
              <p:nvPr/>
            </p:nvSpPr>
            <p:spPr bwMode="auto">
              <a:xfrm>
                <a:off x="2057" y="2421"/>
                <a:ext cx="74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L</a:t>
                </a:r>
                <a:endParaRPr lang="en-US" altLang="zh-CN"/>
              </a:p>
            </p:txBody>
          </p:sp>
          <p:sp>
            <p:nvSpPr>
              <p:cNvPr id="43027" name="Rectangle 17"/>
              <p:cNvSpPr>
                <a:spLocks noChangeArrowheads="1"/>
              </p:cNvSpPr>
              <p:nvPr/>
            </p:nvSpPr>
            <p:spPr bwMode="auto">
              <a:xfrm>
                <a:off x="2124" y="2421"/>
                <a:ext cx="88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U</a:t>
                </a:r>
                <a:endParaRPr lang="en-US" altLang="zh-CN"/>
              </a:p>
            </p:txBody>
          </p:sp>
          <p:sp>
            <p:nvSpPr>
              <p:cNvPr id="43028" name="Freeform 18"/>
              <p:cNvSpPr>
                <a:spLocks/>
              </p:cNvSpPr>
              <p:nvPr/>
            </p:nvSpPr>
            <p:spPr bwMode="auto">
              <a:xfrm>
                <a:off x="1892" y="2877"/>
                <a:ext cx="60" cy="64"/>
              </a:xfrm>
              <a:custGeom>
                <a:avLst/>
                <a:gdLst>
                  <a:gd name="T0" fmla="*/ 56 w 60"/>
                  <a:gd name="T1" fmla="*/ 0 h 64"/>
                  <a:gd name="T2" fmla="*/ 0 w 60"/>
                  <a:gd name="T3" fmla="*/ 4 h 64"/>
                  <a:gd name="T4" fmla="*/ 28 w 60"/>
                  <a:gd name="T5" fmla="*/ 64 h 64"/>
                  <a:gd name="T6" fmla="*/ 60 w 60"/>
                  <a:gd name="T7" fmla="*/ 4 h 64"/>
                  <a:gd name="T8" fmla="*/ 60 w 60"/>
                  <a:gd name="T9" fmla="*/ 4 h 64"/>
                  <a:gd name="T10" fmla="*/ 56 w 60"/>
                  <a:gd name="T11" fmla="*/ 0 h 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0" h="64">
                    <a:moveTo>
                      <a:pt x="56" y="0"/>
                    </a:moveTo>
                    <a:lnTo>
                      <a:pt x="0" y="4"/>
                    </a:lnTo>
                    <a:lnTo>
                      <a:pt x="28" y="64"/>
                    </a:lnTo>
                    <a:lnTo>
                      <a:pt x="60" y="4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9" name="Line 19"/>
              <p:cNvSpPr>
                <a:spLocks noChangeShapeType="1"/>
              </p:cNvSpPr>
              <p:nvPr/>
            </p:nvSpPr>
            <p:spPr bwMode="auto">
              <a:xfrm flipV="1">
                <a:off x="1920" y="2672"/>
                <a:ext cx="1" cy="228"/>
              </a:xfrm>
              <a:prstGeom prst="line">
                <a:avLst/>
              </a:prstGeom>
              <a:noFill/>
              <a:ln w="396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0" name="Freeform 20"/>
              <p:cNvSpPr>
                <a:spLocks/>
              </p:cNvSpPr>
              <p:nvPr/>
            </p:nvSpPr>
            <p:spPr bwMode="auto">
              <a:xfrm>
                <a:off x="2317" y="2107"/>
                <a:ext cx="59" cy="64"/>
              </a:xfrm>
              <a:custGeom>
                <a:avLst/>
                <a:gdLst>
                  <a:gd name="T0" fmla="*/ 56 w 59"/>
                  <a:gd name="T1" fmla="*/ 0 h 64"/>
                  <a:gd name="T2" fmla="*/ 0 w 59"/>
                  <a:gd name="T3" fmla="*/ 4 h 64"/>
                  <a:gd name="T4" fmla="*/ 28 w 59"/>
                  <a:gd name="T5" fmla="*/ 64 h 64"/>
                  <a:gd name="T6" fmla="*/ 59 w 59"/>
                  <a:gd name="T7" fmla="*/ 4 h 64"/>
                  <a:gd name="T8" fmla="*/ 59 w 59"/>
                  <a:gd name="T9" fmla="*/ 4 h 64"/>
                  <a:gd name="T10" fmla="*/ 56 w 59"/>
                  <a:gd name="T11" fmla="*/ 0 h 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9" h="64">
                    <a:moveTo>
                      <a:pt x="56" y="0"/>
                    </a:moveTo>
                    <a:lnTo>
                      <a:pt x="0" y="4"/>
                    </a:lnTo>
                    <a:lnTo>
                      <a:pt x="28" y="64"/>
                    </a:lnTo>
                    <a:lnTo>
                      <a:pt x="59" y="4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1" name="Line 21"/>
              <p:cNvSpPr>
                <a:spLocks noChangeShapeType="1"/>
              </p:cNvSpPr>
              <p:nvPr/>
            </p:nvSpPr>
            <p:spPr bwMode="auto">
              <a:xfrm flipV="1">
                <a:off x="2345" y="1760"/>
                <a:ext cx="1" cy="370"/>
              </a:xfrm>
              <a:prstGeom prst="line">
                <a:avLst/>
              </a:prstGeom>
              <a:noFill/>
              <a:ln w="396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2" name="Freeform 22"/>
              <p:cNvSpPr>
                <a:spLocks/>
              </p:cNvSpPr>
              <p:nvPr/>
            </p:nvSpPr>
            <p:spPr bwMode="auto">
              <a:xfrm>
                <a:off x="1468" y="2107"/>
                <a:ext cx="56" cy="64"/>
              </a:xfrm>
              <a:custGeom>
                <a:avLst/>
                <a:gdLst>
                  <a:gd name="T0" fmla="*/ 56 w 56"/>
                  <a:gd name="T1" fmla="*/ 0 h 64"/>
                  <a:gd name="T2" fmla="*/ 0 w 56"/>
                  <a:gd name="T3" fmla="*/ 4 h 64"/>
                  <a:gd name="T4" fmla="*/ 28 w 56"/>
                  <a:gd name="T5" fmla="*/ 64 h 64"/>
                  <a:gd name="T6" fmla="*/ 56 w 56"/>
                  <a:gd name="T7" fmla="*/ 4 h 64"/>
                  <a:gd name="T8" fmla="*/ 56 w 56"/>
                  <a:gd name="T9" fmla="*/ 4 h 64"/>
                  <a:gd name="T10" fmla="*/ 56 w 56"/>
                  <a:gd name="T11" fmla="*/ 0 h 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6" h="64">
                    <a:moveTo>
                      <a:pt x="56" y="0"/>
                    </a:moveTo>
                    <a:lnTo>
                      <a:pt x="0" y="4"/>
                    </a:lnTo>
                    <a:lnTo>
                      <a:pt x="28" y="64"/>
                    </a:lnTo>
                    <a:lnTo>
                      <a:pt x="56" y="4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3" name="Freeform 23"/>
              <p:cNvSpPr>
                <a:spLocks/>
              </p:cNvSpPr>
              <p:nvPr/>
            </p:nvSpPr>
            <p:spPr bwMode="auto">
              <a:xfrm>
                <a:off x="2429" y="2395"/>
                <a:ext cx="60" cy="60"/>
              </a:xfrm>
              <a:custGeom>
                <a:avLst/>
                <a:gdLst>
                  <a:gd name="T0" fmla="*/ 56 w 60"/>
                  <a:gd name="T1" fmla="*/ 60 h 60"/>
                  <a:gd name="T2" fmla="*/ 60 w 60"/>
                  <a:gd name="T3" fmla="*/ 0 h 60"/>
                  <a:gd name="T4" fmla="*/ 0 w 60"/>
                  <a:gd name="T5" fmla="*/ 30 h 60"/>
                  <a:gd name="T6" fmla="*/ 60 w 60"/>
                  <a:gd name="T7" fmla="*/ 60 h 60"/>
                  <a:gd name="T8" fmla="*/ 60 w 60"/>
                  <a:gd name="T9" fmla="*/ 60 h 60"/>
                  <a:gd name="T10" fmla="*/ 56 w 60"/>
                  <a:gd name="T11" fmla="*/ 60 h 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0" h="60">
                    <a:moveTo>
                      <a:pt x="56" y="60"/>
                    </a:moveTo>
                    <a:lnTo>
                      <a:pt x="60" y="0"/>
                    </a:lnTo>
                    <a:lnTo>
                      <a:pt x="0" y="30"/>
                    </a:lnTo>
                    <a:lnTo>
                      <a:pt x="60" y="60"/>
                    </a:lnTo>
                    <a:lnTo>
                      <a:pt x="56" y="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4" name="Freeform 24"/>
              <p:cNvSpPr>
                <a:spLocks/>
              </p:cNvSpPr>
              <p:nvPr/>
            </p:nvSpPr>
            <p:spPr bwMode="auto">
              <a:xfrm>
                <a:off x="2464" y="2421"/>
                <a:ext cx="25" cy="4"/>
              </a:xfrm>
              <a:custGeom>
                <a:avLst/>
                <a:gdLst>
                  <a:gd name="T0" fmla="*/ 0 w 25"/>
                  <a:gd name="T1" fmla="*/ 0 h 4"/>
                  <a:gd name="T2" fmla="*/ 25 w 25"/>
                  <a:gd name="T3" fmla="*/ 4 h 4"/>
                  <a:gd name="T4" fmla="*/ 0 w 25"/>
                  <a:gd name="T5" fmla="*/ 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5" h="4">
                    <a:moveTo>
                      <a:pt x="0" y="0"/>
                    </a:moveTo>
                    <a:lnTo>
                      <a:pt x="25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5" name="Freeform 25"/>
              <p:cNvSpPr>
                <a:spLocks/>
              </p:cNvSpPr>
              <p:nvPr/>
            </p:nvSpPr>
            <p:spPr bwMode="auto">
              <a:xfrm>
                <a:off x="2464" y="2421"/>
                <a:ext cx="954" cy="542"/>
              </a:xfrm>
              <a:custGeom>
                <a:avLst/>
                <a:gdLst>
                  <a:gd name="T0" fmla="*/ 0 w 954"/>
                  <a:gd name="T1" fmla="*/ 0 h 542"/>
                  <a:gd name="T2" fmla="*/ 954 w 954"/>
                  <a:gd name="T3" fmla="*/ 4 h 542"/>
                  <a:gd name="T4" fmla="*/ 954 w 954"/>
                  <a:gd name="T5" fmla="*/ 542 h 54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54" h="542">
                    <a:moveTo>
                      <a:pt x="0" y="0"/>
                    </a:moveTo>
                    <a:lnTo>
                      <a:pt x="954" y="4"/>
                    </a:lnTo>
                    <a:lnTo>
                      <a:pt x="954" y="542"/>
                    </a:lnTo>
                  </a:path>
                </a:pathLst>
              </a:custGeom>
              <a:noFill/>
              <a:ln w="222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6" name="Rectangle 26"/>
              <p:cNvSpPr>
                <a:spLocks noChangeArrowheads="1"/>
              </p:cNvSpPr>
              <p:nvPr/>
            </p:nvSpPr>
            <p:spPr bwMode="auto">
              <a:xfrm>
                <a:off x="3428" y="3064"/>
                <a:ext cx="8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C</a:t>
                </a:r>
                <a:endParaRPr lang="en-US" altLang="zh-CN"/>
              </a:p>
            </p:txBody>
          </p:sp>
          <p:sp>
            <p:nvSpPr>
              <p:cNvPr id="43037" name="Rectangle 27"/>
              <p:cNvSpPr>
                <a:spLocks noChangeArrowheads="1"/>
              </p:cNvSpPr>
              <p:nvPr/>
            </p:nvSpPr>
            <p:spPr bwMode="auto">
              <a:xfrm>
                <a:off x="3512" y="3064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o</a:t>
                </a:r>
                <a:endParaRPr lang="en-US" altLang="zh-CN"/>
              </a:p>
            </p:txBody>
          </p:sp>
          <p:sp>
            <p:nvSpPr>
              <p:cNvPr id="43038" name="Rectangle 28"/>
              <p:cNvSpPr>
                <a:spLocks noChangeArrowheads="1"/>
              </p:cNvSpPr>
              <p:nvPr/>
            </p:nvSpPr>
            <p:spPr bwMode="auto">
              <a:xfrm>
                <a:off x="3576" y="3064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n</a:t>
                </a:r>
                <a:endParaRPr lang="en-US" altLang="zh-CN"/>
              </a:p>
            </p:txBody>
          </p:sp>
          <p:sp>
            <p:nvSpPr>
              <p:cNvPr id="43039" name="Rectangle 29"/>
              <p:cNvSpPr>
                <a:spLocks noChangeArrowheads="1"/>
              </p:cNvSpPr>
              <p:nvPr/>
            </p:nvSpPr>
            <p:spPr bwMode="auto">
              <a:xfrm>
                <a:off x="3642" y="3064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43040" name="Rectangle 30"/>
              <p:cNvSpPr>
                <a:spLocks noChangeArrowheads="1"/>
              </p:cNvSpPr>
              <p:nvPr/>
            </p:nvSpPr>
            <p:spPr bwMode="auto">
              <a:xfrm>
                <a:off x="3674" y="3064"/>
                <a:ext cx="40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43041" name="Rectangle 31"/>
              <p:cNvSpPr>
                <a:spLocks noChangeArrowheads="1"/>
              </p:cNvSpPr>
              <p:nvPr/>
            </p:nvSpPr>
            <p:spPr bwMode="auto">
              <a:xfrm>
                <a:off x="3712" y="3064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o</a:t>
                </a:r>
                <a:endParaRPr lang="en-US" altLang="zh-CN"/>
              </a:p>
            </p:txBody>
          </p:sp>
          <p:sp>
            <p:nvSpPr>
              <p:cNvPr id="43042" name="Rectangle 32"/>
              <p:cNvSpPr>
                <a:spLocks noChangeArrowheads="1"/>
              </p:cNvSpPr>
              <p:nvPr/>
            </p:nvSpPr>
            <p:spPr bwMode="auto">
              <a:xfrm>
                <a:off x="3779" y="3064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l</a:t>
                </a:r>
                <a:endParaRPr lang="en-US" altLang="zh-CN"/>
              </a:p>
            </p:txBody>
          </p:sp>
          <p:sp>
            <p:nvSpPr>
              <p:cNvPr id="43043" name="Rectangle 33"/>
              <p:cNvSpPr>
                <a:spLocks noChangeArrowheads="1"/>
              </p:cNvSpPr>
              <p:nvPr/>
            </p:nvSpPr>
            <p:spPr bwMode="auto">
              <a:xfrm>
                <a:off x="3804" y="3064"/>
                <a:ext cx="30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43044" name="Rectangle 34"/>
              <p:cNvSpPr>
                <a:spLocks noChangeArrowheads="1"/>
              </p:cNvSpPr>
              <p:nvPr/>
            </p:nvSpPr>
            <p:spPr bwMode="auto">
              <a:xfrm>
                <a:off x="3835" y="3064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43045" name="Rectangle 35"/>
              <p:cNvSpPr>
                <a:spLocks noChangeArrowheads="1"/>
              </p:cNvSpPr>
              <p:nvPr/>
            </p:nvSpPr>
            <p:spPr bwMode="auto">
              <a:xfrm>
                <a:off x="3870" y="3064"/>
                <a:ext cx="54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43046" name="Rectangle 36"/>
              <p:cNvSpPr>
                <a:spLocks noChangeArrowheads="1"/>
              </p:cNvSpPr>
              <p:nvPr/>
            </p:nvSpPr>
            <p:spPr bwMode="auto">
              <a:xfrm>
                <a:off x="3933" y="3064"/>
                <a:ext cx="47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s</a:t>
                </a:r>
                <a:endParaRPr lang="en-US" altLang="zh-CN"/>
              </a:p>
            </p:txBody>
          </p:sp>
          <p:sp>
            <p:nvSpPr>
              <p:cNvPr id="43047" name="Rectangle 37"/>
              <p:cNvSpPr>
                <a:spLocks noChangeArrowheads="1"/>
              </p:cNvSpPr>
              <p:nvPr/>
            </p:nvSpPr>
            <p:spPr bwMode="auto">
              <a:xfrm>
                <a:off x="3993" y="3064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43048" name="Freeform 38"/>
              <p:cNvSpPr>
                <a:spLocks/>
              </p:cNvSpPr>
              <p:nvPr/>
            </p:nvSpPr>
            <p:spPr bwMode="auto">
              <a:xfrm>
                <a:off x="3264" y="2903"/>
                <a:ext cx="929" cy="467"/>
              </a:xfrm>
              <a:custGeom>
                <a:avLst/>
                <a:gdLst>
                  <a:gd name="T0" fmla="*/ 929 w 929"/>
                  <a:gd name="T1" fmla="*/ 232 h 467"/>
                  <a:gd name="T2" fmla="*/ 925 w 929"/>
                  <a:gd name="T3" fmla="*/ 198 h 467"/>
                  <a:gd name="T4" fmla="*/ 908 w 929"/>
                  <a:gd name="T5" fmla="*/ 161 h 467"/>
                  <a:gd name="T6" fmla="*/ 880 w 929"/>
                  <a:gd name="T7" fmla="*/ 127 h 467"/>
                  <a:gd name="T8" fmla="*/ 841 w 929"/>
                  <a:gd name="T9" fmla="*/ 98 h 467"/>
                  <a:gd name="T10" fmla="*/ 792 w 929"/>
                  <a:gd name="T11" fmla="*/ 71 h 467"/>
                  <a:gd name="T12" fmla="*/ 739 w 929"/>
                  <a:gd name="T13" fmla="*/ 45 h 467"/>
                  <a:gd name="T14" fmla="*/ 680 w 929"/>
                  <a:gd name="T15" fmla="*/ 27 h 467"/>
                  <a:gd name="T16" fmla="*/ 613 w 929"/>
                  <a:gd name="T17" fmla="*/ 12 h 467"/>
                  <a:gd name="T18" fmla="*/ 540 w 929"/>
                  <a:gd name="T19" fmla="*/ 4 h 467"/>
                  <a:gd name="T20" fmla="*/ 466 w 929"/>
                  <a:gd name="T21" fmla="*/ 0 h 467"/>
                  <a:gd name="T22" fmla="*/ 389 w 929"/>
                  <a:gd name="T23" fmla="*/ 4 h 467"/>
                  <a:gd name="T24" fmla="*/ 319 w 929"/>
                  <a:gd name="T25" fmla="*/ 12 h 467"/>
                  <a:gd name="T26" fmla="*/ 252 w 929"/>
                  <a:gd name="T27" fmla="*/ 27 h 467"/>
                  <a:gd name="T28" fmla="*/ 189 w 929"/>
                  <a:gd name="T29" fmla="*/ 45 h 467"/>
                  <a:gd name="T30" fmla="*/ 136 w 929"/>
                  <a:gd name="T31" fmla="*/ 71 h 467"/>
                  <a:gd name="T32" fmla="*/ 87 w 929"/>
                  <a:gd name="T33" fmla="*/ 98 h 467"/>
                  <a:gd name="T34" fmla="*/ 52 w 929"/>
                  <a:gd name="T35" fmla="*/ 127 h 467"/>
                  <a:gd name="T36" fmla="*/ 24 w 929"/>
                  <a:gd name="T37" fmla="*/ 161 h 467"/>
                  <a:gd name="T38" fmla="*/ 3 w 929"/>
                  <a:gd name="T39" fmla="*/ 198 h 467"/>
                  <a:gd name="T40" fmla="*/ 0 w 929"/>
                  <a:gd name="T41" fmla="*/ 236 h 467"/>
                  <a:gd name="T42" fmla="*/ 3 w 929"/>
                  <a:gd name="T43" fmla="*/ 273 h 467"/>
                  <a:gd name="T44" fmla="*/ 24 w 929"/>
                  <a:gd name="T45" fmla="*/ 310 h 467"/>
                  <a:gd name="T46" fmla="*/ 52 w 929"/>
                  <a:gd name="T47" fmla="*/ 340 h 467"/>
                  <a:gd name="T48" fmla="*/ 87 w 929"/>
                  <a:gd name="T49" fmla="*/ 374 h 467"/>
                  <a:gd name="T50" fmla="*/ 136 w 929"/>
                  <a:gd name="T51" fmla="*/ 400 h 467"/>
                  <a:gd name="T52" fmla="*/ 189 w 929"/>
                  <a:gd name="T53" fmla="*/ 423 h 467"/>
                  <a:gd name="T54" fmla="*/ 252 w 929"/>
                  <a:gd name="T55" fmla="*/ 441 h 467"/>
                  <a:gd name="T56" fmla="*/ 319 w 929"/>
                  <a:gd name="T57" fmla="*/ 456 h 467"/>
                  <a:gd name="T58" fmla="*/ 389 w 929"/>
                  <a:gd name="T59" fmla="*/ 464 h 467"/>
                  <a:gd name="T60" fmla="*/ 466 w 929"/>
                  <a:gd name="T61" fmla="*/ 467 h 467"/>
                  <a:gd name="T62" fmla="*/ 540 w 929"/>
                  <a:gd name="T63" fmla="*/ 464 h 467"/>
                  <a:gd name="T64" fmla="*/ 613 w 929"/>
                  <a:gd name="T65" fmla="*/ 456 h 467"/>
                  <a:gd name="T66" fmla="*/ 680 w 929"/>
                  <a:gd name="T67" fmla="*/ 441 h 467"/>
                  <a:gd name="T68" fmla="*/ 739 w 929"/>
                  <a:gd name="T69" fmla="*/ 423 h 467"/>
                  <a:gd name="T70" fmla="*/ 792 w 929"/>
                  <a:gd name="T71" fmla="*/ 400 h 467"/>
                  <a:gd name="T72" fmla="*/ 841 w 929"/>
                  <a:gd name="T73" fmla="*/ 374 h 467"/>
                  <a:gd name="T74" fmla="*/ 880 w 929"/>
                  <a:gd name="T75" fmla="*/ 340 h 467"/>
                  <a:gd name="T76" fmla="*/ 908 w 929"/>
                  <a:gd name="T77" fmla="*/ 310 h 467"/>
                  <a:gd name="T78" fmla="*/ 925 w 929"/>
                  <a:gd name="T79" fmla="*/ 273 h 467"/>
                  <a:gd name="T80" fmla="*/ 929 w 929"/>
                  <a:gd name="T81" fmla="*/ 236 h 467"/>
                  <a:gd name="T82" fmla="*/ 929 w 929"/>
                  <a:gd name="T83" fmla="*/ 236 h 4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929" h="467">
                    <a:moveTo>
                      <a:pt x="929" y="232"/>
                    </a:moveTo>
                    <a:lnTo>
                      <a:pt x="925" y="198"/>
                    </a:lnTo>
                    <a:lnTo>
                      <a:pt x="908" y="161"/>
                    </a:lnTo>
                    <a:lnTo>
                      <a:pt x="880" y="127"/>
                    </a:lnTo>
                    <a:lnTo>
                      <a:pt x="841" y="98"/>
                    </a:lnTo>
                    <a:lnTo>
                      <a:pt x="792" y="71"/>
                    </a:lnTo>
                    <a:lnTo>
                      <a:pt x="739" y="45"/>
                    </a:lnTo>
                    <a:lnTo>
                      <a:pt x="680" y="27"/>
                    </a:lnTo>
                    <a:lnTo>
                      <a:pt x="613" y="12"/>
                    </a:lnTo>
                    <a:lnTo>
                      <a:pt x="540" y="4"/>
                    </a:lnTo>
                    <a:lnTo>
                      <a:pt x="466" y="0"/>
                    </a:lnTo>
                    <a:lnTo>
                      <a:pt x="389" y="4"/>
                    </a:lnTo>
                    <a:lnTo>
                      <a:pt x="319" y="12"/>
                    </a:lnTo>
                    <a:lnTo>
                      <a:pt x="252" y="27"/>
                    </a:lnTo>
                    <a:lnTo>
                      <a:pt x="189" y="45"/>
                    </a:lnTo>
                    <a:lnTo>
                      <a:pt x="136" y="71"/>
                    </a:lnTo>
                    <a:lnTo>
                      <a:pt x="87" y="98"/>
                    </a:lnTo>
                    <a:lnTo>
                      <a:pt x="52" y="127"/>
                    </a:lnTo>
                    <a:lnTo>
                      <a:pt x="24" y="161"/>
                    </a:lnTo>
                    <a:lnTo>
                      <a:pt x="3" y="198"/>
                    </a:lnTo>
                    <a:lnTo>
                      <a:pt x="0" y="236"/>
                    </a:lnTo>
                    <a:lnTo>
                      <a:pt x="3" y="273"/>
                    </a:lnTo>
                    <a:lnTo>
                      <a:pt x="24" y="310"/>
                    </a:lnTo>
                    <a:lnTo>
                      <a:pt x="52" y="340"/>
                    </a:lnTo>
                    <a:lnTo>
                      <a:pt x="87" y="374"/>
                    </a:lnTo>
                    <a:lnTo>
                      <a:pt x="136" y="400"/>
                    </a:lnTo>
                    <a:lnTo>
                      <a:pt x="189" y="423"/>
                    </a:lnTo>
                    <a:lnTo>
                      <a:pt x="252" y="441"/>
                    </a:lnTo>
                    <a:lnTo>
                      <a:pt x="319" y="456"/>
                    </a:lnTo>
                    <a:lnTo>
                      <a:pt x="389" y="464"/>
                    </a:lnTo>
                    <a:lnTo>
                      <a:pt x="466" y="467"/>
                    </a:lnTo>
                    <a:lnTo>
                      <a:pt x="540" y="464"/>
                    </a:lnTo>
                    <a:lnTo>
                      <a:pt x="613" y="456"/>
                    </a:lnTo>
                    <a:lnTo>
                      <a:pt x="680" y="441"/>
                    </a:lnTo>
                    <a:lnTo>
                      <a:pt x="739" y="423"/>
                    </a:lnTo>
                    <a:lnTo>
                      <a:pt x="792" y="400"/>
                    </a:lnTo>
                    <a:lnTo>
                      <a:pt x="841" y="374"/>
                    </a:lnTo>
                    <a:lnTo>
                      <a:pt x="880" y="340"/>
                    </a:lnTo>
                    <a:lnTo>
                      <a:pt x="908" y="310"/>
                    </a:lnTo>
                    <a:lnTo>
                      <a:pt x="925" y="273"/>
                    </a:lnTo>
                    <a:lnTo>
                      <a:pt x="929" y="236"/>
                    </a:lnTo>
                  </a:path>
                </a:pathLst>
              </a:custGeom>
              <a:noFill/>
              <a:ln w="222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9" name="Freeform 39"/>
              <p:cNvSpPr>
                <a:spLocks/>
              </p:cNvSpPr>
              <p:nvPr/>
            </p:nvSpPr>
            <p:spPr bwMode="auto">
              <a:xfrm>
                <a:off x="3832" y="2238"/>
                <a:ext cx="964" cy="374"/>
              </a:xfrm>
              <a:custGeom>
                <a:avLst/>
                <a:gdLst>
                  <a:gd name="T0" fmla="*/ 964 w 964"/>
                  <a:gd name="T1" fmla="*/ 370 h 374"/>
                  <a:gd name="T2" fmla="*/ 964 w 964"/>
                  <a:gd name="T3" fmla="*/ 0 h 374"/>
                  <a:gd name="T4" fmla="*/ 0 w 964"/>
                  <a:gd name="T5" fmla="*/ 0 h 374"/>
                  <a:gd name="T6" fmla="*/ 0 w 964"/>
                  <a:gd name="T7" fmla="*/ 374 h 374"/>
                  <a:gd name="T8" fmla="*/ 964 w 964"/>
                  <a:gd name="T9" fmla="*/ 374 h 374"/>
                  <a:gd name="T10" fmla="*/ 964 w 964"/>
                  <a:gd name="T11" fmla="*/ 374 h 3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64" h="374">
                    <a:moveTo>
                      <a:pt x="964" y="370"/>
                    </a:moveTo>
                    <a:lnTo>
                      <a:pt x="964" y="0"/>
                    </a:lnTo>
                    <a:lnTo>
                      <a:pt x="0" y="0"/>
                    </a:lnTo>
                    <a:lnTo>
                      <a:pt x="0" y="374"/>
                    </a:lnTo>
                    <a:lnTo>
                      <a:pt x="964" y="374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0" name="Rectangle 40"/>
              <p:cNvSpPr>
                <a:spLocks noChangeArrowheads="1"/>
              </p:cNvSpPr>
              <p:nvPr/>
            </p:nvSpPr>
            <p:spPr bwMode="auto">
              <a:xfrm>
                <a:off x="4077" y="2275"/>
                <a:ext cx="108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M</a:t>
                </a:r>
                <a:endParaRPr lang="en-US" altLang="zh-CN"/>
              </a:p>
            </p:txBody>
          </p:sp>
          <p:sp>
            <p:nvSpPr>
              <p:cNvPr id="43051" name="Rectangle 41"/>
              <p:cNvSpPr>
                <a:spLocks noChangeArrowheads="1"/>
              </p:cNvSpPr>
              <p:nvPr/>
            </p:nvSpPr>
            <p:spPr bwMode="auto">
              <a:xfrm>
                <a:off x="4175" y="2275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u</a:t>
                </a:r>
                <a:endParaRPr lang="en-US" altLang="zh-CN"/>
              </a:p>
            </p:txBody>
          </p:sp>
          <p:sp>
            <p:nvSpPr>
              <p:cNvPr id="43052" name="Rectangle 42"/>
              <p:cNvSpPr>
                <a:spLocks noChangeArrowheads="1"/>
              </p:cNvSpPr>
              <p:nvPr/>
            </p:nvSpPr>
            <p:spPr bwMode="auto">
              <a:xfrm>
                <a:off x="4238" y="2275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l</a:t>
                </a:r>
                <a:endParaRPr lang="en-US" altLang="zh-CN"/>
              </a:p>
            </p:txBody>
          </p:sp>
          <p:sp>
            <p:nvSpPr>
              <p:cNvPr id="43053" name="Rectangle 43"/>
              <p:cNvSpPr>
                <a:spLocks noChangeArrowheads="1"/>
              </p:cNvSpPr>
              <p:nvPr/>
            </p:nvSpPr>
            <p:spPr bwMode="auto">
              <a:xfrm>
                <a:off x="4266" y="2275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43054" name="Rectangle 44"/>
              <p:cNvSpPr>
                <a:spLocks noChangeArrowheads="1"/>
              </p:cNvSpPr>
              <p:nvPr/>
            </p:nvSpPr>
            <p:spPr bwMode="auto">
              <a:xfrm>
                <a:off x="4298" y="2275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43055" name="Rectangle 45"/>
              <p:cNvSpPr>
                <a:spLocks noChangeArrowheads="1"/>
              </p:cNvSpPr>
              <p:nvPr/>
            </p:nvSpPr>
            <p:spPr bwMode="auto">
              <a:xfrm>
                <a:off x="4323" y="2275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p</a:t>
                </a:r>
                <a:endParaRPr lang="en-US" altLang="zh-CN"/>
              </a:p>
            </p:txBody>
          </p:sp>
          <p:sp>
            <p:nvSpPr>
              <p:cNvPr id="43056" name="Rectangle 46"/>
              <p:cNvSpPr>
                <a:spLocks noChangeArrowheads="1"/>
              </p:cNvSpPr>
              <p:nvPr/>
            </p:nvSpPr>
            <p:spPr bwMode="auto">
              <a:xfrm>
                <a:off x="4389" y="2275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l</a:t>
                </a:r>
                <a:endParaRPr lang="en-US" altLang="zh-CN"/>
              </a:p>
            </p:txBody>
          </p:sp>
          <p:sp>
            <p:nvSpPr>
              <p:cNvPr id="43057" name="Rectangle 47"/>
              <p:cNvSpPr>
                <a:spLocks noChangeArrowheads="1"/>
              </p:cNvSpPr>
              <p:nvPr/>
            </p:nvSpPr>
            <p:spPr bwMode="auto">
              <a:xfrm>
                <a:off x="4414" y="2275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43058" name="Rectangle 48"/>
              <p:cNvSpPr>
                <a:spLocks noChangeArrowheads="1"/>
              </p:cNvSpPr>
              <p:nvPr/>
            </p:nvSpPr>
            <p:spPr bwMode="auto">
              <a:xfrm>
                <a:off x="4442" y="2275"/>
                <a:ext cx="54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43059" name="Rectangle 49"/>
              <p:cNvSpPr>
                <a:spLocks noChangeArrowheads="1"/>
              </p:cNvSpPr>
              <p:nvPr/>
            </p:nvSpPr>
            <p:spPr bwMode="auto">
              <a:xfrm>
                <a:off x="4505" y="2275"/>
                <a:ext cx="40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43060" name="Rectangle 50"/>
              <p:cNvSpPr>
                <a:spLocks noChangeArrowheads="1"/>
              </p:cNvSpPr>
              <p:nvPr/>
            </p:nvSpPr>
            <p:spPr bwMode="auto">
              <a:xfrm>
                <a:off x="4235" y="2425"/>
                <a:ext cx="68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S</a:t>
                </a:r>
                <a:endParaRPr lang="en-US" altLang="zh-CN"/>
              </a:p>
            </p:txBody>
          </p:sp>
          <p:sp>
            <p:nvSpPr>
              <p:cNvPr id="43061" name="Rectangle 51"/>
              <p:cNvSpPr>
                <a:spLocks noChangeArrowheads="1"/>
              </p:cNvSpPr>
              <p:nvPr/>
            </p:nvSpPr>
            <p:spPr bwMode="auto">
              <a:xfrm>
                <a:off x="4312" y="2425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h</a:t>
                </a:r>
                <a:endParaRPr lang="en-US" altLang="zh-CN"/>
              </a:p>
            </p:txBody>
          </p:sp>
          <p:sp>
            <p:nvSpPr>
              <p:cNvPr id="43062" name="Rectangle 52"/>
              <p:cNvSpPr>
                <a:spLocks noChangeArrowheads="1"/>
              </p:cNvSpPr>
              <p:nvPr/>
            </p:nvSpPr>
            <p:spPr bwMode="auto">
              <a:xfrm>
                <a:off x="4379" y="2425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43063" name="Rectangle 53"/>
              <p:cNvSpPr>
                <a:spLocks noChangeArrowheads="1"/>
              </p:cNvSpPr>
              <p:nvPr/>
            </p:nvSpPr>
            <p:spPr bwMode="auto">
              <a:xfrm>
                <a:off x="4403" y="2425"/>
                <a:ext cx="40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f</a:t>
                </a:r>
                <a:endParaRPr lang="en-US" altLang="zh-CN"/>
              </a:p>
            </p:txBody>
          </p:sp>
          <p:sp>
            <p:nvSpPr>
              <p:cNvPr id="43064" name="Rectangle 54"/>
              <p:cNvSpPr>
                <a:spLocks noChangeArrowheads="1"/>
              </p:cNvSpPr>
              <p:nvPr/>
            </p:nvSpPr>
            <p:spPr bwMode="auto">
              <a:xfrm>
                <a:off x="4435" y="2425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43065" name="Rectangle 55"/>
              <p:cNvSpPr>
                <a:spLocks noChangeArrowheads="1"/>
              </p:cNvSpPr>
              <p:nvPr/>
            </p:nvSpPr>
            <p:spPr bwMode="auto">
              <a:xfrm>
                <a:off x="4466" y="2425"/>
                <a:ext cx="30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43066" name="Rectangle 56"/>
              <p:cNvSpPr>
                <a:spLocks noChangeArrowheads="1"/>
              </p:cNvSpPr>
              <p:nvPr/>
            </p:nvSpPr>
            <p:spPr bwMode="auto">
              <a:xfrm>
                <a:off x="4501" y="2425"/>
                <a:ext cx="40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43067" name="Rectangle 57"/>
              <p:cNvSpPr>
                <a:spLocks noChangeArrowheads="1"/>
              </p:cNvSpPr>
              <p:nvPr/>
            </p:nvSpPr>
            <p:spPr bwMode="auto">
              <a:xfrm>
                <a:off x="4540" y="2425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43068" name="Rectangle 58"/>
              <p:cNvSpPr>
                <a:spLocks noChangeArrowheads="1"/>
              </p:cNvSpPr>
              <p:nvPr/>
            </p:nvSpPr>
            <p:spPr bwMode="auto">
              <a:xfrm>
                <a:off x="4565" y="2425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g</a:t>
                </a:r>
                <a:endParaRPr lang="en-US" altLang="zh-CN"/>
              </a:p>
            </p:txBody>
          </p:sp>
          <p:sp>
            <p:nvSpPr>
              <p:cNvPr id="43069" name="Rectangle 59"/>
              <p:cNvSpPr>
                <a:spLocks noChangeArrowheads="1"/>
              </p:cNvSpPr>
              <p:nvPr/>
            </p:nvSpPr>
            <p:spPr bwMode="auto">
              <a:xfrm>
                <a:off x="4631" y="2425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h</a:t>
                </a:r>
                <a:endParaRPr lang="en-US" altLang="zh-CN"/>
              </a:p>
            </p:txBody>
          </p:sp>
          <p:sp>
            <p:nvSpPr>
              <p:cNvPr id="43070" name="Rectangle 60"/>
              <p:cNvSpPr>
                <a:spLocks noChangeArrowheads="1"/>
              </p:cNvSpPr>
              <p:nvPr/>
            </p:nvSpPr>
            <p:spPr bwMode="auto">
              <a:xfrm>
                <a:off x="4694" y="2425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43071" name="Freeform 61"/>
              <p:cNvSpPr>
                <a:spLocks/>
              </p:cNvSpPr>
              <p:nvPr/>
            </p:nvSpPr>
            <p:spPr bwMode="auto">
              <a:xfrm>
                <a:off x="956" y="2952"/>
                <a:ext cx="1929" cy="374"/>
              </a:xfrm>
              <a:custGeom>
                <a:avLst/>
                <a:gdLst>
                  <a:gd name="T0" fmla="*/ 1929 w 1929"/>
                  <a:gd name="T1" fmla="*/ 370 h 374"/>
                  <a:gd name="T2" fmla="*/ 1929 w 1929"/>
                  <a:gd name="T3" fmla="*/ 0 h 374"/>
                  <a:gd name="T4" fmla="*/ 0 w 1929"/>
                  <a:gd name="T5" fmla="*/ 0 h 374"/>
                  <a:gd name="T6" fmla="*/ 0 w 1929"/>
                  <a:gd name="T7" fmla="*/ 374 h 374"/>
                  <a:gd name="T8" fmla="*/ 1929 w 1929"/>
                  <a:gd name="T9" fmla="*/ 374 h 374"/>
                  <a:gd name="T10" fmla="*/ 1929 w 1929"/>
                  <a:gd name="T11" fmla="*/ 374 h 3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29" h="374">
                    <a:moveTo>
                      <a:pt x="1929" y="370"/>
                    </a:moveTo>
                    <a:lnTo>
                      <a:pt x="1929" y="0"/>
                    </a:lnTo>
                    <a:lnTo>
                      <a:pt x="0" y="0"/>
                    </a:lnTo>
                    <a:lnTo>
                      <a:pt x="0" y="374"/>
                    </a:lnTo>
                    <a:lnTo>
                      <a:pt x="1929" y="374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2" name="Rectangle 62"/>
              <p:cNvSpPr>
                <a:spLocks noChangeArrowheads="1"/>
              </p:cNvSpPr>
              <p:nvPr/>
            </p:nvSpPr>
            <p:spPr bwMode="auto">
              <a:xfrm>
                <a:off x="1728" y="2989"/>
                <a:ext cx="68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P</a:t>
                </a:r>
                <a:endParaRPr lang="en-US" altLang="zh-CN"/>
              </a:p>
            </p:txBody>
          </p:sp>
          <p:sp>
            <p:nvSpPr>
              <p:cNvPr id="43073" name="Rectangle 63"/>
              <p:cNvSpPr>
                <a:spLocks noChangeArrowheads="1"/>
              </p:cNvSpPr>
              <p:nvPr/>
            </p:nvSpPr>
            <p:spPr bwMode="auto">
              <a:xfrm>
                <a:off x="1805" y="2989"/>
                <a:ext cx="40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43074" name="Rectangle 64"/>
              <p:cNvSpPr>
                <a:spLocks noChangeArrowheads="1"/>
              </p:cNvSpPr>
              <p:nvPr/>
            </p:nvSpPr>
            <p:spPr bwMode="auto">
              <a:xfrm>
                <a:off x="1843" y="2989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o</a:t>
                </a:r>
                <a:endParaRPr lang="en-US" altLang="zh-CN"/>
              </a:p>
            </p:txBody>
          </p:sp>
          <p:sp>
            <p:nvSpPr>
              <p:cNvPr id="43075" name="Rectangle 65"/>
              <p:cNvSpPr>
                <a:spLocks noChangeArrowheads="1"/>
              </p:cNvSpPr>
              <p:nvPr/>
            </p:nvSpPr>
            <p:spPr bwMode="auto">
              <a:xfrm>
                <a:off x="1910" y="2989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d</a:t>
                </a:r>
                <a:endParaRPr lang="en-US" altLang="zh-CN"/>
              </a:p>
            </p:txBody>
          </p:sp>
          <p:sp>
            <p:nvSpPr>
              <p:cNvPr id="43076" name="Rectangle 66"/>
              <p:cNvSpPr>
                <a:spLocks noChangeArrowheads="1"/>
              </p:cNvSpPr>
              <p:nvPr/>
            </p:nvSpPr>
            <p:spPr bwMode="auto">
              <a:xfrm>
                <a:off x="1973" y="2989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u</a:t>
                </a:r>
                <a:endParaRPr lang="en-US" altLang="zh-CN"/>
              </a:p>
            </p:txBody>
          </p:sp>
          <p:sp>
            <p:nvSpPr>
              <p:cNvPr id="43077" name="Rectangle 67"/>
              <p:cNvSpPr>
                <a:spLocks noChangeArrowheads="1"/>
              </p:cNvSpPr>
              <p:nvPr/>
            </p:nvSpPr>
            <p:spPr bwMode="auto">
              <a:xfrm>
                <a:off x="2040" y="2989"/>
                <a:ext cx="54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c</a:t>
                </a:r>
                <a:endParaRPr lang="en-US" altLang="zh-CN"/>
              </a:p>
            </p:txBody>
          </p:sp>
          <p:sp>
            <p:nvSpPr>
              <p:cNvPr id="43078" name="Rectangle 68"/>
              <p:cNvSpPr>
                <a:spLocks noChangeArrowheads="1"/>
              </p:cNvSpPr>
              <p:nvPr/>
            </p:nvSpPr>
            <p:spPr bwMode="auto">
              <a:xfrm>
                <a:off x="2096" y="2989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43079" name="Rectangle 69"/>
              <p:cNvSpPr>
                <a:spLocks noChangeArrowheads="1"/>
              </p:cNvSpPr>
              <p:nvPr/>
            </p:nvSpPr>
            <p:spPr bwMode="auto">
              <a:xfrm>
                <a:off x="2555" y="3139"/>
                <a:ext cx="114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W</a:t>
                </a:r>
                <a:endParaRPr lang="en-US" altLang="zh-CN"/>
              </a:p>
            </p:txBody>
          </p:sp>
          <p:sp>
            <p:nvSpPr>
              <p:cNvPr id="43080" name="Rectangle 70"/>
              <p:cNvSpPr>
                <a:spLocks noChangeArrowheads="1"/>
              </p:cNvSpPr>
              <p:nvPr/>
            </p:nvSpPr>
            <p:spPr bwMode="auto">
              <a:xfrm>
                <a:off x="2667" y="3139"/>
                <a:ext cx="40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43081" name="Rectangle 71"/>
              <p:cNvSpPr>
                <a:spLocks noChangeArrowheads="1"/>
              </p:cNvSpPr>
              <p:nvPr/>
            </p:nvSpPr>
            <p:spPr bwMode="auto">
              <a:xfrm>
                <a:off x="2706" y="3139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43082" name="Rectangle 72"/>
              <p:cNvSpPr>
                <a:spLocks noChangeArrowheads="1"/>
              </p:cNvSpPr>
              <p:nvPr/>
            </p:nvSpPr>
            <p:spPr bwMode="auto">
              <a:xfrm>
                <a:off x="2730" y="3139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43083" name="Rectangle 73"/>
              <p:cNvSpPr>
                <a:spLocks noChangeArrowheads="1"/>
              </p:cNvSpPr>
              <p:nvPr/>
            </p:nvSpPr>
            <p:spPr bwMode="auto">
              <a:xfrm>
                <a:off x="2766" y="3139"/>
                <a:ext cx="54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43084" name="Freeform 74"/>
              <p:cNvSpPr>
                <a:spLocks/>
              </p:cNvSpPr>
              <p:nvPr/>
            </p:nvSpPr>
            <p:spPr bwMode="auto">
              <a:xfrm>
                <a:off x="1209" y="2178"/>
                <a:ext cx="1423" cy="494"/>
              </a:xfrm>
              <a:custGeom>
                <a:avLst/>
                <a:gdLst>
                  <a:gd name="T0" fmla="*/ 1423 w 1423"/>
                  <a:gd name="T1" fmla="*/ 0 h 494"/>
                  <a:gd name="T2" fmla="*/ 848 w 1423"/>
                  <a:gd name="T3" fmla="*/ 0 h 494"/>
                  <a:gd name="T4" fmla="*/ 711 w 1423"/>
                  <a:gd name="T5" fmla="*/ 157 h 494"/>
                  <a:gd name="T6" fmla="*/ 575 w 1423"/>
                  <a:gd name="T7" fmla="*/ 0 h 494"/>
                  <a:gd name="T8" fmla="*/ 0 w 1423"/>
                  <a:gd name="T9" fmla="*/ 0 h 494"/>
                  <a:gd name="T10" fmla="*/ 434 w 1423"/>
                  <a:gd name="T11" fmla="*/ 494 h 494"/>
                  <a:gd name="T12" fmla="*/ 988 w 1423"/>
                  <a:gd name="T13" fmla="*/ 494 h 494"/>
                  <a:gd name="T14" fmla="*/ 1423 w 1423"/>
                  <a:gd name="T15" fmla="*/ 0 h 494"/>
                  <a:gd name="T16" fmla="*/ 1423 w 1423"/>
                  <a:gd name="T17" fmla="*/ 0 h 49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423" h="494">
                    <a:moveTo>
                      <a:pt x="1423" y="0"/>
                    </a:moveTo>
                    <a:lnTo>
                      <a:pt x="848" y="0"/>
                    </a:lnTo>
                    <a:lnTo>
                      <a:pt x="711" y="157"/>
                    </a:lnTo>
                    <a:lnTo>
                      <a:pt x="575" y="0"/>
                    </a:lnTo>
                    <a:lnTo>
                      <a:pt x="0" y="0"/>
                    </a:lnTo>
                    <a:lnTo>
                      <a:pt x="434" y="494"/>
                    </a:lnTo>
                    <a:lnTo>
                      <a:pt x="988" y="494"/>
                    </a:lnTo>
                    <a:lnTo>
                      <a:pt x="1423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85" name="Freeform 75"/>
              <p:cNvSpPr>
                <a:spLocks/>
              </p:cNvSpPr>
              <p:nvPr/>
            </p:nvSpPr>
            <p:spPr bwMode="auto">
              <a:xfrm>
                <a:off x="1380" y="1386"/>
                <a:ext cx="1929" cy="374"/>
              </a:xfrm>
              <a:custGeom>
                <a:avLst/>
                <a:gdLst>
                  <a:gd name="T0" fmla="*/ 1929 w 1929"/>
                  <a:gd name="T1" fmla="*/ 370 h 374"/>
                  <a:gd name="T2" fmla="*/ 1929 w 1929"/>
                  <a:gd name="T3" fmla="*/ 0 h 374"/>
                  <a:gd name="T4" fmla="*/ 0 w 1929"/>
                  <a:gd name="T5" fmla="*/ 0 h 374"/>
                  <a:gd name="T6" fmla="*/ 0 w 1929"/>
                  <a:gd name="T7" fmla="*/ 374 h 374"/>
                  <a:gd name="T8" fmla="*/ 1929 w 1929"/>
                  <a:gd name="T9" fmla="*/ 374 h 374"/>
                  <a:gd name="T10" fmla="*/ 1929 w 1929"/>
                  <a:gd name="T11" fmla="*/ 374 h 3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29" h="374">
                    <a:moveTo>
                      <a:pt x="1929" y="370"/>
                    </a:moveTo>
                    <a:lnTo>
                      <a:pt x="1929" y="0"/>
                    </a:lnTo>
                    <a:lnTo>
                      <a:pt x="0" y="0"/>
                    </a:lnTo>
                    <a:lnTo>
                      <a:pt x="0" y="374"/>
                    </a:lnTo>
                    <a:lnTo>
                      <a:pt x="1929" y="374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86" name="Rectangle 76"/>
              <p:cNvSpPr>
                <a:spLocks noChangeArrowheads="1"/>
              </p:cNvSpPr>
              <p:nvPr/>
            </p:nvSpPr>
            <p:spPr bwMode="auto">
              <a:xfrm>
                <a:off x="2036" y="1423"/>
                <a:ext cx="108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M</a:t>
                </a:r>
                <a:endParaRPr lang="en-US" altLang="zh-CN"/>
              </a:p>
            </p:txBody>
          </p:sp>
          <p:sp>
            <p:nvSpPr>
              <p:cNvPr id="43087" name="Rectangle 77"/>
              <p:cNvSpPr>
                <a:spLocks noChangeArrowheads="1"/>
              </p:cNvSpPr>
              <p:nvPr/>
            </p:nvSpPr>
            <p:spPr bwMode="auto">
              <a:xfrm>
                <a:off x="2134" y="1423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u</a:t>
                </a:r>
                <a:endParaRPr lang="en-US" altLang="zh-CN"/>
              </a:p>
            </p:txBody>
          </p:sp>
          <p:sp>
            <p:nvSpPr>
              <p:cNvPr id="43088" name="Rectangle 78"/>
              <p:cNvSpPr>
                <a:spLocks noChangeArrowheads="1"/>
              </p:cNvSpPr>
              <p:nvPr/>
            </p:nvSpPr>
            <p:spPr bwMode="auto">
              <a:xfrm>
                <a:off x="2197" y="1423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l</a:t>
                </a:r>
                <a:endParaRPr lang="en-US" altLang="zh-CN"/>
              </a:p>
            </p:txBody>
          </p:sp>
          <p:sp>
            <p:nvSpPr>
              <p:cNvPr id="43089" name="Rectangle 79"/>
              <p:cNvSpPr>
                <a:spLocks noChangeArrowheads="1"/>
              </p:cNvSpPr>
              <p:nvPr/>
            </p:nvSpPr>
            <p:spPr bwMode="auto">
              <a:xfrm>
                <a:off x="2226" y="1423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43090" name="Rectangle 80"/>
              <p:cNvSpPr>
                <a:spLocks noChangeArrowheads="1"/>
              </p:cNvSpPr>
              <p:nvPr/>
            </p:nvSpPr>
            <p:spPr bwMode="auto">
              <a:xfrm>
                <a:off x="2257" y="1423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43091" name="Rectangle 81"/>
              <p:cNvSpPr>
                <a:spLocks noChangeArrowheads="1"/>
              </p:cNvSpPr>
              <p:nvPr/>
            </p:nvSpPr>
            <p:spPr bwMode="auto">
              <a:xfrm>
                <a:off x="2282" y="1423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p</a:t>
                </a:r>
                <a:endParaRPr lang="en-US" altLang="zh-CN"/>
              </a:p>
            </p:txBody>
          </p:sp>
          <p:sp>
            <p:nvSpPr>
              <p:cNvPr id="43092" name="Rectangle 82"/>
              <p:cNvSpPr>
                <a:spLocks noChangeArrowheads="1"/>
              </p:cNvSpPr>
              <p:nvPr/>
            </p:nvSpPr>
            <p:spPr bwMode="auto">
              <a:xfrm>
                <a:off x="2348" y="1423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l</a:t>
                </a:r>
                <a:endParaRPr lang="en-US" altLang="zh-CN"/>
              </a:p>
            </p:txBody>
          </p:sp>
          <p:sp>
            <p:nvSpPr>
              <p:cNvPr id="43093" name="Rectangle 83"/>
              <p:cNvSpPr>
                <a:spLocks noChangeArrowheads="1"/>
              </p:cNvSpPr>
              <p:nvPr/>
            </p:nvSpPr>
            <p:spPr bwMode="auto">
              <a:xfrm>
                <a:off x="2373" y="1423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43094" name="Rectangle 84"/>
              <p:cNvSpPr>
                <a:spLocks noChangeArrowheads="1"/>
              </p:cNvSpPr>
              <p:nvPr/>
            </p:nvSpPr>
            <p:spPr bwMode="auto">
              <a:xfrm>
                <a:off x="2401" y="1423"/>
                <a:ext cx="54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c</a:t>
                </a:r>
                <a:endParaRPr lang="en-US" altLang="zh-CN"/>
              </a:p>
            </p:txBody>
          </p:sp>
          <p:sp>
            <p:nvSpPr>
              <p:cNvPr id="43095" name="Rectangle 85"/>
              <p:cNvSpPr>
                <a:spLocks noChangeArrowheads="1"/>
              </p:cNvSpPr>
              <p:nvPr/>
            </p:nvSpPr>
            <p:spPr bwMode="auto">
              <a:xfrm>
                <a:off x="2457" y="1423"/>
                <a:ext cx="54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43096" name="Rectangle 86"/>
              <p:cNvSpPr>
                <a:spLocks noChangeArrowheads="1"/>
              </p:cNvSpPr>
              <p:nvPr/>
            </p:nvSpPr>
            <p:spPr bwMode="auto">
              <a:xfrm>
                <a:off x="2524" y="1423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n</a:t>
                </a:r>
                <a:endParaRPr lang="en-US" altLang="zh-CN"/>
              </a:p>
            </p:txBody>
          </p:sp>
          <p:sp>
            <p:nvSpPr>
              <p:cNvPr id="43097" name="Rectangle 87"/>
              <p:cNvSpPr>
                <a:spLocks noChangeArrowheads="1"/>
              </p:cNvSpPr>
              <p:nvPr/>
            </p:nvSpPr>
            <p:spPr bwMode="auto">
              <a:xfrm>
                <a:off x="2587" y="1423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d</a:t>
                </a:r>
                <a:endParaRPr lang="en-US" altLang="zh-CN"/>
              </a:p>
            </p:txBody>
          </p:sp>
          <p:sp>
            <p:nvSpPr>
              <p:cNvPr id="43098" name="Rectangle 88"/>
              <p:cNvSpPr>
                <a:spLocks noChangeArrowheads="1"/>
              </p:cNvSpPr>
              <p:nvPr/>
            </p:nvSpPr>
            <p:spPr bwMode="auto">
              <a:xfrm>
                <a:off x="2808" y="1573"/>
                <a:ext cx="68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S</a:t>
                </a:r>
                <a:endParaRPr lang="en-US" altLang="zh-CN"/>
              </a:p>
            </p:txBody>
          </p:sp>
          <p:sp>
            <p:nvSpPr>
              <p:cNvPr id="43099" name="Rectangle 89"/>
              <p:cNvSpPr>
                <a:spLocks noChangeArrowheads="1"/>
              </p:cNvSpPr>
              <p:nvPr/>
            </p:nvSpPr>
            <p:spPr bwMode="auto">
              <a:xfrm>
                <a:off x="2885" y="1573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h</a:t>
                </a:r>
                <a:endParaRPr lang="en-US" altLang="zh-CN"/>
              </a:p>
            </p:txBody>
          </p:sp>
          <p:sp>
            <p:nvSpPr>
              <p:cNvPr id="43100" name="Rectangle 90"/>
              <p:cNvSpPr>
                <a:spLocks noChangeArrowheads="1"/>
              </p:cNvSpPr>
              <p:nvPr/>
            </p:nvSpPr>
            <p:spPr bwMode="auto">
              <a:xfrm>
                <a:off x="2951" y="1573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43101" name="Rectangle 91"/>
              <p:cNvSpPr>
                <a:spLocks noChangeArrowheads="1"/>
              </p:cNvSpPr>
              <p:nvPr/>
            </p:nvSpPr>
            <p:spPr bwMode="auto">
              <a:xfrm>
                <a:off x="2976" y="1573"/>
                <a:ext cx="40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f</a:t>
                </a:r>
                <a:endParaRPr lang="en-US" altLang="zh-CN"/>
              </a:p>
            </p:txBody>
          </p:sp>
          <p:sp>
            <p:nvSpPr>
              <p:cNvPr id="43102" name="Rectangle 92"/>
              <p:cNvSpPr>
                <a:spLocks noChangeArrowheads="1"/>
              </p:cNvSpPr>
              <p:nvPr/>
            </p:nvSpPr>
            <p:spPr bwMode="auto">
              <a:xfrm>
                <a:off x="3011" y="1573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43103" name="Rectangle 93"/>
              <p:cNvSpPr>
                <a:spLocks noChangeArrowheads="1"/>
              </p:cNvSpPr>
              <p:nvPr/>
            </p:nvSpPr>
            <p:spPr bwMode="auto">
              <a:xfrm>
                <a:off x="3043" y="1573"/>
                <a:ext cx="30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43104" name="Rectangle 94"/>
              <p:cNvSpPr>
                <a:spLocks noChangeArrowheads="1"/>
              </p:cNvSpPr>
              <p:nvPr/>
            </p:nvSpPr>
            <p:spPr bwMode="auto">
              <a:xfrm>
                <a:off x="3074" y="1573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l</a:t>
                </a:r>
                <a:endParaRPr lang="en-US" altLang="zh-CN"/>
              </a:p>
            </p:txBody>
          </p:sp>
          <p:sp>
            <p:nvSpPr>
              <p:cNvPr id="43105" name="Rectangle 95"/>
              <p:cNvSpPr>
                <a:spLocks noChangeArrowheads="1"/>
              </p:cNvSpPr>
              <p:nvPr/>
            </p:nvSpPr>
            <p:spPr bwMode="auto">
              <a:xfrm>
                <a:off x="3099" y="1573"/>
                <a:ext cx="54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43106" name="Rectangle 96"/>
              <p:cNvSpPr>
                <a:spLocks noChangeArrowheads="1"/>
              </p:cNvSpPr>
              <p:nvPr/>
            </p:nvSpPr>
            <p:spPr bwMode="auto">
              <a:xfrm>
                <a:off x="3165" y="1573"/>
                <a:ext cx="40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f</a:t>
                </a:r>
                <a:endParaRPr lang="en-US" altLang="zh-CN"/>
              </a:p>
            </p:txBody>
          </p:sp>
          <p:sp>
            <p:nvSpPr>
              <p:cNvPr id="43107" name="Rectangle 97"/>
              <p:cNvSpPr>
                <a:spLocks noChangeArrowheads="1"/>
              </p:cNvSpPr>
              <p:nvPr/>
            </p:nvSpPr>
            <p:spPr bwMode="auto">
              <a:xfrm>
                <a:off x="3197" y="1573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43108" name="Freeform 98"/>
              <p:cNvSpPr>
                <a:spLocks/>
              </p:cNvSpPr>
              <p:nvPr/>
            </p:nvSpPr>
            <p:spPr bwMode="auto">
              <a:xfrm>
                <a:off x="3320" y="1614"/>
                <a:ext cx="56" cy="64"/>
              </a:xfrm>
              <a:custGeom>
                <a:avLst/>
                <a:gdLst>
                  <a:gd name="T0" fmla="*/ 56 w 56"/>
                  <a:gd name="T1" fmla="*/ 60 h 64"/>
                  <a:gd name="T2" fmla="*/ 56 w 56"/>
                  <a:gd name="T3" fmla="*/ 0 h 64"/>
                  <a:gd name="T4" fmla="*/ 0 w 56"/>
                  <a:gd name="T5" fmla="*/ 34 h 64"/>
                  <a:gd name="T6" fmla="*/ 56 w 56"/>
                  <a:gd name="T7" fmla="*/ 64 h 64"/>
                  <a:gd name="T8" fmla="*/ 56 w 56"/>
                  <a:gd name="T9" fmla="*/ 64 h 64"/>
                  <a:gd name="T10" fmla="*/ 56 w 56"/>
                  <a:gd name="T11" fmla="*/ 60 h 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6" h="64">
                    <a:moveTo>
                      <a:pt x="56" y="60"/>
                    </a:moveTo>
                    <a:lnTo>
                      <a:pt x="56" y="0"/>
                    </a:lnTo>
                    <a:lnTo>
                      <a:pt x="0" y="34"/>
                    </a:lnTo>
                    <a:lnTo>
                      <a:pt x="56" y="64"/>
                    </a:lnTo>
                    <a:lnTo>
                      <a:pt x="56" y="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09" name="Freeform 99"/>
              <p:cNvSpPr>
                <a:spLocks/>
              </p:cNvSpPr>
              <p:nvPr/>
            </p:nvSpPr>
            <p:spPr bwMode="auto">
              <a:xfrm>
                <a:off x="3355" y="1644"/>
                <a:ext cx="21" cy="4"/>
              </a:xfrm>
              <a:custGeom>
                <a:avLst/>
                <a:gdLst>
                  <a:gd name="T0" fmla="*/ 0 w 21"/>
                  <a:gd name="T1" fmla="*/ 0 h 4"/>
                  <a:gd name="T2" fmla="*/ 21 w 21"/>
                  <a:gd name="T3" fmla="*/ 4 h 4"/>
                  <a:gd name="T4" fmla="*/ 0 w 21"/>
                  <a:gd name="T5" fmla="*/ 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" h="4">
                    <a:moveTo>
                      <a:pt x="0" y="0"/>
                    </a:moveTo>
                    <a:lnTo>
                      <a:pt x="21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0" name="Freeform 100"/>
              <p:cNvSpPr>
                <a:spLocks/>
              </p:cNvSpPr>
              <p:nvPr/>
            </p:nvSpPr>
            <p:spPr bwMode="auto">
              <a:xfrm>
                <a:off x="3355" y="1644"/>
                <a:ext cx="217" cy="1274"/>
              </a:xfrm>
              <a:custGeom>
                <a:avLst/>
                <a:gdLst>
                  <a:gd name="T0" fmla="*/ 0 w 217"/>
                  <a:gd name="T1" fmla="*/ 0 h 1274"/>
                  <a:gd name="T2" fmla="*/ 217 w 217"/>
                  <a:gd name="T3" fmla="*/ 4 h 1274"/>
                  <a:gd name="T4" fmla="*/ 217 w 217"/>
                  <a:gd name="T5" fmla="*/ 1274 h 12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7" h="1274">
                    <a:moveTo>
                      <a:pt x="0" y="0"/>
                    </a:moveTo>
                    <a:lnTo>
                      <a:pt x="217" y="4"/>
                    </a:lnTo>
                    <a:lnTo>
                      <a:pt x="217" y="1274"/>
                    </a:lnTo>
                  </a:path>
                </a:pathLst>
              </a:custGeom>
              <a:noFill/>
              <a:ln w="222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1" name="Freeform 101"/>
              <p:cNvSpPr>
                <a:spLocks/>
              </p:cNvSpPr>
              <p:nvPr/>
            </p:nvSpPr>
            <p:spPr bwMode="auto">
              <a:xfrm>
                <a:off x="4172" y="3030"/>
                <a:ext cx="56" cy="64"/>
              </a:xfrm>
              <a:custGeom>
                <a:avLst/>
                <a:gdLst>
                  <a:gd name="T0" fmla="*/ 56 w 56"/>
                  <a:gd name="T1" fmla="*/ 60 h 64"/>
                  <a:gd name="T2" fmla="*/ 56 w 56"/>
                  <a:gd name="T3" fmla="*/ 0 h 64"/>
                  <a:gd name="T4" fmla="*/ 0 w 56"/>
                  <a:gd name="T5" fmla="*/ 30 h 64"/>
                  <a:gd name="T6" fmla="*/ 56 w 56"/>
                  <a:gd name="T7" fmla="*/ 64 h 64"/>
                  <a:gd name="T8" fmla="*/ 56 w 56"/>
                  <a:gd name="T9" fmla="*/ 64 h 64"/>
                  <a:gd name="T10" fmla="*/ 56 w 56"/>
                  <a:gd name="T11" fmla="*/ 60 h 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6" h="64">
                    <a:moveTo>
                      <a:pt x="56" y="60"/>
                    </a:moveTo>
                    <a:lnTo>
                      <a:pt x="56" y="0"/>
                    </a:lnTo>
                    <a:lnTo>
                      <a:pt x="0" y="30"/>
                    </a:lnTo>
                    <a:lnTo>
                      <a:pt x="56" y="64"/>
                    </a:lnTo>
                    <a:lnTo>
                      <a:pt x="56" y="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2" name="Freeform 102"/>
              <p:cNvSpPr>
                <a:spLocks/>
              </p:cNvSpPr>
              <p:nvPr/>
            </p:nvSpPr>
            <p:spPr bwMode="auto">
              <a:xfrm>
                <a:off x="4207" y="2612"/>
                <a:ext cx="414" cy="448"/>
              </a:xfrm>
              <a:custGeom>
                <a:avLst/>
                <a:gdLst>
                  <a:gd name="T0" fmla="*/ 0 w 414"/>
                  <a:gd name="T1" fmla="*/ 448 h 448"/>
                  <a:gd name="T2" fmla="*/ 414 w 414"/>
                  <a:gd name="T3" fmla="*/ 448 h 448"/>
                  <a:gd name="T4" fmla="*/ 414 w 414"/>
                  <a:gd name="T5" fmla="*/ 0 h 44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14" h="448">
                    <a:moveTo>
                      <a:pt x="0" y="448"/>
                    </a:moveTo>
                    <a:lnTo>
                      <a:pt x="414" y="448"/>
                    </a:lnTo>
                    <a:lnTo>
                      <a:pt x="414" y="0"/>
                    </a:lnTo>
                  </a:path>
                </a:pathLst>
              </a:custGeom>
              <a:noFill/>
              <a:ln w="222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3" name="Line 103"/>
              <p:cNvSpPr>
                <a:spLocks noChangeShapeType="1"/>
              </p:cNvSpPr>
              <p:nvPr/>
            </p:nvSpPr>
            <p:spPr bwMode="auto">
              <a:xfrm>
                <a:off x="2941" y="3210"/>
                <a:ext cx="347" cy="3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4" name="Freeform 104"/>
              <p:cNvSpPr>
                <a:spLocks/>
              </p:cNvSpPr>
              <p:nvPr/>
            </p:nvSpPr>
            <p:spPr bwMode="auto">
              <a:xfrm>
                <a:off x="4806" y="2466"/>
                <a:ext cx="57" cy="64"/>
              </a:xfrm>
              <a:custGeom>
                <a:avLst/>
                <a:gdLst>
                  <a:gd name="T0" fmla="*/ 57 w 57"/>
                  <a:gd name="T1" fmla="*/ 64 h 64"/>
                  <a:gd name="T2" fmla="*/ 57 w 57"/>
                  <a:gd name="T3" fmla="*/ 0 h 64"/>
                  <a:gd name="T4" fmla="*/ 0 w 57"/>
                  <a:gd name="T5" fmla="*/ 34 h 64"/>
                  <a:gd name="T6" fmla="*/ 57 w 57"/>
                  <a:gd name="T7" fmla="*/ 64 h 64"/>
                  <a:gd name="T8" fmla="*/ 57 w 57"/>
                  <a:gd name="T9" fmla="*/ 64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" h="64">
                    <a:moveTo>
                      <a:pt x="57" y="64"/>
                    </a:moveTo>
                    <a:lnTo>
                      <a:pt x="57" y="0"/>
                    </a:lnTo>
                    <a:lnTo>
                      <a:pt x="0" y="34"/>
                    </a:lnTo>
                    <a:lnTo>
                      <a:pt x="57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5" name="Freeform 105"/>
              <p:cNvSpPr>
                <a:spLocks/>
              </p:cNvSpPr>
              <p:nvPr/>
            </p:nvSpPr>
            <p:spPr bwMode="auto">
              <a:xfrm>
                <a:off x="4842" y="2496"/>
                <a:ext cx="21" cy="4"/>
              </a:xfrm>
              <a:custGeom>
                <a:avLst/>
                <a:gdLst>
                  <a:gd name="T0" fmla="*/ 0 w 21"/>
                  <a:gd name="T1" fmla="*/ 0 h 4"/>
                  <a:gd name="T2" fmla="*/ 21 w 21"/>
                  <a:gd name="T3" fmla="*/ 4 h 4"/>
                  <a:gd name="T4" fmla="*/ 0 w 21"/>
                  <a:gd name="T5" fmla="*/ 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" h="4">
                    <a:moveTo>
                      <a:pt x="0" y="0"/>
                    </a:moveTo>
                    <a:lnTo>
                      <a:pt x="21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6" name="Freeform 106"/>
              <p:cNvSpPr>
                <a:spLocks/>
              </p:cNvSpPr>
              <p:nvPr/>
            </p:nvSpPr>
            <p:spPr bwMode="auto">
              <a:xfrm>
                <a:off x="4168" y="2496"/>
                <a:ext cx="891" cy="714"/>
              </a:xfrm>
              <a:custGeom>
                <a:avLst/>
                <a:gdLst>
                  <a:gd name="T0" fmla="*/ 674 w 891"/>
                  <a:gd name="T1" fmla="*/ 0 h 714"/>
                  <a:gd name="T2" fmla="*/ 891 w 891"/>
                  <a:gd name="T3" fmla="*/ 0 h 714"/>
                  <a:gd name="T4" fmla="*/ 891 w 891"/>
                  <a:gd name="T5" fmla="*/ 714 h 714"/>
                  <a:gd name="T6" fmla="*/ 0 w 891"/>
                  <a:gd name="T7" fmla="*/ 714 h 71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91" h="714">
                    <a:moveTo>
                      <a:pt x="674" y="0"/>
                    </a:moveTo>
                    <a:lnTo>
                      <a:pt x="891" y="0"/>
                    </a:lnTo>
                    <a:lnTo>
                      <a:pt x="891" y="714"/>
                    </a:lnTo>
                    <a:lnTo>
                      <a:pt x="0" y="714"/>
                    </a:lnTo>
                  </a:path>
                </a:pathLst>
              </a:custGeom>
              <a:noFill/>
              <a:ln w="222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7" name="Freeform 107"/>
              <p:cNvSpPr>
                <a:spLocks/>
              </p:cNvSpPr>
              <p:nvPr/>
            </p:nvSpPr>
            <p:spPr bwMode="auto">
              <a:xfrm>
                <a:off x="693" y="1902"/>
                <a:ext cx="1227" cy="1704"/>
              </a:xfrm>
              <a:custGeom>
                <a:avLst/>
                <a:gdLst>
                  <a:gd name="T0" fmla="*/ 803 w 1227"/>
                  <a:gd name="T1" fmla="*/ 228 h 1704"/>
                  <a:gd name="T2" fmla="*/ 803 w 1227"/>
                  <a:gd name="T3" fmla="*/ 0 h 1704"/>
                  <a:gd name="T4" fmla="*/ 0 w 1227"/>
                  <a:gd name="T5" fmla="*/ 0 h 1704"/>
                  <a:gd name="T6" fmla="*/ 0 w 1227"/>
                  <a:gd name="T7" fmla="*/ 1704 h 1704"/>
                  <a:gd name="T8" fmla="*/ 1227 w 1227"/>
                  <a:gd name="T9" fmla="*/ 1704 h 1704"/>
                  <a:gd name="T10" fmla="*/ 1227 w 1227"/>
                  <a:gd name="T11" fmla="*/ 1424 h 17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27" h="1704">
                    <a:moveTo>
                      <a:pt x="803" y="228"/>
                    </a:moveTo>
                    <a:lnTo>
                      <a:pt x="803" y="0"/>
                    </a:lnTo>
                    <a:lnTo>
                      <a:pt x="0" y="0"/>
                    </a:lnTo>
                    <a:lnTo>
                      <a:pt x="0" y="1704"/>
                    </a:lnTo>
                    <a:lnTo>
                      <a:pt x="1227" y="1704"/>
                    </a:lnTo>
                    <a:lnTo>
                      <a:pt x="1227" y="1424"/>
                    </a:lnTo>
                  </a:path>
                </a:pathLst>
              </a:custGeom>
              <a:noFill/>
              <a:ln w="396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8" name="Freeform 108"/>
              <p:cNvSpPr>
                <a:spLocks/>
              </p:cNvSpPr>
              <p:nvPr/>
            </p:nvSpPr>
            <p:spPr bwMode="auto">
              <a:xfrm>
                <a:off x="4386" y="2111"/>
                <a:ext cx="59" cy="64"/>
              </a:xfrm>
              <a:custGeom>
                <a:avLst/>
                <a:gdLst>
                  <a:gd name="T0" fmla="*/ 0 w 59"/>
                  <a:gd name="T1" fmla="*/ 0 h 64"/>
                  <a:gd name="T2" fmla="*/ 0 w 59"/>
                  <a:gd name="T3" fmla="*/ 64 h 64"/>
                  <a:gd name="T4" fmla="*/ 59 w 59"/>
                  <a:gd name="T5" fmla="*/ 34 h 64"/>
                  <a:gd name="T6" fmla="*/ 0 w 59"/>
                  <a:gd name="T7" fmla="*/ 0 h 64"/>
                  <a:gd name="T8" fmla="*/ 0 w 59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" h="64">
                    <a:moveTo>
                      <a:pt x="0" y="0"/>
                    </a:moveTo>
                    <a:lnTo>
                      <a:pt x="0" y="64"/>
                    </a:lnTo>
                    <a:lnTo>
                      <a:pt x="59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9" name="Freeform 109"/>
              <p:cNvSpPr>
                <a:spLocks/>
              </p:cNvSpPr>
              <p:nvPr/>
            </p:nvSpPr>
            <p:spPr bwMode="auto">
              <a:xfrm>
                <a:off x="4386" y="2141"/>
                <a:ext cx="21" cy="4"/>
              </a:xfrm>
              <a:custGeom>
                <a:avLst/>
                <a:gdLst>
                  <a:gd name="T0" fmla="*/ 21 w 21"/>
                  <a:gd name="T1" fmla="*/ 0 h 4"/>
                  <a:gd name="T2" fmla="*/ 0 w 21"/>
                  <a:gd name="T3" fmla="*/ 4 h 4"/>
                  <a:gd name="T4" fmla="*/ 21 w 21"/>
                  <a:gd name="T5" fmla="*/ 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" h="4">
                    <a:moveTo>
                      <a:pt x="21" y="0"/>
                    </a:moveTo>
                    <a:lnTo>
                      <a:pt x="0" y="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20" name="Line 110"/>
              <p:cNvSpPr>
                <a:spLocks noChangeShapeType="1"/>
              </p:cNvSpPr>
              <p:nvPr/>
            </p:nvSpPr>
            <p:spPr bwMode="auto">
              <a:xfrm flipH="1">
                <a:off x="4182" y="2141"/>
                <a:ext cx="225" cy="4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21" name="Freeform 111"/>
              <p:cNvSpPr>
                <a:spLocks/>
              </p:cNvSpPr>
              <p:nvPr/>
            </p:nvSpPr>
            <p:spPr bwMode="auto">
              <a:xfrm>
                <a:off x="2215" y="1259"/>
                <a:ext cx="60" cy="64"/>
              </a:xfrm>
              <a:custGeom>
                <a:avLst/>
                <a:gdLst>
                  <a:gd name="T0" fmla="*/ 56 w 60"/>
                  <a:gd name="T1" fmla="*/ 0 h 64"/>
                  <a:gd name="T2" fmla="*/ 60 w 60"/>
                  <a:gd name="T3" fmla="*/ 64 h 64"/>
                  <a:gd name="T4" fmla="*/ 0 w 60"/>
                  <a:gd name="T5" fmla="*/ 34 h 64"/>
                  <a:gd name="T6" fmla="*/ 60 w 60"/>
                  <a:gd name="T7" fmla="*/ 0 h 64"/>
                  <a:gd name="T8" fmla="*/ 60 w 60"/>
                  <a:gd name="T9" fmla="*/ 0 h 64"/>
                  <a:gd name="T10" fmla="*/ 56 w 60"/>
                  <a:gd name="T11" fmla="*/ 0 h 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0" h="64">
                    <a:moveTo>
                      <a:pt x="56" y="0"/>
                    </a:moveTo>
                    <a:lnTo>
                      <a:pt x="60" y="64"/>
                    </a:lnTo>
                    <a:lnTo>
                      <a:pt x="0" y="34"/>
                    </a:lnTo>
                    <a:lnTo>
                      <a:pt x="60" y="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22" name="Freeform 112"/>
              <p:cNvSpPr>
                <a:spLocks/>
              </p:cNvSpPr>
              <p:nvPr/>
            </p:nvSpPr>
            <p:spPr bwMode="auto">
              <a:xfrm>
                <a:off x="2250" y="1289"/>
                <a:ext cx="25" cy="4"/>
              </a:xfrm>
              <a:custGeom>
                <a:avLst/>
                <a:gdLst>
                  <a:gd name="T0" fmla="*/ 0 w 25"/>
                  <a:gd name="T1" fmla="*/ 0 h 4"/>
                  <a:gd name="T2" fmla="*/ 25 w 25"/>
                  <a:gd name="T3" fmla="*/ 4 h 4"/>
                  <a:gd name="T4" fmla="*/ 0 w 25"/>
                  <a:gd name="T5" fmla="*/ 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5" h="4">
                    <a:moveTo>
                      <a:pt x="0" y="0"/>
                    </a:moveTo>
                    <a:lnTo>
                      <a:pt x="25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23" name="Line 113"/>
              <p:cNvSpPr>
                <a:spLocks noChangeShapeType="1"/>
              </p:cNvSpPr>
              <p:nvPr/>
            </p:nvSpPr>
            <p:spPr bwMode="auto">
              <a:xfrm>
                <a:off x="2250" y="1289"/>
                <a:ext cx="228" cy="4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24" name="Rectangle 114"/>
              <p:cNvSpPr>
                <a:spLocks noChangeArrowheads="1"/>
              </p:cNvSpPr>
              <p:nvPr/>
            </p:nvSpPr>
            <p:spPr bwMode="auto">
              <a:xfrm>
                <a:off x="2404" y="1790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6</a:t>
                </a:r>
                <a:endParaRPr lang="en-US" altLang="zh-CN"/>
              </a:p>
            </p:txBody>
          </p:sp>
          <p:sp>
            <p:nvSpPr>
              <p:cNvPr id="43125" name="Rectangle 115"/>
              <p:cNvSpPr>
                <a:spLocks noChangeArrowheads="1"/>
              </p:cNvSpPr>
              <p:nvPr/>
            </p:nvSpPr>
            <p:spPr bwMode="auto">
              <a:xfrm>
                <a:off x="2467" y="1790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4</a:t>
                </a:r>
                <a:endParaRPr lang="en-US" altLang="zh-CN"/>
              </a:p>
            </p:txBody>
          </p:sp>
          <p:sp>
            <p:nvSpPr>
              <p:cNvPr id="43126" name="Rectangle 116"/>
              <p:cNvSpPr>
                <a:spLocks noChangeArrowheads="1"/>
              </p:cNvSpPr>
              <p:nvPr/>
            </p:nvSpPr>
            <p:spPr bwMode="auto">
              <a:xfrm>
                <a:off x="2534" y="1790"/>
                <a:ext cx="30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43127" name="Rectangle 117"/>
              <p:cNvSpPr>
                <a:spLocks noChangeArrowheads="1"/>
              </p:cNvSpPr>
              <p:nvPr/>
            </p:nvSpPr>
            <p:spPr bwMode="auto">
              <a:xfrm>
                <a:off x="2566" y="1790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b</a:t>
                </a:r>
                <a:endParaRPr lang="en-US" altLang="zh-CN"/>
              </a:p>
            </p:txBody>
          </p:sp>
          <p:sp>
            <p:nvSpPr>
              <p:cNvPr id="43128" name="Rectangle 118"/>
              <p:cNvSpPr>
                <a:spLocks noChangeArrowheads="1"/>
              </p:cNvSpPr>
              <p:nvPr/>
            </p:nvSpPr>
            <p:spPr bwMode="auto">
              <a:xfrm>
                <a:off x="2629" y="1790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43129" name="Rectangle 119"/>
              <p:cNvSpPr>
                <a:spLocks noChangeArrowheads="1"/>
              </p:cNvSpPr>
              <p:nvPr/>
            </p:nvSpPr>
            <p:spPr bwMode="auto">
              <a:xfrm>
                <a:off x="2657" y="1790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43130" name="Rectangle 120"/>
              <p:cNvSpPr>
                <a:spLocks noChangeArrowheads="1"/>
              </p:cNvSpPr>
              <p:nvPr/>
            </p:nvSpPr>
            <p:spPr bwMode="auto">
              <a:xfrm>
                <a:off x="2688" y="1790"/>
                <a:ext cx="47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s</a:t>
                </a:r>
                <a:endParaRPr lang="en-US" altLang="zh-CN"/>
              </a:p>
            </p:txBody>
          </p:sp>
          <p:sp>
            <p:nvSpPr>
              <p:cNvPr id="43131" name="Rectangle 121"/>
              <p:cNvSpPr>
                <a:spLocks noChangeArrowheads="1"/>
              </p:cNvSpPr>
              <p:nvPr/>
            </p:nvSpPr>
            <p:spPr bwMode="auto">
              <a:xfrm>
                <a:off x="1977" y="3355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6</a:t>
                </a:r>
                <a:endParaRPr lang="en-US" altLang="zh-CN"/>
              </a:p>
            </p:txBody>
          </p:sp>
          <p:sp>
            <p:nvSpPr>
              <p:cNvPr id="43132" name="Rectangle 122"/>
              <p:cNvSpPr>
                <a:spLocks noChangeArrowheads="1"/>
              </p:cNvSpPr>
              <p:nvPr/>
            </p:nvSpPr>
            <p:spPr bwMode="auto">
              <a:xfrm>
                <a:off x="2043" y="3355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4</a:t>
                </a:r>
                <a:endParaRPr lang="en-US" altLang="zh-CN"/>
              </a:p>
            </p:txBody>
          </p:sp>
          <p:sp>
            <p:nvSpPr>
              <p:cNvPr id="43133" name="Rectangle 123"/>
              <p:cNvSpPr>
                <a:spLocks noChangeArrowheads="1"/>
              </p:cNvSpPr>
              <p:nvPr/>
            </p:nvSpPr>
            <p:spPr bwMode="auto">
              <a:xfrm>
                <a:off x="2110" y="3355"/>
                <a:ext cx="30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43134" name="Rectangle 124"/>
              <p:cNvSpPr>
                <a:spLocks noChangeArrowheads="1"/>
              </p:cNvSpPr>
              <p:nvPr/>
            </p:nvSpPr>
            <p:spPr bwMode="auto">
              <a:xfrm>
                <a:off x="2141" y="3355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b</a:t>
                </a:r>
                <a:endParaRPr lang="en-US" altLang="zh-CN"/>
              </a:p>
            </p:txBody>
          </p:sp>
          <p:sp>
            <p:nvSpPr>
              <p:cNvPr id="43135" name="Rectangle 125"/>
              <p:cNvSpPr>
                <a:spLocks noChangeArrowheads="1"/>
              </p:cNvSpPr>
              <p:nvPr/>
            </p:nvSpPr>
            <p:spPr bwMode="auto">
              <a:xfrm>
                <a:off x="2204" y="3355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43136" name="Rectangle 126"/>
              <p:cNvSpPr>
                <a:spLocks noChangeArrowheads="1"/>
              </p:cNvSpPr>
              <p:nvPr/>
            </p:nvSpPr>
            <p:spPr bwMode="auto">
              <a:xfrm>
                <a:off x="2233" y="3355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43137" name="Rectangle 127"/>
              <p:cNvSpPr>
                <a:spLocks noChangeArrowheads="1"/>
              </p:cNvSpPr>
              <p:nvPr/>
            </p:nvSpPr>
            <p:spPr bwMode="auto">
              <a:xfrm>
                <a:off x="2264" y="3355"/>
                <a:ext cx="47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s</a:t>
                </a:r>
                <a:endParaRPr lang="en-US" altLang="zh-CN"/>
              </a:p>
            </p:txBody>
          </p:sp>
          <p:sp>
            <p:nvSpPr>
              <p:cNvPr id="43138" name="Rectangle 128"/>
              <p:cNvSpPr>
                <a:spLocks noChangeArrowheads="1"/>
              </p:cNvSpPr>
              <p:nvPr/>
            </p:nvSpPr>
            <p:spPr bwMode="auto">
              <a:xfrm>
                <a:off x="4130" y="2642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3</a:t>
                </a:r>
                <a:endParaRPr lang="en-US" altLang="zh-CN"/>
              </a:p>
            </p:txBody>
          </p:sp>
          <p:sp>
            <p:nvSpPr>
              <p:cNvPr id="43139" name="Rectangle 129"/>
              <p:cNvSpPr>
                <a:spLocks noChangeArrowheads="1"/>
              </p:cNvSpPr>
              <p:nvPr/>
            </p:nvSpPr>
            <p:spPr bwMode="auto">
              <a:xfrm>
                <a:off x="4196" y="2642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2</a:t>
                </a:r>
                <a:endParaRPr lang="en-US" altLang="zh-CN"/>
              </a:p>
            </p:txBody>
          </p:sp>
          <p:sp>
            <p:nvSpPr>
              <p:cNvPr id="43140" name="Rectangle 130"/>
              <p:cNvSpPr>
                <a:spLocks noChangeArrowheads="1"/>
              </p:cNvSpPr>
              <p:nvPr/>
            </p:nvSpPr>
            <p:spPr bwMode="auto">
              <a:xfrm>
                <a:off x="4259" y="2642"/>
                <a:ext cx="30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43141" name="Rectangle 131"/>
              <p:cNvSpPr>
                <a:spLocks noChangeArrowheads="1"/>
              </p:cNvSpPr>
              <p:nvPr/>
            </p:nvSpPr>
            <p:spPr bwMode="auto">
              <a:xfrm>
                <a:off x="4294" y="2642"/>
                <a:ext cx="61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b</a:t>
                </a:r>
                <a:endParaRPr lang="en-US" altLang="zh-CN"/>
              </a:p>
            </p:txBody>
          </p:sp>
          <p:sp>
            <p:nvSpPr>
              <p:cNvPr id="43142" name="Rectangle 132"/>
              <p:cNvSpPr>
                <a:spLocks noChangeArrowheads="1"/>
              </p:cNvSpPr>
              <p:nvPr/>
            </p:nvSpPr>
            <p:spPr bwMode="auto">
              <a:xfrm>
                <a:off x="4358" y="2642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43143" name="Rectangle 133"/>
              <p:cNvSpPr>
                <a:spLocks noChangeArrowheads="1"/>
              </p:cNvSpPr>
              <p:nvPr/>
            </p:nvSpPr>
            <p:spPr bwMode="auto">
              <a:xfrm>
                <a:off x="4386" y="2642"/>
                <a:ext cx="33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43144" name="Rectangle 134"/>
              <p:cNvSpPr>
                <a:spLocks noChangeArrowheads="1"/>
              </p:cNvSpPr>
              <p:nvPr/>
            </p:nvSpPr>
            <p:spPr bwMode="auto">
              <a:xfrm>
                <a:off x="4417" y="2642"/>
                <a:ext cx="47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s</a:t>
                </a:r>
                <a:endParaRPr lang="en-US" altLang="zh-CN"/>
              </a:p>
            </p:txBody>
          </p:sp>
        </p:grpSp>
        <p:sp>
          <p:nvSpPr>
            <p:cNvPr id="43013" name="Text Box 136"/>
            <p:cNvSpPr txBox="1">
              <a:spLocks noChangeArrowheads="1"/>
            </p:cNvSpPr>
            <p:nvPr/>
          </p:nvSpPr>
          <p:spPr bwMode="auto">
            <a:xfrm>
              <a:off x="2197100" y="5707063"/>
              <a:ext cx="1943100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FF3300"/>
                  </a:solidFill>
                </a:rPr>
                <a:t>0000 0110</a:t>
              </a:r>
            </a:p>
          </p:txBody>
        </p:sp>
        <p:sp>
          <p:nvSpPr>
            <p:cNvPr id="43014" name="Text Box 137"/>
            <p:cNvSpPr txBox="1">
              <a:spLocks noChangeArrowheads="1"/>
            </p:cNvSpPr>
            <p:nvPr/>
          </p:nvSpPr>
          <p:spPr bwMode="auto">
            <a:xfrm>
              <a:off x="7235825" y="3857625"/>
              <a:ext cx="1008063" cy="5159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/>
                <a:t>0011</a:t>
              </a:r>
            </a:p>
          </p:txBody>
        </p:sp>
        <p:sp>
          <p:nvSpPr>
            <p:cNvPr id="43015" name="Text Box 138"/>
            <p:cNvSpPr txBox="1">
              <a:spLocks noChangeArrowheads="1"/>
            </p:cNvSpPr>
            <p:nvPr/>
          </p:nvSpPr>
          <p:spPr bwMode="auto">
            <a:xfrm>
              <a:off x="2555875" y="3217863"/>
              <a:ext cx="1943100" cy="3635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 sz="1800" dirty="0"/>
                <a:t>0000 0010</a:t>
              </a:r>
            </a:p>
          </p:txBody>
        </p:sp>
      </p:grp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Multiplier V 1</a:t>
            </a:r>
          </a:p>
        </p:txBody>
      </p:sp>
      <p:sp>
        <p:nvSpPr>
          <p:cNvPr id="44035" name="AutoShape 3"/>
          <p:cNvSpPr>
            <a:spLocks noGrp="1" noChangeArrowheads="1"/>
          </p:cNvSpPr>
          <p:nvPr>
            <p:ph idx="1"/>
          </p:nvPr>
        </p:nvSpPr>
        <p:spPr>
          <a:xfrm>
            <a:off x="1055440" y="1633819"/>
            <a:ext cx="8382000" cy="4114800"/>
          </a:xfrm>
        </p:spPr>
        <p:txBody>
          <a:bodyPr/>
          <a:lstStyle/>
          <a:p>
            <a:r>
              <a:rPr lang="en-US" altLang="zh-CN" sz="2400" dirty="0"/>
              <a:t>Requires 32 iterations</a:t>
            </a:r>
          </a:p>
          <a:p>
            <a:pPr lvl="1"/>
            <a:r>
              <a:rPr lang="en-US" altLang="zh-CN" sz="2000" dirty="0">
                <a:ea typeface="宋体" charset="-122"/>
              </a:rPr>
              <a:t>Addition</a:t>
            </a:r>
          </a:p>
          <a:p>
            <a:pPr lvl="1"/>
            <a:r>
              <a:rPr lang="en-US" altLang="zh-CN" sz="2000" dirty="0">
                <a:ea typeface="宋体" charset="-122"/>
              </a:rPr>
              <a:t>Shift</a:t>
            </a:r>
          </a:p>
          <a:p>
            <a:pPr lvl="1"/>
            <a:r>
              <a:rPr lang="en-US" altLang="zh-CN" sz="2000" dirty="0">
                <a:ea typeface="宋体" charset="-122"/>
              </a:rPr>
              <a:t>Comparison</a:t>
            </a:r>
          </a:p>
          <a:p>
            <a:r>
              <a:rPr lang="en-US" altLang="zh-CN" sz="2400" dirty="0"/>
              <a:t>Almost 100 cycles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Very big, Too slow!</a:t>
            </a:r>
          </a:p>
        </p:txBody>
      </p:sp>
      <p:pic>
        <p:nvPicPr>
          <p:cNvPr id="44036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0760" y="116632"/>
            <a:ext cx="4919736" cy="616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Multiplier V 2</a:t>
            </a:r>
          </a:p>
        </p:txBody>
      </p:sp>
      <p:sp>
        <p:nvSpPr>
          <p:cNvPr id="45059" name="AutoShape 3"/>
          <p:cNvSpPr>
            <a:spLocks noGrp="1" noChangeArrowheads="1"/>
          </p:cNvSpPr>
          <p:nvPr>
            <p:ph idx="1"/>
          </p:nvPr>
        </p:nvSpPr>
        <p:spPr>
          <a:xfrm>
            <a:off x="1828800" y="1330325"/>
            <a:ext cx="8382000" cy="4114800"/>
          </a:xfrm>
        </p:spPr>
        <p:txBody>
          <a:bodyPr/>
          <a:lstStyle/>
          <a:p>
            <a:r>
              <a:rPr lang="en-US" altLang="zh-CN" smtClean="0"/>
              <a:t>Real addition is performed only with 32 bits</a:t>
            </a:r>
          </a:p>
          <a:p>
            <a:r>
              <a:rPr lang="en-US" altLang="zh-CN" smtClean="0"/>
              <a:t>Least significant bits of the product don't change</a:t>
            </a:r>
          </a:p>
          <a:p>
            <a:r>
              <a:rPr lang="en-US" altLang="zh-CN" smtClean="0"/>
              <a:t>New idea:</a:t>
            </a:r>
          </a:p>
          <a:p>
            <a:pPr lvl="1"/>
            <a:r>
              <a:rPr lang="en-US" altLang="zh-CN" smtClean="0">
                <a:ea typeface="宋体" charset="-122"/>
              </a:rPr>
              <a:t>Don</a:t>
            </a:r>
            <a:r>
              <a:rPr lang="en-US" altLang="zh-CN" smtClean="0">
                <a:latin typeface="Times New Roman" pitchFamily="18" charset="0"/>
                <a:ea typeface="宋体" charset="-122"/>
              </a:rPr>
              <a:t>’</a:t>
            </a:r>
            <a:r>
              <a:rPr lang="en-US" altLang="zh-CN" smtClean="0">
                <a:ea typeface="宋体" charset="-122"/>
              </a:rPr>
              <a:t>t shift the multiplicand</a:t>
            </a:r>
          </a:p>
          <a:p>
            <a:pPr lvl="1"/>
            <a:r>
              <a:rPr lang="en-US" altLang="zh-CN" smtClean="0">
                <a:ea typeface="宋体" charset="-122"/>
              </a:rPr>
              <a:t>Instead,shift the product</a:t>
            </a:r>
          </a:p>
          <a:p>
            <a:pPr lvl="1"/>
            <a:r>
              <a:rPr lang="en-US" altLang="zh-CN" smtClean="0">
                <a:ea typeface="宋体" charset="-122"/>
              </a:rPr>
              <a:t>Shift the multiplier</a:t>
            </a:r>
          </a:p>
          <a:p>
            <a:r>
              <a:rPr lang="en-US" altLang="zh-CN" smtClean="0"/>
              <a:t>ALU reduced to 32 bits!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Multiplier V 2</a:t>
            </a:r>
          </a:p>
        </p:txBody>
      </p:sp>
      <p:sp>
        <p:nvSpPr>
          <p:cNvPr id="46083" name="AutoShape 3"/>
          <p:cNvSpPr>
            <a:spLocks noGrp="1" noChangeArrowheads="1"/>
          </p:cNvSpPr>
          <p:nvPr>
            <p:ph idx="1"/>
          </p:nvPr>
        </p:nvSpPr>
        <p:spPr>
          <a:xfrm>
            <a:off x="1828800" y="1401763"/>
            <a:ext cx="8382000" cy="4114800"/>
          </a:xfrm>
        </p:spPr>
        <p:txBody>
          <a:bodyPr/>
          <a:lstStyle/>
          <a:p>
            <a:r>
              <a:rPr lang="en-US" altLang="zh-CN" sz="2400" dirty="0"/>
              <a:t>Diagram of the </a:t>
            </a:r>
            <a:r>
              <a:rPr lang="en-US" altLang="zh-CN" sz="2400" dirty="0" err="1"/>
              <a:t>V2</a:t>
            </a:r>
            <a:r>
              <a:rPr lang="en-US" altLang="zh-CN" sz="2400" dirty="0"/>
              <a:t> multiplier</a:t>
            </a:r>
          </a:p>
          <a:p>
            <a:r>
              <a:rPr lang="en-US" altLang="zh-CN" sz="2400" dirty="0"/>
              <a:t>Only left half of product register is changed</a:t>
            </a:r>
          </a:p>
        </p:txBody>
      </p:sp>
      <p:pic>
        <p:nvPicPr>
          <p:cNvPr id="46084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2371725"/>
            <a:ext cx="7391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 binary integer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defRPr/>
            </a:pPr>
            <a:r>
              <a:rPr lang="en-US" altLang="zh-CN" sz="2400" dirty="0"/>
              <a:t>The following 4-bit binary integer What does it mean?</a:t>
            </a:r>
            <a:r>
              <a:rPr lang="en-US" altLang="zh-CN" dirty="0"/>
              <a:t> </a:t>
            </a:r>
          </a:p>
          <a:p>
            <a:pPr algn="ctr">
              <a:spcBef>
                <a:spcPts val="300"/>
              </a:spcBef>
              <a:buNone/>
              <a:defRPr/>
            </a:pPr>
            <a:r>
              <a:rPr lang="en-US" altLang="zh-CN" dirty="0"/>
              <a:t>1001</a:t>
            </a:r>
            <a:r>
              <a:rPr lang="en-US" altLang="zh-CN" baseline="-25000" dirty="0"/>
              <a:t>2</a:t>
            </a:r>
          </a:p>
          <a:p>
            <a:pPr lvl="1">
              <a:spcBef>
                <a:spcPts val="300"/>
              </a:spcBef>
              <a:defRPr/>
            </a:pPr>
            <a:r>
              <a:rPr lang="en-US" altLang="zh-CN" dirty="0">
                <a:latin typeface="GBK-FanTiHei39" charset="0"/>
              </a:rPr>
              <a:t>Don’t know!		</a:t>
            </a:r>
          </a:p>
          <a:p>
            <a:pPr lvl="1">
              <a:spcBef>
                <a:spcPts val="300"/>
              </a:spcBef>
              <a:defRPr/>
            </a:pPr>
            <a:endParaRPr lang="en-US" altLang="zh-CN" sz="1800" dirty="0"/>
          </a:p>
          <a:p>
            <a:pPr>
              <a:lnSpc>
                <a:spcPct val="150000"/>
              </a:lnSpc>
              <a:spcBef>
                <a:spcPts val="300"/>
              </a:spcBef>
              <a:defRPr/>
            </a:pPr>
            <a:r>
              <a:rPr lang="en-US" altLang="zh-CN" dirty="0"/>
              <a:t>Ah, still do not know for? </a:t>
            </a:r>
          </a:p>
          <a:p>
            <a:pPr>
              <a:spcBef>
                <a:spcPts val="300"/>
              </a:spcBef>
              <a:defRPr/>
            </a:pPr>
            <a:r>
              <a:rPr lang="en-US" altLang="zh-CN" sz="2600" dirty="0">
                <a:solidFill>
                  <a:srgbClr val="FF0000"/>
                </a:solidFill>
              </a:rPr>
              <a:t>Integer representation of different methods have different meaning</a:t>
            </a:r>
          </a:p>
          <a:p>
            <a:pPr lvl="1">
              <a:spcBef>
                <a:spcPts val="300"/>
              </a:spcBef>
              <a:defRPr/>
            </a:pPr>
            <a:r>
              <a:rPr lang="en-US" altLang="zh-CN" dirty="0"/>
              <a:t>Unsigned 			      1001</a:t>
            </a:r>
            <a:r>
              <a:rPr lang="en-US" altLang="zh-CN" baseline="-25000" dirty="0"/>
              <a:t>2</a:t>
            </a:r>
            <a:r>
              <a:rPr lang="en-US" altLang="zh-CN" dirty="0"/>
              <a:t>=9</a:t>
            </a:r>
            <a:r>
              <a:rPr lang="en-US" altLang="zh-CN" baseline="-25000" dirty="0"/>
              <a:t>10</a:t>
            </a:r>
          </a:p>
          <a:p>
            <a:pPr lvl="1">
              <a:spcBef>
                <a:spcPts val="300"/>
              </a:spcBef>
              <a:defRPr/>
            </a:pPr>
            <a:r>
              <a:rPr lang="en-US" altLang="zh-CN" dirty="0"/>
              <a:t>Signed				      1001</a:t>
            </a:r>
            <a:r>
              <a:rPr lang="en-US" altLang="zh-CN" baseline="-25000" dirty="0"/>
              <a:t>2</a:t>
            </a:r>
            <a:r>
              <a:rPr lang="en-US" altLang="zh-CN" dirty="0"/>
              <a:t>=-1</a:t>
            </a:r>
            <a:r>
              <a:rPr lang="en-US" altLang="zh-CN" baseline="-25000" dirty="0"/>
              <a:t>10</a:t>
            </a:r>
            <a:r>
              <a:rPr lang="en-US" altLang="zh-CN" dirty="0"/>
              <a:t> or -7</a:t>
            </a:r>
            <a:r>
              <a:rPr lang="en-US" altLang="zh-CN" baseline="-25000" dirty="0"/>
              <a:t>10 </a:t>
            </a:r>
            <a:r>
              <a:rPr lang="en-US" altLang="zh-CN" dirty="0"/>
              <a:t>?</a:t>
            </a:r>
          </a:p>
          <a:p>
            <a:endParaRPr lang="zh-CN" altLang="en-US" dirty="0"/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2927648" y="2276872"/>
            <a:ext cx="6445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Do not know, is the right answer !</a:t>
            </a:r>
          </a:p>
        </p:txBody>
      </p:sp>
    </p:spTree>
    <p:extLst>
      <p:ext uri="{BB962C8B-B14F-4D97-AF65-F5344CB8AC3E}">
        <p14:creationId xmlns:p14="http://schemas.microsoft.com/office/powerpoint/2010/main" val="2476241973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Multiplier V 2</a:t>
            </a:r>
          </a:p>
        </p:txBody>
      </p:sp>
      <p:sp>
        <p:nvSpPr>
          <p:cNvPr id="47107" name="AutoShape 3"/>
          <p:cNvSpPr>
            <a:spLocks noGrp="1" noChangeArrowheads="1"/>
          </p:cNvSpPr>
          <p:nvPr>
            <p:ph idx="1"/>
          </p:nvPr>
        </p:nvSpPr>
        <p:spPr>
          <a:xfrm>
            <a:off x="1828800" y="1412875"/>
            <a:ext cx="8382000" cy="4114800"/>
          </a:xfrm>
        </p:spPr>
        <p:txBody>
          <a:bodyPr/>
          <a:lstStyle/>
          <a:p>
            <a:r>
              <a:rPr lang="en-US" altLang="zh-CN" sz="2400" dirty="0"/>
              <a:t>Addition performed</a:t>
            </a:r>
          </a:p>
          <a:p>
            <a:pPr>
              <a:buFontTx/>
              <a:buNone/>
            </a:pPr>
            <a:r>
              <a:rPr lang="en-US" altLang="zh-CN" sz="2400" dirty="0"/>
              <a:t>	only on left half of</a:t>
            </a:r>
          </a:p>
          <a:p>
            <a:pPr>
              <a:buFontTx/>
              <a:buNone/>
            </a:pPr>
            <a:r>
              <a:rPr lang="en-US" altLang="zh-CN" sz="2400" dirty="0"/>
              <a:t>	product register</a:t>
            </a:r>
          </a:p>
          <a:p>
            <a:r>
              <a:rPr lang="en-US" altLang="zh-CN" sz="2400" dirty="0"/>
              <a:t>Shift of product register</a:t>
            </a:r>
          </a:p>
        </p:txBody>
      </p:sp>
      <p:pic>
        <p:nvPicPr>
          <p:cNvPr id="47108" name="Picture 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50" y="1123950"/>
            <a:ext cx="4343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Revised 4-bit example</a:t>
            </a:r>
          </a:p>
        </p:txBody>
      </p:sp>
      <p:sp>
        <p:nvSpPr>
          <p:cNvPr id="48131" name="AutoShape 3"/>
          <p:cNvSpPr>
            <a:spLocks noGrp="1" noChangeArrowheads="1"/>
          </p:cNvSpPr>
          <p:nvPr>
            <p:ph idx="1"/>
          </p:nvPr>
        </p:nvSpPr>
        <p:spPr>
          <a:xfrm>
            <a:off x="1828800" y="1327150"/>
            <a:ext cx="894715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/>
              <a:t> Multiplicand x multiplier: 0001 x 0111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/>
              <a:t>	Multiplicand:	0001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/>
              <a:t>	Multiplier:  </a:t>
            </a:r>
            <a:r>
              <a:rPr lang="en-US" altLang="zh-CN" sz="1800" u="sng"/>
              <a:t>    0111</a:t>
            </a:r>
            <a:r>
              <a:rPr lang="en-US" altLang="zh-CN" sz="1800"/>
              <a:t>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/>
              <a:t>		              00000000       #Initial value for the product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/>
              <a:t>                            00010000       #After adding 0001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/>
              <a:t>		              00001000       #After shifting right the product one bit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/>
              <a:t>                      </a:t>
            </a:r>
            <a:r>
              <a:rPr lang="en-US" altLang="zh-CN" sz="1800" u="sng"/>
              <a:t>      0001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/>
              <a:t>                            00011000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/>
              <a:t>                            00001100       #After shifting right the product one bit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/>
              <a:t>                      </a:t>
            </a:r>
            <a:r>
              <a:rPr lang="en-US" altLang="zh-CN" sz="1800" u="sng"/>
              <a:t>      0001             </a:t>
            </a:r>
            <a:r>
              <a:rPr lang="en-US" altLang="zh-CN" sz="1800"/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/>
              <a:t>                            00011100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/>
              <a:t>                            00001110       #After shifting right the product one bit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/>
              <a:t>                      </a:t>
            </a:r>
            <a:r>
              <a:rPr lang="en-US" altLang="zh-CN" sz="1800" u="sng"/>
              <a:t>      0000     </a:t>
            </a:r>
            <a:r>
              <a:rPr lang="en-US" altLang="zh-CN" sz="1800"/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/>
              <a:t>                            00001110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/>
              <a:t>                            00000111       #After shifting right the product one bit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/>
              <a:t>                     </a:t>
            </a:r>
            <a:r>
              <a:rPr lang="en-US" altLang="zh-CN" sz="1800" u="sng"/>
              <a:t>        </a:t>
            </a:r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2640014" y="2838450"/>
            <a:ext cx="3311525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2495551" y="3789363"/>
            <a:ext cx="3311525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2495551" y="4652963"/>
            <a:ext cx="3311525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2495551" y="5589588"/>
            <a:ext cx="3311525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</p:spPr>
        <p:txBody>
          <a:bodyPr lIns="90488" tIns="44450" rIns="90488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Multiplier V 3</a:t>
            </a:r>
          </a:p>
        </p:txBody>
      </p:sp>
      <p:sp>
        <p:nvSpPr>
          <p:cNvPr id="49155" name="AutoShape 3"/>
          <p:cNvSpPr>
            <a:spLocks noGrp="1" noChangeArrowheads="1"/>
          </p:cNvSpPr>
          <p:nvPr>
            <p:ph idx="1"/>
          </p:nvPr>
        </p:nvSpPr>
        <p:spPr>
          <a:xfrm>
            <a:off x="1828800" y="1401763"/>
            <a:ext cx="8382000" cy="4114800"/>
          </a:xfrm>
        </p:spPr>
        <p:txBody>
          <a:bodyPr/>
          <a:lstStyle/>
          <a:p>
            <a:r>
              <a:rPr lang="en-US" altLang="zh-CN" smtClean="0"/>
              <a:t>Further optimization</a:t>
            </a:r>
          </a:p>
          <a:p>
            <a:r>
              <a:rPr lang="en-US" altLang="zh-CN" smtClean="0"/>
              <a:t>At the initial state the product register contains only '0'</a:t>
            </a:r>
          </a:p>
          <a:p>
            <a:r>
              <a:rPr lang="en-US" altLang="zh-CN" smtClean="0"/>
              <a:t>The lower 32 bits are simply shifted out</a:t>
            </a:r>
          </a:p>
          <a:p>
            <a:r>
              <a:rPr lang="en-US" altLang="zh-CN" smtClean="0"/>
              <a:t>Idea:</a:t>
            </a:r>
          </a:p>
          <a:p>
            <a:pPr>
              <a:buFontTx/>
              <a:buNone/>
            </a:pPr>
            <a:r>
              <a:rPr lang="en-US" altLang="zh-CN" smtClean="0"/>
              <a:t>	use these lower 32 bits for the multiplier 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Multiplier V 3</a:t>
            </a:r>
          </a:p>
        </p:txBody>
      </p:sp>
      <p:pic>
        <p:nvPicPr>
          <p:cNvPr id="50179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474788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Multiplier V 3</a:t>
            </a:r>
          </a:p>
        </p:txBody>
      </p:sp>
      <p:sp>
        <p:nvSpPr>
          <p:cNvPr id="51203" name="AutoShape 3"/>
          <p:cNvSpPr>
            <a:spLocks noGrp="1" noChangeArrowheads="1"/>
          </p:cNvSpPr>
          <p:nvPr>
            <p:ph idx="1"/>
          </p:nvPr>
        </p:nvSpPr>
        <p:spPr>
          <a:xfrm>
            <a:off x="1828800" y="1330325"/>
            <a:ext cx="8382000" cy="4114800"/>
          </a:xfrm>
        </p:spPr>
        <p:txBody>
          <a:bodyPr/>
          <a:lstStyle/>
          <a:p>
            <a:r>
              <a:rPr lang="en-US" altLang="zh-CN" sz="2400" dirty="0"/>
              <a:t>Set product</a:t>
            </a:r>
          </a:p>
          <a:p>
            <a:pPr>
              <a:buFontTx/>
              <a:buNone/>
            </a:pPr>
            <a:r>
              <a:rPr lang="en-US" altLang="zh-CN" sz="2400" dirty="0"/>
              <a:t>	register to '0'</a:t>
            </a:r>
          </a:p>
          <a:p>
            <a:r>
              <a:rPr lang="en-US" altLang="zh-CN" sz="2400" dirty="0"/>
              <a:t>Load lower</a:t>
            </a:r>
          </a:p>
          <a:p>
            <a:pPr>
              <a:buFontTx/>
              <a:buNone/>
            </a:pPr>
            <a:r>
              <a:rPr lang="en-US" altLang="zh-CN" sz="2400" dirty="0"/>
              <a:t>	bits of product</a:t>
            </a:r>
          </a:p>
          <a:p>
            <a:pPr>
              <a:buFontTx/>
              <a:buNone/>
            </a:pPr>
            <a:r>
              <a:rPr lang="en-US" altLang="zh-CN" sz="2400" dirty="0"/>
              <a:t>	register with</a:t>
            </a:r>
          </a:p>
          <a:p>
            <a:pPr>
              <a:buFontTx/>
              <a:buNone/>
            </a:pPr>
            <a:r>
              <a:rPr lang="en-US" altLang="zh-CN" sz="2400" dirty="0"/>
              <a:t>	multiplier</a:t>
            </a:r>
          </a:p>
          <a:p>
            <a:r>
              <a:rPr lang="en-US" altLang="zh-CN" sz="2400" dirty="0"/>
              <a:t>Test least</a:t>
            </a:r>
          </a:p>
          <a:p>
            <a:pPr>
              <a:buFontTx/>
              <a:buNone/>
            </a:pPr>
            <a:r>
              <a:rPr lang="en-US" altLang="zh-CN" sz="2400" dirty="0"/>
              <a:t>	significant bit</a:t>
            </a:r>
          </a:p>
          <a:p>
            <a:pPr>
              <a:buFontTx/>
              <a:buNone/>
            </a:pPr>
            <a:r>
              <a:rPr lang="en-US" altLang="zh-CN" sz="2400" dirty="0"/>
              <a:t>	of product</a:t>
            </a:r>
          </a:p>
          <a:p>
            <a:pPr>
              <a:buFontTx/>
              <a:buNone/>
            </a:pPr>
            <a:r>
              <a:rPr lang="en-US" altLang="zh-CN" sz="2400" dirty="0"/>
              <a:t>	register</a:t>
            </a:r>
          </a:p>
        </p:txBody>
      </p:sp>
      <p:pic>
        <p:nvPicPr>
          <p:cNvPr id="51204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990600"/>
            <a:ext cx="4800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Example</a:t>
            </a:r>
          </a:p>
        </p:txBody>
      </p:sp>
      <p:sp>
        <p:nvSpPr>
          <p:cNvPr id="52227" name="AutoShape 4"/>
          <p:cNvSpPr>
            <a:spLocks noChangeArrowheads="1"/>
          </p:cNvSpPr>
          <p:nvPr/>
        </p:nvSpPr>
        <p:spPr bwMode="auto">
          <a:xfrm>
            <a:off x="1703388" y="1279525"/>
            <a:ext cx="8964612" cy="5029200"/>
          </a:xfrm>
          <a:prstGeom prst="roundRect">
            <a:avLst>
              <a:gd name="adj" fmla="val 12486"/>
            </a:avLst>
          </a:prstGeom>
          <a:noFill/>
          <a:ln w="12700">
            <a:noFill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</a:pPr>
            <a:r>
              <a:rPr lang="en-US" altLang="zh-CN" sz="1800"/>
              <a:t> Multiplicand x multiplier: 0001 x 0111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</a:pPr>
            <a:r>
              <a:rPr lang="en-US" altLang="zh-CN" sz="1800"/>
              <a:t>	Multiplicand:	0001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</a:pPr>
            <a:r>
              <a:rPr lang="en-US" altLang="zh-CN" sz="1800"/>
              <a:t>	Multiplier:  </a:t>
            </a:r>
            <a:r>
              <a:rPr lang="en-US" altLang="zh-CN" sz="1800" u="sng"/>
              <a:t>    0111</a:t>
            </a:r>
            <a:r>
              <a:rPr lang="en-US" altLang="zh-CN" sz="1800"/>
              <a:t>   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</a:pPr>
            <a:r>
              <a:rPr lang="en-US" altLang="zh-CN" sz="1800"/>
              <a:t>		              0000011</a:t>
            </a:r>
            <a:r>
              <a:rPr lang="en-US" altLang="zh-CN" sz="1800" u="sng"/>
              <a:t>1</a:t>
            </a:r>
            <a:r>
              <a:rPr lang="en-US" altLang="zh-CN" sz="1800"/>
              <a:t>       #Initial value for the product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</a:pPr>
            <a:r>
              <a:rPr lang="en-US" altLang="zh-CN" sz="1800"/>
              <a:t>                            00010111       #After adding 0001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</a:pPr>
            <a:r>
              <a:rPr lang="en-US" altLang="zh-CN" sz="1800"/>
              <a:t>		              0000101</a:t>
            </a:r>
            <a:r>
              <a:rPr lang="en-US" altLang="zh-CN" sz="1800" u="sng"/>
              <a:t>1</a:t>
            </a:r>
            <a:r>
              <a:rPr lang="en-US" altLang="zh-CN" sz="1800"/>
              <a:t>       #After shifting right the product one bit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</a:pPr>
            <a:r>
              <a:rPr lang="en-US" altLang="zh-CN" sz="1800"/>
              <a:t>                      </a:t>
            </a:r>
            <a:r>
              <a:rPr lang="en-US" altLang="zh-CN" sz="1800" u="sng"/>
              <a:t>      0001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</a:pPr>
            <a:r>
              <a:rPr lang="en-US" altLang="zh-CN" sz="1800"/>
              <a:t>                            00011011      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</a:pPr>
            <a:r>
              <a:rPr lang="en-US" altLang="zh-CN" sz="1800"/>
              <a:t>                            0000110</a:t>
            </a:r>
            <a:r>
              <a:rPr lang="en-US" altLang="zh-CN" sz="1800" u="sng"/>
              <a:t>1</a:t>
            </a:r>
            <a:r>
              <a:rPr lang="en-US" altLang="zh-CN" sz="1800"/>
              <a:t>       #After shifting right the product one bit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</a:pPr>
            <a:r>
              <a:rPr lang="en-US" altLang="zh-CN" sz="1800"/>
              <a:t>                      </a:t>
            </a:r>
            <a:r>
              <a:rPr lang="en-US" altLang="zh-CN" sz="1800" u="sng"/>
              <a:t>      0001             </a:t>
            </a:r>
            <a:r>
              <a:rPr lang="en-US" altLang="zh-CN" sz="1800"/>
              <a:t>  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</a:pPr>
            <a:r>
              <a:rPr lang="en-US" altLang="zh-CN" sz="1800"/>
              <a:t>                            00011100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</a:pPr>
            <a:r>
              <a:rPr lang="en-US" altLang="zh-CN" sz="1800"/>
              <a:t>                            0000111</a:t>
            </a:r>
            <a:r>
              <a:rPr lang="en-US" altLang="zh-CN" sz="1800" u="sng"/>
              <a:t>0</a:t>
            </a:r>
            <a:r>
              <a:rPr lang="en-US" altLang="zh-CN" sz="1800"/>
              <a:t>       #After shifting right the product one bit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</a:pPr>
            <a:r>
              <a:rPr lang="en-US" altLang="zh-CN" sz="1800"/>
              <a:t>                      </a:t>
            </a:r>
            <a:r>
              <a:rPr lang="en-US" altLang="zh-CN" sz="1800" u="sng"/>
              <a:t>      0000     </a:t>
            </a:r>
            <a:r>
              <a:rPr lang="en-US" altLang="zh-CN" sz="1800"/>
              <a:t>  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</a:pPr>
            <a:r>
              <a:rPr lang="en-US" altLang="zh-CN" sz="1800"/>
              <a:t>                            00001110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</a:pPr>
            <a:r>
              <a:rPr lang="en-US" altLang="zh-CN" sz="1800"/>
              <a:t>                            00000111       #After shifting right the product one bit</a:t>
            </a:r>
          </a:p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</a:pPr>
            <a:r>
              <a:rPr lang="en-US" altLang="zh-CN" sz="1800"/>
              <a:t>                     </a:t>
            </a:r>
            <a:r>
              <a:rPr lang="en-US" altLang="zh-CN" sz="1800" u="sng"/>
              <a:t>        </a:t>
            </a:r>
          </a:p>
        </p:txBody>
      </p:sp>
      <p:sp>
        <p:nvSpPr>
          <p:cNvPr id="52228" name="Line 6"/>
          <p:cNvSpPr>
            <a:spLocks noChangeShapeType="1"/>
          </p:cNvSpPr>
          <p:nvPr/>
        </p:nvSpPr>
        <p:spPr bwMode="auto">
          <a:xfrm>
            <a:off x="3000376" y="2967038"/>
            <a:ext cx="2735263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52229" name="Line 7"/>
          <p:cNvSpPr>
            <a:spLocks noChangeShapeType="1"/>
          </p:cNvSpPr>
          <p:nvPr/>
        </p:nvSpPr>
        <p:spPr bwMode="auto">
          <a:xfrm>
            <a:off x="2927351" y="3932238"/>
            <a:ext cx="2735263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52230" name="Line 8"/>
          <p:cNvSpPr>
            <a:spLocks noChangeShapeType="1"/>
          </p:cNvSpPr>
          <p:nvPr/>
        </p:nvSpPr>
        <p:spPr bwMode="auto">
          <a:xfrm>
            <a:off x="2927351" y="4797425"/>
            <a:ext cx="2735263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52231" name="Line 9"/>
          <p:cNvSpPr>
            <a:spLocks noChangeShapeType="1"/>
          </p:cNvSpPr>
          <p:nvPr/>
        </p:nvSpPr>
        <p:spPr bwMode="auto">
          <a:xfrm>
            <a:off x="3000376" y="5732463"/>
            <a:ext cx="2735263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</p:spPr>
        <p:txBody>
          <a:bodyPr lIns="90488" tIns="44450" rIns="90488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Signed multiplication</a:t>
            </a:r>
          </a:p>
        </p:txBody>
      </p:sp>
      <p:sp>
        <p:nvSpPr>
          <p:cNvPr id="53251" name="AutoShape 3"/>
          <p:cNvSpPr>
            <a:spLocks noGrp="1" noChangeArrowheads="1"/>
          </p:cNvSpPr>
          <p:nvPr>
            <p:ph idx="1"/>
          </p:nvPr>
        </p:nvSpPr>
        <p:spPr>
          <a:xfrm>
            <a:off x="1828800" y="1330325"/>
            <a:ext cx="8382000" cy="4114800"/>
          </a:xfrm>
        </p:spPr>
        <p:txBody>
          <a:bodyPr/>
          <a:lstStyle/>
          <a:p>
            <a:r>
              <a:rPr lang="en-US" altLang="zh-CN" sz="2400" dirty="0"/>
              <a:t>Basic approach:</a:t>
            </a:r>
          </a:p>
          <a:p>
            <a:pPr lvl="1"/>
            <a:r>
              <a:rPr lang="en-US" altLang="zh-CN" sz="2000" dirty="0">
                <a:ea typeface="宋体" charset="-122"/>
              </a:rPr>
              <a:t>Store the signs of the operands</a:t>
            </a:r>
          </a:p>
          <a:p>
            <a:pPr lvl="1"/>
            <a:r>
              <a:rPr lang="en-US" altLang="zh-CN" sz="2000" dirty="0">
                <a:ea typeface="宋体" charset="-122"/>
              </a:rPr>
              <a:t>Convert signed numbers to unsigned numbers</a:t>
            </a:r>
          </a:p>
          <a:p>
            <a:pPr lvl="1">
              <a:buFontTx/>
              <a:buNone/>
            </a:pPr>
            <a:r>
              <a:rPr lang="en-US" altLang="zh-CN" sz="2000" dirty="0">
                <a:ea typeface="宋体" charset="-122"/>
              </a:rPr>
              <a:t>	(most significant bit (</a:t>
            </a:r>
            <a:r>
              <a:rPr lang="en-US" altLang="zh-CN" sz="2000" dirty="0" err="1">
                <a:ea typeface="宋体" charset="-122"/>
              </a:rPr>
              <a:t>MSB</a:t>
            </a:r>
            <a:r>
              <a:rPr lang="en-US" altLang="zh-CN" sz="2000" dirty="0">
                <a:ea typeface="宋体" charset="-122"/>
              </a:rPr>
              <a:t>) = 0)</a:t>
            </a:r>
          </a:p>
          <a:p>
            <a:pPr lvl="1"/>
            <a:r>
              <a:rPr lang="en-US" altLang="zh-CN" sz="2000" dirty="0">
                <a:ea typeface="宋体" charset="-122"/>
              </a:rPr>
              <a:t>Perform multiplication</a:t>
            </a:r>
          </a:p>
          <a:p>
            <a:pPr lvl="1"/>
            <a:r>
              <a:rPr lang="en-US" altLang="zh-CN" sz="2000" dirty="0">
                <a:ea typeface="宋体" charset="-122"/>
              </a:rPr>
              <a:t>If sign bits of operands are equal</a:t>
            </a:r>
          </a:p>
          <a:p>
            <a:pPr lvl="1">
              <a:buFontTx/>
              <a:buNone/>
            </a:pPr>
            <a:r>
              <a:rPr lang="en-US" altLang="zh-CN" sz="2000" dirty="0">
                <a:ea typeface="宋体" charset="-122"/>
              </a:rPr>
              <a:t>		sign bit = 0, else</a:t>
            </a:r>
          </a:p>
          <a:p>
            <a:pPr lvl="1">
              <a:buFontTx/>
              <a:buNone/>
            </a:pPr>
            <a:r>
              <a:rPr lang="en-US" altLang="zh-CN" sz="2000" dirty="0">
                <a:ea typeface="宋体" charset="-122"/>
              </a:rPr>
              <a:t>		sign bit = 1</a:t>
            </a:r>
          </a:p>
          <a:p>
            <a:r>
              <a:rPr lang="en-US" altLang="zh-CN" sz="2400" dirty="0"/>
              <a:t>Improved method:</a:t>
            </a:r>
          </a:p>
          <a:p>
            <a:pPr>
              <a:buFontTx/>
              <a:buNone/>
            </a:pP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FF0000"/>
                </a:solidFill>
              </a:rPr>
              <a:t>Booth's Algorithm</a:t>
            </a:r>
          </a:p>
          <a:p>
            <a:pPr>
              <a:buFontTx/>
              <a:buNone/>
            </a:pPr>
            <a:r>
              <a:rPr lang="en-US" altLang="zh-CN" sz="2400" dirty="0"/>
              <a:t>	Assumption: addition and subtraction are available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24364" y="214291"/>
            <a:ext cx="6143637" cy="803275"/>
          </a:xfrm>
        </p:spPr>
        <p:txBody>
          <a:bodyPr/>
          <a:lstStyle/>
          <a:p>
            <a:pPr algn="l" eaLnBrk="1" hangingPunct="1"/>
            <a:r>
              <a:rPr lang="en-US" altLang="zh-CN" sz="3200" dirty="0">
                <a:solidFill>
                  <a:srgbClr val="0000FF"/>
                </a:solidFill>
              </a:rPr>
              <a:t>Booth’s Principle </a:t>
            </a:r>
            <a:br>
              <a:rPr lang="en-US" altLang="zh-CN" sz="3200" dirty="0">
                <a:solidFill>
                  <a:srgbClr val="0000FF"/>
                </a:solidFill>
              </a:rPr>
            </a:br>
            <a:r>
              <a:rPr lang="en-US" altLang="zh-CN" sz="2800" dirty="0">
                <a:solidFill>
                  <a:srgbClr val="0000FF"/>
                </a:solidFill>
              </a:rPr>
              <a:t>-- Decomposable multiplication</a:t>
            </a:r>
            <a:endParaRPr lang="en-US" altLang="zh-CN" sz="3200" dirty="0">
              <a:solidFill>
                <a:srgbClr val="0000FF"/>
              </a:solidFill>
            </a:endParaRPr>
          </a:p>
        </p:txBody>
      </p:sp>
      <p:sp>
        <p:nvSpPr>
          <p:cNvPr id="808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127250" y="1428737"/>
            <a:ext cx="8540750" cy="41941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Assumes</a:t>
            </a:r>
            <a:r>
              <a:rPr lang="zh-CN" altLang="en-US" dirty="0" smtClean="0"/>
              <a:t>： </a:t>
            </a:r>
            <a:r>
              <a:rPr lang="en-US" altLang="zh-CN" dirty="0" smtClean="0">
                <a:latin typeface="Comic Sans MS" pitchFamily="66" charset="0"/>
              </a:rPr>
              <a:t>Z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y×10111100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</a:t>
            </a:r>
            <a:r>
              <a:rPr lang="en-US" altLang="zh-CN" sz="2400" b="1" dirty="0">
                <a:latin typeface="Comic Sans MS" pitchFamily="66" charset="0"/>
              </a:rPr>
              <a:t>Z</a:t>
            </a:r>
            <a:r>
              <a:rPr lang="en-US" altLang="zh-CN" sz="2400" dirty="0"/>
              <a:t>=y(10000000+</a:t>
            </a:r>
            <a:r>
              <a:rPr lang="en-US" altLang="zh-CN" sz="2400" b="1" dirty="0">
                <a:solidFill>
                  <a:srgbClr val="CC3300"/>
                </a:solidFill>
              </a:rPr>
              <a:t>111100+100</a:t>
            </a:r>
            <a:r>
              <a:rPr lang="en-US" altLang="zh-CN" sz="2400" dirty="0"/>
              <a:t>-</a:t>
            </a:r>
            <a:r>
              <a:rPr lang="en-US" altLang="zh-CN" sz="2400" b="1" i="1" dirty="0"/>
              <a:t>100</a:t>
            </a:r>
            <a:r>
              <a:rPr lang="en-US" altLang="zh-CN" sz="2400" dirty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  =y(1×2</a:t>
            </a:r>
            <a:r>
              <a:rPr lang="en-US" altLang="zh-CN" sz="2400" baseline="30000" dirty="0"/>
              <a:t>7</a:t>
            </a:r>
            <a:r>
              <a:rPr lang="en-US" altLang="zh-CN" sz="2400" dirty="0"/>
              <a:t>+</a:t>
            </a:r>
            <a:r>
              <a:rPr lang="en-US" altLang="zh-CN" sz="2400" b="1" dirty="0">
                <a:solidFill>
                  <a:srgbClr val="CC3300"/>
                </a:solidFill>
              </a:rPr>
              <a:t>1000000</a:t>
            </a:r>
            <a:r>
              <a:rPr lang="en-US" altLang="zh-CN" sz="2400" dirty="0"/>
              <a:t>-</a:t>
            </a:r>
            <a:r>
              <a:rPr lang="en-US" altLang="zh-CN" sz="2400" b="1" i="1" dirty="0"/>
              <a:t>100</a:t>
            </a:r>
            <a:r>
              <a:rPr lang="en-US" altLang="zh-CN" sz="2400" dirty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  =y(1×2</a:t>
            </a:r>
            <a:r>
              <a:rPr lang="en-US" altLang="zh-CN" sz="2400" baseline="30000" dirty="0"/>
              <a:t>7</a:t>
            </a:r>
            <a:r>
              <a:rPr lang="en-US" altLang="zh-CN" sz="2400" dirty="0"/>
              <a:t>+</a:t>
            </a:r>
            <a:r>
              <a:rPr lang="en-US" altLang="zh-CN" sz="2400" b="1" dirty="0">
                <a:solidFill>
                  <a:srgbClr val="CC3300"/>
                </a:solidFill>
              </a:rPr>
              <a:t>1×2</a:t>
            </a:r>
            <a:r>
              <a:rPr lang="en-US" altLang="zh-CN" sz="2400" b="1" baseline="30000" dirty="0">
                <a:solidFill>
                  <a:srgbClr val="CC3300"/>
                </a:solidFill>
              </a:rPr>
              <a:t>6</a:t>
            </a:r>
            <a:r>
              <a:rPr lang="en-US" altLang="zh-CN" sz="2400" dirty="0"/>
              <a:t>-2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  =y(1×2</a:t>
            </a:r>
            <a:r>
              <a:rPr lang="en-US" altLang="zh-CN" sz="2400" baseline="30000" dirty="0"/>
              <a:t>7</a:t>
            </a:r>
            <a:r>
              <a:rPr lang="en-US" altLang="zh-CN" sz="2400" dirty="0"/>
              <a:t>+</a:t>
            </a:r>
            <a:r>
              <a:rPr lang="en-US" altLang="zh-CN" sz="2400" b="1" dirty="0">
                <a:solidFill>
                  <a:srgbClr val="CC3300"/>
                </a:solidFill>
              </a:rPr>
              <a:t>1×2</a:t>
            </a:r>
            <a:r>
              <a:rPr lang="en-US" altLang="zh-CN" sz="2400" b="1" baseline="30000" dirty="0">
                <a:solidFill>
                  <a:srgbClr val="CC3300"/>
                </a:solidFill>
              </a:rPr>
              <a:t>6</a:t>
            </a:r>
            <a:r>
              <a:rPr lang="en-US" altLang="zh-CN" sz="2400" dirty="0"/>
              <a:t>+</a:t>
            </a:r>
            <a:r>
              <a:rPr lang="en-US" altLang="zh-CN" sz="1600" dirty="0"/>
              <a:t>0×2</a:t>
            </a:r>
            <a:r>
              <a:rPr lang="en-US" altLang="zh-CN" sz="1600" baseline="30000" dirty="0"/>
              <a:t>5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4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3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2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1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0</a:t>
            </a:r>
            <a:r>
              <a:rPr lang="en-US" altLang="zh-CN" sz="2400" baseline="30000" dirty="0"/>
              <a:t> </a:t>
            </a:r>
            <a:r>
              <a:rPr lang="en-US" altLang="zh-CN" sz="2400" dirty="0"/>
              <a:t>-</a:t>
            </a:r>
            <a:r>
              <a:rPr lang="en-US" altLang="zh-CN" sz="2400" b="1" i="1" dirty="0"/>
              <a:t>1×2</a:t>
            </a:r>
            <a:r>
              <a:rPr lang="en-US" altLang="zh-CN" sz="2400" b="1" i="1" baseline="30000" dirty="0"/>
              <a:t>2</a:t>
            </a:r>
            <a:r>
              <a:rPr lang="en-US" altLang="zh-CN" sz="2400" baseline="30000" dirty="0"/>
              <a:t>  </a:t>
            </a:r>
            <a:r>
              <a:rPr lang="en-US" altLang="zh-CN" sz="2400" dirty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  = y(1×2</a:t>
            </a:r>
            <a:r>
              <a:rPr lang="en-US" altLang="zh-CN" sz="2400" baseline="30000" dirty="0"/>
              <a:t>7</a:t>
            </a:r>
            <a:r>
              <a:rPr lang="en-US" altLang="zh-CN" sz="2400" dirty="0"/>
              <a:t>+</a:t>
            </a:r>
            <a:r>
              <a:rPr lang="en-US" altLang="zh-CN" sz="2400" b="1" dirty="0">
                <a:solidFill>
                  <a:srgbClr val="CC3300"/>
                </a:solidFill>
              </a:rPr>
              <a:t>1×2</a:t>
            </a:r>
            <a:r>
              <a:rPr lang="en-US" altLang="zh-CN" sz="2400" b="1" baseline="30000" dirty="0">
                <a:solidFill>
                  <a:srgbClr val="CC3300"/>
                </a:solidFill>
              </a:rPr>
              <a:t>6</a:t>
            </a:r>
            <a:r>
              <a:rPr lang="en-US" altLang="zh-CN" sz="2400" dirty="0"/>
              <a:t>+</a:t>
            </a:r>
            <a:r>
              <a:rPr lang="en-US" altLang="zh-CN" sz="1600" dirty="0"/>
              <a:t>0×2</a:t>
            </a:r>
            <a:r>
              <a:rPr lang="en-US" altLang="zh-CN" sz="1600" baseline="30000" dirty="0"/>
              <a:t>5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4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3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2</a:t>
            </a:r>
            <a:r>
              <a:rPr lang="en-US" altLang="zh-CN" sz="2400" dirty="0"/>
              <a:t>-</a:t>
            </a:r>
            <a:r>
              <a:rPr lang="en-US" altLang="zh-CN" sz="2400" b="1" i="1" dirty="0"/>
              <a:t>1×2</a:t>
            </a:r>
            <a:r>
              <a:rPr lang="en-US" altLang="zh-CN" sz="2400" b="1" i="1" baseline="30000" dirty="0"/>
              <a:t>2</a:t>
            </a:r>
            <a:r>
              <a:rPr lang="en-US" altLang="zh-CN" sz="2400" baseline="30000" dirty="0"/>
              <a:t> 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1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0</a:t>
            </a:r>
            <a:r>
              <a:rPr lang="en-US" altLang="zh-CN" sz="2400" dirty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  = </a:t>
            </a:r>
            <a:r>
              <a:rPr lang="en-US" altLang="zh-CN" sz="2400" dirty="0" err="1"/>
              <a:t>y×2</a:t>
            </a:r>
            <a:r>
              <a:rPr lang="en-US" altLang="zh-CN" sz="2400" baseline="30000" dirty="0" err="1"/>
              <a:t>7</a:t>
            </a:r>
            <a:r>
              <a:rPr lang="en-US" altLang="zh-CN" sz="2400" dirty="0" err="1"/>
              <a:t>+y×</a:t>
            </a:r>
            <a:r>
              <a:rPr lang="en-US" altLang="zh-CN" sz="2400" b="1" dirty="0" err="1">
                <a:solidFill>
                  <a:srgbClr val="CC3300"/>
                </a:solidFill>
              </a:rPr>
              <a:t>1×2</a:t>
            </a:r>
            <a:r>
              <a:rPr lang="en-US" altLang="zh-CN" sz="2400" b="1" baseline="30000" dirty="0" err="1">
                <a:solidFill>
                  <a:srgbClr val="CC3300"/>
                </a:solidFill>
              </a:rPr>
              <a:t>6</a:t>
            </a:r>
            <a:r>
              <a:rPr lang="en-US" altLang="zh-CN" sz="2400" dirty="0" err="1"/>
              <a:t>+</a:t>
            </a:r>
            <a:r>
              <a:rPr lang="en-US" altLang="zh-CN" sz="1600" dirty="0" err="1"/>
              <a:t>0×2</a:t>
            </a:r>
            <a:r>
              <a:rPr lang="en-US" altLang="zh-CN" sz="1600" baseline="30000" dirty="0" err="1"/>
              <a:t>5</a:t>
            </a:r>
            <a:r>
              <a:rPr lang="en-US" altLang="zh-CN" sz="1600" dirty="0" err="1"/>
              <a:t>+0×2</a:t>
            </a:r>
            <a:r>
              <a:rPr lang="en-US" altLang="zh-CN" sz="1600" baseline="30000" dirty="0" err="1"/>
              <a:t>4</a:t>
            </a:r>
            <a:r>
              <a:rPr lang="en-US" altLang="zh-CN" sz="1600" dirty="0" err="1"/>
              <a:t>+0×2</a:t>
            </a:r>
            <a:r>
              <a:rPr lang="en-US" altLang="zh-CN" sz="1600" baseline="30000" dirty="0" err="1"/>
              <a:t>3</a:t>
            </a:r>
            <a:r>
              <a:rPr lang="en-US" altLang="zh-CN" sz="1600" baseline="30000" dirty="0"/>
              <a:t> 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2</a:t>
            </a:r>
            <a:r>
              <a:rPr lang="en-US" altLang="zh-CN" sz="2400" b="1" i="1" dirty="0"/>
              <a:t>-</a:t>
            </a:r>
            <a:r>
              <a:rPr lang="en-US" altLang="zh-CN" sz="2400" b="1" i="1" dirty="0" err="1"/>
              <a:t>y×2</a:t>
            </a:r>
            <a:r>
              <a:rPr lang="en-US" altLang="zh-CN" sz="2400" b="1" i="1" baseline="30000" dirty="0" err="1"/>
              <a:t>2</a:t>
            </a:r>
            <a:r>
              <a:rPr lang="en-US" altLang="zh-CN" sz="2400" baseline="30000" dirty="0"/>
              <a:t> 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1</a:t>
            </a:r>
            <a:r>
              <a:rPr lang="en-US" altLang="zh-CN" sz="1600" dirty="0"/>
              <a:t>+0×2</a:t>
            </a:r>
            <a:r>
              <a:rPr lang="en-US" altLang="zh-CN" sz="1600" baseline="30000" dirty="0"/>
              <a:t>0</a:t>
            </a:r>
            <a:r>
              <a:rPr lang="en-US" altLang="zh-CN" sz="2400" dirty="0"/>
              <a:t>)</a:t>
            </a:r>
          </a:p>
        </p:txBody>
      </p:sp>
      <p:sp>
        <p:nvSpPr>
          <p:cNvPr id="80900" name="Line 4"/>
          <p:cNvSpPr>
            <a:spLocks noChangeShapeType="1"/>
          </p:cNvSpPr>
          <p:nvPr/>
        </p:nvSpPr>
        <p:spPr bwMode="auto">
          <a:xfrm>
            <a:off x="8759826" y="5097463"/>
            <a:ext cx="11525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8831264" y="5013326"/>
            <a:ext cx="1081087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>
                <a:ea typeface="Arial Unicode MS" pitchFamily="34" charset="-122"/>
              </a:rPr>
              <a:t>Only shift</a:t>
            </a:r>
          </a:p>
        </p:txBody>
      </p:sp>
      <p:sp>
        <p:nvSpPr>
          <p:cNvPr id="80902" name="Line 6"/>
          <p:cNvSpPr>
            <a:spLocks noChangeShapeType="1"/>
          </p:cNvSpPr>
          <p:nvPr/>
        </p:nvSpPr>
        <p:spPr bwMode="auto">
          <a:xfrm>
            <a:off x="5232401" y="5097463"/>
            <a:ext cx="251936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5375275" y="5026025"/>
            <a:ext cx="2160588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Arial Unicode MS" pitchFamily="34" charset="-122"/>
              </a:rPr>
              <a:t>Only shift</a:t>
            </a:r>
          </a:p>
        </p:txBody>
      </p:sp>
      <p:sp>
        <p:nvSpPr>
          <p:cNvPr id="80904" name="Line 8"/>
          <p:cNvSpPr>
            <a:spLocks noChangeShapeType="1"/>
          </p:cNvSpPr>
          <p:nvPr/>
        </p:nvSpPr>
        <p:spPr bwMode="auto">
          <a:xfrm>
            <a:off x="3863976" y="5097463"/>
            <a:ext cx="1152525" cy="0"/>
          </a:xfrm>
          <a:prstGeom prst="line">
            <a:avLst/>
          </a:prstGeom>
          <a:noFill/>
          <a:ln w="28575">
            <a:solidFill>
              <a:srgbClr val="CC3300"/>
            </a:solidFill>
            <a:prstDash val="dash"/>
            <a:round/>
            <a:headEnd/>
            <a:tailEnd/>
          </a:ln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4151314" y="5026025"/>
            <a:ext cx="9366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CC3300"/>
                </a:solidFill>
                <a:ea typeface="Arial Unicode MS" pitchFamily="34" charset="-122"/>
              </a:rPr>
              <a:t>add</a:t>
            </a:r>
          </a:p>
        </p:txBody>
      </p:sp>
      <p:sp>
        <p:nvSpPr>
          <p:cNvPr id="80906" name="Line 10"/>
          <p:cNvSpPr>
            <a:spLocks noChangeShapeType="1"/>
          </p:cNvSpPr>
          <p:nvPr/>
        </p:nvSpPr>
        <p:spPr bwMode="auto">
          <a:xfrm>
            <a:off x="7751764" y="5084763"/>
            <a:ext cx="865187" cy="127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7824789" y="5026025"/>
            <a:ext cx="1081087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Arial Unicode MS" pitchFamily="34" charset="-122"/>
              </a:rPr>
              <a:t>sub</a:t>
            </a:r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2928939" y="5602289"/>
            <a:ext cx="7488237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 Unicode MS" pitchFamily="34" charset="-122"/>
              </a:rPr>
              <a:t>   1         01             111                   10       00</a:t>
            </a:r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>
            <a:off x="6600826" y="6092825"/>
            <a:ext cx="26638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80910" name="Line 14"/>
          <p:cNvSpPr>
            <a:spLocks noChangeShapeType="1"/>
          </p:cNvSpPr>
          <p:nvPr/>
        </p:nvSpPr>
        <p:spPr bwMode="auto">
          <a:xfrm>
            <a:off x="4367214" y="6092825"/>
            <a:ext cx="504825" cy="0"/>
          </a:xfrm>
          <a:prstGeom prst="line">
            <a:avLst/>
          </a:prstGeom>
          <a:noFill/>
          <a:ln w="28575">
            <a:solidFill>
              <a:srgbClr val="CC3300"/>
            </a:solidFill>
            <a:prstDash val="dash"/>
            <a:round/>
            <a:headEnd/>
            <a:tailEnd/>
          </a:ln>
        </p:spPr>
        <p:txBody>
          <a:bodyPr lIns="90488" tIns="44450" rIns="90488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Booth's Algorithm</a:t>
            </a:r>
          </a:p>
        </p:txBody>
      </p:sp>
      <p:sp>
        <p:nvSpPr>
          <p:cNvPr id="54275" name="AutoShape 3"/>
          <p:cNvSpPr>
            <a:spLocks noGrp="1" noChangeArrowheads="1"/>
          </p:cNvSpPr>
          <p:nvPr>
            <p:ph idx="1"/>
          </p:nvPr>
        </p:nvSpPr>
        <p:spPr>
          <a:xfrm>
            <a:off x="1828800" y="1401763"/>
            <a:ext cx="8382000" cy="4114800"/>
          </a:xfrm>
        </p:spPr>
        <p:txBody>
          <a:bodyPr/>
          <a:lstStyle/>
          <a:p>
            <a:r>
              <a:rPr lang="en-US" altLang="zh-CN" sz="2400" dirty="0"/>
              <a:t>Idea: If you have a sequence of '1's</a:t>
            </a:r>
          </a:p>
          <a:p>
            <a:pPr lvl="1"/>
            <a:r>
              <a:rPr lang="en-US" altLang="zh-CN" sz="2000" dirty="0">
                <a:ea typeface="宋体" charset="-122"/>
              </a:rPr>
              <a:t>subtract at first '1' in multiplier</a:t>
            </a:r>
          </a:p>
          <a:p>
            <a:pPr lvl="1"/>
            <a:r>
              <a:rPr lang="en-US" altLang="zh-CN" sz="2000" dirty="0">
                <a:ea typeface="宋体" charset="-122"/>
              </a:rPr>
              <a:t>shift for the sequence of '1's</a:t>
            </a:r>
          </a:p>
          <a:p>
            <a:pPr lvl="1"/>
            <a:r>
              <a:rPr lang="en-US" altLang="zh-CN" sz="2000" dirty="0">
                <a:ea typeface="宋体" charset="-122"/>
              </a:rPr>
              <a:t>add where prior step had last '1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‘</a:t>
            </a:r>
            <a:endParaRPr lang="en-US" altLang="zh-CN" sz="2000" dirty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  <a:p>
            <a:r>
              <a:rPr lang="en-US" altLang="zh-CN" sz="2400" dirty="0"/>
              <a:t>Result:</a:t>
            </a:r>
          </a:p>
          <a:p>
            <a:pPr lvl="1"/>
            <a:r>
              <a:rPr lang="en-US" altLang="zh-CN" sz="2000" dirty="0">
                <a:ea typeface="宋体" charset="-122"/>
              </a:rPr>
              <a:t>Possibly less additions and more shifts</a:t>
            </a:r>
          </a:p>
          <a:p>
            <a:pPr lvl="1"/>
            <a:r>
              <a:rPr lang="en-US" altLang="zh-CN" sz="2000" dirty="0">
                <a:ea typeface="宋体" charset="-122"/>
              </a:rPr>
              <a:t>Faster, if shifts are faster than additions</a:t>
            </a:r>
          </a:p>
        </p:txBody>
      </p:sp>
      <p:pic>
        <p:nvPicPr>
          <p:cNvPr id="54276" name="Picture 4" descr="boot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5671" y="3214687"/>
            <a:ext cx="4321175" cy="141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Booth's Algorithm</a:t>
            </a:r>
          </a:p>
        </p:txBody>
      </p:sp>
      <p:sp>
        <p:nvSpPr>
          <p:cNvPr id="55299" name="AutoShape 3"/>
          <p:cNvSpPr>
            <a:spLocks noGrp="1" noChangeArrowheads="1"/>
          </p:cNvSpPr>
          <p:nvPr>
            <p:ph idx="1"/>
          </p:nvPr>
        </p:nvSpPr>
        <p:spPr>
          <a:xfrm>
            <a:off x="1905000" y="1258888"/>
            <a:ext cx="8382000" cy="4114800"/>
          </a:xfrm>
        </p:spPr>
        <p:txBody>
          <a:bodyPr/>
          <a:lstStyle/>
          <a:p>
            <a:r>
              <a:rPr lang="en-US" altLang="zh-CN" smtClean="0"/>
              <a:t>Example</a:t>
            </a:r>
          </a:p>
          <a:p>
            <a:r>
              <a:rPr lang="en-US" altLang="zh-CN" smtClean="0"/>
              <a:t>Logic required identifying the run</a:t>
            </a:r>
          </a:p>
        </p:txBody>
      </p:sp>
      <p:pic>
        <p:nvPicPr>
          <p:cNvPr id="55300" name="Picture 4" descr="booth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487614"/>
            <a:ext cx="762000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749426" y="312739"/>
            <a:ext cx="3795713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Arial Unicode MS" pitchFamily="34" charset="-122"/>
            </a:endParaRPr>
          </a:p>
        </p:txBody>
      </p:sp>
      <p:sp>
        <p:nvSpPr>
          <p:cNvPr id="21508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1415480" y="81558"/>
            <a:ext cx="10441160" cy="1115194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dirty="0">
                <a:solidFill>
                  <a:srgbClr val="0000FF"/>
                </a:solidFill>
              </a:rPr>
              <a:t>3.2  Signed and Unsigned Numbers  Possible Representations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055440" y="1357299"/>
            <a:ext cx="9055318" cy="4768865"/>
          </a:xfrm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000" dirty="0"/>
              <a:t>    Sign Magnitude:         One's Complement     </a:t>
            </a:r>
            <a:r>
              <a:rPr lang="en-US" altLang="zh-CN" sz="2000" dirty="0">
                <a:solidFill>
                  <a:srgbClr val="0000FF"/>
                </a:solidFill>
              </a:rPr>
              <a:t>Two's Complement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sz="2400" dirty="0">
                <a:solidFill>
                  <a:srgbClr val="FF3300"/>
                </a:solidFill>
              </a:rPr>
              <a:t>000 = +0		000 = +0		000 = +0</a:t>
            </a:r>
            <a:br>
              <a:rPr lang="en-US" altLang="zh-CN" sz="2400" dirty="0">
                <a:solidFill>
                  <a:srgbClr val="FF3300"/>
                </a:solidFill>
              </a:rPr>
            </a:br>
            <a:r>
              <a:rPr lang="en-US" altLang="zh-CN" sz="2400" dirty="0"/>
              <a:t>	001 = +1		001 = +1		001 = +1</a:t>
            </a:r>
            <a:br>
              <a:rPr lang="en-US" altLang="zh-CN" sz="2400" dirty="0"/>
            </a:br>
            <a:r>
              <a:rPr lang="en-US" altLang="zh-CN" sz="2400" dirty="0"/>
              <a:t>	010 = +2		010 = +2		010 = +2</a:t>
            </a:r>
            <a:br>
              <a:rPr lang="en-US" altLang="zh-CN" sz="2400" dirty="0"/>
            </a:br>
            <a:r>
              <a:rPr lang="en-US" altLang="zh-CN" sz="2400" dirty="0"/>
              <a:t>	011 = +3		011 = +3		011 = +3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FF3300"/>
                </a:solidFill>
              </a:rPr>
              <a:t>100 = -0</a:t>
            </a:r>
            <a:r>
              <a:rPr lang="en-US" altLang="zh-CN" sz="2400" dirty="0"/>
              <a:t>		100 = -3		100 = -4</a:t>
            </a:r>
            <a:br>
              <a:rPr lang="en-US" altLang="zh-CN" sz="2400" dirty="0"/>
            </a:br>
            <a:r>
              <a:rPr lang="en-US" altLang="zh-CN" sz="2400" dirty="0"/>
              <a:t>	101 = -1		101 = -2		101 = -3</a:t>
            </a:r>
            <a:br>
              <a:rPr lang="en-US" altLang="zh-CN" sz="2400" dirty="0"/>
            </a:br>
            <a:r>
              <a:rPr lang="en-US" altLang="zh-CN" sz="2400" dirty="0"/>
              <a:t>	110 = -2		110 = -1		110 = -2</a:t>
            </a:r>
            <a:br>
              <a:rPr lang="en-US" altLang="zh-CN" sz="2400" dirty="0"/>
            </a:br>
            <a:r>
              <a:rPr lang="en-US" altLang="zh-CN" sz="2400" dirty="0"/>
              <a:t>	111 = -3		</a:t>
            </a:r>
            <a:r>
              <a:rPr lang="en-US" altLang="zh-CN" sz="2400" dirty="0">
                <a:solidFill>
                  <a:srgbClr val="FF3300"/>
                </a:solidFill>
              </a:rPr>
              <a:t>111 = -0</a:t>
            </a:r>
            <a:r>
              <a:rPr lang="en-US" altLang="zh-CN" sz="2400" dirty="0"/>
              <a:t>		111 = -1</a:t>
            </a:r>
          </a:p>
          <a:p>
            <a:pPr eaLnBrk="1" hangingPunct="1"/>
            <a:r>
              <a:rPr lang="en-US" altLang="zh-CN" dirty="0"/>
              <a:t>Issues:   number of zeros, ease of operations</a:t>
            </a:r>
          </a:p>
          <a:p>
            <a:pPr eaLnBrk="1" hangingPunct="1"/>
            <a:r>
              <a:rPr lang="en-US" altLang="zh-CN" b="1" dirty="0">
                <a:solidFill>
                  <a:srgbClr val="FF3300"/>
                </a:solidFill>
              </a:rPr>
              <a:t>Which one is best?  Why? </a:t>
            </a:r>
            <a:endParaRPr lang="en-US" altLang="zh-CN" b="1" dirty="0" smtClean="0">
              <a:solidFill>
                <a:srgbClr val="FF3300"/>
              </a:solidFill>
            </a:endParaRPr>
          </a:p>
          <a:p>
            <a:pPr lvl="1"/>
            <a:r>
              <a:rPr lang="en-US" altLang="zh-CN" dirty="0" smtClean="0"/>
              <a:t>Issues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number of zeros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ease of operations</a:t>
            </a:r>
            <a:endParaRPr lang="en-US" altLang="zh-CN" dirty="0"/>
          </a:p>
        </p:txBody>
      </p:sp>
    </p:spTree>
  </p:cSld>
  <p:clrMapOvr>
    <a:masterClrMapping/>
  </p:clrMapOvr>
  <p:transition spd="slow" advTm="2000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Booth's Algorithm</a:t>
            </a:r>
          </a:p>
        </p:txBody>
      </p:sp>
      <p:sp>
        <p:nvSpPr>
          <p:cNvPr id="56323" name="AutoShape 3"/>
          <p:cNvSpPr>
            <a:spLocks noGrp="1" noChangeArrowheads="1"/>
          </p:cNvSpPr>
          <p:nvPr>
            <p:ph idx="1"/>
          </p:nvPr>
        </p:nvSpPr>
        <p:spPr>
          <a:xfrm>
            <a:off x="2024034" y="1071546"/>
            <a:ext cx="8229600" cy="52149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Analysis of two consecutive bits</a:t>
            </a:r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Action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 dirty="0">
                <a:ea typeface="宋体" charset="-122"/>
              </a:rPr>
              <a:t>1 0 	</a:t>
            </a:r>
            <a:r>
              <a:rPr lang="en-US" altLang="zh-CN" sz="2000" dirty="0">
                <a:solidFill>
                  <a:srgbClr val="0000FF"/>
                </a:solidFill>
                <a:ea typeface="宋体" charset="-122"/>
              </a:rPr>
              <a:t>subtract </a:t>
            </a:r>
            <a:r>
              <a:rPr lang="en-US" altLang="zh-CN" sz="2000" dirty="0">
                <a:ea typeface="宋体" charset="-122"/>
              </a:rPr>
              <a:t>multiplicand from left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 dirty="0">
                <a:ea typeface="宋体" charset="-122"/>
              </a:rPr>
              <a:t>1 1 	no arithmetic operation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 dirty="0">
                <a:ea typeface="宋体" charset="-122"/>
              </a:rPr>
              <a:t>0 1 	</a:t>
            </a:r>
            <a:r>
              <a:rPr lang="en-US" altLang="zh-CN" sz="2000" dirty="0">
                <a:solidFill>
                  <a:srgbClr val="0000FF"/>
                </a:solidFill>
                <a:ea typeface="宋体" charset="-122"/>
              </a:rPr>
              <a:t>add</a:t>
            </a:r>
            <a:r>
              <a:rPr lang="en-US" altLang="zh-CN" sz="2000" dirty="0">
                <a:ea typeface="宋体" charset="-122"/>
              </a:rPr>
              <a:t> multiplicand to left half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 dirty="0">
                <a:ea typeface="宋体" charset="-122"/>
              </a:rPr>
              <a:t>0 0 	no arithmetic operation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Bit</a:t>
            </a:r>
            <a:r>
              <a:rPr lang="en-US" altLang="zh-CN" sz="2400" baseline="-25000" dirty="0"/>
              <a:t>-1</a:t>
            </a:r>
            <a:r>
              <a:rPr lang="en-US" altLang="zh-CN" sz="2400" dirty="0"/>
              <a:t> = '0'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Arithmetic shift right: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keeps the leftmost bit constant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no change of sign bit !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zh-CN" dirty="0" smtClean="0">
              <a:ea typeface="宋体" charset="-122"/>
            </a:endParaRPr>
          </a:p>
        </p:txBody>
      </p:sp>
      <p:pic>
        <p:nvPicPr>
          <p:cNvPr id="56324" name="Picture 4" descr="booth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8547" y="1643050"/>
            <a:ext cx="54641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Example with negative numbers</a:t>
            </a:r>
          </a:p>
        </p:txBody>
      </p:sp>
      <p:sp>
        <p:nvSpPr>
          <p:cNvPr id="57347" name="AutoShape 3"/>
          <p:cNvSpPr>
            <a:spLocks noGrp="1" noChangeArrowheads="1"/>
          </p:cNvSpPr>
          <p:nvPr>
            <p:ph idx="1"/>
          </p:nvPr>
        </p:nvSpPr>
        <p:spPr>
          <a:xfrm>
            <a:off x="1952596" y="1071547"/>
            <a:ext cx="8229600" cy="785818"/>
          </a:xfrm>
        </p:spPr>
        <p:txBody>
          <a:bodyPr/>
          <a:lstStyle/>
          <a:p>
            <a:r>
              <a:rPr lang="en-US" altLang="zh-CN" sz="2000" dirty="0"/>
              <a:t>2 * (-3) = - 6</a:t>
            </a:r>
          </a:p>
          <a:p>
            <a:r>
              <a:rPr lang="en-US" altLang="zh-CN" sz="2000" dirty="0"/>
              <a:t>0010 * 1101 = 1111 1010</a:t>
            </a:r>
          </a:p>
        </p:txBody>
      </p:sp>
      <p:graphicFrame>
        <p:nvGraphicFramePr>
          <p:cNvPr id="5" name="Group 190"/>
          <p:cNvGraphicFramePr>
            <a:graphicFrameLocks noGrp="1"/>
          </p:cNvGraphicFramePr>
          <p:nvPr/>
        </p:nvGraphicFramePr>
        <p:xfrm>
          <a:off x="1631950" y="1844675"/>
          <a:ext cx="8955088" cy="4546600"/>
        </p:xfrm>
        <a:graphic>
          <a:graphicData uri="http://schemas.openxmlformats.org/drawingml/2006/table">
            <a:tbl>
              <a:tblPr/>
              <a:tblGrid>
                <a:gridCol w="1524000"/>
                <a:gridCol w="3732213"/>
                <a:gridCol w="1819275"/>
                <a:gridCol w="1879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iteration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step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Multiplicand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product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Initial Values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0000 1101 0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6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488" marR="90488" marT="44450" marB="444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1.c:10→Prod=Prod-Mcand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1110 1101 0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81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2: shift right Product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1111 0110 1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6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</a:p>
                  </a:txBody>
                  <a:tcPr marL="90488" marR="90488" marT="44450" marB="444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1.b:01→Prod=Prod+Mcand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0001 0110 1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6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2: shift right Product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0000 1011 0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6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</a:p>
                  </a:txBody>
                  <a:tcPr marL="90488" marR="90488" marT="44450" marB="444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1.c:10→Prod=Prod-Mcand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1110 1011 0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6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2: shift right Product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1111 0101 1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6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</a:p>
                  </a:txBody>
                  <a:tcPr marL="90488" marR="90488" marT="44450" marB="444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1.d: 11 → no operation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1111 0101 1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6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2: shift right Product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1111 1010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Oval 169"/>
          <p:cNvSpPr>
            <a:spLocks noChangeArrowheads="1"/>
          </p:cNvSpPr>
          <p:nvPr/>
        </p:nvSpPr>
        <p:spPr bwMode="auto">
          <a:xfrm>
            <a:off x="10025091" y="2273300"/>
            <a:ext cx="468313" cy="433388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Arial Unicode MS" pitchFamily="34" charset="-122"/>
            </a:endParaRPr>
          </a:p>
        </p:txBody>
      </p:sp>
      <p:sp>
        <p:nvSpPr>
          <p:cNvPr id="7" name="Oval 170"/>
          <p:cNvSpPr>
            <a:spLocks noChangeArrowheads="1"/>
          </p:cNvSpPr>
          <p:nvPr/>
        </p:nvSpPr>
        <p:spPr bwMode="auto">
          <a:xfrm>
            <a:off x="10025091" y="3176589"/>
            <a:ext cx="468313" cy="433387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Arial Unicode MS" pitchFamily="34" charset="-122"/>
            </a:endParaRPr>
          </a:p>
        </p:txBody>
      </p:sp>
      <p:sp>
        <p:nvSpPr>
          <p:cNvPr id="8" name="Oval 179"/>
          <p:cNvSpPr>
            <a:spLocks noChangeArrowheads="1"/>
          </p:cNvSpPr>
          <p:nvPr/>
        </p:nvSpPr>
        <p:spPr bwMode="auto">
          <a:xfrm>
            <a:off x="10025091" y="4098925"/>
            <a:ext cx="468313" cy="433388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Arial Unicode MS" pitchFamily="34" charset="-122"/>
            </a:endParaRPr>
          </a:p>
        </p:txBody>
      </p:sp>
      <p:sp>
        <p:nvSpPr>
          <p:cNvPr id="9" name="Oval 182"/>
          <p:cNvSpPr>
            <a:spLocks noChangeArrowheads="1"/>
          </p:cNvSpPr>
          <p:nvPr/>
        </p:nvSpPr>
        <p:spPr bwMode="auto">
          <a:xfrm>
            <a:off x="10025090" y="5008564"/>
            <a:ext cx="468312" cy="433387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Arial Unicode MS" pitchFamily="34" charset="-122"/>
            </a:endParaRP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13 * (-11) = - 143     -13= +10011</a:t>
            </a:r>
            <a:br>
              <a:rPr lang="en-US" altLang="zh-CN" sz="3200" dirty="0"/>
            </a:br>
            <a:r>
              <a:rPr lang="en-US" altLang="zh-CN" sz="2400" dirty="0"/>
              <a:t>01101 * 10101 = 11011 10001-</a:t>
            </a:r>
            <a:r>
              <a:rPr lang="en-US" altLang="zh-CN" sz="2400"/>
              <a:t>-&gt;00100 01111 </a:t>
            </a:r>
            <a:endParaRPr lang="zh-CN" altLang="en-US" sz="2400" dirty="0"/>
          </a:p>
        </p:txBody>
      </p:sp>
      <p:graphicFrame>
        <p:nvGraphicFramePr>
          <p:cNvPr id="4" name="Group 190"/>
          <p:cNvGraphicFramePr>
            <a:graphicFrameLocks noGrp="1"/>
          </p:cNvGraphicFramePr>
          <p:nvPr>
            <p:ph idx="1"/>
          </p:nvPr>
        </p:nvGraphicFramePr>
        <p:xfrm>
          <a:off x="1524000" y="1071546"/>
          <a:ext cx="8955088" cy="4357720"/>
        </p:xfrm>
        <a:graphic>
          <a:graphicData uri="http://schemas.openxmlformats.org/drawingml/2006/table">
            <a:tbl>
              <a:tblPr/>
              <a:tblGrid>
                <a:gridCol w="747688"/>
                <a:gridCol w="3786214"/>
                <a:gridCol w="1928826"/>
                <a:gridCol w="2492360"/>
              </a:tblGrid>
              <a:tr h="435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step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Multiplicand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product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</a:tr>
              <a:tr h="435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Initial Values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01101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00000 1010</a:t>
                      </a:r>
                      <a:r>
                        <a:rPr kumimoji="0" lang="en-US" altLang="zh-CN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1 0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57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488" marR="90488" marT="44450" marB="444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1.c:10→Prod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=Prod-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Mcand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01101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10011 10101 0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57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2: shift right Product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01101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11001 1101</a:t>
                      </a:r>
                      <a:r>
                        <a:rPr kumimoji="0" lang="en-US" altLang="zh-CN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0 1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57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</a:p>
                  </a:txBody>
                  <a:tcPr marL="90488" marR="90488" marT="44450" marB="444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1.b:01→Prod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=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Prod+Mcand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01101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00110 11010 1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57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2: shift right Product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01101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00011 0110</a:t>
                      </a:r>
                      <a:r>
                        <a:rPr kumimoji="0" lang="en-US" altLang="zh-CN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1 0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57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</a:p>
                  </a:txBody>
                  <a:tcPr marL="90488" marR="90488" marT="44450" marB="444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1.c:10→Prod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=Prod-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Mcand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01101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10110 01101 0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57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2: shift right Product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01101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11011 0011</a:t>
                      </a:r>
                      <a:r>
                        <a:rPr kumimoji="0" lang="en-US" altLang="zh-CN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0 1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57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</a:p>
                  </a:txBody>
                  <a:tcPr marL="90488" marR="90488" marT="44450" marB="444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1.d:01→Prod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=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Prod+Mcand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01101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01000 00110 1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57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2: shift right Product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01101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00100 0001</a:t>
                      </a:r>
                      <a:r>
                        <a:rPr kumimoji="0" lang="en-US" altLang="zh-CN" sz="2000" b="0" i="0" u="sng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1 0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524000" y="5461276"/>
          <a:ext cx="8929720" cy="825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48"/>
                <a:gridCol w="3857652"/>
                <a:gridCol w="1857388"/>
                <a:gridCol w="2500332"/>
              </a:tblGrid>
              <a:tr h="42900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1.e:10→Prod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=Prod-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Mcand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01101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10111 00011 0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4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2: shift right Product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01101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11011 10001 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Faster Multiplication </a:t>
            </a:r>
            <a:endParaRPr lang="zh-CN" altLang="en-US" dirty="0"/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285861"/>
            <a:ext cx="9017000" cy="3519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END</a:t>
            </a:r>
          </a:p>
        </p:txBody>
      </p:sp>
      <p:sp>
        <p:nvSpPr>
          <p:cNvPr id="8397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Numbers and their representation</a:t>
            </a:r>
          </a:p>
        </p:txBody>
      </p:sp>
      <p:sp>
        <p:nvSpPr>
          <p:cNvPr id="1028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881158" y="1142985"/>
            <a:ext cx="8540750" cy="4752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Number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Radix based systems are dominating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  decimal, octal, binary,</a:t>
            </a:r>
            <a:r>
              <a:rPr lang="en-US" altLang="zh-CN" dirty="0">
                <a:latin typeface="Arial Unicode MS" pitchFamily="34" charset="-122"/>
              </a:rPr>
              <a:t>…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           </a:t>
            </a:r>
            <a:endParaRPr lang="en-US" altLang="zh-CN" sz="32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36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3600" dirty="0"/>
          </a:p>
          <a:p>
            <a:pPr lvl="1" eaLnBrk="1" hangingPunct="1">
              <a:lnSpc>
                <a:spcPct val="90000"/>
              </a:lnSpc>
            </a:pPr>
            <a:endParaRPr lang="en-US" altLang="zh-CN" sz="1600" b="1" i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b="1" i="1" dirty="0"/>
              <a:t>b</a:t>
            </a:r>
            <a:r>
              <a:rPr lang="en-US" altLang="zh-CN" dirty="0"/>
              <a:t>: value of the digit, </a:t>
            </a:r>
            <a:r>
              <a:rPr lang="en-US" altLang="zh-CN" b="1" i="1" dirty="0"/>
              <a:t>k</a:t>
            </a:r>
            <a:r>
              <a:rPr lang="en-US" altLang="zh-CN" dirty="0"/>
              <a:t>: radix, </a:t>
            </a:r>
            <a:r>
              <a:rPr lang="en-US" altLang="zh-CN" b="1" i="1" dirty="0"/>
              <a:t>n</a:t>
            </a:r>
            <a:r>
              <a:rPr lang="en-US" altLang="zh-CN" dirty="0"/>
              <a:t>: digits left of radix point, </a:t>
            </a:r>
            <a:r>
              <a:rPr lang="en-US" altLang="zh-CN" b="1" i="1" dirty="0"/>
              <a:t>m</a:t>
            </a:r>
            <a:r>
              <a:rPr lang="en-US" altLang="zh-CN" dirty="0"/>
              <a:t>: digits right of radix point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Alternatives, e.g. Roman numbers (or Letter)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Decimal (k=10) </a:t>
            </a:r>
            <a:r>
              <a:rPr lang="en-US" altLang="zh-CN" sz="2400" dirty="0"/>
              <a:t>-- used by humans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Binary  (k=2) </a:t>
            </a:r>
            <a:r>
              <a:rPr lang="en-US" altLang="zh-CN" sz="2400" dirty="0"/>
              <a:t>-- used by computers</a:t>
            </a:r>
          </a:p>
        </p:txBody>
      </p:sp>
      <p:graphicFrame>
        <p:nvGraphicFramePr>
          <p:cNvPr id="406536" name="Object 8"/>
          <p:cNvGraphicFramePr>
            <a:graphicFrameLocks noChangeAspect="1"/>
          </p:cNvGraphicFramePr>
          <p:nvPr/>
        </p:nvGraphicFramePr>
        <p:xfrm>
          <a:off x="4810117" y="3143248"/>
          <a:ext cx="260508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公式" r:id="rId4" imgW="1282700" imgH="508000" progId="Equation.3">
                  <p:embed/>
                </p:oleObj>
              </mc:Choice>
              <mc:Fallback>
                <p:oleObj name="公式" r:id="rId4" imgW="1282700" imgH="508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17" y="3143248"/>
                        <a:ext cx="2605087" cy="102235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538" name="Rectangle 10"/>
          <p:cNvSpPr>
            <a:spLocks noChangeArrowheads="1"/>
          </p:cNvSpPr>
          <p:nvPr/>
        </p:nvSpPr>
        <p:spPr bwMode="auto">
          <a:xfrm>
            <a:off x="2238349" y="2143116"/>
            <a:ext cx="8228013" cy="9638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 eaLnBrk="1" hangingPunct="1">
              <a:defRPr/>
            </a:pP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2"/>
              </a:rPr>
              <a:t>0</a:t>
            </a:r>
            <a:r>
              <a:rPr lang="en-US" altLang="zh-CN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≤b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2"/>
              </a:rPr>
              <a:t>≤K</a:t>
            </a:r>
            <a:endParaRPr lang="en-US" altLang="zh-CN" sz="2400" dirty="0">
              <a:solidFill>
                <a:srgbClr val="000000"/>
              </a:solidFill>
              <a:ea typeface="Arial Unicode MS" pitchFamily="34" charset="-122"/>
            </a:endParaRPr>
          </a:p>
          <a:p>
            <a:pPr algn="ctr"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  <a:ea typeface="Arial Unicode MS" pitchFamily="34" charset="-122"/>
              </a:rPr>
              <a:t>(N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  <a:ea typeface="Arial Unicode MS" pitchFamily="34" charset="-122"/>
              </a:rPr>
              <a:t>)</a:t>
            </a:r>
            <a:r>
              <a:rPr lang="en-US" altLang="zh-CN" sz="2400" baseline="-30000" dirty="0">
                <a:solidFill>
                  <a:srgbClr val="000000"/>
                </a:solidFill>
                <a:latin typeface="宋体" pitchFamily="2" charset="-122"/>
                <a:ea typeface="Arial Unicode MS" pitchFamily="34" charset="-122"/>
              </a:rPr>
              <a:t>k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  <a:ea typeface="Arial Unicode MS" pitchFamily="34" charset="-122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  <a:ea typeface="Arial Unicode MS" pitchFamily="34" charset="-122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ea typeface="Arial Unicode MS" pitchFamily="34" charset="-122"/>
              </a:rPr>
              <a:t>A</a:t>
            </a:r>
            <a:r>
              <a:rPr lang="en-US" altLang="zh-CN" sz="2400" baseline="-30000" dirty="0">
                <a:solidFill>
                  <a:srgbClr val="000000"/>
                </a:solidFill>
                <a:ea typeface="Arial Unicode MS" pitchFamily="34" charset="-122"/>
              </a:rPr>
              <a:t>n</a:t>
            </a:r>
            <a:r>
              <a:rPr lang="zh-CN" altLang="en-US" sz="2400" baseline="-30000" dirty="0">
                <a:solidFill>
                  <a:srgbClr val="000000"/>
                </a:solidFill>
                <a:latin typeface="宋体" pitchFamily="2" charset="-122"/>
                <a:ea typeface="Arial Unicode MS" pitchFamily="34" charset="-122"/>
              </a:rPr>
              <a:t>－</a:t>
            </a:r>
            <a:r>
              <a:rPr lang="en-US" altLang="zh-CN" sz="2400" baseline="-30000" dirty="0" err="1">
                <a:solidFill>
                  <a:srgbClr val="000000"/>
                </a:solidFill>
                <a:ea typeface="Arial Unicode MS" pitchFamily="34" charset="-122"/>
              </a:rPr>
              <a:t>1</a:t>
            </a:r>
            <a:r>
              <a:rPr lang="en-US" altLang="zh-CN" sz="2400" dirty="0" err="1">
                <a:solidFill>
                  <a:srgbClr val="000000"/>
                </a:solidFill>
                <a:ea typeface="Arial Unicode MS" pitchFamily="34" charset="-122"/>
              </a:rPr>
              <a:t>A</a:t>
            </a:r>
            <a:r>
              <a:rPr lang="en-US" altLang="zh-CN" sz="2400" baseline="-30000" dirty="0">
                <a:solidFill>
                  <a:srgbClr val="000000"/>
                </a:solidFill>
                <a:ea typeface="Arial Unicode MS" pitchFamily="34" charset="-122"/>
              </a:rPr>
              <a:t> n</a:t>
            </a:r>
            <a:r>
              <a:rPr lang="zh-CN" altLang="en-US" sz="2400" baseline="-30000" dirty="0">
                <a:solidFill>
                  <a:srgbClr val="000000"/>
                </a:solidFill>
                <a:latin typeface="宋体" pitchFamily="2" charset="-122"/>
                <a:ea typeface="Arial Unicode MS" pitchFamily="34" charset="-122"/>
              </a:rPr>
              <a:t>－</a:t>
            </a:r>
            <a:r>
              <a:rPr lang="en-US" altLang="zh-CN" sz="2400" baseline="-30000" dirty="0" err="1">
                <a:solidFill>
                  <a:srgbClr val="000000"/>
                </a:solidFill>
                <a:ea typeface="Arial Unicode MS" pitchFamily="34" charset="-122"/>
              </a:rPr>
              <a:t>2</a:t>
            </a:r>
            <a:r>
              <a:rPr lang="en-US" altLang="zh-CN" sz="2400" dirty="0" err="1">
                <a:solidFill>
                  <a:srgbClr val="000000"/>
                </a:solidFill>
                <a:ea typeface="Arial Unicode MS" pitchFamily="34" charset="-122"/>
              </a:rPr>
              <a:t>A</a:t>
            </a:r>
            <a:r>
              <a:rPr lang="en-US" altLang="zh-CN" sz="2400" baseline="-30000" dirty="0">
                <a:solidFill>
                  <a:srgbClr val="000000"/>
                </a:solidFill>
                <a:ea typeface="Arial Unicode MS" pitchFamily="34" charset="-122"/>
              </a:rPr>
              <a:t> n</a:t>
            </a:r>
            <a:r>
              <a:rPr lang="zh-CN" altLang="en-US" sz="2400" baseline="-30000" dirty="0">
                <a:solidFill>
                  <a:srgbClr val="000000"/>
                </a:solidFill>
                <a:latin typeface="宋体" pitchFamily="2" charset="-122"/>
                <a:ea typeface="Arial Unicode MS" pitchFamily="34" charset="-122"/>
              </a:rPr>
              <a:t>－</a:t>
            </a:r>
            <a:r>
              <a:rPr lang="en-US" altLang="zh-CN" sz="2400" baseline="-30000" dirty="0">
                <a:solidFill>
                  <a:srgbClr val="000000"/>
                </a:solidFill>
                <a:ea typeface="Arial Unicode MS" pitchFamily="34" charset="-122"/>
              </a:rPr>
              <a:t>3</a:t>
            </a:r>
            <a:r>
              <a:rPr lang="en-US" altLang="zh-CN" sz="2400" dirty="0">
                <a:solidFill>
                  <a:srgbClr val="000000"/>
                </a:solidFill>
                <a:ea typeface="Arial Unicode MS" pitchFamily="34" charset="-122"/>
              </a:rPr>
              <a:t>…A</a:t>
            </a:r>
            <a:r>
              <a:rPr lang="en-US" altLang="zh-CN" sz="2400" baseline="-30000" dirty="0">
                <a:solidFill>
                  <a:srgbClr val="000000"/>
                </a:solidFill>
                <a:ea typeface="Arial Unicode MS" pitchFamily="34" charset="-122"/>
              </a:rPr>
              <a:t> </a:t>
            </a:r>
            <a:r>
              <a:rPr lang="en-US" altLang="zh-CN" sz="2400" baseline="-30000" dirty="0" err="1">
                <a:solidFill>
                  <a:srgbClr val="000000"/>
                </a:solidFill>
                <a:ea typeface="Arial Unicode MS" pitchFamily="34" charset="-122"/>
              </a:rPr>
              <a:t>1</a:t>
            </a:r>
            <a:r>
              <a:rPr lang="en-US" altLang="zh-CN" sz="2400" dirty="0" err="1">
                <a:solidFill>
                  <a:srgbClr val="000000"/>
                </a:solidFill>
                <a:ea typeface="Arial Unicode MS" pitchFamily="34" charset="-122"/>
              </a:rPr>
              <a:t>A</a:t>
            </a:r>
            <a:r>
              <a:rPr lang="en-US" altLang="zh-CN" sz="2400" baseline="-30000" dirty="0">
                <a:solidFill>
                  <a:srgbClr val="000000"/>
                </a:solidFill>
                <a:ea typeface="Arial Unicode MS" pitchFamily="34" charset="-122"/>
              </a:rPr>
              <a:t> 0</a:t>
            </a:r>
            <a:r>
              <a:rPr lang="en-US" altLang="zh-CN" sz="2400" dirty="0">
                <a:solidFill>
                  <a:srgbClr val="000000"/>
                </a:solidFill>
                <a:ea typeface="Arial Unicode MS" pitchFamily="34" charset="-122"/>
              </a:rPr>
              <a:t>  </a:t>
            </a:r>
            <a:r>
              <a:rPr lang="en-US" altLang="zh-CN" sz="2400" dirty="0">
                <a:solidFill>
                  <a:srgbClr val="FF3300"/>
                </a:solidFill>
                <a:ea typeface="GungsuhChe" pitchFamily="49" charset="-127"/>
              </a:rPr>
              <a:t>•</a:t>
            </a:r>
            <a:r>
              <a:rPr lang="en-US" altLang="zh-CN" sz="2400" baseline="-30000" dirty="0">
                <a:solidFill>
                  <a:srgbClr val="FF3300"/>
                </a:solidFill>
                <a:latin typeface="宋体" pitchFamily="2" charset="-122"/>
                <a:ea typeface="Arial Unicode MS" pitchFamily="34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Arial Unicode MS" pitchFamily="34" charset="-122"/>
              </a:rPr>
              <a:t>A</a:t>
            </a:r>
            <a:r>
              <a:rPr lang="en-US" altLang="zh-CN" sz="2400" baseline="-30000" dirty="0">
                <a:solidFill>
                  <a:srgbClr val="000000"/>
                </a:solidFill>
                <a:latin typeface="宋体" pitchFamily="2" charset="-122"/>
                <a:ea typeface="Arial Unicode MS" pitchFamily="34" charset="-122"/>
              </a:rPr>
              <a:t>-</a:t>
            </a:r>
            <a:r>
              <a:rPr lang="en-US" altLang="zh-CN" sz="2400" baseline="-30000" dirty="0" err="1">
                <a:solidFill>
                  <a:srgbClr val="000000"/>
                </a:solidFill>
                <a:ea typeface="Arial Unicode MS" pitchFamily="34" charset="-122"/>
              </a:rPr>
              <a:t>1</a:t>
            </a:r>
            <a:r>
              <a:rPr lang="en-US" altLang="zh-CN" sz="2400" dirty="0" err="1">
                <a:solidFill>
                  <a:srgbClr val="000000"/>
                </a:solidFill>
                <a:ea typeface="Arial Unicode MS" pitchFamily="34" charset="-122"/>
              </a:rPr>
              <a:t>A</a:t>
            </a:r>
            <a:r>
              <a:rPr lang="en-US" altLang="zh-CN" sz="2400" baseline="-30000" dirty="0">
                <a:solidFill>
                  <a:srgbClr val="000000"/>
                </a:solidFill>
                <a:ea typeface="Arial Unicode MS" pitchFamily="34" charset="-122"/>
              </a:rPr>
              <a:t> </a:t>
            </a:r>
            <a:r>
              <a:rPr lang="en-US" altLang="zh-CN" sz="2400" baseline="-30000" dirty="0">
                <a:solidFill>
                  <a:srgbClr val="000000"/>
                </a:solidFill>
                <a:latin typeface="宋体" pitchFamily="2" charset="-122"/>
                <a:ea typeface="Arial Unicode MS" pitchFamily="34" charset="-122"/>
              </a:rPr>
              <a:t>-</a:t>
            </a:r>
            <a:r>
              <a:rPr lang="zh-CN" altLang="en-US" sz="2400" baseline="-30000" dirty="0">
                <a:solidFill>
                  <a:srgbClr val="000000"/>
                </a:solidFill>
                <a:latin typeface="宋体" pitchFamily="2" charset="-122"/>
                <a:ea typeface="Arial Unicode MS" pitchFamily="34" charset="-122"/>
              </a:rPr>
              <a:t>２</a:t>
            </a:r>
            <a:r>
              <a:rPr lang="en-US" altLang="zh-CN" sz="2400" dirty="0">
                <a:solidFill>
                  <a:srgbClr val="000000"/>
                </a:solidFill>
                <a:ea typeface="Arial Unicode MS" pitchFamily="34" charset="-122"/>
              </a:rPr>
              <a:t>A…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  <a:ea typeface="Arial Unicode MS" pitchFamily="34" charset="-122"/>
              </a:rPr>
              <a:t>A </a:t>
            </a:r>
            <a:r>
              <a:rPr lang="en-US" altLang="zh-CN" sz="2400" baseline="-30000" dirty="0">
                <a:solidFill>
                  <a:srgbClr val="000000"/>
                </a:solidFill>
                <a:ea typeface="Arial Unicode MS" pitchFamily="34" charset="-122"/>
              </a:rPr>
              <a:t>–</a:t>
            </a:r>
            <a:r>
              <a:rPr lang="en-US" altLang="zh-CN" sz="2400" baseline="-30000" dirty="0" err="1">
                <a:solidFill>
                  <a:srgbClr val="000000"/>
                </a:solidFill>
                <a:ea typeface="Arial Unicode MS" pitchFamily="34" charset="-122"/>
              </a:rPr>
              <a:t>m+1</a:t>
            </a:r>
            <a:r>
              <a:rPr lang="en-US" altLang="zh-CN" sz="2400" dirty="0" err="1">
                <a:solidFill>
                  <a:srgbClr val="000000"/>
                </a:solidFill>
                <a:ea typeface="Arial Unicode MS" pitchFamily="34" charset="-122"/>
              </a:rPr>
              <a:t>A</a:t>
            </a:r>
            <a:r>
              <a:rPr lang="en-US" altLang="zh-CN" sz="2400" baseline="-30000" dirty="0">
                <a:solidFill>
                  <a:srgbClr val="000000"/>
                </a:solidFill>
                <a:ea typeface="Arial Unicode MS" pitchFamily="34" charset="-122"/>
              </a:rPr>
              <a:t> – m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  <a:ea typeface="Arial Unicode MS" pitchFamily="34" charset="-122"/>
              </a:rPr>
              <a:t>)</a:t>
            </a:r>
            <a:r>
              <a:rPr lang="en-US" altLang="zh-CN" sz="2400" baseline="-30000" dirty="0">
                <a:solidFill>
                  <a:srgbClr val="000000"/>
                </a:solidFill>
                <a:latin typeface="宋体" pitchFamily="2" charset="-122"/>
                <a:ea typeface="Arial Unicode MS" pitchFamily="34" charset="-122"/>
              </a:rPr>
              <a:t>k</a:t>
            </a:r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3381357" y="3071811"/>
            <a:ext cx="949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 err="1">
                <a:solidFill>
                  <a:srgbClr val="FF0000"/>
                </a:solidFill>
                <a:ea typeface="Arial Unicode MS" pitchFamily="34" charset="-122"/>
              </a:rPr>
              <a:t>MSB</a:t>
            </a:r>
            <a:endParaRPr lang="en-US" altLang="zh-CN" sz="2000" dirty="0">
              <a:solidFill>
                <a:srgbClr val="FF0000"/>
              </a:solidFill>
              <a:ea typeface="Arial Unicode MS" pitchFamily="34" charset="-122"/>
            </a:endParaRPr>
          </a:p>
        </p:txBody>
      </p:sp>
      <p:sp>
        <p:nvSpPr>
          <p:cNvPr id="1031" name="Text Box 12"/>
          <p:cNvSpPr txBox="1">
            <a:spLocks noChangeArrowheads="1"/>
          </p:cNvSpPr>
          <p:nvPr/>
        </p:nvSpPr>
        <p:spPr bwMode="auto">
          <a:xfrm>
            <a:off x="9096396" y="3071811"/>
            <a:ext cx="884266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 err="1">
                <a:solidFill>
                  <a:srgbClr val="FF0000"/>
                </a:solidFill>
                <a:ea typeface="Arial Unicode MS" pitchFamily="34" charset="-122"/>
              </a:rPr>
              <a:t>LSB</a:t>
            </a:r>
            <a:endParaRPr lang="en-US" altLang="zh-CN" sz="2000" dirty="0">
              <a:solidFill>
                <a:srgbClr val="FF0000"/>
              </a:solidFill>
              <a:ea typeface="Arial Unicode MS" pitchFamily="34" charset="-122"/>
            </a:endParaRP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母版2">
  <a:themeElements>
    <a:clrScheme name="母版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母版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母版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ZJU_CS">
  <a:themeElements>
    <a:clrScheme name="ZJU_C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ZJU_CS">
      <a:majorFont>
        <a:latin typeface="Arial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ZJU_C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Arch_Lab</Template>
  <TotalTime>4588</TotalTime>
  <Words>3242</Words>
  <Application>Microsoft Office PowerPoint</Application>
  <PresentationFormat>宽屏</PresentationFormat>
  <Paragraphs>1236</Paragraphs>
  <Slides>84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84</vt:i4>
      </vt:variant>
    </vt:vector>
  </HeadingPairs>
  <TitlesOfParts>
    <vt:vector size="104" baseType="lpstr">
      <vt:lpstr>Arial Unicode MS</vt:lpstr>
      <vt:lpstr>GBK-FanTiHei39</vt:lpstr>
      <vt:lpstr>GungsuhChe</vt:lpstr>
      <vt:lpstr>黑体</vt:lpstr>
      <vt:lpstr>宋体</vt:lpstr>
      <vt:lpstr>Arial</vt:lpstr>
      <vt:lpstr>Comic Sans MS</vt:lpstr>
      <vt:lpstr>Courier New</vt:lpstr>
      <vt:lpstr>Symbol</vt:lpstr>
      <vt:lpstr>Times New Roman</vt:lpstr>
      <vt:lpstr>Wingdings</vt:lpstr>
      <vt:lpstr>1_Default Design</vt:lpstr>
      <vt:lpstr>自定义设计方案</vt:lpstr>
      <vt:lpstr>母版2</vt:lpstr>
      <vt:lpstr>Default Design</vt:lpstr>
      <vt:lpstr>诗情画意</vt:lpstr>
      <vt:lpstr>1_诗情画意</vt:lpstr>
      <vt:lpstr>ZJU_CS</vt:lpstr>
      <vt:lpstr>公式</vt:lpstr>
      <vt:lpstr>Visio</vt:lpstr>
      <vt:lpstr>Computer  Organization &amp; Design —The Hardware/ Software Interface</vt:lpstr>
      <vt:lpstr>Contents</vt:lpstr>
      <vt:lpstr>3.1 Introduction</vt:lpstr>
      <vt:lpstr>Introduction</vt:lpstr>
      <vt:lpstr>Numbers</vt:lpstr>
      <vt:lpstr>Do you know ?</vt:lpstr>
      <vt:lpstr>For binary integer</vt:lpstr>
      <vt:lpstr>3.2  Signed and Unsigned Numbers  Possible Representations</vt:lpstr>
      <vt:lpstr>Numbers and their representation</vt:lpstr>
      <vt:lpstr>Numbers and their representation</vt:lpstr>
      <vt:lpstr>Number types</vt:lpstr>
      <vt:lpstr>Number formats</vt:lpstr>
      <vt:lpstr>Signed number representation</vt:lpstr>
      <vt:lpstr>Two's Complement Operations</vt:lpstr>
      <vt:lpstr>2's complement for n=3</vt:lpstr>
      <vt:lpstr>If x&lt;0, how to know its IxI  ?</vt:lpstr>
      <vt:lpstr>Why  use 2’s  complement ?  -----natural way to present</vt:lpstr>
      <vt:lpstr>Another good thing for 2’s complement</vt:lpstr>
      <vt:lpstr>More common: use of 2's complement----   negatives have one additional number</vt:lpstr>
      <vt:lpstr>Two's Biased notation</vt:lpstr>
      <vt:lpstr>sign extension    (lbu  vs.  lb)</vt:lpstr>
      <vt:lpstr>Compare operations </vt:lpstr>
      <vt:lpstr>Example for Compare</vt:lpstr>
      <vt:lpstr>           3.3 Arithmetic</vt:lpstr>
      <vt:lpstr>Addition &amp; subtraction</vt:lpstr>
      <vt:lpstr>              Overflow</vt:lpstr>
      <vt:lpstr>Overflow conditions</vt:lpstr>
      <vt:lpstr>   Overflow process</vt:lpstr>
      <vt:lpstr>Which instructions cause Overflow</vt:lpstr>
      <vt:lpstr>New RISC V instructions</vt:lpstr>
      <vt:lpstr>   Logical operations </vt:lpstr>
      <vt:lpstr>Logical operations</vt:lpstr>
      <vt:lpstr>Constructing an ALU</vt:lpstr>
      <vt:lpstr>A half adder</vt:lpstr>
      <vt:lpstr>A full adder</vt:lpstr>
      <vt:lpstr>Full adder</vt:lpstr>
      <vt:lpstr>1 bit ALU</vt:lpstr>
      <vt:lpstr>Basic 32 bit ALU</vt:lpstr>
      <vt:lpstr>Extended 1 bit ALU</vt:lpstr>
      <vt:lpstr>Extended 1 bit ALU to  RISC V ALU</vt:lpstr>
      <vt:lpstr>Most significant bit</vt:lpstr>
      <vt:lpstr>Complete ALU</vt:lpstr>
      <vt:lpstr>Complete ALU</vt:lpstr>
      <vt:lpstr>ALU symbol &amp; control</vt:lpstr>
      <vt:lpstr>ALU Hardware Code</vt:lpstr>
      <vt:lpstr>Speed considerations</vt:lpstr>
      <vt:lpstr>Speed considerations</vt:lpstr>
      <vt:lpstr>Fast adders</vt:lpstr>
      <vt:lpstr>Fast adders</vt:lpstr>
      <vt:lpstr>Carry Lookahead Adder (CLA) </vt:lpstr>
      <vt:lpstr>Addition formula in CLA </vt:lpstr>
      <vt:lpstr>Four bit carry look ahead adder</vt:lpstr>
      <vt:lpstr>Four bit carry look ahead adder</vt:lpstr>
      <vt:lpstr>Carry Lookahead Adder</vt:lpstr>
      <vt:lpstr>16 bit carry look ahead adder</vt:lpstr>
      <vt:lpstr>Group Carry Lookahead Logic</vt:lpstr>
      <vt:lpstr>Extended Example:     16 carry lookahead adder</vt:lpstr>
      <vt:lpstr>Hybrid CLA + Ripple carry</vt:lpstr>
      <vt:lpstr>Carry-Skip Adders</vt:lpstr>
      <vt:lpstr>What does it mean if  ALL Pi = 1 ?</vt:lpstr>
      <vt:lpstr>Carry skip adder</vt:lpstr>
      <vt:lpstr>Fixed Block Width Carry-Skip Adders</vt:lpstr>
      <vt:lpstr>Carry Select Adder (CSA)</vt:lpstr>
      <vt:lpstr>Carry Select Adder</vt:lpstr>
      <vt:lpstr>3.4 Multiplication</vt:lpstr>
      <vt:lpstr>Multiplier V1</vt:lpstr>
      <vt:lpstr>Multiplier V 1</vt:lpstr>
      <vt:lpstr>Multiplier V 2</vt:lpstr>
      <vt:lpstr>Multiplier V 2</vt:lpstr>
      <vt:lpstr>Multiplier V 2</vt:lpstr>
      <vt:lpstr>Revised 4-bit example</vt:lpstr>
      <vt:lpstr>Multiplier V 3</vt:lpstr>
      <vt:lpstr>Multiplier V 3</vt:lpstr>
      <vt:lpstr>Multiplier V 3</vt:lpstr>
      <vt:lpstr>Example</vt:lpstr>
      <vt:lpstr>Signed multiplication</vt:lpstr>
      <vt:lpstr>Booth’s Principle  -- Decomposable multiplication</vt:lpstr>
      <vt:lpstr>Booth's Algorithm</vt:lpstr>
      <vt:lpstr>Booth's Algorithm</vt:lpstr>
      <vt:lpstr>Booth's Algorithm</vt:lpstr>
      <vt:lpstr>Example with negative numbers</vt:lpstr>
      <vt:lpstr>13 * (-11) = - 143     -13= +10011 01101 * 10101 = 11011 10001--&gt;00100 01111 </vt:lpstr>
      <vt:lpstr>Faster Multiplication </vt:lpstr>
      <vt:lpstr>END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cui</dc:creator>
  <cp:lastModifiedBy>jiangxh</cp:lastModifiedBy>
  <cp:revision>615</cp:revision>
  <dcterms:created xsi:type="dcterms:W3CDTF">2003-07-12T07:22:17Z</dcterms:created>
  <dcterms:modified xsi:type="dcterms:W3CDTF">2022-03-09T16:37:40Z</dcterms:modified>
</cp:coreProperties>
</file>