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  <p:sldMasterId id="2147483758" r:id="rId2"/>
    <p:sldMasterId id="2147483770" r:id="rId3"/>
    <p:sldMasterId id="2147483782" r:id="rId4"/>
    <p:sldMasterId id="2147483796" r:id="rId5"/>
    <p:sldMasterId id="2147483826" r:id="rId6"/>
    <p:sldMasterId id="2147483839" r:id="rId7"/>
  </p:sldMasterIdLst>
  <p:notesMasterIdLst>
    <p:notesMasterId r:id="rId37"/>
  </p:notesMasterIdLst>
  <p:handoutMasterIdLst>
    <p:handoutMasterId r:id="rId38"/>
  </p:handoutMasterIdLst>
  <p:sldIdLst>
    <p:sldId id="455" r:id="rId8"/>
    <p:sldId id="599" r:id="rId9"/>
    <p:sldId id="603" r:id="rId10"/>
    <p:sldId id="409" r:id="rId11"/>
    <p:sldId id="628" r:id="rId12"/>
    <p:sldId id="411" r:id="rId13"/>
    <p:sldId id="387" r:id="rId14"/>
    <p:sldId id="610" r:id="rId15"/>
    <p:sldId id="555" r:id="rId16"/>
    <p:sldId id="491" r:id="rId17"/>
    <p:sldId id="474" r:id="rId18"/>
    <p:sldId id="475" r:id="rId19"/>
    <p:sldId id="476" r:id="rId20"/>
    <p:sldId id="557" r:id="rId21"/>
    <p:sldId id="621" r:id="rId22"/>
    <p:sldId id="488" r:id="rId23"/>
    <p:sldId id="465" r:id="rId24"/>
    <p:sldId id="489" r:id="rId25"/>
    <p:sldId id="490" r:id="rId26"/>
    <p:sldId id="613" r:id="rId27"/>
    <p:sldId id="395" r:id="rId28"/>
    <p:sldId id="396" r:id="rId29"/>
    <p:sldId id="398" r:id="rId30"/>
    <p:sldId id="452" r:id="rId31"/>
    <p:sldId id="399" r:id="rId32"/>
    <p:sldId id="617" r:id="rId33"/>
    <p:sldId id="492" r:id="rId34"/>
    <p:sldId id="589" r:id="rId35"/>
    <p:sldId id="590" r:id="rId36"/>
  </p:sldIdLst>
  <p:sldSz cx="12192000" cy="6858000"/>
  <p:notesSz cx="7099300" cy="10234613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1D01EB"/>
    <a:srgbClr val="FF6600"/>
    <a:srgbClr val="008000"/>
    <a:srgbClr val="FEF5EE"/>
    <a:srgbClr val="FFEDED"/>
    <a:srgbClr val="FF3300"/>
    <a:srgbClr val="2C6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1258" autoAdjust="0"/>
  </p:normalViewPr>
  <p:slideViewPr>
    <p:cSldViewPr>
      <p:cViewPr varScale="1">
        <p:scale>
          <a:sx n="102" d="100"/>
          <a:sy n="102" d="100"/>
        </p:scale>
        <p:origin x="1238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handoutMaster" Target="handoutMasters/handoutMaster1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118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017" tIns="48148" rIns="98017" bIns="48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2595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0813" y="774700"/>
            <a:ext cx="6797675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590095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r>
              <a:rPr lang="en-US" altLang="zh-CN" dirty="0"/>
              <a:t>1.1    Introduction</a:t>
            </a:r>
          </a:p>
        </p:txBody>
      </p:sp>
      <p:sp>
        <p:nvSpPr>
          <p:cNvPr id="12697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FD632F31-4CA8-4A1D-AE66-43CED51B022B}" type="slidenum">
              <a:rPr lang="en-US" altLang="zh-CN"/>
              <a:pPr/>
              <a:t>1</a:t>
            </a:fld>
            <a:endParaRPr lang="en-US" altLang="zh-CN" dirty="0"/>
          </a:p>
        </p:txBody>
      </p:sp>
      <p:sp>
        <p:nvSpPr>
          <p:cNvPr id="1269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重点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1566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06555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传输比寻址快很多，所以整块整块写比写单个字效率高很多，因此适合</a:t>
            </a:r>
            <a:r>
              <a:rPr lang="en-US" altLang="zh-CN" dirty="0"/>
              <a:t>write back</a:t>
            </a:r>
          </a:p>
          <a:p>
            <a:endParaRPr lang="en-US" altLang="zh-CN" dirty="0"/>
          </a:p>
          <a:p>
            <a:r>
              <a:rPr lang="en-US" altLang="zh-CN" b="0" i="0" dirty="0">
                <a:effectLst/>
                <a:latin typeface="Noto Serif SC"/>
              </a:rPr>
              <a:t>memory </a:t>
            </a:r>
            <a:r>
              <a:rPr lang="zh-CN" altLang="en-US" b="0" i="0" dirty="0">
                <a:effectLst/>
                <a:latin typeface="Noto Serif SC"/>
              </a:rPr>
              <a:t>作为 </a:t>
            </a:r>
            <a:r>
              <a:rPr lang="en-US" altLang="zh-CN" b="0" i="0" dirty="0">
                <a:effectLst/>
                <a:latin typeface="Noto Serif SC"/>
              </a:rPr>
              <a:t>disk </a:t>
            </a:r>
            <a:r>
              <a:rPr lang="zh-CN" altLang="en-US" b="0" i="0" dirty="0">
                <a:effectLst/>
                <a:latin typeface="Noto Serif SC"/>
              </a:rPr>
              <a:t>的 </a:t>
            </a:r>
            <a:r>
              <a:rPr lang="en-US" altLang="zh-CN" b="0" i="0" dirty="0">
                <a:effectLst/>
                <a:latin typeface="Noto Serif SC"/>
              </a:rPr>
              <a:t>"cache" </a:t>
            </a:r>
            <a:r>
              <a:rPr lang="zh-CN" altLang="en-US" b="0" i="0" dirty="0">
                <a:effectLst/>
                <a:latin typeface="Noto Serif SC"/>
              </a:rPr>
              <a:t>是 </a:t>
            </a:r>
            <a:r>
              <a:rPr lang="en-US" altLang="zh-CN" b="0" i="0" dirty="0">
                <a:effectLst/>
                <a:latin typeface="Noto Serif SC"/>
              </a:rPr>
              <a:t>fully-associative </a:t>
            </a:r>
            <a:r>
              <a:rPr lang="zh-CN" altLang="en-US" b="0" i="0" dirty="0">
                <a:effectLst/>
                <a:latin typeface="Noto Serif SC"/>
              </a:rPr>
              <a:t>的，因此 </a:t>
            </a:r>
            <a:r>
              <a:rPr lang="en-US" altLang="zh-CN" b="0" i="0" dirty="0">
                <a:effectLst/>
                <a:latin typeface="Noto Serif SC"/>
              </a:rPr>
              <a:t>physical page number </a:t>
            </a:r>
            <a:r>
              <a:rPr lang="zh-CN" altLang="en-US" b="0" i="0" dirty="0">
                <a:effectLst/>
                <a:latin typeface="Noto Serif SC"/>
              </a:rPr>
              <a:t>其实就是 </a:t>
            </a:r>
            <a:r>
              <a:rPr lang="en-US" altLang="zh-CN" b="0" i="0" dirty="0">
                <a:effectLst/>
                <a:latin typeface="Noto Serif SC"/>
              </a:rPr>
              <a:t>cache </a:t>
            </a:r>
            <a:r>
              <a:rPr lang="zh-CN" altLang="en-US" b="0" i="0" dirty="0">
                <a:effectLst/>
                <a:latin typeface="Noto Serif SC"/>
              </a:rPr>
              <a:t>中的 </a:t>
            </a:r>
            <a:r>
              <a:rPr lang="en-US" altLang="zh-CN" b="0" i="0" dirty="0">
                <a:effectLst/>
                <a:latin typeface="Noto Serif SC"/>
              </a:rPr>
              <a:t>"</a:t>
            </a:r>
            <a:r>
              <a:rPr lang="en-US" altLang="zh-CN" b="0" i="0" dirty="0" err="1">
                <a:effectLst/>
                <a:latin typeface="Noto Serif SC"/>
              </a:rPr>
              <a:t>tag“,fully</a:t>
            </a:r>
            <a:r>
              <a:rPr lang="en-US" altLang="zh-CN" b="0" i="0" dirty="0">
                <a:effectLst/>
                <a:latin typeface="Noto Serif SC"/>
              </a:rPr>
              <a:t>-associative </a:t>
            </a:r>
            <a:r>
              <a:rPr lang="zh-CN" altLang="en-US" b="0" i="0" dirty="0">
                <a:effectLst/>
                <a:latin typeface="Noto Serif SC"/>
              </a:rPr>
              <a:t>的 </a:t>
            </a:r>
            <a:r>
              <a:rPr lang="en-US" altLang="zh-CN" b="0" i="0" dirty="0">
                <a:effectLst/>
                <a:latin typeface="Noto Serif SC"/>
              </a:rPr>
              <a:t>cache </a:t>
            </a:r>
            <a:r>
              <a:rPr lang="zh-CN" altLang="en-US" b="0" i="0" dirty="0">
                <a:effectLst/>
                <a:latin typeface="Noto Serif SC"/>
              </a:rPr>
              <a:t>并没有 </a:t>
            </a:r>
            <a:r>
              <a:rPr lang="en-US" altLang="zh-CN" b="0" i="0" dirty="0">
                <a:effectLst/>
                <a:latin typeface="Noto Serif SC"/>
              </a:rPr>
              <a:t>index </a:t>
            </a:r>
            <a:r>
              <a:rPr lang="zh-CN" altLang="en-US" b="0" i="0" dirty="0">
                <a:effectLst/>
                <a:latin typeface="Noto Serif SC"/>
              </a:rPr>
              <a:t>这一字段</a:t>
            </a:r>
            <a:endParaRPr lang="en-US" altLang="zh-CN" b="0" i="0" dirty="0">
              <a:effectLst/>
              <a:latin typeface="Noto Serif SC"/>
            </a:endParaRPr>
          </a:p>
          <a:p>
            <a:pPr algn="l"/>
            <a:r>
              <a:rPr lang="zh-CN" altLang="en-US" b="0" i="0" dirty="0">
                <a:effectLst/>
                <a:latin typeface="Noto Serif SC"/>
              </a:rPr>
              <a:t>为什么要使用 </a:t>
            </a:r>
            <a:r>
              <a:rPr lang="en-US" altLang="zh-CN" b="0" i="0" dirty="0">
                <a:effectLst/>
                <a:latin typeface="Noto Serif SC"/>
              </a:rPr>
              <a:t>fully-associative </a:t>
            </a:r>
            <a:r>
              <a:rPr lang="zh-CN" altLang="en-US" b="0" i="0" dirty="0">
                <a:effectLst/>
                <a:latin typeface="Noto Serif SC"/>
              </a:rPr>
              <a:t>的存储方式呢？这种方式的好处是失效率低，坏处是查询难度大。但是我们也讨论到了，</a:t>
            </a:r>
            <a:r>
              <a:rPr lang="en-US" altLang="zh-CN" b="0" i="0" dirty="0">
                <a:effectLst/>
                <a:latin typeface="Noto Serif SC"/>
              </a:rPr>
              <a:t>page fault </a:t>
            </a:r>
            <a:r>
              <a:rPr lang="zh-CN" altLang="en-US" b="0" i="0" dirty="0">
                <a:effectLst/>
                <a:latin typeface="Noto Serif SC"/>
              </a:rPr>
              <a:t>的开销是非常大的，因此比较低的 </a:t>
            </a:r>
            <a:r>
              <a:rPr lang="en-US" altLang="zh-CN" b="0" i="0" dirty="0">
                <a:effectLst/>
                <a:latin typeface="Noto Serif SC"/>
              </a:rPr>
              <a:t>page fault </a:t>
            </a:r>
            <a:r>
              <a:rPr lang="zh-CN" altLang="en-US" b="0" i="0" dirty="0">
                <a:effectLst/>
                <a:latin typeface="Noto Serif SC"/>
              </a:rPr>
              <a:t>的概率相对于额外的查询来说是非常划算的。</a:t>
            </a:r>
          </a:p>
          <a:p>
            <a:pPr algn="l"/>
            <a:r>
              <a:rPr lang="zh-CN" altLang="en-US" b="0" i="0" dirty="0">
                <a:effectLst/>
                <a:latin typeface="Noto Serif SC"/>
              </a:rPr>
              <a:t>同样，由于读写磁盘是非常慢的，</a:t>
            </a:r>
            <a:r>
              <a:rPr lang="en-US" altLang="zh-CN" b="0" i="0" dirty="0">
                <a:effectLst/>
                <a:latin typeface="Noto Serif SC"/>
              </a:rPr>
              <a:t>write through </a:t>
            </a:r>
            <a:r>
              <a:rPr lang="zh-CN" altLang="en-US" b="0" i="0" dirty="0">
                <a:effectLst/>
                <a:latin typeface="Noto Serif SC"/>
              </a:rPr>
              <a:t>的策略并不合适，因此在 </a:t>
            </a:r>
            <a:r>
              <a:rPr lang="en-US" altLang="zh-CN" b="0" i="0" dirty="0">
                <a:effectLst/>
                <a:latin typeface="Noto Serif SC"/>
              </a:rPr>
              <a:t>virtual memory </a:t>
            </a:r>
            <a:r>
              <a:rPr lang="zh-CN" altLang="en-US" b="0" i="0" dirty="0">
                <a:effectLst/>
                <a:latin typeface="Noto Serif SC"/>
              </a:rPr>
              <a:t>的技术中，我们采取 </a:t>
            </a:r>
            <a:r>
              <a:rPr lang="en-US" altLang="zh-CN" b="0" i="0" dirty="0">
                <a:effectLst/>
                <a:latin typeface="Noto Serif SC"/>
              </a:rPr>
              <a:t>write back </a:t>
            </a:r>
            <a:r>
              <a:rPr lang="zh-CN" altLang="en-US" b="0" i="0" dirty="0">
                <a:effectLst/>
                <a:latin typeface="Noto Serif SC"/>
              </a:rPr>
              <a:t>的方式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77847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类比</a:t>
            </a:r>
            <a:r>
              <a:rPr lang="en-US" altLang="zh-CN" dirty="0"/>
              <a:t>cache</a:t>
            </a:r>
            <a:r>
              <a:rPr lang="zh-CN" altLang="en-US" dirty="0"/>
              <a:t>即可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31874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836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使用页表时，我们根据 </a:t>
            </a:r>
            <a:r>
              <a:rPr lang="en-US" altLang="zh-CN" dirty="0"/>
              <a:t>virtual page number </a:t>
            </a:r>
            <a:r>
              <a:rPr lang="zh-CN" altLang="en-US" dirty="0"/>
              <a:t>找到对应 </a:t>
            </a:r>
            <a:r>
              <a:rPr lang="en-US" altLang="zh-CN" dirty="0"/>
              <a:t>page table entry </a:t>
            </a:r>
            <a:r>
              <a:rPr lang="zh-CN" altLang="en-US" dirty="0"/>
              <a:t>在 </a:t>
            </a:r>
            <a:r>
              <a:rPr lang="en-US" altLang="zh-CN" dirty="0"/>
              <a:t>page table </a:t>
            </a:r>
            <a:r>
              <a:rPr lang="zh-CN" altLang="en-US" dirty="0"/>
              <a:t>中的偏移，然后与 </a:t>
            </a:r>
            <a:r>
              <a:rPr lang="en-US" altLang="zh-CN" dirty="0"/>
              <a:t>page table register </a:t>
            </a:r>
            <a:r>
              <a:rPr lang="zh-CN" altLang="en-US" dirty="0"/>
              <a:t>相加得到对应 </a:t>
            </a:r>
            <a:r>
              <a:rPr lang="en-US" altLang="zh-CN" dirty="0"/>
              <a:t>entry </a:t>
            </a:r>
            <a:r>
              <a:rPr lang="zh-CN" altLang="en-US" dirty="0"/>
              <a:t>的 </a:t>
            </a:r>
            <a:r>
              <a:rPr lang="en-US" altLang="zh-CN" dirty="0"/>
              <a:t>physical address</a:t>
            </a:r>
            <a:r>
              <a:rPr lang="zh-CN" altLang="en-US" dirty="0"/>
              <a:t>，从中读取对应的 </a:t>
            </a:r>
            <a:r>
              <a:rPr lang="en-US" altLang="zh-CN" dirty="0"/>
              <a:t>entry</a:t>
            </a:r>
            <a:r>
              <a:rPr lang="zh-CN" altLang="en-US" dirty="0"/>
              <a:t>。但是这种方法的效率存在问题。要访问 </a:t>
            </a:r>
            <a:r>
              <a:rPr lang="en-US" altLang="zh-CN" dirty="0"/>
              <a:t>virtual address </a:t>
            </a:r>
            <a:r>
              <a:rPr lang="zh-CN" altLang="en-US" dirty="0"/>
              <a:t>对应的 </a:t>
            </a:r>
            <a:r>
              <a:rPr lang="en-US" altLang="zh-CN" dirty="0"/>
              <a:t>physical address</a:t>
            </a:r>
            <a:r>
              <a:rPr lang="zh-CN" altLang="en-US" dirty="0"/>
              <a:t>，我们首先要根据 </a:t>
            </a:r>
            <a:r>
              <a:rPr lang="en-US" altLang="zh-CN" dirty="0"/>
              <a:t>page table register </a:t>
            </a:r>
            <a:r>
              <a:rPr lang="zh-CN" altLang="en-US" dirty="0"/>
              <a:t>和 </a:t>
            </a:r>
            <a:r>
              <a:rPr lang="en-US" altLang="zh-CN" dirty="0"/>
              <a:t>page number </a:t>
            </a:r>
            <a:r>
              <a:rPr lang="zh-CN" altLang="en-US" dirty="0"/>
              <a:t>来找到页表在内存的位置，并在其中得到 </a:t>
            </a:r>
            <a:r>
              <a:rPr lang="en-US" altLang="zh-CN" dirty="0"/>
              <a:t>page </a:t>
            </a:r>
            <a:r>
              <a:rPr lang="zh-CN" altLang="en-US" dirty="0"/>
              <a:t>对应的 </a:t>
            </a:r>
            <a:r>
              <a:rPr lang="en-US" altLang="zh-CN" dirty="0"/>
              <a:t>frame number</a:t>
            </a:r>
            <a:r>
              <a:rPr lang="zh-CN" altLang="en-US" dirty="0"/>
              <a:t>，这需要一次内存访问；然后我们根据 </a:t>
            </a:r>
            <a:r>
              <a:rPr lang="en-US" altLang="zh-CN" dirty="0"/>
              <a:t>frame number </a:t>
            </a:r>
            <a:r>
              <a:rPr lang="zh-CN" altLang="en-US" dirty="0"/>
              <a:t>和 </a:t>
            </a:r>
            <a:r>
              <a:rPr lang="en-US" altLang="zh-CN" dirty="0"/>
              <a:t>page offset </a:t>
            </a:r>
            <a:r>
              <a:rPr lang="zh-CN" altLang="en-US" dirty="0"/>
              <a:t>算出真实的 </a:t>
            </a:r>
            <a:r>
              <a:rPr lang="en-US" altLang="zh-CN" dirty="0"/>
              <a:t>physical address</a:t>
            </a:r>
            <a:r>
              <a:rPr lang="zh-CN" altLang="en-US" dirty="0"/>
              <a:t>，并访问对应的字节内容。即，访问一个字节需要两次内存访问，这会加倍原本的内存访问的时间，这是难以接受的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981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B7467A0D-5414-EE61-A728-5697A3DDF4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B6A7B0-DAF8-440B-917A-BDC8EC96ABA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6EC542A-F1D9-9F4C-4362-1CAE8B5B12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90BD825-FA62-08CE-DE44-680934AB26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  <p:sp>
        <p:nvSpPr>
          <p:cNvPr id="1351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4291947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862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71388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14761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只快了</a:t>
            </a:r>
            <a:r>
              <a:rPr lang="en-US" altLang="zh-CN" dirty="0"/>
              <a:t>1.2</a:t>
            </a:r>
            <a:r>
              <a:rPr lang="zh-CN" altLang="en-US" dirty="0"/>
              <a:t>倍，而只是</a:t>
            </a:r>
            <a:r>
              <a:rPr lang="en-US" altLang="zh-CN" dirty="0"/>
              <a:t>2</a:t>
            </a:r>
            <a:r>
              <a:rPr lang="zh-CN" altLang="en-US" dirty="0"/>
              <a:t>倍，说明</a:t>
            </a:r>
            <a:r>
              <a:rPr lang="en-US" altLang="zh-CN" dirty="0"/>
              <a:t>cache</a:t>
            </a:r>
            <a:r>
              <a:rPr lang="zh-CN" altLang="en-US" dirty="0"/>
              <a:t>的性能影响了</a:t>
            </a:r>
            <a:r>
              <a:rPr lang="en-US" altLang="zh-CN" dirty="0" err="1"/>
              <a:t>cpu</a:t>
            </a:r>
            <a:r>
              <a:rPr lang="zh-CN" altLang="en-US"/>
              <a:t>的性能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76789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这个</a:t>
            </a:r>
            <a:r>
              <a:rPr lang="en-US" altLang="zh-CN" dirty="0"/>
              <a:t>1.3</a:t>
            </a:r>
            <a:r>
              <a:rPr lang="zh-CN" altLang="en-US" dirty="0"/>
              <a:t>可能得看看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3234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47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jpeg"/><Relationship Id="rId4" Type="http://schemas.openxmlformats.org/officeDocument/2006/relationships/hyperlink" Target="http://www.db-book.com/" TargetMode="Externa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00749" y="6429396"/>
            <a:ext cx="1714512" cy="4286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FE70E5-4824-458D-BE32-1C130ACBA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C7B24-F490-46BD-9717-2DADFAAD6F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8A7A6-F30E-46BD-8FFA-E5E587909A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FD3FE-3A0A-480E-BC78-54696FD1A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41FC4-E79C-4C3A-9413-BCF04BFD65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0"/>
            <a:ext cx="10363200" cy="844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143000"/>
            <a:ext cx="10896600" cy="47625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32300" y="6524625"/>
            <a:ext cx="4639733" cy="344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0" y="6400800"/>
            <a:ext cx="4368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6EC52-C345-48C0-AC65-01DB492855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81EB50-E33C-4630-81AC-D7831CF848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F18D0-4322-469A-9E24-97ABEB7398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34D8B-25E4-460D-99CD-72A219E13B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6712" y="121442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6712" y="185418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0480" y="121442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0480" y="185418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96F89-6BA1-4855-825B-46615653CE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5BA9D-0B7A-48E5-A63C-2FE855DD18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>
            <a:spLocks/>
          </p:cNvSpPr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24547"/>
            <a:ext cx="581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baseline="0" dirty="0" err="1">
                <a:solidFill>
                  <a:schemeClr val="bg1"/>
                </a:solidFill>
              </a:rPr>
              <a:t>Organization_jxh</a:t>
            </a:r>
            <a:endParaRPr lang="zh-CN" altLang="en-US" sz="2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5D8F0-096B-4D6C-9C4D-F4367F481A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44ECF-E3F7-44D7-96FA-975EFF48A6A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29E91-2B1C-4011-97A3-A25E2B8B39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1303D-D08A-49E0-9F72-123243A3EE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834B4-21A2-4CC0-B0EC-C67028DD99C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9D32C-6795-417B-B03A-DDC1B90C414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5CBF8-6B0C-4DC4-A363-FF759C41A8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9F931-0881-4852-9C5A-BCDB41AB84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64E30-1739-403B-907B-2139806D09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425017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7818" y="1600200"/>
            <a:ext cx="5427133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E551B-C2B4-477E-AEF1-C1FEC7C24D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3FFFE-8DB9-4574-B947-9A1863032F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95ABE-ECCD-4B62-B9C1-9E291BEC28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2F4DE-B2D1-4EB9-A0A1-070F1F2266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B59FF-2783-4EDA-A34C-94E511123C9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2D049-70F0-4DD1-8307-41DDC73616B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C77660-B2BF-4316-B62F-F19E59DD81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A088B-0E2A-488E-9EF3-4050155575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02700" y="274638"/>
            <a:ext cx="2762251" cy="3586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38"/>
            <a:ext cx="8089900" cy="3586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14685-EBD7-4DAA-A215-16CEB1ECDA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00749" y="6429396"/>
            <a:ext cx="1714512" cy="4286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50263B-6185-48C7-B149-443ADD9A2F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F4713-FF3D-4424-87A0-38E0DE0C413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>
            <a:spLocks/>
          </p:cNvSpPr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24547"/>
            <a:ext cx="581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baseline="0" dirty="0">
                <a:solidFill>
                  <a:schemeClr val="bg1"/>
                </a:solidFill>
              </a:rPr>
              <a:t>Architecture </a:t>
            </a:r>
            <a:r>
              <a:rPr lang="en-US" altLang="zh-CN" sz="2400" b="0" baseline="0" dirty="0" err="1">
                <a:solidFill>
                  <a:schemeClr val="bg1"/>
                </a:solidFill>
              </a:rPr>
              <a:t>Lab_jxh</a:t>
            </a:r>
            <a:endParaRPr lang="zh-CN" altLang="en-US" sz="2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B9E01-C16F-4649-A4EF-BD5C70A2EE5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7E9A0-3A81-442C-A042-94E3931C3C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B114C-66A7-4EB6-B3FE-5DC607EE11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FAAAE-62F7-4312-50CC-2B683510C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BEDAB9-311D-C7C3-7711-842B5CCE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3296F-2888-9EA6-35B4-C5CBDA46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CE1B-05F9-41D3-AA24-830732679082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7ABF1-E716-901C-BB7B-46F7B127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44E7A-CA28-D230-2574-EF7B96E3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E70E5-4824-458D-BE32-1C130ACBA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5587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714D2-31C8-4B28-9C7B-F5926448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C5F8CC-37E3-8C18-C93F-089D9396C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4F1AE-ABED-1F98-D358-36233AA2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212CE-A4D6-9AB7-257D-ACDEBC29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B6C780-DEC9-DEBD-0F7C-F5258296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5BA9D-0B7A-48E5-A63C-2FE855DD18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24977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FE92B-941B-6D8C-223E-6DC7F421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F345B6-2513-F53C-7B51-9578B1894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91133-A4FA-14E3-F009-1008B084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CE1B-05F9-41D3-AA24-830732679082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C6FE2-85A6-1D90-341D-6A81E9F8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8938C1-4A36-0005-3823-94ACECB6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53FFFE-8DB9-4574-B947-9A1863032F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7772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79FF3-DE92-F642-74CC-814377F3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956486-CE22-A954-67D2-361A6E41F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425EAA-5C18-E4AE-34DD-95218870F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D5DE05-583D-CEDB-E631-985F7456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421623-7786-F02C-E17F-F45E46D1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5DDAE2-65DE-1B96-0481-033C2424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7E9A0-3A81-442C-A042-94E3931C3C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42161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8EC51-BD4C-24CE-A83E-5E7CF114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DF5AD5-A834-A736-7259-B26773967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657690-252A-09AA-4D15-384A6A88A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D11236-99AE-B208-7BD8-D90B56CCC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7A49F6-D5BD-2B5B-CFB7-65F321831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62B82E-1CEE-5539-1F79-77FFCA1E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CE1B-05F9-41D3-AA24-830732679082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06CD2E-3A77-5625-8919-B1FAE53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48CB61-5D96-0214-F441-1E102CC7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85A0-E3C0-42BC-B654-0C69A49C1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27221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EEA1A-B989-46BB-960F-371054EA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0B0CB8-67E7-582A-C515-2A036CCC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CE1B-05F9-41D3-AA24-830732679082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9E1C18-59C3-1AD8-D0BC-620EF54F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D3194F-1B2D-0451-9FCE-54ED076F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85A0-E3C0-42BC-B654-0C69A49C1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78497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FB70A9-7349-1F25-B0FF-AD75A92A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CE1B-05F9-41D3-AA24-830732679082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B484DD-51AC-930B-53B6-AD32AE39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5F98A2-A10B-BF02-406A-06038681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85A0-E3C0-42BC-B654-0C69A49C1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588573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C0332-5B9D-2CE7-E9CD-7AAFD1F97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424D2-606C-54A5-A1F1-F86D050D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3EE332-932C-D806-500F-EE6325533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7875A0-DAB2-D3E9-1BF0-B5EB34CC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ED8D90-2D6B-7EA9-A5E0-2CE77050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F7C986-C95F-F9A3-D77F-E77868C4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09C69-ED90-4B11-A01B-43DB288356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5273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2DF48-FB31-5AA1-25DE-FB025EECF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44F46C-82F0-3F40-FB7A-58D42999A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94C589-B761-50C3-9548-669D68F5F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6B5E18-37DB-6531-B1A3-ADFBB58C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E174E8-1BE7-70D5-9F82-948A3862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8CFA51-5431-7C0F-1843-812FB86C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837DB6-3490-4C13-828F-5417DB15D2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856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94FCC-8EB8-018C-B7B1-369EDC49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39C09-16DF-2AAE-6EF7-197D80F25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5FE3E-5956-87C3-005C-757B405D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DD458-3652-AD2F-3A61-1B9BEDEC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3CF41-0B53-F2C4-294F-3D63F029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7C7B24-F490-46BD-9717-2DADFAAD6F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2137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ED8F0F-9414-8ED3-0EDD-A265BE2AB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AFCC71-FF0C-97E1-4436-7D75EB956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C7D95-4925-400A-3001-703963D8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EC076-7063-E931-6880-040207C1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6065B-041A-3C75-130F-2DA88A72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FD3FE-3A0A-480E-BC78-54696FD1A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8014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ectangle 2">
            <a:extLst>
              <a:ext uri="{FF2B5EF4-FFF2-40B4-BE49-F238E27FC236}">
                <a16:creationId xmlns:a16="http://schemas.microsoft.com/office/drawing/2014/main" id="{81740A17-656A-33D4-AD07-51E8CAF56BB1}"/>
              </a:ext>
            </a:extLst>
          </p:cNvPr>
          <p:cNvGraphicFramePr>
            <a:graphicFrameLocks/>
          </p:cNvGraphicFramePr>
          <p:nvPr/>
        </p:nvGraphicFramePr>
        <p:xfrm>
          <a:off x="2032000" y="1397000"/>
          <a:ext cx="812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2" name="Rectangle 2">
                        <a:extLst>
                          <a:ext uri="{FF2B5EF4-FFF2-40B4-BE49-F238E27FC236}">
                            <a16:creationId xmlns:a16="http://schemas.microsoft.com/office/drawing/2014/main" id="{81740A17-656A-33D4-AD07-51E8CAF56BB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397000"/>
                        <a:ext cx="8128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7">
            <a:extLst>
              <a:ext uri="{FF2B5EF4-FFF2-40B4-BE49-F238E27FC236}">
                <a16:creationId xmlns:a16="http://schemas.microsoft.com/office/drawing/2014/main" id="{20D7A645-47C1-94B6-24FF-10B6E7255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363" y="5726113"/>
            <a:ext cx="37179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CC3300"/>
                </a:solidFill>
              </a:rPr>
              <a:t>Database System Concepts, 6</a:t>
            </a:r>
            <a:r>
              <a:rPr lang="en-US" altLang="zh-CN" b="1" baseline="30000">
                <a:solidFill>
                  <a:srgbClr val="CC3300"/>
                </a:solidFill>
              </a:rPr>
              <a:t>th</a:t>
            </a:r>
            <a:r>
              <a:rPr lang="en-US" altLang="zh-CN" b="1">
                <a:solidFill>
                  <a:srgbClr val="CC3300"/>
                </a:solidFill>
              </a:rPr>
              <a:t> Ed</a:t>
            </a:r>
            <a:r>
              <a:rPr lang="en-US" altLang="zh-CN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zh-CN" sz="1200" b="1">
                <a:solidFill>
                  <a:srgbClr val="CC3300"/>
                </a:solidFill>
              </a:rPr>
            </a:br>
            <a:r>
              <a:rPr lang="en-US" altLang="zh-CN" sz="1200" b="1">
                <a:solidFill>
                  <a:srgbClr val="CC3300"/>
                </a:solidFill>
              </a:rPr>
              <a:t>See </a:t>
            </a:r>
            <a:r>
              <a:rPr lang="en-US" altLang="zh-CN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zh-CN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4" name="Picture 8" descr="Cover-6Ed">
            <a:extLst>
              <a:ext uri="{FF2B5EF4-FFF2-40B4-BE49-F238E27FC236}">
                <a16:creationId xmlns:a16="http://schemas.microsoft.com/office/drawing/2014/main" id="{8B3883A4-5CDD-E216-D675-CD5F394D2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5578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86CEDC-BF32-29CB-9A57-40DAC55C24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816350" y="5780088"/>
            <a:ext cx="4597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CEF74-6416-61BF-4528-4397AAF83C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94750" y="6218238"/>
            <a:ext cx="2540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775AF53D-2DCB-4AB3-ADFD-11498AD594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689403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DC3AB-4366-D976-1A1B-06CD9F7F46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C1EC8-F491-4FDF-9013-9FCC03A955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25598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42FA5-3927-8C56-9B8A-B71A0F0AA9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3A925-A3B2-414F-B82F-BF47FFFD5F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37001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851" y="1093789"/>
            <a:ext cx="5005916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4967" y="1093789"/>
            <a:ext cx="500591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3B9E73E-218A-2F92-C35F-304893BE68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C89B1-49F8-46B8-A648-D34626F75E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80996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E981368-2CDB-892A-C2D7-4ACC2BF073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28EBF-F217-462F-B747-EB83BB345D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68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09C69-ED90-4B11-A01B-43DB288356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2971B65-D33B-56AE-9757-6F225F121B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6BE70-4BB3-4BEF-BEB7-8B1DBB60F0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67758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9CF7003E-030E-3E2C-ACD7-EB96FB506C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0D57B-A19F-4FC1-8616-960F74415E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79623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EEA74BB-06EC-A970-21DA-E346C6BF16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44C0A-C910-41DC-B73C-6EF18924E4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65406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E4009F4-8876-1501-C316-DFBB94A7642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35EA2-F0B3-4DCB-80AD-8EA1E325EE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698330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120D4-55D8-85D6-694C-47B1ADBCE2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1A46F-6630-490D-BD67-B1655F6797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74323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01667" y="117475"/>
            <a:ext cx="26924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7" y="117475"/>
            <a:ext cx="78740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440C54-A686-5735-3F75-AEF65D607E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1A052-9F18-4D76-B0CC-56F8B67989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709004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909811-C99B-0091-B716-D4CF278583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700B6-AD12-4AC0-9F09-562D8AD7F8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94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37DB6-3490-4C13-828F-5417DB15D2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984" y="81558"/>
            <a:ext cx="7867667" cy="11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7298"/>
            <a:ext cx="10972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D6FD3FE-3A0A-480E-BC78-54696FD1A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0459" y="285728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24547"/>
            <a:ext cx="581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baseline="0" dirty="0" err="1">
                <a:solidFill>
                  <a:schemeClr val="bg1"/>
                </a:solidFill>
              </a:rPr>
              <a:t>Organization_jxh</a:t>
            </a:r>
            <a:endParaRPr lang="zh-CN" altLang="en-US" sz="24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6762755" y="6357958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</p:sldLayoutIdLst>
  <p:transition spd="med">
    <p:random/>
    <p:sndAc>
      <p:stSnd>
        <p:snd r:embed="rId16" name="chimes.wav"/>
      </p:stSnd>
    </p:sndAc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12" y="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12" y="121442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/>
            </a:lvl1pPr>
          </a:lstStyle>
          <a:p>
            <a:fld id="{7B92D8AC-6FB5-4907-AE0D-3C1A693724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0"/>
            <a:ext cx="11055351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/>
            </a:lvl1pPr>
          </a:lstStyle>
          <a:p>
            <a:fld id="{6A830C9D-C376-4D0A-BE9D-F16796CCB11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814918" y="4365626"/>
            <a:ext cx="10850033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Tx/>
              <a:buFontTx/>
              <a:buChar char="•"/>
            </a:pPr>
            <a:r>
              <a:rPr lang="zh-CN" altLang="en-US" sz="2400">
                <a:ea typeface="Arial Unicode MS" pitchFamily="34" charset="-122"/>
                <a:cs typeface="Arial Unicode MS" pitchFamily="34" charset="-122"/>
              </a:rPr>
              <a:t>单击此处编辑母版文本样式</a:t>
            </a:r>
          </a:p>
          <a:p>
            <a:pPr>
              <a:spcBef>
                <a:spcPct val="20000"/>
              </a:spcBef>
              <a:buClrTx/>
            </a:pPr>
            <a:endParaRPr lang="en-US" altLang="zh-CN" sz="2400"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35" y="0"/>
            <a:ext cx="7867667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12" y="928671"/>
            <a:ext cx="10972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9DC9DB0-14F1-426C-A00E-451C377CB50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24547"/>
            <a:ext cx="581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baseline="0" dirty="0" err="1">
                <a:solidFill>
                  <a:schemeClr val="bg1"/>
                </a:solidFill>
              </a:rPr>
              <a:t>Organization_Instruction_jxh</a:t>
            </a:r>
            <a:endParaRPr lang="zh-CN" altLang="en-US" sz="24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5429245" y="6326528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2.</a:t>
            </a:r>
            <a:fld id="{523AB107-6101-439A-BA7F-80ADDA7E7EB6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</p:sldLayoutIdLst>
  <p:transition spd="med">
    <p:random/>
    <p:sndAc>
      <p:stSnd>
        <p:snd r:embed="rId15" name="chimes.wav"/>
      </p:stSnd>
    </p:sndAc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ABC0B4-8EC8-67DB-7366-7FB91BA7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673963-DC71-C137-70E2-2D5337D60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A285B-E121-A364-96FB-0FFF3F2BC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55959-071D-3BB2-9FC0-D6EAC794A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35AF97-5630-04DB-BC42-D1433B33F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D6FD3FE-3A0A-480E-BC78-54696FD1A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6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ransition spd="med">
    <p:random/>
    <p:sndAc>
      <p:stSnd>
        <p:snd r:embed="rId13" name="chimes.wav"/>
      </p:stSnd>
    </p:sndAc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539C74C-DFD6-CE68-232E-19844717B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85850" y="1093788"/>
            <a:ext cx="1021556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B13B493D-4ABF-12CD-DBE7-0FE216CF51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5072E7E-4858-4E30-9885-EB33031FCC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004" name="Text Box 4">
            <a:extLst>
              <a:ext uri="{FF2B5EF4-FFF2-40B4-BE49-F238E27FC236}">
                <a16:creationId xmlns:a16="http://schemas.microsoft.com/office/drawing/2014/main" id="{E2DD119E-5ED1-C729-6F97-3803D148A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763" y="6613525"/>
            <a:ext cx="2403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BBA9650A-A854-17BE-A753-9C37DD29C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6613525"/>
            <a:ext cx="5191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</a:rPr>
              <a:t>10.</a:t>
            </a:r>
            <a:fld id="{7AAD87C5-241B-4BAE-AC7D-6186E8B3FC98}" type="slidenum">
              <a:rPr lang="en-US" altLang="zh-CN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2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362590C6-87C7-1D68-C275-A229D8872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117475"/>
            <a:ext cx="1076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336C0783-F323-BBBC-0B0B-19A87A4B1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95563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</a:rPr>
              <a:t>Database System Concepts - 6</a:t>
            </a:r>
            <a:r>
              <a:rPr lang="en-US" altLang="zh-CN" sz="1000" b="1" baseline="30000">
                <a:solidFill>
                  <a:schemeClr val="tx2"/>
                </a:solidFill>
              </a:rPr>
              <a:t>th</a:t>
            </a:r>
            <a:r>
              <a:rPr lang="en-US" altLang="zh-CN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512008" name="Freeform 8">
            <a:extLst>
              <a:ext uri="{FF2B5EF4-FFF2-40B4-BE49-F238E27FC236}">
                <a16:creationId xmlns:a16="http://schemas.microsoft.com/office/drawing/2014/main" id="{A6489ABA-AC71-FB7A-2AC0-2366E35490D3}"/>
              </a:ext>
            </a:extLst>
          </p:cNvPr>
          <p:cNvSpPr>
            <a:spLocks/>
          </p:cNvSpPr>
          <p:nvPr/>
        </p:nvSpPr>
        <p:spPr bwMode="auto">
          <a:xfrm>
            <a:off x="11888788" y="5445125"/>
            <a:ext cx="3032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zh-CN" altLang="zh-CN"/>
          </a:p>
        </p:txBody>
      </p:sp>
      <p:pic>
        <p:nvPicPr>
          <p:cNvPr id="1033" name="Picture 9" descr="Cover-6Ed">
            <a:extLst>
              <a:ext uri="{FF2B5EF4-FFF2-40B4-BE49-F238E27FC236}">
                <a16:creationId xmlns:a16="http://schemas.microsoft.com/office/drawing/2014/main" id="{040BD4A5-73D9-30FE-8F14-814DFB802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0"/>
            <a:ext cx="892176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44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5.xml"/><Relationship Id="rId4" Type="http://schemas.openxmlformats.org/officeDocument/2006/relationships/image" Target="../media/image2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Relationship Id="rId5" Type="http://schemas.openxmlformats.org/officeDocument/2006/relationships/image" Target="../media/image12.wmf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3472" y="2204864"/>
            <a:ext cx="9217397" cy="324036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8000" b="1" dirty="0"/>
              <a:t>Chapter 5</a:t>
            </a:r>
            <a:endParaRPr lang="en-US" altLang="zh-CN" sz="6600" b="1" dirty="0"/>
          </a:p>
          <a:p>
            <a:pPr>
              <a:lnSpc>
                <a:spcPct val="90000"/>
              </a:lnSpc>
            </a:pPr>
            <a:r>
              <a:rPr lang="en-US" altLang="zh-CN" sz="6600" b="1" dirty="0">
                <a:solidFill>
                  <a:srgbClr val="0070C0"/>
                </a:solidFill>
              </a:rPr>
              <a:t>Memory Hierarchy 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9110"/>
            <a:ext cx="5689848" cy="90363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 dirty="0"/>
              <a:t>Average Memory Access Time </a:t>
            </a:r>
            <a:endParaRPr lang="zh-CN" altLang="en-US" sz="3200" b="1" dirty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370368" cy="2107431"/>
          </a:xfrm>
        </p:spPr>
        <p:txBody>
          <a:bodyPr/>
          <a:lstStyle/>
          <a:p>
            <a:pPr eaLnBrk="1" hangingPunct="1"/>
            <a:endParaRPr lang="en-US" altLang="zh-CN" sz="2400" dirty="0"/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</a:rPr>
              <a:t>主存平均存取时间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zh-CN" altLang="en-US" sz="2400" dirty="0">
                <a:solidFill>
                  <a:srgbClr val="FF0000"/>
                </a:solidFill>
              </a:rPr>
              <a:t>命中时间</a:t>
            </a:r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r>
              <a:rPr lang="zh-CN" altLang="en-US" sz="2400" dirty="0">
                <a:solidFill>
                  <a:srgbClr val="FF0000"/>
                </a:solidFill>
              </a:rPr>
              <a:t>未命中率</a:t>
            </a:r>
            <a:r>
              <a:rPr lang="en-US" altLang="zh-CN" sz="2400" dirty="0">
                <a:solidFill>
                  <a:srgbClr val="FF0000"/>
                </a:solidFill>
              </a:rPr>
              <a:t>*</a:t>
            </a:r>
            <a:r>
              <a:rPr lang="zh-CN" altLang="en-US" sz="2400" dirty="0">
                <a:solidFill>
                  <a:srgbClr val="FF0000"/>
                </a:solidFill>
              </a:rPr>
              <a:t>未命中惩罚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lang="zh-CN" altLang="en-US" sz="1400" dirty="0">
                <a:solidFill>
                  <a:srgbClr val="FF0000"/>
                </a:solidFill>
              </a:rPr>
              <a:t>   </a:t>
            </a:r>
            <a:r>
              <a:rPr lang="en-US" altLang="zh-CN" sz="1400" dirty="0">
                <a:solidFill>
                  <a:srgbClr val="FF0000"/>
                </a:solidFill>
              </a:rPr>
              <a:t>=hit rate × Cache time + miss rate ×memory time </a:t>
            </a:r>
          </a:p>
          <a:p>
            <a:pPr eaLnBrk="1" hangingPunct="1"/>
            <a:r>
              <a:rPr lang="en-US" altLang="zh-CN" sz="2400" dirty="0"/>
              <a:t>AMAT</a:t>
            </a:r>
            <a:r>
              <a:rPr lang="zh-CN" altLang="en-US" sz="2400" dirty="0"/>
              <a:t>越低，</a:t>
            </a:r>
            <a:r>
              <a:rPr lang="en-US" altLang="zh-CN" sz="2400" dirty="0"/>
              <a:t>cache</a:t>
            </a:r>
            <a:r>
              <a:rPr lang="zh-CN" altLang="en-US" sz="2400" dirty="0"/>
              <a:t>的性能就越高</a:t>
            </a:r>
            <a:endParaRPr lang="en-US" altLang="zh-CN" sz="240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18C24B0-7939-797E-7BF2-193F1F0F8D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187582"/>
              </p:ext>
            </p:extLst>
          </p:nvPr>
        </p:nvGraphicFramePr>
        <p:xfrm>
          <a:off x="1127448" y="1372108"/>
          <a:ext cx="5847391" cy="657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" name="Equation" r:id="rId4" imgW="2145960" imgH="241200" progId="Equation.DSMT4">
                  <p:embed/>
                </p:oleObj>
              </mc:Choice>
              <mc:Fallback>
                <p:oleObj name="Equation" r:id="rId4" imgW="2145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7448" y="1372108"/>
                        <a:ext cx="5847391" cy="657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CEBC561-6968-E6B3-C493-CFAA7EBC4206}"/>
              </a:ext>
            </a:extLst>
          </p:cNvPr>
          <p:cNvSpPr txBox="1"/>
          <p:nvPr/>
        </p:nvSpPr>
        <p:spPr>
          <a:xfrm>
            <a:off x="821069" y="3606440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影响命中率的硬件因素主要有：</a:t>
            </a:r>
            <a:endParaRPr lang="en-US" altLang="zh-CN" dirty="0"/>
          </a:p>
          <a:p>
            <a:pPr algn="l"/>
            <a:r>
              <a:rPr lang="en-US" altLang="zh-CN" dirty="0"/>
              <a:t>- Cache</a:t>
            </a:r>
            <a:r>
              <a:rPr lang="zh-CN" altLang="en-US" dirty="0"/>
              <a:t>的容量</a:t>
            </a:r>
            <a:endParaRPr lang="en-US" altLang="zh-CN" dirty="0"/>
          </a:p>
          <a:p>
            <a:pPr algn="l"/>
            <a:r>
              <a:rPr lang="en-US" altLang="zh-CN" dirty="0"/>
              <a:t>- Cache</a:t>
            </a:r>
            <a:r>
              <a:rPr lang="zh-CN" altLang="en-US" dirty="0"/>
              <a:t>与主存储器交换信息的单位量</a:t>
            </a:r>
            <a:r>
              <a:rPr lang="en-US" altLang="zh-CN" dirty="0"/>
              <a:t>(cache line size)</a:t>
            </a:r>
          </a:p>
          <a:p>
            <a:pPr algn="l"/>
            <a:r>
              <a:rPr lang="en-US" altLang="zh-CN" dirty="0"/>
              <a:t>- Cache</a:t>
            </a:r>
            <a:r>
              <a:rPr lang="zh-CN" altLang="en-US" dirty="0"/>
              <a:t>的组织方式</a:t>
            </a:r>
            <a:endParaRPr lang="en-US" altLang="zh-CN" dirty="0"/>
          </a:p>
          <a:p>
            <a:pPr algn="l"/>
            <a:r>
              <a:rPr lang="en-US" altLang="zh-CN" dirty="0"/>
              <a:t>- Cache</a:t>
            </a:r>
            <a:r>
              <a:rPr lang="zh-CN" altLang="en-US" dirty="0"/>
              <a:t>的替换算法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791744" y="298450"/>
            <a:ext cx="7200106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400" dirty="0"/>
              <a:t>Calculating cache performance</a:t>
            </a:r>
          </a:p>
        </p:txBody>
      </p:sp>
      <p:sp>
        <p:nvSpPr>
          <p:cNvPr id="36867" name="AutoShape 3"/>
          <p:cNvSpPr>
            <a:spLocks noGrp="1" noChangeArrowheads="1"/>
          </p:cNvSpPr>
          <p:nvPr>
            <p:ph idx="1"/>
          </p:nvPr>
        </p:nvSpPr>
        <p:spPr>
          <a:xfrm>
            <a:off x="1017515" y="1052736"/>
            <a:ext cx="11174485" cy="5506814"/>
          </a:xfrm>
        </p:spPr>
        <p:txBody>
          <a:bodyPr/>
          <a:lstStyle/>
          <a:p>
            <a:pPr eaLnBrk="1" hangingPunct="1"/>
            <a:r>
              <a:rPr lang="en-US" altLang="zh-CN" sz="2000" dirty="0"/>
              <a:t>Assume: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dirty="0"/>
              <a:t>		instruction cache miss rate 	2%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en-US" altLang="zh-CN" dirty="0"/>
              <a:t>  	</a:t>
            </a:r>
            <a:r>
              <a:rPr lang="en-US" altLang="zh-CN" sz="2000" dirty="0">
                <a:cs typeface="+mn-cs"/>
              </a:rPr>
              <a:t>	data cache miss rate 		4%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en-US" altLang="zh-CN" sz="2000" dirty="0">
                <a:cs typeface="+mn-cs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cs typeface="+mn-cs"/>
              </a:rPr>
              <a:t>CPI </a:t>
            </a:r>
            <a:r>
              <a:rPr lang="en-US" altLang="zh-CN" sz="2000" dirty="0">
                <a:cs typeface="+mn-cs"/>
              </a:rPr>
              <a:t>without any memory stalls	</a:t>
            </a:r>
            <a:r>
              <a:rPr lang="en-US" altLang="zh-CN" sz="2000" dirty="0">
                <a:solidFill>
                  <a:srgbClr val="FF0000"/>
                </a:solidFill>
                <a:cs typeface="+mn-cs"/>
              </a:rPr>
              <a:t>2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en-US" altLang="zh-CN" sz="2000" dirty="0">
                <a:cs typeface="+mn-cs"/>
              </a:rPr>
              <a:t>		miss penalty			100 cycles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en-US" altLang="zh-CN" sz="2000" dirty="0">
                <a:cs typeface="+mn-cs"/>
              </a:rPr>
              <a:t>		The frequency of all loads and stores is 36% 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F3300"/>
                </a:solidFill>
                <a:cs typeface="+mn-cs"/>
              </a:rPr>
              <a:t>Q</a:t>
            </a:r>
            <a:r>
              <a:rPr lang="en-US" altLang="zh-CN" sz="2000" dirty="0">
                <a:solidFill>
                  <a:srgbClr val="FF3300"/>
                </a:solidFill>
              </a:rPr>
              <a:t>uestion: How faster a processor would run with a perfect cache?</a:t>
            </a:r>
          </a:p>
          <a:p>
            <a:pPr eaLnBrk="1" hangingPunct="1"/>
            <a:r>
              <a:rPr lang="en-US" altLang="zh-CN" sz="2000" dirty="0"/>
              <a:t>Answer: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	Instruction miss cycles*I = I×2%×100	=2.00 I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	Data miss cycles*I          = I×</a:t>
            </a:r>
            <a:r>
              <a:rPr lang="en-US" altLang="zh-CN" sz="2000" b="1" dirty="0">
                <a:solidFill>
                  <a:srgbClr val="FF0000"/>
                </a:solidFill>
              </a:rPr>
              <a:t>36%</a:t>
            </a:r>
            <a:r>
              <a:rPr lang="en-US" altLang="zh-CN" sz="2000" dirty="0"/>
              <a:t>×4%×100	=1.44 I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	</a:t>
            </a:r>
            <a:r>
              <a:rPr lang="en-US" altLang="zh-CN" sz="2000" b="1" dirty="0">
                <a:solidFill>
                  <a:schemeClr val="accent2"/>
                </a:solidFill>
              </a:rPr>
              <a:t>Total memory-stall cycles*I= 2.00I+ 1.44I	=3.44 I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	</a:t>
            </a:r>
            <a:r>
              <a:rPr lang="en-US" altLang="zh-CN" sz="2000" b="1" dirty="0">
                <a:solidFill>
                  <a:srgbClr val="FF0000"/>
                </a:solidFill>
              </a:rPr>
              <a:t>CPI</a:t>
            </a:r>
            <a:r>
              <a:rPr lang="en-US" altLang="zh-CN" sz="2000" dirty="0"/>
              <a:t> with stall*clock cycle*I = </a:t>
            </a:r>
            <a:r>
              <a:rPr lang="en-US" altLang="zh-CN" sz="2000" b="1" dirty="0">
                <a:solidFill>
                  <a:srgbClr val="FF0000"/>
                </a:solidFill>
              </a:rPr>
              <a:t>CPI with perfect cache </a:t>
            </a:r>
            <a:r>
              <a:rPr lang="en-US" altLang="zh-CN" sz="2000" dirty="0"/>
              <a:t>+ total memory-stalls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		          = (</a:t>
            </a:r>
            <a:r>
              <a:rPr lang="en-US" altLang="zh-CN" sz="2000" dirty="0">
                <a:solidFill>
                  <a:srgbClr val="FF0000"/>
                </a:solidFill>
              </a:rPr>
              <a:t>2 </a:t>
            </a:r>
            <a:r>
              <a:rPr lang="en-US" altLang="zh-CN" sz="2000" dirty="0"/>
              <a:t>+ 3.44 )I = 5.44 I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11885" y="5542481"/>
            <a:ext cx="6805612" cy="696913"/>
            <a:chOff x="2170113" y="1214423"/>
            <a:chExt cx="6805612" cy="696913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2170113" y="1214423"/>
              <a:ext cx="3275012" cy="696913"/>
              <a:chOff x="204" y="3612"/>
              <a:chExt cx="2063" cy="439"/>
            </a:xfrm>
          </p:grpSpPr>
          <p:sp>
            <p:nvSpPr>
              <p:cNvPr id="11" name="Text Box 5"/>
              <p:cNvSpPr txBox="1">
                <a:spLocks noChangeArrowheads="1"/>
              </p:cNvSpPr>
              <p:nvPr/>
            </p:nvSpPr>
            <p:spPr bwMode="auto">
              <a:xfrm>
                <a:off x="521" y="3612"/>
                <a:ext cx="15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Arial" charset="0"/>
                  </a:rPr>
                  <a:t>CPU time with stalls</a:t>
                </a:r>
              </a:p>
            </p:txBody>
          </p:sp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>
                <a:off x="295" y="3839"/>
                <a:ext cx="18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204" y="3820"/>
                <a:ext cx="206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Arial" charset="0"/>
                  </a:rPr>
                  <a:t>CPU time with perfect cache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5159375" y="1214423"/>
              <a:ext cx="3816350" cy="696913"/>
              <a:chOff x="1020" y="2069"/>
              <a:chExt cx="1860" cy="439"/>
            </a:xfrm>
          </p:grpSpPr>
          <p:sp>
            <p:nvSpPr>
              <p:cNvPr id="8" name="Text Box 9"/>
              <p:cNvSpPr txBox="1">
                <a:spLocks noChangeArrowheads="1"/>
              </p:cNvSpPr>
              <p:nvPr/>
            </p:nvSpPr>
            <p:spPr bwMode="auto">
              <a:xfrm>
                <a:off x="1204" y="2069"/>
                <a:ext cx="14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I</a:t>
                </a:r>
                <a:r>
                  <a:rPr lang="en-US" altLang="zh-CN" sz="1800" b="1">
                    <a:latin typeface="Arial" charset="0"/>
                  </a:rPr>
                  <a:t>×CPI</a:t>
                </a:r>
                <a:r>
                  <a:rPr lang="en-US" altLang="zh-CN" sz="1800" b="1" baseline="-25000">
                    <a:latin typeface="Arial" charset="0"/>
                  </a:rPr>
                  <a:t>stall</a:t>
                </a:r>
                <a:r>
                  <a:rPr lang="en-US" altLang="zh-CN" sz="1800" b="1">
                    <a:latin typeface="Arial" charset="0"/>
                  </a:rPr>
                  <a:t>×Clock cycle</a:t>
                </a: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1250" y="2296"/>
                <a:ext cx="13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1020" y="2277"/>
                <a:ext cx="18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 err="1"/>
                  <a:t>I</a:t>
                </a:r>
                <a:r>
                  <a:rPr lang="en-US" altLang="zh-CN" sz="1800" b="1" dirty="0" err="1">
                    <a:latin typeface="Arial" charset="0"/>
                  </a:rPr>
                  <a:t>×CPI</a:t>
                </a:r>
                <a:r>
                  <a:rPr lang="en-US" altLang="zh-CN" sz="1800" b="1" baseline="-25000" dirty="0" err="1">
                    <a:latin typeface="Arial" charset="0"/>
                  </a:rPr>
                  <a:t>perfect</a:t>
                </a:r>
                <a:r>
                  <a:rPr lang="en-US" altLang="zh-CN" sz="1800" b="1" dirty="0" err="1">
                    <a:latin typeface="Arial" charset="0"/>
                  </a:rPr>
                  <a:t>×Clock</a:t>
                </a:r>
                <a:r>
                  <a:rPr lang="en-US" altLang="zh-CN" sz="1800" b="1" dirty="0">
                    <a:latin typeface="Arial" charset="0"/>
                  </a:rPr>
                  <a:t> cycle</a:t>
                </a:r>
              </a:p>
            </p:txBody>
          </p:sp>
        </p:grp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5230813" y="1357297"/>
              <a:ext cx="539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=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804902" y="5660106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Speedup =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9737363" y="5560737"/>
            <a:ext cx="2127251" cy="696913"/>
            <a:chOff x="6850063" y="2004998"/>
            <a:chExt cx="2127251" cy="696913"/>
          </a:xfrm>
        </p:grpSpPr>
        <p:grpSp>
          <p:nvGrpSpPr>
            <p:cNvPr id="16" name="Group 16"/>
            <p:cNvGrpSpPr>
              <a:grpSpLocks/>
            </p:cNvGrpSpPr>
            <p:nvPr/>
          </p:nvGrpSpPr>
          <p:grpSpPr bwMode="auto">
            <a:xfrm>
              <a:off x="6850063" y="2004998"/>
              <a:ext cx="1117600" cy="696913"/>
              <a:chOff x="1020" y="2069"/>
              <a:chExt cx="1860" cy="439"/>
            </a:xfrm>
          </p:grpSpPr>
          <p:sp>
            <p:nvSpPr>
              <p:cNvPr id="18" name="Text Box 17"/>
              <p:cNvSpPr txBox="1">
                <a:spLocks noChangeArrowheads="1"/>
              </p:cNvSpPr>
              <p:nvPr/>
            </p:nvSpPr>
            <p:spPr bwMode="auto">
              <a:xfrm>
                <a:off x="1205" y="2069"/>
                <a:ext cx="14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Arial" charset="0"/>
                  </a:rPr>
                  <a:t>5.44</a:t>
                </a:r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1250" y="2296"/>
                <a:ext cx="13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1020" y="2277"/>
                <a:ext cx="18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Arial" charset="0"/>
                  </a:rPr>
                  <a:t>2</a:t>
                </a:r>
                <a:endParaRPr lang="en-US" altLang="zh-CN" sz="1800" b="1" baseline="-25000">
                  <a:latin typeface="Arial" charset="0"/>
                </a:endParaRPr>
              </a:p>
            </p:txBody>
          </p:sp>
        </p:grpSp>
        <p:sp>
          <p:nvSpPr>
            <p:cNvPr id="17" name="Text Box 39"/>
            <p:cNvSpPr txBox="1">
              <a:spLocks noChangeArrowheads="1"/>
            </p:cNvSpPr>
            <p:nvPr/>
          </p:nvSpPr>
          <p:spPr bwMode="auto">
            <a:xfrm>
              <a:off x="7537451" y="2124060"/>
              <a:ext cx="14398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=2.72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531428" y="5698327"/>
            <a:ext cx="35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AutoShape 3"/>
          <p:cNvSpPr>
            <a:spLocks noGrp="1" noChangeArrowheads="1"/>
          </p:cNvSpPr>
          <p:nvPr>
            <p:ph idx="1"/>
          </p:nvPr>
        </p:nvSpPr>
        <p:spPr>
          <a:xfrm>
            <a:off x="1631504" y="692696"/>
            <a:ext cx="8382000" cy="1571636"/>
          </a:xfrm>
        </p:spPr>
        <p:txBody>
          <a:bodyPr/>
          <a:lstStyle/>
          <a:p>
            <a:pPr eaLnBrk="1" hangingPunct="1"/>
            <a:endParaRPr lang="en-US" altLang="zh-CN" sz="2000" dirty="0">
              <a:solidFill>
                <a:srgbClr val="FF33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000" dirty="0"/>
              <a:t>	Assume CPI reduces from 2 to 1</a:t>
            </a:r>
          </a:p>
          <a:p>
            <a:pPr eaLnBrk="1" hangingPunct="1">
              <a:buFontTx/>
              <a:buNone/>
            </a:pPr>
            <a:r>
              <a:rPr lang="en-US" altLang="zh-CN" sz="1400" dirty="0">
                <a:latin typeface="Times New Roman" pitchFamily="18" charset="0"/>
              </a:rPr>
              <a:t>	</a:t>
            </a:r>
            <a:r>
              <a:rPr lang="en-US" altLang="zh-CN" sz="1800" dirty="0">
                <a:latin typeface="Times New Roman" pitchFamily="18" charset="0"/>
              </a:rPr>
              <a:t>CPI with stall = CPI with perfect cache + total memory-stalls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latin typeface="Times New Roman" pitchFamily="18" charset="0"/>
              </a:rPr>
              <a:t>			=(1+3.44) I = </a:t>
            </a:r>
            <a:r>
              <a:rPr lang="en-US" altLang="zh-CN" sz="1800" dirty="0" err="1">
                <a:latin typeface="Times New Roman" pitchFamily="18" charset="0"/>
              </a:rPr>
              <a:t>4.44I</a:t>
            </a:r>
            <a:endParaRPr lang="en-US" altLang="zh-CN" sz="1800" dirty="0">
              <a:latin typeface="Times New Roman" pitchFamily="18" charset="0"/>
            </a:endParaRPr>
          </a:p>
        </p:txBody>
      </p:sp>
      <p:grpSp>
        <p:nvGrpSpPr>
          <p:cNvPr id="37899" name="Group 23"/>
          <p:cNvGrpSpPr>
            <a:grpSpLocks/>
          </p:cNvGrpSpPr>
          <p:nvPr/>
        </p:nvGrpSpPr>
        <p:grpSpPr bwMode="auto">
          <a:xfrm>
            <a:off x="1862752" y="2647862"/>
            <a:ext cx="3275013" cy="696912"/>
            <a:chOff x="204" y="3612"/>
            <a:chExt cx="2063" cy="439"/>
          </a:xfrm>
        </p:grpSpPr>
        <p:sp>
          <p:nvSpPr>
            <p:cNvPr id="37924" name="Text Box 24"/>
            <p:cNvSpPr txBox="1">
              <a:spLocks noChangeArrowheads="1"/>
            </p:cNvSpPr>
            <p:nvPr/>
          </p:nvSpPr>
          <p:spPr bwMode="auto">
            <a:xfrm>
              <a:off x="521" y="3612"/>
              <a:ext cx="15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Arial" charset="0"/>
                </a:rPr>
                <a:t>CPU time with stalls</a:t>
              </a:r>
            </a:p>
          </p:txBody>
        </p:sp>
        <p:sp>
          <p:nvSpPr>
            <p:cNvPr id="37925" name="Line 25"/>
            <p:cNvSpPr>
              <a:spLocks noChangeShapeType="1"/>
            </p:cNvSpPr>
            <p:nvPr/>
          </p:nvSpPr>
          <p:spPr bwMode="auto">
            <a:xfrm>
              <a:off x="295" y="3839"/>
              <a:ext cx="18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6" name="Text Box 26"/>
            <p:cNvSpPr txBox="1">
              <a:spLocks noChangeArrowheads="1"/>
            </p:cNvSpPr>
            <p:nvPr/>
          </p:nvSpPr>
          <p:spPr bwMode="auto">
            <a:xfrm>
              <a:off x="204" y="3820"/>
              <a:ext cx="20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Arial" charset="0"/>
                </a:rPr>
                <a:t>CPU time with perfect cache</a:t>
              </a:r>
            </a:p>
          </p:txBody>
        </p:sp>
      </p:grpSp>
      <p:grpSp>
        <p:nvGrpSpPr>
          <p:cNvPr id="37900" name="Group 27"/>
          <p:cNvGrpSpPr>
            <a:grpSpLocks/>
          </p:cNvGrpSpPr>
          <p:nvPr/>
        </p:nvGrpSpPr>
        <p:grpSpPr bwMode="auto">
          <a:xfrm>
            <a:off x="5358422" y="2647862"/>
            <a:ext cx="1117600" cy="696912"/>
            <a:chOff x="1020" y="2069"/>
            <a:chExt cx="1860" cy="439"/>
          </a:xfrm>
        </p:grpSpPr>
        <p:sp>
          <p:nvSpPr>
            <p:cNvPr id="37921" name="Text Box 28"/>
            <p:cNvSpPr txBox="1">
              <a:spLocks noChangeArrowheads="1"/>
            </p:cNvSpPr>
            <p:nvPr/>
          </p:nvSpPr>
          <p:spPr bwMode="auto">
            <a:xfrm>
              <a:off x="1205" y="2069"/>
              <a:ext cx="1445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 err="1">
                  <a:latin typeface="Arial" charset="0"/>
                </a:rPr>
                <a:t>CPI</a:t>
              </a:r>
              <a:r>
                <a:rPr lang="en-US" altLang="zh-CN" sz="1800" b="1" baseline="-25000" dirty="0" err="1">
                  <a:latin typeface="Arial" charset="0"/>
                </a:rPr>
                <a:t>stall</a:t>
              </a:r>
              <a:endParaRPr lang="en-US" altLang="zh-CN" sz="1800" b="1" baseline="-25000" dirty="0">
                <a:latin typeface="Arial" charset="0"/>
              </a:endParaRPr>
            </a:p>
          </p:txBody>
        </p:sp>
        <p:sp>
          <p:nvSpPr>
            <p:cNvPr id="37922" name="Line 29"/>
            <p:cNvSpPr>
              <a:spLocks noChangeShapeType="1"/>
            </p:cNvSpPr>
            <p:nvPr/>
          </p:nvSpPr>
          <p:spPr bwMode="auto">
            <a:xfrm>
              <a:off x="1250" y="2296"/>
              <a:ext cx="13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3" name="Text Box 30"/>
            <p:cNvSpPr txBox="1">
              <a:spLocks noChangeArrowheads="1"/>
            </p:cNvSpPr>
            <p:nvPr/>
          </p:nvSpPr>
          <p:spPr bwMode="auto">
            <a:xfrm>
              <a:off x="1020" y="2277"/>
              <a:ext cx="18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 err="1">
                  <a:latin typeface="Arial" charset="0"/>
                </a:rPr>
                <a:t>CPI</a:t>
              </a:r>
              <a:r>
                <a:rPr lang="en-US" altLang="zh-CN" sz="1800" b="1" baseline="-25000" dirty="0" err="1">
                  <a:latin typeface="Arial" charset="0"/>
                </a:rPr>
                <a:t>perfect</a:t>
              </a:r>
              <a:endParaRPr lang="en-US" altLang="zh-CN" sz="1800" b="1" baseline="-25000" dirty="0">
                <a:latin typeface="Arial" charset="0"/>
              </a:endParaRPr>
            </a:p>
          </p:txBody>
        </p:sp>
      </p:grpSp>
      <p:grpSp>
        <p:nvGrpSpPr>
          <p:cNvPr id="37901" name="Group 31"/>
          <p:cNvGrpSpPr>
            <a:grpSpLocks/>
          </p:cNvGrpSpPr>
          <p:nvPr/>
        </p:nvGrpSpPr>
        <p:grpSpPr bwMode="auto">
          <a:xfrm>
            <a:off x="6504601" y="2647862"/>
            <a:ext cx="1117600" cy="696912"/>
            <a:chOff x="1020" y="2069"/>
            <a:chExt cx="1860" cy="439"/>
          </a:xfrm>
        </p:grpSpPr>
        <p:sp>
          <p:nvSpPr>
            <p:cNvPr id="37918" name="Text Box 32"/>
            <p:cNvSpPr txBox="1">
              <a:spLocks noChangeArrowheads="1"/>
            </p:cNvSpPr>
            <p:nvPr/>
          </p:nvSpPr>
          <p:spPr bwMode="auto">
            <a:xfrm>
              <a:off x="1205" y="2069"/>
              <a:ext cx="14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Arial" charset="0"/>
                </a:rPr>
                <a:t>4.44</a:t>
              </a:r>
            </a:p>
          </p:txBody>
        </p:sp>
        <p:sp>
          <p:nvSpPr>
            <p:cNvPr id="37919" name="Line 33"/>
            <p:cNvSpPr>
              <a:spLocks noChangeShapeType="1"/>
            </p:cNvSpPr>
            <p:nvPr/>
          </p:nvSpPr>
          <p:spPr bwMode="auto">
            <a:xfrm>
              <a:off x="1250" y="2296"/>
              <a:ext cx="13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0" name="Text Box 34"/>
            <p:cNvSpPr txBox="1">
              <a:spLocks noChangeArrowheads="1"/>
            </p:cNvSpPr>
            <p:nvPr/>
          </p:nvSpPr>
          <p:spPr bwMode="auto">
            <a:xfrm>
              <a:off x="1020" y="2277"/>
              <a:ext cx="18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Arial" charset="0"/>
                </a:rPr>
                <a:t>1</a:t>
              </a:r>
              <a:endParaRPr lang="en-US" altLang="zh-CN" sz="1800" b="1" baseline="-25000">
                <a:latin typeface="Arial" charset="0"/>
              </a:endParaRPr>
            </a:p>
          </p:txBody>
        </p:sp>
      </p:grpSp>
      <p:sp>
        <p:nvSpPr>
          <p:cNvPr id="37902" name="Text Box 36"/>
          <p:cNvSpPr txBox="1">
            <a:spLocks noChangeArrowheads="1"/>
          </p:cNvSpPr>
          <p:nvPr/>
        </p:nvSpPr>
        <p:spPr bwMode="auto">
          <a:xfrm>
            <a:off x="4886939" y="2768512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=</a:t>
            </a:r>
          </a:p>
        </p:txBody>
      </p:sp>
      <p:sp>
        <p:nvSpPr>
          <p:cNvPr id="37903" name="Text Box 37"/>
          <p:cNvSpPr txBox="1">
            <a:spLocks noChangeArrowheads="1"/>
          </p:cNvSpPr>
          <p:nvPr/>
        </p:nvSpPr>
        <p:spPr bwMode="auto">
          <a:xfrm>
            <a:off x="6182339" y="2768512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=</a:t>
            </a:r>
          </a:p>
        </p:txBody>
      </p:sp>
      <p:sp>
        <p:nvSpPr>
          <p:cNvPr id="37904" name="Text Box 38"/>
          <p:cNvSpPr txBox="1">
            <a:spLocks noChangeArrowheads="1"/>
          </p:cNvSpPr>
          <p:nvPr/>
        </p:nvSpPr>
        <p:spPr bwMode="auto">
          <a:xfrm>
            <a:off x="7261839" y="2768512"/>
            <a:ext cx="1439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=4.44</a:t>
            </a:r>
          </a:p>
        </p:txBody>
      </p:sp>
      <p:sp>
        <p:nvSpPr>
          <p:cNvPr id="37910" name="Text Box 50"/>
          <p:cNvSpPr txBox="1">
            <a:spLocks noChangeArrowheads="1"/>
          </p:cNvSpPr>
          <p:nvPr/>
        </p:nvSpPr>
        <p:spPr bwMode="auto">
          <a:xfrm>
            <a:off x="1484943" y="3592424"/>
            <a:ext cx="453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Ratio time for Memory stalls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770038" y="4297274"/>
            <a:ext cx="5399086" cy="696913"/>
            <a:chOff x="2496692" y="4604197"/>
            <a:chExt cx="5399086" cy="696913"/>
          </a:xfrm>
        </p:grpSpPr>
        <p:grpSp>
          <p:nvGrpSpPr>
            <p:cNvPr id="37906" name="Group 40"/>
            <p:cNvGrpSpPr>
              <a:grpSpLocks/>
            </p:cNvGrpSpPr>
            <p:nvPr/>
          </p:nvGrpSpPr>
          <p:grpSpPr bwMode="auto">
            <a:xfrm>
              <a:off x="3215828" y="4604197"/>
              <a:ext cx="1117600" cy="696913"/>
              <a:chOff x="1020" y="2069"/>
              <a:chExt cx="1860" cy="439"/>
            </a:xfrm>
          </p:grpSpPr>
          <p:sp>
            <p:nvSpPr>
              <p:cNvPr id="37915" name="Text Box 41"/>
              <p:cNvSpPr txBox="1">
                <a:spLocks noChangeArrowheads="1"/>
              </p:cNvSpPr>
              <p:nvPr/>
            </p:nvSpPr>
            <p:spPr bwMode="auto">
              <a:xfrm>
                <a:off x="1205" y="2069"/>
                <a:ext cx="14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Arial" charset="0"/>
                  </a:rPr>
                  <a:t>3.44</a:t>
                </a:r>
              </a:p>
            </p:txBody>
          </p:sp>
          <p:sp>
            <p:nvSpPr>
              <p:cNvPr id="37916" name="Line 42"/>
              <p:cNvSpPr>
                <a:spLocks noChangeShapeType="1"/>
              </p:cNvSpPr>
              <p:nvPr/>
            </p:nvSpPr>
            <p:spPr bwMode="auto">
              <a:xfrm>
                <a:off x="1250" y="2296"/>
                <a:ext cx="13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17" name="Text Box 43"/>
              <p:cNvSpPr txBox="1">
                <a:spLocks noChangeArrowheads="1"/>
              </p:cNvSpPr>
              <p:nvPr/>
            </p:nvSpPr>
            <p:spPr bwMode="auto">
              <a:xfrm>
                <a:off x="1020" y="2277"/>
                <a:ext cx="18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Arial" charset="0"/>
                  </a:rPr>
                  <a:t>5.44</a:t>
                </a:r>
                <a:endParaRPr lang="en-US" altLang="zh-CN" sz="1800" b="1" baseline="-25000">
                  <a:latin typeface="Arial" charset="0"/>
                </a:endParaRPr>
              </a:p>
            </p:txBody>
          </p:sp>
        </p:grpSp>
        <p:grpSp>
          <p:nvGrpSpPr>
            <p:cNvPr id="37907" name="Group 44"/>
            <p:cNvGrpSpPr>
              <a:grpSpLocks/>
            </p:cNvGrpSpPr>
            <p:nvPr/>
          </p:nvGrpSpPr>
          <p:grpSpPr bwMode="auto">
            <a:xfrm>
              <a:off x="5735191" y="4604197"/>
              <a:ext cx="1117600" cy="696913"/>
              <a:chOff x="1020" y="2069"/>
              <a:chExt cx="1860" cy="439"/>
            </a:xfrm>
          </p:grpSpPr>
          <p:sp>
            <p:nvSpPr>
              <p:cNvPr id="37912" name="Text Box 45"/>
              <p:cNvSpPr txBox="1">
                <a:spLocks noChangeArrowheads="1"/>
              </p:cNvSpPr>
              <p:nvPr/>
            </p:nvSpPr>
            <p:spPr bwMode="auto">
              <a:xfrm>
                <a:off x="1205" y="2069"/>
                <a:ext cx="14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Arial" charset="0"/>
                  </a:rPr>
                  <a:t>3.44</a:t>
                </a:r>
              </a:p>
            </p:txBody>
          </p:sp>
          <p:sp>
            <p:nvSpPr>
              <p:cNvPr id="37913" name="Line 46"/>
              <p:cNvSpPr>
                <a:spLocks noChangeShapeType="1"/>
              </p:cNvSpPr>
              <p:nvPr/>
            </p:nvSpPr>
            <p:spPr bwMode="auto">
              <a:xfrm>
                <a:off x="1250" y="2296"/>
                <a:ext cx="13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14" name="Text Box 47"/>
              <p:cNvSpPr txBox="1">
                <a:spLocks noChangeArrowheads="1"/>
              </p:cNvSpPr>
              <p:nvPr/>
            </p:nvSpPr>
            <p:spPr bwMode="auto">
              <a:xfrm>
                <a:off x="1020" y="2277"/>
                <a:ext cx="18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Arial" charset="0"/>
                  </a:rPr>
                  <a:t>4.44</a:t>
                </a:r>
                <a:endParaRPr lang="en-US" altLang="zh-CN" sz="1800" b="1" baseline="-25000">
                  <a:latin typeface="Arial" charset="0"/>
                </a:endParaRPr>
              </a:p>
            </p:txBody>
          </p:sp>
        </p:grpSp>
        <p:sp>
          <p:nvSpPr>
            <p:cNvPr id="37908" name="Text Box 48"/>
            <p:cNvSpPr txBox="1">
              <a:spLocks noChangeArrowheads="1"/>
            </p:cNvSpPr>
            <p:nvPr/>
          </p:nvSpPr>
          <p:spPr bwMode="auto">
            <a:xfrm>
              <a:off x="4007992" y="4747071"/>
              <a:ext cx="20161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=63%    to</a:t>
              </a:r>
            </a:p>
          </p:txBody>
        </p:sp>
        <p:sp>
          <p:nvSpPr>
            <p:cNvPr id="37909" name="Text Box 49"/>
            <p:cNvSpPr txBox="1">
              <a:spLocks noChangeArrowheads="1"/>
            </p:cNvSpPr>
            <p:nvPr/>
          </p:nvSpPr>
          <p:spPr bwMode="auto">
            <a:xfrm>
              <a:off x="6455916" y="4748659"/>
              <a:ext cx="14398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=77%</a:t>
              </a:r>
            </a:p>
          </p:txBody>
        </p:sp>
        <p:sp>
          <p:nvSpPr>
            <p:cNvPr id="37911" name="Rectangle 51"/>
            <p:cNvSpPr>
              <a:spLocks noChangeArrowheads="1"/>
            </p:cNvSpPr>
            <p:nvPr/>
          </p:nvSpPr>
          <p:spPr bwMode="auto">
            <a:xfrm>
              <a:off x="2496692" y="4697859"/>
              <a:ext cx="7762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from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6B630EC-DC8B-3316-008E-A885A6306C0D}"/>
              </a:ext>
            </a:extLst>
          </p:cNvPr>
          <p:cNvSpPr txBox="1"/>
          <p:nvPr/>
        </p:nvSpPr>
        <p:spPr>
          <a:xfrm>
            <a:off x="1358696" y="5672198"/>
            <a:ext cx="9217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跑得更快，</a:t>
            </a:r>
            <a:r>
              <a:rPr lang="en-US" altLang="zh-CN" dirty="0"/>
              <a:t>Cache</a:t>
            </a:r>
            <a:r>
              <a:rPr lang="zh-CN" altLang="en-US" dirty="0"/>
              <a:t>在执行时间中占的比重更高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AutoShape 3"/>
          <p:cNvSpPr>
            <a:spLocks noGrp="1" noChangeArrowheads="1"/>
          </p:cNvSpPr>
          <p:nvPr>
            <p:ph idx="1"/>
          </p:nvPr>
        </p:nvSpPr>
        <p:spPr>
          <a:xfrm>
            <a:off x="703433" y="649412"/>
            <a:ext cx="10369152" cy="2435608"/>
          </a:xfrm>
        </p:spPr>
        <p:txBody>
          <a:bodyPr>
            <a:normAutofit/>
          </a:bodyPr>
          <a:lstStyle/>
          <a:p>
            <a:pPr eaLnBrk="1" hangingPunct="1"/>
            <a:endParaRPr lang="en-US" altLang="zh-CN" sz="1100" i="1" dirty="0"/>
          </a:p>
          <a:p>
            <a:pPr eaLnBrk="1" hangingPunct="1"/>
            <a:r>
              <a:rPr lang="en-US" altLang="zh-CN" i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Question : </a:t>
            </a:r>
            <a:r>
              <a:rPr lang="zh-CN" altLang="en-US" i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时钟频率变为</a:t>
            </a:r>
            <a:r>
              <a:rPr lang="en-US" altLang="zh-CN" i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2</a:t>
            </a:r>
            <a:r>
              <a:rPr lang="zh-CN" altLang="en-US" i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倍</a:t>
            </a:r>
            <a:endParaRPr lang="en-US" altLang="zh-CN" i="1" dirty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</a:endParaRPr>
          </a:p>
          <a:p>
            <a:pPr eaLnBrk="1" hangingPunct="1"/>
            <a:r>
              <a:rPr lang="en-US" altLang="zh-CN" i="1" dirty="0"/>
              <a:t>Answer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latin typeface="Times New Roman" pitchFamily="18" charset="0"/>
              </a:rPr>
              <a:t>Total miss cycles per instruction = (2%</a:t>
            </a:r>
            <a:r>
              <a:rPr lang="en-US" altLang="zh-CN" dirty="0"/>
              <a:t>×</a:t>
            </a:r>
            <a:r>
              <a:rPr lang="en-US" altLang="zh-CN" b="1" dirty="0">
                <a:solidFill>
                  <a:srgbClr val="FF0000"/>
                </a:solidFill>
              </a:rPr>
              <a:t>200</a:t>
            </a:r>
            <a:r>
              <a:rPr lang="en-US" altLang="zh-CN" dirty="0"/>
              <a:t>) + 36%×(4%×</a:t>
            </a:r>
            <a:r>
              <a:rPr lang="en-US" altLang="zh-CN" b="1" dirty="0">
                <a:solidFill>
                  <a:srgbClr val="FF0000"/>
                </a:solidFill>
              </a:rPr>
              <a:t>200</a:t>
            </a:r>
            <a:r>
              <a:rPr lang="en-US" altLang="zh-CN" dirty="0"/>
              <a:t>)</a:t>
            </a:r>
            <a:r>
              <a:rPr lang="en-US" altLang="zh-CN" dirty="0">
                <a:latin typeface="Times New Roman" pitchFamily="18" charset="0"/>
              </a:rPr>
              <a:t>=6.88</a:t>
            </a:r>
          </a:p>
          <a:p>
            <a:pPr algn="ctr" eaLnBrk="1" hangingPunct="1">
              <a:buFontTx/>
              <a:buNone/>
            </a:pPr>
            <a:r>
              <a:rPr lang="en-US" altLang="zh-CN" dirty="0">
                <a:latin typeface="Times New Roman" pitchFamily="18" charset="0"/>
              </a:rPr>
              <a:t>CPI with cache misses = 2 + 6.88 =8.88</a:t>
            </a:r>
          </a:p>
          <a:p>
            <a:pPr eaLnBrk="1" hangingPunct="1">
              <a:buFontTx/>
              <a:buNone/>
            </a:pPr>
            <a:endParaRPr lang="en-US" altLang="zh-CN" sz="2000" dirty="0">
              <a:latin typeface="Times New Roman" pitchFamily="18" charset="0"/>
            </a:endParaRPr>
          </a:p>
          <a:p>
            <a:pPr eaLnBrk="1" hangingPunct="1"/>
            <a:endParaRPr lang="en-US" altLang="zh-CN" sz="2000" i="1" dirty="0"/>
          </a:p>
        </p:txBody>
      </p:sp>
      <p:grpSp>
        <p:nvGrpSpPr>
          <p:cNvPr id="38916" name="Group 30"/>
          <p:cNvGrpSpPr>
            <a:grpSpLocks/>
          </p:cNvGrpSpPr>
          <p:nvPr/>
        </p:nvGrpSpPr>
        <p:grpSpPr bwMode="auto">
          <a:xfrm>
            <a:off x="1838296" y="3464170"/>
            <a:ext cx="8099425" cy="1439863"/>
            <a:chOff x="1" y="2840"/>
            <a:chExt cx="5102" cy="907"/>
          </a:xfrm>
        </p:grpSpPr>
        <p:grpSp>
          <p:nvGrpSpPr>
            <p:cNvPr id="38918" name="Group 8"/>
            <p:cNvGrpSpPr>
              <a:grpSpLocks/>
            </p:cNvGrpSpPr>
            <p:nvPr/>
          </p:nvGrpSpPr>
          <p:grpSpPr bwMode="auto">
            <a:xfrm>
              <a:off x="1" y="2855"/>
              <a:ext cx="2834" cy="439"/>
              <a:chOff x="137" y="3173"/>
              <a:chExt cx="2834" cy="439"/>
            </a:xfrm>
          </p:grpSpPr>
          <p:sp>
            <p:nvSpPr>
              <p:cNvPr id="38935" name="Text Box 5"/>
              <p:cNvSpPr txBox="1">
                <a:spLocks noChangeArrowheads="1"/>
              </p:cNvSpPr>
              <p:nvPr/>
            </p:nvSpPr>
            <p:spPr bwMode="auto">
              <a:xfrm>
                <a:off x="572" y="3173"/>
                <a:ext cx="208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Arial" charset="0"/>
                  </a:rPr>
                  <a:t>Performance with fast clock</a:t>
                </a:r>
              </a:p>
            </p:txBody>
          </p:sp>
          <p:sp>
            <p:nvSpPr>
              <p:cNvPr id="38936" name="Line 6"/>
              <p:cNvSpPr>
                <a:spLocks noChangeShapeType="1"/>
              </p:cNvSpPr>
              <p:nvPr/>
            </p:nvSpPr>
            <p:spPr bwMode="auto">
              <a:xfrm flipV="1">
                <a:off x="521" y="3385"/>
                <a:ext cx="2119" cy="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37" name="Text Box 7"/>
              <p:cNvSpPr txBox="1">
                <a:spLocks noChangeArrowheads="1"/>
              </p:cNvSpPr>
              <p:nvPr/>
            </p:nvSpPr>
            <p:spPr bwMode="auto">
              <a:xfrm>
                <a:off x="137" y="3381"/>
                <a:ext cx="283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Arial" charset="0"/>
                  </a:rPr>
                  <a:t>Performance with slow clock</a:t>
                </a:r>
              </a:p>
            </p:txBody>
          </p:sp>
        </p:grpSp>
        <p:grpSp>
          <p:nvGrpSpPr>
            <p:cNvPr id="38919" name="Group 12"/>
            <p:cNvGrpSpPr>
              <a:grpSpLocks/>
            </p:cNvGrpSpPr>
            <p:nvPr/>
          </p:nvGrpSpPr>
          <p:grpSpPr bwMode="auto">
            <a:xfrm>
              <a:off x="2517" y="2840"/>
              <a:ext cx="2449" cy="439"/>
              <a:chOff x="2880" y="3173"/>
              <a:chExt cx="2449" cy="439"/>
            </a:xfrm>
          </p:grpSpPr>
          <p:sp>
            <p:nvSpPr>
              <p:cNvPr id="38932" name="Text Box 9"/>
              <p:cNvSpPr txBox="1">
                <a:spLocks noChangeArrowheads="1"/>
              </p:cNvSpPr>
              <p:nvPr/>
            </p:nvSpPr>
            <p:spPr bwMode="auto">
              <a:xfrm>
                <a:off x="2987" y="3173"/>
                <a:ext cx="22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Arial" charset="0"/>
                  </a:rPr>
                  <a:t>Execution time with slow clock</a:t>
                </a:r>
              </a:p>
            </p:txBody>
          </p:sp>
          <p:sp>
            <p:nvSpPr>
              <p:cNvPr id="38933" name="Line 10"/>
              <p:cNvSpPr>
                <a:spLocks noChangeShapeType="1"/>
              </p:cNvSpPr>
              <p:nvPr/>
            </p:nvSpPr>
            <p:spPr bwMode="auto">
              <a:xfrm flipV="1">
                <a:off x="3083" y="3385"/>
                <a:ext cx="2119" cy="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34" name="Text Box 11"/>
              <p:cNvSpPr txBox="1">
                <a:spLocks noChangeArrowheads="1"/>
              </p:cNvSpPr>
              <p:nvPr/>
            </p:nvSpPr>
            <p:spPr bwMode="auto">
              <a:xfrm>
                <a:off x="2880" y="3381"/>
                <a:ext cx="24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Arial" charset="0"/>
                  </a:rPr>
                  <a:t>Execution time with fast clock</a:t>
                </a:r>
              </a:p>
            </p:txBody>
          </p:sp>
        </p:grpSp>
        <p:grpSp>
          <p:nvGrpSpPr>
            <p:cNvPr id="38920" name="Group 28"/>
            <p:cNvGrpSpPr>
              <a:grpSpLocks/>
            </p:cNvGrpSpPr>
            <p:nvPr/>
          </p:nvGrpSpPr>
          <p:grpSpPr bwMode="auto">
            <a:xfrm>
              <a:off x="1202" y="3308"/>
              <a:ext cx="2404" cy="439"/>
              <a:chOff x="748" y="3626"/>
              <a:chExt cx="2404" cy="439"/>
            </a:xfrm>
          </p:grpSpPr>
          <p:sp>
            <p:nvSpPr>
              <p:cNvPr id="38929" name="Text Box 18"/>
              <p:cNvSpPr txBox="1">
                <a:spLocks noChangeArrowheads="1"/>
              </p:cNvSpPr>
              <p:nvPr/>
            </p:nvSpPr>
            <p:spPr bwMode="auto">
              <a:xfrm>
                <a:off x="827" y="3626"/>
                <a:ext cx="21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IC</a:t>
                </a:r>
                <a:r>
                  <a:rPr lang="en-US" altLang="zh-CN" sz="1800" b="1">
                    <a:latin typeface="Arial" charset="0"/>
                  </a:rPr>
                  <a:t>×CPI</a:t>
                </a:r>
                <a:r>
                  <a:rPr lang="en-US" altLang="zh-CN" sz="1800" b="1" baseline="-25000">
                    <a:latin typeface="Arial" charset="0"/>
                  </a:rPr>
                  <a:t>slow clock</a:t>
                </a:r>
                <a:r>
                  <a:rPr lang="en-US" altLang="zh-CN" sz="1800" b="1">
                    <a:latin typeface="Arial" charset="0"/>
                  </a:rPr>
                  <a:t>×Clock cycle</a:t>
                </a:r>
              </a:p>
            </p:txBody>
          </p:sp>
          <p:sp>
            <p:nvSpPr>
              <p:cNvPr id="38930" name="Line 19"/>
              <p:cNvSpPr>
                <a:spLocks noChangeShapeType="1"/>
              </p:cNvSpPr>
              <p:nvPr/>
            </p:nvSpPr>
            <p:spPr bwMode="auto">
              <a:xfrm flipV="1">
                <a:off x="886" y="3838"/>
                <a:ext cx="2016" cy="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31" name="Text Box 20"/>
              <p:cNvSpPr txBox="1">
                <a:spLocks noChangeArrowheads="1"/>
              </p:cNvSpPr>
              <p:nvPr/>
            </p:nvSpPr>
            <p:spPr bwMode="auto">
              <a:xfrm>
                <a:off x="748" y="3834"/>
                <a:ext cx="24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IC</a:t>
                </a:r>
                <a:r>
                  <a:rPr lang="en-US" altLang="zh-CN" sz="1800" b="1">
                    <a:latin typeface="Arial" charset="0"/>
                  </a:rPr>
                  <a:t>×CPI</a:t>
                </a:r>
                <a:r>
                  <a:rPr lang="en-US" altLang="zh-CN" sz="1800" b="1" baseline="-25000">
                    <a:latin typeface="Arial" charset="0"/>
                  </a:rPr>
                  <a:t>fast clock</a:t>
                </a:r>
                <a:r>
                  <a:rPr lang="en-US" altLang="zh-CN" sz="1800" b="1">
                    <a:latin typeface="Arial" charset="0"/>
                  </a:rPr>
                  <a:t>×Clock cycle/2</a:t>
                </a:r>
              </a:p>
            </p:txBody>
          </p:sp>
        </p:grpSp>
        <p:grpSp>
          <p:nvGrpSpPr>
            <p:cNvPr id="38921" name="Group 21"/>
            <p:cNvGrpSpPr>
              <a:grpSpLocks/>
            </p:cNvGrpSpPr>
            <p:nvPr/>
          </p:nvGrpSpPr>
          <p:grpSpPr bwMode="auto">
            <a:xfrm>
              <a:off x="3561" y="3308"/>
              <a:ext cx="906" cy="411"/>
              <a:chOff x="1020" y="2069"/>
              <a:chExt cx="1860" cy="475"/>
            </a:xfrm>
          </p:grpSpPr>
          <p:sp>
            <p:nvSpPr>
              <p:cNvPr id="38926" name="Text Box 22"/>
              <p:cNvSpPr txBox="1">
                <a:spLocks noChangeArrowheads="1"/>
              </p:cNvSpPr>
              <p:nvPr/>
            </p:nvSpPr>
            <p:spPr bwMode="auto">
              <a:xfrm>
                <a:off x="1205" y="2069"/>
                <a:ext cx="144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Arial" charset="0"/>
                  </a:rPr>
                  <a:t>5.44</a:t>
                </a:r>
              </a:p>
            </p:txBody>
          </p:sp>
          <p:sp>
            <p:nvSpPr>
              <p:cNvPr id="38927" name="Line 23"/>
              <p:cNvSpPr>
                <a:spLocks noChangeShapeType="1"/>
              </p:cNvSpPr>
              <p:nvPr/>
            </p:nvSpPr>
            <p:spPr bwMode="auto">
              <a:xfrm>
                <a:off x="1250" y="2296"/>
                <a:ext cx="13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28" name="Text Box 24"/>
              <p:cNvSpPr txBox="1">
                <a:spLocks noChangeArrowheads="1"/>
              </p:cNvSpPr>
              <p:nvPr/>
            </p:nvSpPr>
            <p:spPr bwMode="auto">
              <a:xfrm>
                <a:off x="1020" y="2277"/>
                <a:ext cx="18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Arial" charset="0"/>
                  </a:rPr>
                  <a:t>8.88×1/2</a:t>
                </a:r>
              </a:p>
            </p:txBody>
          </p:sp>
        </p:grpSp>
        <p:sp>
          <p:nvSpPr>
            <p:cNvPr id="38922" name="Text Box 25"/>
            <p:cNvSpPr txBox="1">
              <a:spLocks noChangeArrowheads="1"/>
            </p:cNvSpPr>
            <p:nvPr/>
          </p:nvSpPr>
          <p:spPr bwMode="auto">
            <a:xfrm>
              <a:off x="3334" y="3384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=</a:t>
              </a:r>
            </a:p>
          </p:txBody>
        </p:sp>
        <p:sp>
          <p:nvSpPr>
            <p:cNvPr id="38923" name="Text Box 26"/>
            <p:cNvSpPr txBox="1">
              <a:spLocks noChangeArrowheads="1"/>
            </p:cNvSpPr>
            <p:nvPr/>
          </p:nvSpPr>
          <p:spPr bwMode="auto">
            <a:xfrm>
              <a:off x="4196" y="3383"/>
              <a:ext cx="9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=1.23</a:t>
              </a:r>
            </a:p>
          </p:txBody>
        </p:sp>
        <p:sp>
          <p:nvSpPr>
            <p:cNvPr id="38924" name="Text Box 27"/>
            <p:cNvSpPr txBox="1">
              <a:spLocks noChangeArrowheads="1"/>
            </p:cNvSpPr>
            <p:nvPr/>
          </p:nvSpPr>
          <p:spPr bwMode="auto">
            <a:xfrm>
              <a:off x="1066" y="3384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=</a:t>
              </a:r>
            </a:p>
          </p:txBody>
        </p:sp>
        <p:sp>
          <p:nvSpPr>
            <p:cNvPr id="38925" name="Text Box 29"/>
            <p:cNvSpPr txBox="1">
              <a:spLocks noChangeArrowheads="1"/>
            </p:cNvSpPr>
            <p:nvPr/>
          </p:nvSpPr>
          <p:spPr bwMode="auto">
            <a:xfrm>
              <a:off x="2426" y="2915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=</a:t>
              </a:r>
            </a:p>
          </p:txBody>
        </p:sp>
      </p:grp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47310" cy="852223"/>
          </a:xfrm>
        </p:spPr>
        <p:txBody>
          <a:bodyPr/>
          <a:lstStyle/>
          <a:p>
            <a:r>
              <a:rPr lang="en-US" altLang="zh-CN" dirty="0"/>
              <a:t>Set </a:t>
            </a:r>
            <a:r>
              <a:rPr lang="zh-CN" altLang="en-US" dirty="0"/>
              <a:t>组相连</a:t>
            </a:r>
          </a:p>
        </p:txBody>
      </p:sp>
      <p:grpSp>
        <p:nvGrpSpPr>
          <p:cNvPr id="132" name="组合 131"/>
          <p:cNvGrpSpPr/>
          <p:nvPr/>
        </p:nvGrpSpPr>
        <p:grpSpPr>
          <a:xfrm>
            <a:off x="3071664" y="1134985"/>
            <a:ext cx="5517256" cy="2286015"/>
            <a:chOff x="1142976" y="1428736"/>
            <a:chExt cx="6858048" cy="2813615"/>
          </a:xfrm>
        </p:grpSpPr>
        <p:sp>
          <p:nvSpPr>
            <p:cNvPr id="127" name="Freeform 178"/>
            <p:cNvSpPr>
              <a:spLocks/>
            </p:cNvSpPr>
            <p:nvPr/>
          </p:nvSpPr>
          <p:spPr bwMode="auto">
            <a:xfrm>
              <a:off x="3871908" y="1871652"/>
              <a:ext cx="214555" cy="858769"/>
            </a:xfrm>
            <a:custGeom>
              <a:avLst/>
              <a:gdLst>
                <a:gd name="T0" fmla="*/ 0 w 139"/>
                <a:gd name="T1" fmla="*/ 655 h 655"/>
                <a:gd name="T2" fmla="*/ 0 w 139"/>
                <a:gd name="T3" fmla="*/ 0 h 655"/>
                <a:gd name="T4" fmla="*/ 139 w 139"/>
                <a:gd name="T5" fmla="*/ 0 h 655"/>
                <a:gd name="T6" fmla="*/ 139 w 139"/>
                <a:gd name="T7" fmla="*/ 655 h 655"/>
                <a:gd name="T8" fmla="*/ 0 w 139"/>
                <a:gd name="T9" fmla="*/ 655 h 655"/>
                <a:gd name="T10" fmla="*/ 0 w 139"/>
                <a:gd name="T11" fmla="*/ 655 h 6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9" h="655">
                  <a:moveTo>
                    <a:pt x="0" y="655"/>
                  </a:moveTo>
                  <a:lnTo>
                    <a:pt x="0" y="0"/>
                  </a:lnTo>
                  <a:lnTo>
                    <a:pt x="139" y="0"/>
                  </a:lnTo>
                  <a:lnTo>
                    <a:pt x="139" y="655"/>
                  </a:lnTo>
                  <a:lnTo>
                    <a:pt x="0" y="655"/>
                  </a:lnTo>
                  <a:close/>
                </a:path>
              </a:pathLst>
            </a:custGeom>
            <a:solidFill>
              <a:srgbClr val="EB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291"/>
            <p:cNvGrpSpPr>
              <a:grpSpLocks/>
            </p:cNvGrpSpPr>
            <p:nvPr/>
          </p:nvGrpSpPr>
          <p:grpSpPr bwMode="auto">
            <a:xfrm>
              <a:off x="1142976" y="1428736"/>
              <a:ext cx="6858048" cy="2813615"/>
              <a:chOff x="671" y="708"/>
              <a:chExt cx="4443" cy="2146"/>
            </a:xfrm>
          </p:grpSpPr>
          <p:sp>
            <p:nvSpPr>
              <p:cNvPr id="5" name="Line 149"/>
              <p:cNvSpPr>
                <a:spLocks noChangeShapeType="1"/>
              </p:cNvSpPr>
              <p:nvPr/>
            </p:nvSpPr>
            <p:spPr bwMode="auto">
              <a:xfrm>
                <a:off x="3262" y="1051"/>
                <a:ext cx="3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" name="Line 150"/>
              <p:cNvSpPr>
                <a:spLocks noChangeShapeType="1"/>
              </p:cNvSpPr>
              <p:nvPr/>
            </p:nvSpPr>
            <p:spPr bwMode="auto">
              <a:xfrm>
                <a:off x="2853" y="1051"/>
                <a:ext cx="1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Line 151"/>
              <p:cNvSpPr>
                <a:spLocks noChangeShapeType="1"/>
              </p:cNvSpPr>
              <p:nvPr/>
            </p:nvSpPr>
            <p:spPr bwMode="auto">
              <a:xfrm>
                <a:off x="2713" y="1051"/>
                <a:ext cx="3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Freeform 152"/>
              <p:cNvSpPr>
                <a:spLocks/>
              </p:cNvSpPr>
              <p:nvPr/>
            </p:nvSpPr>
            <p:spPr bwMode="auto">
              <a:xfrm>
                <a:off x="2299" y="1051"/>
                <a:ext cx="140" cy="655"/>
              </a:xfrm>
              <a:custGeom>
                <a:avLst/>
                <a:gdLst>
                  <a:gd name="T0" fmla="*/ 0 w 140"/>
                  <a:gd name="T1" fmla="*/ 655 h 655"/>
                  <a:gd name="T2" fmla="*/ 0 w 140"/>
                  <a:gd name="T3" fmla="*/ 0 h 655"/>
                  <a:gd name="T4" fmla="*/ 140 w 140"/>
                  <a:gd name="T5" fmla="*/ 0 h 655"/>
                  <a:gd name="T6" fmla="*/ 140 w 140"/>
                  <a:gd name="T7" fmla="*/ 655 h 655"/>
                  <a:gd name="T8" fmla="*/ 0 w 140"/>
                  <a:gd name="T9" fmla="*/ 655 h 655"/>
                  <a:gd name="T10" fmla="*/ 0 w 140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0" h="655">
                    <a:moveTo>
                      <a:pt x="0" y="655"/>
                    </a:moveTo>
                    <a:lnTo>
                      <a:pt x="0" y="0"/>
                    </a:lnTo>
                    <a:lnTo>
                      <a:pt x="140" y="0"/>
                    </a:lnTo>
                    <a:lnTo>
                      <a:pt x="140" y="655"/>
                    </a:lnTo>
                    <a:lnTo>
                      <a:pt x="0" y="655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Freeform 153"/>
              <p:cNvSpPr>
                <a:spLocks/>
              </p:cNvSpPr>
              <p:nvPr/>
            </p:nvSpPr>
            <p:spPr bwMode="auto">
              <a:xfrm>
                <a:off x="2989" y="1051"/>
                <a:ext cx="140" cy="655"/>
              </a:xfrm>
              <a:custGeom>
                <a:avLst/>
                <a:gdLst>
                  <a:gd name="T0" fmla="*/ 0 w 140"/>
                  <a:gd name="T1" fmla="*/ 655 h 655"/>
                  <a:gd name="T2" fmla="*/ 0 w 140"/>
                  <a:gd name="T3" fmla="*/ 0 h 655"/>
                  <a:gd name="T4" fmla="*/ 140 w 140"/>
                  <a:gd name="T5" fmla="*/ 0 h 655"/>
                  <a:gd name="T6" fmla="*/ 140 w 140"/>
                  <a:gd name="T7" fmla="*/ 655 h 655"/>
                  <a:gd name="T8" fmla="*/ 0 w 140"/>
                  <a:gd name="T9" fmla="*/ 655 h 655"/>
                  <a:gd name="T10" fmla="*/ 0 w 140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0" h="655">
                    <a:moveTo>
                      <a:pt x="0" y="655"/>
                    </a:moveTo>
                    <a:lnTo>
                      <a:pt x="0" y="0"/>
                    </a:lnTo>
                    <a:lnTo>
                      <a:pt x="140" y="0"/>
                    </a:lnTo>
                    <a:lnTo>
                      <a:pt x="140" y="655"/>
                    </a:lnTo>
                    <a:lnTo>
                      <a:pt x="0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Freeform 155"/>
              <p:cNvSpPr>
                <a:spLocks/>
              </p:cNvSpPr>
              <p:nvPr/>
            </p:nvSpPr>
            <p:spPr bwMode="auto">
              <a:xfrm>
                <a:off x="2440" y="1051"/>
                <a:ext cx="137" cy="655"/>
              </a:xfrm>
              <a:custGeom>
                <a:avLst/>
                <a:gdLst>
                  <a:gd name="T0" fmla="*/ 0 w 137"/>
                  <a:gd name="T1" fmla="*/ 655 h 655"/>
                  <a:gd name="T2" fmla="*/ 0 w 137"/>
                  <a:gd name="T3" fmla="*/ 0 h 655"/>
                  <a:gd name="T4" fmla="*/ 137 w 137"/>
                  <a:gd name="T5" fmla="*/ 0 h 655"/>
                  <a:gd name="T6" fmla="*/ 137 w 137"/>
                  <a:gd name="T7" fmla="*/ 655 h 655"/>
                  <a:gd name="T8" fmla="*/ 0 w 137"/>
                  <a:gd name="T9" fmla="*/ 655 h 655"/>
                  <a:gd name="T10" fmla="*/ 0 w 137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7" h="655">
                    <a:moveTo>
                      <a:pt x="0" y="655"/>
                    </a:moveTo>
                    <a:lnTo>
                      <a:pt x="0" y="0"/>
                    </a:lnTo>
                    <a:lnTo>
                      <a:pt x="137" y="0"/>
                    </a:lnTo>
                    <a:lnTo>
                      <a:pt x="137" y="655"/>
                    </a:lnTo>
                    <a:lnTo>
                      <a:pt x="0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156"/>
              <p:cNvSpPr>
                <a:spLocks/>
              </p:cNvSpPr>
              <p:nvPr/>
            </p:nvSpPr>
            <p:spPr bwMode="auto">
              <a:xfrm>
                <a:off x="2304" y="1051"/>
                <a:ext cx="1088" cy="655"/>
              </a:xfrm>
              <a:custGeom>
                <a:avLst/>
                <a:gdLst>
                  <a:gd name="T0" fmla="*/ 1088 w 1088"/>
                  <a:gd name="T1" fmla="*/ 655 h 655"/>
                  <a:gd name="T2" fmla="*/ 1088 w 1088"/>
                  <a:gd name="T3" fmla="*/ 0 h 655"/>
                  <a:gd name="T4" fmla="*/ 0 w 1088"/>
                  <a:gd name="T5" fmla="*/ 0 h 655"/>
                  <a:gd name="T6" fmla="*/ 0 w 1088"/>
                  <a:gd name="T7" fmla="*/ 655 h 655"/>
                  <a:gd name="T8" fmla="*/ 1088 w 1088"/>
                  <a:gd name="T9" fmla="*/ 655 h 655"/>
                  <a:gd name="T10" fmla="*/ 1088 w 1088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88" h="655">
                    <a:moveTo>
                      <a:pt x="1088" y="655"/>
                    </a:moveTo>
                    <a:lnTo>
                      <a:pt x="1088" y="0"/>
                    </a:lnTo>
                    <a:lnTo>
                      <a:pt x="0" y="0"/>
                    </a:lnTo>
                    <a:lnTo>
                      <a:pt x="0" y="655"/>
                    </a:lnTo>
                    <a:lnTo>
                      <a:pt x="1088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Rectangle 157"/>
              <p:cNvSpPr>
                <a:spLocks noChangeArrowheads="1"/>
              </p:cNvSpPr>
              <p:nvPr/>
            </p:nvSpPr>
            <p:spPr bwMode="auto">
              <a:xfrm>
                <a:off x="743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4" name="Rectangle 158"/>
              <p:cNvSpPr>
                <a:spLocks noChangeArrowheads="1"/>
              </p:cNvSpPr>
              <p:nvPr/>
            </p:nvSpPr>
            <p:spPr bwMode="auto">
              <a:xfrm>
                <a:off x="805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5" name="Rectangle 159"/>
              <p:cNvSpPr>
                <a:spLocks noChangeArrowheads="1"/>
              </p:cNvSpPr>
              <p:nvPr/>
            </p:nvSpPr>
            <p:spPr bwMode="auto">
              <a:xfrm>
                <a:off x="869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6" name="Rectangle 160"/>
              <p:cNvSpPr>
                <a:spLocks noChangeArrowheads="1"/>
              </p:cNvSpPr>
              <p:nvPr/>
            </p:nvSpPr>
            <p:spPr bwMode="auto">
              <a:xfrm>
                <a:off x="931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7" name="Rectangle 161"/>
              <p:cNvSpPr>
                <a:spLocks noChangeArrowheads="1"/>
              </p:cNvSpPr>
              <p:nvPr/>
            </p:nvSpPr>
            <p:spPr bwMode="auto">
              <a:xfrm>
                <a:off x="995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8" name="Line 162"/>
              <p:cNvSpPr>
                <a:spLocks noChangeShapeType="1"/>
              </p:cNvSpPr>
              <p:nvPr/>
            </p:nvSpPr>
            <p:spPr bwMode="auto">
              <a:xfrm>
                <a:off x="4520" y="1896"/>
                <a:ext cx="1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63"/>
              <p:cNvSpPr>
                <a:spLocks noChangeShapeType="1"/>
              </p:cNvSpPr>
              <p:nvPr/>
            </p:nvSpPr>
            <p:spPr bwMode="auto">
              <a:xfrm>
                <a:off x="4384" y="1896"/>
                <a:ext cx="1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64"/>
              <p:cNvSpPr>
                <a:spLocks noChangeShapeType="1"/>
              </p:cNvSpPr>
              <p:nvPr/>
            </p:nvSpPr>
            <p:spPr bwMode="auto">
              <a:xfrm>
                <a:off x="3971" y="1896"/>
                <a:ext cx="1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65"/>
              <p:cNvSpPr>
                <a:spLocks noChangeShapeType="1"/>
              </p:cNvSpPr>
              <p:nvPr/>
            </p:nvSpPr>
            <p:spPr bwMode="auto">
              <a:xfrm>
                <a:off x="3831" y="1896"/>
                <a:ext cx="4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66"/>
              <p:cNvSpPr>
                <a:spLocks noChangeShapeType="1"/>
              </p:cNvSpPr>
              <p:nvPr/>
            </p:nvSpPr>
            <p:spPr bwMode="auto">
              <a:xfrm>
                <a:off x="3422" y="1896"/>
                <a:ext cx="1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67"/>
              <p:cNvSpPr>
                <a:spLocks noChangeShapeType="1"/>
              </p:cNvSpPr>
              <p:nvPr/>
            </p:nvSpPr>
            <p:spPr bwMode="auto">
              <a:xfrm>
                <a:off x="3283" y="1896"/>
                <a:ext cx="3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68"/>
              <p:cNvSpPr>
                <a:spLocks noChangeShapeType="1"/>
              </p:cNvSpPr>
              <p:nvPr/>
            </p:nvSpPr>
            <p:spPr bwMode="auto">
              <a:xfrm>
                <a:off x="2870" y="1896"/>
                <a:ext cx="3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69"/>
              <p:cNvSpPr>
                <a:spLocks noChangeShapeType="1"/>
              </p:cNvSpPr>
              <p:nvPr/>
            </p:nvSpPr>
            <p:spPr bwMode="auto">
              <a:xfrm>
                <a:off x="2734" y="1896"/>
                <a:ext cx="1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70"/>
              <p:cNvSpPr>
                <a:spLocks noChangeShapeType="1"/>
              </p:cNvSpPr>
              <p:nvPr/>
            </p:nvSpPr>
            <p:spPr bwMode="auto">
              <a:xfrm>
                <a:off x="2321" y="1896"/>
                <a:ext cx="1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171"/>
              <p:cNvSpPr>
                <a:spLocks noChangeShapeType="1"/>
              </p:cNvSpPr>
              <p:nvPr/>
            </p:nvSpPr>
            <p:spPr bwMode="auto">
              <a:xfrm>
                <a:off x="2185" y="1896"/>
                <a:ext cx="1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172"/>
              <p:cNvSpPr>
                <a:spLocks noChangeShapeType="1"/>
              </p:cNvSpPr>
              <p:nvPr/>
            </p:nvSpPr>
            <p:spPr bwMode="auto">
              <a:xfrm>
                <a:off x="1772" y="1896"/>
                <a:ext cx="1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73"/>
              <p:cNvSpPr>
                <a:spLocks noChangeShapeType="1"/>
              </p:cNvSpPr>
              <p:nvPr/>
            </p:nvSpPr>
            <p:spPr bwMode="auto">
              <a:xfrm>
                <a:off x="1632" y="1896"/>
                <a:ext cx="4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74"/>
              <p:cNvSpPr>
                <a:spLocks noChangeShapeType="1"/>
              </p:cNvSpPr>
              <p:nvPr/>
            </p:nvSpPr>
            <p:spPr bwMode="auto">
              <a:xfrm>
                <a:off x="1220" y="1896"/>
                <a:ext cx="3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75"/>
              <p:cNvSpPr>
                <a:spLocks noChangeShapeType="1"/>
              </p:cNvSpPr>
              <p:nvPr/>
            </p:nvSpPr>
            <p:spPr bwMode="auto">
              <a:xfrm>
                <a:off x="1083" y="1896"/>
                <a:ext cx="1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76"/>
              <p:cNvSpPr>
                <a:spLocks/>
              </p:cNvSpPr>
              <p:nvPr/>
            </p:nvSpPr>
            <p:spPr bwMode="auto">
              <a:xfrm>
                <a:off x="3969" y="1896"/>
                <a:ext cx="139" cy="655"/>
              </a:xfrm>
              <a:custGeom>
                <a:avLst/>
                <a:gdLst>
                  <a:gd name="T0" fmla="*/ 0 w 139"/>
                  <a:gd name="T1" fmla="*/ 655 h 655"/>
                  <a:gd name="T2" fmla="*/ 3 w 139"/>
                  <a:gd name="T3" fmla="*/ 0 h 655"/>
                  <a:gd name="T4" fmla="*/ 139 w 139"/>
                  <a:gd name="T5" fmla="*/ 0 h 655"/>
                  <a:gd name="T6" fmla="*/ 139 w 139"/>
                  <a:gd name="T7" fmla="*/ 655 h 655"/>
                  <a:gd name="T8" fmla="*/ 3 w 139"/>
                  <a:gd name="T9" fmla="*/ 655 h 655"/>
                  <a:gd name="T10" fmla="*/ 3 w 139"/>
                  <a:gd name="T11" fmla="*/ 655 h 655"/>
                  <a:gd name="T12" fmla="*/ 0 w 139"/>
                  <a:gd name="T13" fmla="*/ 655 h 6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9" h="655">
                    <a:moveTo>
                      <a:pt x="0" y="655"/>
                    </a:moveTo>
                    <a:lnTo>
                      <a:pt x="3" y="0"/>
                    </a:lnTo>
                    <a:lnTo>
                      <a:pt x="139" y="0"/>
                    </a:lnTo>
                    <a:lnTo>
                      <a:pt x="139" y="655"/>
                    </a:lnTo>
                    <a:lnTo>
                      <a:pt x="3" y="655"/>
                    </a:lnTo>
                    <a:lnTo>
                      <a:pt x="0" y="655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77"/>
              <p:cNvSpPr>
                <a:spLocks/>
              </p:cNvSpPr>
              <p:nvPr/>
            </p:nvSpPr>
            <p:spPr bwMode="auto">
              <a:xfrm>
                <a:off x="4657" y="1896"/>
                <a:ext cx="139" cy="655"/>
              </a:xfrm>
              <a:custGeom>
                <a:avLst/>
                <a:gdLst>
                  <a:gd name="T0" fmla="*/ 0 w 139"/>
                  <a:gd name="T1" fmla="*/ 655 h 655"/>
                  <a:gd name="T2" fmla="*/ 3 w 139"/>
                  <a:gd name="T3" fmla="*/ 0 h 655"/>
                  <a:gd name="T4" fmla="*/ 139 w 139"/>
                  <a:gd name="T5" fmla="*/ 0 h 655"/>
                  <a:gd name="T6" fmla="*/ 139 w 139"/>
                  <a:gd name="T7" fmla="*/ 655 h 655"/>
                  <a:gd name="T8" fmla="*/ 3 w 139"/>
                  <a:gd name="T9" fmla="*/ 655 h 655"/>
                  <a:gd name="T10" fmla="*/ 3 w 139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9" h="655">
                    <a:moveTo>
                      <a:pt x="0" y="655"/>
                    </a:moveTo>
                    <a:lnTo>
                      <a:pt x="3" y="0"/>
                    </a:lnTo>
                    <a:lnTo>
                      <a:pt x="139" y="0"/>
                    </a:lnTo>
                    <a:lnTo>
                      <a:pt x="139" y="655"/>
                    </a:lnTo>
                    <a:lnTo>
                      <a:pt x="3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78"/>
              <p:cNvSpPr>
                <a:spLocks/>
              </p:cNvSpPr>
              <p:nvPr/>
            </p:nvSpPr>
            <p:spPr bwMode="auto">
              <a:xfrm>
                <a:off x="2880" y="1896"/>
                <a:ext cx="139" cy="655"/>
              </a:xfrm>
              <a:custGeom>
                <a:avLst/>
                <a:gdLst>
                  <a:gd name="T0" fmla="*/ 0 w 139"/>
                  <a:gd name="T1" fmla="*/ 655 h 655"/>
                  <a:gd name="T2" fmla="*/ 0 w 139"/>
                  <a:gd name="T3" fmla="*/ 0 h 655"/>
                  <a:gd name="T4" fmla="*/ 139 w 139"/>
                  <a:gd name="T5" fmla="*/ 0 h 655"/>
                  <a:gd name="T6" fmla="*/ 139 w 139"/>
                  <a:gd name="T7" fmla="*/ 655 h 655"/>
                  <a:gd name="T8" fmla="*/ 0 w 139"/>
                  <a:gd name="T9" fmla="*/ 655 h 655"/>
                  <a:gd name="T10" fmla="*/ 0 w 139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9" h="655">
                    <a:moveTo>
                      <a:pt x="0" y="655"/>
                    </a:moveTo>
                    <a:lnTo>
                      <a:pt x="0" y="0"/>
                    </a:lnTo>
                    <a:lnTo>
                      <a:pt x="139" y="0"/>
                    </a:lnTo>
                    <a:lnTo>
                      <a:pt x="139" y="655"/>
                    </a:lnTo>
                    <a:lnTo>
                      <a:pt x="0" y="655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79"/>
              <p:cNvSpPr>
                <a:spLocks/>
              </p:cNvSpPr>
              <p:nvPr/>
            </p:nvSpPr>
            <p:spPr bwMode="auto">
              <a:xfrm>
                <a:off x="3515" y="1896"/>
                <a:ext cx="139" cy="655"/>
              </a:xfrm>
              <a:custGeom>
                <a:avLst/>
                <a:gdLst>
                  <a:gd name="T0" fmla="*/ 0 w 139"/>
                  <a:gd name="T1" fmla="*/ 655 h 655"/>
                  <a:gd name="T2" fmla="*/ 0 w 139"/>
                  <a:gd name="T3" fmla="*/ 0 h 655"/>
                  <a:gd name="T4" fmla="*/ 139 w 139"/>
                  <a:gd name="T5" fmla="*/ 0 h 655"/>
                  <a:gd name="T6" fmla="*/ 139 w 139"/>
                  <a:gd name="T7" fmla="*/ 655 h 655"/>
                  <a:gd name="T8" fmla="*/ 0 w 139"/>
                  <a:gd name="T9" fmla="*/ 655 h 655"/>
                  <a:gd name="T10" fmla="*/ 0 w 139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9" h="655">
                    <a:moveTo>
                      <a:pt x="0" y="655"/>
                    </a:moveTo>
                    <a:lnTo>
                      <a:pt x="0" y="0"/>
                    </a:lnTo>
                    <a:lnTo>
                      <a:pt x="139" y="0"/>
                    </a:lnTo>
                    <a:lnTo>
                      <a:pt x="139" y="655"/>
                    </a:lnTo>
                    <a:lnTo>
                      <a:pt x="0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80"/>
              <p:cNvSpPr>
                <a:spLocks/>
              </p:cNvSpPr>
              <p:nvPr/>
            </p:nvSpPr>
            <p:spPr bwMode="auto">
              <a:xfrm>
                <a:off x="1778" y="1896"/>
                <a:ext cx="140" cy="655"/>
              </a:xfrm>
              <a:custGeom>
                <a:avLst/>
                <a:gdLst>
                  <a:gd name="T0" fmla="*/ 0 w 140"/>
                  <a:gd name="T1" fmla="*/ 655 h 655"/>
                  <a:gd name="T2" fmla="*/ 4 w 140"/>
                  <a:gd name="T3" fmla="*/ 0 h 655"/>
                  <a:gd name="T4" fmla="*/ 140 w 140"/>
                  <a:gd name="T5" fmla="*/ 0 h 655"/>
                  <a:gd name="T6" fmla="*/ 140 w 140"/>
                  <a:gd name="T7" fmla="*/ 655 h 655"/>
                  <a:gd name="T8" fmla="*/ 4 w 140"/>
                  <a:gd name="T9" fmla="*/ 655 h 655"/>
                  <a:gd name="T10" fmla="*/ 4 w 140"/>
                  <a:gd name="T11" fmla="*/ 655 h 655"/>
                  <a:gd name="T12" fmla="*/ 0 w 140"/>
                  <a:gd name="T13" fmla="*/ 655 h 6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0" h="655">
                    <a:moveTo>
                      <a:pt x="0" y="655"/>
                    </a:moveTo>
                    <a:lnTo>
                      <a:pt x="4" y="0"/>
                    </a:lnTo>
                    <a:lnTo>
                      <a:pt x="140" y="0"/>
                    </a:lnTo>
                    <a:lnTo>
                      <a:pt x="140" y="655"/>
                    </a:lnTo>
                    <a:lnTo>
                      <a:pt x="4" y="655"/>
                    </a:lnTo>
                    <a:lnTo>
                      <a:pt x="0" y="655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81"/>
              <p:cNvSpPr>
                <a:spLocks/>
              </p:cNvSpPr>
              <p:nvPr/>
            </p:nvSpPr>
            <p:spPr bwMode="auto">
              <a:xfrm>
                <a:off x="2457" y="1896"/>
                <a:ext cx="140" cy="655"/>
              </a:xfrm>
              <a:custGeom>
                <a:avLst/>
                <a:gdLst>
                  <a:gd name="T0" fmla="*/ 0 w 140"/>
                  <a:gd name="T1" fmla="*/ 655 h 655"/>
                  <a:gd name="T2" fmla="*/ 4 w 140"/>
                  <a:gd name="T3" fmla="*/ 0 h 655"/>
                  <a:gd name="T4" fmla="*/ 140 w 140"/>
                  <a:gd name="T5" fmla="*/ 0 h 655"/>
                  <a:gd name="T6" fmla="*/ 140 w 140"/>
                  <a:gd name="T7" fmla="*/ 655 h 655"/>
                  <a:gd name="T8" fmla="*/ 4 w 140"/>
                  <a:gd name="T9" fmla="*/ 655 h 655"/>
                  <a:gd name="T10" fmla="*/ 4 w 140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0" h="655">
                    <a:moveTo>
                      <a:pt x="0" y="655"/>
                    </a:moveTo>
                    <a:lnTo>
                      <a:pt x="4" y="0"/>
                    </a:lnTo>
                    <a:lnTo>
                      <a:pt x="140" y="0"/>
                    </a:lnTo>
                    <a:lnTo>
                      <a:pt x="140" y="655"/>
                    </a:lnTo>
                    <a:lnTo>
                      <a:pt x="4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82"/>
              <p:cNvSpPr>
                <a:spLocks/>
              </p:cNvSpPr>
              <p:nvPr/>
            </p:nvSpPr>
            <p:spPr bwMode="auto">
              <a:xfrm>
                <a:off x="675" y="1888"/>
                <a:ext cx="137" cy="655"/>
              </a:xfrm>
              <a:custGeom>
                <a:avLst/>
                <a:gdLst>
                  <a:gd name="T0" fmla="*/ 0 w 137"/>
                  <a:gd name="T1" fmla="*/ 655 h 655"/>
                  <a:gd name="T2" fmla="*/ 0 w 137"/>
                  <a:gd name="T3" fmla="*/ 0 h 655"/>
                  <a:gd name="T4" fmla="*/ 137 w 137"/>
                  <a:gd name="T5" fmla="*/ 0 h 655"/>
                  <a:gd name="T6" fmla="*/ 137 w 137"/>
                  <a:gd name="T7" fmla="*/ 655 h 655"/>
                  <a:gd name="T8" fmla="*/ 0 w 137"/>
                  <a:gd name="T9" fmla="*/ 655 h 655"/>
                  <a:gd name="T10" fmla="*/ 0 w 137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7" h="655">
                    <a:moveTo>
                      <a:pt x="0" y="655"/>
                    </a:moveTo>
                    <a:lnTo>
                      <a:pt x="0" y="0"/>
                    </a:lnTo>
                    <a:lnTo>
                      <a:pt x="137" y="0"/>
                    </a:lnTo>
                    <a:lnTo>
                      <a:pt x="137" y="655"/>
                    </a:lnTo>
                    <a:lnTo>
                      <a:pt x="0" y="655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83"/>
              <p:cNvSpPr>
                <a:spLocks/>
              </p:cNvSpPr>
              <p:nvPr/>
            </p:nvSpPr>
            <p:spPr bwMode="auto">
              <a:xfrm>
                <a:off x="1359" y="1896"/>
                <a:ext cx="137" cy="655"/>
              </a:xfrm>
              <a:custGeom>
                <a:avLst/>
                <a:gdLst>
                  <a:gd name="T0" fmla="*/ 0 w 137"/>
                  <a:gd name="T1" fmla="*/ 655 h 655"/>
                  <a:gd name="T2" fmla="*/ 0 w 137"/>
                  <a:gd name="T3" fmla="*/ 0 h 655"/>
                  <a:gd name="T4" fmla="*/ 137 w 137"/>
                  <a:gd name="T5" fmla="*/ 0 h 655"/>
                  <a:gd name="T6" fmla="*/ 137 w 137"/>
                  <a:gd name="T7" fmla="*/ 655 h 655"/>
                  <a:gd name="T8" fmla="*/ 0 w 137"/>
                  <a:gd name="T9" fmla="*/ 655 h 655"/>
                  <a:gd name="T10" fmla="*/ 0 w 137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7" h="655">
                    <a:moveTo>
                      <a:pt x="0" y="655"/>
                    </a:moveTo>
                    <a:lnTo>
                      <a:pt x="0" y="0"/>
                    </a:lnTo>
                    <a:lnTo>
                      <a:pt x="137" y="0"/>
                    </a:lnTo>
                    <a:lnTo>
                      <a:pt x="137" y="655"/>
                    </a:lnTo>
                    <a:lnTo>
                      <a:pt x="0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84"/>
              <p:cNvSpPr>
                <a:spLocks/>
              </p:cNvSpPr>
              <p:nvPr/>
            </p:nvSpPr>
            <p:spPr bwMode="auto">
              <a:xfrm>
                <a:off x="4108" y="1896"/>
                <a:ext cx="139" cy="655"/>
              </a:xfrm>
              <a:custGeom>
                <a:avLst/>
                <a:gdLst>
                  <a:gd name="T0" fmla="*/ 0 w 139"/>
                  <a:gd name="T1" fmla="*/ 655 h 655"/>
                  <a:gd name="T2" fmla="*/ 3 w 139"/>
                  <a:gd name="T3" fmla="*/ 0 h 655"/>
                  <a:gd name="T4" fmla="*/ 139 w 139"/>
                  <a:gd name="T5" fmla="*/ 0 h 655"/>
                  <a:gd name="T6" fmla="*/ 139 w 139"/>
                  <a:gd name="T7" fmla="*/ 655 h 655"/>
                  <a:gd name="T8" fmla="*/ 3 w 139"/>
                  <a:gd name="T9" fmla="*/ 655 h 655"/>
                  <a:gd name="T10" fmla="*/ 3 w 139"/>
                  <a:gd name="T11" fmla="*/ 655 h 655"/>
                  <a:gd name="T12" fmla="*/ 0 w 139"/>
                  <a:gd name="T13" fmla="*/ 655 h 6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9" h="655">
                    <a:moveTo>
                      <a:pt x="0" y="655"/>
                    </a:moveTo>
                    <a:lnTo>
                      <a:pt x="3" y="0"/>
                    </a:lnTo>
                    <a:lnTo>
                      <a:pt x="139" y="0"/>
                    </a:lnTo>
                    <a:lnTo>
                      <a:pt x="139" y="655"/>
                    </a:lnTo>
                    <a:lnTo>
                      <a:pt x="3" y="655"/>
                    </a:lnTo>
                    <a:lnTo>
                      <a:pt x="0" y="65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185"/>
              <p:cNvSpPr>
                <a:spLocks/>
              </p:cNvSpPr>
              <p:nvPr/>
            </p:nvSpPr>
            <p:spPr bwMode="auto">
              <a:xfrm>
                <a:off x="4108" y="1896"/>
                <a:ext cx="139" cy="655"/>
              </a:xfrm>
              <a:custGeom>
                <a:avLst/>
                <a:gdLst>
                  <a:gd name="T0" fmla="*/ 0 w 139"/>
                  <a:gd name="T1" fmla="*/ 655 h 655"/>
                  <a:gd name="T2" fmla="*/ 3 w 139"/>
                  <a:gd name="T3" fmla="*/ 0 h 655"/>
                  <a:gd name="T4" fmla="*/ 139 w 139"/>
                  <a:gd name="T5" fmla="*/ 0 h 655"/>
                  <a:gd name="T6" fmla="*/ 139 w 139"/>
                  <a:gd name="T7" fmla="*/ 655 h 655"/>
                  <a:gd name="T8" fmla="*/ 3 w 139"/>
                  <a:gd name="T9" fmla="*/ 655 h 655"/>
                  <a:gd name="T10" fmla="*/ 3 w 139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9" h="655">
                    <a:moveTo>
                      <a:pt x="0" y="655"/>
                    </a:moveTo>
                    <a:lnTo>
                      <a:pt x="3" y="0"/>
                    </a:lnTo>
                    <a:lnTo>
                      <a:pt x="139" y="0"/>
                    </a:lnTo>
                    <a:lnTo>
                      <a:pt x="139" y="655"/>
                    </a:lnTo>
                    <a:lnTo>
                      <a:pt x="3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186"/>
              <p:cNvSpPr>
                <a:spLocks/>
              </p:cNvSpPr>
              <p:nvPr/>
            </p:nvSpPr>
            <p:spPr bwMode="auto">
              <a:xfrm>
                <a:off x="3010" y="1896"/>
                <a:ext cx="136" cy="655"/>
              </a:xfrm>
              <a:custGeom>
                <a:avLst/>
                <a:gdLst>
                  <a:gd name="T0" fmla="*/ 0 w 136"/>
                  <a:gd name="T1" fmla="*/ 655 h 655"/>
                  <a:gd name="T2" fmla="*/ 0 w 136"/>
                  <a:gd name="T3" fmla="*/ 0 h 655"/>
                  <a:gd name="T4" fmla="*/ 136 w 136"/>
                  <a:gd name="T5" fmla="*/ 0 h 655"/>
                  <a:gd name="T6" fmla="*/ 136 w 136"/>
                  <a:gd name="T7" fmla="*/ 655 h 655"/>
                  <a:gd name="T8" fmla="*/ 0 w 136"/>
                  <a:gd name="T9" fmla="*/ 655 h 655"/>
                  <a:gd name="T10" fmla="*/ 0 w 136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6" h="655">
                    <a:moveTo>
                      <a:pt x="0" y="655"/>
                    </a:moveTo>
                    <a:lnTo>
                      <a:pt x="0" y="0"/>
                    </a:lnTo>
                    <a:lnTo>
                      <a:pt x="136" y="0"/>
                    </a:lnTo>
                    <a:lnTo>
                      <a:pt x="136" y="655"/>
                    </a:lnTo>
                    <a:lnTo>
                      <a:pt x="0" y="65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87"/>
              <p:cNvSpPr>
                <a:spLocks/>
              </p:cNvSpPr>
              <p:nvPr/>
            </p:nvSpPr>
            <p:spPr bwMode="auto">
              <a:xfrm>
                <a:off x="3010" y="1896"/>
                <a:ext cx="136" cy="655"/>
              </a:xfrm>
              <a:custGeom>
                <a:avLst/>
                <a:gdLst>
                  <a:gd name="T0" fmla="*/ 0 w 136"/>
                  <a:gd name="T1" fmla="*/ 655 h 655"/>
                  <a:gd name="T2" fmla="*/ 0 w 136"/>
                  <a:gd name="T3" fmla="*/ 0 h 655"/>
                  <a:gd name="T4" fmla="*/ 136 w 136"/>
                  <a:gd name="T5" fmla="*/ 0 h 655"/>
                  <a:gd name="T6" fmla="*/ 136 w 136"/>
                  <a:gd name="T7" fmla="*/ 655 h 655"/>
                  <a:gd name="T8" fmla="*/ 0 w 136"/>
                  <a:gd name="T9" fmla="*/ 655 h 655"/>
                  <a:gd name="T10" fmla="*/ 0 w 136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6" h="655">
                    <a:moveTo>
                      <a:pt x="0" y="655"/>
                    </a:moveTo>
                    <a:lnTo>
                      <a:pt x="0" y="0"/>
                    </a:lnTo>
                    <a:lnTo>
                      <a:pt x="136" y="0"/>
                    </a:lnTo>
                    <a:lnTo>
                      <a:pt x="136" y="655"/>
                    </a:lnTo>
                    <a:lnTo>
                      <a:pt x="0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88"/>
              <p:cNvSpPr>
                <a:spLocks/>
              </p:cNvSpPr>
              <p:nvPr/>
            </p:nvSpPr>
            <p:spPr bwMode="auto">
              <a:xfrm>
                <a:off x="1908" y="1896"/>
                <a:ext cx="140" cy="655"/>
              </a:xfrm>
              <a:custGeom>
                <a:avLst/>
                <a:gdLst>
                  <a:gd name="T0" fmla="*/ 0 w 140"/>
                  <a:gd name="T1" fmla="*/ 655 h 655"/>
                  <a:gd name="T2" fmla="*/ 0 w 140"/>
                  <a:gd name="T3" fmla="*/ 0 h 655"/>
                  <a:gd name="T4" fmla="*/ 140 w 140"/>
                  <a:gd name="T5" fmla="*/ 0 h 655"/>
                  <a:gd name="T6" fmla="*/ 140 w 140"/>
                  <a:gd name="T7" fmla="*/ 655 h 655"/>
                  <a:gd name="T8" fmla="*/ 0 w 140"/>
                  <a:gd name="T9" fmla="*/ 655 h 655"/>
                  <a:gd name="T10" fmla="*/ 0 w 140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0" h="655">
                    <a:moveTo>
                      <a:pt x="0" y="655"/>
                    </a:moveTo>
                    <a:lnTo>
                      <a:pt x="0" y="0"/>
                    </a:lnTo>
                    <a:lnTo>
                      <a:pt x="140" y="0"/>
                    </a:lnTo>
                    <a:lnTo>
                      <a:pt x="140" y="655"/>
                    </a:lnTo>
                    <a:lnTo>
                      <a:pt x="0" y="65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89"/>
              <p:cNvSpPr>
                <a:spLocks/>
              </p:cNvSpPr>
              <p:nvPr/>
            </p:nvSpPr>
            <p:spPr bwMode="auto">
              <a:xfrm>
                <a:off x="1908" y="1896"/>
                <a:ext cx="140" cy="655"/>
              </a:xfrm>
              <a:custGeom>
                <a:avLst/>
                <a:gdLst>
                  <a:gd name="T0" fmla="*/ 0 w 140"/>
                  <a:gd name="T1" fmla="*/ 655 h 655"/>
                  <a:gd name="T2" fmla="*/ 0 w 140"/>
                  <a:gd name="T3" fmla="*/ 0 h 655"/>
                  <a:gd name="T4" fmla="*/ 140 w 140"/>
                  <a:gd name="T5" fmla="*/ 0 h 655"/>
                  <a:gd name="T6" fmla="*/ 140 w 140"/>
                  <a:gd name="T7" fmla="*/ 655 h 655"/>
                  <a:gd name="T8" fmla="*/ 0 w 140"/>
                  <a:gd name="T9" fmla="*/ 655 h 655"/>
                  <a:gd name="T10" fmla="*/ 0 w 140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0" h="655">
                    <a:moveTo>
                      <a:pt x="0" y="655"/>
                    </a:moveTo>
                    <a:lnTo>
                      <a:pt x="0" y="0"/>
                    </a:lnTo>
                    <a:lnTo>
                      <a:pt x="140" y="0"/>
                    </a:lnTo>
                    <a:lnTo>
                      <a:pt x="140" y="655"/>
                    </a:lnTo>
                    <a:lnTo>
                      <a:pt x="0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90"/>
              <p:cNvSpPr>
                <a:spLocks/>
              </p:cNvSpPr>
              <p:nvPr/>
            </p:nvSpPr>
            <p:spPr bwMode="auto">
              <a:xfrm>
                <a:off x="807" y="1896"/>
                <a:ext cx="140" cy="655"/>
              </a:xfrm>
              <a:custGeom>
                <a:avLst/>
                <a:gdLst>
                  <a:gd name="T0" fmla="*/ 0 w 140"/>
                  <a:gd name="T1" fmla="*/ 655 h 655"/>
                  <a:gd name="T2" fmla="*/ 3 w 140"/>
                  <a:gd name="T3" fmla="*/ 0 h 655"/>
                  <a:gd name="T4" fmla="*/ 140 w 140"/>
                  <a:gd name="T5" fmla="*/ 0 h 655"/>
                  <a:gd name="T6" fmla="*/ 140 w 140"/>
                  <a:gd name="T7" fmla="*/ 655 h 655"/>
                  <a:gd name="T8" fmla="*/ 3 w 140"/>
                  <a:gd name="T9" fmla="*/ 655 h 655"/>
                  <a:gd name="T10" fmla="*/ 3 w 140"/>
                  <a:gd name="T11" fmla="*/ 655 h 655"/>
                  <a:gd name="T12" fmla="*/ 0 w 140"/>
                  <a:gd name="T13" fmla="*/ 655 h 6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0" h="655">
                    <a:moveTo>
                      <a:pt x="0" y="655"/>
                    </a:moveTo>
                    <a:lnTo>
                      <a:pt x="3" y="0"/>
                    </a:lnTo>
                    <a:lnTo>
                      <a:pt x="140" y="0"/>
                    </a:lnTo>
                    <a:lnTo>
                      <a:pt x="140" y="655"/>
                    </a:lnTo>
                    <a:lnTo>
                      <a:pt x="3" y="655"/>
                    </a:lnTo>
                    <a:lnTo>
                      <a:pt x="0" y="65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91"/>
              <p:cNvSpPr>
                <a:spLocks/>
              </p:cNvSpPr>
              <p:nvPr/>
            </p:nvSpPr>
            <p:spPr bwMode="auto">
              <a:xfrm>
                <a:off x="807" y="1896"/>
                <a:ext cx="140" cy="655"/>
              </a:xfrm>
              <a:custGeom>
                <a:avLst/>
                <a:gdLst>
                  <a:gd name="T0" fmla="*/ 0 w 140"/>
                  <a:gd name="T1" fmla="*/ 655 h 655"/>
                  <a:gd name="T2" fmla="*/ 3 w 140"/>
                  <a:gd name="T3" fmla="*/ 0 h 655"/>
                  <a:gd name="T4" fmla="*/ 140 w 140"/>
                  <a:gd name="T5" fmla="*/ 0 h 655"/>
                  <a:gd name="T6" fmla="*/ 140 w 140"/>
                  <a:gd name="T7" fmla="*/ 655 h 655"/>
                  <a:gd name="T8" fmla="*/ 3 w 140"/>
                  <a:gd name="T9" fmla="*/ 655 h 655"/>
                  <a:gd name="T10" fmla="*/ 3 w 140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0" h="655">
                    <a:moveTo>
                      <a:pt x="0" y="655"/>
                    </a:moveTo>
                    <a:lnTo>
                      <a:pt x="3" y="0"/>
                    </a:lnTo>
                    <a:lnTo>
                      <a:pt x="140" y="0"/>
                    </a:lnTo>
                    <a:lnTo>
                      <a:pt x="140" y="655"/>
                    </a:lnTo>
                    <a:lnTo>
                      <a:pt x="3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92"/>
              <p:cNvSpPr>
                <a:spLocks/>
              </p:cNvSpPr>
              <p:nvPr/>
            </p:nvSpPr>
            <p:spPr bwMode="auto">
              <a:xfrm>
                <a:off x="671" y="1896"/>
                <a:ext cx="4443" cy="655"/>
              </a:xfrm>
              <a:custGeom>
                <a:avLst/>
                <a:gdLst>
                  <a:gd name="T0" fmla="*/ 4439 w 4443"/>
                  <a:gd name="T1" fmla="*/ 655 h 655"/>
                  <a:gd name="T2" fmla="*/ 4443 w 4443"/>
                  <a:gd name="T3" fmla="*/ 0 h 655"/>
                  <a:gd name="T4" fmla="*/ 0 w 4443"/>
                  <a:gd name="T5" fmla="*/ 0 h 655"/>
                  <a:gd name="T6" fmla="*/ 0 w 4443"/>
                  <a:gd name="T7" fmla="*/ 655 h 655"/>
                  <a:gd name="T8" fmla="*/ 4443 w 4443"/>
                  <a:gd name="T9" fmla="*/ 655 h 655"/>
                  <a:gd name="T10" fmla="*/ 4443 w 4443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443" h="655">
                    <a:moveTo>
                      <a:pt x="4439" y="655"/>
                    </a:moveTo>
                    <a:lnTo>
                      <a:pt x="4443" y="0"/>
                    </a:lnTo>
                    <a:lnTo>
                      <a:pt x="0" y="0"/>
                    </a:lnTo>
                    <a:lnTo>
                      <a:pt x="0" y="655"/>
                    </a:lnTo>
                    <a:lnTo>
                      <a:pt x="4443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210"/>
              <p:cNvSpPr>
                <a:spLocks/>
              </p:cNvSpPr>
              <p:nvPr/>
            </p:nvSpPr>
            <p:spPr bwMode="auto">
              <a:xfrm>
                <a:off x="690" y="2223"/>
                <a:ext cx="58" cy="40"/>
              </a:xfrm>
              <a:custGeom>
                <a:avLst/>
                <a:gdLst>
                  <a:gd name="T0" fmla="*/ 28 w 58"/>
                  <a:gd name="T1" fmla="*/ 40 h 40"/>
                  <a:gd name="T2" fmla="*/ 34 w 58"/>
                  <a:gd name="T3" fmla="*/ 40 h 40"/>
                  <a:gd name="T4" fmla="*/ 38 w 58"/>
                  <a:gd name="T5" fmla="*/ 40 h 40"/>
                  <a:gd name="T6" fmla="*/ 45 w 58"/>
                  <a:gd name="T7" fmla="*/ 38 h 40"/>
                  <a:gd name="T8" fmla="*/ 48 w 58"/>
                  <a:gd name="T9" fmla="*/ 35 h 40"/>
                  <a:gd name="T10" fmla="*/ 51 w 58"/>
                  <a:gd name="T11" fmla="*/ 35 h 40"/>
                  <a:gd name="T12" fmla="*/ 51 w 58"/>
                  <a:gd name="T13" fmla="*/ 33 h 40"/>
                  <a:gd name="T14" fmla="*/ 55 w 58"/>
                  <a:gd name="T15" fmla="*/ 28 h 40"/>
                  <a:gd name="T16" fmla="*/ 58 w 58"/>
                  <a:gd name="T17" fmla="*/ 26 h 40"/>
                  <a:gd name="T18" fmla="*/ 58 w 58"/>
                  <a:gd name="T19" fmla="*/ 23 h 40"/>
                  <a:gd name="T20" fmla="*/ 58 w 58"/>
                  <a:gd name="T21" fmla="*/ 21 h 40"/>
                  <a:gd name="T22" fmla="*/ 58 w 58"/>
                  <a:gd name="T23" fmla="*/ 16 h 40"/>
                  <a:gd name="T24" fmla="*/ 58 w 58"/>
                  <a:gd name="T25" fmla="*/ 14 h 40"/>
                  <a:gd name="T26" fmla="*/ 55 w 58"/>
                  <a:gd name="T27" fmla="*/ 12 h 40"/>
                  <a:gd name="T28" fmla="*/ 51 w 58"/>
                  <a:gd name="T29" fmla="*/ 9 h 40"/>
                  <a:gd name="T30" fmla="*/ 51 w 58"/>
                  <a:gd name="T31" fmla="*/ 7 h 40"/>
                  <a:gd name="T32" fmla="*/ 48 w 58"/>
                  <a:gd name="T33" fmla="*/ 4 h 40"/>
                  <a:gd name="T34" fmla="*/ 45 w 58"/>
                  <a:gd name="T35" fmla="*/ 2 h 40"/>
                  <a:gd name="T36" fmla="*/ 38 w 58"/>
                  <a:gd name="T37" fmla="*/ 2 h 40"/>
                  <a:gd name="T38" fmla="*/ 34 w 58"/>
                  <a:gd name="T39" fmla="*/ 0 h 40"/>
                  <a:gd name="T40" fmla="*/ 31 w 58"/>
                  <a:gd name="T41" fmla="*/ 0 h 40"/>
                  <a:gd name="T42" fmla="*/ 24 w 58"/>
                  <a:gd name="T43" fmla="*/ 0 h 40"/>
                  <a:gd name="T44" fmla="*/ 21 w 58"/>
                  <a:gd name="T45" fmla="*/ 2 h 40"/>
                  <a:gd name="T46" fmla="*/ 17 w 58"/>
                  <a:gd name="T47" fmla="*/ 2 h 40"/>
                  <a:gd name="T48" fmla="*/ 14 w 58"/>
                  <a:gd name="T49" fmla="*/ 4 h 40"/>
                  <a:gd name="T50" fmla="*/ 11 w 58"/>
                  <a:gd name="T51" fmla="*/ 7 h 40"/>
                  <a:gd name="T52" fmla="*/ 7 w 58"/>
                  <a:gd name="T53" fmla="*/ 9 h 40"/>
                  <a:gd name="T54" fmla="*/ 4 w 58"/>
                  <a:gd name="T55" fmla="*/ 12 h 40"/>
                  <a:gd name="T56" fmla="*/ 4 w 58"/>
                  <a:gd name="T57" fmla="*/ 14 h 40"/>
                  <a:gd name="T58" fmla="*/ 0 w 58"/>
                  <a:gd name="T59" fmla="*/ 16 h 40"/>
                  <a:gd name="T60" fmla="*/ 0 w 58"/>
                  <a:gd name="T61" fmla="*/ 21 h 40"/>
                  <a:gd name="T62" fmla="*/ 0 w 58"/>
                  <a:gd name="T63" fmla="*/ 23 h 40"/>
                  <a:gd name="T64" fmla="*/ 4 w 58"/>
                  <a:gd name="T65" fmla="*/ 26 h 40"/>
                  <a:gd name="T66" fmla="*/ 4 w 58"/>
                  <a:gd name="T67" fmla="*/ 28 h 40"/>
                  <a:gd name="T68" fmla="*/ 7 w 58"/>
                  <a:gd name="T69" fmla="*/ 33 h 40"/>
                  <a:gd name="T70" fmla="*/ 11 w 58"/>
                  <a:gd name="T71" fmla="*/ 35 h 40"/>
                  <a:gd name="T72" fmla="*/ 14 w 58"/>
                  <a:gd name="T73" fmla="*/ 35 h 40"/>
                  <a:gd name="T74" fmla="*/ 17 w 58"/>
                  <a:gd name="T75" fmla="*/ 38 h 40"/>
                  <a:gd name="T76" fmla="*/ 21 w 58"/>
                  <a:gd name="T77" fmla="*/ 40 h 40"/>
                  <a:gd name="T78" fmla="*/ 24 w 58"/>
                  <a:gd name="T79" fmla="*/ 40 h 40"/>
                  <a:gd name="T80" fmla="*/ 31 w 58"/>
                  <a:gd name="T81" fmla="*/ 40 h 40"/>
                  <a:gd name="T82" fmla="*/ 31 w 58"/>
                  <a:gd name="T83" fmla="*/ 40 h 40"/>
                  <a:gd name="T84" fmla="*/ 28 w 58"/>
                  <a:gd name="T85" fmla="*/ 40 h 4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8" h="40">
                    <a:moveTo>
                      <a:pt x="28" y="40"/>
                    </a:moveTo>
                    <a:lnTo>
                      <a:pt x="34" y="40"/>
                    </a:lnTo>
                    <a:lnTo>
                      <a:pt x="38" y="40"/>
                    </a:lnTo>
                    <a:lnTo>
                      <a:pt x="45" y="38"/>
                    </a:lnTo>
                    <a:lnTo>
                      <a:pt x="48" y="35"/>
                    </a:lnTo>
                    <a:lnTo>
                      <a:pt x="51" y="35"/>
                    </a:lnTo>
                    <a:lnTo>
                      <a:pt x="51" y="33"/>
                    </a:lnTo>
                    <a:lnTo>
                      <a:pt x="55" y="28"/>
                    </a:lnTo>
                    <a:lnTo>
                      <a:pt x="58" y="26"/>
                    </a:lnTo>
                    <a:lnTo>
                      <a:pt x="58" y="23"/>
                    </a:lnTo>
                    <a:lnTo>
                      <a:pt x="58" y="21"/>
                    </a:lnTo>
                    <a:lnTo>
                      <a:pt x="58" y="16"/>
                    </a:lnTo>
                    <a:lnTo>
                      <a:pt x="58" y="14"/>
                    </a:lnTo>
                    <a:lnTo>
                      <a:pt x="55" y="12"/>
                    </a:lnTo>
                    <a:lnTo>
                      <a:pt x="51" y="9"/>
                    </a:lnTo>
                    <a:lnTo>
                      <a:pt x="51" y="7"/>
                    </a:lnTo>
                    <a:lnTo>
                      <a:pt x="48" y="4"/>
                    </a:lnTo>
                    <a:lnTo>
                      <a:pt x="45" y="2"/>
                    </a:lnTo>
                    <a:lnTo>
                      <a:pt x="38" y="2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4" y="0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4"/>
                    </a:lnTo>
                    <a:lnTo>
                      <a:pt x="11" y="7"/>
                    </a:lnTo>
                    <a:lnTo>
                      <a:pt x="7" y="9"/>
                    </a:lnTo>
                    <a:lnTo>
                      <a:pt x="4" y="12"/>
                    </a:lnTo>
                    <a:lnTo>
                      <a:pt x="4" y="14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4" y="26"/>
                    </a:lnTo>
                    <a:lnTo>
                      <a:pt x="4" y="28"/>
                    </a:lnTo>
                    <a:lnTo>
                      <a:pt x="7" y="33"/>
                    </a:lnTo>
                    <a:lnTo>
                      <a:pt x="11" y="35"/>
                    </a:lnTo>
                    <a:lnTo>
                      <a:pt x="14" y="35"/>
                    </a:lnTo>
                    <a:lnTo>
                      <a:pt x="17" y="38"/>
                    </a:lnTo>
                    <a:lnTo>
                      <a:pt x="21" y="40"/>
                    </a:lnTo>
                    <a:lnTo>
                      <a:pt x="24" y="40"/>
                    </a:lnTo>
                    <a:lnTo>
                      <a:pt x="31" y="40"/>
                    </a:lnTo>
                    <a:lnTo>
                      <a:pt x="28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212"/>
              <p:cNvSpPr>
                <a:spLocks/>
              </p:cNvSpPr>
              <p:nvPr/>
            </p:nvSpPr>
            <p:spPr bwMode="auto">
              <a:xfrm>
                <a:off x="1791" y="2296"/>
                <a:ext cx="58" cy="40"/>
              </a:xfrm>
              <a:custGeom>
                <a:avLst/>
                <a:gdLst>
                  <a:gd name="T0" fmla="*/ 27 w 58"/>
                  <a:gd name="T1" fmla="*/ 40 h 40"/>
                  <a:gd name="T2" fmla="*/ 34 w 58"/>
                  <a:gd name="T3" fmla="*/ 40 h 40"/>
                  <a:gd name="T4" fmla="*/ 37 w 58"/>
                  <a:gd name="T5" fmla="*/ 40 h 40"/>
                  <a:gd name="T6" fmla="*/ 41 w 58"/>
                  <a:gd name="T7" fmla="*/ 38 h 40"/>
                  <a:gd name="T8" fmla="*/ 47 w 58"/>
                  <a:gd name="T9" fmla="*/ 35 h 40"/>
                  <a:gd name="T10" fmla="*/ 47 w 58"/>
                  <a:gd name="T11" fmla="*/ 35 h 40"/>
                  <a:gd name="T12" fmla="*/ 51 w 58"/>
                  <a:gd name="T13" fmla="*/ 33 h 40"/>
                  <a:gd name="T14" fmla="*/ 54 w 58"/>
                  <a:gd name="T15" fmla="*/ 28 h 40"/>
                  <a:gd name="T16" fmla="*/ 58 w 58"/>
                  <a:gd name="T17" fmla="*/ 26 h 40"/>
                  <a:gd name="T18" fmla="*/ 58 w 58"/>
                  <a:gd name="T19" fmla="*/ 23 h 40"/>
                  <a:gd name="T20" fmla="*/ 58 w 58"/>
                  <a:gd name="T21" fmla="*/ 21 h 40"/>
                  <a:gd name="T22" fmla="*/ 58 w 58"/>
                  <a:gd name="T23" fmla="*/ 16 h 40"/>
                  <a:gd name="T24" fmla="*/ 58 w 58"/>
                  <a:gd name="T25" fmla="*/ 14 h 40"/>
                  <a:gd name="T26" fmla="*/ 54 w 58"/>
                  <a:gd name="T27" fmla="*/ 12 h 40"/>
                  <a:gd name="T28" fmla="*/ 51 w 58"/>
                  <a:gd name="T29" fmla="*/ 9 h 40"/>
                  <a:gd name="T30" fmla="*/ 47 w 58"/>
                  <a:gd name="T31" fmla="*/ 7 h 40"/>
                  <a:gd name="T32" fmla="*/ 47 w 58"/>
                  <a:gd name="T33" fmla="*/ 4 h 40"/>
                  <a:gd name="T34" fmla="*/ 41 w 58"/>
                  <a:gd name="T35" fmla="*/ 2 h 40"/>
                  <a:gd name="T36" fmla="*/ 37 w 58"/>
                  <a:gd name="T37" fmla="*/ 2 h 40"/>
                  <a:gd name="T38" fmla="*/ 34 w 58"/>
                  <a:gd name="T39" fmla="*/ 0 h 40"/>
                  <a:gd name="T40" fmla="*/ 30 w 58"/>
                  <a:gd name="T41" fmla="*/ 0 h 40"/>
                  <a:gd name="T42" fmla="*/ 24 w 58"/>
                  <a:gd name="T43" fmla="*/ 0 h 40"/>
                  <a:gd name="T44" fmla="*/ 20 w 58"/>
                  <a:gd name="T45" fmla="*/ 2 h 40"/>
                  <a:gd name="T46" fmla="*/ 17 w 58"/>
                  <a:gd name="T47" fmla="*/ 2 h 40"/>
                  <a:gd name="T48" fmla="*/ 13 w 58"/>
                  <a:gd name="T49" fmla="*/ 4 h 40"/>
                  <a:gd name="T50" fmla="*/ 10 w 58"/>
                  <a:gd name="T51" fmla="*/ 7 h 40"/>
                  <a:gd name="T52" fmla="*/ 6 w 58"/>
                  <a:gd name="T53" fmla="*/ 9 h 40"/>
                  <a:gd name="T54" fmla="*/ 3 w 58"/>
                  <a:gd name="T55" fmla="*/ 12 h 40"/>
                  <a:gd name="T56" fmla="*/ 3 w 58"/>
                  <a:gd name="T57" fmla="*/ 14 h 40"/>
                  <a:gd name="T58" fmla="*/ 0 w 58"/>
                  <a:gd name="T59" fmla="*/ 16 h 40"/>
                  <a:gd name="T60" fmla="*/ 0 w 58"/>
                  <a:gd name="T61" fmla="*/ 21 h 40"/>
                  <a:gd name="T62" fmla="*/ 0 w 58"/>
                  <a:gd name="T63" fmla="*/ 23 h 40"/>
                  <a:gd name="T64" fmla="*/ 3 w 58"/>
                  <a:gd name="T65" fmla="*/ 26 h 40"/>
                  <a:gd name="T66" fmla="*/ 3 w 58"/>
                  <a:gd name="T67" fmla="*/ 28 h 40"/>
                  <a:gd name="T68" fmla="*/ 6 w 58"/>
                  <a:gd name="T69" fmla="*/ 33 h 40"/>
                  <a:gd name="T70" fmla="*/ 10 w 58"/>
                  <a:gd name="T71" fmla="*/ 35 h 40"/>
                  <a:gd name="T72" fmla="*/ 13 w 58"/>
                  <a:gd name="T73" fmla="*/ 35 h 40"/>
                  <a:gd name="T74" fmla="*/ 17 w 58"/>
                  <a:gd name="T75" fmla="*/ 38 h 40"/>
                  <a:gd name="T76" fmla="*/ 20 w 58"/>
                  <a:gd name="T77" fmla="*/ 40 h 40"/>
                  <a:gd name="T78" fmla="*/ 24 w 58"/>
                  <a:gd name="T79" fmla="*/ 40 h 40"/>
                  <a:gd name="T80" fmla="*/ 30 w 58"/>
                  <a:gd name="T81" fmla="*/ 40 h 40"/>
                  <a:gd name="T82" fmla="*/ 30 w 58"/>
                  <a:gd name="T83" fmla="*/ 40 h 40"/>
                  <a:gd name="T84" fmla="*/ 27 w 58"/>
                  <a:gd name="T85" fmla="*/ 40 h 4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8" h="40">
                    <a:moveTo>
                      <a:pt x="27" y="40"/>
                    </a:moveTo>
                    <a:lnTo>
                      <a:pt x="34" y="40"/>
                    </a:lnTo>
                    <a:lnTo>
                      <a:pt x="37" y="40"/>
                    </a:lnTo>
                    <a:lnTo>
                      <a:pt x="41" y="38"/>
                    </a:lnTo>
                    <a:lnTo>
                      <a:pt x="47" y="35"/>
                    </a:lnTo>
                    <a:lnTo>
                      <a:pt x="51" y="33"/>
                    </a:lnTo>
                    <a:lnTo>
                      <a:pt x="54" y="28"/>
                    </a:lnTo>
                    <a:lnTo>
                      <a:pt x="58" y="26"/>
                    </a:lnTo>
                    <a:lnTo>
                      <a:pt x="58" y="23"/>
                    </a:lnTo>
                    <a:lnTo>
                      <a:pt x="58" y="21"/>
                    </a:lnTo>
                    <a:lnTo>
                      <a:pt x="58" y="16"/>
                    </a:lnTo>
                    <a:lnTo>
                      <a:pt x="58" y="14"/>
                    </a:lnTo>
                    <a:lnTo>
                      <a:pt x="54" y="12"/>
                    </a:lnTo>
                    <a:lnTo>
                      <a:pt x="51" y="9"/>
                    </a:lnTo>
                    <a:lnTo>
                      <a:pt x="47" y="7"/>
                    </a:lnTo>
                    <a:lnTo>
                      <a:pt x="47" y="4"/>
                    </a:lnTo>
                    <a:lnTo>
                      <a:pt x="41" y="2"/>
                    </a:lnTo>
                    <a:lnTo>
                      <a:pt x="37" y="2"/>
                    </a:lnTo>
                    <a:lnTo>
                      <a:pt x="34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20" y="2"/>
                    </a:lnTo>
                    <a:lnTo>
                      <a:pt x="17" y="2"/>
                    </a:lnTo>
                    <a:lnTo>
                      <a:pt x="13" y="4"/>
                    </a:lnTo>
                    <a:lnTo>
                      <a:pt x="10" y="7"/>
                    </a:lnTo>
                    <a:lnTo>
                      <a:pt x="6" y="9"/>
                    </a:lnTo>
                    <a:lnTo>
                      <a:pt x="3" y="12"/>
                    </a:lnTo>
                    <a:lnTo>
                      <a:pt x="3" y="14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3" y="26"/>
                    </a:lnTo>
                    <a:lnTo>
                      <a:pt x="3" y="28"/>
                    </a:lnTo>
                    <a:lnTo>
                      <a:pt x="6" y="33"/>
                    </a:lnTo>
                    <a:lnTo>
                      <a:pt x="10" y="35"/>
                    </a:lnTo>
                    <a:lnTo>
                      <a:pt x="13" y="35"/>
                    </a:lnTo>
                    <a:lnTo>
                      <a:pt x="17" y="38"/>
                    </a:lnTo>
                    <a:lnTo>
                      <a:pt x="20" y="40"/>
                    </a:lnTo>
                    <a:lnTo>
                      <a:pt x="24" y="40"/>
                    </a:lnTo>
                    <a:lnTo>
                      <a:pt x="30" y="40"/>
                    </a:lnTo>
                    <a:lnTo>
                      <a:pt x="27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214"/>
              <p:cNvSpPr>
                <a:spLocks/>
              </p:cNvSpPr>
              <p:nvPr/>
            </p:nvSpPr>
            <p:spPr bwMode="auto">
              <a:xfrm>
                <a:off x="2924" y="2204"/>
                <a:ext cx="58" cy="40"/>
              </a:xfrm>
              <a:custGeom>
                <a:avLst/>
                <a:gdLst>
                  <a:gd name="T0" fmla="*/ 27 w 58"/>
                  <a:gd name="T1" fmla="*/ 40 h 40"/>
                  <a:gd name="T2" fmla="*/ 34 w 58"/>
                  <a:gd name="T3" fmla="*/ 40 h 40"/>
                  <a:gd name="T4" fmla="*/ 38 w 58"/>
                  <a:gd name="T5" fmla="*/ 40 h 40"/>
                  <a:gd name="T6" fmla="*/ 41 w 58"/>
                  <a:gd name="T7" fmla="*/ 38 h 40"/>
                  <a:gd name="T8" fmla="*/ 44 w 58"/>
                  <a:gd name="T9" fmla="*/ 35 h 40"/>
                  <a:gd name="T10" fmla="*/ 48 w 58"/>
                  <a:gd name="T11" fmla="*/ 35 h 40"/>
                  <a:gd name="T12" fmla="*/ 51 w 58"/>
                  <a:gd name="T13" fmla="*/ 33 h 40"/>
                  <a:gd name="T14" fmla="*/ 55 w 58"/>
                  <a:gd name="T15" fmla="*/ 28 h 40"/>
                  <a:gd name="T16" fmla="*/ 55 w 58"/>
                  <a:gd name="T17" fmla="*/ 26 h 40"/>
                  <a:gd name="T18" fmla="*/ 58 w 58"/>
                  <a:gd name="T19" fmla="*/ 23 h 40"/>
                  <a:gd name="T20" fmla="*/ 58 w 58"/>
                  <a:gd name="T21" fmla="*/ 21 h 40"/>
                  <a:gd name="T22" fmla="*/ 58 w 58"/>
                  <a:gd name="T23" fmla="*/ 16 h 40"/>
                  <a:gd name="T24" fmla="*/ 55 w 58"/>
                  <a:gd name="T25" fmla="*/ 14 h 40"/>
                  <a:gd name="T26" fmla="*/ 55 w 58"/>
                  <a:gd name="T27" fmla="*/ 12 h 40"/>
                  <a:gd name="T28" fmla="*/ 51 w 58"/>
                  <a:gd name="T29" fmla="*/ 9 h 40"/>
                  <a:gd name="T30" fmla="*/ 48 w 58"/>
                  <a:gd name="T31" fmla="*/ 7 h 40"/>
                  <a:gd name="T32" fmla="*/ 44 w 58"/>
                  <a:gd name="T33" fmla="*/ 4 h 40"/>
                  <a:gd name="T34" fmla="*/ 41 w 58"/>
                  <a:gd name="T35" fmla="*/ 2 h 40"/>
                  <a:gd name="T36" fmla="*/ 38 w 58"/>
                  <a:gd name="T37" fmla="*/ 2 h 40"/>
                  <a:gd name="T38" fmla="*/ 34 w 58"/>
                  <a:gd name="T39" fmla="*/ 0 h 40"/>
                  <a:gd name="T40" fmla="*/ 31 w 58"/>
                  <a:gd name="T41" fmla="*/ 0 h 40"/>
                  <a:gd name="T42" fmla="*/ 24 w 58"/>
                  <a:gd name="T43" fmla="*/ 0 h 40"/>
                  <a:gd name="T44" fmla="*/ 20 w 58"/>
                  <a:gd name="T45" fmla="*/ 2 h 40"/>
                  <a:gd name="T46" fmla="*/ 17 w 58"/>
                  <a:gd name="T47" fmla="*/ 2 h 40"/>
                  <a:gd name="T48" fmla="*/ 14 w 58"/>
                  <a:gd name="T49" fmla="*/ 4 h 40"/>
                  <a:gd name="T50" fmla="*/ 10 w 58"/>
                  <a:gd name="T51" fmla="*/ 7 h 40"/>
                  <a:gd name="T52" fmla="*/ 7 w 58"/>
                  <a:gd name="T53" fmla="*/ 9 h 40"/>
                  <a:gd name="T54" fmla="*/ 3 w 58"/>
                  <a:gd name="T55" fmla="*/ 12 h 40"/>
                  <a:gd name="T56" fmla="*/ 3 w 58"/>
                  <a:gd name="T57" fmla="*/ 14 h 40"/>
                  <a:gd name="T58" fmla="*/ 0 w 58"/>
                  <a:gd name="T59" fmla="*/ 16 h 40"/>
                  <a:gd name="T60" fmla="*/ 0 w 58"/>
                  <a:gd name="T61" fmla="*/ 21 h 40"/>
                  <a:gd name="T62" fmla="*/ 0 w 58"/>
                  <a:gd name="T63" fmla="*/ 23 h 40"/>
                  <a:gd name="T64" fmla="*/ 3 w 58"/>
                  <a:gd name="T65" fmla="*/ 26 h 40"/>
                  <a:gd name="T66" fmla="*/ 3 w 58"/>
                  <a:gd name="T67" fmla="*/ 28 h 40"/>
                  <a:gd name="T68" fmla="*/ 7 w 58"/>
                  <a:gd name="T69" fmla="*/ 33 h 40"/>
                  <a:gd name="T70" fmla="*/ 10 w 58"/>
                  <a:gd name="T71" fmla="*/ 35 h 40"/>
                  <a:gd name="T72" fmla="*/ 14 w 58"/>
                  <a:gd name="T73" fmla="*/ 35 h 40"/>
                  <a:gd name="T74" fmla="*/ 17 w 58"/>
                  <a:gd name="T75" fmla="*/ 38 h 40"/>
                  <a:gd name="T76" fmla="*/ 20 w 58"/>
                  <a:gd name="T77" fmla="*/ 40 h 40"/>
                  <a:gd name="T78" fmla="*/ 24 w 58"/>
                  <a:gd name="T79" fmla="*/ 40 h 40"/>
                  <a:gd name="T80" fmla="*/ 31 w 58"/>
                  <a:gd name="T81" fmla="*/ 40 h 40"/>
                  <a:gd name="T82" fmla="*/ 31 w 58"/>
                  <a:gd name="T83" fmla="*/ 40 h 40"/>
                  <a:gd name="T84" fmla="*/ 27 w 58"/>
                  <a:gd name="T85" fmla="*/ 40 h 4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8" h="40">
                    <a:moveTo>
                      <a:pt x="27" y="40"/>
                    </a:moveTo>
                    <a:lnTo>
                      <a:pt x="34" y="40"/>
                    </a:lnTo>
                    <a:lnTo>
                      <a:pt x="38" y="40"/>
                    </a:lnTo>
                    <a:lnTo>
                      <a:pt x="41" y="38"/>
                    </a:lnTo>
                    <a:lnTo>
                      <a:pt x="44" y="35"/>
                    </a:lnTo>
                    <a:lnTo>
                      <a:pt x="48" y="35"/>
                    </a:lnTo>
                    <a:lnTo>
                      <a:pt x="51" y="33"/>
                    </a:lnTo>
                    <a:lnTo>
                      <a:pt x="55" y="28"/>
                    </a:lnTo>
                    <a:lnTo>
                      <a:pt x="55" y="26"/>
                    </a:lnTo>
                    <a:lnTo>
                      <a:pt x="58" y="23"/>
                    </a:lnTo>
                    <a:lnTo>
                      <a:pt x="58" y="21"/>
                    </a:lnTo>
                    <a:lnTo>
                      <a:pt x="58" y="16"/>
                    </a:lnTo>
                    <a:lnTo>
                      <a:pt x="55" y="14"/>
                    </a:lnTo>
                    <a:lnTo>
                      <a:pt x="55" y="12"/>
                    </a:lnTo>
                    <a:lnTo>
                      <a:pt x="51" y="9"/>
                    </a:lnTo>
                    <a:lnTo>
                      <a:pt x="48" y="7"/>
                    </a:lnTo>
                    <a:lnTo>
                      <a:pt x="44" y="4"/>
                    </a:lnTo>
                    <a:lnTo>
                      <a:pt x="41" y="2"/>
                    </a:lnTo>
                    <a:lnTo>
                      <a:pt x="38" y="2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4" y="0"/>
                    </a:lnTo>
                    <a:lnTo>
                      <a:pt x="20" y="2"/>
                    </a:lnTo>
                    <a:lnTo>
                      <a:pt x="17" y="2"/>
                    </a:lnTo>
                    <a:lnTo>
                      <a:pt x="14" y="4"/>
                    </a:lnTo>
                    <a:lnTo>
                      <a:pt x="10" y="7"/>
                    </a:lnTo>
                    <a:lnTo>
                      <a:pt x="7" y="9"/>
                    </a:lnTo>
                    <a:lnTo>
                      <a:pt x="3" y="12"/>
                    </a:lnTo>
                    <a:lnTo>
                      <a:pt x="3" y="14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3" y="26"/>
                    </a:lnTo>
                    <a:lnTo>
                      <a:pt x="3" y="28"/>
                    </a:lnTo>
                    <a:lnTo>
                      <a:pt x="7" y="33"/>
                    </a:lnTo>
                    <a:lnTo>
                      <a:pt x="10" y="35"/>
                    </a:lnTo>
                    <a:lnTo>
                      <a:pt x="14" y="35"/>
                    </a:lnTo>
                    <a:lnTo>
                      <a:pt x="17" y="38"/>
                    </a:lnTo>
                    <a:lnTo>
                      <a:pt x="20" y="40"/>
                    </a:lnTo>
                    <a:lnTo>
                      <a:pt x="24" y="40"/>
                    </a:lnTo>
                    <a:lnTo>
                      <a:pt x="31" y="40"/>
                    </a:lnTo>
                    <a:lnTo>
                      <a:pt x="27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216"/>
              <p:cNvSpPr>
                <a:spLocks/>
              </p:cNvSpPr>
              <p:nvPr/>
            </p:nvSpPr>
            <p:spPr bwMode="auto">
              <a:xfrm>
                <a:off x="4016" y="2204"/>
                <a:ext cx="58" cy="40"/>
              </a:xfrm>
              <a:custGeom>
                <a:avLst/>
                <a:gdLst>
                  <a:gd name="T0" fmla="*/ 28 w 58"/>
                  <a:gd name="T1" fmla="*/ 40 h 40"/>
                  <a:gd name="T2" fmla="*/ 34 w 58"/>
                  <a:gd name="T3" fmla="*/ 40 h 40"/>
                  <a:gd name="T4" fmla="*/ 38 w 58"/>
                  <a:gd name="T5" fmla="*/ 40 h 40"/>
                  <a:gd name="T6" fmla="*/ 41 w 58"/>
                  <a:gd name="T7" fmla="*/ 38 h 40"/>
                  <a:gd name="T8" fmla="*/ 45 w 58"/>
                  <a:gd name="T9" fmla="*/ 35 h 40"/>
                  <a:gd name="T10" fmla="*/ 48 w 58"/>
                  <a:gd name="T11" fmla="*/ 35 h 40"/>
                  <a:gd name="T12" fmla="*/ 52 w 58"/>
                  <a:gd name="T13" fmla="*/ 33 h 40"/>
                  <a:gd name="T14" fmla="*/ 55 w 58"/>
                  <a:gd name="T15" fmla="*/ 28 h 40"/>
                  <a:gd name="T16" fmla="*/ 55 w 58"/>
                  <a:gd name="T17" fmla="*/ 26 h 40"/>
                  <a:gd name="T18" fmla="*/ 58 w 58"/>
                  <a:gd name="T19" fmla="*/ 23 h 40"/>
                  <a:gd name="T20" fmla="*/ 58 w 58"/>
                  <a:gd name="T21" fmla="*/ 21 h 40"/>
                  <a:gd name="T22" fmla="*/ 58 w 58"/>
                  <a:gd name="T23" fmla="*/ 16 h 40"/>
                  <a:gd name="T24" fmla="*/ 55 w 58"/>
                  <a:gd name="T25" fmla="*/ 14 h 40"/>
                  <a:gd name="T26" fmla="*/ 55 w 58"/>
                  <a:gd name="T27" fmla="*/ 12 h 40"/>
                  <a:gd name="T28" fmla="*/ 52 w 58"/>
                  <a:gd name="T29" fmla="*/ 9 h 40"/>
                  <a:gd name="T30" fmla="*/ 48 w 58"/>
                  <a:gd name="T31" fmla="*/ 7 h 40"/>
                  <a:gd name="T32" fmla="*/ 45 w 58"/>
                  <a:gd name="T33" fmla="*/ 4 h 40"/>
                  <a:gd name="T34" fmla="*/ 41 w 58"/>
                  <a:gd name="T35" fmla="*/ 2 h 40"/>
                  <a:gd name="T36" fmla="*/ 38 w 58"/>
                  <a:gd name="T37" fmla="*/ 2 h 40"/>
                  <a:gd name="T38" fmla="*/ 34 w 58"/>
                  <a:gd name="T39" fmla="*/ 0 h 40"/>
                  <a:gd name="T40" fmla="*/ 28 w 58"/>
                  <a:gd name="T41" fmla="*/ 0 h 40"/>
                  <a:gd name="T42" fmla="*/ 24 w 58"/>
                  <a:gd name="T43" fmla="*/ 0 h 40"/>
                  <a:gd name="T44" fmla="*/ 21 w 58"/>
                  <a:gd name="T45" fmla="*/ 2 h 40"/>
                  <a:gd name="T46" fmla="*/ 17 w 58"/>
                  <a:gd name="T47" fmla="*/ 2 h 40"/>
                  <a:gd name="T48" fmla="*/ 14 w 58"/>
                  <a:gd name="T49" fmla="*/ 4 h 40"/>
                  <a:gd name="T50" fmla="*/ 11 w 58"/>
                  <a:gd name="T51" fmla="*/ 7 h 40"/>
                  <a:gd name="T52" fmla="*/ 7 w 58"/>
                  <a:gd name="T53" fmla="*/ 9 h 40"/>
                  <a:gd name="T54" fmla="*/ 4 w 58"/>
                  <a:gd name="T55" fmla="*/ 12 h 40"/>
                  <a:gd name="T56" fmla="*/ 4 w 58"/>
                  <a:gd name="T57" fmla="*/ 14 h 40"/>
                  <a:gd name="T58" fmla="*/ 0 w 58"/>
                  <a:gd name="T59" fmla="*/ 16 h 40"/>
                  <a:gd name="T60" fmla="*/ 0 w 58"/>
                  <a:gd name="T61" fmla="*/ 21 h 40"/>
                  <a:gd name="T62" fmla="*/ 0 w 58"/>
                  <a:gd name="T63" fmla="*/ 23 h 40"/>
                  <a:gd name="T64" fmla="*/ 4 w 58"/>
                  <a:gd name="T65" fmla="*/ 26 h 40"/>
                  <a:gd name="T66" fmla="*/ 4 w 58"/>
                  <a:gd name="T67" fmla="*/ 28 h 40"/>
                  <a:gd name="T68" fmla="*/ 7 w 58"/>
                  <a:gd name="T69" fmla="*/ 33 h 40"/>
                  <a:gd name="T70" fmla="*/ 11 w 58"/>
                  <a:gd name="T71" fmla="*/ 35 h 40"/>
                  <a:gd name="T72" fmla="*/ 14 w 58"/>
                  <a:gd name="T73" fmla="*/ 35 h 40"/>
                  <a:gd name="T74" fmla="*/ 17 w 58"/>
                  <a:gd name="T75" fmla="*/ 38 h 40"/>
                  <a:gd name="T76" fmla="*/ 21 w 58"/>
                  <a:gd name="T77" fmla="*/ 40 h 40"/>
                  <a:gd name="T78" fmla="*/ 24 w 58"/>
                  <a:gd name="T79" fmla="*/ 40 h 40"/>
                  <a:gd name="T80" fmla="*/ 28 w 58"/>
                  <a:gd name="T81" fmla="*/ 40 h 40"/>
                  <a:gd name="T82" fmla="*/ 28 w 58"/>
                  <a:gd name="T83" fmla="*/ 40 h 4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58" h="40">
                    <a:moveTo>
                      <a:pt x="28" y="40"/>
                    </a:moveTo>
                    <a:lnTo>
                      <a:pt x="34" y="40"/>
                    </a:lnTo>
                    <a:lnTo>
                      <a:pt x="38" y="40"/>
                    </a:lnTo>
                    <a:lnTo>
                      <a:pt x="41" y="38"/>
                    </a:lnTo>
                    <a:lnTo>
                      <a:pt x="45" y="35"/>
                    </a:lnTo>
                    <a:lnTo>
                      <a:pt x="48" y="35"/>
                    </a:lnTo>
                    <a:lnTo>
                      <a:pt x="52" y="33"/>
                    </a:lnTo>
                    <a:lnTo>
                      <a:pt x="55" y="28"/>
                    </a:lnTo>
                    <a:lnTo>
                      <a:pt x="55" y="26"/>
                    </a:lnTo>
                    <a:lnTo>
                      <a:pt x="58" y="23"/>
                    </a:lnTo>
                    <a:lnTo>
                      <a:pt x="58" y="21"/>
                    </a:lnTo>
                    <a:lnTo>
                      <a:pt x="58" y="16"/>
                    </a:lnTo>
                    <a:lnTo>
                      <a:pt x="55" y="14"/>
                    </a:lnTo>
                    <a:lnTo>
                      <a:pt x="55" y="12"/>
                    </a:lnTo>
                    <a:lnTo>
                      <a:pt x="52" y="9"/>
                    </a:lnTo>
                    <a:lnTo>
                      <a:pt x="48" y="7"/>
                    </a:lnTo>
                    <a:lnTo>
                      <a:pt x="45" y="4"/>
                    </a:lnTo>
                    <a:lnTo>
                      <a:pt x="41" y="2"/>
                    </a:lnTo>
                    <a:lnTo>
                      <a:pt x="38" y="2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4"/>
                    </a:lnTo>
                    <a:lnTo>
                      <a:pt x="11" y="7"/>
                    </a:lnTo>
                    <a:lnTo>
                      <a:pt x="7" y="9"/>
                    </a:lnTo>
                    <a:lnTo>
                      <a:pt x="4" y="12"/>
                    </a:lnTo>
                    <a:lnTo>
                      <a:pt x="4" y="14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4" y="26"/>
                    </a:lnTo>
                    <a:lnTo>
                      <a:pt x="4" y="28"/>
                    </a:lnTo>
                    <a:lnTo>
                      <a:pt x="7" y="33"/>
                    </a:lnTo>
                    <a:lnTo>
                      <a:pt x="11" y="35"/>
                    </a:lnTo>
                    <a:lnTo>
                      <a:pt x="14" y="35"/>
                    </a:lnTo>
                    <a:lnTo>
                      <a:pt x="17" y="38"/>
                    </a:lnTo>
                    <a:lnTo>
                      <a:pt x="21" y="40"/>
                    </a:lnTo>
                    <a:lnTo>
                      <a:pt x="24" y="40"/>
                    </a:lnTo>
                    <a:lnTo>
                      <a:pt x="28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Rectangle 217"/>
              <p:cNvSpPr>
                <a:spLocks noChangeArrowheads="1"/>
              </p:cNvSpPr>
              <p:nvPr/>
            </p:nvSpPr>
            <p:spPr bwMode="auto">
              <a:xfrm>
                <a:off x="1292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54" name="Rectangle 218"/>
              <p:cNvSpPr>
                <a:spLocks noChangeArrowheads="1"/>
              </p:cNvSpPr>
              <p:nvPr/>
            </p:nvSpPr>
            <p:spPr bwMode="auto">
              <a:xfrm>
                <a:off x="1357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55" name="Rectangle 219"/>
              <p:cNvSpPr>
                <a:spLocks noChangeArrowheads="1"/>
              </p:cNvSpPr>
              <p:nvPr/>
            </p:nvSpPr>
            <p:spPr bwMode="auto">
              <a:xfrm>
                <a:off x="1418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56" name="Rectangle 220"/>
              <p:cNvSpPr>
                <a:spLocks noChangeArrowheads="1"/>
              </p:cNvSpPr>
              <p:nvPr/>
            </p:nvSpPr>
            <p:spPr bwMode="auto">
              <a:xfrm>
                <a:off x="1483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57" name="Rectangle 221"/>
              <p:cNvSpPr>
                <a:spLocks noChangeArrowheads="1"/>
              </p:cNvSpPr>
              <p:nvPr/>
            </p:nvSpPr>
            <p:spPr bwMode="auto">
              <a:xfrm>
                <a:off x="1544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58" name="Rectangle 222"/>
              <p:cNvSpPr>
                <a:spLocks noChangeArrowheads="1"/>
              </p:cNvSpPr>
              <p:nvPr/>
            </p:nvSpPr>
            <p:spPr bwMode="auto">
              <a:xfrm>
                <a:off x="1858" y="2573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59" name="Rectangle 223"/>
              <p:cNvSpPr>
                <a:spLocks noChangeArrowheads="1"/>
              </p:cNvSpPr>
              <p:nvPr/>
            </p:nvSpPr>
            <p:spPr bwMode="auto">
              <a:xfrm>
                <a:off x="1920" y="2573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0" name="Rectangle 224"/>
              <p:cNvSpPr>
                <a:spLocks noChangeArrowheads="1"/>
              </p:cNvSpPr>
              <p:nvPr/>
            </p:nvSpPr>
            <p:spPr bwMode="auto">
              <a:xfrm>
                <a:off x="1984" y="2573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61" name="Rectangle 225"/>
              <p:cNvSpPr>
                <a:spLocks noChangeArrowheads="1"/>
              </p:cNvSpPr>
              <p:nvPr/>
            </p:nvSpPr>
            <p:spPr bwMode="auto">
              <a:xfrm>
                <a:off x="2046" y="2573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62" name="Rectangle 226"/>
              <p:cNvSpPr>
                <a:spLocks noChangeArrowheads="1"/>
              </p:cNvSpPr>
              <p:nvPr/>
            </p:nvSpPr>
            <p:spPr bwMode="auto">
              <a:xfrm>
                <a:off x="2110" y="2573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3" name="Rectangle 227"/>
              <p:cNvSpPr>
                <a:spLocks noChangeArrowheads="1"/>
              </p:cNvSpPr>
              <p:nvPr/>
            </p:nvSpPr>
            <p:spPr bwMode="auto">
              <a:xfrm>
                <a:off x="2393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64" name="Rectangle 228"/>
              <p:cNvSpPr>
                <a:spLocks noChangeArrowheads="1"/>
              </p:cNvSpPr>
              <p:nvPr/>
            </p:nvSpPr>
            <p:spPr bwMode="auto">
              <a:xfrm>
                <a:off x="2458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5" name="Rectangle 229"/>
              <p:cNvSpPr>
                <a:spLocks noChangeArrowheads="1"/>
              </p:cNvSpPr>
              <p:nvPr/>
            </p:nvSpPr>
            <p:spPr bwMode="auto">
              <a:xfrm>
                <a:off x="2520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6" name="Rectangle 230"/>
              <p:cNvSpPr>
                <a:spLocks noChangeArrowheads="1"/>
              </p:cNvSpPr>
              <p:nvPr/>
            </p:nvSpPr>
            <p:spPr bwMode="auto">
              <a:xfrm>
                <a:off x="2584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67" name="Rectangle 231"/>
              <p:cNvSpPr>
                <a:spLocks noChangeArrowheads="1"/>
              </p:cNvSpPr>
              <p:nvPr/>
            </p:nvSpPr>
            <p:spPr bwMode="auto">
              <a:xfrm>
                <a:off x="2646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8" name="Rectangle 232"/>
              <p:cNvSpPr>
                <a:spLocks noChangeArrowheads="1"/>
              </p:cNvSpPr>
              <p:nvPr/>
            </p:nvSpPr>
            <p:spPr bwMode="auto">
              <a:xfrm>
                <a:off x="2946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9" name="Rectangle 233"/>
              <p:cNvSpPr>
                <a:spLocks noChangeArrowheads="1"/>
              </p:cNvSpPr>
              <p:nvPr/>
            </p:nvSpPr>
            <p:spPr bwMode="auto">
              <a:xfrm>
                <a:off x="3007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70" name="Rectangle 234"/>
              <p:cNvSpPr>
                <a:spLocks noChangeArrowheads="1"/>
              </p:cNvSpPr>
              <p:nvPr/>
            </p:nvSpPr>
            <p:spPr bwMode="auto">
              <a:xfrm>
                <a:off x="3072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71" name="Rectangle 235"/>
              <p:cNvSpPr>
                <a:spLocks noChangeArrowheads="1"/>
              </p:cNvSpPr>
              <p:nvPr/>
            </p:nvSpPr>
            <p:spPr bwMode="auto">
              <a:xfrm>
                <a:off x="3133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72" name="Rectangle 236"/>
              <p:cNvSpPr>
                <a:spLocks noChangeArrowheads="1"/>
              </p:cNvSpPr>
              <p:nvPr/>
            </p:nvSpPr>
            <p:spPr bwMode="auto">
              <a:xfrm>
                <a:off x="3198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3" name="Rectangle 237"/>
              <p:cNvSpPr>
                <a:spLocks noChangeArrowheads="1"/>
              </p:cNvSpPr>
              <p:nvPr/>
            </p:nvSpPr>
            <p:spPr bwMode="auto">
              <a:xfrm>
                <a:off x="3495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4" name="Rectangle 238"/>
              <p:cNvSpPr>
                <a:spLocks noChangeArrowheads="1"/>
              </p:cNvSpPr>
              <p:nvPr/>
            </p:nvSpPr>
            <p:spPr bwMode="auto">
              <a:xfrm>
                <a:off x="3560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75" name="Rectangle 239"/>
              <p:cNvSpPr>
                <a:spLocks noChangeArrowheads="1"/>
              </p:cNvSpPr>
              <p:nvPr/>
            </p:nvSpPr>
            <p:spPr bwMode="auto">
              <a:xfrm>
                <a:off x="3621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6" name="Rectangle 240"/>
              <p:cNvSpPr>
                <a:spLocks noChangeArrowheads="1"/>
              </p:cNvSpPr>
              <p:nvPr/>
            </p:nvSpPr>
            <p:spPr bwMode="auto">
              <a:xfrm>
                <a:off x="3686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77" name="Rectangle 241"/>
              <p:cNvSpPr>
                <a:spLocks noChangeArrowheads="1"/>
              </p:cNvSpPr>
              <p:nvPr/>
            </p:nvSpPr>
            <p:spPr bwMode="auto">
              <a:xfrm>
                <a:off x="3747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8" name="Rectangle 242"/>
              <p:cNvSpPr>
                <a:spLocks noChangeArrowheads="1"/>
              </p:cNvSpPr>
              <p:nvPr/>
            </p:nvSpPr>
            <p:spPr bwMode="auto">
              <a:xfrm>
                <a:off x="4044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9" name="Rectangle 243"/>
              <p:cNvSpPr>
                <a:spLocks noChangeArrowheads="1"/>
              </p:cNvSpPr>
              <p:nvPr/>
            </p:nvSpPr>
            <p:spPr bwMode="auto">
              <a:xfrm>
                <a:off x="4109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80" name="Rectangle 244"/>
              <p:cNvSpPr>
                <a:spLocks noChangeArrowheads="1"/>
              </p:cNvSpPr>
              <p:nvPr/>
            </p:nvSpPr>
            <p:spPr bwMode="auto">
              <a:xfrm>
                <a:off x="4173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81" name="Rectangle 245"/>
              <p:cNvSpPr>
                <a:spLocks noChangeArrowheads="1"/>
              </p:cNvSpPr>
              <p:nvPr/>
            </p:nvSpPr>
            <p:spPr bwMode="auto">
              <a:xfrm>
                <a:off x="4235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82" name="Rectangle 246"/>
              <p:cNvSpPr>
                <a:spLocks noChangeArrowheads="1"/>
              </p:cNvSpPr>
              <p:nvPr/>
            </p:nvSpPr>
            <p:spPr bwMode="auto">
              <a:xfrm>
                <a:off x="4300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83" name="Rectangle 247"/>
              <p:cNvSpPr>
                <a:spLocks noChangeArrowheads="1"/>
              </p:cNvSpPr>
              <p:nvPr/>
            </p:nvSpPr>
            <p:spPr bwMode="auto">
              <a:xfrm>
                <a:off x="4596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84" name="Rectangle 248"/>
              <p:cNvSpPr>
                <a:spLocks noChangeArrowheads="1"/>
              </p:cNvSpPr>
              <p:nvPr/>
            </p:nvSpPr>
            <p:spPr bwMode="auto">
              <a:xfrm>
                <a:off x="4658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85" name="Rectangle 249"/>
              <p:cNvSpPr>
                <a:spLocks noChangeArrowheads="1"/>
              </p:cNvSpPr>
              <p:nvPr/>
            </p:nvSpPr>
            <p:spPr bwMode="auto">
              <a:xfrm>
                <a:off x="4722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86" name="Rectangle 250"/>
              <p:cNvSpPr>
                <a:spLocks noChangeArrowheads="1"/>
              </p:cNvSpPr>
              <p:nvPr/>
            </p:nvSpPr>
            <p:spPr bwMode="auto">
              <a:xfrm>
                <a:off x="4787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87" name="Rectangle 251"/>
              <p:cNvSpPr>
                <a:spLocks noChangeArrowheads="1"/>
              </p:cNvSpPr>
              <p:nvPr/>
            </p:nvSpPr>
            <p:spPr bwMode="auto">
              <a:xfrm>
                <a:off x="4848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88" name="Rectangle 252"/>
              <p:cNvSpPr>
                <a:spLocks noChangeArrowheads="1"/>
              </p:cNvSpPr>
              <p:nvPr/>
            </p:nvSpPr>
            <p:spPr bwMode="auto">
              <a:xfrm rot="16200000">
                <a:off x="2353" y="912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89" name="Rectangle 253"/>
              <p:cNvSpPr>
                <a:spLocks noChangeArrowheads="1"/>
              </p:cNvSpPr>
              <p:nvPr/>
            </p:nvSpPr>
            <p:spPr bwMode="auto">
              <a:xfrm rot="16200000">
                <a:off x="2353" y="869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90" name="Rectangle 254"/>
              <p:cNvSpPr>
                <a:spLocks noChangeArrowheads="1"/>
              </p:cNvSpPr>
              <p:nvPr/>
            </p:nvSpPr>
            <p:spPr bwMode="auto">
              <a:xfrm rot="16200000">
                <a:off x="2353" y="824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91" name="Rectangle 255"/>
              <p:cNvSpPr>
                <a:spLocks noChangeArrowheads="1"/>
              </p:cNvSpPr>
              <p:nvPr/>
            </p:nvSpPr>
            <p:spPr bwMode="auto">
              <a:xfrm>
                <a:off x="2727" y="708"/>
                <a:ext cx="60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altLang="zh-CN"/>
              </a:p>
            </p:txBody>
          </p:sp>
          <p:sp>
            <p:nvSpPr>
              <p:cNvPr id="92" name="Rectangle 256"/>
              <p:cNvSpPr>
                <a:spLocks noChangeArrowheads="1"/>
              </p:cNvSpPr>
              <p:nvPr/>
            </p:nvSpPr>
            <p:spPr bwMode="auto">
              <a:xfrm>
                <a:off x="2804" y="708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altLang="zh-CN"/>
              </a:p>
            </p:txBody>
          </p:sp>
          <p:sp>
            <p:nvSpPr>
              <p:cNvPr id="93" name="Rectangle 257"/>
              <p:cNvSpPr>
                <a:spLocks noChangeArrowheads="1"/>
              </p:cNvSpPr>
              <p:nvPr/>
            </p:nvSpPr>
            <p:spPr bwMode="auto">
              <a:xfrm>
                <a:off x="2869" y="708"/>
                <a:ext cx="42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altLang="zh-CN"/>
              </a:p>
            </p:txBody>
          </p:sp>
          <p:sp>
            <p:nvSpPr>
              <p:cNvPr id="94" name="Rectangle 258"/>
              <p:cNvSpPr>
                <a:spLocks noChangeArrowheads="1"/>
              </p:cNvSpPr>
              <p:nvPr/>
            </p:nvSpPr>
            <p:spPr bwMode="auto">
              <a:xfrm>
                <a:off x="2925" y="708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altLang="zh-CN"/>
              </a:p>
            </p:txBody>
          </p:sp>
          <p:sp>
            <p:nvSpPr>
              <p:cNvPr id="95" name="Rectangle 259"/>
              <p:cNvSpPr>
                <a:spLocks noChangeArrowheads="1"/>
              </p:cNvSpPr>
              <p:nvPr/>
            </p:nvSpPr>
            <p:spPr bwMode="auto">
              <a:xfrm>
                <a:off x="2988" y="708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altLang="zh-CN"/>
              </a:p>
            </p:txBody>
          </p:sp>
          <p:sp>
            <p:nvSpPr>
              <p:cNvPr id="96" name="Freeform 260"/>
              <p:cNvSpPr>
                <a:spLocks/>
              </p:cNvSpPr>
              <p:nvPr/>
            </p:nvSpPr>
            <p:spPr bwMode="auto">
              <a:xfrm>
                <a:off x="4946" y="1894"/>
                <a:ext cx="4" cy="655"/>
              </a:xfrm>
              <a:custGeom>
                <a:avLst/>
                <a:gdLst>
                  <a:gd name="T0" fmla="*/ 0 w 4"/>
                  <a:gd name="T1" fmla="*/ 0 h 655"/>
                  <a:gd name="T2" fmla="*/ 4 w 4"/>
                  <a:gd name="T3" fmla="*/ 655 h 655"/>
                  <a:gd name="T4" fmla="*/ 0 w 4"/>
                  <a:gd name="T5" fmla="*/ 0 h 65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55">
                    <a:moveTo>
                      <a:pt x="0" y="0"/>
                    </a:moveTo>
                    <a:lnTo>
                      <a:pt x="4" y="6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261"/>
              <p:cNvSpPr>
                <a:spLocks noChangeShapeType="1"/>
              </p:cNvSpPr>
              <p:nvPr/>
            </p:nvSpPr>
            <p:spPr bwMode="auto">
              <a:xfrm>
                <a:off x="4946" y="1894"/>
                <a:ext cx="4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Rectangle 262"/>
              <p:cNvSpPr>
                <a:spLocks noChangeArrowheads="1"/>
              </p:cNvSpPr>
              <p:nvPr/>
            </p:nvSpPr>
            <p:spPr bwMode="auto">
              <a:xfrm>
                <a:off x="2688" y="2737"/>
                <a:ext cx="70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altLang="zh-CN"/>
              </a:p>
            </p:txBody>
          </p:sp>
          <p:sp>
            <p:nvSpPr>
              <p:cNvPr id="99" name="Rectangle 263"/>
              <p:cNvSpPr>
                <a:spLocks noChangeArrowheads="1"/>
              </p:cNvSpPr>
              <p:nvPr/>
            </p:nvSpPr>
            <p:spPr bwMode="auto">
              <a:xfrm>
                <a:off x="2773" y="2737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altLang="zh-CN"/>
              </a:p>
            </p:txBody>
          </p:sp>
          <p:sp>
            <p:nvSpPr>
              <p:cNvPr id="100" name="Rectangle 264"/>
              <p:cNvSpPr>
                <a:spLocks noChangeArrowheads="1"/>
              </p:cNvSpPr>
              <p:nvPr/>
            </p:nvSpPr>
            <p:spPr bwMode="auto">
              <a:xfrm>
                <a:off x="2842" y="2737"/>
                <a:ext cx="70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altLang="zh-CN"/>
              </a:p>
            </p:txBody>
          </p:sp>
          <p:sp>
            <p:nvSpPr>
              <p:cNvPr id="101" name="Rectangle 265"/>
              <p:cNvSpPr>
                <a:spLocks noChangeArrowheads="1"/>
              </p:cNvSpPr>
              <p:nvPr/>
            </p:nvSpPr>
            <p:spPr bwMode="auto">
              <a:xfrm>
                <a:off x="2934" y="2737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altLang="zh-CN"/>
              </a:p>
            </p:txBody>
          </p:sp>
          <p:sp>
            <p:nvSpPr>
              <p:cNvPr id="102" name="Rectangle 266"/>
              <p:cNvSpPr>
                <a:spLocks noChangeArrowheads="1"/>
              </p:cNvSpPr>
              <p:nvPr/>
            </p:nvSpPr>
            <p:spPr bwMode="auto">
              <a:xfrm>
                <a:off x="2992" y="2737"/>
                <a:ext cx="28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altLang="zh-CN"/>
              </a:p>
            </p:txBody>
          </p:sp>
          <p:sp>
            <p:nvSpPr>
              <p:cNvPr id="103" name="Rectangle 267"/>
              <p:cNvSpPr>
                <a:spLocks noChangeArrowheads="1"/>
              </p:cNvSpPr>
              <p:nvPr/>
            </p:nvSpPr>
            <p:spPr bwMode="auto">
              <a:xfrm>
                <a:off x="3032" y="2737"/>
                <a:ext cx="42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y</a:t>
                </a:r>
                <a:endParaRPr lang="en-US" altLang="zh-CN"/>
              </a:p>
            </p:txBody>
          </p:sp>
          <p:sp>
            <p:nvSpPr>
              <p:cNvPr id="104" name="Rectangle 268"/>
              <p:cNvSpPr>
                <a:spLocks noChangeArrowheads="1"/>
              </p:cNvSpPr>
              <p:nvPr/>
            </p:nvSpPr>
            <p:spPr bwMode="auto">
              <a:xfrm rot="16200000">
                <a:off x="2483" y="912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05" name="Rectangle 269"/>
              <p:cNvSpPr>
                <a:spLocks noChangeArrowheads="1"/>
              </p:cNvSpPr>
              <p:nvPr/>
            </p:nvSpPr>
            <p:spPr bwMode="auto">
              <a:xfrm rot="16200000">
                <a:off x="2483" y="867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06" name="Rectangle 270"/>
              <p:cNvSpPr>
                <a:spLocks noChangeArrowheads="1"/>
              </p:cNvSpPr>
              <p:nvPr/>
            </p:nvSpPr>
            <p:spPr bwMode="auto">
              <a:xfrm rot="16200000">
                <a:off x="2483" y="824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07" name="Rectangle 271"/>
              <p:cNvSpPr>
                <a:spLocks noChangeArrowheads="1"/>
              </p:cNvSpPr>
              <p:nvPr/>
            </p:nvSpPr>
            <p:spPr bwMode="auto">
              <a:xfrm rot="16200000">
                <a:off x="2626" y="915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08" name="Rectangle 272"/>
              <p:cNvSpPr>
                <a:spLocks noChangeArrowheads="1"/>
              </p:cNvSpPr>
              <p:nvPr/>
            </p:nvSpPr>
            <p:spPr bwMode="auto">
              <a:xfrm rot="16200000">
                <a:off x="2626" y="869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09" name="Rectangle 273"/>
              <p:cNvSpPr>
                <a:spLocks noChangeArrowheads="1"/>
              </p:cNvSpPr>
              <p:nvPr/>
            </p:nvSpPr>
            <p:spPr bwMode="auto">
              <a:xfrm rot="16200000">
                <a:off x="2626" y="824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10" name="Rectangle 274"/>
              <p:cNvSpPr>
                <a:spLocks noChangeArrowheads="1"/>
              </p:cNvSpPr>
              <p:nvPr/>
            </p:nvSpPr>
            <p:spPr bwMode="auto">
              <a:xfrm rot="16200000">
                <a:off x="2766" y="915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11" name="Rectangle 275"/>
              <p:cNvSpPr>
                <a:spLocks noChangeArrowheads="1"/>
              </p:cNvSpPr>
              <p:nvPr/>
            </p:nvSpPr>
            <p:spPr bwMode="auto">
              <a:xfrm rot="16200000">
                <a:off x="2766" y="872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12" name="Rectangle 276"/>
              <p:cNvSpPr>
                <a:spLocks noChangeArrowheads="1"/>
              </p:cNvSpPr>
              <p:nvPr/>
            </p:nvSpPr>
            <p:spPr bwMode="auto">
              <a:xfrm rot="16200000">
                <a:off x="2766" y="826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13" name="Rectangle 277"/>
              <p:cNvSpPr>
                <a:spLocks noChangeArrowheads="1"/>
              </p:cNvSpPr>
              <p:nvPr/>
            </p:nvSpPr>
            <p:spPr bwMode="auto">
              <a:xfrm rot="16200000">
                <a:off x="2899" y="917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14" name="Rectangle 278"/>
              <p:cNvSpPr>
                <a:spLocks noChangeArrowheads="1"/>
              </p:cNvSpPr>
              <p:nvPr/>
            </p:nvSpPr>
            <p:spPr bwMode="auto">
              <a:xfrm rot="16200000">
                <a:off x="2899" y="872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15" name="Rectangle 279"/>
              <p:cNvSpPr>
                <a:spLocks noChangeArrowheads="1"/>
              </p:cNvSpPr>
              <p:nvPr/>
            </p:nvSpPr>
            <p:spPr bwMode="auto">
              <a:xfrm rot="16200000">
                <a:off x="2899" y="829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16" name="Rectangle 280"/>
              <p:cNvSpPr>
                <a:spLocks noChangeArrowheads="1"/>
              </p:cNvSpPr>
              <p:nvPr/>
            </p:nvSpPr>
            <p:spPr bwMode="auto">
              <a:xfrm rot="16200000">
                <a:off x="3032" y="917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17" name="Rectangle 281"/>
              <p:cNvSpPr>
                <a:spLocks noChangeArrowheads="1"/>
              </p:cNvSpPr>
              <p:nvPr/>
            </p:nvSpPr>
            <p:spPr bwMode="auto">
              <a:xfrm rot="16200000">
                <a:off x="3032" y="872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18" name="Rectangle 282"/>
              <p:cNvSpPr>
                <a:spLocks noChangeArrowheads="1"/>
              </p:cNvSpPr>
              <p:nvPr/>
            </p:nvSpPr>
            <p:spPr bwMode="auto">
              <a:xfrm rot="16200000">
                <a:off x="3032" y="829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19" name="Rectangle 283"/>
              <p:cNvSpPr>
                <a:spLocks noChangeArrowheads="1"/>
              </p:cNvSpPr>
              <p:nvPr/>
            </p:nvSpPr>
            <p:spPr bwMode="auto">
              <a:xfrm rot="16200000">
                <a:off x="3172" y="917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20" name="Rectangle 284"/>
              <p:cNvSpPr>
                <a:spLocks noChangeArrowheads="1"/>
              </p:cNvSpPr>
              <p:nvPr/>
            </p:nvSpPr>
            <p:spPr bwMode="auto">
              <a:xfrm rot="16200000">
                <a:off x="3172" y="872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21" name="Rectangle 285"/>
              <p:cNvSpPr>
                <a:spLocks noChangeArrowheads="1"/>
              </p:cNvSpPr>
              <p:nvPr/>
            </p:nvSpPr>
            <p:spPr bwMode="auto">
              <a:xfrm rot="16200000">
                <a:off x="3172" y="829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22" name="Rectangle 286"/>
              <p:cNvSpPr>
                <a:spLocks noChangeArrowheads="1"/>
              </p:cNvSpPr>
              <p:nvPr/>
            </p:nvSpPr>
            <p:spPr bwMode="auto">
              <a:xfrm rot="16200000">
                <a:off x="3311" y="917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23" name="Rectangle 287"/>
              <p:cNvSpPr>
                <a:spLocks noChangeArrowheads="1"/>
              </p:cNvSpPr>
              <p:nvPr/>
            </p:nvSpPr>
            <p:spPr bwMode="auto">
              <a:xfrm rot="16200000">
                <a:off x="3311" y="872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24" name="Rectangle 288"/>
              <p:cNvSpPr>
                <a:spLocks noChangeArrowheads="1"/>
              </p:cNvSpPr>
              <p:nvPr/>
            </p:nvSpPr>
            <p:spPr bwMode="auto">
              <a:xfrm rot="16200000">
                <a:off x="3311" y="826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25" name="Line 289"/>
              <p:cNvSpPr>
                <a:spLocks noChangeShapeType="1"/>
              </p:cNvSpPr>
              <p:nvPr/>
            </p:nvSpPr>
            <p:spPr bwMode="auto">
              <a:xfrm flipV="1">
                <a:off x="703" y="1307"/>
                <a:ext cx="1680" cy="944"/>
              </a:xfrm>
              <a:prstGeom prst="line">
                <a:avLst/>
              </a:prstGeom>
              <a:noFill/>
              <a:ln w="38100">
                <a:solidFill>
                  <a:srgbClr val="1D01EB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6" name="Line 290"/>
              <p:cNvSpPr>
                <a:spLocks noChangeShapeType="1"/>
              </p:cNvSpPr>
              <p:nvPr/>
            </p:nvSpPr>
            <p:spPr bwMode="auto">
              <a:xfrm flipV="1">
                <a:off x="1828" y="1307"/>
                <a:ext cx="685" cy="989"/>
              </a:xfrm>
              <a:prstGeom prst="line">
                <a:avLst/>
              </a:prstGeom>
              <a:noFill/>
              <a:ln w="38100">
                <a:solidFill>
                  <a:srgbClr val="1D01EB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0" name="Freeform 178"/>
            <p:cNvSpPr>
              <a:spLocks/>
            </p:cNvSpPr>
            <p:nvPr/>
          </p:nvSpPr>
          <p:spPr bwMode="auto">
            <a:xfrm>
              <a:off x="4071934" y="1885940"/>
              <a:ext cx="214555" cy="858769"/>
            </a:xfrm>
            <a:custGeom>
              <a:avLst/>
              <a:gdLst>
                <a:gd name="T0" fmla="*/ 0 w 139"/>
                <a:gd name="T1" fmla="*/ 655 h 655"/>
                <a:gd name="T2" fmla="*/ 0 w 139"/>
                <a:gd name="T3" fmla="*/ 0 h 655"/>
                <a:gd name="T4" fmla="*/ 139 w 139"/>
                <a:gd name="T5" fmla="*/ 0 h 655"/>
                <a:gd name="T6" fmla="*/ 139 w 139"/>
                <a:gd name="T7" fmla="*/ 655 h 655"/>
                <a:gd name="T8" fmla="*/ 0 w 139"/>
                <a:gd name="T9" fmla="*/ 655 h 655"/>
                <a:gd name="T10" fmla="*/ 0 w 139"/>
                <a:gd name="T11" fmla="*/ 655 h 6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9" h="655">
                  <a:moveTo>
                    <a:pt x="0" y="655"/>
                  </a:moveTo>
                  <a:lnTo>
                    <a:pt x="0" y="0"/>
                  </a:lnTo>
                  <a:lnTo>
                    <a:pt x="139" y="0"/>
                  </a:lnTo>
                  <a:lnTo>
                    <a:pt x="139" y="655"/>
                  </a:lnTo>
                  <a:lnTo>
                    <a:pt x="0" y="655"/>
                  </a:lnTo>
                  <a:close/>
                </a:path>
              </a:pathLst>
            </a:custGeom>
            <a:solidFill>
              <a:srgbClr val="EB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290"/>
            <p:cNvSpPr>
              <a:spLocks noChangeShapeType="1"/>
            </p:cNvSpPr>
            <p:nvPr/>
          </p:nvSpPr>
          <p:spPr bwMode="auto">
            <a:xfrm flipH="1" flipV="1">
              <a:off x="4143372" y="2214554"/>
              <a:ext cx="500066" cy="1214446"/>
            </a:xfrm>
            <a:prstGeom prst="line">
              <a:avLst/>
            </a:prstGeom>
            <a:noFill/>
            <a:ln w="38100">
              <a:solidFill>
                <a:srgbClr val="1D01EB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9AD1452-2DDF-CBA7-214B-93AFBD77FF42}"/>
              </a:ext>
            </a:extLst>
          </p:cNvPr>
          <p:cNvSpPr txBox="1"/>
          <p:nvPr/>
        </p:nvSpPr>
        <p:spPr>
          <a:xfrm>
            <a:off x="7255987" y="612990"/>
            <a:ext cx="4330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</a:rPr>
              <a:t>Associative</a:t>
            </a:r>
            <a:r>
              <a:rPr lang="zh-CN" altLang="en-US" dirty="0">
                <a:solidFill>
                  <a:srgbClr val="FF3300"/>
                </a:solidFill>
              </a:rPr>
              <a:t>👆，</a:t>
            </a:r>
            <a:r>
              <a:rPr lang="en-US" altLang="zh-CN" dirty="0">
                <a:solidFill>
                  <a:srgbClr val="FF3300"/>
                </a:solidFill>
              </a:rPr>
              <a:t>miss rate </a:t>
            </a:r>
            <a:r>
              <a:rPr lang="zh-CN" altLang="en-US" dirty="0">
                <a:solidFill>
                  <a:srgbClr val="FF3300"/>
                </a:solidFill>
              </a:rPr>
              <a:t>👇</a:t>
            </a:r>
            <a:endParaRPr lang="en-US" altLang="zh-CN" dirty="0">
              <a:solidFill>
                <a:srgbClr val="FF3300"/>
              </a:solidFill>
            </a:endParaRPr>
          </a:p>
          <a:p>
            <a:r>
              <a:rPr lang="en-US" altLang="zh-CN" dirty="0">
                <a:solidFill>
                  <a:srgbClr val="FF3300"/>
                </a:solidFill>
              </a:rPr>
              <a:t>But Increases complexity, cost, and access time</a:t>
            </a:r>
            <a:endParaRPr lang="zh-CN" altLang="en-US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17F16F3A-25C4-40A1-B066-877993ABB3F9}"/>
              </a:ext>
            </a:extLst>
          </p:cNvPr>
          <p:cNvSpPr txBox="1"/>
          <p:nvPr/>
        </p:nvSpPr>
        <p:spPr>
          <a:xfrm>
            <a:off x="2473565" y="3643169"/>
            <a:ext cx="6588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优点： 块的冲突概率比较低，利用大幅度提高，块失效率明显降低</a:t>
            </a:r>
          </a:p>
          <a:p>
            <a:pPr algn="l"/>
            <a:r>
              <a:rPr lang="zh-CN" altLang="en-US" dirty="0"/>
              <a:t>缺点： 实现难度和造价要比直接映射高</a:t>
            </a:r>
          </a:p>
        </p:txBody>
      </p:sp>
      <p:graphicFrame>
        <p:nvGraphicFramePr>
          <p:cNvPr id="135" name="对象 134">
            <a:extLst>
              <a:ext uri="{FF2B5EF4-FFF2-40B4-BE49-F238E27FC236}">
                <a16:creationId xmlns:a16="http://schemas.microsoft.com/office/drawing/2014/main" id="{3C60C025-0A93-462D-9D41-D3FFBA2973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246415"/>
              </p:ext>
            </p:extLst>
          </p:nvPr>
        </p:nvGraphicFramePr>
        <p:xfrm>
          <a:off x="3169446" y="5351544"/>
          <a:ext cx="4689699" cy="854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4" imgW="2438280" imgH="444240" progId="Equation.DSMT4">
                  <p:embed/>
                </p:oleObj>
              </mc:Choice>
              <mc:Fallback>
                <p:oleObj name="Equation" r:id="rId4" imgW="2438280" imgH="4442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8FC3499-EDD0-CA58-1A7B-1FFEAE3563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69446" y="5351544"/>
                        <a:ext cx="4689699" cy="854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362E34F-845F-A7BA-6216-0F0520F98E20}"/>
              </a:ext>
            </a:extLst>
          </p:cNvPr>
          <p:cNvSpPr txBox="1"/>
          <p:nvPr/>
        </p:nvSpPr>
        <p:spPr>
          <a:xfrm>
            <a:off x="479376" y="476672"/>
            <a:ext cx="718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</a:rPr>
              <a:t>全相联方式  </a:t>
            </a:r>
            <a:r>
              <a:rPr lang="en-US" altLang="zh-CN" sz="2800" b="1" i="0" dirty="0">
                <a:effectLst/>
                <a:latin typeface="Noto Serif SC"/>
              </a:rPr>
              <a:t>Fully associative</a:t>
            </a:r>
            <a:endParaRPr lang="zh-CN" altLang="en-US" sz="3600" b="1" dirty="0">
              <a:solidFill>
                <a:srgbClr val="7030A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CAFA0A-1500-F851-E16C-48BD757BE3A2}"/>
              </a:ext>
            </a:extLst>
          </p:cNvPr>
          <p:cNvSpPr txBox="1"/>
          <p:nvPr/>
        </p:nvSpPr>
        <p:spPr>
          <a:xfrm>
            <a:off x="551384" y="1340768"/>
            <a:ext cx="10081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index</a:t>
            </a:r>
            <a:r>
              <a:rPr lang="zh-CN" altLang="en-US" dirty="0"/>
              <a:t>不存在</a:t>
            </a:r>
            <a:endParaRPr lang="en-US" altLang="zh-CN" dirty="0"/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优点：</a:t>
            </a:r>
            <a:r>
              <a:rPr lang="zh-CN" altLang="en-US" dirty="0">
                <a:solidFill>
                  <a:srgbClr val="C00000"/>
                </a:solidFill>
              </a:rPr>
              <a:t>命中率比较高</a:t>
            </a:r>
            <a:r>
              <a:rPr lang="zh-CN" altLang="en-US" dirty="0"/>
              <a:t>， </a:t>
            </a:r>
            <a:r>
              <a:rPr lang="en-US" altLang="zh-CN" dirty="0"/>
              <a:t>cache </a:t>
            </a:r>
            <a:r>
              <a:rPr lang="zh-CN" altLang="en-US" dirty="0"/>
              <a:t>存储空间利用率高</a:t>
            </a:r>
          </a:p>
          <a:p>
            <a:pPr algn="l"/>
            <a:r>
              <a:rPr lang="zh-CN" altLang="en-US" dirty="0"/>
              <a:t>缺点：</a:t>
            </a:r>
            <a:r>
              <a:rPr lang="zh-CN" altLang="en-US" dirty="0">
                <a:solidFill>
                  <a:srgbClr val="C00000"/>
                </a:solidFill>
              </a:rPr>
              <a:t>速度低</a:t>
            </a:r>
            <a:r>
              <a:rPr lang="zh-CN" altLang="en-US" dirty="0"/>
              <a:t>，成本高，访问相关存储器时，每次都要与全部内容比较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10C2C1-62CA-40E2-A1CA-A15948BCD484}"/>
              </a:ext>
            </a:extLst>
          </p:cNvPr>
          <p:cNvSpPr txBox="1"/>
          <p:nvPr/>
        </p:nvSpPr>
        <p:spPr>
          <a:xfrm>
            <a:off x="479376" y="3105745"/>
            <a:ext cx="833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</a:rPr>
              <a:t>直接相联方式（</a:t>
            </a:r>
            <a:r>
              <a:rPr lang="en-US" altLang="zh-CN" sz="3600" b="1" dirty="0">
                <a:solidFill>
                  <a:srgbClr val="7030A0"/>
                </a:solidFill>
              </a:rPr>
              <a:t>direct mapped</a:t>
            </a:r>
            <a:r>
              <a:rPr lang="zh-CN" altLang="en-US" sz="3600" b="1" dirty="0">
                <a:solidFill>
                  <a:srgbClr val="7030A0"/>
                </a:solidFill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9B66B6-918F-482B-8844-342883765878}"/>
              </a:ext>
            </a:extLst>
          </p:cNvPr>
          <p:cNvSpPr txBox="1"/>
          <p:nvPr/>
        </p:nvSpPr>
        <p:spPr>
          <a:xfrm>
            <a:off x="574304" y="3947393"/>
            <a:ext cx="11161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组为</a:t>
            </a:r>
            <a:r>
              <a:rPr lang="en-US" altLang="zh-CN" dirty="0"/>
              <a:t>1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优点：地址映射方式简单</a:t>
            </a:r>
            <a:r>
              <a:rPr lang="en-US" altLang="zh-CN" dirty="0"/>
              <a:t>,</a:t>
            </a:r>
            <a:r>
              <a:rPr lang="zh-CN" altLang="en-US" dirty="0"/>
              <a:t>数据访问时 只需检查区号是否相等即可</a:t>
            </a:r>
            <a:r>
              <a:rPr lang="en-US" altLang="zh-CN" dirty="0"/>
              <a:t>,</a:t>
            </a:r>
            <a:r>
              <a:rPr lang="zh-CN" altLang="en-US" dirty="0"/>
              <a:t>因而可以得到比较快的访问速度 硬件设备简单</a:t>
            </a:r>
            <a:endParaRPr lang="en-US" altLang="zh-CN" dirty="0"/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缺点：替换操作频繁</a:t>
            </a:r>
            <a:r>
              <a:rPr lang="en-US" altLang="zh-CN" dirty="0"/>
              <a:t>, </a:t>
            </a:r>
            <a:r>
              <a:rPr lang="zh-CN" altLang="en-US" dirty="0"/>
              <a:t>命中率比较低</a:t>
            </a:r>
            <a:r>
              <a:rPr lang="en-US" altLang="zh-CN" dirty="0"/>
              <a:t>.cache</a:t>
            </a:r>
            <a:r>
              <a:rPr lang="zh-CN" altLang="en-US" dirty="0"/>
              <a:t>利用率低</a:t>
            </a:r>
          </a:p>
        </p:txBody>
      </p:sp>
    </p:spTree>
    <p:extLst>
      <p:ext uri="{BB962C8B-B14F-4D97-AF65-F5344CB8AC3E}">
        <p14:creationId xmlns:p14="http://schemas.microsoft.com/office/powerpoint/2010/main" val="405095606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168131"/>
            <a:ext cx="324036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5400" dirty="0"/>
              <a:t>替换策略</a:t>
            </a:r>
            <a:endParaRPr lang="en-US" altLang="zh-CN" sz="5400" dirty="0"/>
          </a:p>
        </p:txBody>
      </p:sp>
      <p:sp>
        <p:nvSpPr>
          <p:cNvPr id="52227" name="AutoShape 3"/>
          <p:cNvSpPr>
            <a:spLocks noGrp="1" noChangeArrowheads="1"/>
          </p:cNvSpPr>
          <p:nvPr>
            <p:ph idx="1"/>
          </p:nvPr>
        </p:nvSpPr>
        <p:spPr>
          <a:xfrm>
            <a:off x="652718" y="1340768"/>
            <a:ext cx="10515600" cy="5040560"/>
          </a:xfrm>
        </p:spPr>
        <p:txBody>
          <a:bodyPr>
            <a:normAutofit/>
          </a:bodyPr>
          <a:lstStyle/>
          <a:p>
            <a:pPr algn="l"/>
            <a:endParaRPr lang="zh-CN" altLang="en-US" sz="2900" b="0" i="0" u="none" strike="noStrike" baseline="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r>
              <a:rPr lang="zh-CN" altLang="en-US" sz="2900" b="0" i="0" u="none" strike="noStrike" baseline="0" dirty="0">
                <a:solidFill>
                  <a:srgbClr val="232790"/>
                </a:solidFill>
                <a:ea typeface="宋体" panose="02010600030101010101" pitchFamily="2" charset="-122"/>
              </a:rPr>
              <a:t>随机</a:t>
            </a:r>
            <a:r>
              <a:rPr lang="en-US" altLang="zh-CN" sz="2900" b="1" i="0" u="none" strike="noStrike" baseline="0" dirty="0">
                <a:solidFill>
                  <a:srgbClr val="232790"/>
                </a:solidFill>
                <a:ea typeface="宋体" panose="02010600030101010101" pitchFamily="2" charset="-122"/>
              </a:rPr>
              <a:t>(RAND)</a:t>
            </a:r>
            <a:r>
              <a:rPr lang="zh-CN" altLang="en-US" sz="29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是随机地确定替换的存储块。设置一个随机数产生器，依据所产生的随机数，确定替换块。这种方法简单、易于实现，但命中率比较低</a:t>
            </a:r>
          </a:p>
          <a:p>
            <a:r>
              <a:rPr lang="zh-CN" altLang="en-US" sz="2900" b="0" i="0" u="none" strike="noStrike" baseline="0" dirty="0">
                <a:solidFill>
                  <a:srgbClr val="232790"/>
                </a:solidFill>
                <a:ea typeface="宋体" panose="02010600030101010101" pitchFamily="2" charset="-122"/>
              </a:rPr>
              <a:t>先进先出</a:t>
            </a:r>
            <a:r>
              <a:rPr lang="en-US" altLang="zh-CN" sz="2900" b="1" i="0" u="none" strike="noStrike" baseline="0" dirty="0">
                <a:solidFill>
                  <a:srgbClr val="232790"/>
                </a:solidFill>
                <a:ea typeface="宋体" panose="02010600030101010101" pitchFamily="2" charset="-122"/>
              </a:rPr>
              <a:t>(FIFO)</a:t>
            </a:r>
            <a:r>
              <a:rPr lang="zh-CN" altLang="en-US" sz="29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是选择那个</a:t>
            </a:r>
            <a:r>
              <a:rPr lang="zh-CN" altLang="en-US" sz="2900" b="1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最先调入</a:t>
            </a:r>
            <a:r>
              <a:rPr lang="zh-CN" altLang="en-US" sz="29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的那个块进行替换。当最先调入并被多次命中的块，很可能被优先替换，因而不符合局部性规律。这种方法的命中率比随机法好些，但还不满足要求</a:t>
            </a:r>
          </a:p>
          <a:p>
            <a:r>
              <a:rPr lang="zh-CN" altLang="en-US" sz="2900" b="0" i="0" u="none" strike="noStrike" baseline="0" dirty="0">
                <a:solidFill>
                  <a:srgbClr val="232790"/>
                </a:solidFill>
                <a:ea typeface="宋体" panose="02010600030101010101" pitchFamily="2" charset="-122"/>
              </a:rPr>
              <a:t>近期最少使用</a:t>
            </a:r>
            <a:r>
              <a:rPr lang="en-US" altLang="zh-CN" sz="2900" b="1" i="0" u="none" strike="noStrike" baseline="0" dirty="0">
                <a:solidFill>
                  <a:srgbClr val="232790"/>
                </a:solidFill>
                <a:ea typeface="宋体" panose="02010600030101010101" pitchFamily="2" charset="-122"/>
              </a:rPr>
              <a:t>(LRU)</a:t>
            </a:r>
            <a:r>
              <a:rPr lang="zh-CN" altLang="en-US" sz="29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是依据各块使用的情况，总是选择那个</a:t>
            </a:r>
            <a:r>
              <a:rPr lang="zh-CN" altLang="en-US" sz="2900" b="1" i="0" u="none" strike="noStrike" baseline="0" dirty="0">
                <a:solidFill>
                  <a:srgbClr val="7030A0"/>
                </a:solidFill>
                <a:ea typeface="宋体" panose="02010600030101010101" pitchFamily="2" charset="-122"/>
              </a:rPr>
              <a:t>最近最少使用</a:t>
            </a:r>
            <a:r>
              <a:rPr lang="zh-CN" altLang="en-US" sz="29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的块被替换</a:t>
            </a:r>
            <a:r>
              <a:rPr lang="en-US" altLang="zh-CN" sz="29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29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选择上一次使用时间距离现在最远的那个 </a:t>
            </a:r>
            <a:r>
              <a:rPr lang="en-US" altLang="zh-CN" sz="29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block </a:t>
            </a:r>
            <a:r>
              <a:rPr lang="zh-CN" altLang="en-US" sz="29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覆盖掉。这种方法比较好地反映了程序局部性规律，命中率最高</a:t>
            </a:r>
          </a:p>
          <a:p>
            <a:pPr marL="0" indent="0" eaLnBrk="1" hangingPunct="1">
              <a:buNone/>
            </a:pPr>
            <a:endParaRPr lang="en-US" altLang="zh-CN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7648" y="404664"/>
            <a:ext cx="5329808" cy="759619"/>
          </a:xfrm>
        </p:spPr>
        <p:txBody>
          <a:bodyPr/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通过多层</a:t>
            </a:r>
            <a:r>
              <a:rPr lang="en-US" altLang="zh-CN" sz="2800" b="1" dirty="0">
                <a:solidFill>
                  <a:srgbClr val="FF0000"/>
                </a:solidFill>
              </a:rPr>
              <a:t>cache </a:t>
            </a:r>
            <a:r>
              <a:rPr lang="zh-CN" altLang="en-US" sz="2800" b="1" dirty="0">
                <a:solidFill>
                  <a:srgbClr val="FF0000"/>
                </a:solidFill>
              </a:rPr>
              <a:t>减少</a:t>
            </a:r>
            <a:r>
              <a:rPr lang="en-US" altLang="zh-CN" sz="2800" b="1" dirty="0">
                <a:solidFill>
                  <a:srgbClr val="FF0000"/>
                </a:solidFill>
              </a:rPr>
              <a:t>miss penalty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1055440" y="1690688"/>
            <a:ext cx="9221772" cy="2160240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这个二级缓存通常在同一个芯片上，每当一级缓存发生丢失时就会被访问。 如果二级缓存包含所需的数据，一级缓存的失误惩罚基本上是二级缓存的访问时间，这比主存储器的访问时间要短得多。如果一级和二级缓存都不包含数据，就需要对主存进行访问，这时就会产生更大的误码惩罚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Total CPI = Base CPI + Memory-stall cycles per instruction </a:t>
            </a:r>
          </a:p>
          <a:p>
            <a:pPr eaLnBrk="1" hangingPunct="1">
              <a:buNone/>
            </a:pPr>
            <a:r>
              <a:rPr lang="en-US" altLang="zh-CN" sz="2000" dirty="0"/>
              <a:t>    =1 + Primary stalls per instruction + Secondary stalls per instruction </a:t>
            </a:r>
            <a:endParaRPr lang="zh-CN" altLang="en-US" sz="2000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AutoShape 3"/>
          <p:cNvSpPr>
            <a:spLocks noGrp="1" noChangeArrowheads="1"/>
          </p:cNvSpPr>
          <p:nvPr>
            <p:ph idx="1"/>
          </p:nvPr>
        </p:nvSpPr>
        <p:spPr>
          <a:xfrm>
            <a:off x="1415480" y="980728"/>
            <a:ext cx="8382000" cy="5454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800" dirty="0"/>
              <a:t>Add a second level cache</a:t>
            </a:r>
            <a:r>
              <a:rPr lang="zh-CN" altLang="en-US" sz="1800" dirty="0"/>
              <a:t>两层</a:t>
            </a:r>
            <a:r>
              <a:rPr lang="en-US" altLang="zh-CN" sz="1800" dirty="0"/>
              <a:t>cache: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/>
              <a:t>希望一级更快，二级减少</a:t>
            </a:r>
            <a:r>
              <a:rPr lang="en-US" altLang="zh-CN" sz="1800" dirty="0"/>
              <a:t>miss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use SRAMs to add another cache above primary memory (DRAM)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dirty="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/>
              <a:t>CPI of 1.0 on a </a:t>
            </a:r>
            <a:r>
              <a:rPr lang="en-US" altLang="zh-CN" sz="1600" dirty="0" err="1"/>
              <a:t>5GHz</a:t>
            </a:r>
            <a:r>
              <a:rPr lang="en-US" altLang="zh-CN" sz="1600" dirty="0"/>
              <a:t> machine with a 2% miss rate, </a:t>
            </a:r>
            <a:r>
              <a:rPr lang="en-US" altLang="zh-CN" sz="1600" dirty="0" err="1"/>
              <a:t>100ns</a:t>
            </a:r>
            <a:r>
              <a:rPr lang="en-US" altLang="zh-CN" sz="1600" dirty="0"/>
              <a:t> DRAM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/>
              <a:t>Adding 2nd level cache with </a:t>
            </a:r>
            <a:r>
              <a:rPr lang="en-US" altLang="zh-CN" sz="1600" dirty="0" err="1"/>
              <a:t>5ns</a:t>
            </a:r>
            <a:r>
              <a:rPr lang="en-US" altLang="zh-CN" sz="1600" dirty="0"/>
              <a:t> access time decreases miss rate to 0.5%</a:t>
            </a:r>
            <a:br>
              <a:rPr lang="en-US" altLang="zh-CN" sz="1600" dirty="0"/>
            </a:b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1800" dirty="0"/>
              <a:t>Miss penalty to main memory is</a:t>
            </a:r>
          </a:p>
          <a:p>
            <a:pPr eaLnBrk="1" hangingPunct="1">
              <a:lnSpc>
                <a:spcPct val="90000"/>
              </a:lnSpc>
            </a:pPr>
            <a:endParaRPr lang="en-US" altLang="zh-CN" sz="1800" dirty="0"/>
          </a:p>
          <a:p>
            <a:pPr eaLnBrk="1" hangingPunct="1">
              <a:lnSpc>
                <a:spcPct val="90000"/>
              </a:lnSpc>
            </a:pPr>
            <a:endParaRPr lang="en-US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/>
              <a:t>The CPI with one level of caching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/>
              <a:t>		Total CPI = 1.0 + Memory-stall cycles per instruction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1800" dirty="0"/>
              <a:t>   		 = 1.0 + 2% × 500 = </a:t>
            </a:r>
            <a:r>
              <a:rPr lang="en-US" altLang="zh-CN" sz="1800" dirty="0">
                <a:solidFill>
                  <a:srgbClr val="FF0000"/>
                </a:solidFill>
              </a:rPr>
              <a:t>11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/>
              <a:t> Miss penalty with levels of cache without access main memory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1600" dirty="0"/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3791744" y="3645024"/>
            <a:ext cx="1117600" cy="696912"/>
            <a:chOff x="1020" y="2069"/>
            <a:chExt cx="1860" cy="439"/>
          </a:xfrm>
        </p:grpSpPr>
        <p:sp>
          <p:nvSpPr>
            <p:cNvPr id="53259" name="Text Box 5"/>
            <p:cNvSpPr txBox="1">
              <a:spLocks noChangeArrowheads="1"/>
            </p:cNvSpPr>
            <p:nvPr/>
          </p:nvSpPr>
          <p:spPr bwMode="auto">
            <a:xfrm>
              <a:off x="1205" y="2069"/>
              <a:ext cx="14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 err="1">
                  <a:latin typeface="Arial" charset="0"/>
                </a:rPr>
                <a:t>100ns</a:t>
              </a:r>
              <a:endParaRPr lang="en-US" altLang="zh-CN" sz="1800" b="1" dirty="0">
                <a:latin typeface="Arial" charset="0"/>
              </a:endParaRPr>
            </a:p>
          </p:txBody>
        </p:sp>
        <p:sp>
          <p:nvSpPr>
            <p:cNvPr id="53260" name="Line 6"/>
            <p:cNvSpPr>
              <a:spLocks noChangeShapeType="1"/>
            </p:cNvSpPr>
            <p:nvPr/>
          </p:nvSpPr>
          <p:spPr bwMode="auto">
            <a:xfrm>
              <a:off x="1250" y="2296"/>
              <a:ext cx="13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1" name="Text Box 7"/>
            <p:cNvSpPr txBox="1">
              <a:spLocks noChangeArrowheads="1"/>
            </p:cNvSpPr>
            <p:nvPr/>
          </p:nvSpPr>
          <p:spPr bwMode="auto">
            <a:xfrm>
              <a:off x="1020" y="2277"/>
              <a:ext cx="18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Arial" charset="0"/>
                </a:rPr>
                <a:t>0.2</a:t>
              </a:r>
              <a:endParaRPr lang="en-US" altLang="zh-CN" sz="1800" b="1" baseline="-25000" dirty="0">
                <a:latin typeface="Arial" charset="0"/>
              </a:endParaRPr>
            </a:p>
          </p:txBody>
        </p:sp>
      </p:grpSp>
      <p:sp>
        <p:nvSpPr>
          <p:cNvPr id="53253" name="Text Box 8"/>
          <p:cNvSpPr txBox="1">
            <a:spLocks noChangeArrowheads="1"/>
          </p:cNvSpPr>
          <p:nvPr/>
        </p:nvSpPr>
        <p:spPr bwMode="auto">
          <a:xfrm>
            <a:off x="4720439" y="3787900"/>
            <a:ext cx="2951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= 500 clock cycles</a:t>
            </a:r>
          </a:p>
        </p:txBody>
      </p:sp>
      <p:grpSp>
        <p:nvGrpSpPr>
          <p:cNvPr id="53254" name="Group 9"/>
          <p:cNvGrpSpPr>
            <a:grpSpLocks/>
          </p:cNvGrpSpPr>
          <p:nvPr/>
        </p:nvGrpSpPr>
        <p:grpSpPr bwMode="auto">
          <a:xfrm>
            <a:off x="3929942" y="5585493"/>
            <a:ext cx="1117600" cy="696913"/>
            <a:chOff x="1020" y="2069"/>
            <a:chExt cx="1860" cy="439"/>
          </a:xfrm>
        </p:grpSpPr>
        <p:sp>
          <p:nvSpPr>
            <p:cNvPr id="53256" name="Text Box 10"/>
            <p:cNvSpPr txBox="1">
              <a:spLocks noChangeArrowheads="1"/>
            </p:cNvSpPr>
            <p:nvPr/>
          </p:nvSpPr>
          <p:spPr bwMode="auto">
            <a:xfrm>
              <a:off x="1205" y="2069"/>
              <a:ext cx="14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 err="1">
                  <a:latin typeface="Arial" charset="0"/>
                </a:rPr>
                <a:t>5ns</a:t>
              </a:r>
              <a:endParaRPr lang="en-US" altLang="zh-CN" sz="1800" b="1" dirty="0">
                <a:latin typeface="Arial" charset="0"/>
              </a:endParaRPr>
            </a:p>
          </p:txBody>
        </p:sp>
        <p:sp>
          <p:nvSpPr>
            <p:cNvPr id="53257" name="Line 11"/>
            <p:cNvSpPr>
              <a:spLocks noChangeShapeType="1"/>
            </p:cNvSpPr>
            <p:nvPr/>
          </p:nvSpPr>
          <p:spPr bwMode="auto">
            <a:xfrm>
              <a:off x="1250" y="2296"/>
              <a:ext cx="13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8" name="Text Box 12"/>
            <p:cNvSpPr txBox="1">
              <a:spLocks noChangeArrowheads="1"/>
            </p:cNvSpPr>
            <p:nvPr/>
          </p:nvSpPr>
          <p:spPr bwMode="auto">
            <a:xfrm>
              <a:off x="1020" y="2277"/>
              <a:ext cx="18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Arial" charset="0"/>
                </a:rPr>
                <a:t>0.2</a:t>
              </a:r>
              <a:endParaRPr lang="en-US" altLang="zh-CN" sz="1800" b="1" baseline="-25000" dirty="0">
                <a:latin typeface="Arial" charset="0"/>
              </a:endParaRPr>
            </a:p>
          </p:txBody>
        </p:sp>
      </p:grpSp>
      <p:sp>
        <p:nvSpPr>
          <p:cNvPr id="53255" name="Text Box 13"/>
          <p:cNvSpPr txBox="1">
            <a:spLocks noChangeArrowheads="1"/>
          </p:cNvSpPr>
          <p:nvPr/>
        </p:nvSpPr>
        <p:spPr bwMode="auto">
          <a:xfrm>
            <a:off x="4720438" y="5573850"/>
            <a:ext cx="2951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= 25 clock cycles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AutoShape 3"/>
          <p:cNvSpPr>
            <a:spLocks noGrp="1" noChangeArrowheads="1"/>
          </p:cNvSpPr>
          <p:nvPr>
            <p:ph idx="1"/>
          </p:nvPr>
        </p:nvSpPr>
        <p:spPr>
          <a:xfrm>
            <a:off x="1415480" y="1313830"/>
            <a:ext cx="10212114" cy="423034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The CPI with Two level of cache with 0.5% miss rate for main memory</a:t>
            </a:r>
          </a:p>
          <a:p>
            <a:pPr>
              <a:lnSpc>
                <a:spcPct val="90000"/>
              </a:lnSpc>
            </a:pPr>
            <a:r>
              <a:rPr lang="en-US" altLang="zh-CN" sz="1600" dirty="0"/>
              <a:t>Total CPI = 1.0 + Primary stalls per instruction +  Secondary stalls per instruction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600" dirty="0"/>
              <a:t>		= 1 + 2% ×25 + 0.5% × 500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dirty="0"/>
              <a:t>		= 1.0 + 1.3 ( 0. 5 +2.5 ) = </a:t>
            </a:r>
            <a:r>
              <a:rPr lang="en-US" altLang="zh-CN" sz="1600" dirty="0">
                <a:solidFill>
                  <a:srgbClr val="FF0000"/>
                </a:solidFill>
              </a:rPr>
              <a:t>4</a:t>
            </a:r>
          </a:p>
          <a:p>
            <a:pPr eaLnBrk="1" hangingPunct="1"/>
            <a:r>
              <a:rPr lang="en-US" altLang="zh-CN" sz="2000" dirty="0"/>
              <a:t>The processor with secondary cache is faster by</a:t>
            </a:r>
          </a:p>
          <a:p>
            <a:pPr eaLnBrk="1" hangingPunct="1"/>
            <a:endParaRPr lang="en-US" altLang="zh-CN" dirty="0"/>
          </a:p>
          <a:p>
            <a:endParaRPr lang="en-US" altLang="zh-CN" sz="2400" dirty="0"/>
          </a:p>
          <a:p>
            <a:r>
              <a:rPr lang="en-US" altLang="zh-CN" sz="2400" dirty="0"/>
              <a:t>Using multilevel caches:</a:t>
            </a:r>
          </a:p>
          <a:p>
            <a:pPr lvl="1"/>
            <a:r>
              <a:rPr lang="en-US" altLang="zh-CN" sz="2000" dirty="0"/>
              <a:t>try and optimize the </a:t>
            </a:r>
            <a:r>
              <a:rPr lang="en-US" altLang="zh-CN" sz="2000" dirty="0">
                <a:solidFill>
                  <a:srgbClr val="1D01EB"/>
                </a:solidFill>
              </a:rPr>
              <a:t>hit time</a:t>
            </a:r>
            <a:r>
              <a:rPr lang="en-US" altLang="zh-CN" sz="2000" dirty="0"/>
              <a:t> on the 1st level cache</a:t>
            </a:r>
          </a:p>
          <a:p>
            <a:pPr lvl="1"/>
            <a:r>
              <a:rPr lang="en-US" altLang="zh-CN" sz="2000" dirty="0"/>
              <a:t>try and optimize the </a:t>
            </a:r>
            <a:r>
              <a:rPr lang="en-US" altLang="zh-CN" sz="2000" dirty="0">
                <a:solidFill>
                  <a:srgbClr val="1D01EB"/>
                </a:solidFill>
              </a:rPr>
              <a:t>miss rate </a:t>
            </a:r>
            <a:r>
              <a:rPr lang="en-US" altLang="zh-CN" sz="2000" dirty="0"/>
              <a:t>on the 2nd level cache</a:t>
            </a:r>
          </a:p>
          <a:p>
            <a:endParaRPr lang="en-US" altLang="zh-CN" sz="2400" dirty="0"/>
          </a:p>
          <a:p>
            <a:pPr eaLnBrk="1" hangingPunct="1"/>
            <a:endParaRPr lang="en-US" altLang="zh-CN" dirty="0"/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3952860" y="3500438"/>
            <a:ext cx="1117600" cy="696912"/>
            <a:chOff x="1020" y="2069"/>
            <a:chExt cx="1860" cy="439"/>
          </a:xfrm>
        </p:grpSpPr>
        <p:sp>
          <p:nvSpPr>
            <p:cNvPr id="54278" name="Text Box 5"/>
            <p:cNvSpPr txBox="1">
              <a:spLocks noChangeArrowheads="1"/>
            </p:cNvSpPr>
            <p:nvPr/>
          </p:nvSpPr>
          <p:spPr bwMode="auto">
            <a:xfrm>
              <a:off x="1205" y="2069"/>
              <a:ext cx="14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Arial" charset="0"/>
                </a:rPr>
                <a:t>11</a:t>
              </a:r>
            </a:p>
          </p:txBody>
        </p:sp>
        <p:sp>
          <p:nvSpPr>
            <p:cNvPr id="54279" name="Line 6"/>
            <p:cNvSpPr>
              <a:spLocks noChangeShapeType="1"/>
            </p:cNvSpPr>
            <p:nvPr/>
          </p:nvSpPr>
          <p:spPr bwMode="auto">
            <a:xfrm>
              <a:off x="1250" y="2296"/>
              <a:ext cx="13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80" name="Text Box 7"/>
            <p:cNvSpPr txBox="1">
              <a:spLocks noChangeArrowheads="1"/>
            </p:cNvSpPr>
            <p:nvPr/>
          </p:nvSpPr>
          <p:spPr bwMode="auto">
            <a:xfrm>
              <a:off x="1020" y="2277"/>
              <a:ext cx="18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Arial" charset="0"/>
                </a:rPr>
                <a:t>4</a:t>
              </a:r>
              <a:endParaRPr lang="en-US" altLang="zh-CN" sz="1800" b="1" baseline="-25000" dirty="0">
                <a:latin typeface="Arial" charset="0"/>
              </a:endParaRPr>
            </a:p>
          </p:txBody>
        </p:sp>
      </p:grpSp>
      <p:sp>
        <p:nvSpPr>
          <p:cNvPr id="54277" name="Text Box 8"/>
          <p:cNvSpPr txBox="1">
            <a:spLocks noChangeArrowheads="1"/>
          </p:cNvSpPr>
          <p:nvPr/>
        </p:nvSpPr>
        <p:spPr bwMode="auto">
          <a:xfrm>
            <a:off x="4952993" y="3643314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=</a:t>
            </a:r>
            <a:r>
              <a:rPr lang="en-US" altLang="zh-CN" dirty="0">
                <a:solidFill>
                  <a:srgbClr val="FF0000"/>
                </a:solidFill>
              </a:rPr>
              <a:t> 2.75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>
            <a:extLst>
              <a:ext uri="{FF2B5EF4-FFF2-40B4-BE49-F238E27FC236}">
                <a16:creationId xmlns:a16="http://schemas.microsoft.com/office/drawing/2014/main" id="{513F6BEE-856D-6D9A-D961-C319B650F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7368" y="260648"/>
            <a:ext cx="6200775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Storage Hierarchy</a:t>
            </a:r>
            <a:r>
              <a:rPr lang="zh-CN" altLang="en-US" dirty="0">
                <a:ea typeface="宋体" pitchFamily="2" charset="-122"/>
              </a:rPr>
              <a:t>（存储级别）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033789-6DCF-00AC-9C40-884039596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1142581"/>
            <a:ext cx="7081692" cy="27363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D5A166-3563-AE3D-6B9A-96D772CEB3B4}"/>
              </a:ext>
            </a:extLst>
          </p:cNvPr>
          <p:cNvSpPr txBox="1"/>
          <p:nvPr/>
        </p:nvSpPr>
        <p:spPr>
          <a:xfrm>
            <a:off x="911424" y="4515090"/>
            <a:ext cx="10369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越靠近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，越是小，快，贵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的目的就是为了提升速度，并且提高数据的命中率（一旦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miss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就需要去更底层找，消耗更大）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88FA1414-C82F-EC6D-AC91-8AEB68491D2F}"/>
              </a:ext>
            </a:extLst>
          </p:cNvPr>
          <p:cNvSpPr txBox="1">
            <a:spLocks/>
          </p:cNvSpPr>
          <p:nvPr/>
        </p:nvSpPr>
        <p:spPr>
          <a:xfrm>
            <a:off x="119336" y="1556792"/>
            <a:ext cx="4431990" cy="21284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1" eaLnBrk="1" hangingPunct="1"/>
            <a:r>
              <a:rPr lang="en-US" altLang="en-US" kern="0" dirty="0"/>
              <a:t>Block placement</a:t>
            </a:r>
          </a:p>
          <a:p>
            <a:pPr lvl="1" eaLnBrk="1" hangingPunct="1"/>
            <a:r>
              <a:rPr lang="en-US" altLang="en-US" kern="0" dirty="0"/>
              <a:t>Finding a block</a:t>
            </a:r>
          </a:p>
          <a:p>
            <a:pPr lvl="1" eaLnBrk="1" hangingPunct="1"/>
            <a:r>
              <a:rPr lang="en-US" altLang="en-US" kern="0" dirty="0"/>
              <a:t>Replacement on a miss</a:t>
            </a:r>
          </a:p>
          <a:p>
            <a:pPr lvl="1" eaLnBrk="1" hangingPunct="1"/>
            <a:r>
              <a:rPr lang="en-US" altLang="en-US" kern="0" dirty="0"/>
              <a:t>Write policy</a:t>
            </a:r>
            <a:endParaRPr lang="en-AU" altLang="en-US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C20B5-66AD-3E4B-FE1A-030D504A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712" y="2492896"/>
            <a:ext cx="6192688" cy="1325563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solidFill>
                  <a:srgbClr val="00B0F0"/>
                </a:solidFill>
              </a:rPr>
              <a:t>Virtual Memory</a:t>
            </a:r>
            <a:endParaRPr lang="zh-CN" altLang="en-US" sz="6600" b="1" dirty="0">
              <a:solidFill>
                <a:srgbClr val="00B0F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B37A57-EFB4-1AFA-21E9-A83412910A24}"/>
              </a:ext>
            </a:extLst>
          </p:cNvPr>
          <p:cNvSpPr txBox="1"/>
          <p:nvPr/>
        </p:nvSpPr>
        <p:spPr>
          <a:xfrm>
            <a:off x="2512097" y="4221088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solidFill>
                  <a:srgbClr val="7030A0"/>
                </a:solidFill>
              </a:rPr>
              <a:t>虚拟内存的目的是扩容，由虚拟地址得到物理地址，然后再到</a:t>
            </a:r>
            <a:r>
              <a:rPr lang="en-US" altLang="zh-CN" sz="1800" dirty="0">
                <a:solidFill>
                  <a:srgbClr val="7030A0"/>
                </a:solidFill>
              </a:rPr>
              <a:t>cache</a:t>
            </a:r>
            <a:r>
              <a:rPr lang="zh-CN" altLang="en-US" sz="1800" dirty="0">
                <a:solidFill>
                  <a:srgbClr val="7030A0"/>
                </a:solidFill>
              </a:rPr>
              <a:t>或者主存里面去找</a:t>
            </a:r>
          </a:p>
        </p:txBody>
      </p:sp>
    </p:spTree>
    <p:extLst>
      <p:ext uri="{BB962C8B-B14F-4D97-AF65-F5344CB8AC3E}">
        <p14:creationId xmlns:p14="http://schemas.microsoft.com/office/powerpoint/2010/main" val="3868887161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AutoShape 3"/>
          <p:cNvSpPr>
            <a:spLocks noGrp="1" noChangeArrowheads="1"/>
          </p:cNvSpPr>
          <p:nvPr>
            <p:ph idx="1"/>
          </p:nvPr>
        </p:nvSpPr>
        <p:spPr>
          <a:xfrm>
            <a:off x="838200" y="476672"/>
            <a:ext cx="10515600" cy="561662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br>
              <a:rPr lang="en-US" altLang="zh-CN" sz="1800" dirty="0"/>
            </a:br>
            <a:r>
              <a:rPr lang="en-US" altLang="zh-CN" sz="1800" dirty="0"/>
              <a:t> 	</a:t>
            </a: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endParaRPr lang="en-US" altLang="zh-CN" sz="1800" dirty="0"/>
          </a:p>
          <a:p>
            <a:pPr eaLnBrk="1" hangingPunct="1"/>
            <a:endParaRPr lang="en-US" altLang="zh-CN" sz="2400" dirty="0">
              <a:solidFill>
                <a:srgbClr val="1D01EB"/>
              </a:solidFill>
            </a:endParaRPr>
          </a:p>
          <a:p>
            <a:pPr eaLnBrk="1" hangingPunct="1"/>
            <a:endParaRPr lang="en-US" altLang="zh-CN" sz="2400" dirty="0">
              <a:solidFill>
                <a:srgbClr val="1D01EB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rgbClr val="1D01EB"/>
                </a:solidFill>
              </a:rPr>
              <a:t>Advantages:</a:t>
            </a:r>
          </a:p>
          <a:p>
            <a:pPr lvl="1"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illusion of having more physical memory</a:t>
            </a:r>
          </a:p>
          <a:p>
            <a:pPr lvl="1"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program relocation 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Protection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共享内存（只能允许改允许访问的数据）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4AB13B-23CF-B20A-74E3-9A78F62DA54A}"/>
              </a:ext>
            </a:extLst>
          </p:cNvPr>
          <p:cNvSpPr txBox="1"/>
          <p:nvPr/>
        </p:nvSpPr>
        <p:spPr>
          <a:xfrm>
            <a:off x="9382534" y="3429000"/>
            <a:ext cx="19712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/>
              <a:t>虚拟地址比物理地址更大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zh-CN" altLang="en-US" sz="2000" dirty="0"/>
              <a:t>缺页：实际上存在了硬盘上面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295EAE-5601-82D9-821C-CB57E02EA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520" y="908720"/>
            <a:ext cx="5262142" cy="355058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AutoShape 3"/>
          <p:cNvSpPr>
            <a:spLocks noGrp="1" noChangeArrowheads="1"/>
          </p:cNvSpPr>
          <p:nvPr>
            <p:ph idx="1"/>
          </p:nvPr>
        </p:nvSpPr>
        <p:spPr>
          <a:xfrm>
            <a:off x="839416" y="708940"/>
            <a:ext cx="10513168" cy="20142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solidFill>
                  <a:srgbClr val="1D01EB"/>
                </a:solidFill>
              </a:rPr>
              <a:t>Page faults</a:t>
            </a:r>
            <a:r>
              <a:rPr lang="en-US" altLang="zh-CN" sz="2400" dirty="0"/>
              <a:t>:  the data is not in memory, retrieve it from disk</a:t>
            </a:r>
          </a:p>
          <a:p>
            <a:pPr lvl="1"/>
            <a:r>
              <a:rPr lang="en-US" altLang="zh-CN" sz="2000" dirty="0"/>
              <a:t>huge miss penalty</a:t>
            </a:r>
            <a:r>
              <a:rPr lang="zh-CN" altLang="en-US" sz="2000" dirty="0"/>
              <a:t>（访问硬盘延迟巨大）</a:t>
            </a:r>
            <a:r>
              <a:rPr lang="en-US" altLang="zh-CN" sz="2000" dirty="0"/>
              <a:t>, </a:t>
            </a:r>
            <a:r>
              <a:rPr lang="en-US" altLang="zh-C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pages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一般很大</a:t>
            </a:r>
            <a:r>
              <a:rPr lang="en-US" altLang="zh-CN" sz="2000" dirty="0"/>
              <a:t>(e.g., 4KB</a:t>
            </a:r>
            <a:r>
              <a:rPr lang="zh-CN" altLang="en-US" sz="2000" dirty="0"/>
              <a:t>，此时如下图，</a:t>
            </a:r>
            <a:r>
              <a:rPr lang="en-US" altLang="zh-CN" sz="2000" dirty="0"/>
              <a:t>page offset</a:t>
            </a:r>
            <a:r>
              <a:rPr lang="zh-CN" altLang="en-US" sz="2000" dirty="0"/>
              <a:t>就是</a:t>
            </a:r>
            <a:r>
              <a:rPr lang="en-US" altLang="zh-CN" sz="2000" dirty="0"/>
              <a:t>12)</a:t>
            </a:r>
            <a:r>
              <a:rPr lang="zh-CN" altLang="en-US" sz="2000" dirty="0"/>
              <a:t> ，减少缺页率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全相联</a:t>
            </a:r>
            <a:r>
              <a:rPr lang="zh-CN" altLang="en-US" sz="2000" dirty="0"/>
              <a:t>（因此没有</a:t>
            </a:r>
            <a:r>
              <a:rPr lang="en-US" altLang="zh-CN" sz="2000" dirty="0"/>
              <a:t>tag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减少页面错误很重要 </a:t>
            </a:r>
            <a:r>
              <a:rPr lang="en-US" altLang="zh-C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(LRU</a:t>
            </a:r>
            <a:r>
              <a:rPr lang="en-US" altLang="zh-CN" sz="2000" dirty="0"/>
              <a:t>)</a:t>
            </a:r>
            <a:r>
              <a:rPr lang="zh-CN" altLang="en-US" sz="2000" dirty="0"/>
              <a:t> ， </a:t>
            </a:r>
            <a:r>
              <a:rPr lang="en-US" altLang="zh-CN" sz="2000" dirty="0"/>
              <a:t>LRU</a:t>
            </a:r>
            <a:r>
              <a:rPr lang="zh-CN" altLang="en-US" sz="2000" dirty="0"/>
              <a:t>一般用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软件</a:t>
            </a:r>
            <a:r>
              <a:rPr lang="zh-CN" altLang="en-US" sz="2000" dirty="0"/>
              <a:t>实现</a:t>
            </a:r>
            <a:endParaRPr lang="en-US" altLang="zh-CN" sz="2000" dirty="0"/>
          </a:p>
          <a:p>
            <a:pPr lvl="1" eaLnBrk="1" hangingPunct="1"/>
            <a:r>
              <a:rPr lang="en-US" altLang="zh-CN" sz="2000" b="1" dirty="0">
                <a:solidFill>
                  <a:srgbClr val="FF6600"/>
                </a:solidFill>
              </a:rPr>
              <a:t>write back</a:t>
            </a:r>
            <a:endParaRPr lang="en-US" altLang="zh-CN" sz="2000" dirty="0"/>
          </a:p>
        </p:txBody>
      </p:sp>
      <p:pic>
        <p:nvPicPr>
          <p:cNvPr id="57348" name="Picture 4"/>
          <p:cNvPicPr>
            <a:picLocks noChangeArrowheads="1"/>
          </p:cNvPicPr>
          <p:nvPr/>
        </p:nvPicPr>
        <p:blipFill rotWithShape="1">
          <a:blip r:embed="rId3"/>
          <a:srcRect t="3313"/>
          <a:stretch/>
        </p:blipFill>
        <p:spPr bwMode="auto">
          <a:xfrm>
            <a:off x="2927648" y="2852936"/>
            <a:ext cx="6769968" cy="3656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49A04C6-686E-8FD3-C219-1B74AC82874A}"/>
              </a:ext>
            </a:extLst>
          </p:cNvPr>
          <p:cNvSpPr/>
          <p:nvPr/>
        </p:nvSpPr>
        <p:spPr>
          <a:xfrm>
            <a:off x="2927648" y="3300545"/>
            <a:ext cx="4176464" cy="576064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F39180-B134-19F2-C579-01A1DB140DCB}"/>
              </a:ext>
            </a:extLst>
          </p:cNvPr>
          <p:cNvSpPr/>
          <p:nvPr/>
        </p:nvSpPr>
        <p:spPr>
          <a:xfrm>
            <a:off x="7104112" y="3300545"/>
            <a:ext cx="2593504" cy="576064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726249-CA85-7F0A-2588-38816CE0CD2D}"/>
              </a:ext>
            </a:extLst>
          </p:cNvPr>
          <p:cNvSpPr/>
          <p:nvPr/>
        </p:nvSpPr>
        <p:spPr>
          <a:xfrm>
            <a:off x="7104112" y="5389460"/>
            <a:ext cx="2593504" cy="703836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AutoShape 3"/>
          <p:cNvSpPr>
            <a:spLocks noGrp="1" noChangeArrowheads="1"/>
          </p:cNvSpPr>
          <p:nvPr>
            <p:ph idx="1"/>
          </p:nvPr>
        </p:nvSpPr>
        <p:spPr>
          <a:xfrm>
            <a:off x="838200" y="1772816"/>
            <a:ext cx="10515600" cy="4351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 </a:t>
            </a:r>
          </a:p>
        </p:txBody>
      </p:sp>
      <p:pic>
        <p:nvPicPr>
          <p:cNvPr id="59396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094" y="461630"/>
            <a:ext cx="9649072" cy="612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665B724-1E20-717A-836B-7135F71396CC}"/>
              </a:ext>
            </a:extLst>
          </p:cNvPr>
          <p:cNvSpPr txBox="1"/>
          <p:nvPr/>
        </p:nvSpPr>
        <p:spPr>
          <a:xfrm>
            <a:off x="9786355" y="269570"/>
            <a:ext cx="2268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页表寄存器存</a:t>
            </a:r>
            <a:r>
              <a:rPr lang="en-US" altLang="zh-CN" sz="2000" dirty="0"/>
              <a:t>page table</a:t>
            </a:r>
            <a:r>
              <a:rPr lang="zh-CN" altLang="en-US" sz="2000" dirty="0"/>
              <a:t>起始地址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1884F0-90E7-44AA-B284-0E33F0C7E8F4}"/>
              </a:ext>
            </a:extLst>
          </p:cNvPr>
          <p:cNvSpPr txBox="1"/>
          <p:nvPr/>
        </p:nvSpPr>
        <p:spPr>
          <a:xfrm>
            <a:off x="9035518" y="2636912"/>
            <a:ext cx="30191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使用页表时，根据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virtual page number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找到对应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table entry, PTE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table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中的偏移，然后与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table register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得到对应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physical address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，从中读取对应的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。其实就是说，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table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就是一个数组， 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page_table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表示第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virtual page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physical page number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32928" y="-29492"/>
            <a:ext cx="3746848" cy="103341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400" dirty="0"/>
              <a:t>Page faults </a:t>
            </a:r>
            <a:r>
              <a:rPr lang="zh-CN" altLang="en-US" sz="3400" dirty="0"/>
              <a:t>页错误</a:t>
            </a:r>
            <a:endParaRPr lang="en-US" altLang="zh-CN" sz="3400" dirty="0"/>
          </a:p>
        </p:txBody>
      </p:sp>
      <p:sp>
        <p:nvSpPr>
          <p:cNvPr id="60419" name="AutoShape 3"/>
          <p:cNvSpPr>
            <a:spLocks noGrp="1" noChangeArrowheads="1"/>
          </p:cNvSpPr>
          <p:nvPr>
            <p:ph idx="1"/>
          </p:nvPr>
        </p:nvSpPr>
        <p:spPr>
          <a:xfrm>
            <a:off x="1133853" y="1045318"/>
            <a:ext cx="9354370" cy="99060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如果 </a:t>
            </a:r>
            <a:r>
              <a:rPr lang="en-US" altLang="zh-CN" sz="2400" dirty="0"/>
              <a:t>valid bit = 1</a:t>
            </a:r>
            <a:r>
              <a:rPr lang="zh-CN" altLang="en-US" sz="2400" dirty="0"/>
              <a:t>，那么转换完成；否则触发了 </a:t>
            </a:r>
            <a:r>
              <a:rPr lang="en-US" altLang="zh-CN" sz="2400" b="1" dirty="0">
                <a:solidFill>
                  <a:srgbClr val="FF0000"/>
                </a:solidFill>
              </a:rPr>
              <a:t>page fault</a:t>
            </a:r>
            <a:r>
              <a:rPr lang="zh-CN" altLang="en-US" sz="2400" dirty="0"/>
              <a:t>，</a:t>
            </a:r>
            <a:r>
              <a:rPr lang="en-US" altLang="zh-CN" sz="2400" dirty="0"/>
              <a:t>handle </a:t>
            </a:r>
            <a:r>
              <a:rPr lang="zh-CN" altLang="en-US" sz="2400" dirty="0"/>
              <a:t>之后再进行转换</a:t>
            </a:r>
            <a:endParaRPr lang="en-US" altLang="zh-CN" dirty="0"/>
          </a:p>
        </p:txBody>
      </p:sp>
      <p:pic>
        <p:nvPicPr>
          <p:cNvPr id="60420" name="Picture 4" descr="F07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53059" y="2322512"/>
            <a:ext cx="5040313" cy="453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AutoShape 5"/>
          <p:cNvSpPr>
            <a:spLocks noChangeArrowheads="1"/>
          </p:cNvSpPr>
          <p:nvPr/>
        </p:nvSpPr>
        <p:spPr bwMode="auto">
          <a:xfrm>
            <a:off x="529255" y="2035918"/>
            <a:ext cx="5040312" cy="3776764"/>
          </a:xfrm>
          <a:prstGeom prst="roundRect">
            <a:avLst>
              <a:gd name="adj" fmla="val 12486"/>
            </a:avLst>
          </a:prstGeom>
          <a:noFill/>
          <a:ln w="12700">
            <a:noFill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SzPct val="100000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400" b="1" dirty="0">
                <a:solidFill>
                  <a:srgbClr val="FF0000"/>
                </a:solidFill>
              </a:rPr>
              <a:t>page fault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发生时，操作系统将通过异常机制获得控制权，处理完之后再将控制交还给进程。操作系统要做的事情是在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secondary storage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中找到这一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，将其放到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 memory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里（可能需要使用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替换策略与当前主存中的某个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交换），然后更新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table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5310182" y="2143117"/>
            <a:ext cx="10017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200" b="1" dirty="0"/>
              <a:t>Virtual page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94483" y="173796"/>
            <a:ext cx="8712968" cy="77791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translation look-aside buffer </a:t>
            </a:r>
            <a:r>
              <a:rPr lang="zh-CN" altLang="en-US" dirty="0"/>
              <a:t>（</a:t>
            </a:r>
            <a:r>
              <a:rPr lang="en-US" altLang="zh-CN" b="1" dirty="0"/>
              <a:t>TLB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2467" name="AutoShape 3"/>
          <p:cNvSpPr>
            <a:spLocks noGrp="1" noChangeArrowheads="1"/>
          </p:cNvSpPr>
          <p:nvPr>
            <p:ph idx="1"/>
          </p:nvPr>
        </p:nvSpPr>
        <p:spPr>
          <a:xfrm>
            <a:off x="623392" y="1240393"/>
            <a:ext cx="9937104" cy="77791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CN" altLang="en-US" sz="2400" dirty="0"/>
              <a:t>实际上就是 </a:t>
            </a:r>
            <a:r>
              <a:rPr lang="en-US" altLang="zh-CN" sz="2400" dirty="0"/>
              <a:t>page table </a:t>
            </a:r>
            <a:r>
              <a:rPr lang="zh-CN" altLang="en-US" sz="2400" dirty="0"/>
              <a:t>的专用 </a:t>
            </a:r>
            <a:r>
              <a:rPr lang="en-US" altLang="zh-CN" sz="2400" dirty="0"/>
              <a:t>cache</a:t>
            </a:r>
            <a:r>
              <a:rPr lang="zh-CN" altLang="en-US" sz="2400" dirty="0"/>
              <a:t>，</a:t>
            </a:r>
            <a:r>
              <a:rPr lang="zh-CN" altLang="en-US" sz="2400" b="1" dirty="0">
                <a:solidFill>
                  <a:srgbClr val="FF0000"/>
                </a:solidFill>
              </a:rPr>
              <a:t>一定全相联</a:t>
            </a:r>
            <a:r>
              <a:rPr lang="zh-CN" altLang="en-US" sz="2400" dirty="0"/>
              <a:t>。把常用的值放在</a:t>
            </a:r>
            <a:r>
              <a:rPr lang="en-US" altLang="zh-CN" sz="2400" dirty="0"/>
              <a:t>TLB</a:t>
            </a:r>
            <a:r>
              <a:rPr lang="zh-CN" altLang="en-US" sz="2400" dirty="0"/>
              <a:t>里面（只有</a:t>
            </a:r>
            <a:r>
              <a:rPr lang="en-US" altLang="zh-CN" sz="2400" dirty="0"/>
              <a:t>page table</a:t>
            </a:r>
            <a:r>
              <a:rPr lang="zh-CN" altLang="en-US" sz="2400" dirty="0"/>
              <a:t>里面有的并且常用）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2B4376-4A2A-44CB-8FA8-D5605621B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1973683"/>
            <a:ext cx="6696744" cy="473215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55BB65-7FEA-45D9-BEE1-6802E9DEC19D}"/>
              </a:ext>
            </a:extLst>
          </p:cNvPr>
          <p:cNvSpPr txBox="1"/>
          <p:nvPr/>
        </p:nvSpPr>
        <p:spPr>
          <a:xfrm>
            <a:off x="407368" y="692696"/>
            <a:ext cx="10729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当 </a:t>
            </a:r>
            <a:r>
              <a:rPr lang="en-US" altLang="zh-CN" dirty="0"/>
              <a:t>TLB miss </a:t>
            </a:r>
            <a:r>
              <a:rPr lang="zh-CN" altLang="en-US" dirty="0"/>
              <a:t>的时候，处理器去 </a:t>
            </a:r>
            <a:r>
              <a:rPr lang="en-US" altLang="zh-CN" dirty="0"/>
              <a:t>page table </a:t>
            </a:r>
            <a:r>
              <a:rPr lang="zh-CN" altLang="en-US" dirty="0"/>
              <a:t>查找对应的项；如果发现对应项是 </a:t>
            </a:r>
            <a:r>
              <a:rPr lang="en-US" altLang="zh-CN" dirty="0"/>
              <a:t>valid </a:t>
            </a:r>
            <a:r>
              <a:rPr lang="zh-CN" altLang="en-US" dirty="0"/>
              <a:t>的，那么就把他拿到 </a:t>
            </a:r>
            <a:r>
              <a:rPr lang="en-US" altLang="zh-CN" dirty="0"/>
              <a:t>TLB </a:t>
            </a:r>
            <a:r>
              <a:rPr lang="zh-CN" altLang="en-US" dirty="0"/>
              <a:t>里（此时被替换掉的 </a:t>
            </a:r>
            <a:r>
              <a:rPr lang="en-US" altLang="zh-CN" dirty="0"/>
              <a:t>TLB entry </a:t>
            </a:r>
            <a:r>
              <a:rPr lang="zh-CN" altLang="en-US" dirty="0"/>
              <a:t>的 </a:t>
            </a:r>
            <a:r>
              <a:rPr lang="en-US" altLang="zh-CN" dirty="0"/>
              <a:t>dirty bit </a:t>
            </a:r>
            <a:r>
              <a:rPr lang="zh-CN" altLang="en-US" dirty="0"/>
              <a:t>如果是 </a:t>
            </a:r>
            <a:r>
              <a:rPr lang="en-US" altLang="zh-CN" dirty="0"/>
              <a:t>1</a:t>
            </a:r>
            <a:r>
              <a:rPr lang="zh-CN" altLang="en-US" dirty="0"/>
              <a:t>，也要写回 </a:t>
            </a:r>
            <a:r>
              <a:rPr lang="en-US" altLang="zh-CN" dirty="0"/>
              <a:t>page table</a:t>
            </a:r>
            <a:r>
              <a:rPr lang="zh-CN" altLang="en-US" dirty="0"/>
              <a:t>）；否则就会触发一个 </a:t>
            </a:r>
            <a:r>
              <a:rPr lang="en-US" altLang="zh-CN" dirty="0"/>
              <a:t>page fault</a:t>
            </a:r>
            <a:r>
              <a:rPr lang="zh-CN" altLang="en-US" dirty="0"/>
              <a:t>，然后在做上述的事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779A34-0A16-485D-B35C-D80B437D8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2564904"/>
            <a:ext cx="10242501" cy="33123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F445D91-5A43-413B-AD47-588B4A120618}"/>
              </a:ext>
            </a:extLst>
          </p:cNvPr>
          <p:cNvSpPr txBox="1"/>
          <p:nvPr/>
        </p:nvSpPr>
        <p:spPr>
          <a:xfrm>
            <a:off x="10200456" y="4021033"/>
            <a:ext cx="2133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说明主存里有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AFDDC7-338A-47C5-A1FC-A2E424E45306}"/>
              </a:ext>
            </a:extLst>
          </p:cNvPr>
          <p:cNvSpPr/>
          <p:nvPr/>
        </p:nvSpPr>
        <p:spPr>
          <a:xfrm>
            <a:off x="2711624" y="4797152"/>
            <a:ext cx="7704856" cy="1008112"/>
          </a:xfrm>
          <a:prstGeom prst="rect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60C27C-696C-4B7A-964C-414C20CDD8CD}"/>
              </a:ext>
            </a:extLst>
          </p:cNvPr>
          <p:cNvSpPr txBox="1"/>
          <p:nvPr/>
        </p:nvSpPr>
        <p:spPr>
          <a:xfrm>
            <a:off x="1775520" y="609329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 cache</a:t>
            </a:r>
            <a:r>
              <a:rPr lang="zh-CN" altLang="en-US" b="1" dirty="0">
                <a:solidFill>
                  <a:srgbClr val="FF0000"/>
                </a:solidFill>
              </a:rPr>
              <a:t>里面有的主存里面一定会有</a:t>
            </a:r>
          </a:p>
        </p:txBody>
      </p:sp>
    </p:spTree>
    <p:extLst>
      <p:ext uri="{BB962C8B-B14F-4D97-AF65-F5344CB8AC3E}">
        <p14:creationId xmlns:p14="http://schemas.microsoft.com/office/powerpoint/2010/main" val="955650073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443" y="2276872"/>
            <a:ext cx="3646350" cy="180019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br>
              <a:rPr lang="en-US" altLang="zh-CN" sz="3200" dirty="0"/>
            </a:br>
            <a:r>
              <a:rPr lang="en-US" altLang="zh-CN" sz="3200" dirty="0"/>
              <a:t>tag</a:t>
            </a:r>
            <a:r>
              <a:rPr lang="zh-CN" altLang="en-US" sz="3200" dirty="0"/>
              <a:t>和</a:t>
            </a:r>
            <a:r>
              <a:rPr lang="en-US" altLang="zh-CN" sz="3200" dirty="0"/>
              <a:t>data</a:t>
            </a:r>
            <a:r>
              <a:rPr lang="zh-CN" altLang="en-US" sz="3200" dirty="0"/>
              <a:t>分开放</a:t>
            </a:r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9028" y="146719"/>
            <a:ext cx="7825529" cy="674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76344D0-3688-D1BE-6206-DD030A6527DC}"/>
              </a:ext>
            </a:extLst>
          </p:cNvPr>
          <p:cNvSpPr txBox="1"/>
          <p:nvPr/>
        </p:nvSpPr>
        <p:spPr>
          <a:xfrm>
            <a:off x="335360" y="47667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Example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CAA01F-4C1B-2C2F-5E9F-0235BE2C6EBC}"/>
              </a:ext>
            </a:extLst>
          </p:cNvPr>
          <p:cNvSpPr txBox="1"/>
          <p:nvPr/>
        </p:nvSpPr>
        <p:spPr>
          <a:xfrm>
            <a:off x="3431704" y="77441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快表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4A8A17-AF5D-C3E2-C427-FC7627A11038}"/>
              </a:ext>
            </a:extLst>
          </p:cNvPr>
          <p:cNvSpPr txBox="1"/>
          <p:nvPr/>
        </p:nvSpPr>
        <p:spPr>
          <a:xfrm>
            <a:off x="5411924" y="2492896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页表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C6B8B-96BF-2840-87AC-72CE63F2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Sources of Misses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B2A8A-41B0-5E44-84F5-02E0F3810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FF9900"/>
                </a:solidFill>
              </a:rPr>
              <a:t>Compulsory misses </a:t>
            </a:r>
            <a:r>
              <a:rPr lang="en-US" altLang="en-US" dirty="0"/>
              <a:t>(cold start misses)</a:t>
            </a:r>
          </a:p>
          <a:p>
            <a:pPr lvl="1"/>
            <a:r>
              <a:rPr lang="zh-CN" altLang="en-US" dirty="0">
                <a:latin typeface="Noto Serif SC"/>
              </a:rPr>
              <a:t>对一个块第一次访问时引发的 </a:t>
            </a:r>
            <a:r>
              <a:rPr lang="en-US" altLang="zh-CN" dirty="0">
                <a:latin typeface="Noto Serif SC"/>
              </a:rPr>
              <a:t>miss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FF9900"/>
                </a:solidFill>
              </a:rPr>
              <a:t>Capacity misses</a:t>
            </a:r>
          </a:p>
          <a:p>
            <a:pPr lvl="1"/>
            <a:r>
              <a:rPr lang="zh-CN" altLang="en-US" dirty="0">
                <a:latin typeface="Noto Serif SC"/>
              </a:rPr>
              <a:t>由于容量有限，再</a:t>
            </a:r>
            <a:r>
              <a:rPr lang="en-US" altLang="zh-CN" b="1" dirty="0">
                <a:solidFill>
                  <a:srgbClr val="FF0000"/>
                </a:solidFill>
                <a:latin typeface="Noto Serif SC"/>
              </a:rPr>
              <a:t>fully-associative cache </a:t>
            </a:r>
            <a:r>
              <a:rPr lang="zh-CN" altLang="en-US" dirty="0">
                <a:latin typeface="Noto Serif SC"/>
              </a:rPr>
              <a:t>：某个块虽然访问过，但是由于容量不够被换出去了，再访问时就 </a:t>
            </a:r>
            <a:r>
              <a:rPr lang="en-US" altLang="zh-CN" dirty="0">
                <a:latin typeface="Noto Serif SC"/>
              </a:rPr>
              <a:t>miss </a:t>
            </a:r>
            <a:r>
              <a:rPr lang="zh-CN" altLang="en-US" dirty="0">
                <a:latin typeface="Noto Serif SC"/>
              </a:rPr>
              <a:t>了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FF9900"/>
                </a:solidFill>
              </a:rPr>
              <a:t>Conflict misses </a:t>
            </a:r>
            <a:r>
              <a:rPr lang="en-US" altLang="en-US" dirty="0"/>
              <a:t>(collision misses)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0" i="0" dirty="0">
                <a:effectLst/>
                <a:latin typeface="Noto Serif SC"/>
              </a:rPr>
              <a:t>在 </a:t>
            </a:r>
            <a:r>
              <a:rPr lang="en-US" altLang="zh-CN" b="0" i="0" dirty="0">
                <a:effectLst/>
                <a:latin typeface="Noto Serif SC"/>
              </a:rPr>
              <a:t>set-associative </a:t>
            </a:r>
            <a:r>
              <a:rPr lang="zh-CN" altLang="en-US" b="0" i="0" dirty="0">
                <a:effectLst/>
                <a:latin typeface="Noto Serif SC"/>
              </a:rPr>
              <a:t>或 </a:t>
            </a:r>
            <a:r>
              <a:rPr lang="en-US" altLang="zh-CN" b="0" i="0" dirty="0">
                <a:effectLst/>
                <a:latin typeface="Noto Serif SC"/>
              </a:rPr>
              <a:t>direct-mapped cache </a:t>
            </a:r>
            <a:r>
              <a:rPr lang="zh-CN" altLang="en-US" b="0" i="0" dirty="0">
                <a:effectLst/>
                <a:latin typeface="Noto Serif SC"/>
              </a:rPr>
              <a:t>中，某个块虽然访问过，但是由于这个组里的容量不够被换出去了，再访问时就 </a:t>
            </a:r>
            <a:r>
              <a:rPr lang="en-US" altLang="zh-CN" b="0" i="0" dirty="0">
                <a:effectLst/>
                <a:latin typeface="Noto Serif SC"/>
              </a:rPr>
              <a:t>miss </a:t>
            </a:r>
            <a:r>
              <a:rPr lang="zh-CN" altLang="en-US" b="0" i="0" dirty="0">
                <a:effectLst/>
                <a:latin typeface="Noto Serif SC"/>
              </a:rPr>
              <a:t>了</a:t>
            </a:r>
          </a:p>
          <a:p>
            <a:pPr lvl="1" eaLnBrk="1" hangingPunct="1">
              <a:lnSpc>
                <a:spcPct val="90000"/>
              </a:lnSpc>
            </a:pPr>
            <a:endParaRPr lang="en-AU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871037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85998-44B3-BE48-BD04-37492923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01616" cy="1119659"/>
          </a:xfrm>
        </p:spPr>
        <p:txBody>
          <a:bodyPr/>
          <a:lstStyle/>
          <a:p>
            <a:r>
              <a:rPr lang="en-US" altLang="en-US" dirty="0"/>
              <a:t>Trade-offs</a:t>
            </a:r>
            <a:endParaRPr kumimoji="1" lang="zh-CN" altLang="en-US" dirty="0"/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84B0D573-1B01-AE45-A06D-C048B688C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4890"/>
              </p:ext>
            </p:extLst>
          </p:nvPr>
        </p:nvGraphicFramePr>
        <p:xfrm>
          <a:off x="1487488" y="1844824"/>
          <a:ext cx="8928992" cy="3959722"/>
        </p:xfrm>
        <a:graphic>
          <a:graphicData uri="http://schemas.openxmlformats.org/drawingml/2006/table">
            <a:tbl>
              <a:tblPr/>
              <a:tblGrid>
                <a:gridCol w="297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</a:rPr>
                        <a:t>Design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change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Effect on miss rate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Negative performance effect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</a:rPr>
                        <a:t>cache size</a:t>
                      </a:r>
                      <a:endParaRPr kumimoji="0" lang="en-AU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capacity misses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</a:rPr>
                        <a:t>associativity</a:t>
                      </a:r>
                      <a:endParaRPr kumimoji="0" lang="en-AU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conflict misses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</a:rPr>
                        <a:t> block size</a:t>
                      </a:r>
                      <a:endParaRPr kumimoji="0" lang="en-AU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compulsory misses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Increases miss penalty. For very large block size, may increase miss rate due to pollution.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760582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1A3E3B-1D6C-17E9-3B5E-150A82937300}"/>
              </a:ext>
            </a:extLst>
          </p:cNvPr>
          <p:cNvSpPr txBox="1"/>
          <p:nvPr/>
        </p:nvSpPr>
        <p:spPr>
          <a:xfrm>
            <a:off x="695400" y="620688"/>
            <a:ext cx="9865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Block size</a:t>
            </a:r>
            <a:r>
              <a:rPr lang="zh-CN" altLang="en-US" dirty="0"/>
              <a:t>空间局部性增大，</a:t>
            </a:r>
            <a:r>
              <a:rPr lang="en-US" altLang="zh-CN" dirty="0"/>
              <a:t>miss</a:t>
            </a:r>
            <a:r>
              <a:rPr lang="zh-CN" altLang="en-US" dirty="0"/>
              <a:t>的概率减少。之后块太大，块数量变少，</a:t>
            </a:r>
            <a:r>
              <a:rPr lang="en-US" altLang="zh-CN" dirty="0"/>
              <a:t>miss</a:t>
            </a:r>
            <a:r>
              <a:rPr lang="zh-CN" altLang="en-US" dirty="0"/>
              <a:t>变多了。减少</a:t>
            </a:r>
            <a:r>
              <a:rPr lang="en-US" altLang="zh-CN" sz="1800" kern="0" dirty="0"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等线" panose="02010600030101010101" pitchFamily="2" charset="-122"/>
                <a:cs typeface="Segoe UI" panose="020B0502040204020203" pitchFamily="34" charset="0"/>
              </a:rPr>
              <a:t>cache miss hit time compulsory miss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67A34F-60D1-4297-B1DA-F843AD5E8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86" y="1961814"/>
            <a:ext cx="9239827" cy="427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Some important items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D554DA-79E8-5167-56E6-B534FB72BE9A}"/>
              </a:ext>
            </a:extLst>
          </p:cNvPr>
          <p:cNvSpPr txBox="1"/>
          <p:nvPr/>
        </p:nvSpPr>
        <p:spPr>
          <a:xfrm>
            <a:off x="1191556" y="1905506"/>
            <a:ext cx="9808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i="0" dirty="0">
                <a:effectLst/>
                <a:latin typeface="+mn-ea"/>
                <a:ea typeface="+mn-ea"/>
              </a:rPr>
              <a:t>一个 </a:t>
            </a:r>
            <a:r>
              <a:rPr lang="en-US" altLang="zh-CN" b="1" i="0" dirty="0">
                <a:effectLst/>
                <a:latin typeface="+mn-ea"/>
                <a:ea typeface="+mn-ea"/>
              </a:rPr>
              <a:t>word </a:t>
            </a:r>
            <a:r>
              <a:rPr lang="zh-CN" altLang="en-US" b="1" i="0" dirty="0">
                <a:effectLst/>
                <a:latin typeface="+mn-ea"/>
                <a:ea typeface="+mn-ea"/>
              </a:rPr>
              <a:t>是 </a:t>
            </a:r>
            <a:r>
              <a:rPr lang="en-US" altLang="zh-CN" b="1" i="0" dirty="0">
                <a:effectLst/>
                <a:latin typeface="+mn-ea"/>
                <a:ea typeface="+mn-ea"/>
              </a:rPr>
              <a:t>4 Byte</a:t>
            </a:r>
            <a:endParaRPr lang="en-US" altLang="zh-CN" b="1" dirty="0">
              <a:latin typeface="+mn-ea"/>
              <a:ea typeface="+mn-ea"/>
            </a:endParaRPr>
          </a:p>
          <a:p>
            <a:pPr algn="l"/>
            <a:endParaRPr lang="zh-CN" altLang="en-US" b="0" i="0" dirty="0">
              <a:effectLst/>
              <a:latin typeface="+mn-ea"/>
              <a:ea typeface="+mn-ea"/>
            </a:endParaRPr>
          </a:p>
          <a:p>
            <a:pPr algn="l"/>
            <a:r>
              <a:rPr lang="zh-CN" altLang="en-US" b="0" i="0" dirty="0">
                <a:effectLst/>
                <a:latin typeface="+mn-ea"/>
                <a:ea typeface="+mn-ea"/>
              </a:rPr>
              <a:t>当 </a:t>
            </a:r>
            <a:r>
              <a:rPr lang="en-US" altLang="zh-CN" b="0" i="0" dirty="0">
                <a:effectLst/>
                <a:latin typeface="+mn-ea"/>
                <a:ea typeface="+mn-ea"/>
              </a:rPr>
              <a:t>cache miss </a:t>
            </a:r>
            <a:r>
              <a:rPr lang="zh-CN" altLang="en-US" b="0" i="0" dirty="0">
                <a:effectLst/>
                <a:latin typeface="+mn-ea"/>
                <a:ea typeface="+mn-ea"/>
              </a:rPr>
              <a:t>时，我们需要先将内容所在的 </a:t>
            </a:r>
            <a:r>
              <a:rPr lang="en-US" altLang="zh-CN" b="0" i="0" dirty="0">
                <a:effectLst/>
                <a:latin typeface="+mn-ea"/>
                <a:ea typeface="+mn-ea"/>
              </a:rPr>
              <a:t>block </a:t>
            </a:r>
            <a:r>
              <a:rPr lang="zh-CN" altLang="en-US" b="0" i="0" dirty="0">
                <a:effectLst/>
                <a:latin typeface="+mn-ea"/>
                <a:ea typeface="+mn-ea"/>
              </a:rPr>
              <a:t>从 </a:t>
            </a:r>
            <a:r>
              <a:rPr lang="en-US" altLang="zh-CN" b="0" i="0" dirty="0">
                <a:effectLst/>
                <a:latin typeface="+mn-ea"/>
                <a:ea typeface="+mn-ea"/>
              </a:rPr>
              <a:t>memory </a:t>
            </a:r>
            <a:r>
              <a:rPr lang="zh-CN" altLang="en-US" b="0" i="0" dirty="0">
                <a:effectLst/>
                <a:latin typeface="+mn-ea"/>
                <a:ea typeface="+mn-ea"/>
              </a:rPr>
              <a:t>拿到 </a:t>
            </a:r>
            <a:r>
              <a:rPr lang="en-US" altLang="zh-CN" b="0" i="0" dirty="0">
                <a:effectLst/>
                <a:latin typeface="+mn-ea"/>
                <a:ea typeface="+mn-ea"/>
              </a:rPr>
              <a:t>cache</a:t>
            </a:r>
            <a:r>
              <a:rPr lang="zh-CN" altLang="en-US" b="0" i="0" dirty="0">
                <a:effectLst/>
                <a:latin typeface="+mn-ea"/>
                <a:ea typeface="+mn-ea"/>
              </a:rPr>
              <a:t>，然后再将内容读到处理器；这个过程花的时间成为 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miss penalty</a:t>
            </a:r>
            <a:endParaRPr lang="zh-CN" altLang="en-US" b="0" i="0" dirty="0"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EFA7-4E80-B41A-86F7-7603C632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32656"/>
            <a:ext cx="6768752" cy="87637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Cache</a:t>
            </a:r>
            <a:endParaRPr lang="zh-CN" altLang="en-US" sz="4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3CB2C5-1203-66A5-70AF-328552A36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2060848"/>
            <a:ext cx="5760640" cy="9354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6DE41D-0570-46B2-8514-B8DCD4899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64" y="4000881"/>
            <a:ext cx="5256584" cy="79627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6C26412-BD85-4FF7-B3A7-72B47EB99CC4}"/>
              </a:ext>
            </a:extLst>
          </p:cNvPr>
          <p:cNvSpPr txBox="1"/>
          <p:nvPr/>
        </p:nvSpPr>
        <p:spPr>
          <a:xfrm>
            <a:off x="191344" y="3539216"/>
            <a:ext cx="1313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+mn-lt"/>
              </a:rPr>
              <a:t>item</a:t>
            </a:r>
            <a:endParaRPr lang="zh-CN" altLang="en-US" dirty="0">
              <a:latin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B8EA1F-DAA5-4DE4-9796-93795B34B982}"/>
              </a:ext>
            </a:extLst>
          </p:cNvPr>
          <p:cNvSpPr txBox="1"/>
          <p:nvPr/>
        </p:nvSpPr>
        <p:spPr>
          <a:xfrm>
            <a:off x="2999656" y="3386487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+mn-lt"/>
              </a:rPr>
              <a:t>block</a:t>
            </a:r>
            <a:r>
              <a:rPr lang="zh-CN" altLang="en-US" sz="2000" dirty="0">
                <a:latin typeface="+mn-lt"/>
              </a:rPr>
              <a:t>大小为</a:t>
            </a:r>
            <a:r>
              <a:rPr lang="en-US" altLang="zh-CN" sz="2000" dirty="0">
                <a:latin typeface="+mn-lt"/>
              </a:rPr>
              <a:t>1word=4B=32</a:t>
            </a:r>
            <a:r>
              <a:rPr lang="zh-CN" altLang="en-US" sz="2000" dirty="0">
                <a:latin typeface="+mn-lt"/>
              </a:rPr>
              <a:t>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C12106-2103-47BA-BDFE-303F6AFBB0B1}"/>
              </a:ext>
            </a:extLst>
          </p:cNvPr>
          <p:cNvSpPr txBox="1"/>
          <p:nvPr/>
        </p:nvSpPr>
        <p:spPr>
          <a:xfrm>
            <a:off x="3422069" y="1599183"/>
            <a:ext cx="2025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latin typeface="+mn-lt"/>
              </a:rPr>
              <a:t>block</a:t>
            </a:r>
            <a:r>
              <a:rPr lang="zh-CN" altLang="en-US" sz="1800" dirty="0">
                <a:latin typeface="+mn-lt"/>
              </a:rPr>
              <a:t>大小为</a:t>
            </a:r>
            <a:r>
              <a:rPr lang="en-US" altLang="zh-CN" sz="1800" dirty="0">
                <a:latin typeface="+mn-lt"/>
              </a:rPr>
              <a:t>1word</a:t>
            </a:r>
            <a:r>
              <a:rPr lang="zh-CN" altLang="en-US" sz="1800" dirty="0">
                <a:latin typeface="+mn-lt"/>
              </a:rPr>
              <a:t>则</a:t>
            </a:r>
            <a:r>
              <a:rPr lang="en-US" altLang="zh-CN" sz="1800" dirty="0">
                <a:latin typeface="+mn-lt"/>
              </a:rPr>
              <a:t>byte offset</a:t>
            </a:r>
            <a:r>
              <a:rPr lang="zh-CN" altLang="en-US" sz="1800" dirty="0">
                <a:latin typeface="+mn-lt"/>
              </a:rPr>
              <a:t>为</a:t>
            </a:r>
            <a:r>
              <a:rPr lang="en-US" altLang="zh-CN" sz="1800" dirty="0">
                <a:latin typeface="+mn-lt"/>
              </a:rPr>
              <a:t>2</a:t>
            </a:r>
            <a:endParaRPr lang="zh-CN" altLang="en-US" sz="1800" dirty="0">
              <a:latin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2D5CDF-642F-4E25-AF09-9472E9534BD0}"/>
              </a:ext>
            </a:extLst>
          </p:cNvPr>
          <p:cNvSpPr txBox="1"/>
          <p:nvPr/>
        </p:nvSpPr>
        <p:spPr>
          <a:xfrm>
            <a:off x="607705" y="5424799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+mn-lt"/>
              </a:rPr>
              <a:t>Cache size=item length * block num</a:t>
            </a:r>
            <a:endParaRPr lang="zh-CN" altLang="en-US" sz="2000" dirty="0">
              <a:latin typeface="+mn-lt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ADC77D37-89A0-46B5-A216-76FC3DC65DC9}"/>
              </a:ext>
            </a:extLst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0016" y="2050841"/>
            <a:ext cx="5760640" cy="37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8446184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61488EF-8A7A-411C-FAC1-515A2CD6BE7C}"/>
              </a:ext>
            </a:extLst>
          </p:cNvPr>
          <p:cNvSpPr txBox="1"/>
          <p:nvPr/>
        </p:nvSpPr>
        <p:spPr>
          <a:xfrm>
            <a:off x="19508" y="553974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填充替换的具体例子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E3D11F-05F1-FDF5-4E5F-4CEA43009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642"/>
          <a:stretch/>
        </p:blipFill>
        <p:spPr>
          <a:xfrm>
            <a:off x="208354" y="1273895"/>
            <a:ext cx="3999519" cy="508823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FBF580-8077-AF66-B67F-2324C368E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832" y="276706"/>
            <a:ext cx="5936494" cy="5791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0D6B2BE-D7C9-4AB2-82D2-3F840DE0D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9408" y="1359804"/>
            <a:ext cx="3700252" cy="24873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D42F11E-597D-4F6A-B3A8-FBB7846A13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2184" y="3933056"/>
            <a:ext cx="3700195" cy="24923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C187FD7-B29F-4375-9D77-BB140B25C6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111"/>
          <a:stretch/>
        </p:blipFill>
        <p:spPr>
          <a:xfrm>
            <a:off x="4051989" y="1273895"/>
            <a:ext cx="3700195" cy="5088238"/>
          </a:xfrm>
          <a:prstGeom prst="rect">
            <a:avLst/>
          </a:prstGeom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749425" y="312739"/>
            <a:ext cx="2279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title"/>
          </p:nvPr>
        </p:nvSpPr>
        <p:spPr>
          <a:xfrm>
            <a:off x="2783632" y="275334"/>
            <a:ext cx="7274024" cy="79992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/>
              <a:t>Handling Cache reads hit and Misses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2FE572-5DC7-98EB-5077-B84AC778D282}"/>
              </a:ext>
            </a:extLst>
          </p:cNvPr>
          <p:cNvSpPr txBox="1"/>
          <p:nvPr/>
        </p:nvSpPr>
        <p:spPr>
          <a:xfrm>
            <a:off x="695400" y="1536174"/>
            <a:ext cx="105851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FF0000"/>
                </a:solidFill>
                <a:effectLst/>
                <a:latin typeface="Noto Serif SC"/>
              </a:rPr>
              <a:t>Read</a:t>
            </a:r>
            <a:endParaRPr lang="en-US" altLang="zh-CN" b="0" i="0" dirty="0">
              <a:solidFill>
                <a:srgbClr val="FF0000"/>
              </a:solidFill>
              <a:effectLst/>
              <a:latin typeface="Noto Serif S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Noto Serif SC"/>
              </a:rPr>
              <a:t>Hit</a:t>
            </a:r>
            <a:endParaRPr lang="en-US" altLang="zh-CN" b="0" i="0" dirty="0">
              <a:effectLst/>
              <a:latin typeface="Noto Serif SC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Noto Serif SC"/>
              </a:rPr>
              <a:t>直接从 </a:t>
            </a:r>
            <a:r>
              <a:rPr lang="en-US" altLang="zh-CN" b="0" i="0" dirty="0">
                <a:effectLst/>
                <a:latin typeface="Noto Serif SC"/>
              </a:rPr>
              <a:t>cache </a:t>
            </a:r>
            <a:r>
              <a:rPr lang="zh-CN" altLang="en-US" b="0" i="0" dirty="0">
                <a:effectLst/>
                <a:latin typeface="Noto Serif SC"/>
              </a:rPr>
              <a:t>里读就好了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Noto Serif SC"/>
              </a:rPr>
              <a:t>Miss</a:t>
            </a:r>
            <a:endParaRPr lang="en-US" altLang="zh-CN" b="0" i="0" dirty="0">
              <a:effectLst/>
              <a:latin typeface="Noto Serif SC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Noto Serif SC"/>
              </a:rPr>
              <a:t>Data cache miss</a:t>
            </a:r>
            <a:endParaRPr lang="en-US" altLang="zh-CN" b="0" i="0" dirty="0">
              <a:effectLst/>
              <a:latin typeface="Noto Serif SC"/>
            </a:endParaRP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Noto Serif SC"/>
              </a:rPr>
              <a:t>从 </a:t>
            </a:r>
            <a:r>
              <a:rPr lang="en-US" altLang="zh-CN" b="0" i="0" dirty="0">
                <a:effectLst/>
                <a:latin typeface="Noto Serif SC"/>
              </a:rPr>
              <a:t>memory </a:t>
            </a:r>
            <a:r>
              <a:rPr lang="zh-CN" altLang="en-US" b="0" i="0" dirty="0">
                <a:effectLst/>
                <a:latin typeface="Noto Serif SC"/>
              </a:rPr>
              <a:t>里把对应的 </a:t>
            </a:r>
            <a:r>
              <a:rPr lang="en-US" altLang="zh-CN" b="0" i="0" dirty="0">
                <a:effectLst/>
                <a:latin typeface="Noto Serif SC"/>
              </a:rPr>
              <a:t>block </a:t>
            </a:r>
            <a:r>
              <a:rPr lang="zh-CN" altLang="en-US" b="0" i="0" dirty="0">
                <a:effectLst/>
                <a:latin typeface="Noto Serif SC"/>
              </a:rPr>
              <a:t>拿到 </a:t>
            </a:r>
            <a:r>
              <a:rPr lang="en-US" altLang="zh-CN" b="0" i="0" dirty="0">
                <a:effectLst/>
                <a:latin typeface="Noto Serif SC"/>
              </a:rPr>
              <a:t>cache</a:t>
            </a:r>
            <a:r>
              <a:rPr lang="zh-CN" altLang="en-US" b="0" i="0" dirty="0">
                <a:effectLst/>
                <a:latin typeface="Noto Serif SC"/>
              </a:rPr>
              <a:t>，然后读取对应的内容。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Noto Serif SC"/>
              </a:rPr>
              <a:t>Instruction cache miss</a:t>
            </a:r>
            <a:endParaRPr lang="en-US" altLang="zh-CN" b="0" i="0" dirty="0">
              <a:effectLst/>
              <a:latin typeface="Noto Serif SC"/>
            </a:endParaRP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Noto Serif SC"/>
              </a:rPr>
              <a:t>暂停 </a:t>
            </a:r>
            <a:r>
              <a:rPr lang="en-US" altLang="zh-CN" b="0" i="0" dirty="0">
                <a:effectLst/>
                <a:latin typeface="Noto Serif SC"/>
              </a:rPr>
              <a:t>CPU </a:t>
            </a:r>
            <a:r>
              <a:rPr lang="zh-CN" altLang="en-US" b="0" i="0" dirty="0">
                <a:effectLst/>
                <a:latin typeface="Noto Serif SC"/>
              </a:rPr>
              <a:t>运行，从 </a:t>
            </a:r>
            <a:r>
              <a:rPr lang="en-US" altLang="zh-CN" b="0" i="0" dirty="0">
                <a:effectLst/>
                <a:latin typeface="Noto Serif SC"/>
              </a:rPr>
              <a:t>memory </a:t>
            </a:r>
            <a:r>
              <a:rPr lang="zh-CN" altLang="en-US" b="0" i="0" dirty="0">
                <a:effectLst/>
                <a:latin typeface="Noto Serif SC"/>
              </a:rPr>
              <a:t>里把对应的 </a:t>
            </a:r>
            <a:r>
              <a:rPr lang="en-US" altLang="zh-CN" b="0" i="0" dirty="0">
                <a:effectLst/>
                <a:latin typeface="Noto Serif SC"/>
              </a:rPr>
              <a:t>block </a:t>
            </a:r>
            <a:r>
              <a:rPr lang="zh-CN" altLang="en-US" b="0" i="0" dirty="0">
                <a:effectLst/>
                <a:latin typeface="Noto Serif SC"/>
              </a:rPr>
              <a:t>拿到 </a:t>
            </a:r>
            <a:r>
              <a:rPr lang="en-US" altLang="zh-CN" b="0" i="0" dirty="0">
                <a:effectLst/>
                <a:latin typeface="Noto Serif SC"/>
              </a:rPr>
              <a:t>cache</a:t>
            </a:r>
            <a:r>
              <a:rPr lang="zh-CN" altLang="en-US" b="0" i="0" dirty="0">
                <a:effectLst/>
                <a:latin typeface="Noto Serif SC"/>
              </a:rPr>
              <a:t>，从第一个 </a:t>
            </a:r>
            <a:r>
              <a:rPr lang="en-US" altLang="zh-CN" b="0" i="0" dirty="0">
                <a:effectLst/>
                <a:latin typeface="Noto Serif SC"/>
              </a:rPr>
              <a:t>step </a:t>
            </a:r>
            <a:r>
              <a:rPr lang="zh-CN" altLang="en-US" b="0" i="0" dirty="0">
                <a:effectLst/>
                <a:latin typeface="Noto Serif SC"/>
              </a:rPr>
              <a:t>开始重新运行当前这条指令。</a:t>
            </a:r>
          </a:p>
        </p:txBody>
      </p:sp>
    </p:spTree>
  </p:cSld>
  <p:clrMapOvr>
    <a:masterClrMapping/>
  </p:clrMapOvr>
  <p:transition spd="slow" advTm="2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7EABB6-E24D-BDA3-A4B8-27137C054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296652"/>
            <a:ext cx="11161240" cy="6264696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FF0000"/>
                </a:solidFill>
                <a:effectLst/>
                <a:latin typeface="Noto Serif SC"/>
              </a:rPr>
              <a:t>Write</a:t>
            </a:r>
            <a:endParaRPr lang="en-US" altLang="zh-CN" b="0" i="0" dirty="0">
              <a:solidFill>
                <a:srgbClr val="FF0000"/>
              </a:solidFill>
              <a:effectLst/>
              <a:latin typeface="Noto Serif SC"/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Noto Serif SC"/>
              </a:rPr>
              <a:t>Hit</a:t>
            </a:r>
            <a:r>
              <a:rPr lang="en-US" altLang="zh-CN" b="0" i="0" dirty="0">
                <a:effectLst/>
                <a:latin typeface="Noto Serif SC"/>
              </a:rPr>
              <a:t> </a:t>
            </a:r>
            <a:r>
              <a:rPr lang="zh-CN" altLang="en-US" b="0" i="0" dirty="0">
                <a:effectLst/>
                <a:latin typeface="Noto Serif SC"/>
              </a:rPr>
              <a:t>有两种可以选的方式：</a:t>
            </a:r>
          </a:p>
          <a:p>
            <a:pPr marL="1143000" lvl="2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highlight>
                  <a:srgbClr val="FFFF00"/>
                </a:highlight>
                <a:latin typeface="Noto Serif SC"/>
              </a:rPr>
              <a:t>write-through(</a:t>
            </a:r>
            <a:r>
              <a:rPr lang="zh-CN" altLang="en-US" b="1" i="0" dirty="0">
                <a:effectLst/>
                <a:highlight>
                  <a:srgbClr val="FFFF00"/>
                </a:highlight>
                <a:latin typeface="Noto Serif SC"/>
              </a:rPr>
              <a:t>写直达，不会有数据不一致的问题</a:t>
            </a:r>
            <a:r>
              <a:rPr lang="en-US" altLang="zh-CN" b="1" i="0" dirty="0">
                <a:effectLst/>
                <a:highlight>
                  <a:srgbClr val="FFFF00"/>
                </a:highlight>
                <a:latin typeface="Noto Serif SC"/>
              </a:rPr>
              <a:t>)</a:t>
            </a:r>
            <a:r>
              <a:rPr lang="zh-CN" altLang="en-US" b="0" i="0" dirty="0">
                <a:effectLst/>
                <a:latin typeface="Noto Serif SC"/>
              </a:rPr>
              <a:t>，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Noto Serif SC"/>
              </a:rPr>
              <a:t>既写在 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Noto Serif SC"/>
              </a:rPr>
              <a:t>cache</a:t>
            </a:r>
            <a:r>
              <a:rPr lang="zh-CN" altLang="en-US" b="0" i="0" dirty="0">
                <a:effectLst/>
                <a:latin typeface="Noto Serif SC"/>
              </a:rPr>
              <a:t>，也</a:t>
            </a:r>
            <a:r>
              <a:rPr lang="zh-CN" altLang="en-US" sz="2100" dirty="0">
                <a:solidFill>
                  <a:schemeClr val="accent1"/>
                </a:solidFill>
                <a:latin typeface="Noto Serif SC"/>
              </a:rPr>
              <a:t>写在 </a:t>
            </a:r>
            <a:r>
              <a:rPr lang="en-US" altLang="zh-CN" sz="2100" dirty="0">
                <a:solidFill>
                  <a:schemeClr val="accent1"/>
                </a:solidFill>
                <a:latin typeface="Noto Serif SC"/>
              </a:rPr>
              <a:t>main memory</a:t>
            </a:r>
            <a:r>
              <a:rPr lang="zh-CN" altLang="en-US" b="0" i="0" dirty="0">
                <a:effectLst/>
                <a:latin typeface="Noto Serif SC"/>
              </a:rPr>
              <a:t>。这样的好处是 </a:t>
            </a:r>
            <a:r>
              <a:rPr lang="en-US" altLang="zh-CN" b="0" i="0" dirty="0">
                <a:effectLst/>
                <a:latin typeface="Noto Serif SC"/>
              </a:rPr>
              <a:t>cache </a:t>
            </a:r>
            <a:r>
              <a:rPr lang="zh-CN" altLang="en-US" b="0" i="0" dirty="0">
                <a:effectLst/>
                <a:latin typeface="Noto Serif SC"/>
              </a:rPr>
              <a:t>和 </a:t>
            </a:r>
            <a:r>
              <a:rPr lang="en-US" altLang="zh-CN" b="0" i="0" dirty="0">
                <a:effectLst/>
                <a:latin typeface="Noto Serif SC"/>
              </a:rPr>
              <a:t>main memory </a:t>
            </a:r>
            <a:r>
              <a:rPr lang="zh-CN" altLang="en-US" b="0" i="0" dirty="0">
                <a:effectLst/>
                <a:latin typeface="Noto Serif SC"/>
              </a:rPr>
              <a:t>总是一致的，但是这样很慢。</a:t>
            </a:r>
          </a:p>
          <a:p>
            <a:pPr marL="1600200" lvl="3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Noto Serif SC"/>
              </a:rPr>
              <a:t>一个改进是引入一个 </a:t>
            </a:r>
            <a:r>
              <a:rPr lang="en-US" altLang="zh-CN" b="1" i="0" dirty="0">
                <a:effectLst/>
                <a:latin typeface="Noto Serif SC"/>
              </a:rPr>
              <a:t>write buffer</a:t>
            </a:r>
            <a:r>
              <a:rPr lang="zh-CN" altLang="en-US" b="0" i="0" dirty="0">
                <a:effectLst/>
                <a:latin typeface="Noto Serif SC"/>
              </a:rPr>
              <a:t>，即当需要写 </a:t>
            </a:r>
            <a:r>
              <a:rPr lang="en-US" altLang="zh-CN" b="0" i="0" dirty="0">
                <a:effectLst/>
                <a:latin typeface="Noto Serif SC"/>
              </a:rPr>
              <a:t>main memory </a:t>
            </a:r>
            <a:r>
              <a:rPr lang="zh-CN" altLang="en-US" b="0" i="0" dirty="0">
                <a:effectLst/>
                <a:latin typeface="Noto Serif SC"/>
              </a:rPr>
              <a:t>的时候不是立即去写，而是加入到这个队列中，找机会写进去；此时 </a:t>
            </a:r>
            <a:r>
              <a:rPr lang="en-US" altLang="zh-CN" b="0" i="0" dirty="0">
                <a:effectLst/>
                <a:latin typeface="Noto Serif SC"/>
              </a:rPr>
              <a:t>CPU </a:t>
            </a:r>
            <a:r>
              <a:rPr lang="zh-CN" altLang="en-US" b="0" i="0" dirty="0">
                <a:effectLst/>
                <a:latin typeface="Noto Serif SC"/>
              </a:rPr>
              <a:t>就可以继续运行了。当然，当 </a:t>
            </a:r>
            <a:r>
              <a:rPr lang="en-US" altLang="zh-CN" b="0" i="0" dirty="0">
                <a:effectLst/>
                <a:latin typeface="Noto Serif SC"/>
              </a:rPr>
              <a:t>write buffer </a:t>
            </a:r>
            <a:r>
              <a:rPr lang="zh-CN" altLang="en-US" b="0" i="0" dirty="0">
                <a:effectLst/>
                <a:latin typeface="Noto Serif SC"/>
              </a:rPr>
              <a:t>满了的时候，也需要暂停处理器来做写入 </a:t>
            </a:r>
            <a:r>
              <a:rPr lang="en-US" altLang="zh-CN" b="0" i="0" dirty="0">
                <a:effectLst/>
                <a:latin typeface="Noto Serif SC"/>
              </a:rPr>
              <a:t>main memory </a:t>
            </a:r>
            <a:r>
              <a:rPr lang="zh-CN" altLang="en-US" b="0" i="0" dirty="0">
                <a:effectLst/>
                <a:latin typeface="Noto Serif SC"/>
              </a:rPr>
              <a:t>的工作，直到 </a:t>
            </a:r>
            <a:r>
              <a:rPr lang="en-US" altLang="zh-CN" b="0" i="0" dirty="0">
                <a:effectLst/>
                <a:latin typeface="Noto Serif SC"/>
              </a:rPr>
              <a:t>buffer </a:t>
            </a:r>
            <a:r>
              <a:rPr lang="zh-CN" altLang="en-US" b="0" i="0" dirty="0">
                <a:effectLst/>
                <a:latin typeface="Noto Serif SC"/>
              </a:rPr>
              <a:t>中有空闲的 </a:t>
            </a:r>
            <a:r>
              <a:rPr lang="en-US" altLang="zh-CN" b="0" i="0" dirty="0">
                <a:effectLst/>
                <a:latin typeface="Noto Serif SC"/>
              </a:rPr>
              <a:t>entry</a:t>
            </a:r>
            <a:r>
              <a:rPr lang="zh-CN" altLang="en-US" b="0" i="0" dirty="0">
                <a:effectLst/>
                <a:latin typeface="Noto Serif SC"/>
              </a:rPr>
              <a:t>。因此，如果 </a:t>
            </a:r>
            <a:r>
              <a:rPr lang="en-US" altLang="zh-CN" b="0" i="0" dirty="0">
                <a:effectLst/>
                <a:latin typeface="Noto Serif SC"/>
              </a:rPr>
              <a:t>main memory </a:t>
            </a:r>
            <a:r>
              <a:rPr lang="zh-CN" altLang="en-US" b="0" i="0" dirty="0">
                <a:effectLst/>
                <a:latin typeface="Noto Serif SC"/>
              </a:rPr>
              <a:t>的写入速率低于 </a:t>
            </a:r>
            <a:r>
              <a:rPr lang="en-US" altLang="zh-CN" b="0" i="0" dirty="0">
                <a:effectLst/>
                <a:latin typeface="Noto Serif SC"/>
              </a:rPr>
              <a:t>CPU </a:t>
            </a:r>
            <a:r>
              <a:rPr lang="zh-CN" altLang="en-US" b="0" i="0" dirty="0">
                <a:effectLst/>
                <a:latin typeface="Noto Serif SC"/>
              </a:rPr>
              <a:t>产生写操作的速率，多大的缓冲都无济于事。</a:t>
            </a:r>
          </a:p>
          <a:p>
            <a:pPr marL="1143000" lvl="2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highlight>
                  <a:srgbClr val="FFFF00"/>
                </a:highlight>
                <a:latin typeface="Noto Serif SC"/>
              </a:rPr>
              <a:t>write-back</a:t>
            </a:r>
            <a:r>
              <a:rPr lang="zh-CN" altLang="en-US" b="0" i="0" dirty="0">
                <a:effectLst/>
                <a:latin typeface="Noto Serif SC"/>
              </a:rPr>
              <a:t>，</a:t>
            </a:r>
            <a:r>
              <a:rPr lang="zh-CN" altLang="en-US" b="1" i="0" dirty="0">
                <a:solidFill>
                  <a:srgbClr val="7030A0"/>
                </a:solidFill>
                <a:effectLst/>
                <a:latin typeface="Noto Serif SC"/>
              </a:rPr>
              <a:t>只写在 </a:t>
            </a:r>
            <a:r>
              <a:rPr lang="en-US" altLang="zh-CN" b="1" i="0" dirty="0">
                <a:solidFill>
                  <a:srgbClr val="7030A0"/>
                </a:solidFill>
                <a:effectLst/>
                <a:latin typeface="Noto Serif SC"/>
              </a:rPr>
              <a:t>cache </a:t>
            </a:r>
            <a:r>
              <a:rPr lang="zh-CN" altLang="en-US" b="1" i="0" dirty="0">
                <a:solidFill>
                  <a:srgbClr val="7030A0"/>
                </a:solidFill>
                <a:effectLst/>
                <a:latin typeface="Noto Serif SC"/>
              </a:rPr>
              <a:t>里</a:t>
            </a:r>
            <a:r>
              <a:rPr lang="zh-CN" altLang="en-US" b="0" i="0" dirty="0">
                <a:effectLst/>
                <a:latin typeface="Noto Serif SC"/>
              </a:rPr>
              <a:t>，等到这个 </a:t>
            </a:r>
            <a:r>
              <a:rPr lang="en-US" altLang="zh-CN" b="0" i="0" dirty="0">
                <a:effectLst/>
                <a:latin typeface="Noto Serif SC"/>
              </a:rPr>
              <a:t>block </a:t>
            </a:r>
            <a:r>
              <a:rPr lang="zh-CN" altLang="en-US" b="0" i="0" dirty="0">
                <a:effectLst/>
                <a:latin typeface="Noto Serif SC"/>
              </a:rPr>
              <a:t>要被覆盖掉的时候将其写回内存。这种情况需要一个额外的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Noto Serif SC"/>
              </a:rPr>
              <a:t> </a:t>
            </a:r>
            <a:r>
              <a:rPr lang="en-US" altLang="zh-CN" b="1" i="0" dirty="0">
                <a:solidFill>
                  <a:schemeClr val="accent1"/>
                </a:solidFill>
                <a:effectLst/>
                <a:highlight>
                  <a:srgbClr val="FFFF00"/>
                </a:highlight>
                <a:latin typeface="Noto Serif SC"/>
              </a:rPr>
              <a:t>dirty bit</a:t>
            </a:r>
            <a:r>
              <a:rPr lang="en-US" altLang="zh-CN" b="0" i="0" dirty="0">
                <a:solidFill>
                  <a:schemeClr val="accent1"/>
                </a:solidFill>
                <a:effectLst/>
                <a:highlight>
                  <a:srgbClr val="FFFF00"/>
                </a:highlight>
                <a:latin typeface="Noto Serif SC"/>
              </a:rPr>
              <a:t> 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Noto Serif SC"/>
              </a:rPr>
              <a:t>来记录这个 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Noto Serif SC"/>
              </a:rPr>
              <a:t>cache block 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Noto Serif SC"/>
              </a:rPr>
              <a:t>是否被更改过</a:t>
            </a:r>
            <a:r>
              <a:rPr lang="zh-CN" altLang="en-US" b="0" i="0" dirty="0">
                <a:effectLst/>
                <a:latin typeface="Noto Serif SC"/>
              </a:rPr>
              <a:t>。</a:t>
            </a:r>
            <a:r>
              <a:rPr lang="en-US" altLang="zh-CN" b="0" i="0" dirty="0">
                <a:effectLst/>
                <a:latin typeface="Noto Serif SC"/>
              </a:rPr>
              <a:t>(</a:t>
            </a:r>
            <a:r>
              <a:rPr lang="zh-CN" altLang="en-US" b="0" i="0" dirty="0">
                <a:effectLst/>
                <a:latin typeface="Noto Serif SC"/>
              </a:rPr>
              <a:t>速度高，可靠性差，可能会有不一致的问题）  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Noto Serif SC"/>
              </a:rPr>
              <a:t>dirty = 1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Noto Serif SC"/>
              </a:rPr>
              <a:t>则需要写回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Noto Serif SC"/>
              </a:rPr>
              <a:t>Miss</a:t>
            </a:r>
            <a:r>
              <a:rPr lang="en-US" altLang="zh-CN" b="0" i="0" dirty="0">
                <a:effectLst/>
                <a:latin typeface="Noto Serif SC"/>
              </a:rPr>
              <a:t> </a:t>
            </a:r>
            <a:r>
              <a:rPr lang="zh-CN" altLang="en-US" b="0" i="0" dirty="0">
                <a:effectLst/>
                <a:latin typeface="Noto Serif SC"/>
              </a:rPr>
              <a:t>同样有两种方式：</a:t>
            </a:r>
          </a:p>
          <a:p>
            <a:pPr marL="1143000" lvl="2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Noto Serif SC"/>
              </a:rPr>
              <a:t>write allocate</a:t>
            </a:r>
            <a:r>
              <a:rPr lang="zh-CN" altLang="en-US" b="0" i="0" dirty="0">
                <a:effectLst/>
                <a:latin typeface="Noto Serif SC"/>
              </a:rPr>
              <a:t>，即像 </a:t>
            </a:r>
            <a:r>
              <a:rPr lang="en-US" altLang="zh-CN" b="0" i="0" dirty="0">
                <a:effectLst/>
                <a:latin typeface="Noto Serif SC"/>
              </a:rPr>
              <a:t>read miss </a:t>
            </a:r>
            <a:r>
              <a:rPr lang="zh-CN" altLang="en-US" b="0" i="0" dirty="0">
                <a:effectLst/>
                <a:latin typeface="Noto Serif SC"/>
              </a:rPr>
              <a:t>一样先把 </a:t>
            </a:r>
            <a:r>
              <a:rPr lang="en-US" altLang="zh-CN" b="0" i="0" dirty="0">
                <a:effectLst/>
                <a:latin typeface="Noto Serif SC"/>
              </a:rPr>
              <a:t>block </a:t>
            </a:r>
            <a:r>
              <a:rPr lang="zh-CN" altLang="en-US" b="0" i="0" dirty="0">
                <a:effectLst/>
                <a:latin typeface="Noto Serif SC"/>
              </a:rPr>
              <a:t>拿到 </a:t>
            </a:r>
            <a:r>
              <a:rPr lang="en-US" altLang="zh-CN" b="0" i="0" dirty="0">
                <a:effectLst/>
                <a:latin typeface="Noto Serif SC"/>
              </a:rPr>
              <a:t>cache </a:t>
            </a:r>
            <a:r>
              <a:rPr lang="zh-CN" altLang="en-US" b="0" i="0" dirty="0">
                <a:effectLst/>
                <a:latin typeface="Noto Serif SC"/>
              </a:rPr>
              <a:t>里再写入。</a:t>
            </a:r>
          </a:p>
          <a:p>
            <a:pPr marL="1143000" lvl="2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Noto Serif SC"/>
              </a:rPr>
              <a:t>write around</a:t>
            </a:r>
            <a:r>
              <a:rPr lang="en-US" altLang="zh-CN" b="0" i="0" dirty="0">
                <a:effectLst/>
                <a:latin typeface="Noto Serif SC"/>
              </a:rPr>
              <a:t> (or </a:t>
            </a:r>
            <a:r>
              <a:rPr lang="en-US" altLang="zh-CN" b="1" i="0" dirty="0">
                <a:effectLst/>
                <a:latin typeface="Noto Serif SC"/>
              </a:rPr>
              <a:t>no write allocate</a:t>
            </a:r>
            <a:r>
              <a:rPr lang="en-US" altLang="zh-CN" b="0" i="0" dirty="0">
                <a:effectLst/>
                <a:latin typeface="Noto Serif SC"/>
              </a:rPr>
              <a:t>)</a:t>
            </a:r>
            <a:r>
              <a:rPr lang="zh-CN" altLang="en-US" b="0" i="0" dirty="0">
                <a:effectLst/>
                <a:latin typeface="Noto Serif SC"/>
              </a:rPr>
              <a:t>，考虑到既然本来就要去一次 </a:t>
            </a:r>
            <a:r>
              <a:rPr lang="en-US" altLang="zh-CN" b="0" i="0" dirty="0">
                <a:effectLst/>
                <a:latin typeface="Noto Serif SC"/>
              </a:rPr>
              <a:t>main memory</a:t>
            </a:r>
            <a:r>
              <a:rPr lang="zh-CN" altLang="en-US" b="0" i="0" dirty="0">
                <a:effectLst/>
                <a:latin typeface="Noto Serif SC"/>
              </a:rPr>
              <a:t>，不如</a:t>
            </a:r>
            <a:r>
              <a:rPr lang="zh-CN" altLang="en-US" b="0" i="0" dirty="0">
                <a:effectLst/>
                <a:highlight>
                  <a:srgbClr val="FFFF00"/>
                </a:highlight>
                <a:latin typeface="Noto Serif SC"/>
              </a:rPr>
              <a:t>直接在</a:t>
            </a:r>
            <a:r>
              <a:rPr lang="en-US" altLang="zh-CN" b="0" i="0" dirty="0">
                <a:effectLst/>
                <a:highlight>
                  <a:srgbClr val="FFFF00"/>
                </a:highlight>
                <a:latin typeface="Noto Serif SC"/>
              </a:rPr>
              <a:t>memory</a:t>
            </a:r>
            <a:r>
              <a:rPr lang="zh-CN" altLang="en-US" b="0" i="0" dirty="0">
                <a:effectLst/>
                <a:highlight>
                  <a:srgbClr val="FFFF00"/>
                </a:highlight>
                <a:latin typeface="Noto Serif SC"/>
              </a:rPr>
              <a:t>里面写了</a:t>
            </a:r>
            <a:r>
              <a:rPr lang="zh-CN" altLang="en-US" b="0" i="0" dirty="0">
                <a:effectLst/>
                <a:latin typeface="Noto Serif SC"/>
              </a:rPr>
              <a:t>，就不再拿到 </a:t>
            </a:r>
            <a:r>
              <a:rPr lang="en-US" altLang="zh-CN" b="0" i="0" dirty="0">
                <a:effectLst/>
                <a:latin typeface="Noto Serif SC"/>
              </a:rPr>
              <a:t>cache </a:t>
            </a:r>
            <a:r>
              <a:rPr lang="zh-CN" altLang="en-US" b="0" i="0" dirty="0">
                <a:effectLst/>
                <a:latin typeface="Noto Serif SC"/>
              </a:rPr>
              <a:t>里了。</a:t>
            </a:r>
          </a:p>
          <a:p>
            <a:pPr marL="914400" lvl="2" indent="0" algn="l">
              <a:lnSpc>
                <a:spcPct val="120000"/>
              </a:lnSpc>
              <a:buNone/>
            </a:pPr>
            <a:r>
              <a:rPr lang="zh-CN" altLang="en-US" b="0" i="0" dirty="0">
                <a:effectLst/>
                <a:latin typeface="Noto Serif SC"/>
              </a:rPr>
              <a:t>一般来说，</a:t>
            </a:r>
            <a:r>
              <a:rPr lang="en-US" altLang="zh-CN" b="0" i="0" dirty="0">
                <a:effectLst/>
                <a:latin typeface="Noto Serif SC"/>
              </a:rPr>
              <a:t>write-</a:t>
            </a:r>
            <a:r>
              <a:rPr lang="en-US" altLang="zh-CN" b="1" i="0" dirty="0">
                <a:solidFill>
                  <a:schemeClr val="accent2">
                    <a:lumMod val="75000"/>
                  </a:schemeClr>
                </a:solidFill>
                <a:effectLst/>
                <a:latin typeface="Noto Serif SC"/>
              </a:rPr>
              <a:t>th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Noto Serif SC"/>
              </a:rPr>
              <a:t>rou</a:t>
            </a:r>
            <a:r>
              <a:rPr lang="en-US" altLang="zh-CN" b="1" i="0" dirty="0">
                <a:solidFill>
                  <a:schemeClr val="accent2">
                    <a:lumMod val="75000"/>
                  </a:schemeClr>
                </a:solidFill>
                <a:effectLst/>
                <a:latin typeface="Noto Serif SC"/>
              </a:rPr>
              <a:t>gh</a:t>
            </a:r>
            <a:r>
              <a:rPr lang="en-US" altLang="zh-CN" b="0" i="0" dirty="0">
                <a:effectLst/>
                <a:latin typeface="Noto Serif SC"/>
              </a:rPr>
              <a:t> </a:t>
            </a:r>
            <a:r>
              <a:rPr lang="zh-CN" altLang="en-US" b="0" i="0" dirty="0">
                <a:effectLst/>
                <a:latin typeface="Noto Serif SC"/>
              </a:rPr>
              <a:t>使用 </a:t>
            </a:r>
            <a:r>
              <a:rPr lang="en-US" altLang="zh-CN" b="0" i="0" dirty="0">
                <a:effectLst/>
                <a:latin typeface="Noto Serif SC"/>
              </a:rPr>
              <a:t>write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Noto Serif SC"/>
              </a:rPr>
              <a:t> a</a:t>
            </a:r>
            <a:r>
              <a:rPr lang="en-US" altLang="zh-CN" b="1" dirty="0">
                <a:solidFill>
                  <a:srgbClr val="FF0000"/>
                </a:solidFill>
                <a:latin typeface="Noto Serif SC"/>
              </a:rPr>
              <a:t>rou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Noto Serif SC"/>
              </a:rPr>
              <a:t>nd</a:t>
            </a:r>
            <a:r>
              <a:rPr lang="zh-CN" altLang="en-US" b="0" i="0" dirty="0">
                <a:effectLst/>
                <a:latin typeface="Noto Serif SC"/>
              </a:rPr>
              <a:t> ；</a:t>
            </a:r>
            <a:r>
              <a:rPr lang="en-US" altLang="zh-CN" b="0" i="0" dirty="0">
                <a:effectLst/>
                <a:highlight>
                  <a:srgbClr val="C0C0C0"/>
                </a:highlight>
                <a:latin typeface="Noto Serif SC"/>
              </a:rPr>
              <a:t> </a:t>
            </a:r>
            <a:r>
              <a:rPr lang="en-US" altLang="zh-CN" b="0" i="0" dirty="0">
                <a:effectLst/>
                <a:latin typeface="Noto Serif SC"/>
              </a:rPr>
              <a:t>write-back </a:t>
            </a:r>
            <a:r>
              <a:rPr lang="zh-CN" altLang="en-US" b="0" i="0" dirty="0">
                <a:effectLst/>
                <a:latin typeface="Noto Serif SC"/>
              </a:rPr>
              <a:t> </a:t>
            </a:r>
            <a:r>
              <a:rPr lang="en-US" altLang="zh-CN" b="0" i="0" dirty="0">
                <a:effectLst/>
                <a:latin typeface="Noto Serif SC"/>
              </a:rPr>
              <a:t>write allocate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Noto Serif SC"/>
            </a:endParaRPr>
          </a:p>
        </p:txBody>
      </p:sp>
    </p:spTree>
    <p:extLst>
      <p:ext uri="{BB962C8B-B14F-4D97-AF65-F5344CB8AC3E}">
        <p14:creationId xmlns:p14="http://schemas.microsoft.com/office/powerpoint/2010/main" val="1841216429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188641"/>
            <a:ext cx="2520280" cy="792088"/>
          </a:xfrm>
        </p:spPr>
        <p:txBody>
          <a:bodyPr/>
          <a:lstStyle/>
          <a:p>
            <a:r>
              <a:rPr lang="en-US" altLang="zh-CN" dirty="0"/>
              <a:t>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4649" y="1340768"/>
            <a:ext cx="8712968" cy="302433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latin typeface="+mj-lt"/>
              </a:rPr>
              <a:t>Assume a direct mapped </a:t>
            </a:r>
            <a:r>
              <a:rPr lang="en-US" altLang="zh-CN" sz="2400" b="1" dirty="0" err="1">
                <a:latin typeface="+mj-lt"/>
              </a:rPr>
              <a:t>wtrie</a:t>
            </a:r>
            <a:r>
              <a:rPr lang="en-US" altLang="zh-CN" sz="2400" b="1" dirty="0">
                <a:latin typeface="+mj-lt"/>
              </a:rPr>
              <a:t>-back</a:t>
            </a:r>
            <a:r>
              <a:rPr lang="en-US" altLang="zh-CN" sz="2400" dirty="0">
                <a:latin typeface="+mj-lt"/>
              </a:rPr>
              <a:t> cache with many cache entries that starts </a:t>
            </a:r>
            <a:r>
              <a:rPr lang="en-US" altLang="zh-CN" sz="2400" dirty="0" err="1">
                <a:latin typeface="+mj-lt"/>
              </a:rPr>
              <a:t>empty.below</a:t>
            </a:r>
            <a:r>
              <a:rPr lang="en-US" altLang="zh-CN" sz="2400" dirty="0">
                <a:latin typeface="+mj-lt"/>
              </a:rPr>
              <a:t> is a sequence of five memory operations(the address is in square brackets):</a:t>
            </a:r>
            <a:r>
              <a:rPr lang="en-US" altLang="zh-CN" sz="2400" b="1" i="1" dirty="0">
                <a:latin typeface="+mj-lt"/>
              </a:rPr>
              <a:t> </a:t>
            </a:r>
            <a:r>
              <a:rPr lang="en-US" altLang="zh-CN" sz="2800" b="1" i="1" dirty="0">
                <a:latin typeface="Comic Sans MS" pitchFamily="66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latin typeface="Comic Sans MS" pitchFamily="66" charset="0"/>
              </a:rPr>
              <a:t>1 		</a:t>
            </a:r>
            <a:r>
              <a:rPr lang="en-US" altLang="zh-CN" sz="2400" dirty="0">
                <a:latin typeface="Comic Sans MS" pitchFamily="66" charset="0"/>
              </a:rPr>
              <a:t>write </a:t>
            </a:r>
            <a:r>
              <a:rPr lang="en-US" altLang="zh-CN" sz="2400" dirty="0" err="1">
                <a:latin typeface="Comic Sans MS" pitchFamily="66" charset="0"/>
              </a:rPr>
              <a:t>Mem</a:t>
            </a:r>
            <a:r>
              <a:rPr lang="en-US" altLang="zh-CN" sz="2400" dirty="0">
                <a:latin typeface="Comic Sans MS" pitchFamily="66" charset="0"/>
              </a:rPr>
              <a:t>[100];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Comic Sans MS" pitchFamily="66" charset="0"/>
              </a:rPr>
              <a:t>2		write Mem[100]; </a:t>
            </a: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AutoNum type="arabicPlain" startAt="3"/>
            </a:pPr>
            <a:r>
              <a:rPr lang="en-US" altLang="zh-CN" sz="2400" dirty="0">
                <a:latin typeface="Comic Sans MS" pitchFamily="66" charset="0"/>
              </a:rPr>
              <a:t>Read Mem[200]; </a:t>
            </a:r>
            <a:r>
              <a:rPr lang="zh-CN" altLang="en-US" sz="2400" dirty="0">
                <a:latin typeface="Comic Sans MS" pitchFamily="66" charset="0"/>
              </a:rPr>
              <a:t>读的时候已经放到了</a:t>
            </a:r>
            <a:r>
              <a:rPr lang="en-US" altLang="zh-CN" sz="2400" dirty="0">
                <a:latin typeface="Comic Sans MS" pitchFamily="66" charset="0"/>
              </a:rPr>
              <a:t>cache</a:t>
            </a:r>
            <a:r>
              <a:rPr lang="zh-CN" altLang="en-US" sz="2400" dirty="0">
                <a:latin typeface="Comic Sans MS" pitchFamily="66" charset="0"/>
              </a:rPr>
              <a:t>里面</a:t>
            </a:r>
            <a:r>
              <a:rPr lang="en-US" altLang="zh-CN" sz="2400" dirty="0">
                <a:latin typeface="Comic Sans MS" pitchFamily="66" charset="0"/>
              </a:rPr>
              <a:t> </a:t>
            </a: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AutoNum type="arabicPlain" startAt="3"/>
            </a:pPr>
            <a:r>
              <a:rPr lang="en-US" altLang="zh-CN" dirty="0">
                <a:latin typeface="Comic Sans MS" pitchFamily="66" charset="0"/>
              </a:rPr>
              <a:t>w</a:t>
            </a:r>
            <a:r>
              <a:rPr lang="en-US" altLang="zh-CN" sz="2400" dirty="0">
                <a:latin typeface="Comic Sans MS" pitchFamily="66" charset="0"/>
              </a:rPr>
              <a:t>rite Mem[200];</a:t>
            </a: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AutoNum type="arabicPlain" startAt="5"/>
            </a:pPr>
            <a:r>
              <a:rPr lang="en-US" altLang="zh-CN" sz="2400" dirty="0">
                <a:latin typeface="Comic Sans MS" pitchFamily="66" charset="0"/>
              </a:rPr>
              <a:t>write </a:t>
            </a:r>
            <a:r>
              <a:rPr lang="en-US" altLang="zh-CN" sz="2400" dirty="0" err="1">
                <a:latin typeface="Comic Sans MS" pitchFamily="66" charset="0"/>
              </a:rPr>
              <a:t>Mem</a:t>
            </a:r>
            <a:r>
              <a:rPr lang="en-US" altLang="zh-CN" sz="2400" dirty="0">
                <a:latin typeface="Comic Sans MS" pitchFamily="66" charset="0"/>
              </a:rPr>
              <a:t>[100];</a:t>
            </a:r>
          </a:p>
          <a:p>
            <a:pPr marL="971550" lvl="1" indent="-514350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02323" y="4365104"/>
            <a:ext cx="7924800" cy="193899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Answer :</a:t>
            </a:r>
          </a:p>
          <a:p>
            <a:pPr algn="l" eaLnBrk="0" hangingPunct="0"/>
            <a:r>
              <a:rPr lang="en-US" altLang="zh-CN" dirty="0">
                <a:latin typeface="Comic Sans MS" pitchFamily="66" charset="0"/>
              </a:rPr>
              <a:t>for no-write allocate 	misses:	1,2,3,5</a:t>
            </a:r>
          </a:p>
          <a:p>
            <a:pPr algn="l" eaLnBrk="0" hangingPunct="0"/>
            <a:r>
              <a:rPr lang="en-US" altLang="zh-CN" dirty="0">
                <a:latin typeface="Comic Sans MS" pitchFamily="66" charset="0"/>
              </a:rPr>
              <a:t>			    	hit    :		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4</a:t>
            </a:r>
          </a:p>
          <a:p>
            <a:pPr algn="l" eaLnBrk="0" hangingPunct="0"/>
            <a:r>
              <a:rPr lang="en-US" altLang="zh-CN" dirty="0">
                <a:latin typeface="Comic Sans MS" pitchFamily="66" charset="0"/>
              </a:rPr>
              <a:t>for write allocate		misses:	1,3, 5</a:t>
            </a:r>
          </a:p>
          <a:p>
            <a:pPr algn="l" eaLnBrk="0" hangingPunct="0"/>
            <a:r>
              <a:rPr lang="en-US" altLang="zh-CN" dirty="0">
                <a:latin typeface="Comic Sans MS" pitchFamily="66" charset="0"/>
              </a:rPr>
              <a:t>				hit    :		2,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4</a:t>
            </a:r>
            <a:r>
              <a:rPr lang="en-US" altLang="zh-CN" dirty="0">
                <a:latin typeface="Comic Sans MS" pitchFamily="66" charset="0"/>
              </a:rPr>
              <a:t>,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5" grpId="1"/>
    </p:bld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母版2">
  <a:themeElements>
    <a:clrScheme name="母版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母版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母版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Arch_Lab</Template>
  <TotalTime>9590</TotalTime>
  <Pages>48</Pages>
  <Words>2634</Words>
  <Application>Microsoft Office PowerPoint</Application>
  <PresentationFormat>宽屏</PresentationFormat>
  <Paragraphs>322</Paragraphs>
  <Slides>29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9" baseType="lpstr">
      <vt:lpstr>Monotype Sorts</vt:lpstr>
      <vt:lpstr>Noto Serif SC</vt:lpstr>
      <vt:lpstr>等线</vt:lpstr>
      <vt:lpstr>等线 Light</vt:lpstr>
      <vt:lpstr>微软雅黑</vt:lpstr>
      <vt:lpstr>Arial</vt:lpstr>
      <vt:lpstr>Comic Sans MS</vt:lpstr>
      <vt:lpstr>Helvetica</vt:lpstr>
      <vt:lpstr>Times New Roman</vt:lpstr>
      <vt:lpstr>Webdings</vt:lpstr>
      <vt:lpstr>Wingdings</vt:lpstr>
      <vt:lpstr>1_Default Design</vt:lpstr>
      <vt:lpstr>自定义设计方案</vt:lpstr>
      <vt:lpstr>母版2</vt:lpstr>
      <vt:lpstr>Default Design</vt:lpstr>
      <vt:lpstr>诗情画意</vt:lpstr>
      <vt:lpstr>Office 主题​​</vt:lpstr>
      <vt:lpstr>2_db-5-grey</vt:lpstr>
      <vt:lpstr>Equation</vt:lpstr>
      <vt:lpstr>Clip</vt:lpstr>
      <vt:lpstr>PowerPoint 演示文稿</vt:lpstr>
      <vt:lpstr>Storage Hierarchy（存储级别）</vt:lpstr>
      <vt:lpstr>PowerPoint 演示文稿</vt:lpstr>
      <vt:lpstr>Some important items</vt:lpstr>
      <vt:lpstr>Cache</vt:lpstr>
      <vt:lpstr>PowerPoint 演示文稿</vt:lpstr>
      <vt:lpstr>Handling Cache reads hit and Misses</vt:lpstr>
      <vt:lpstr>PowerPoint 演示文稿</vt:lpstr>
      <vt:lpstr>Example </vt:lpstr>
      <vt:lpstr>Average Memory Access Time </vt:lpstr>
      <vt:lpstr>Calculating cache performance</vt:lpstr>
      <vt:lpstr>PowerPoint 演示文稿</vt:lpstr>
      <vt:lpstr>PowerPoint 演示文稿</vt:lpstr>
      <vt:lpstr>Set 组相连</vt:lpstr>
      <vt:lpstr>PowerPoint 演示文稿</vt:lpstr>
      <vt:lpstr>替换策略</vt:lpstr>
      <vt:lpstr>通过多层cache 减少miss penalty</vt:lpstr>
      <vt:lpstr>PowerPoint 演示文稿</vt:lpstr>
      <vt:lpstr>PowerPoint 演示文稿</vt:lpstr>
      <vt:lpstr>Virtual Memory</vt:lpstr>
      <vt:lpstr>PowerPoint 演示文稿</vt:lpstr>
      <vt:lpstr>PowerPoint 演示文稿</vt:lpstr>
      <vt:lpstr>PowerPoint 演示文稿</vt:lpstr>
      <vt:lpstr>Page faults 页错误</vt:lpstr>
      <vt:lpstr>translation look-aside buffer （TLB）</vt:lpstr>
      <vt:lpstr>PowerPoint 演示文稿</vt:lpstr>
      <vt:lpstr> tag和data分开放</vt:lpstr>
      <vt:lpstr>Sources of Misses</vt:lpstr>
      <vt:lpstr>Trade-offs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Seven</dc:title>
  <dc:creator>sqs</dc:creator>
  <cp:lastModifiedBy>炜 周</cp:lastModifiedBy>
  <cp:revision>565</cp:revision>
  <cp:lastPrinted>1997-09-04T16:36:12Z</cp:lastPrinted>
  <dcterms:created xsi:type="dcterms:W3CDTF">1997-08-29T18:22:54Z</dcterms:created>
  <dcterms:modified xsi:type="dcterms:W3CDTF">2024-06-14T03:12:47Z</dcterms:modified>
</cp:coreProperties>
</file>