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8" r:id="rId2"/>
  </p:sldMasterIdLst>
  <p:notesMasterIdLst>
    <p:notesMasterId r:id="rId33"/>
  </p:notesMasterIdLst>
  <p:sldIdLst>
    <p:sldId id="256" r:id="rId3"/>
    <p:sldId id="336" r:id="rId4"/>
    <p:sldId id="295" r:id="rId5"/>
    <p:sldId id="296" r:id="rId6"/>
    <p:sldId id="378" r:id="rId7"/>
    <p:sldId id="377" r:id="rId8"/>
    <p:sldId id="305" r:id="rId9"/>
    <p:sldId id="311" r:id="rId10"/>
    <p:sldId id="321" r:id="rId11"/>
    <p:sldId id="345" r:id="rId12"/>
    <p:sldId id="364" r:id="rId13"/>
    <p:sldId id="346" r:id="rId14"/>
    <p:sldId id="347" r:id="rId15"/>
    <p:sldId id="348" r:id="rId16"/>
    <p:sldId id="349" r:id="rId17"/>
    <p:sldId id="342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31" r:id="rId32"/>
  </p:sldIdLst>
  <p:sldSz cx="12192000" cy="6858000"/>
  <p:notesSz cx="9906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6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43" autoAdjust="0"/>
    <p:restoredTop sz="92388" autoAdjust="0"/>
  </p:normalViewPr>
  <p:slideViewPr>
    <p:cSldViewPr>
      <p:cViewPr varScale="1">
        <p:scale>
          <a:sx n="81" d="100"/>
          <a:sy n="81" d="100"/>
        </p:scale>
        <p:origin x="1022" y="53"/>
      </p:cViewPr>
      <p:guideLst>
        <p:guide orient="horz" pos="2880"/>
        <p:guide pos="2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FDC1C-610A-4ABE-8A26-355B0C45882C}" type="datetimeFigureOut">
              <a:rPr lang="zh-CN" altLang="en-US" smtClean="0"/>
              <a:t>2023-03-13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11813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BBDED-B2C9-4B81-8340-DF9B82C9D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15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BE6FDA6D-7146-486A-91FC-B447E04FAD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927DD0-519F-43D5-8368-A8DD479593B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726C7F0F-63AC-4388-99FC-12232B6048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6AD1A8C0-AAA5-4294-8DA9-168CCB9F53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BBDED-B2C9-4B81-8340-DF9B82C9D3E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809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95600" y="857250"/>
            <a:ext cx="41148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BBDED-B2C9-4B81-8340-DF9B82C9D3E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38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BBDED-B2C9-4B81-8340-DF9B82C9D3E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733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BBDED-B2C9-4B81-8340-DF9B82C9D3E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70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BBDED-B2C9-4B81-8340-DF9B82C9D3E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366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BBDED-B2C9-4B81-8340-DF9B82C9D3E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85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BBDED-B2C9-4B81-8340-DF9B82C9D3E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594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BBDED-B2C9-4B81-8340-DF9B82C9D3E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056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BBDED-B2C9-4B81-8340-DF9B82C9D3E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43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7645" y="257632"/>
            <a:ext cx="1141671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  <a:latin typeface="黑体" panose="02010609060101010101" pitchFamily="49" charset="-122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EB361-C15B-4548-8698-2B01B409A813}" type="datetime1">
              <a:rPr lang="en-US" smtClean="0"/>
              <a:t>3/13/2023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:\新建文件夹\StandXB\StandXB.jpg">
            <a:extLst>
              <a:ext uri="{FF2B5EF4-FFF2-40B4-BE49-F238E27FC236}">
                <a16:creationId xmlns:a16="http://schemas.microsoft.com/office/drawing/2014/main" id="{99309D11-00B0-4A0D-87CE-DADC4D2E7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013" y="122238"/>
            <a:ext cx="119538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F936A87-2D7C-4B5A-B19E-C79DC2B227A3}"/>
              </a:ext>
            </a:extLst>
          </p:cNvPr>
          <p:cNvCxnSpPr/>
          <p:nvPr/>
        </p:nvCxnSpPr>
        <p:spPr>
          <a:xfrm>
            <a:off x="0" y="1341438"/>
            <a:ext cx="10971213" cy="0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09" indent="0">
              <a:buNone/>
              <a:defRPr sz="1500" b="1"/>
            </a:lvl2pPr>
            <a:lvl3pPr marL="685617" indent="0">
              <a:buNone/>
              <a:defRPr sz="1350" b="1"/>
            </a:lvl3pPr>
            <a:lvl4pPr marL="1028426" indent="0">
              <a:buNone/>
              <a:defRPr sz="1200" b="1"/>
            </a:lvl4pPr>
            <a:lvl5pPr marL="1371234" indent="0">
              <a:buNone/>
              <a:defRPr sz="1200" b="1"/>
            </a:lvl5pPr>
            <a:lvl6pPr marL="1714043" indent="0">
              <a:buNone/>
              <a:defRPr sz="1200" b="1"/>
            </a:lvl6pPr>
            <a:lvl7pPr marL="2056851" indent="0">
              <a:buNone/>
              <a:defRPr sz="1200" b="1"/>
            </a:lvl7pPr>
            <a:lvl8pPr marL="2399660" indent="0">
              <a:buNone/>
              <a:defRPr sz="1200" b="1"/>
            </a:lvl8pPr>
            <a:lvl9pPr marL="274246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09" indent="0">
              <a:buNone/>
              <a:defRPr sz="1500" b="1"/>
            </a:lvl2pPr>
            <a:lvl3pPr marL="685617" indent="0">
              <a:buNone/>
              <a:defRPr sz="1350" b="1"/>
            </a:lvl3pPr>
            <a:lvl4pPr marL="1028426" indent="0">
              <a:buNone/>
              <a:defRPr sz="1200" b="1"/>
            </a:lvl4pPr>
            <a:lvl5pPr marL="1371234" indent="0">
              <a:buNone/>
              <a:defRPr sz="1200" b="1"/>
            </a:lvl5pPr>
            <a:lvl6pPr marL="1714043" indent="0">
              <a:buNone/>
              <a:defRPr sz="1200" b="1"/>
            </a:lvl6pPr>
            <a:lvl7pPr marL="2056851" indent="0">
              <a:buNone/>
              <a:defRPr sz="1200" b="1"/>
            </a:lvl7pPr>
            <a:lvl8pPr marL="2399660" indent="0">
              <a:buNone/>
              <a:defRPr sz="1200" b="1"/>
            </a:lvl8pPr>
            <a:lvl9pPr marL="274246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479D79C9-2A0B-4E33-9126-F0A6DA38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0010F9C-796B-4AA1-88FB-37C91633E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0B0F66B-2296-44BE-AC41-555C753C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5FAE05-1A31-4313-8E02-B949DB3A40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5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F:\新建文件夹\StandXB\StandXB.jpg">
            <a:extLst>
              <a:ext uri="{FF2B5EF4-FFF2-40B4-BE49-F238E27FC236}">
                <a16:creationId xmlns:a16="http://schemas.microsoft.com/office/drawing/2014/main" id="{004FD360-D0F4-42E0-A965-38AD212FE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013" y="122238"/>
            <a:ext cx="119538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A7746FB-80F9-488F-9E87-D2D3BEDAD350}"/>
              </a:ext>
            </a:extLst>
          </p:cNvPr>
          <p:cNvCxnSpPr/>
          <p:nvPr/>
        </p:nvCxnSpPr>
        <p:spPr>
          <a:xfrm>
            <a:off x="0" y="1341438"/>
            <a:ext cx="10971213" cy="0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AAD8615-1509-4286-AB1F-0E7BA7DE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D7D3021-4E94-45DB-BD26-F71CE5DF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68992CB-A302-4E08-B518-9434A622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DCBD3A-3750-4F06-9FA9-AACA91E908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1379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:\新建文件夹\StandXB\StandXB.jpg">
            <a:extLst>
              <a:ext uri="{FF2B5EF4-FFF2-40B4-BE49-F238E27FC236}">
                <a16:creationId xmlns:a16="http://schemas.microsoft.com/office/drawing/2014/main" id="{AD7C7602-4F06-4E5B-90CA-1BA3404AB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013" y="122238"/>
            <a:ext cx="119538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A24E347-C940-4DC9-AB10-F394581D3FCF}"/>
              </a:ext>
            </a:extLst>
          </p:cNvPr>
          <p:cNvCxnSpPr/>
          <p:nvPr/>
        </p:nvCxnSpPr>
        <p:spPr>
          <a:xfrm>
            <a:off x="0" y="1341438"/>
            <a:ext cx="10971213" cy="0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992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F:\新建文件夹\StandXB\StandXB.jpg">
            <a:extLst>
              <a:ext uri="{FF2B5EF4-FFF2-40B4-BE49-F238E27FC236}">
                <a16:creationId xmlns:a16="http://schemas.microsoft.com/office/drawing/2014/main" id="{1E47E4E4-3707-4339-92BE-D13A7F2A0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013" y="122238"/>
            <a:ext cx="119538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5A05F82-E5A2-4F47-8A12-B7C08A2A06D1}"/>
              </a:ext>
            </a:extLst>
          </p:cNvPr>
          <p:cNvCxnSpPr/>
          <p:nvPr/>
        </p:nvCxnSpPr>
        <p:spPr>
          <a:xfrm>
            <a:off x="0" y="1341438"/>
            <a:ext cx="10971213" cy="0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552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F646503-AC03-4F0A-A447-82F138C6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984E235-8E39-4675-BAD2-78456F77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A1B0F60-A507-469C-AE85-EF91E3C1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D8766-0208-4ACA-B9C3-DEFC5FCF2D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5008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:\新建文件夹\StandXB\StandXB.jpg">
            <a:extLst>
              <a:ext uri="{FF2B5EF4-FFF2-40B4-BE49-F238E27FC236}">
                <a16:creationId xmlns:a16="http://schemas.microsoft.com/office/drawing/2014/main" id="{AD9EFE64-6C68-4168-9294-B0289566E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013" y="122238"/>
            <a:ext cx="119538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3FACC79-9117-4512-80D9-9D21665412AF}"/>
              </a:ext>
            </a:extLst>
          </p:cNvPr>
          <p:cNvCxnSpPr/>
          <p:nvPr/>
        </p:nvCxnSpPr>
        <p:spPr>
          <a:xfrm>
            <a:off x="0" y="1341438"/>
            <a:ext cx="10971213" cy="0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2399"/>
            </a:lvl1pPr>
            <a:lvl2pPr>
              <a:defRPr sz="2099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09" indent="0">
              <a:buNone/>
              <a:defRPr sz="900"/>
            </a:lvl2pPr>
            <a:lvl3pPr marL="685617" indent="0">
              <a:buNone/>
              <a:defRPr sz="750"/>
            </a:lvl3pPr>
            <a:lvl4pPr marL="1028426" indent="0">
              <a:buNone/>
              <a:defRPr sz="675"/>
            </a:lvl4pPr>
            <a:lvl5pPr marL="1371234" indent="0">
              <a:buNone/>
              <a:defRPr sz="675"/>
            </a:lvl5pPr>
            <a:lvl6pPr marL="1714043" indent="0">
              <a:buNone/>
              <a:defRPr sz="675"/>
            </a:lvl6pPr>
            <a:lvl7pPr marL="2056851" indent="0">
              <a:buNone/>
              <a:defRPr sz="675"/>
            </a:lvl7pPr>
            <a:lvl8pPr marL="2399660" indent="0">
              <a:buNone/>
              <a:defRPr sz="675"/>
            </a:lvl8pPr>
            <a:lvl9pPr marL="2742468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3E21D84-4F4B-41FD-94E1-34372C93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DD29CE3-4FC4-4A5D-BCF1-EEB2CEA5F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303D8FE-0175-4C77-BBB4-C55B70AD7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619307-9610-4778-9BA7-7DD191A1B6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9108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:\新建文件夹\StandXB\StandXB.jpg">
            <a:extLst>
              <a:ext uri="{FF2B5EF4-FFF2-40B4-BE49-F238E27FC236}">
                <a16:creationId xmlns:a16="http://schemas.microsoft.com/office/drawing/2014/main" id="{A86366F1-F5D4-484A-8CC5-638792157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013" y="122238"/>
            <a:ext cx="119538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2D553EA-031F-4BDA-91E6-5B22DA002F5F}"/>
              </a:ext>
            </a:extLst>
          </p:cNvPr>
          <p:cNvCxnSpPr/>
          <p:nvPr/>
        </p:nvCxnSpPr>
        <p:spPr>
          <a:xfrm>
            <a:off x="0" y="1341438"/>
            <a:ext cx="10971213" cy="0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9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9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399"/>
            </a:lvl1pPr>
            <a:lvl2pPr marL="342809" indent="0">
              <a:buNone/>
              <a:defRPr sz="2099"/>
            </a:lvl2pPr>
            <a:lvl3pPr marL="685617" indent="0">
              <a:buNone/>
              <a:defRPr sz="1800"/>
            </a:lvl3pPr>
            <a:lvl4pPr marL="1028426" indent="0">
              <a:buNone/>
              <a:defRPr sz="1500"/>
            </a:lvl4pPr>
            <a:lvl5pPr marL="1371234" indent="0">
              <a:buNone/>
              <a:defRPr sz="1500"/>
            </a:lvl5pPr>
            <a:lvl6pPr marL="1714043" indent="0">
              <a:buNone/>
              <a:defRPr sz="1500"/>
            </a:lvl6pPr>
            <a:lvl7pPr marL="2056851" indent="0">
              <a:buNone/>
              <a:defRPr sz="1500"/>
            </a:lvl7pPr>
            <a:lvl8pPr marL="2399660" indent="0">
              <a:buNone/>
              <a:defRPr sz="1500"/>
            </a:lvl8pPr>
            <a:lvl9pPr marL="2742468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9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09" indent="0">
              <a:buNone/>
              <a:defRPr sz="900"/>
            </a:lvl2pPr>
            <a:lvl3pPr marL="685617" indent="0">
              <a:buNone/>
              <a:defRPr sz="750"/>
            </a:lvl3pPr>
            <a:lvl4pPr marL="1028426" indent="0">
              <a:buNone/>
              <a:defRPr sz="675"/>
            </a:lvl4pPr>
            <a:lvl5pPr marL="1371234" indent="0">
              <a:buNone/>
              <a:defRPr sz="675"/>
            </a:lvl5pPr>
            <a:lvl6pPr marL="1714043" indent="0">
              <a:buNone/>
              <a:defRPr sz="675"/>
            </a:lvl6pPr>
            <a:lvl7pPr marL="2056851" indent="0">
              <a:buNone/>
              <a:defRPr sz="675"/>
            </a:lvl7pPr>
            <a:lvl8pPr marL="2399660" indent="0">
              <a:buNone/>
              <a:defRPr sz="675"/>
            </a:lvl8pPr>
            <a:lvl9pPr marL="2742468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46B7A65-C344-47BF-A462-B59F69A3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563E1C5-0A48-4D64-8EC7-64D72CE8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F11AE7A-2F79-4C3F-B5D0-963CEA62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132A3D-34B0-48FD-AFCF-747F253ED7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0045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:\新建文件夹\StandXB\StandXB.jpg">
            <a:extLst>
              <a:ext uri="{FF2B5EF4-FFF2-40B4-BE49-F238E27FC236}">
                <a16:creationId xmlns:a16="http://schemas.microsoft.com/office/drawing/2014/main" id="{7C8F85D0-B1C5-444E-8C18-A650FED5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013" y="122238"/>
            <a:ext cx="119538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120CAD7-04C8-4CFD-9F53-86F10A7318E7}"/>
              </a:ext>
            </a:extLst>
          </p:cNvPr>
          <p:cNvCxnSpPr/>
          <p:nvPr/>
        </p:nvCxnSpPr>
        <p:spPr>
          <a:xfrm>
            <a:off x="0" y="1341438"/>
            <a:ext cx="10971213" cy="0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B0E43F7-5DE4-48B8-94FE-02AEF03B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F79C016-9AB6-455F-8840-050C9DAA1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077A6B8-D0BB-4BC1-8658-D135A006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792631-5EE2-4335-8347-FCC85DC3BF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9315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19DDE-2164-4045-BF4C-F9983A717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2339F-FA1D-4A20-BB03-A0C8E80AF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61B2B-1983-4E2D-9AF5-2CFD06C8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61E88-6F55-4114-B76B-E874F4F557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535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7645" y="257632"/>
            <a:ext cx="11416713" cy="454612"/>
          </a:xfrm>
        </p:spPr>
        <p:txBody>
          <a:bodyPr lIns="0" tIns="0" rIns="0" bIns="0"/>
          <a:lstStyle>
            <a:lvl1pPr>
              <a:defRPr sz="2954" b="1" i="0">
                <a:solidFill>
                  <a:srgbClr val="C00000"/>
                </a:solidFill>
                <a:latin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6157" y="1110743"/>
            <a:ext cx="11859689" cy="312521"/>
          </a:xfrm>
        </p:spPr>
        <p:txBody>
          <a:bodyPr lIns="0" tIns="0" rIns="0" bIns="0"/>
          <a:lstStyle>
            <a:lvl1pPr>
              <a:defRPr sz="2031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EC05F-8204-4CB4-BAFC-C33FAD9914EE}" type="datetime1">
              <a:rPr lang="en-US" smtClean="0"/>
              <a:t>3/13/2023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7645" y="257632"/>
            <a:ext cx="11416713" cy="454612"/>
          </a:xfrm>
        </p:spPr>
        <p:txBody>
          <a:bodyPr lIns="0" tIns="0" rIns="0" bIns="0"/>
          <a:lstStyle>
            <a:lvl1pPr>
              <a:defRPr sz="2954" b="1" i="0">
                <a:solidFill>
                  <a:srgbClr val="C00000"/>
                </a:solidFill>
                <a:latin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327" y="1261620"/>
            <a:ext cx="3976467" cy="397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85" b="1" i="0" u="sng">
                <a:solidFill>
                  <a:srgbClr val="000099"/>
                </a:solidFill>
                <a:latin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93692" y="1904136"/>
            <a:ext cx="3199619" cy="3125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31" b="0" i="0">
                <a:solidFill>
                  <a:schemeClr val="tx1"/>
                </a:solidFill>
                <a:latin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FD0B2-8FC9-4CE0-995D-CC653AD94A9C}" type="datetime1">
              <a:rPr lang="en-US" smtClean="0"/>
              <a:t>3/13/2023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7645" y="257632"/>
            <a:ext cx="11416713" cy="454612"/>
          </a:xfrm>
        </p:spPr>
        <p:txBody>
          <a:bodyPr lIns="0" tIns="0" rIns="0" bIns="0"/>
          <a:lstStyle>
            <a:lvl1pPr>
              <a:defRPr sz="2954" b="1" i="0">
                <a:solidFill>
                  <a:srgbClr val="C00000"/>
                </a:solidFill>
                <a:latin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A9589-6520-4660-B0DE-EBEA93A24E2B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B3687-8374-4213-9A2A-8339331756AD}" type="datetime1">
              <a:rPr lang="en-US" smtClean="0"/>
              <a:t>3/13/2023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ZJU\Desktop\浙江大学校名.jpg">
            <a:extLst>
              <a:ext uri="{FF2B5EF4-FFF2-40B4-BE49-F238E27FC236}">
                <a16:creationId xmlns:a16="http://schemas.microsoft.com/office/drawing/2014/main" id="{471A9C97-5A38-4E9D-872B-D64DEFCCE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3" y="5638800"/>
            <a:ext cx="345757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342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4FBFFE5-7716-4425-9686-A040CCBC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0EA5ADC-227C-4057-A936-DEE08469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D14F721-24FC-4748-8DE8-DBAFF183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B1568242-1144-47A2-AB8E-246DCE3B28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677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:\新建文件夹\StandXB\StandXB.jpg">
            <a:extLst>
              <a:ext uri="{FF2B5EF4-FFF2-40B4-BE49-F238E27FC236}">
                <a16:creationId xmlns:a16="http://schemas.microsoft.com/office/drawing/2014/main" id="{A8B845B9-ABD4-48E7-8F97-63A563E48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013" y="122238"/>
            <a:ext cx="119538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0D1543E-90C1-4129-8F55-E99384B34120}"/>
              </a:ext>
            </a:extLst>
          </p:cNvPr>
          <p:cNvCxnSpPr/>
          <p:nvPr/>
        </p:nvCxnSpPr>
        <p:spPr>
          <a:xfrm>
            <a:off x="0" y="1341438"/>
            <a:ext cx="10971213" cy="0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BC1AC28-7F9E-4300-BD43-B23F64136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1F2495-49FA-4CF8-B513-037A95E6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C4CAF47-3C63-489C-BBBD-2167841F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6B32A7-2AE2-4577-A7B1-4038F1EA4E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265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ZJU\Desktop\浙江大学校名.jpg">
            <a:extLst>
              <a:ext uri="{FF2B5EF4-FFF2-40B4-BE49-F238E27FC236}">
                <a16:creationId xmlns:a16="http://schemas.microsoft.com/office/drawing/2014/main" id="{3339ED3E-4C80-4906-A69A-6C0D41F99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3" y="5562600"/>
            <a:ext cx="3529012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5"/>
            <a:ext cx="10363200" cy="1362075"/>
          </a:xfrm>
        </p:spPr>
        <p:txBody>
          <a:bodyPr anchor="t"/>
          <a:lstStyle>
            <a:lvl1pPr algn="l">
              <a:defRPr sz="2999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0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42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23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04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685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39966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46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351070B-F6A0-4F69-9109-867476EC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099D5ED-B995-404D-8BCB-1A77852A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8D3DFB-84F9-4F90-9F93-D55665FB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8D553A-5D9E-454D-BBFD-53EB868A5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020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:\新建文件夹\StandXB\StandXB.jpg">
            <a:extLst>
              <a:ext uri="{FF2B5EF4-FFF2-40B4-BE49-F238E27FC236}">
                <a16:creationId xmlns:a16="http://schemas.microsoft.com/office/drawing/2014/main" id="{A35FAD15-21DD-4EFD-B4E6-62AD751BB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013" y="122238"/>
            <a:ext cx="119538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734680D-D93F-4692-9B8E-739085961618}"/>
              </a:ext>
            </a:extLst>
          </p:cNvPr>
          <p:cNvCxnSpPr/>
          <p:nvPr/>
        </p:nvCxnSpPr>
        <p:spPr>
          <a:xfrm>
            <a:off x="0" y="1341438"/>
            <a:ext cx="10971213" cy="0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099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099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6235806-8E44-4BCE-A2D8-FEC7F1FC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F67F3A6-88D3-4378-8E93-42CBA5AA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C663484-FC59-4D68-9EB8-E0B0CAA2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27AB5B-E22F-4B44-9AE8-41127CA6A1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871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t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591190" y="174879"/>
            <a:ext cx="978501" cy="723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黑体" panose="02010609060101010101" pitchFamily="49" charset="-122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7645" y="257632"/>
            <a:ext cx="1141671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00000"/>
                </a:solidFill>
                <a:latin typeface="华文中宋"/>
                <a:cs typeface="华文中宋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6157" y="1110742"/>
            <a:ext cx="1185968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3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3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fld id="{8BCFD943-A03D-4286-B024-25F693ADB103}" type="datetime1">
              <a:rPr lang="en-US" smtClean="0"/>
              <a:t>3/13/2023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3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fld id="{B6F15528-21DE-4FAA-801E-634DDDAF4B2B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黑体" panose="02010609060101010101" pitchFamily="49" charset="-122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22041">
        <a:defRPr>
          <a:latin typeface="+mn-lt"/>
          <a:ea typeface="+mn-ea"/>
          <a:cs typeface="+mn-cs"/>
        </a:defRPr>
      </a:lvl2pPr>
      <a:lvl3pPr marL="844083">
        <a:defRPr>
          <a:latin typeface="+mn-lt"/>
          <a:ea typeface="+mn-ea"/>
          <a:cs typeface="+mn-cs"/>
        </a:defRPr>
      </a:lvl3pPr>
      <a:lvl4pPr marL="1266124">
        <a:defRPr>
          <a:latin typeface="+mn-lt"/>
          <a:ea typeface="+mn-ea"/>
          <a:cs typeface="+mn-cs"/>
        </a:defRPr>
      </a:lvl4pPr>
      <a:lvl5pPr marL="1688165">
        <a:defRPr>
          <a:latin typeface="+mn-lt"/>
          <a:ea typeface="+mn-ea"/>
          <a:cs typeface="+mn-cs"/>
        </a:defRPr>
      </a:lvl5pPr>
      <a:lvl6pPr marL="2110207">
        <a:defRPr>
          <a:latin typeface="+mn-lt"/>
          <a:ea typeface="+mn-ea"/>
          <a:cs typeface="+mn-cs"/>
        </a:defRPr>
      </a:lvl6pPr>
      <a:lvl7pPr marL="2532248">
        <a:defRPr>
          <a:latin typeface="+mn-lt"/>
          <a:ea typeface="+mn-ea"/>
          <a:cs typeface="+mn-cs"/>
        </a:defRPr>
      </a:lvl7pPr>
      <a:lvl8pPr marL="2954289">
        <a:defRPr>
          <a:latin typeface="+mn-lt"/>
          <a:ea typeface="+mn-ea"/>
          <a:cs typeface="+mn-cs"/>
        </a:defRPr>
      </a:lvl8pPr>
      <a:lvl9pPr marL="3376331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22041">
        <a:defRPr>
          <a:latin typeface="+mn-lt"/>
          <a:ea typeface="+mn-ea"/>
          <a:cs typeface="+mn-cs"/>
        </a:defRPr>
      </a:lvl2pPr>
      <a:lvl3pPr marL="844083">
        <a:defRPr>
          <a:latin typeface="+mn-lt"/>
          <a:ea typeface="+mn-ea"/>
          <a:cs typeface="+mn-cs"/>
        </a:defRPr>
      </a:lvl3pPr>
      <a:lvl4pPr marL="1266124">
        <a:defRPr>
          <a:latin typeface="+mn-lt"/>
          <a:ea typeface="+mn-ea"/>
          <a:cs typeface="+mn-cs"/>
        </a:defRPr>
      </a:lvl4pPr>
      <a:lvl5pPr marL="1688165">
        <a:defRPr>
          <a:latin typeface="+mn-lt"/>
          <a:ea typeface="+mn-ea"/>
          <a:cs typeface="+mn-cs"/>
        </a:defRPr>
      </a:lvl5pPr>
      <a:lvl6pPr marL="2110207">
        <a:defRPr>
          <a:latin typeface="+mn-lt"/>
          <a:ea typeface="+mn-ea"/>
          <a:cs typeface="+mn-cs"/>
        </a:defRPr>
      </a:lvl6pPr>
      <a:lvl7pPr marL="2532248">
        <a:defRPr>
          <a:latin typeface="+mn-lt"/>
          <a:ea typeface="+mn-ea"/>
          <a:cs typeface="+mn-cs"/>
        </a:defRPr>
      </a:lvl7pPr>
      <a:lvl8pPr marL="2954289">
        <a:defRPr>
          <a:latin typeface="+mn-lt"/>
          <a:ea typeface="+mn-ea"/>
          <a:cs typeface="+mn-cs"/>
        </a:defRPr>
      </a:lvl8pPr>
      <a:lvl9pPr marL="3376331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E637101-A707-445F-AFA9-D0116D80A03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F5D801E-E517-47BE-8260-31CEE1D306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BFE29-DE58-47A0-917E-8203C1716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FFFFFF"/>
                </a:solidFill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A23DE-F410-49DC-BA50-0551B02F8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F264E-2AC7-4A60-99D2-E18F3C8FE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7D5E4EF-1C26-4D15-80AE-416F740570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560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342809" algn="ctr" rtl="0" eaLnBrk="1" fontAlgn="base" hangingPunct="1"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" pitchFamily="34" charset="0"/>
        </a:defRPr>
      </a:lvl6pPr>
      <a:lvl7pPr marL="685617" algn="ctr" rtl="0" eaLnBrk="1" fontAlgn="base" hangingPunct="1"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" pitchFamily="34" charset="0"/>
        </a:defRPr>
      </a:lvl7pPr>
      <a:lvl8pPr marL="1028426" algn="ctr" rtl="0" eaLnBrk="1" fontAlgn="base" hangingPunct="1"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" pitchFamily="34" charset="0"/>
        </a:defRPr>
      </a:lvl8pPr>
      <a:lvl9pPr marL="1371234" algn="ctr" rtl="0" eaLnBrk="1" fontAlgn="base" hangingPunct="1">
        <a:spcBef>
          <a:spcPct val="0"/>
        </a:spcBef>
        <a:spcAft>
          <a:spcPct val="0"/>
        </a:spcAft>
        <a:defRPr sz="3299">
          <a:solidFill>
            <a:schemeClr val="tx1"/>
          </a:solidFill>
          <a:latin typeface="Calibri" pitchFamily="34" charset="0"/>
        </a:defRPr>
      </a:lvl9pPr>
    </p:titleStyle>
    <p:bodyStyle>
      <a:lvl1pPr marL="255588" indent="-2555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555625" indent="-2127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855663" indent="-1698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1198563" indent="-1698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4pPr>
      <a:lvl5pPr marL="1541463" indent="-1698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5pPr>
      <a:lvl6pPr marL="1885447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56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064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873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09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17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26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34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43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51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0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468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13" Type="http://schemas.openxmlformats.org/officeDocument/2006/relationships/image" Target="../media/image55.emf"/><Relationship Id="rId3" Type="http://schemas.openxmlformats.org/officeDocument/2006/relationships/image" Target="../media/image46.emf"/><Relationship Id="rId7" Type="http://schemas.openxmlformats.org/officeDocument/2006/relationships/image" Target="../media/image50.emf"/><Relationship Id="rId12" Type="http://schemas.openxmlformats.org/officeDocument/2006/relationships/image" Target="../media/image54.emf"/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emf"/><Relationship Id="rId11" Type="http://schemas.openxmlformats.org/officeDocument/2006/relationships/image" Target="../media/image248.png"/><Relationship Id="rId5" Type="http://schemas.openxmlformats.org/officeDocument/2006/relationships/image" Target="../media/image48.emf"/><Relationship Id="rId10" Type="http://schemas.openxmlformats.org/officeDocument/2006/relationships/image" Target="../media/image53.emf"/><Relationship Id="rId4" Type="http://schemas.openxmlformats.org/officeDocument/2006/relationships/image" Target="../media/image47.emf"/><Relationship Id="rId9" Type="http://schemas.openxmlformats.org/officeDocument/2006/relationships/image" Target="../media/image52.emf"/><Relationship Id="rId14" Type="http://schemas.openxmlformats.org/officeDocument/2006/relationships/image" Target="../media/image5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emf"/><Relationship Id="rId4" Type="http://schemas.openxmlformats.org/officeDocument/2006/relationships/image" Target="../media/image70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image" Target="../media/image72.emf"/><Relationship Id="rId7" Type="http://schemas.openxmlformats.org/officeDocument/2006/relationships/image" Target="../media/image7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2.png"/><Relationship Id="rId5" Type="http://schemas.openxmlformats.org/officeDocument/2006/relationships/image" Target="../media/image271.png"/><Relationship Id="rId4" Type="http://schemas.openxmlformats.org/officeDocument/2006/relationships/image" Target="../media/image2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g"/><Relationship Id="rId7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3874FCF-362B-438D-AE23-5BE40448B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7513" y="657225"/>
            <a:ext cx="5867400" cy="800100"/>
          </a:xfrm>
        </p:spPr>
        <p:txBody>
          <a:bodyPr/>
          <a:lstStyle/>
          <a:p>
            <a:pPr eaLnBrk="1" hangingPunct="1"/>
            <a:r>
              <a:rPr lang="zh-CN" altLang="en-US" sz="6000" b="1">
                <a:latin typeface="Times New Roman" panose="02020603050405020304" pitchFamily="18" charset="0"/>
              </a:rPr>
              <a:t>工程原理 </a:t>
            </a:r>
            <a:r>
              <a:rPr lang="en-US" altLang="zh-CN" sz="6000" b="1">
                <a:latin typeface="Times New Roman" panose="02020603050405020304" pitchFamily="18" charset="0"/>
              </a:rPr>
              <a:t>I </a:t>
            </a:r>
            <a:endParaRPr lang="zh-CN" altLang="en-US" sz="6000" b="1">
              <a:latin typeface="Times New Roman" panose="02020603050405020304" pitchFamily="18" charset="0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B82F4E3-FAF4-41A1-A05E-E78A71228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9575" y="3702050"/>
            <a:ext cx="6045200" cy="1030288"/>
          </a:xfrm>
        </p:spPr>
        <p:txBody>
          <a:bodyPr/>
          <a:lstStyle/>
          <a:p>
            <a:pPr eaLnBrk="1" hangingPunct="1"/>
            <a:r>
              <a:rPr kumimoji="1" lang="zh-CN" altLang="en-US" sz="4800" b="1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助教：王卓然</a:t>
            </a:r>
            <a:endParaRPr kumimoji="1" lang="en-US" altLang="zh-CN" sz="4800" b="1" dirty="0">
              <a:solidFill>
                <a:srgbClr val="FF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388" name="TextBox 4">
            <a:extLst>
              <a:ext uri="{FF2B5EF4-FFF2-40B4-BE49-F238E27FC236}">
                <a16:creationId xmlns:a16="http://schemas.microsoft.com/office/drawing/2014/main" id="{978E5EF1-2B11-44A5-B2FD-139F16056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938" y="2170113"/>
            <a:ext cx="63404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84213">
              <a:spcBef>
                <a:spcPct val="200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68421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684213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684213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684213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ctr" defTabSz="684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6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主讲教师：孙志坚</a:t>
            </a:r>
          </a:p>
        </p:txBody>
      </p:sp>
      <p:sp>
        <p:nvSpPr>
          <p:cNvPr id="16389" name="TextBox 4">
            <a:extLst>
              <a:ext uri="{FF2B5EF4-FFF2-40B4-BE49-F238E27FC236}">
                <a16:creationId xmlns:a16="http://schemas.microsoft.com/office/drawing/2014/main" id="{C0479E73-FA74-4041-AE53-394934311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80" y="4732338"/>
            <a:ext cx="24128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84213">
              <a:spcBef>
                <a:spcPct val="200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68421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684213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684213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684213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6842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ctr" defTabSz="684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2023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年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3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DE562-2ED3-48D3-B92E-F822353F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45" y="257632"/>
            <a:ext cx="11416713" cy="49436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连续性假设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E53040-0EEE-46E9-849B-B85323139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45" y="1143000"/>
            <a:ext cx="2050755" cy="8821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295B63-11BE-45A9-856A-D7D90FFCE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447800"/>
            <a:ext cx="7332617" cy="4693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3B83C94-3A8C-4E1B-886E-2EABAD6B3079}"/>
                  </a:ext>
                </a:extLst>
              </p:cNvPr>
              <p:cNvSpPr txBox="1"/>
              <p:nvPr/>
            </p:nvSpPr>
            <p:spPr>
              <a:xfrm>
                <a:off x="266700" y="2250472"/>
                <a:ext cx="2514600" cy="1178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FF0000"/>
                    </a:solidFill>
                    <a:cs typeface="+mn-ea"/>
                    <a:sym typeface="+mn-lt"/>
                  </a:rPr>
                  <a:t>室温下，</a:t>
                </a:r>
                <a:endParaRPr lang="en-US" altLang="zh-CN" sz="2000" b="1" dirty="0">
                  <a:solidFill>
                    <a:srgbClr val="FF0000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000" b="1" dirty="0">
                    <a:solidFill>
                      <a:srgbClr val="FF0000"/>
                    </a:solidFill>
                    <a:cs typeface="+mn-ea"/>
                    <a:sym typeface="+mn-lt"/>
                  </a:rPr>
                  <a:t>1</a:t>
                </a:r>
                <a:r>
                  <a:rPr lang="zh-CN" altLang="en-US" sz="2000" b="1" dirty="0">
                    <a:solidFill>
                      <a:srgbClr val="FF0000"/>
                    </a:solidFill>
                    <a:cs typeface="+mn-ea"/>
                    <a:sym typeface="+mn-lt"/>
                  </a:rPr>
                  <a:t>立方厘米空气里有</a:t>
                </a:r>
                <a:endParaRPr lang="en-US" altLang="zh-CN" sz="2000" b="1" dirty="0">
                  <a:solidFill>
                    <a:srgbClr val="FF0000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𝟔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.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𝟏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×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𝟏𝟎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𝟏𝟖</m:t>
                        </m:r>
                      </m:sup>
                    </m:sSup>
                    <m:r>
                      <a:rPr lang="zh-CN" alt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个</m:t>
                    </m:r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  <a:cs typeface="+mn-ea"/>
                    <a:sym typeface="+mn-lt"/>
                  </a:rPr>
                  <a:t>分子</a:t>
                </a:r>
                <a:endParaRPr lang="en-US" sz="2000" b="1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3B83C94-3A8C-4E1B-886E-2EABAD6B3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2250472"/>
                <a:ext cx="2514600" cy="1178528"/>
              </a:xfrm>
              <a:prstGeom prst="rect">
                <a:avLst/>
              </a:prstGeom>
              <a:blipFill>
                <a:blip r:embed="rId4"/>
                <a:stretch>
                  <a:fillRect l="-2670" b="-7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ABAC3E2A-29E7-4991-A327-701F4463EC4D}"/>
              </a:ext>
            </a:extLst>
          </p:cNvPr>
          <p:cNvSpPr/>
          <p:nvPr/>
        </p:nvSpPr>
        <p:spPr>
          <a:xfrm>
            <a:off x="261257" y="3794760"/>
            <a:ext cx="2831152" cy="2716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kern="0" dirty="0">
                <a:solidFill>
                  <a:srgbClr val="0000FF"/>
                </a:solidFill>
                <a:cs typeface="+mn-ea"/>
                <a:sym typeface="+mn-lt"/>
              </a:rPr>
              <a:t>流体与流动有区别</a:t>
            </a:r>
            <a:endParaRPr lang="en-US" altLang="zh-CN" sz="2400" b="1" kern="0" dirty="0">
              <a:solidFill>
                <a:srgbClr val="0000FF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sz="2400" b="1" kern="0" dirty="0">
              <a:solidFill>
                <a:srgbClr val="0000FF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kern="0" dirty="0">
                <a:solidFill>
                  <a:srgbClr val="FF0000"/>
                </a:solidFill>
                <a:cs typeface="+mn-ea"/>
                <a:sym typeface="+mn-lt"/>
              </a:rPr>
              <a:t>流体是否压缩与流动条件相关</a:t>
            </a:r>
            <a:endParaRPr lang="en-US" altLang="zh-CN" sz="2400" b="1" kern="0" dirty="0">
              <a:solidFill>
                <a:srgbClr val="FF0000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2400" b="1" kern="0" dirty="0">
              <a:solidFill>
                <a:srgbClr val="0000FF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kern="0" dirty="0">
                <a:solidFill>
                  <a:srgbClr val="0000FF"/>
                </a:solidFill>
                <a:cs typeface="+mn-ea"/>
                <a:sym typeface="+mn-lt"/>
              </a:rPr>
              <a:t>水、空气</a:t>
            </a:r>
            <a:endParaRPr lang="en-US" sz="2400" dirty="0">
              <a:solidFill>
                <a:srgbClr val="0000FF"/>
              </a:solidFill>
              <a:cs typeface="+mn-ea"/>
              <a:sym typeface="+mn-lt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AABFF6-BED2-4467-B44C-497E8D6B8D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04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DE562-2ED3-48D3-B92E-F822353F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45" y="257632"/>
            <a:ext cx="11416713" cy="49904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可压缩性（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compressibility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5B2F1A-C174-48BC-9FD9-638A395EA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1502228" cy="90884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DCEEEF4-E29E-48CA-9C66-705B4E596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137449"/>
            <a:ext cx="1676400" cy="838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2E0E6F-0314-4CE5-A62D-3C54F8898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257" y="1251257"/>
            <a:ext cx="1834289" cy="53993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EF53552-F27D-43CF-A7DA-8767A3870514}"/>
              </a:ext>
            </a:extLst>
          </p:cNvPr>
          <p:cNvSpPr txBox="1"/>
          <p:nvPr/>
        </p:nvSpPr>
        <p:spPr>
          <a:xfrm>
            <a:off x="5050972" y="1305203"/>
            <a:ext cx="1217000" cy="432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声速公式</a:t>
            </a:r>
            <a:endParaRPr lang="en-US" sz="2000" b="1" dirty="0">
              <a:solidFill>
                <a:srgbClr val="0000FF"/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FA7A384-7E14-427F-8E25-B04F5EEC6885}"/>
              </a:ext>
            </a:extLst>
          </p:cNvPr>
          <p:cNvSpPr txBox="1"/>
          <p:nvPr/>
        </p:nvSpPr>
        <p:spPr>
          <a:xfrm>
            <a:off x="533400" y="2070679"/>
            <a:ext cx="1976823" cy="430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马赫数 </a:t>
            </a:r>
            <a:r>
              <a:rPr lang="en-US" altLang="zh-CN" sz="2000" b="1" dirty="0">
                <a:solidFill>
                  <a:srgbClr val="0000FF"/>
                </a:solidFill>
                <a:cs typeface="+mn-ea"/>
                <a:sym typeface="+mn-lt"/>
              </a:rPr>
              <a:t>Ma=V/C</a:t>
            </a:r>
            <a:endParaRPr lang="en-US" sz="2000" b="1" dirty="0">
              <a:solidFill>
                <a:srgbClr val="0000FF"/>
              </a:solidFill>
              <a:cs typeface="+mn-ea"/>
              <a:sym typeface="+mn-lt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D70E1A-7F8B-44F8-9D88-7885680FF3F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CAF08C0-9093-4E4A-9E3E-7277A6138089}"/>
              </a:ext>
            </a:extLst>
          </p:cNvPr>
          <p:cNvGrpSpPr/>
          <p:nvPr/>
        </p:nvGrpSpPr>
        <p:grpSpPr>
          <a:xfrm>
            <a:off x="762000" y="2620384"/>
            <a:ext cx="10210800" cy="3934677"/>
            <a:chOff x="762000" y="2475571"/>
            <a:chExt cx="10210800" cy="3934677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ED2B030-D8A1-4C00-8DEB-B6C2F0B5D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0600" y="2743200"/>
              <a:ext cx="8207202" cy="3667048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E8A775A-597F-4549-94B2-CBA8E92DF4B9}"/>
                </a:ext>
              </a:extLst>
            </p:cNvPr>
            <p:cNvSpPr/>
            <p:nvPr/>
          </p:nvSpPr>
          <p:spPr>
            <a:xfrm>
              <a:off x="9601200" y="2745921"/>
              <a:ext cx="1114408" cy="34163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FF"/>
                  </a:solidFill>
                </a:rPr>
                <a:t>不可压缩</a:t>
              </a:r>
              <a:endParaRPr lang="en-US" altLang="zh-CN" b="1" dirty="0">
                <a:solidFill>
                  <a:srgbClr val="0000FF"/>
                </a:solidFill>
              </a:endParaRPr>
            </a:p>
            <a:p>
              <a:endParaRPr lang="en-US" b="1" dirty="0">
                <a:solidFill>
                  <a:srgbClr val="0000FF"/>
                </a:solidFill>
              </a:endParaRPr>
            </a:p>
            <a:p>
              <a:r>
                <a:rPr lang="zh-CN" altLang="en-US" b="1" dirty="0">
                  <a:solidFill>
                    <a:srgbClr val="0000FF"/>
                  </a:solidFill>
                </a:rPr>
                <a:t>亚音速</a:t>
              </a:r>
              <a:endParaRPr lang="en-US" altLang="zh-CN" b="1" dirty="0">
                <a:solidFill>
                  <a:srgbClr val="0000FF"/>
                </a:solidFill>
              </a:endParaRPr>
            </a:p>
            <a:p>
              <a:endParaRPr lang="en-US" b="1" dirty="0">
                <a:solidFill>
                  <a:srgbClr val="0000FF"/>
                </a:solidFill>
              </a:endParaRPr>
            </a:p>
            <a:p>
              <a:endParaRPr lang="en-US" b="1" dirty="0">
                <a:solidFill>
                  <a:srgbClr val="0000FF"/>
                </a:solidFill>
              </a:endParaRPr>
            </a:p>
            <a:p>
              <a:r>
                <a:rPr lang="zh-CN" altLang="en-US" b="1" dirty="0">
                  <a:solidFill>
                    <a:srgbClr val="0000FF"/>
                  </a:solidFill>
                </a:rPr>
                <a:t>跨音速</a:t>
              </a:r>
              <a:endParaRPr lang="en-US" altLang="zh-CN" b="1" dirty="0">
                <a:solidFill>
                  <a:srgbClr val="0000FF"/>
                </a:solidFill>
              </a:endParaRPr>
            </a:p>
            <a:p>
              <a:endParaRPr lang="en-US" b="1" dirty="0">
                <a:solidFill>
                  <a:srgbClr val="0000FF"/>
                </a:solidFill>
              </a:endParaRPr>
            </a:p>
            <a:p>
              <a:endParaRPr lang="en-US" b="1" dirty="0">
                <a:solidFill>
                  <a:srgbClr val="0000FF"/>
                </a:solidFill>
              </a:endParaRPr>
            </a:p>
            <a:p>
              <a:endParaRPr lang="en-US" b="1" dirty="0">
                <a:solidFill>
                  <a:srgbClr val="0000FF"/>
                </a:solidFill>
              </a:endParaRPr>
            </a:p>
            <a:p>
              <a:r>
                <a:rPr lang="zh-CN" altLang="en-US" b="1" dirty="0">
                  <a:solidFill>
                    <a:srgbClr val="0000FF"/>
                  </a:solidFill>
                </a:rPr>
                <a:t>超音速</a:t>
              </a:r>
              <a:endParaRPr lang="en-US" altLang="zh-CN" b="1" dirty="0">
                <a:solidFill>
                  <a:srgbClr val="0000FF"/>
                </a:solidFill>
              </a:endParaRPr>
            </a:p>
            <a:p>
              <a:endParaRPr lang="en-US" b="1" dirty="0">
                <a:solidFill>
                  <a:srgbClr val="0000FF"/>
                </a:solidFill>
              </a:endParaRPr>
            </a:p>
            <a:p>
              <a:r>
                <a:rPr lang="zh-CN" altLang="en-US" b="1" dirty="0">
                  <a:solidFill>
                    <a:srgbClr val="0000FF"/>
                  </a:solidFill>
                </a:rPr>
                <a:t>高超音速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7F7FC88-1A22-44EC-B963-4894DF6790AC}"/>
                </a:ext>
              </a:extLst>
            </p:cNvPr>
            <p:cNvSpPr/>
            <p:nvPr/>
          </p:nvSpPr>
          <p:spPr>
            <a:xfrm>
              <a:off x="762000" y="2475571"/>
              <a:ext cx="10210800" cy="39023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2979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DE562-2ED3-48D3-B92E-F822353F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45" y="257632"/>
            <a:ext cx="11416713" cy="49436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作用在流体上的力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3F7EE0E-3A05-4705-B7DE-5321F3423651}"/>
              </a:ext>
            </a:extLst>
          </p:cNvPr>
          <p:cNvSpPr/>
          <p:nvPr/>
        </p:nvSpPr>
        <p:spPr>
          <a:xfrm>
            <a:off x="609600" y="2438400"/>
            <a:ext cx="5029200" cy="2264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b="1" dirty="0">
                <a:cs typeface="+mn-ea"/>
                <a:sym typeface="+mn-lt"/>
              </a:rPr>
              <a:t>体力（</a:t>
            </a:r>
            <a:r>
              <a:rPr lang="en-US" sz="2400" b="1" dirty="0">
                <a:cs typeface="+mn-ea"/>
                <a:sym typeface="+mn-lt"/>
              </a:rPr>
              <a:t>body force</a:t>
            </a:r>
            <a:r>
              <a:rPr lang="zh-CN" altLang="en-US" sz="2400" b="1" dirty="0">
                <a:cs typeface="+mn-ea"/>
                <a:sym typeface="+mn-lt"/>
              </a:rPr>
              <a:t>或者</a:t>
            </a:r>
            <a:r>
              <a:rPr lang="en-US" sz="2400" b="1" dirty="0">
                <a:cs typeface="+mn-ea"/>
                <a:sym typeface="+mn-lt"/>
              </a:rPr>
              <a:t>bulk force</a:t>
            </a:r>
            <a:r>
              <a:rPr lang="zh-CN" altLang="en-US" sz="2400" b="1" dirty="0">
                <a:cs typeface="+mn-ea"/>
                <a:sym typeface="+mn-lt"/>
              </a:rPr>
              <a:t>）</a:t>
            </a:r>
            <a:endParaRPr lang="en-US" altLang="zh-CN" sz="2400" b="1" dirty="0"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en-US" altLang="zh-CN" sz="2400" b="1" dirty="0"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cs typeface="+mn-ea"/>
                <a:sym typeface="+mn-lt"/>
              </a:rPr>
              <a:t>没有物理接触</a:t>
            </a:r>
            <a:endParaRPr lang="en-US" altLang="zh-CN" sz="2400" b="1" dirty="0"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en-US" altLang="zh-CN" sz="2400" b="1" dirty="0"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cs typeface="+mn-ea"/>
                <a:sym typeface="+mn-lt"/>
              </a:rPr>
              <a:t>重力、电场力</a:t>
            </a:r>
            <a:endParaRPr lang="en-US" sz="2400" b="1" dirty="0">
              <a:effectLst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E1F44C-D371-46F8-9BEC-AE0EAD8022A6}"/>
              </a:ext>
            </a:extLst>
          </p:cNvPr>
          <p:cNvSpPr/>
          <p:nvPr/>
        </p:nvSpPr>
        <p:spPr>
          <a:xfrm>
            <a:off x="6781800" y="2438399"/>
            <a:ext cx="4343400" cy="2264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rgbClr val="0000FF"/>
                </a:solidFill>
                <a:cs typeface="+mn-ea"/>
                <a:sym typeface="+mn-lt"/>
              </a:rPr>
              <a:t>表面力（</a:t>
            </a:r>
            <a:r>
              <a:rPr lang="en-US" sz="2400" b="1" dirty="0">
                <a:solidFill>
                  <a:srgbClr val="0000FF"/>
                </a:solidFill>
                <a:cs typeface="+mn-ea"/>
                <a:sym typeface="+mn-lt"/>
              </a:rPr>
              <a:t>surface force</a:t>
            </a:r>
            <a:r>
              <a:rPr lang="zh-CN" altLang="en-US" sz="2400" b="1" dirty="0">
                <a:solidFill>
                  <a:srgbClr val="0000FF"/>
                </a:solidFill>
                <a:cs typeface="+mn-ea"/>
                <a:sym typeface="+mn-lt"/>
              </a:rPr>
              <a:t>）</a:t>
            </a:r>
            <a:endParaRPr lang="en-US" altLang="zh-CN" sz="2400" b="1" dirty="0">
              <a:solidFill>
                <a:srgbClr val="0000FF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en-US" altLang="zh-CN" sz="2400" b="1" dirty="0">
              <a:solidFill>
                <a:srgbClr val="0000FF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rgbClr val="0000FF"/>
                </a:solidFill>
                <a:cs typeface="+mn-ea"/>
                <a:sym typeface="+mn-lt"/>
              </a:rPr>
              <a:t>必须物理接触</a:t>
            </a:r>
            <a:endParaRPr lang="en-US" altLang="zh-CN" sz="2400" b="1" dirty="0">
              <a:solidFill>
                <a:srgbClr val="0000FF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en-US" altLang="zh-CN" sz="2400" b="1" dirty="0">
              <a:solidFill>
                <a:srgbClr val="0000FF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rgbClr val="0000FF"/>
                </a:solidFill>
                <a:cs typeface="+mn-ea"/>
                <a:sym typeface="+mn-lt"/>
              </a:rPr>
              <a:t>应力、压力</a:t>
            </a:r>
            <a:endParaRPr lang="en-US" sz="2400" b="1" dirty="0">
              <a:solidFill>
                <a:srgbClr val="0000FF"/>
              </a:solidFill>
              <a:effectLst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9A1164-2215-497E-B5FF-89518B4B06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22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DE562-2ED3-48D3-B92E-F822353F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45" y="257632"/>
            <a:ext cx="11416713" cy="49436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应力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B75E1C-518C-4E82-94A1-7E0B58612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0"/>
            <a:ext cx="3744686" cy="35705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919695-42A1-4135-AD1A-7495858A2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752600"/>
            <a:ext cx="2345740" cy="990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9E53E6-2721-4035-9782-39E97EF9E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217" y="2960913"/>
            <a:ext cx="2377064" cy="93617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B993A4A-3B38-4CFD-964B-8E34BEB07ADF}"/>
              </a:ext>
            </a:extLst>
          </p:cNvPr>
          <p:cNvSpPr txBox="1"/>
          <p:nvPr/>
        </p:nvSpPr>
        <p:spPr>
          <a:xfrm>
            <a:off x="4800600" y="4724400"/>
            <a:ext cx="5570820" cy="1379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00FF"/>
                </a:solidFill>
                <a:cs typeface="+mn-ea"/>
                <a:sym typeface="+mn-lt"/>
              </a:rPr>
              <a:t>正应力 </a:t>
            </a:r>
            <a:r>
              <a:rPr lang="en-US" altLang="zh-CN" sz="2400" b="1" dirty="0">
                <a:solidFill>
                  <a:srgbClr val="0000FF"/>
                </a:solidFill>
                <a:cs typeface="+mn-ea"/>
                <a:sym typeface="+mn-lt"/>
              </a:rPr>
              <a:t>normal stress</a:t>
            </a:r>
          </a:p>
          <a:p>
            <a:pPr>
              <a:lnSpc>
                <a:spcPct val="120000"/>
              </a:lnSpc>
            </a:pPr>
            <a:endParaRPr lang="en-US" altLang="zh-CN" sz="2400" b="1" dirty="0">
              <a:solidFill>
                <a:srgbClr val="0000FF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00FF"/>
                </a:solidFill>
                <a:cs typeface="+mn-ea"/>
                <a:sym typeface="+mn-lt"/>
              </a:rPr>
              <a:t>剪应力、剪切应力、切应力  </a:t>
            </a:r>
            <a:r>
              <a:rPr lang="en-US" altLang="zh-CN" sz="2400" b="1" dirty="0">
                <a:solidFill>
                  <a:srgbClr val="0000FF"/>
                </a:solidFill>
                <a:cs typeface="+mn-ea"/>
                <a:sym typeface="+mn-lt"/>
              </a:rPr>
              <a:t>shear stress</a:t>
            </a:r>
            <a:endParaRPr lang="en-US" sz="2400" b="1" dirty="0">
              <a:solidFill>
                <a:srgbClr val="0000FF"/>
              </a:solidFill>
              <a:cs typeface="+mn-ea"/>
              <a:sym typeface="+mn-lt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D9CA27-2DA2-4CFA-9FCE-DA233F442D1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46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FF75B-6807-46A4-B5DD-1F8D46F3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45" y="257632"/>
            <a:ext cx="11416713" cy="497957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127034-38A7-4138-BDBB-077053C32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018390"/>
            <a:ext cx="7086600" cy="47854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A12B401-976F-4EED-9E5D-36FDB1DDF7CD}"/>
              </a:ext>
            </a:extLst>
          </p:cNvPr>
          <p:cNvSpPr/>
          <p:nvPr/>
        </p:nvSpPr>
        <p:spPr>
          <a:xfrm>
            <a:off x="2971800" y="5836513"/>
            <a:ext cx="5134739" cy="943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kern="0" dirty="0">
                <a:solidFill>
                  <a:srgbClr val="0000FF"/>
                </a:solidFill>
                <a:cs typeface="+mn-ea"/>
                <a:sym typeface="+mn-lt"/>
              </a:rPr>
              <a:t>连续性假设适用于流体各种性质</a:t>
            </a:r>
            <a:endParaRPr lang="en-US" altLang="zh-CN" sz="2400" b="1" kern="0" dirty="0">
              <a:solidFill>
                <a:srgbClr val="0000FF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400" b="1" kern="0" dirty="0">
                <a:solidFill>
                  <a:srgbClr val="0000FF"/>
                </a:solidFill>
                <a:cs typeface="+mn-ea"/>
                <a:sym typeface="+mn-lt"/>
              </a:rPr>
              <a:t>（密度、温度、速度、压力、应力）</a:t>
            </a:r>
            <a:endParaRPr lang="en-US" sz="2400" dirty="0">
              <a:solidFill>
                <a:srgbClr val="0000FF"/>
              </a:solidFill>
              <a:cs typeface="+mn-ea"/>
              <a:sym typeface="+mn-lt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316D994-65A7-41DC-8599-EE629FE6B6F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65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DE562-2ED3-48D3-B92E-F822353F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45" y="257632"/>
            <a:ext cx="11416713" cy="49436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正应力与压力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938E1E-C8FF-4425-A325-8049BB3F9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5050971" cy="23382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D5086F-6CE0-4245-9F7C-59F9CC463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786051"/>
            <a:ext cx="1375954" cy="4354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793F5E3-AC05-4AC3-8C11-6EB819352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748" y="4343400"/>
            <a:ext cx="1428206" cy="4441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328E39-0E01-498D-9D5A-7E7AD8EED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5322474"/>
            <a:ext cx="2908689" cy="621126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F5D4ED-7BBC-4899-AB0E-F78886A62C9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54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A0FE5-9014-4AC6-9BA7-98942159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45" y="257632"/>
            <a:ext cx="11416713" cy="49436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流体性质的空间变化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8B5555-2E15-4B6E-BC7C-E8D5F4CC405E}"/>
              </a:ext>
            </a:extLst>
          </p:cNvPr>
          <p:cNvSpPr txBox="1"/>
          <p:nvPr/>
        </p:nvSpPr>
        <p:spPr>
          <a:xfrm>
            <a:off x="7620000" y="2362200"/>
            <a:ext cx="2590800" cy="94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00FF"/>
                </a:solidFill>
                <a:cs typeface="+mn-ea"/>
                <a:sym typeface="+mn-lt"/>
              </a:rPr>
              <a:t>压力等值线</a:t>
            </a:r>
            <a:endParaRPr lang="en-US" altLang="zh-CN" sz="2400" b="1" dirty="0">
              <a:solidFill>
                <a:srgbClr val="0000FF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00FF"/>
                </a:solidFill>
                <a:cs typeface="+mn-ea"/>
                <a:sym typeface="+mn-lt"/>
              </a:rPr>
              <a:t>Isoline</a:t>
            </a:r>
          </a:p>
        </p:txBody>
      </p:sp>
      <p:pic>
        <p:nvPicPr>
          <p:cNvPr id="5" name="图片 4" descr="See the source image">
            <a:extLst>
              <a:ext uri="{FF2B5EF4-FFF2-40B4-BE49-F238E27FC236}">
                <a16:creationId xmlns:a16="http://schemas.microsoft.com/office/drawing/2014/main" id="{6F58D371-79D7-4229-8ACE-249F7C6C30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38" y="1295400"/>
            <a:ext cx="5870462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EE906F-A4AC-4242-96A6-E563937199D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29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065188F-2EE7-4A83-B4D4-D3A6B243A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1761308"/>
            <a:ext cx="5852160" cy="33353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DA9416-C84F-4F9B-BF58-73C0109E3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1600200"/>
            <a:ext cx="2072951" cy="65111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968978F-2918-40A1-BEE4-2E067DAA8982}"/>
              </a:ext>
            </a:extLst>
          </p:cNvPr>
          <p:cNvSpPr/>
          <p:nvPr/>
        </p:nvSpPr>
        <p:spPr>
          <a:xfrm>
            <a:off x="7449874" y="1143000"/>
            <a:ext cx="3251403" cy="4326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全微分（</a:t>
            </a:r>
            <a:r>
              <a:rPr lang="en-US" sz="2000" b="1" dirty="0">
                <a:solidFill>
                  <a:srgbClr val="0000FF"/>
                </a:solidFill>
                <a:cs typeface="+mn-ea"/>
                <a:sym typeface="+mn-lt"/>
              </a:rPr>
              <a:t>total differential</a:t>
            </a: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）</a:t>
            </a:r>
            <a:endParaRPr lang="en-US" sz="2000" b="1" dirty="0">
              <a:solidFill>
                <a:srgbClr val="0000FF"/>
              </a:solidFill>
              <a:effectLst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7E90151-6D9C-4642-A507-76BD0F841885}"/>
              </a:ext>
            </a:extLst>
          </p:cNvPr>
          <p:cNvSpPr/>
          <p:nvPr/>
        </p:nvSpPr>
        <p:spPr>
          <a:xfrm>
            <a:off x="7010400" y="2337873"/>
            <a:ext cx="4809330" cy="4326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沿轨迹</a:t>
            </a:r>
            <a:r>
              <a:rPr lang="en-US" sz="2000" b="1" dirty="0">
                <a:solidFill>
                  <a:srgbClr val="0000FF"/>
                </a:solidFill>
                <a:cs typeface="+mn-ea"/>
                <a:sym typeface="+mn-lt"/>
              </a:rPr>
              <a:t>S</a:t>
            </a: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方向的全导数（</a:t>
            </a:r>
            <a:r>
              <a:rPr lang="en-US" sz="2000" b="1" dirty="0">
                <a:solidFill>
                  <a:srgbClr val="0000FF"/>
                </a:solidFill>
                <a:cs typeface="+mn-ea"/>
                <a:sym typeface="+mn-lt"/>
              </a:rPr>
              <a:t>total derivative</a:t>
            </a: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）</a:t>
            </a:r>
            <a:endParaRPr lang="en-US" sz="2000" b="1" dirty="0">
              <a:solidFill>
                <a:srgbClr val="0000FF"/>
              </a:solidFill>
              <a:effectLst/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2560862-10AD-49B3-8344-18AABABED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134" y="2827101"/>
            <a:ext cx="2055223" cy="6052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19E93C-8FB5-4C16-A288-35298AD79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3585" y="3575980"/>
            <a:ext cx="2560320" cy="65749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DB20833-381F-4F95-8E5C-4B22CC32CB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4800600"/>
            <a:ext cx="4040777" cy="68362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2BF2CBD-063C-42E1-A33A-CC166234388C}"/>
              </a:ext>
            </a:extLst>
          </p:cNvPr>
          <p:cNvSpPr/>
          <p:nvPr/>
        </p:nvSpPr>
        <p:spPr>
          <a:xfrm>
            <a:off x="7017124" y="4281365"/>
            <a:ext cx="2473754" cy="4263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b="1" dirty="0" err="1">
                <a:solidFill>
                  <a:srgbClr val="FF0000"/>
                </a:solidFill>
                <a:cs typeface="+mn-ea"/>
                <a:sym typeface="+mn-lt"/>
              </a:rPr>
              <a:t>dP</a:t>
            </a:r>
            <a:r>
              <a:rPr lang="en-US" altLang="zh-CN" sz="2000" b="1" dirty="0">
                <a:solidFill>
                  <a:srgbClr val="FF0000"/>
                </a:solidFill>
                <a:cs typeface="+mn-ea"/>
                <a:sym typeface="+mn-lt"/>
              </a:rPr>
              <a:t>/ds</a:t>
            </a:r>
            <a:r>
              <a:rPr lang="zh-CN" altLang="en-US" sz="2000" b="1" dirty="0">
                <a:solidFill>
                  <a:srgbClr val="FF0000"/>
                </a:solidFill>
                <a:cs typeface="+mn-ea"/>
                <a:sym typeface="+mn-lt"/>
              </a:rPr>
              <a:t>值最小，等于</a:t>
            </a:r>
            <a:r>
              <a:rPr lang="en-US" altLang="zh-CN" sz="2000" b="1" dirty="0">
                <a:solidFill>
                  <a:srgbClr val="FF0000"/>
                </a:solidFill>
                <a:cs typeface="+mn-ea"/>
                <a:sym typeface="+mn-lt"/>
              </a:rPr>
              <a:t>0</a:t>
            </a:r>
            <a:endParaRPr lang="en-US" sz="2000" b="1" dirty="0">
              <a:solidFill>
                <a:srgbClr val="FF0000"/>
              </a:solidFill>
              <a:effectLst/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EBBC77D-46EA-4D6C-B109-FE122F34FB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2400" y="5607131"/>
            <a:ext cx="2798580" cy="683623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7B38895-96A8-4128-8FD9-E25B47C3D9F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12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2BF2CBD-063C-42E1-A33A-CC166234388C}"/>
                  </a:ext>
                </a:extLst>
              </p:cNvPr>
              <p:cNvSpPr/>
              <p:nvPr/>
            </p:nvSpPr>
            <p:spPr>
              <a:xfrm>
                <a:off x="474492" y="1203873"/>
                <a:ext cx="3658374" cy="426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FF0000"/>
                    </a:solidFill>
                    <a:cs typeface="+mn-ea"/>
                    <a:sym typeface="+mn-lt"/>
                  </a:rPr>
                  <a:t>求</a:t>
                </a:r>
                <a:r>
                  <a:rPr lang="en-US" altLang="zh-CN" sz="2000" b="1" dirty="0" err="1">
                    <a:solidFill>
                      <a:srgbClr val="FF0000"/>
                    </a:solidFill>
                    <a:cs typeface="+mn-ea"/>
                    <a:sym typeface="+mn-lt"/>
                  </a:rPr>
                  <a:t>dP</a:t>
                </a:r>
                <a:r>
                  <a:rPr lang="en-US" altLang="zh-CN" sz="2000" b="1" dirty="0">
                    <a:solidFill>
                      <a:srgbClr val="FF0000"/>
                    </a:solidFill>
                    <a:cs typeface="+mn-ea"/>
                    <a:sym typeface="+mn-lt"/>
                  </a:rPr>
                  <a:t>/ds</a:t>
                </a:r>
                <a:r>
                  <a:rPr lang="zh-CN" altLang="en-US" sz="2000" b="1" dirty="0">
                    <a:solidFill>
                      <a:srgbClr val="FF0000"/>
                    </a:solidFill>
                    <a:cs typeface="+mn-ea"/>
                    <a:sym typeface="+mn-lt"/>
                  </a:rPr>
                  <a:t>值最大，需要对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  <m:r>
                      <a:rPr lang="zh-CN" alt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𝜶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  <m:r>
                      <a:rPr lang="zh-CN" alt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求导</m:t>
                    </m:r>
                  </m:oMath>
                </a14:m>
                <a:endParaRPr lang="en-US" sz="2000" b="1" dirty="0">
                  <a:solidFill>
                    <a:srgbClr val="FF0000"/>
                  </a:solidFill>
                  <a:effectLst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2BF2CBD-063C-42E1-A33A-CC16623438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92" y="1203873"/>
                <a:ext cx="3658374" cy="426335"/>
              </a:xfrm>
              <a:prstGeom prst="rect">
                <a:avLst/>
              </a:prstGeom>
              <a:blipFill>
                <a:blip r:embed="rId2"/>
                <a:stretch>
                  <a:fillRect l="-1833" r="-167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9F0BDB70-9F9B-4A22-9798-893CD6643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011301"/>
            <a:ext cx="3448594" cy="65314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0FB9A4F-1F92-48A1-AC0C-DA012634A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786634"/>
            <a:ext cx="2904259" cy="83049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C5D92C6-4E4E-4E88-AF78-BFEBC123C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3664" y="1066800"/>
            <a:ext cx="2926080" cy="7228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821EA15-DFE4-44F1-AABA-6164EFC3B9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8649" y="3904728"/>
            <a:ext cx="2090057" cy="66620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F3FF09D-290E-4A7C-B2BC-D0F385CFDA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399" y="4569823"/>
            <a:ext cx="4232366" cy="9144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A10E7EB-1146-456C-A49E-B505F048D3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987" y="5652929"/>
            <a:ext cx="5625737" cy="99277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5DCDDF1-D904-4526-9BC2-E71C0BB432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63000" y="1066800"/>
            <a:ext cx="2368731" cy="635726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FC48DBE3-9604-4D1F-8E7A-42F99177FA0E}"/>
              </a:ext>
            </a:extLst>
          </p:cNvPr>
          <p:cNvSpPr txBox="1"/>
          <p:nvPr/>
        </p:nvSpPr>
        <p:spPr>
          <a:xfrm>
            <a:off x="3581400" y="3078284"/>
            <a:ext cx="1733167" cy="432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垂直于等值线</a:t>
            </a:r>
            <a:endParaRPr lang="en-US" sz="2000" b="1" dirty="0">
              <a:solidFill>
                <a:srgbClr val="0000FF"/>
              </a:solidFill>
              <a:cs typeface="+mn-ea"/>
              <a:sym typeface="+mn-lt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EB92D2B-71DB-4236-8D8D-D38B73735A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77199" y="2323331"/>
            <a:ext cx="1733167" cy="7758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F163FA7-5C27-4D25-AE28-1252DEB96B8A}"/>
                  </a:ext>
                </a:extLst>
              </p:cNvPr>
              <p:cNvSpPr txBox="1"/>
              <p:nvPr/>
            </p:nvSpPr>
            <p:spPr>
              <a:xfrm>
                <a:off x="6442565" y="3201883"/>
                <a:ext cx="3190297" cy="4320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cs typeface="+mn-ea"/>
                    <a:sym typeface="+mn-lt"/>
                  </a:rPr>
                  <a:t>引入梯度概念和算子</a:t>
                </a:r>
                <a14:m>
                  <m:oMath xmlns:m="http://schemas.openxmlformats.org/officeDocument/2006/math">
                    <m:r>
                      <a:rPr lang="zh-CN" alt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𝛁</m:t>
                    </m:r>
                  </m:oMath>
                </a14:m>
                <a:r>
                  <a:rPr lang="zh-CN" altLang="en-US" sz="2000" b="1" dirty="0">
                    <a:solidFill>
                      <a:srgbClr val="0000FF"/>
                    </a:solidFill>
                    <a:cs typeface="+mn-ea"/>
                    <a:sym typeface="+mn-lt"/>
                  </a:rPr>
                  <a:t>，有</a:t>
                </a:r>
                <a:endParaRPr lang="en-US" sz="2000" b="1" dirty="0">
                  <a:solidFill>
                    <a:srgbClr val="0000FF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F163FA7-5C27-4D25-AE28-1252DEB96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565" y="3201883"/>
                <a:ext cx="3190297" cy="432041"/>
              </a:xfrm>
              <a:prstGeom prst="rect">
                <a:avLst/>
              </a:prstGeom>
              <a:blipFill>
                <a:blip r:embed="rId11"/>
                <a:stretch>
                  <a:fillRect l="-2103" r="-956" b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>
            <a:extLst>
              <a:ext uri="{FF2B5EF4-FFF2-40B4-BE49-F238E27FC236}">
                <a16:creationId xmlns:a16="http://schemas.microsoft.com/office/drawing/2014/main" id="{6F5A5611-4368-4A4E-BA32-7E07DC49B4F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28921" y="3632946"/>
            <a:ext cx="2281646" cy="65314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2A5463D-FC0C-4C07-A998-89319F6DB83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92237" y="4417423"/>
            <a:ext cx="3048000" cy="6096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1E45A0D-0192-4C58-B4B1-7B5ED01A633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28921" y="5158357"/>
            <a:ext cx="2926080" cy="1550126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2E64A7-4CF5-4571-898F-91CAD136F9C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49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A0FE5-9014-4AC6-9BA7-98942159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45" y="257632"/>
            <a:ext cx="11416713" cy="49436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层流流动剪应力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E4F73D-D7A0-4F35-B26D-0C5503DC3E1F}"/>
              </a:ext>
            </a:extLst>
          </p:cNvPr>
          <p:cNvSpPr/>
          <p:nvPr/>
        </p:nvSpPr>
        <p:spPr>
          <a:xfrm>
            <a:off x="685800" y="863296"/>
            <a:ext cx="7239000" cy="2977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cs typeface="+mn-ea"/>
                <a:sym typeface="+mn-lt"/>
              </a:rPr>
              <a:t>固体：剪切模量</a:t>
            </a:r>
            <a:r>
              <a:rPr lang="en-US" altLang="zh-CN" sz="2000" b="1" dirty="0">
                <a:cs typeface="+mn-ea"/>
                <a:sym typeface="+mn-lt"/>
              </a:rPr>
              <a:t>=</a:t>
            </a:r>
            <a:r>
              <a:rPr lang="zh-CN" altLang="en-US" sz="2000" b="1" dirty="0">
                <a:cs typeface="+mn-ea"/>
                <a:sym typeface="+mn-lt"/>
              </a:rPr>
              <a:t>剪应力</a:t>
            </a:r>
            <a:r>
              <a:rPr lang="en-US" altLang="zh-CN" sz="2000" b="1" dirty="0">
                <a:cs typeface="+mn-ea"/>
                <a:sym typeface="+mn-lt"/>
              </a:rPr>
              <a:t>/</a:t>
            </a:r>
            <a:r>
              <a:rPr lang="zh-CN" altLang="en-US" sz="2000" b="1" dirty="0">
                <a:cs typeface="+mn-ea"/>
                <a:sym typeface="+mn-lt"/>
              </a:rPr>
              <a:t>剪应变</a:t>
            </a:r>
          </a:p>
          <a:p>
            <a:pPr>
              <a:lnSpc>
                <a:spcPct val="120000"/>
              </a:lnSpc>
            </a:pPr>
            <a:endParaRPr lang="en-US" altLang="zh-CN" sz="2000" b="1" dirty="0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cs typeface="+mn-ea"/>
                <a:sym typeface="+mn-lt"/>
              </a:rPr>
              <a:t>流体：黏度</a:t>
            </a:r>
            <a:r>
              <a:rPr lang="en-US" altLang="zh-CN" sz="2000" b="1" dirty="0">
                <a:cs typeface="+mn-ea"/>
                <a:sym typeface="+mn-lt"/>
              </a:rPr>
              <a:t>/</a:t>
            </a:r>
            <a:r>
              <a:rPr lang="zh-CN" altLang="en-US" sz="2000" b="1" dirty="0">
                <a:cs typeface="+mn-ea"/>
                <a:sym typeface="+mn-lt"/>
              </a:rPr>
              <a:t>粘度（黏性</a:t>
            </a:r>
            <a:r>
              <a:rPr lang="en-US" altLang="zh-CN" sz="2000" b="1" dirty="0">
                <a:cs typeface="+mn-ea"/>
                <a:sym typeface="+mn-lt"/>
              </a:rPr>
              <a:t>/</a:t>
            </a:r>
            <a:r>
              <a:rPr lang="zh-CN" altLang="en-US" sz="2000" b="1" dirty="0">
                <a:cs typeface="+mn-ea"/>
                <a:sym typeface="+mn-lt"/>
              </a:rPr>
              <a:t>粘性，</a:t>
            </a:r>
            <a:r>
              <a:rPr lang="en-US" altLang="zh-CN" sz="2000" b="1" dirty="0">
                <a:cs typeface="+mn-ea"/>
                <a:sym typeface="+mn-lt"/>
              </a:rPr>
              <a:t>viscosity</a:t>
            </a:r>
            <a:r>
              <a:rPr lang="zh-CN" altLang="en-US" sz="2000" b="1" dirty="0">
                <a:cs typeface="+mn-ea"/>
                <a:sym typeface="+mn-lt"/>
              </a:rPr>
              <a:t>）</a:t>
            </a:r>
            <a:r>
              <a:rPr lang="en-US" altLang="zh-CN" sz="2000" b="1" dirty="0">
                <a:cs typeface="+mn-ea"/>
                <a:sym typeface="+mn-lt"/>
              </a:rPr>
              <a:t>= </a:t>
            </a:r>
            <a:r>
              <a:rPr lang="zh-CN" altLang="en-US" sz="2000" b="1" dirty="0">
                <a:cs typeface="+mn-ea"/>
                <a:sym typeface="+mn-lt"/>
              </a:rPr>
              <a:t>剪应力</a:t>
            </a:r>
            <a:r>
              <a:rPr lang="en-US" altLang="zh-CN" sz="2000" b="1" dirty="0">
                <a:cs typeface="+mn-ea"/>
                <a:sym typeface="+mn-lt"/>
              </a:rPr>
              <a:t>/</a:t>
            </a:r>
            <a:r>
              <a:rPr lang="zh-CN" altLang="en-US" sz="2000" b="1" dirty="0">
                <a:cs typeface="+mn-ea"/>
                <a:sym typeface="+mn-lt"/>
              </a:rPr>
              <a:t>剪应变率</a:t>
            </a:r>
            <a:endParaRPr lang="en-US" altLang="zh-CN" sz="2000" b="1" dirty="0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2000" b="1" dirty="0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cs typeface="+mn-ea"/>
                <a:sym typeface="+mn-lt"/>
              </a:rPr>
              <a:t>剪应力 </a:t>
            </a:r>
            <a:r>
              <a:rPr lang="en-US" altLang="zh-CN" sz="2000" b="1" dirty="0">
                <a:cs typeface="+mn-ea"/>
                <a:sym typeface="+mn-lt"/>
              </a:rPr>
              <a:t>sheer stress           </a:t>
            </a:r>
            <a:r>
              <a:rPr lang="zh-CN" altLang="en-US" sz="2000" b="1" dirty="0">
                <a:cs typeface="+mn-ea"/>
                <a:sym typeface="+mn-lt"/>
              </a:rPr>
              <a:t>剪应变率 </a:t>
            </a:r>
            <a:r>
              <a:rPr lang="en-US" altLang="zh-CN" sz="2000" b="1" dirty="0">
                <a:cs typeface="+mn-ea"/>
                <a:sym typeface="+mn-lt"/>
              </a:rPr>
              <a:t>sheer strain rate</a:t>
            </a:r>
          </a:p>
          <a:p>
            <a:pPr>
              <a:lnSpc>
                <a:spcPct val="120000"/>
              </a:lnSpc>
            </a:pPr>
            <a:endParaRPr lang="en-US" altLang="zh-CN" sz="2000" b="1" dirty="0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cs typeface="+mn-ea"/>
                <a:sym typeface="+mn-lt"/>
              </a:rPr>
              <a:t>和温度、组分、压力有关，但与剪应变率无关</a:t>
            </a:r>
            <a:endParaRPr lang="en-US" b="1" dirty="0">
              <a:solidFill>
                <a:srgbClr val="FF0000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sz="2000" b="1" dirty="0"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2FF9AE-5D3D-4F4C-8866-0F4E0A77C86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37114"/>
            <a:ext cx="4267200" cy="32004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C9BF908-30F8-436F-A31F-3CA24FE1E6B8}"/>
                  </a:ext>
                </a:extLst>
              </p:cNvPr>
              <p:cNvSpPr txBox="1"/>
              <p:nvPr/>
            </p:nvSpPr>
            <p:spPr>
              <a:xfrm>
                <a:off x="4417598" y="5137314"/>
                <a:ext cx="1832803" cy="10699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𝜏</m:t>
                      </m:r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𝜇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𝑑𝑢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𝑑𝑦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C9BF908-30F8-436F-A31F-3CA24FE1E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598" y="5137314"/>
                <a:ext cx="1832803" cy="10699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2289F00-D42D-4E69-AA41-251C542A6A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4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645" y="257632"/>
            <a:ext cx="11416713" cy="49436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课程简介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B2BADD-9803-4E58-ABEA-114965135138}"/>
              </a:ext>
            </a:extLst>
          </p:cNvPr>
          <p:cNvSpPr/>
          <p:nvPr/>
        </p:nvSpPr>
        <p:spPr>
          <a:xfrm>
            <a:off x="685800" y="914400"/>
            <a:ext cx="9601200" cy="4925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b="1" kern="100" dirty="0">
                <a:cs typeface="+mn-ea"/>
                <a:sym typeface="+mn-lt"/>
              </a:rPr>
              <a:t>本课程内容：</a:t>
            </a:r>
            <a:endParaRPr lang="en-US" altLang="zh-CN" sz="2400" b="1" kern="100" dirty="0"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en-US" altLang="zh-CN" sz="2400" kern="100" dirty="0"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kern="100" dirty="0">
                <a:solidFill>
                  <a:srgbClr val="0000FF"/>
                </a:solidFill>
                <a:cs typeface="+mn-ea"/>
                <a:sym typeface="+mn-lt"/>
              </a:rPr>
              <a:t>一、动量传递：流动分析的基本概念、基本原理和基本方程、流体静力学、理想流体和黏性流体的流动、管道内的层流和湍流等。</a:t>
            </a:r>
            <a:endParaRPr lang="en-US" altLang="zh-CN" sz="2400" b="1" kern="100" dirty="0">
              <a:solidFill>
                <a:srgbClr val="0000FF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en-US" altLang="zh-CN" sz="2400" kern="100" dirty="0"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kern="100" dirty="0">
                <a:solidFill>
                  <a:srgbClr val="0000FF"/>
                </a:solidFill>
                <a:cs typeface="+mn-ea"/>
                <a:sym typeface="+mn-lt"/>
              </a:rPr>
              <a:t>二、热量传递：传热基本原理和基本方程、稳态和非稳态导热、对流换热、辐射及换热器。</a:t>
            </a:r>
            <a:endParaRPr lang="en-US" altLang="zh-CN" sz="2400" b="1" kern="100" dirty="0">
              <a:solidFill>
                <a:srgbClr val="0000FF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en-US" altLang="zh-CN" sz="2400" kern="100" dirty="0"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 kern="100" dirty="0">
                <a:solidFill>
                  <a:srgbClr val="FF0000"/>
                </a:solidFill>
                <a:cs typeface="+mn-ea"/>
                <a:sym typeface="+mn-lt"/>
              </a:rPr>
              <a:t>理论联系实际，旨在介绍工程原理、</a:t>
            </a:r>
            <a:r>
              <a:rPr lang="zh-CN" altLang="en-US" sz="2400" b="1" kern="0" dirty="0">
                <a:solidFill>
                  <a:srgbClr val="FF0000"/>
                </a:solidFill>
                <a:cs typeface="+mn-ea"/>
                <a:sym typeface="+mn-lt"/>
              </a:rPr>
              <a:t>熟悉基本知识</a:t>
            </a:r>
            <a:r>
              <a:rPr lang="zh-CN" altLang="en-US" sz="2400" b="1" kern="100" dirty="0">
                <a:solidFill>
                  <a:srgbClr val="FF0000"/>
                </a:solidFill>
                <a:cs typeface="+mn-ea"/>
                <a:sym typeface="+mn-lt"/>
              </a:rPr>
              <a:t>的同时，将所学知识用于工程实际问题的分析、讨论和解决，</a:t>
            </a:r>
            <a:r>
              <a:rPr lang="zh-CN" altLang="en-US" sz="2400" b="1" kern="0" dirty="0">
                <a:solidFill>
                  <a:srgbClr val="FF0000"/>
                </a:solidFill>
                <a:cs typeface="+mn-ea"/>
                <a:sym typeface="+mn-lt"/>
              </a:rPr>
              <a:t>培养工程观念及思维和表达能力</a:t>
            </a:r>
            <a:r>
              <a:rPr lang="zh-CN" altLang="en-US" sz="2400" b="1" kern="100" dirty="0">
                <a:solidFill>
                  <a:srgbClr val="FF0000"/>
                </a:solidFill>
                <a:cs typeface="+mn-ea"/>
                <a:sym typeface="+mn-lt"/>
              </a:rPr>
              <a:t>。</a:t>
            </a:r>
            <a:endParaRPr lang="en-US" sz="2400" b="1" kern="1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6D268B-FD4D-48AC-BFCB-FCE5DECEE7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24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C2EAA8D-31A4-4C3C-A973-7A37CF98F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8265"/>
            <a:ext cx="7172113" cy="304146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F8A26BD-F16F-4DA7-B92E-27A3E6EFA51A}"/>
              </a:ext>
            </a:extLst>
          </p:cNvPr>
          <p:cNvSpPr/>
          <p:nvPr/>
        </p:nvSpPr>
        <p:spPr>
          <a:xfrm>
            <a:off x="2859018" y="4995780"/>
            <a:ext cx="4328429" cy="500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b="1" dirty="0">
                <a:cs typeface="+mn-ea"/>
                <a:sym typeface="+mn-lt"/>
              </a:rPr>
              <a:t>速度分布                剪应力分布</a:t>
            </a:r>
            <a:endParaRPr lang="en-US" sz="2400" b="1" dirty="0">
              <a:effectLst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EE955B-D6C6-45A3-BF7E-F51E19C8EABB}"/>
              </a:ext>
            </a:extLst>
          </p:cNvPr>
          <p:cNvSpPr/>
          <p:nvPr/>
        </p:nvSpPr>
        <p:spPr>
          <a:xfrm>
            <a:off x="7391400" y="1676399"/>
            <a:ext cx="3518912" cy="432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00FF"/>
                </a:solidFill>
                <a:cs typeface="+mn-ea"/>
                <a:sym typeface="+mn-lt"/>
              </a:rPr>
              <a:t>两块无穷大平板间的层流流动</a:t>
            </a:r>
            <a:endParaRPr lang="en-US" sz="2000" dirty="0">
              <a:solidFill>
                <a:srgbClr val="0000FF"/>
              </a:solidFill>
              <a:cs typeface="+mn-ea"/>
              <a:sym typeface="+mn-lt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4DCA1F2-30B1-4097-BDD9-620399419D2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31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A0FE5-9014-4AC6-9BA7-98942159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45" y="257632"/>
            <a:ext cx="11416713" cy="49436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非牛顿流体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2D7AE2-0D7E-4E97-B0CF-27A87CA0EC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65532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B1DDC6A-B241-4B6B-97BF-F0AF5A0ECF16}"/>
              </a:ext>
            </a:extLst>
          </p:cNvPr>
          <p:cNvSpPr/>
          <p:nvPr/>
        </p:nvSpPr>
        <p:spPr>
          <a:xfrm>
            <a:off x="6781800" y="1524000"/>
            <a:ext cx="5029200" cy="3011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塑性流体</a:t>
            </a:r>
            <a:endParaRPr lang="en-US" altLang="zh-CN" sz="2000" b="1" dirty="0">
              <a:solidFill>
                <a:srgbClr val="0000FF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打印机墨水</a:t>
            </a:r>
            <a:endParaRPr lang="en-US" sz="2000" b="1" dirty="0">
              <a:solidFill>
                <a:srgbClr val="0000FF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en-US" altLang="zh-CN" sz="2000" b="1" dirty="0">
              <a:solidFill>
                <a:srgbClr val="0000FF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剪切变稀（</a:t>
            </a:r>
            <a:r>
              <a:rPr lang="en-US" sz="2000" b="1" dirty="0">
                <a:solidFill>
                  <a:srgbClr val="0000FF"/>
                </a:solidFill>
                <a:cs typeface="+mn-ea"/>
                <a:sym typeface="+mn-lt"/>
              </a:rPr>
              <a:t>shear thinning</a:t>
            </a: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）  </a:t>
            </a:r>
            <a:endParaRPr lang="en-US" altLang="zh-CN" sz="2000" b="1" dirty="0">
              <a:solidFill>
                <a:srgbClr val="0000FF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发胶，糖浆，血浆（</a:t>
            </a:r>
            <a:r>
              <a:rPr lang="en-US" sz="2000" b="1" dirty="0">
                <a:solidFill>
                  <a:srgbClr val="0000FF"/>
                </a:solidFill>
                <a:cs typeface="+mn-ea"/>
                <a:sym typeface="+mn-lt"/>
              </a:rPr>
              <a:t>plasma</a:t>
            </a: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）、油漆</a:t>
            </a:r>
            <a:endParaRPr lang="en-US" sz="2000" b="1" dirty="0">
              <a:solidFill>
                <a:srgbClr val="0000FF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en-US" altLang="zh-CN" sz="2000" b="1" dirty="0">
              <a:solidFill>
                <a:srgbClr val="0000FF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剪切变稠（增稠，</a:t>
            </a:r>
            <a:r>
              <a:rPr lang="en-US" sz="2000" b="1" dirty="0">
                <a:solidFill>
                  <a:srgbClr val="0000FF"/>
                </a:solidFill>
                <a:cs typeface="+mn-ea"/>
                <a:sym typeface="+mn-lt"/>
              </a:rPr>
              <a:t>shear thickening</a:t>
            </a: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）</a:t>
            </a:r>
            <a:endParaRPr lang="en-US" altLang="zh-CN" sz="2000" b="1" dirty="0">
              <a:solidFill>
                <a:srgbClr val="0000FF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橡皮泥、流沙、玉米淀粉和水混合物</a:t>
            </a:r>
            <a:endParaRPr lang="en-US" sz="2000" b="1" dirty="0">
              <a:solidFill>
                <a:srgbClr val="0000FF"/>
              </a:solidFill>
              <a:effectLst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53D1BB3-4D43-4BC0-A69E-FF286B057B6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05400"/>
            <a:ext cx="27432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D764A7-C934-44FA-89A4-1CA83E8A4F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74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A0FE5-9014-4AC6-9BA7-98942159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45" y="257632"/>
            <a:ext cx="11416713" cy="49436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无滑移边界条件（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no-slip boundary condition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78FF91-AF50-4D51-B70B-9D567F6DD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752601"/>
            <a:ext cx="2133600" cy="68709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0CFFAED-8E69-4091-B576-18767C9D0F94}"/>
              </a:ext>
            </a:extLst>
          </p:cNvPr>
          <p:cNvSpPr/>
          <p:nvPr/>
        </p:nvSpPr>
        <p:spPr>
          <a:xfrm>
            <a:off x="568838" y="1295400"/>
            <a:ext cx="1733167" cy="4263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连续、有黏性</a:t>
            </a:r>
            <a:endParaRPr lang="en-US" sz="2000" b="1" dirty="0">
              <a:solidFill>
                <a:srgbClr val="0000FF"/>
              </a:solidFill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8C5451B-A342-4820-95C1-93FC07E08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232" y="4648200"/>
            <a:ext cx="2969628" cy="74240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37AF65E-8A65-4058-9977-4D29E688A7F1}"/>
              </a:ext>
            </a:extLst>
          </p:cNvPr>
          <p:cNvSpPr/>
          <p:nvPr/>
        </p:nvSpPr>
        <p:spPr>
          <a:xfrm>
            <a:off x="468278" y="4227308"/>
            <a:ext cx="1217000" cy="4263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稀薄气体</a:t>
            </a:r>
            <a:endParaRPr lang="en-US" sz="2000" b="1" dirty="0">
              <a:solidFill>
                <a:srgbClr val="0000FF"/>
              </a:solidFill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3308B76-DC92-436E-95A7-1BD1922C7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1" y="2934644"/>
            <a:ext cx="4114800" cy="64398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F2555C3-16DB-4981-8FB6-59845554261C}"/>
              </a:ext>
            </a:extLst>
          </p:cNvPr>
          <p:cNvSpPr/>
          <p:nvPr/>
        </p:nvSpPr>
        <p:spPr>
          <a:xfrm>
            <a:off x="505017" y="2489005"/>
            <a:ext cx="1733167" cy="4263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连续、无黏性</a:t>
            </a:r>
            <a:endParaRPr lang="en-US" sz="2000" b="1" dirty="0">
              <a:solidFill>
                <a:srgbClr val="0000FF"/>
              </a:solidFill>
              <a:cs typeface="+mn-ea"/>
              <a:sym typeface="+mn-lt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185399E-451B-451F-8BD7-E8F21933EE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25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A0FE5-9014-4AC6-9BA7-98942159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45" y="257632"/>
            <a:ext cx="11416713" cy="49436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黏度的物理来源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37AF65E-8A65-4058-9977-4D29E688A7F1}"/>
              </a:ext>
            </a:extLst>
          </p:cNvPr>
          <p:cNvSpPr/>
          <p:nvPr/>
        </p:nvSpPr>
        <p:spPr>
          <a:xfrm>
            <a:off x="6781800" y="5220376"/>
            <a:ext cx="3797835" cy="7956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FF0000"/>
                </a:solidFill>
                <a:cs typeface="+mn-ea"/>
                <a:sym typeface="+mn-lt"/>
              </a:rPr>
              <a:t>液体分子排列致密，是</a:t>
            </a:r>
            <a:r>
              <a:rPr lang="zh-CN" altLang="en-US" sz="2000" b="1" u="sng" dirty="0">
                <a:solidFill>
                  <a:srgbClr val="FF0000"/>
                </a:solidFill>
                <a:cs typeface="+mn-ea"/>
                <a:sym typeface="+mn-lt"/>
              </a:rPr>
              <a:t>多体</a:t>
            </a:r>
            <a:r>
              <a:rPr lang="zh-CN" altLang="en-US" sz="2000" b="1" dirty="0">
                <a:solidFill>
                  <a:srgbClr val="FF0000"/>
                </a:solidFill>
                <a:cs typeface="+mn-ea"/>
                <a:sym typeface="+mn-lt"/>
              </a:rPr>
              <a:t>作用</a:t>
            </a:r>
            <a:endParaRPr lang="en-US" altLang="zh-CN" sz="2000" b="1" dirty="0">
              <a:solidFill>
                <a:srgbClr val="FF0000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FF0000"/>
                </a:solidFill>
                <a:cs typeface="+mn-ea"/>
                <a:sym typeface="+mn-lt"/>
              </a:rPr>
              <a:t>理论不完备，黏度需要实验测量</a:t>
            </a:r>
            <a:endParaRPr lang="en-US" sz="20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F2555C3-16DB-4981-8FB6-59845554261C}"/>
              </a:ext>
            </a:extLst>
          </p:cNvPr>
          <p:cNvSpPr/>
          <p:nvPr/>
        </p:nvSpPr>
        <p:spPr>
          <a:xfrm>
            <a:off x="685800" y="5184997"/>
            <a:ext cx="5088252" cy="7956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气体分子热运动，互相碰撞，产生动量交换</a:t>
            </a:r>
            <a:endParaRPr lang="en-US" altLang="zh-CN" sz="2000" b="1" dirty="0">
              <a:solidFill>
                <a:srgbClr val="0000FF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分子平均自由程明确。</a:t>
            </a:r>
            <a:r>
              <a:rPr lang="zh-CN" altLang="en-US" sz="2000" b="1" u="sng" dirty="0">
                <a:solidFill>
                  <a:srgbClr val="0000FF"/>
                </a:solidFill>
                <a:cs typeface="+mn-ea"/>
                <a:sym typeface="+mn-lt"/>
              </a:rPr>
              <a:t>分子成对</a:t>
            </a:r>
            <a:endParaRPr lang="en-US" sz="2000" b="1" u="sng" dirty="0">
              <a:solidFill>
                <a:srgbClr val="0000FF"/>
              </a:solidFill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7F4CE4D-E9FA-484E-8C1C-126D3BA507C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59342"/>
            <a:ext cx="7361555" cy="40161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774184-B7BA-440B-B725-81671BE40C1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11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A0FE5-9014-4AC6-9BA7-98942159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45" y="257632"/>
            <a:ext cx="11416713" cy="49436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黏度的单位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F2555C3-16DB-4981-8FB6-59845554261C}"/>
              </a:ext>
            </a:extLst>
          </p:cNvPr>
          <p:cNvSpPr/>
          <p:nvPr/>
        </p:nvSpPr>
        <p:spPr>
          <a:xfrm>
            <a:off x="2514601" y="5533456"/>
            <a:ext cx="2473754" cy="4263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b="1" dirty="0">
                <a:solidFill>
                  <a:srgbClr val="0000FF"/>
                </a:solidFill>
                <a:cs typeface="+mn-ea"/>
                <a:sym typeface="+mn-lt"/>
              </a:rPr>
              <a:t>SI</a:t>
            </a: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：</a:t>
            </a:r>
            <a:r>
              <a:rPr lang="en-US" altLang="zh-CN" sz="2000" b="1" dirty="0">
                <a:solidFill>
                  <a:srgbClr val="0000FF"/>
                </a:solidFill>
                <a:cs typeface="+mn-ea"/>
                <a:sym typeface="+mn-lt"/>
              </a:rPr>
              <a:t>kg/</a:t>
            </a:r>
            <a:r>
              <a:rPr lang="en-US" altLang="zh-CN" sz="2000" b="1" dirty="0" err="1">
                <a:solidFill>
                  <a:srgbClr val="0000FF"/>
                </a:solidFill>
                <a:cs typeface="+mn-ea"/>
                <a:sym typeface="+mn-lt"/>
              </a:rPr>
              <a:t>m⸱s</a:t>
            </a:r>
            <a:r>
              <a:rPr lang="en-US" altLang="zh-CN" sz="2000" b="1" dirty="0">
                <a:solidFill>
                  <a:srgbClr val="0000FF"/>
                </a:solidFill>
                <a:cs typeface="+mn-ea"/>
                <a:sym typeface="+mn-lt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或者</a:t>
            </a:r>
            <a:r>
              <a:rPr lang="en-US" altLang="zh-CN" sz="2000" b="1" dirty="0" err="1">
                <a:solidFill>
                  <a:srgbClr val="0000FF"/>
                </a:solidFill>
                <a:cs typeface="+mn-ea"/>
                <a:sym typeface="+mn-lt"/>
              </a:rPr>
              <a:t>Pa⸱s</a:t>
            </a:r>
            <a:endParaRPr lang="en-US" sz="2000" b="1" dirty="0">
              <a:solidFill>
                <a:srgbClr val="0000FF"/>
              </a:solidFill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F5B058-9DC7-44D5-8FC6-7D1D80381B0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1224075"/>
            <a:ext cx="1964052" cy="99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A0157C-6F8C-41DD-AD16-D59B3D8EB0E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3569176"/>
            <a:ext cx="2343561" cy="95218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41C9888-38E5-4343-8AD2-1A194A66CA55}"/>
              </a:ext>
            </a:extLst>
          </p:cNvPr>
          <p:cNvSpPr/>
          <p:nvPr/>
        </p:nvSpPr>
        <p:spPr>
          <a:xfrm>
            <a:off x="3279920" y="4662067"/>
            <a:ext cx="800219" cy="497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00FF"/>
                </a:solidFill>
                <a:cs typeface="+mn-ea"/>
                <a:sym typeface="+mn-lt"/>
              </a:rPr>
              <a:t>量纲</a:t>
            </a:r>
            <a:endParaRPr lang="en-US" sz="2400" dirty="0">
              <a:cs typeface="+mn-ea"/>
              <a:sym typeface="+mn-lt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D1BC374F-E509-4976-BA72-9783B04A6628}"/>
              </a:ext>
            </a:extLst>
          </p:cNvPr>
          <p:cNvSpPr/>
          <p:nvPr/>
        </p:nvSpPr>
        <p:spPr>
          <a:xfrm rot="5400000">
            <a:off x="3279427" y="2782938"/>
            <a:ext cx="1044000" cy="136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1411C0-827E-44EF-853D-F8A30EBFE08C}"/>
              </a:ext>
            </a:extLst>
          </p:cNvPr>
          <p:cNvSpPr/>
          <p:nvPr/>
        </p:nvSpPr>
        <p:spPr>
          <a:xfrm>
            <a:off x="5257800" y="1623891"/>
            <a:ext cx="4419600" cy="4122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 b="1" dirty="0">
                <a:solidFill>
                  <a:srgbClr val="0000FF"/>
                </a:solidFill>
                <a:cs typeface="+mn-ea"/>
                <a:sym typeface="+mn-lt"/>
              </a:rPr>
              <a:t>absolute viscosity  dynamic viscosity</a:t>
            </a:r>
          </a:p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绝对黏度                 动力学黏度</a:t>
            </a:r>
            <a:endParaRPr lang="en-US" sz="2000" dirty="0">
              <a:solidFill>
                <a:srgbClr val="0000FF"/>
              </a:solidFill>
              <a:effectLst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en-US" altLang="zh-CN" sz="2000" b="1" dirty="0">
              <a:solidFill>
                <a:srgbClr val="FF0000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en-US" altLang="zh-CN" sz="2000" b="1" dirty="0">
              <a:solidFill>
                <a:srgbClr val="FF0000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en-US" altLang="zh-CN" sz="2000" b="1" dirty="0">
              <a:solidFill>
                <a:srgbClr val="FF0000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en-US" altLang="zh-CN" sz="2000" b="1" dirty="0">
              <a:solidFill>
                <a:srgbClr val="FF0000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rgbClr val="FF0000"/>
                </a:solidFill>
                <a:cs typeface="+mn-ea"/>
                <a:sym typeface="+mn-lt"/>
              </a:rPr>
              <a:t>运动学黏度（</a:t>
            </a:r>
            <a:r>
              <a:rPr lang="en-US" sz="2000" b="1" dirty="0">
                <a:solidFill>
                  <a:srgbClr val="FF0000"/>
                </a:solidFill>
                <a:cs typeface="+mn-ea"/>
                <a:sym typeface="+mn-lt"/>
              </a:rPr>
              <a:t>kinematic viscosity</a:t>
            </a:r>
            <a:r>
              <a:rPr lang="zh-CN" altLang="en-US" sz="2000" b="1" dirty="0">
                <a:solidFill>
                  <a:srgbClr val="FF0000"/>
                </a:solidFill>
                <a:cs typeface="+mn-ea"/>
                <a:sym typeface="+mn-lt"/>
              </a:rPr>
              <a:t>）</a:t>
            </a:r>
            <a:endParaRPr lang="en-US" altLang="zh-CN" sz="2000" b="1" dirty="0">
              <a:solidFill>
                <a:srgbClr val="FF0000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en-US" sz="2000" b="1" dirty="0">
              <a:solidFill>
                <a:srgbClr val="FF0000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en-US" sz="2000" b="1" dirty="0">
              <a:solidFill>
                <a:srgbClr val="FF0000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en-US" sz="2000" b="1" dirty="0">
              <a:solidFill>
                <a:srgbClr val="FF0000"/>
              </a:solidFill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en-US" sz="20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E1115BE-C580-42F3-A30D-B32CC8400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800" y="4393191"/>
            <a:ext cx="2441302" cy="883920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256CE7-9384-462A-8D2F-8B263503F3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99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A0FE5-9014-4AC6-9BA7-98942159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45" y="257632"/>
            <a:ext cx="11416713" cy="49436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黏度与温度的关系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564140B-2F9F-432B-ABE6-CD0FB98727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9038"/>
            <a:ext cx="4327525" cy="5561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35FD372-1A8F-4649-B29E-8EF1ACA4736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524000"/>
            <a:ext cx="61722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9DF72A5-D62E-4B24-83E2-6B9DF1B27916}"/>
              </a:ext>
            </a:extLst>
          </p:cNvPr>
          <p:cNvSpPr/>
          <p:nvPr/>
        </p:nvSpPr>
        <p:spPr>
          <a:xfrm>
            <a:off x="6096000" y="5486400"/>
            <a:ext cx="5033750" cy="395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err="1">
                <a:solidFill>
                  <a:srgbClr val="0000FF"/>
                </a:solidFill>
                <a:cs typeface="+mn-ea"/>
                <a:sym typeface="+mn-lt"/>
              </a:rPr>
              <a:t>cP</a:t>
            </a:r>
            <a:r>
              <a:rPr lang="en-US" b="1" dirty="0">
                <a:solidFill>
                  <a:srgbClr val="0000FF"/>
                </a:solidFill>
                <a:cs typeface="+mn-ea"/>
                <a:sym typeface="+mn-lt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cs typeface="+mn-ea"/>
                <a:sym typeface="+mn-lt"/>
              </a:rPr>
              <a:t>厘泊</a:t>
            </a:r>
            <a:r>
              <a:rPr lang="en-US" altLang="zh-CN" b="1" dirty="0">
                <a:solidFill>
                  <a:srgbClr val="0000FF"/>
                </a:solidFill>
                <a:cs typeface="+mn-ea"/>
                <a:sym typeface="+mn-lt"/>
              </a:rPr>
              <a:t>, </a:t>
            </a:r>
            <a:r>
              <a:rPr lang="en-US" altLang="zh-CN" b="1" dirty="0" err="1">
                <a:solidFill>
                  <a:srgbClr val="0000FF"/>
                </a:solidFill>
                <a:cs typeface="+mn-ea"/>
                <a:sym typeface="+mn-lt"/>
              </a:rPr>
              <a:t>mPa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⸱</a:t>
            </a:r>
            <a:r>
              <a:rPr lang="en-US" altLang="zh-CN" b="1" dirty="0" err="1">
                <a:solidFill>
                  <a:srgbClr val="0000FF"/>
                </a:solidFill>
                <a:cs typeface="+mn-ea"/>
                <a:sym typeface="+mn-lt"/>
              </a:rPr>
              <a:t>s</a:t>
            </a:r>
            <a:r>
              <a:rPr lang="zh-CN" altLang="en-US" b="1" dirty="0">
                <a:solidFill>
                  <a:srgbClr val="0000FF"/>
                </a:solidFill>
                <a:cs typeface="+mn-ea"/>
                <a:sym typeface="+mn-lt"/>
              </a:rPr>
              <a:t>）和国际单位的转换关系 </a:t>
            </a:r>
            <a:r>
              <a:rPr lang="en-US" altLang="zh-CN" b="1" dirty="0">
                <a:solidFill>
                  <a:srgbClr val="0000FF"/>
                </a:solidFill>
                <a:cs typeface="+mn-ea"/>
                <a:sym typeface="+mn-lt"/>
              </a:rPr>
              <a:t>X</a:t>
            </a:r>
            <a:r>
              <a:rPr lang="en-US" b="1" dirty="0">
                <a:solidFill>
                  <a:srgbClr val="0000FF"/>
                </a:solidFill>
                <a:cs typeface="+mn-ea"/>
                <a:sym typeface="+mn-lt"/>
              </a:rPr>
              <a:t>0.001 </a:t>
            </a:r>
            <a:endParaRPr lang="en-US" dirty="0">
              <a:solidFill>
                <a:srgbClr val="0000FF"/>
              </a:solidFill>
              <a:cs typeface="+mn-ea"/>
              <a:sym typeface="+mn-lt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C17F526-B5D6-4671-B6E0-7B504D964D3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48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A0FE5-9014-4AC6-9BA7-98942159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45" y="257632"/>
            <a:ext cx="11416713" cy="49436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三维层流流动的扩展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F2555C3-16DB-4981-8FB6-59845554261C}"/>
                  </a:ext>
                </a:extLst>
              </p:cNvPr>
              <p:cNvSpPr/>
              <p:nvPr/>
            </p:nvSpPr>
            <p:spPr>
              <a:xfrm>
                <a:off x="387646" y="1219200"/>
                <a:ext cx="4793954" cy="19386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0000FF"/>
                    </a:solidFill>
                    <a:cs typeface="+mn-ea"/>
                    <a:sym typeface="+mn-lt"/>
                  </a:rPr>
                  <a:t>张量分量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zh-CN" alt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𝝉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00FF"/>
                    </a:solidFill>
                    <a:cs typeface="+mn-ea"/>
                    <a:sym typeface="+mn-lt"/>
                  </a:rPr>
                  <a:t>的定义</a:t>
                </a:r>
                <a:endParaRPr lang="en-US" altLang="zh-CN" sz="2000" b="1" dirty="0">
                  <a:solidFill>
                    <a:srgbClr val="0000FF"/>
                  </a:solidFill>
                  <a:cs typeface="+mn-ea"/>
                  <a:sym typeface="+mn-lt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𝝉</m:t>
                      </m:r>
                      <m:r>
                        <a:rPr lang="en-US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大小</m:t>
                      </m:r>
                    </m:oMath>
                  </m:oMathPara>
                </a14:m>
                <a:endParaRPr lang="en-US" sz="2000" b="1" dirty="0">
                  <a:solidFill>
                    <a:srgbClr val="0000FF"/>
                  </a:solidFill>
                  <a:cs typeface="+mn-ea"/>
                  <a:sym typeface="+mn-lt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sz="2000" b="1" i="1" dirty="0" err="1">
                    <a:solidFill>
                      <a:srgbClr val="0000FF"/>
                    </a:solidFill>
                    <a:cs typeface="+mn-ea"/>
                    <a:sym typeface="+mn-lt"/>
                  </a:rPr>
                  <a:t>i</a:t>
                </a:r>
                <a:r>
                  <a:rPr lang="en-US" sz="2000" b="1" i="1" dirty="0">
                    <a:solidFill>
                      <a:srgbClr val="0000FF"/>
                    </a:solidFill>
                    <a:cs typeface="+mn-ea"/>
                    <a:sym typeface="+mn-lt"/>
                  </a:rPr>
                  <a:t> </a:t>
                </a:r>
                <a:r>
                  <a:rPr lang="zh-CN" altLang="en-US" sz="2000" b="1" dirty="0">
                    <a:solidFill>
                      <a:srgbClr val="0000FF"/>
                    </a:solidFill>
                    <a:cs typeface="+mn-ea"/>
                    <a:sym typeface="+mn-lt"/>
                  </a:rPr>
                  <a:t>与剪应力作用平面垂直的轴的方向</a:t>
                </a:r>
                <a:endParaRPr lang="en-US" altLang="zh-CN" sz="2000" b="1" dirty="0">
                  <a:solidFill>
                    <a:srgbClr val="0000FF"/>
                  </a:solidFill>
                  <a:cs typeface="+mn-ea"/>
                  <a:sym typeface="+mn-lt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sz="2000" b="1" i="1" dirty="0">
                    <a:solidFill>
                      <a:srgbClr val="0000FF"/>
                    </a:solidFill>
                    <a:cs typeface="+mn-ea"/>
                    <a:sym typeface="+mn-lt"/>
                  </a:rPr>
                  <a:t>j </a:t>
                </a:r>
                <a:r>
                  <a:rPr lang="zh-CN" altLang="en-US" sz="2000" b="1" dirty="0">
                    <a:solidFill>
                      <a:srgbClr val="0000FF"/>
                    </a:solidFill>
                    <a:cs typeface="+mn-ea"/>
                    <a:sym typeface="+mn-lt"/>
                  </a:rPr>
                  <a:t>剪应力作用的方向</a:t>
                </a:r>
                <a:endParaRPr lang="en-US" altLang="zh-CN" sz="2000" b="1" dirty="0">
                  <a:solidFill>
                    <a:srgbClr val="0000FF"/>
                  </a:solidFill>
                  <a:cs typeface="+mn-ea"/>
                  <a:sym typeface="+mn-lt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rgbClr val="FF0000"/>
                    </a:solidFill>
                    <a:cs typeface="+mn-ea"/>
                    <a:sym typeface="+mn-lt"/>
                  </a:rPr>
                  <a:t>两个方向相同，为正值</a:t>
                </a:r>
                <a:endParaRPr lang="en-US" sz="2000" b="1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F2555C3-16DB-4981-8FB6-5984555426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46" y="1219200"/>
                <a:ext cx="4793954" cy="1938608"/>
              </a:xfrm>
              <a:prstGeom prst="rect">
                <a:avLst/>
              </a:prstGeom>
              <a:blipFill>
                <a:blip r:embed="rId3"/>
                <a:stretch>
                  <a:fillRect l="-1399" b="-5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5CC77AC-9AE0-49C8-85DF-0DDB8E502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492486"/>
            <a:ext cx="2590800" cy="29431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A263BCA-0524-4540-BFA0-4296A1C02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0421" y="3399865"/>
            <a:ext cx="5229515" cy="31217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69AA34-5D87-4C6B-85EF-2FC735A99AF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38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D64DD62-E4DC-4ED6-843A-14ABA0D1B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066800"/>
            <a:ext cx="5555848" cy="3200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C46A1E5-0B55-49DD-BAFF-CE2F9ADDEAA0}"/>
                  </a:ext>
                </a:extLst>
              </p:cNvPr>
              <p:cNvSpPr/>
              <p:nvPr/>
            </p:nvSpPr>
            <p:spPr>
              <a:xfrm>
                <a:off x="1371600" y="4271682"/>
                <a:ext cx="2222082" cy="790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𝑑𝑡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𝑦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C46A1E5-0B55-49DD-BAFF-CE2F9ADDEA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271682"/>
                <a:ext cx="2222082" cy="7902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F0C256D-9391-499F-BBA5-44CDF1F07541}"/>
                  </a:ext>
                </a:extLst>
              </p:cNvPr>
              <p:cNvSpPr/>
              <p:nvPr/>
            </p:nvSpPr>
            <p:spPr>
              <a:xfrm>
                <a:off x="1371600" y="4945584"/>
                <a:ext cx="2201692" cy="790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𝑑𝑡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𝑧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F0C256D-9391-499F-BBA5-44CDF1F07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945584"/>
                <a:ext cx="2201692" cy="7902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3A17A96-BCC8-4671-8E5D-19CE577DFE77}"/>
                  </a:ext>
                </a:extLst>
              </p:cNvPr>
              <p:cNvSpPr/>
              <p:nvPr/>
            </p:nvSpPr>
            <p:spPr>
              <a:xfrm>
                <a:off x="1396253" y="5657586"/>
                <a:ext cx="2186048" cy="72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𝑑𝑡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𝑧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3A17A96-BCC8-4671-8E5D-19CE577DF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253" y="5657586"/>
                <a:ext cx="2186048" cy="7243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E118C991-B94D-4518-8CED-92168919F594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32"/>
          <a:stretch/>
        </p:blipFill>
        <p:spPr bwMode="auto">
          <a:xfrm>
            <a:off x="7162800" y="1447800"/>
            <a:ext cx="3352800" cy="838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C4331BC-81E9-4C15-B8F1-FEA4E189DE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2800" y="2772447"/>
            <a:ext cx="3457736" cy="3194647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B0A1A4-EC5A-46F3-8713-13E9D00115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48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A0FE5-9014-4AC6-9BA7-98942159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45" y="257632"/>
            <a:ext cx="11416713" cy="49436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正应力表达式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8AD48E-0A62-43E2-9153-306B23331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676400"/>
            <a:ext cx="3686429" cy="308307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C9FF16-169B-47CF-9FE1-F426AA6160D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52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A0FE5-9014-4AC6-9BA7-98942159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45" y="257632"/>
            <a:ext cx="11416713" cy="49436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课后作业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D0E2CE-6659-4967-9794-F71480527B1B}"/>
              </a:ext>
            </a:extLst>
          </p:cNvPr>
          <p:cNvSpPr txBox="1"/>
          <p:nvPr/>
        </p:nvSpPr>
        <p:spPr>
          <a:xfrm>
            <a:off x="990600" y="1752600"/>
            <a:ext cx="1627369" cy="396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1.2</a:t>
            </a:r>
            <a:r>
              <a:rPr lang="zh-CN" altLang="en-US" dirty="0">
                <a:cs typeface="+mn-ea"/>
                <a:sym typeface="+mn-lt"/>
              </a:rPr>
              <a:t>、</a:t>
            </a:r>
            <a:r>
              <a:rPr lang="en-US" altLang="zh-CN" dirty="0">
                <a:cs typeface="+mn-ea"/>
                <a:sym typeface="+mn-lt"/>
              </a:rPr>
              <a:t>1.8</a:t>
            </a:r>
            <a:r>
              <a:rPr lang="zh-CN" altLang="en-US" dirty="0">
                <a:cs typeface="+mn-ea"/>
                <a:sym typeface="+mn-lt"/>
              </a:rPr>
              <a:t>、</a:t>
            </a:r>
            <a:r>
              <a:rPr lang="en-US" altLang="zh-CN" dirty="0">
                <a:cs typeface="+mn-ea"/>
                <a:sym typeface="+mn-lt"/>
              </a:rPr>
              <a:t>7.15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C661E1C-F5E5-4D4A-BDB5-08527832AB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8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905000" y="1082478"/>
            <a:ext cx="7924800" cy="1151830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11723">
              <a:lnSpc>
                <a:spcPct val="120000"/>
              </a:lnSpc>
              <a:spcBef>
                <a:spcPct val="0"/>
              </a:spcBef>
            </a:pPr>
            <a:r>
              <a:rPr sz="2215" b="1" u="sng" spc="-55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cs typeface="+mn-ea"/>
                <a:sym typeface="+mn-lt"/>
              </a:rPr>
              <a:t> </a:t>
            </a:r>
            <a:r>
              <a:rPr sz="2215" b="1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cs typeface="+mn-ea"/>
                <a:sym typeface="+mn-lt"/>
              </a:rPr>
              <a:t>帕斯</a:t>
            </a:r>
            <a:r>
              <a:rPr sz="2215" b="1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cs typeface="+mn-ea"/>
                <a:sym typeface="+mn-lt"/>
              </a:rPr>
              <a:t>卡</a:t>
            </a:r>
            <a:r>
              <a:rPr sz="1846" spc="-5" dirty="0">
                <a:cs typeface="+mn-ea"/>
                <a:sym typeface="+mn-lt"/>
              </a:rPr>
              <a:t>（B.Pascal,1623-1662，</a:t>
            </a:r>
            <a:r>
              <a:rPr sz="1846" spc="-9" dirty="0">
                <a:cs typeface="+mn-ea"/>
                <a:sym typeface="+mn-lt"/>
              </a:rPr>
              <a:t>法</a:t>
            </a:r>
            <a:r>
              <a:rPr sz="1846" dirty="0">
                <a:cs typeface="+mn-ea"/>
                <a:sym typeface="+mn-lt"/>
              </a:rPr>
              <a:t>国）</a:t>
            </a:r>
          </a:p>
          <a:p>
            <a:pPr marL="3933191" marR="4689">
              <a:lnSpc>
                <a:spcPct val="120000"/>
              </a:lnSpc>
              <a:spcBef>
                <a:spcPct val="0"/>
              </a:spcBef>
            </a:pPr>
            <a:r>
              <a:rPr sz="2031" spc="-5" dirty="0">
                <a:cs typeface="+mn-ea"/>
                <a:sym typeface="+mn-lt"/>
              </a:rPr>
              <a:t>提出密闭流体能传</a:t>
            </a:r>
            <a:r>
              <a:rPr sz="2031" spc="-18" dirty="0">
                <a:cs typeface="+mn-ea"/>
                <a:sym typeface="+mn-lt"/>
              </a:rPr>
              <a:t>递</a:t>
            </a:r>
            <a:r>
              <a:rPr sz="2031" spc="-5" dirty="0">
                <a:cs typeface="+mn-ea"/>
                <a:sym typeface="+mn-lt"/>
              </a:rPr>
              <a:t>压强 的原理—</a:t>
            </a:r>
            <a:r>
              <a:rPr sz="2031" spc="-5" dirty="0" err="1">
                <a:solidFill>
                  <a:srgbClr val="FF0000"/>
                </a:solidFill>
                <a:cs typeface="+mn-ea"/>
                <a:sym typeface="+mn-lt"/>
              </a:rPr>
              <a:t>帕斯卡原理</a:t>
            </a:r>
            <a:r>
              <a:rPr sz="1662" dirty="0">
                <a:solidFill>
                  <a:srgbClr val="FF0000"/>
                </a:solidFill>
                <a:cs typeface="+mn-ea"/>
                <a:sym typeface="+mn-lt"/>
              </a:rPr>
              <a:t>：</a:t>
            </a:r>
            <a:endParaRPr sz="1662" dirty="0">
              <a:cs typeface="+mn-ea"/>
              <a:sym typeface="+mn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85458" y="1609313"/>
            <a:ext cx="3034400" cy="37110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sz="1662" dirty="0"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81237" y="1605091"/>
            <a:ext cx="3043311" cy="3719732"/>
          </a:xfrm>
          <a:custGeom>
            <a:avLst/>
            <a:gdLst/>
            <a:ahLst/>
            <a:cxnLst/>
            <a:rect l="l" t="t" r="r" b="b"/>
            <a:pathLst>
              <a:path w="3296920" h="4029710">
                <a:moveTo>
                  <a:pt x="0" y="4029455"/>
                </a:moveTo>
                <a:lnTo>
                  <a:pt x="3296412" y="4029455"/>
                </a:lnTo>
                <a:lnTo>
                  <a:pt x="3296412" y="0"/>
                </a:lnTo>
                <a:lnTo>
                  <a:pt x="0" y="0"/>
                </a:lnTo>
                <a:lnTo>
                  <a:pt x="0" y="4029455"/>
                </a:lnTo>
                <a:close/>
              </a:path>
            </a:pathLst>
          </a:custGeom>
          <a:ln w="9144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sz="1662" dirty="0">
              <a:cs typeface="+mn-ea"/>
              <a:sym typeface="+mn-l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53952" y="3045622"/>
            <a:ext cx="3590075" cy="22381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sz="1662" dirty="0">
              <a:cs typeface="+mn-ea"/>
              <a:sym typeface="+mn-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33218" y="5491331"/>
            <a:ext cx="8000414" cy="806094"/>
          </a:xfrm>
          <a:prstGeom prst="rect">
            <a:avLst/>
          </a:prstGeom>
        </p:spPr>
        <p:txBody>
          <a:bodyPr vert="horz" wrap="square" lIns="0" tIns="87923" rIns="0" bIns="0" rtlCol="0">
            <a:spAutoFit/>
          </a:bodyPr>
          <a:lstStyle/>
          <a:p>
            <a:pPr marL="11723">
              <a:lnSpc>
                <a:spcPct val="120000"/>
              </a:lnSpc>
              <a:spcBef>
                <a:spcPct val="0"/>
              </a:spcBef>
            </a:pPr>
            <a:r>
              <a:rPr sz="2215" b="1" u="sng" spc="-558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cs typeface="+mn-ea"/>
                <a:sym typeface="+mn-lt"/>
              </a:rPr>
              <a:t> </a:t>
            </a:r>
            <a:r>
              <a:rPr sz="2215" b="1" u="sng" spc="5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cs typeface="+mn-ea"/>
                <a:sym typeface="+mn-lt"/>
              </a:rPr>
              <a:t>何</a:t>
            </a:r>
            <a:r>
              <a:rPr sz="2215" b="1" u="sng" spc="9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cs typeface="+mn-ea"/>
                <a:sym typeface="+mn-lt"/>
              </a:rPr>
              <a:t>梦</a:t>
            </a:r>
            <a:r>
              <a:rPr sz="2215" b="1" u="sng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cs typeface="+mn-ea"/>
                <a:sym typeface="+mn-lt"/>
              </a:rPr>
              <a:t>瑶</a:t>
            </a:r>
            <a:r>
              <a:rPr lang="en-US" sz="2215" b="1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cs typeface="+mn-ea"/>
                <a:sym typeface="+mn-lt"/>
              </a:rPr>
              <a:t> </a:t>
            </a:r>
            <a:r>
              <a:rPr sz="2215" b="1" spc="-194" dirty="0">
                <a:solidFill>
                  <a:srgbClr val="0000FF"/>
                </a:solidFill>
                <a:cs typeface="+mn-ea"/>
                <a:sym typeface="+mn-lt"/>
              </a:rPr>
              <a:t> </a:t>
            </a:r>
            <a:r>
              <a:rPr sz="1846" dirty="0">
                <a:cs typeface="+mn-ea"/>
                <a:sym typeface="+mn-lt"/>
              </a:rPr>
              <a:t>(1693-1764)</a:t>
            </a:r>
          </a:p>
          <a:p>
            <a:pPr marL="11723">
              <a:lnSpc>
                <a:spcPct val="120000"/>
              </a:lnSpc>
              <a:spcBef>
                <a:spcPct val="0"/>
              </a:spcBef>
            </a:pPr>
            <a:r>
              <a:rPr sz="1846" dirty="0">
                <a:cs typeface="+mn-ea"/>
                <a:sym typeface="+mn-lt"/>
              </a:rPr>
              <a:t>在《算迪》一书中提</a:t>
            </a:r>
            <a:r>
              <a:rPr sz="1846" spc="-14" dirty="0">
                <a:cs typeface="+mn-ea"/>
                <a:sym typeface="+mn-lt"/>
              </a:rPr>
              <a:t>出</a:t>
            </a:r>
            <a:r>
              <a:rPr sz="1846" b="1" dirty="0">
                <a:cs typeface="+mn-ea"/>
                <a:sym typeface="+mn-lt"/>
              </a:rPr>
              <a:t>流</a:t>
            </a:r>
            <a:r>
              <a:rPr sz="1846" b="1" spc="-5" dirty="0">
                <a:cs typeface="+mn-ea"/>
                <a:sym typeface="+mn-lt"/>
              </a:rPr>
              <a:t>量</a:t>
            </a:r>
            <a:r>
              <a:rPr sz="1846" dirty="0">
                <a:cs typeface="+mn-ea"/>
                <a:sym typeface="+mn-lt"/>
              </a:rPr>
              <a:t>等</a:t>
            </a:r>
            <a:r>
              <a:rPr sz="1846" spc="-14" dirty="0">
                <a:cs typeface="+mn-ea"/>
                <a:sym typeface="+mn-lt"/>
              </a:rPr>
              <a:t>于</a:t>
            </a:r>
            <a:r>
              <a:rPr sz="1846" dirty="0">
                <a:cs typeface="+mn-ea"/>
                <a:sym typeface="+mn-lt"/>
              </a:rPr>
              <a:t>过水</a:t>
            </a:r>
            <a:r>
              <a:rPr sz="1846" spc="-14" dirty="0">
                <a:cs typeface="+mn-ea"/>
                <a:sym typeface="+mn-lt"/>
              </a:rPr>
              <a:t>断</a:t>
            </a:r>
            <a:r>
              <a:rPr sz="1846" dirty="0">
                <a:cs typeface="+mn-ea"/>
                <a:sym typeface="+mn-lt"/>
              </a:rPr>
              <a:t>面面</a:t>
            </a:r>
            <a:r>
              <a:rPr sz="1846" spc="-14" dirty="0">
                <a:cs typeface="+mn-ea"/>
                <a:sym typeface="+mn-lt"/>
              </a:rPr>
              <a:t>积</a:t>
            </a:r>
            <a:r>
              <a:rPr sz="1846" dirty="0">
                <a:cs typeface="+mn-ea"/>
                <a:sym typeface="+mn-lt"/>
              </a:rPr>
              <a:t>乘以</a:t>
            </a:r>
            <a:r>
              <a:rPr sz="1846" spc="-14" dirty="0">
                <a:cs typeface="+mn-ea"/>
                <a:sym typeface="+mn-lt"/>
              </a:rPr>
              <a:t>断</a:t>
            </a:r>
            <a:r>
              <a:rPr sz="1846" dirty="0">
                <a:cs typeface="+mn-ea"/>
                <a:sym typeface="+mn-lt"/>
              </a:rPr>
              <a:t>面平</a:t>
            </a:r>
            <a:r>
              <a:rPr sz="1846" spc="-14" dirty="0">
                <a:cs typeface="+mn-ea"/>
                <a:sym typeface="+mn-lt"/>
              </a:rPr>
              <a:t>均</a:t>
            </a:r>
            <a:r>
              <a:rPr sz="1846" dirty="0">
                <a:cs typeface="+mn-ea"/>
                <a:sym typeface="+mn-lt"/>
              </a:rPr>
              <a:t>流速</a:t>
            </a:r>
            <a:r>
              <a:rPr sz="1846" spc="-14" dirty="0">
                <a:cs typeface="+mn-ea"/>
                <a:sym typeface="+mn-lt"/>
              </a:rPr>
              <a:t>的</a:t>
            </a:r>
            <a:r>
              <a:rPr sz="1846" dirty="0">
                <a:cs typeface="+mn-ea"/>
                <a:sym typeface="+mn-lt"/>
              </a:rPr>
              <a:t>计算</a:t>
            </a:r>
            <a:r>
              <a:rPr sz="1846" spc="-14" dirty="0">
                <a:cs typeface="+mn-ea"/>
                <a:sym typeface="+mn-lt"/>
              </a:rPr>
              <a:t>方</a:t>
            </a:r>
            <a:r>
              <a:rPr sz="1846" dirty="0">
                <a:cs typeface="+mn-ea"/>
                <a:sym typeface="+mn-lt"/>
              </a:rPr>
              <a:t>法。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436" y="2512777"/>
            <a:ext cx="2318165" cy="44736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37ECBAC-F45F-47D9-8B9B-7DEA781449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90600" y="1634352"/>
            <a:ext cx="6619788" cy="1783762"/>
          </a:xfrm>
          <a:prstGeom prst="rect">
            <a:avLst/>
          </a:prstGeom>
        </p:spPr>
        <p:txBody>
          <a:bodyPr vert="horz" wrap="square" lIns="0" tIns="180535" rIns="0" bIns="0" rtlCol="0">
            <a:spAutoFit/>
          </a:bodyPr>
          <a:lstStyle/>
          <a:p>
            <a:pPr marL="345253" indent="-333530">
              <a:lnSpc>
                <a:spcPct val="120000"/>
              </a:lnSpc>
              <a:spcBef>
                <a:spcPct val="0"/>
              </a:spcBef>
              <a:buFont typeface="Times New Roman"/>
              <a:buAutoNum type="arabicPeriod"/>
              <a:tabLst>
                <a:tab pos="345253" algn="l"/>
                <a:tab pos="345839" algn="l"/>
              </a:tabLst>
            </a:pPr>
            <a:r>
              <a:rPr sz="2215" dirty="0">
                <a:cs typeface="+mn-ea"/>
                <a:sym typeface="+mn-lt"/>
              </a:rPr>
              <a:t>什么是流体和流动？</a:t>
            </a:r>
          </a:p>
          <a:p>
            <a:pPr marL="345253" indent="-333530">
              <a:lnSpc>
                <a:spcPct val="120000"/>
              </a:lnSpc>
              <a:spcBef>
                <a:spcPct val="0"/>
              </a:spcBef>
              <a:buFont typeface="Times New Roman"/>
              <a:buAutoNum type="arabicPeriod"/>
              <a:tabLst>
                <a:tab pos="345253" algn="l"/>
                <a:tab pos="345839" algn="l"/>
              </a:tabLst>
            </a:pPr>
            <a:r>
              <a:rPr sz="2215" dirty="0">
                <a:cs typeface="+mn-ea"/>
                <a:sym typeface="+mn-lt"/>
              </a:rPr>
              <a:t>流体力学的研究对象和主要内容？</a:t>
            </a:r>
          </a:p>
          <a:p>
            <a:pPr marL="345253" indent="-333530">
              <a:lnSpc>
                <a:spcPct val="120000"/>
              </a:lnSpc>
              <a:spcBef>
                <a:spcPct val="0"/>
              </a:spcBef>
              <a:buFont typeface="Times New Roman"/>
              <a:buAutoNum type="arabicPeriod"/>
              <a:tabLst>
                <a:tab pos="345253" algn="l"/>
                <a:tab pos="345839" algn="l"/>
              </a:tabLst>
            </a:pPr>
            <a:r>
              <a:rPr sz="2215" dirty="0">
                <a:cs typeface="+mn-ea"/>
                <a:sym typeface="+mn-lt"/>
              </a:rPr>
              <a:t>例</a:t>
            </a:r>
            <a:r>
              <a:rPr sz="2215" spc="-5" dirty="0">
                <a:cs typeface="+mn-ea"/>
                <a:sym typeface="+mn-lt"/>
              </a:rPr>
              <a:t>举</a:t>
            </a:r>
            <a:r>
              <a:rPr sz="2215" dirty="0">
                <a:cs typeface="+mn-ea"/>
                <a:sym typeface="+mn-lt"/>
              </a:rPr>
              <a:t>4-6名流体力学的著名学者及其主要贡献？</a:t>
            </a:r>
          </a:p>
          <a:p>
            <a:pPr marL="345253" indent="-333530">
              <a:lnSpc>
                <a:spcPct val="120000"/>
              </a:lnSpc>
              <a:spcBef>
                <a:spcPct val="0"/>
              </a:spcBef>
              <a:buFont typeface="Times New Roman"/>
              <a:buAutoNum type="arabicPeriod"/>
              <a:tabLst>
                <a:tab pos="345253" algn="l"/>
                <a:tab pos="345839" algn="l"/>
              </a:tabLst>
            </a:pPr>
            <a:r>
              <a:rPr sz="2215" dirty="0">
                <a:cs typeface="+mn-ea"/>
                <a:sym typeface="+mn-lt"/>
              </a:rPr>
              <a:t>流体力学的学科特点和研究方法？</a:t>
            </a:r>
          </a:p>
        </p:txBody>
      </p:sp>
      <p:sp>
        <p:nvSpPr>
          <p:cNvPr id="10" name="object 10"/>
          <p:cNvSpPr txBox="1">
            <a:spLocks/>
          </p:cNvSpPr>
          <p:nvPr/>
        </p:nvSpPr>
        <p:spPr>
          <a:xfrm>
            <a:off x="609600" y="228600"/>
            <a:ext cx="8562535" cy="506795"/>
          </a:xfrm>
          <a:prstGeom prst="rect">
            <a:avLst/>
          </a:prstGeom>
        </p:spPr>
        <p:txBody>
          <a:bodyPr vert="horz" wrap="square" lIns="0" tIns="12309" rIns="0" bIns="0" rtlCol="0">
            <a:spAutoFit/>
          </a:bodyPr>
          <a:lstStyle>
            <a:lvl1pPr>
              <a:defRPr sz="2954" b="1" i="0">
                <a:solidFill>
                  <a:srgbClr val="C00000"/>
                </a:solidFill>
                <a:latin typeface="黑体" panose="02010609060101010101" pitchFamily="49" charset="-122"/>
                <a:ea typeface="+mj-ea"/>
                <a:cs typeface="黑体" panose="02010609060101010101" pitchFamily="49" charset="-122"/>
              </a:defRPr>
            </a:lvl1pPr>
          </a:lstStyle>
          <a:p>
            <a:pPr marL="11723">
              <a:lnSpc>
                <a:spcPct val="120000"/>
              </a:lnSpc>
            </a:pPr>
            <a:r>
              <a:rPr lang="zh-CN" altLang="en-US" kern="0" spc="-138" dirty="0">
                <a:latin typeface="+mn-lt"/>
                <a:ea typeface="+mn-ea"/>
                <a:cs typeface="+mn-ea"/>
                <a:sym typeface="+mn-lt"/>
              </a:rPr>
              <a:t>本讲思考题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B340861-D41D-4D8F-9AB9-DAF95C7DA3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626564" y="1618758"/>
            <a:ext cx="2509676" cy="2838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sz="1662" dirty="0">
              <a:cs typeface="+mn-ea"/>
              <a:sym typeface="+mn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2346" y="1614538"/>
            <a:ext cx="2518117" cy="2847535"/>
          </a:xfrm>
          <a:custGeom>
            <a:avLst/>
            <a:gdLst/>
            <a:ahLst/>
            <a:cxnLst/>
            <a:rect l="l" t="t" r="r" b="b"/>
            <a:pathLst>
              <a:path w="2727959" h="3084829">
                <a:moveTo>
                  <a:pt x="0" y="3084576"/>
                </a:moveTo>
                <a:lnTo>
                  <a:pt x="2727959" y="3084576"/>
                </a:lnTo>
                <a:lnTo>
                  <a:pt x="2727959" y="0"/>
                </a:lnTo>
                <a:lnTo>
                  <a:pt x="0" y="0"/>
                </a:lnTo>
                <a:lnTo>
                  <a:pt x="0" y="3084576"/>
                </a:lnTo>
                <a:close/>
              </a:path>
            </a:pathLst>
          </a:custGeom>
          <a:ln w="9144">
            <a:solidFill>
              <a:srgbClr val="0033CC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sz="1662" dirty="0">
              <a:cs typeface="+mn-ea"/>
              <a:sym typeface="+mn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0508" y="1066800"/>
            <a:ext cx="5517092" cy="1759254"/>
          </a:xfrm>
          <a:prstGeom prst="rect">
            <a:avLst/>
          </a:prstGeom>
        </p:spPr>
        <p:txBody>
          <a:bodyPr vert="horz" wrap="square" lIns="0" tIns="157089" rIns="0" bIns="0" rtlCol="0">
            <a:spAutoFit/>
          </a:bodyPr>
          <a:lstStyle/>
          <a:p>
            <a:pPr marL="19930">
              <a:lnSpc>
                <a:spcPct val="120000"/>
              </a:lnSpc>
              <a:spcBef>
                <a:spcPct val="0"/>
              </a:spcBef>
            </a:pPr>
            <a:r>
              <a:rPr sz="2585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cs typeface="+mn-ea"/>
                <a:sym typeface="+mn-lt"/>
              </a:rPr>
              <a:t>17</a:t>
            </a:r>
            <a:r>
              <a:rPr sz="2585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cs typeface="+mn-ea"/>
                <a:sym typeface="+mn-lt"/>
              </a:rPr>
              <a:t>世纪中叶</a:t>
            </a:r>
            <a:r>
              <a:rPr sz="2585" b="1" u="sng" spc="-9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cs typeface="+mn-ea"/>
                <a:sym typeface="+mn-lt"/>
              </a:rPr>
              <a:t>以</a:t>
            </a:r>
            <a:r>
              <a:rPr sz="2585" b="1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cs typeface="+mn-ea"/>
                <a:sym typeface="+mn-lt"/>
              </a:rPr>
              <a:t>后</a:t>
            </a:r>
            <a:r>
              <a:rPr sz="2585" b="1" spc="-5" dirty="0">
                <a:solidFill>
                  <a:srgbClr val="FF0000"/>
                </a:solidFill>
                <a:cs typeface="+mn-ea"/>
                <a:sym typeface="+mn-lt"/>
              </a:rPr>
              <a:t>：</a:t>
            </a:r>
            <a:r>
              <a:rPr sz="2585" b="1" u="sng" spc="-831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cs typeface="+mn-ea"/>
                <a:sym typeface="+mn-lt"/>
              </a:rPr>
              <a:t> </a:t>
            </a:r>
            <a:r>
              <a:rPr sz="2585" b="1" u="sng" spc="-9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cs typeface="+mn-ea"/>
                <a:sym typeface="+mn-lt"/>
              </a:rPr>
              <a:t>形成</a:t>
            </a:r>
            <a:r>
              <a:rPr sz="2585" b="1" u="sng" spc="-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cs typeface="+mn-ea"/>
                <a:sym typeface="+mn-lt"/>
              </a:rPr>
              <a:t>学科-</a:t>
            </a:r>
            <a:r>
              <a:rPr sz="2585" b="1" u="sng" spc="-9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cs typeface="+mn-ea"/>
                <a:sym typeface="+mn-lt"/>
              </a:rPr>
              <a:t>流</a:t>
            </a:r>
            <a:r>
              <a:rPr sz="2585" b="1" u="sng" spc="-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cs typeface="+mn-ea"/>
                <a:sym typeface="+mn-lt"/>
              </a:rPr>
              <a:t>体</a:t>
            </a:r>
            <a:r>
              <a:rPr sz="2585" b="1" u="sng" spc="-9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cs typeface="+mn-ea"/>
                <a:sym typeface="+mn-lt"/>
              </a:rPr>
              <a:t>力</a:t>
            </a:r>
            <a:r>
              <a:rPr sz="2585" b="1" u="sng" spc="-14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cs typeface="+mn-ea"/>
                <a:sym typeface="+mn-lt"/>
              </a:rPr>
              <a:t>学</a:t>
            </a:r>
            <a:endParaRPr sz="2585" dirty="0">
              <a:cs typeface="+mn-ea"/>
              <a:sym typeface="+mn-lt"/>
            </a:endParaRPr>
          </a:p>
          <a:p>
            <a:pPr marL="11723">
              <a:lnSpc>
                <a:spcPct val="120000"/>
              </a:lnSpc>
              <a:spcBef>
                <a:spcPct val="0"/>
              </a:spcBef>
            </a:pPr>
            <a:r>
              <a:rPr sz="2215" b="1" u="sng" spc="-55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cs typeface="+mn-ea"/>
                <a:sym typeface="+mn-lt"/>
              </a:rPr>
              <a:t> </a:t>
            </a:r>
            <a:r>
              <a:rPr sz="2215" b="1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cs typeface="+mn-ea"/>
                <a:sym typeface="+mn-lt"/>
              </a:rPr>
              <a:t>伯努</a:t>
            </a:r>
            <a:r>
              <a:rPr sz="2215" b="1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cs typeface="+mn-ea"/>
                <a:sym typeface="+mn-lt"/>
              </a:rPr>
              <a:t>利</a:t>
            </a:r>
            <a:r>
              <a:rPr sz="2215" b="1" spc="-111" dirty="0">
                <a:solidFill>
                  <a:srgbClr val="0000FF"/>
                </a:solidFill>
                <a:cs typeface="+mn-ea"/>
                <a:sym typeface="+mn-lt"/>
              </a:rPr>
              <a:t> </a:t>
            </a:r>
            <a:r>
              <a:rPr sz="2031" dirty="0">
                <a:cs typeface="+mn-ea"/>
                <a:sym typeface="+mn-lt"/>
              </a:rPr>
              <a:t>(D.Bernoulli,1700-1782,</a:t>
            </a:r>
            <a:r>
              <a:rPr sz="2031" spc="-14" dirty="0">
                <a:cs typeface="+mn-ea"/>
                <a:sym typeface="+mn-lt"/>
              </a:rPr>
              <a:t> </a:t>
            </a:r>
            <a:r>
              <a:rPr sz="2031" spc="-5" dirty="0">
                <a:cs typeface="+mn-ea"/>
                <a:sym typeface="+mn-lt"/>
              </a:rPr>
              <a:t>瑞士）</a:t>
            </a:r>
            <a:endParaRPr sz="2031" dirty="0">
              <a:cs typeface="+mn-ea"/>
              <a:sym typeface="+mn-lt"/>
            </a:endParaRPr>
          </a:p>
          <a:p>
            <a:pPr marL="19930" marR="477141">
              <a:lnSpc>
                <a:spcPct val="120000"/>
              </a:lnSpc>
              <a:spcBef>
                <a:spcPct val="0"/>
              </a:spcBef>
            </a:pPr>
            <a:r>
              <a:rPr sz="2031" spc="-5" dirty="0">
                <a:cs typeface="+mn-ea"/>
                <a:sym typeface="+mn-lt"/>
              </a:rPr>
              <a:t>建立了流体位势能、压强势能和动</a:t>
            </a:r>
            <a:r>
              <a:rPr sz="2031" dirty="0">
                <a:cs typeface="+mn-ea"/>
                <a:sym typeface="+mn-lt"/>
              </a:rPr>
              <a:t>能</a:t>
            </a:r>
            <a:r>
              <a:rPr sz="2031" spc="-5" dirty="0">
                <a:cs typeface="+mn-ea"/>
                <a:sym typeface="+mn-lt"/>
              </a:rPr>
              <a:t>之间的 能量转换关系──</a:t>
            </a:r>
            <a:r>
              <a:rPr sz="2031" spc="-5" dirty="0">
                <a:solidFill>
                  <a:srgbClr val="FF0000"/>
                </a:solidFill>
                <a:cs typeface="+mn-ea"/>
                <a:sym typeface="+mn-lt"/>
              </a:rPr>
              <a:t>伯努利方程</a:t>
            </a:r>
            <a:r>
              <a:rPr sz="2031" spc="-5" dirty="0">
                <a:cs typeface="+mn-ea"/>
                <a:sym typeface="+mn-lt"/>
              </a:rPr>
              <a:t>。</a:t>
            </a:r>
            <a:endParaRPr sz="2031" dirty="0">
              <a:cs typeface="+mn-ea"/>
              <a:sym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41691" y="3142289"/>
            <a:ext cx="2214255" cy="3054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sz="1662" dirty="0">
              <a:cs typeface="+mn-ea"/>
              <a:sym typeface="+mn-l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24106" y="3124707"/>
            <a:ext cx="2249658" cy="3089617"/>
          </a:xfrm>
          <a:custGeom>
            <a:avLst/>
            <a:gdLst/>
            <a:ahLst/>
            <a:cxnLst/>
            <a:rect l="l" t="t" r="r" b="b"/>
            <a:pathLst>
              <a:path w="2437130" h="3347084">
                <a:moveTo>
                  <a:pt x="0" y="3346704"/>
                </a:moveTo>
                <a:lnTo>
                  <a:pt x="2436876" y="3346704"/>
                </a:lnTo>
                <a:lnTo>
                  <a:pt x="2436876" y="0"/>
                </a:lnTo>
                <a:lnTo>
                  <a:pt x="0" y="0"/>
                </a:lnTo>
                <a:lnTo>
                  <a:pt x="0" y="3346704"/>
                </a:lnTo>
                <a:close/>
              </a:path>
            </a:pathLst>
          </a:custGeom>
          <a:ln w="38100">
            <a:solidFill>
              <a:srgbClr val="622422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sz="1662" dirty="0">
              <a:cs typeface="+mn-ea"/>
              <a:sym typeface="+mn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54766" y="3688115"/>
            <a:ext cx="3370034" cy="2891600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422627">
              <a:lnSpc>
                <a:spcPct val="120000"/>
              </a:lnSpc>
              <a:spcBef>
                <a:spcPct val="0"/>
              </a:spcBef>
              <a:tabLst>
                <a:tab pos="1054517" algn="l"/>
                <a:tab pos="1749713" algn="l"/>
                <a:tab pos="2398015" algn="l"/>
              </a:tabLst>
            </a:pPr>
            <a:r>
              <a:rPr sz="2585" spc="-78" dirty="0">
                <a:cs typeface="+mn-ea"/>
                <a:sym typeface="+mn-lt"/>
              </a:rPr>
              <a:t>	</a:t>
            </a:r>
            <a:endParaRPr sz="2585" dirty="0"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sz="4292" dirty="0">
              <a:cs typeface="+mn-ea"/>
              <a:sym typeface="+mn-lt"/>
            </a:endParaRPr>
          </a:p>
          <a:p>
            <a:pPr marL="11723" marR="311255" algn="just">
              <a:lnSpc>
                <a:spcPct val="120000"/>
              </a:lnSpc>
              <a:spcBef>
                <a:spcPct val="0"/>
              </a:spcBef>
            </a:pPr>
            <a:r>
              <a:rPr sz="2215" dirty="0">
                <a:cs typeface="+mn-ea"/>
                <a:sym typeface="+mn-lt"/>
              </a:rPr>
              <a:t>1738年，出版了世</a:t>
            </a:r>
            <a:r>
              <a:rPr sz="2215" spc="-5" dirty="0">
                <a:cs typeface="+mn-ea"/>
                <a:sym typeface="+mn-lt"/>
              </a:rPr>
              <a:t>界第一部《流体力</a:t>
            </a:r>
            <a:r>
              <a:rPr sz="2215" dirty="0">
                <a:cs typeface="+mn-ea"/>
                <a:sym typeface="+mn-lt"/>
              </a:rPr>
              <a:t>学》专著，奠定了流体静力学的基础</a:t>
            </a:r>
            <a:r>
              <a:rPr lang="zh-CN" altLang="en-US" sz="2215" dirty="0">
                <a:cs typeface="+mn-ea"/>
                <a:sym typeface="+mn-lt"/>
              </a:rPr>
              <a:t>。</a:t>
            </a:r>
            <a:endParaRPr sz="2215" dirty="0">
              <a:cs typeface="+mn-ea"/>
              <a:sym typeface="+mn-l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26564" y="4480127"/>
            <a:ext cx="2509676" cy="20271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sz="1662" dirty="0">
              <a:cs typeface="+mn-ea"/>
              <a:sym typeface="+mn-lt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510" y="3461549"/>
            <a:ext cx="2635491" cy="967767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66E2A8A-E2E4-4F1F-AF51-296031429D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083321" y="3249533"/>
            <a:ext cx="2276152" cy="30020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黑体" panose="02010609060101010101" pitchFamily="49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6486" y="4339531"/>
            <a:ext cx="5691554" cy="1447230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1653">
              <a:lnSpc>
                <a:spcPts val="2520"/>
              </a:lnSpc>
              <a:spcBef>
                <a:spcPts val="92"/>
              </a:spcBef>
            </a:pPr>
            <a:r>
              <a:rPr sz="2215" b="1" u="sng" spc="-55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15" b="1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黑体" panose="02010609060101010101" pitchFamily="49" charset="-122"/>
                <a:cs typeface="华文中宋"/>
              </a:rPr>
              <a:t>拉格朗</a:t>
            </a:r>
            <a:r>
              <a:rPr sz="2215" b="1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黑体" panose="02010609060101010101" pitchFamily="49" charset="-122"/>
                <a:cs typeface="华文中宋"/>
              </a:rPr>
              <a:t>日</a:t>
            </a:r>
            <a:r>
              <a:rPr sz="2215" b="1" dirty="0">
                <a:latin typeface="Times New Roman"/>
                <a:cs typeface="Times New Roman"/>
              </a:rPr>
              <a:t>(</a:t>
            </a:r>
            <a:r>
              <a:rPr sz="2215" b="1" spc="-5" dirty="0">
                <a:latin typeface="黑体" panose="02010609060101010101" pitchFamily="49" charset="-122"/>
                <a:cs typeface="华文中宋"/>
              </a:rPr>
              <a:t>法国）</a:t>
            </a:r>
            <a:endParaRPr sz="2215" dirty="0">
              <a:latin typeface="黑体" panose="02010609060101010101" pitchFamily="49" charset="-122"/>
              <a:cs typeface="华文中宋"/>
            </a:endParaRPr>
          </a:p>
          <a:p>
            <a:pPr marL="32239">
              <a:lnSpc>
                <a:spcPts val="2077"/>
              </a:lnSpc>
            </a:pPr>
            <a:r>
              <a:rPr sz="1846" dirty="0">
                <a:latin typeface="Times New Roman"/>
                <a:cs typeface="Times New Roman"/>
              </a:rPr>
              <a:t>(J. L. Lagrange,1736</a:t>
            </a:r>
            <a:r>
              <a:rPr sz="1846" dirty="0">
                <a:latin typeface="华文新魏"/>
                <a:cs typeface="华文新魏"/>
              </a:rPr>
              <a:t>－</a:t>
            </a:r>
            <a:r>
              <a:rPr sz="1846" dirty="0">
                <a:latin typeface="Times New Roman"/>
                <a:cs typeface="Times New Roman"/>
              </a:rPr>
              <a:t>1813,</a:t>
            </a:r>
            <a:r>
              <a:rPr sz="1846" spc="-55" dirty="0">
                <a:latin typeface="Times New Roman"/>
                <a:cs typeface="Times New Roman"/>
              </a:rPr>
              <a:t> </a:t>
            </a:r>
            <a:r>
              <a:rPr sz="1846" dirty="0">
                <a:latin typeface="Times New Roman"/>
                <a:cs typeface="Times New Roman"/>
              </a:rPr>
              <a:t>)</a:t>
            </a:r>
          </a:p>
          <a:p>
            <a:pPr marL="11723" marR="4689">
              <a:lnSpc>
                <a:spcPct val="125099"/>
              </a:lnSpc>
              <a:spcBef>
                <a:spcPts val="526"/>
              </a:spcBef>
            </a:pPr>
            <a:r>
              <a:rPr sz="2031" spc="-5" dirty="0">
                <a:latin typeface="黑体" panose="02010609060101010101" pitchFamily="49" charset="-122"/>
                <a:cs typeface="华文中宋"/>
              </a:rPr>
              <a:t>提出</a:t>
            </a:r>
            <a:r>
              <a:rPr sz="2031" spc="-9" dirty="0">
                <a:latin typeface="黑体" panose="02010609060101010101" pitchFamily="49" charset="-122"/>
                <a:cs typeface="华文中宋"/>
              </a:rPr>
              <a:t>新</a:t>
            </a:r>
            <a:r>
              <a:rPr sz="2031" spc="-5" dirty="0">
                <a:latin typeface="黑体" panose="02010609060101010101" pitchFamily="49" charset="-122"/>
                <a:cs typeface="华文中宋"/>
              </a:rPr>
              <a:t>的流体动力学微分方程，使</a:t>
            </a:r>
            <a:r>
              <a:rPr sz="2031" dirty="0">
                <a:latin typeface="黑体" panose="02010609060101010101" pitchFamily="49" charset="-122"/>
                <a:cs typeface="华文中宋"/>
              </a:rPr>
              <a:t>流</a:t>
            </a:r>
            <a:r>
              <a:rPr sz="2031" spc="-5" dirty="0">
                <a:latin typeface="黑体" panose="02010609060101010101" pitchFamily="49" charset="-122"/>
                <a:cs typeface="华文中宋"/>
              </a:rPr>
              <a:t>体动</a:t>
            </a:r>
            <a:r>
              <a:rPr sz="2031" dirty="0">
                <a:latin typeface="黑体" panose="02010609060101010101" pitchFamily="49" charset="-122"/>
                <a:cs typeface="华文中宋"/>
              </a:rPr>
              <a:t>力</a:t>
            </a:r>
            <a:r>
              <a:rPr sz="2031" spc="-5" dirty="0">
                <a:latin typeface="黑体" panose="02010609060101010101" pitchFamily="49" charset="-122"/>
                <a:cs typeface="华文中宋"/>
              </a:rPr>
              <a:t>学的解 析方法有了进一步发展，并提出了</a:t>
            </a:r>
            <a:r>
              <a:rPr sz="2031" dirty="0">
                <a:latin typeface="黑体" panose="02010609060101010101" pitchFamily="49" charset="-122"/>
                <a:cs typeface="华文中宋"/>
              </a:rPr>
              <a:t>流</a:t>
            </a:r>
            <a:r>
              <a:rPr sz="2031" spc="-5" dirty="0">
                <a:latin typeface="黑体" panose="02010609060101010101" pitchFamily="49" charset="-122"/>
                <a:cs typeface="华文中宋"/>
              </a:rPr>
              <a:t>函数</a:t>
            </a:r>
            <a:r>
              <a:rPr sz="2031" spc="9" dirty="0">
                <a:latin typeface="黑体" panose="02010609060101010101" pitchFamily="49" charset="-122"/>
                <a:cs typeface="华文中宋"/>
              </a:rPr>
              <a:t>的</a:t>
            </a:r>
            <a:r>
              <a:rPr sz="2031" spc="-5" dirty="0">
                <a:latin typeface="黑体" panose="02010609060101010101" pitchFamily="49" charset="-122"/>
                <a:cs typeface="华文中宋"/>
              </a:rPr>
              <a:t>概念。</a:t>
            </a:r>
            <a:endParaRPr sz="2031" dirty="0">
              <a:latin typeface="黑体" panose="02010609060101010101" pitchFamily="49" charset="-122"/>
              <a:cs typeface="华文中宋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41057" y="1284849"/>
            <a:ext cx="5691554" cy="1938055"/>
          </a:xfrm>
          <a:prstGeom prst="rect">
            <a:avLst/>
          </a:prstGeom>
        </p:spPr>
        <p:txBody>
          <a:bodyPr vert="horz" wrap="square" lIns="0" tIns="11137" rIns="0" bIns="0" rtlCol="0">
            <a:spAutoFit/>
          </a:bodyPr>
          <a:lstStyle/>
          <a:p>
            <a:pPr marL="11723">
              <a:spcBef>
                <a:spcPts val="88"/>
              </a:spcBef>
              <a:tabLst>
                <a:tab pos="586169" algn="l"/>
              </a:tabLst>
            </a:pPr>
            <a:r>
              <a:rPr sz="2585" b="1" u="sng" spc="-651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85" b="1" u="sng" spc="-9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黑体" panose="02010609060101010101" pitchFamily="49" charset="-122"/>
                <a:cs typeface="华文中宋"/>
              </a:rPr>
              <a:t>欧</a:t>
            </a:r>
            <a:r>
              <a:rPr sz="2585" b="1" u="sng" spc="-5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黑体" panose="02010609060101010101" pitchFamily="49" charset="-122"/>
                <a:cs typeface="华文中宋"/>
              </a:rPr>
              <a:t>拉</a:t>
            </a:r>
            <a:endParaRPr sz="2585" dirty="0">
              <a:latin typeface="黑体" panose="02010609060101010101" pitchFamily="49" charset="-122"/>
              <a:cs typeface="华文中宋"/>
            </a:endParaRPr>
          </a:p>
          <a:p>
            <a:pPr marL="11723">
              <a:spcBef>
                <a:spcPts val="23"/>
              </a:spcBef>
            </a:pPr>
            <a:r>
              <a:rPr sz="2031" spc="-5" dirty="0">
                <a:latin typeface="Times New Roman"/>
                <a:cs typeface="Times New Roman"/>
              </a:rPr>
              <a:t>(L.</a:t>
            </a:r>
            <a:r>
              <a:rPr sz="2031" spc="9" dirty="0">
                <a:latin typeface="Times New Roman"/>
                <a:cs typeface="Times New Roman"/>
              </a:rPr>
              <a:t> </a:t>
            </a:r>
            <a:r>
              <a:rPr sz="2031" spc="-5" dirty="0">
                <a:latin typeface="Times New Roman"/>
                <a:cs typeface="Times New Roman"/>
              </a:rPr>
              <a:t>Euler, </a:t>
            </a:r>
            <a:r>
              <a:rPr sz="2031" dirty="0">
                <a:latin typeface="Times New Roman"/>
                <a:cs typeface="Times New Roman"/>
              </a:rPr>
              <a:t>1707</a:t>
            </a:r>
            <a:r>
              <a:rPr sz="2031" dirty="0">
                <a:latin typeface="黑体" panose="02010609060101010101" pitchFamily="49" charset="-122"/>
                <a:cs typeface="华文中宋"/>
              </a:rPr>
              <a:t>－</a:t>
            </a:r>
            <a:r>
              <a:rPr sz="2031" dirty="0">
                <a:latin typeface="Times New Roman"/>
                <a:cs typeface="Times New Roman"/>
              </a:rPr>
              <a:t>1783,</a:t>
            </a:r>
            <a:r>
              <a:rPr sz="2031" spc="-9" dirty="0">
                <a:latin typeface="Times New Roman"/>
                <a:cs typeface="Times New Roman"/>
              </a:rPr>
              <a:t> </a:t>
            </a:r>
            <a:r>
              <a:rPr sz="2031" spc="-5" dirty="0">
                <a:latin typeface="黑体" panose="02010609060101010101" pitchFamily="49" charset="-122"/>
                <a:cs typeface="华文中宋"/>
              </a:rPr>
              <a:t>瑞士）</a:t>
            </a:r>
            <a:endParaRPr sz="2031" dirty="0">
              <a:latin typeface="黑体" panose="02010609060101010101" pitchFamily="49" charset="-122"/>
              <a:cs typeface="华文中宋"/>
            </a:endParaRPr>
          </a:p>
          <a:p>
            <a:pPr marL="11723">
              <a:spcBef>
                <a:spcPts val="720"/>
              </a:spcBef>
            </a:pPr>
            <a:r>
              <a:rPr sz="2031" spc="-5" dirty="0">
                <a:solidFill>
                  <a:srgbClr val="FF0000"/>
                </a:solidFill>
                <a:latin typeface="黑体" panose="02010609060101010101" pitchFamily="49" charset="-122"/>
                <a:cs typeface="华文中宋"/>
              </a:rPr>
              <a:t>经典流体力学奠基</a:t>
            </a:r>
            <a:r>
              <a:rPr sz="2031" dirty="0">
                <a:solidFill>
                  <a:srgbClr val="FF0000"/>
                </a:solidFill>
                <a:latin typeface="黑体" panose="02010609060101010101" pitchFamily="49" charset="-122"/>
                <a:cs typeface="华文中宋"/>
              </a:rPr>
              <a:t>人</a:t>
            </a:r>
            <a:r>
              <a:rPr sz="2031" spc="-5" dirty="0">
                <a:latin typeface="黑体" panose="02010609060101010101" pitchFamily="49" charset="-122"/>
                <a:cs typeface="华文中宋"/>
              </a:rPr>
              <a:t>，出版《流体</a:t>
            </a:r>
            <a:r>
              <a:rPr sz="2031" dirty="0">
                <a:latin typeface="黑体" panose="02010609060101010101" pitchFamily="49" charset="-122"/>
                <a:cs typeface="华文中宋"/>
              </a:rPr>
              <a:t>运</a:t>
            </a:r>
            <a:r>
              <a:rPr sz="2031" spc="-5" dirty="0">
                <a:latin typeface="黑体" panose="02010609060101010101" pitchFamily="49" charset="-122"/>
                <a:cs typeface="华文中宋"/>
              </a:rPr>
              <a:t>动一</a:t>
            </a:r>
            <a:r>
              <a:rPr sz="2031" dirty="0">
                <a:latin typeface="黑体" panose="02010609060101010101" pitchFamily="49" charset="-122"/>
                <a:cs typeface="华文中宋"/>
              </a:rPr>
              <a:t>般</a:t>
            </a:r>
            <a:r>
              <a:rPr sz="2031" spc="-5" dirty="0">
                <a:latin typeface="黑体" panose="02010609060101010101" pitchFamily="49" charset="-122"/>
                <a:cs typeface="华文中宋"/>
              </a:rPr>
              <a:t>原</a:t>
            </a:r>
            <a:r>
              <a:rPr sz="2031" dirty="0">
                <a:latin typeface="黑体" panose="02010609060101010101" pitchFamily="49" charset="-122"/>
                <a:cs typeface="华文中宋"/>
              </a:rPr>
              <a:t>理</a:t>
            </a:r>
            <a:r>
              <a:rPr sz="2031" spc="-5" dirty="0">
                <a:latin typeface="黑体" panose="02010609060101010101" pitchFamily="49" charset="-122"/>
                <a:cs typeface="华文中宋"/>
              </a:rPr>
              <a:t>》</a:t>
            </a:r>
            <a:endParaRPr sz="2031" dirty="0">
              <a:latin typeface="黑体" panose="02010609060101010101" pitchFamily="49" charset="-122"/>
              <a:cs typeface="华文中宋"/>
            </a:endParaRPr>
          </a:p>
          <a:p>
            <a:pPr marL="11723" marR="5276">
              <a:lnSpc>
                <a:spcPct val="120000"/>
              </a:lnSpc>
              <a:spcBef>
                <a:spcPts val="489"/>
              </a:spcBef>
            </a:pPr>
            <a:r>
              <a:rPr sz="2031" spc="-5" dirty="0">
                <a:latin typeface="黑体" panose="02010609060101010101" pitchFamily="49" charset="-122"/>
                <a:cs typeface="华文中宋"/>
              </a:rPr>
              <a:t>提出了</a:t>
            </a:r>
            <a:r>
              <a:rPr sz="2031" spc="-5" dirty="0">
                <a:solidFill>
                  <a:srgbClr val="FF0000"/>
                </a:solidFill>
                <a:latin typeface="黑体" panose="02010609060101010101" pitchFamily="49" charset="-122"/>
                <a:cs typeface="华文中宋"/>
              </a:rPr>
              <a:t>流体的连续介质模型，</a:t>
            </a:r>
            <a:r>
              <a:rPr sz="2031" spc="-5" dirty="0">
                <a:latin typeface="黑体" panose="02010609060101010101" pitchFamily="49" charset="-122"/>
                <a:cs typeface="华文中宋"/>
              </a:rPr>
              <a:t>建立</a:t>
            </a:r>
            <a:r>
              <a:rPr sz="2031" dirty="0">
                <a:latin typeface="黑体" panose="02010609060101010101" pitchFamily="49" charset="-122"/>
                <a:cs typeface="华文中宋"/>
              </a:rPr>
              <a:t>了</a:t>
            </a:r>
            <a:r>
              <a:rPr sz="2031" spc="-5" dirty="0">
                <a:latin typeface="黑体" panose="02010609060101010101" pitchFamily="49" charset="-122"/>
                <a:cs typeface="华文中宋"/>
              </a:rPr>
              <a:t>理想</a:t>
            </a:r>
            <a:r>
              <a:rPr sz="2031" dirty="0">
                <a:latin typeface="黑体" panose="02010609060101010101" pitchFamily="49" charset="-122"/>
                <a:cs typeface="华文中宋"/>
              </a:rPr>
              <a:t>流</a:t>
            </a:r>
            <a:r>
              <a:rPr sz="2031" spc="-5" dirty="0">
                <a:latin typeface="黑体" panose="02010609060101010101" pitchFamily="49" charset="-122"/>
                <a:cs typeface="华文中宋"/>
              </a:rPr>
              <a:t>体运动 微分方程</a:t>
            </a:r>
            <a:endParaRPr sz="2031" dirty="0">
              <a:latin typeface="黑体" panose="02010609060101010101" pitchFamily="49" charset="-122"/>
              <a:cs typeface="华文中宋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47676" y="1216152"/>
            <a:ext cx="2326796" cy="2862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黑体" panose="02010609060101010101" pitchFamily="49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32193" y="2933505"/>
            <a:ext cx="2094914" cy="579478"/>
          </a:xfrm>
          <a:prstGeom prst="rect">
            <a:avLst/>
          </a:prstGeom>
        </p:spPr>
        <p:txBody>
          <a:bodyPr vert="horz" wrap="square" lIns="0" tIns="11137" rIns="0" bIns="0" rtlCol="0">
            <a:spAutoFit/>
          </a:bodyPr>
          <a:lstStyle/>
          <a:p>
            <a:pPr marL="11723">
              <a:spcBef>
                <a:spcPts val="88"/>
              </a:spcBef>
            </a:pPr>
            <a:r>
              <a:rPr sz="3323" u="heavy" spc="41" baseline="35879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</a:t>
            </a:r>
            <a:r>
              <a:rPr sz="3531" i="1" u="heavy" spc="41" baseline="33769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</a:t>
            </a:r>
            <a:r>
              <a:rPr sz="3531" i="1" spc="242" baseline="33769" dirty="0">
                <a:latin typeface="Times New Roman"/>
                <a:cs typeface="Times New Roman"/>
              </a:rPr>
              <a:t> </a:t>
            </a:r>
            <a:r>
              <a:rPr sz="2215" spc="83" dirty="0">
                <a:latin typeface="Symbol"/>
                <a:cs typeface="Symbol"/>
              </a:rPr>
              <a:t></a:t>
            </a:r>
            <a:r>
              <a:rPr sz="2215" spc="-198" dirty="0">
                <a:latin typeface="Times New Roman"/>
                <a:cs typeface="Times New Roman"/>
              </a:rPr>
              <a:t> </a:t>
            </a:r>
            <a:r>
              <a:rPr sz="2215" spc="111" dirty="0">
                <a:latin typeface="Symbol"/>
                <a:cs typeface="Symbol"/>
              </a:rPr>
              <a:t></a:t>
            </a:r>
            <a:r>
              <a:rPr sz="2215" spc="-249" dirty="0">
                <a:latin typeface="Times New Roman"/>
                <a:cs typeface="Times New Roman"/>
              </a:rPr>
              <a:t> </a:t>
            </a:r>
            <a:r>
              <a:rPr sz="2215" spc="37" dirty="0">
                <a:latin typeface="Symbol"/>
                <a:cs typeface="Symbol"/>
              </a:rPr>
              <a:t></a:t>
            </a:r>
            <a:r>
              <a:rPr sz="2215" spc="-332" dirty="0">
                <a:latin typeface="Times New Roman"/>
                <a:cs typeface="Times New Roman"/>
              </a:rPr>
              <a:t> </a:t>
            </a:r>
            <a:r>
              <a:rPr sz="5539" spc="-103" baseline="-4861" dirty="0">
                <a:latin typeface="Symbol"/>
                <a:cs typeface="Symbol"/>
              </a:rPr>
              <a:t></a:t>
            </a:r>
            <a:r>
              <a:rPr sz="2354" i="1" spc="-69" dirty="0">
                <a:latin typeface="Symbol"/>
                <a:cs typeface="Symbol"/>
              </a:rPr>
              <a:t></a:t>
            </a:r>
            <a:r>
              <a:rPr sz="2215" i="1" spc="-69" dirty="0">
                <a:latin typeface="Times New Roman"/>
                <a:cs typeface="Times New Roman"/>
              </a:rPr>
              <a:t>V</a:t>
            </a:r>
            <a:r>
              <a:rPr sz="2215" i="1" spc="-74" dirty="0">
                <a:latin typeface="Times New Roman"/>
                <a:cs typeface="Times New Roman"/>
              </a:rPr>
              <a:t> </a:t>
            </a:r>
            <a:r>
              <a:rPr sz="5539" spc="-55" baseline="-4861" dirty="0">
                <a:latin typeface="Symbol"/>
                <a:cs typeface="Symbol"/>
              </a:rPr>
              <a:t></a:t>
            </a:r>
            <a:r>
              <a:rPr sz="2215" spc="-37" dirty="0">
                <a:latin typeface="Symbol"/>
                <a:cs typeface="Symbol"/>
              </a:rPr>
              <a:t></a:t>
            </a:r>
            <a:r>
              <a:rPr sz="2215" spc="-42" dirty="0">
                <a:latin typeface="Times New Roman"/>
                <a:cs typeface="Times New Roman"/>
              </a:rPr>
              <a:t> </a:t>
            </a:r>
            <a:r>
              <a:rPr sz="2215" spc="74" dirty="0">
                <a:latin typeface="Times New Roman"/>
                <a:cs typeface="Times New Roman"/>
              </a:rPr>
              <a:t>0</a:t>
            </a:r>
            <a:endParaRPr sz="221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77196" y="3340067"/>
            <a:ext cx="253218" cy="354476"/>
          </a:xfrm>
          <a:prstGeom prst="rect">
            <a:avLst/>
          </a:prstGeom>
        </p:spPr>
        <p:txBody>
          <a:bodyPr vert="horz" wrap="square" lIns="0" tIns="13482" rIns="0" bIns="0" rtlCol="0">
            <a:spAutoFit/>
          </a:bodyPr>
          <a:lstStyle/>
          <a:p>
            <a:pPr marL="11723">
              <a:spcBef>
                <a:spcPts val="106"/>
              </a:spcBef>
            </a:pPr>
            <a:r>
              <a:rPr sz="2215" spc="46" dirty="0">
                <a:latin typeface="Symbol"/>
                <a:cs typeface="Symbol"/>
              </a:rPr>
              <a:t></a:t>
            </a:r>
            <a:r>
              <a:rPr sz="2215" i="1" spc="42" dirty="0">
                <a:latin typeface="Times New Roman"/>
                <a:cs typeface="Times New Roman"/>
              </a:rPr>
              <a:t>t</a:t>
            </a:r>
            <a:endParaRPr sz="221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11944" y="2964751"/>
            <a:ext cx="744017" cy="271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黑体" panose="02010609060101010101" pitchFamily="49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82264" y="6180429"/>
            <a:ext cx="218634" cy="0"/>
          </a:xfrm>
          <a:custGeom>
            <a:avLst/>
            <a:gdLst/>
            <a:ahLst/>
            <a:cxnLst/>
            <a:rect l="l" t="t" r="r" b="b"/>
            <a:pathLst>
              <a:path w="236855">
                <a:moveTo>
                  <a:pt x="0" y="0"/>
                </a:moveTo>
                <a:lnTo>
                  <a:pt x="236697" y="0"/>
                </a:lnTo>
              </a:path>
            </a:pathLst>
          </a:custGeom>
          <a:ln w="147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62" dirty="0">
              <a:latin typeface="黑体" panose="02010609060101010101" pitchFamily="49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53722" y="6180429"/>
            <a:ext cx="407377" cy="0"/>
          </a:xfrm>
          <a:custGeom>
            <a:avLst/>
            <a:gdLst/>
            <a:ahLst/>
            <a:cxnLst/>
            <a:rect l="l" t="t" r="r" b="b"/>
            <a:pathLst>
              <a:path w="441325">
                <a:moveTo>
                  <a:pt x="0" y="0"/>
                </a:moveTo>
                <a:lnTo>
                  <a:pt x="440815" y="0"/>
                </a:lnTo>
              </a:path>
            </a:pathLst>
          </a:custGeom>
          <a:ln w="147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62" dirty="0">
              <a:latin typeface="黑体" panose="02010609060101010101" pitchFamily="49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01196" y="6161815"/>
            <a:ext cx="603738" cy="366999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11723">
              <a:spcBef>
                <a:spcPts val="92"/>
              </a:spcBef>
              <a:tabLst>
                <a:tab pos="311255" algn="l"/>
              </a:tabLst>
            </a:pPr>
            <a:r>
              <a:rPr sz="2308" i="1" spc="-42" dirty="0">
                <a:latin typeface="Symbol"/>
                <a:cs typeface="Symbol"/>
              </a:rPr>
              <a:t></a:t>
            </a:r>
            <a:r>
              <a:rPr sz="2308" spc="-42" dirty="0">
                <a:latin typeface="Times New Roman"/>
                <a:cs typeface="Times New Roman"/>
              </a:rPr>
              <a:t>	</a:t>
            </a:r>
            <a:r>
              <a:rPr sz="2169" spc="14" dirty="0">
                <a:latin typeface="Times New Roman"/>
                <a:cs typeface="Times New Roman"/>
              </a:rPr>
              <a:t>D</a:t>
            </a:r>
            <a:r>
              <a:rPr sz="2169" i="1" spc="18" dirty="0">
                <a:latin typeface="Times New Roman"/>
                <a:cs typeface="Times New Roman"/>
              </a:rPr>
              <a:t>t</a:t>
            </a:r>
            <a:endParaRPr sz="21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09559" y="5945086"/>
            <a:ext cx="1863969" cy="366999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11723">
              <a:spcBef>
                <a:spcPts val="92"/>
              </a:spcBef>
            </a:pPr>
            <a:r>
              <a:rPr sz="3254" spc="48" baseline="35460" dirty="0">
                <a:latin typeface="Times New Roman"/>
                <a:cs typeface="Times New Roman"/>
              </a:rPr>
              <a:t>1 </a:t>
            </a:r>
            <a:r>
              <a:rPr sz="3254" spc="-20" baseline="35460" dirty="0">
                <a:latin typeface="Times New Roman"/>
                <a:cs typeface="Times New Roman"/>
              </a:rPr>
              <a:t>D</a:t>
            </a:r>
            <a:r>
              <a:rPr sz="3462" i="1" spc="-20" baseline="33333" dirty="0">
                <a:latin typeface="Symbol"/>
                <a:cs typeface="Symbol"/>
              </a:rPr>
              <a:t></a:t>
            </a:r>
            <a:r>
              <a:rPr sz="3462" i="1" spc="-20" baseline="33333" dirty="0">
                <a:latin typeface="Times New Roman"/>
                <a:cs typeface="Times New Roman"/>
              </a:rPr>
              <a:t> </a:t>
            </a:r>
            <a:r>
              <a:rPr sz="2169" spc="37" dirty="0">
                <a:latin typeface="Symbol"/>
                <a:cs typeface="Symbol"/>
              </a:rPr>
              <a:t></a:t>
            </a:r>
            <a:r>
              <a:rPr sz="2169" spc="37" dirty="0">
                <a:latin typeface="Times New Roman"/>
                <a:cs typeface="Times New Roman"/>
              </a:rPr>
              <a:t> </a:t>
            </a:r>
            <a:r>
              <a:rPr sz="2169" spc="46" dirty="0">
                <a:latin typeface="Symbol"/>
                <a:cs typeface="Symbol"/>
              </a:rPr>
              <a:t></a:t>
            </a:r>
            <a:r>
              <a:rPr sz="2169" spc="46" dirty="0">
                <a:latin typeface="Times New Roman"/>
                <a:cs typeface="Times New Roman"/>
              </a:rPr>
              <a:t> </a:t>
            </a:r>
            <a:r>
              <a:rPr sz="2169" spc="60" dirty="0">
                <a:latin typeface="Symbol"/>
                <a:cs typeface="Symbol"/>
              </a:rPr>
              <a:t></a:t>
            </a:r>
            <a:r>
              <a:rPr sz="2169" i="1" spc="60" dirty="0">
                <a:latin typeface="Times New Roman"/>
                <a:cs typeface="Times New Roman"/>
              </a:rPr>
              <a:t>V </a:t>
            </a:r>
            <a:r>
              <a:rPr sz="2169" spc="37" dirty="0">
                <a:latin typeface="Symbol"/>
                <a:cs typeface="Symbol"/>
              </a:rPr>
              <a:t></a:t>
            </a:r>
            <a:r>
              <a:rPr sz="2169" spc="-134" dirty="0">
                <a:latin typeface="Times New Roman"/>
                <a:cs typeface="Times New Roman"/>
              </a:rPr>
              <a:t> </a:t>
            </a:r>
            <a:r>
              <a:rPr sz="2169" spc="32" dirty="0">
                <a:latin typeface="Times New Roman"/>
                <a:cs typeface="Times New Roman"/>
              </a:rPr>
              <a:t>0</a:t>
            </a:r>
            <a:endParaRPr sz="216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12217" y="5810667"/>
            <a:ext cx="575811" cy="2650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黑体" panose="02010609060101010101" pitchFamily="49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50527" y="3679259"/>
            <a:ext cx="2757268" cy="525627"/>
          </a:xfrm>
          <a:prstGeom prst="rect">
            <a:avLst/>
          </a:prstGeom>
        </p:spPr>
        <p:txBody>
          <a:bodyPr vert="horz" wrap="square" lIns="0" tIns="14068" rIns="0" bIns="0" rtlCol="0">
            <a:spAutoFit/>
          </a:bodyPr>
          <a:lstStyle/>
          <a:p>
            <a:pPr marL="11723">
              <a:spcBef>
                <a:spcPts val="111"/>
              </a:spcBef>
            </a:pPr>
            <a:r>
              <a:rPr sz="2977" u="heavy" spc="-20" baseline="34883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</a:t>
            </a:r>
            <a:r>
              <a:rPr sz="2977" i="1" u="heavy" spc="-20" baseline="3488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</a:t>
            </a:r>
            <a:r>
              <a:rPr sz="2977" i="1" spc="-20" baseline="34883" dirty="0">
                <a:latin typeface="Times New Roman"/>
                <a:cs typeface="Times New Roman"/>
              </a:rPr>
              <a:t> </a:t>
            </a:r>
            <a:r>
              <a:rPr sz="1985" dirty="0">
                <a:latin typeface="Symbol"/>
                <a:cs typeface="Symbol"/>
              </a:rPr>
              <a:t></a:t>
            </a:r>
            <a:r>
              <a:rPr sz="1985" dirty="0">
                <a:latin typeface="Times New Roman"/>
                <a:cs typeface="Times New Roman"/>
              </a:rPr>
              <a:t> </a:t>
            </a:r>
            <a:r>
              <a:rPr sz="4985" spc="-353" baseline="-5401" dirty="0">
                <a:latin typeface="Symbol"/>
                <a:cs typeface="Symbol"/>
              </a:rPr>
              <a:t></a:t>
            </a:r>
            <a:r>
              <a:rPr sz="1985" i="1" spc="-234" dirty="0">
                <a:latin typeface="Times New Roman"/>
                <a:cs typeface="Times New Roman"/>
              </a:rPr>
              <a:t>V </a:t>
            </a:r>
            <a:r>
              <a:rPr sz="1985" dirty="0">
                <a:latin typeface="Symbol"/>
                <a:cs typeface="Symbol"/>
              </a:rPr>
              <a:t></a:t>
            </a:r>
            <a:r>
              <a:rPr sz="1985" dirty="0">
                <a:latin typeface="Times New Roman"/>
                <a:cs typeface="Times New Roman"/>
              </a:rPr>
              <a:t> </a:t>
            </a:r>
            <a:r>
              <a:rPr sz="1985" spc="-92" dirty="0">
                <a:latin typeface="Symbol"/>
                <a:cs typeface="Symbol"/>
              </a:rPr>
              <a:t></a:t>
            </a:r>
            <a:r>
              <a:rPr sz="4985" spc="-138" baseline="-5401" dirty="0">
                <a:latin typeface="Symbol"/>
                <a:cs typeface="Symbol"/>
              </a:rPr>
              <a:t></a:t>
            </a:r>
            <a:r>
              <a:rPr sz="1985" i="1" spc="-92" dirty="0">
                <a:latin typeface="Times New Roman"/>
                <a:cs typeface="Times New Roman"/>
              </a:rPr>
              <a:t>V </a:t>
            </a:r>
            <a:r>
              <a:rPr sz="1985" dirty="0">
                <a:latin typeface="Symbol"/>
                <a:cs typeface="Symbol"/>
              </a:rPr>
              <a:t></a:t>
            </a:r>
            <a:r>
              <a:rPr sz="1985" dirty="0">
                <a:latin typeface="Times New Roman"/>
                <a:cs typeface="Times New Roman"/>
              </a:rPr>
              <a:t> </a:t>
            </a:r>
            <a:r>
              <a:rPr sz="1985" dirty="0">
                <a:latin typeface="Symbol"/>
                <a:cs typeface="Symbol"/>
              </a:rPr>
              <a:t></a:t>
            </a:r>
            <a:r>
              <a:rPr sz="2977" u="heavy" baseline="3488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1</a:t>
            </a:r>
            <a:r>
              <a:rPr sz="2977" baseline="34883" dirty="0">
                <a:latin typeface="Times New Roman"/>
                <a:cs typeface="Times New Roman"/>
              </a:rPr>
              <a:t> </a:t>
            </a:r>
            <a:r>
              <a:rPr sz="1985" spc="5" dirty="0">
                <a:latin typeface="Symbol"/>
                <a:cs typeface="Symbol"/>
              </a:rPr>
              <a:t></a:t>
            </a:r>
            <a:r>
              <a:rPr sz="1985" i="1" spc="5" dirty="0">
                <a:latin typeface="Times New Roman"/>
                <a:cs typeface="Times New Roman"/>
              </a:rPr>
              <a:t>p </a:t>
            </a:r>
            <a:r>
              <a:rPr sz="1985" dirty="0">
                <a:latin typeface="Symbol"/>
                <a:cs typeface="Symbol"/>
              </a:rPr>
              <a:t></a:t>
            </a:r>
            <a:r>
              <a:rPr sz="1985" spc="-185" dirty="0">
                <a:latin typeface="Times New Roman"/>
                <a:cs typeface="Times New Roman"/>
              </a:rPr>
              <a:t> </a:t>
            </a:r>
            <a:r>
              <a:rPr sz="1985" i="1" dirty="0">
                <a:latin typeface="Times New Roman"/>
                <a:cs typeface="Times New Roman"/>
              </a:rPr>
              <a:t>f</a:t>
            </a:r>
            <a:endParaRPr sz="1985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32302" y="3991454"/>
            <a:ext cx="215704" cy="316714"/>
          </a:xfrm>
          <a:prstGeom prst="rect">
            <a:avLst/>
          </a:prstGeom>
        </p:spPr>
        <p:txBody>
          <a:bodyPr vert="horz" wrap="square" lIns="0" tIns="11137" rIns="0" bIns="0" rtlCol="0">
            <a:spAutoFit/>
          </a:bodyPr>
          <a:lstStyle/>
          <a:p>
            <a:pPr marL="11723">
              <a:spcBef>
                <a:spcPts val="88"/>
              </a:spcBef>
            </a:pPr>
            <a:r>
              <a:rPr sz="1985" spc="-23" dirty="0">
                <a:latin typeface="Symbol"/>
                <a:cs typeface="Symbol"/>
              </a:rPr>
              <a:t></a:t>
            </a:r>
            <a:r>
              <a:rPr sz="1985" i="1" dirty="0">
                <a:latin typeface="Times New Roman"/>
                <a:cs typeface="Times New Roman"/>
              </a:rPr>
              <a:t>t</a:t>
            </a:r>
            <a:endParaRPr sz="198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051781" y="3700772"/>
            <a:ext cx="1007997" cy="1199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黑体" panose="02010609060101010101" pitchFamily="49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463771" y="3633233"/>
            <a:ext cx="171238" cy="2549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黑体" panose="02010609060101010101" pitchFamily="49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555779" y="3658670"/>
            <a:ext cx="1649814" cy="2549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黑体" panose="02010609060101010101" pitchFamily="49" charset="-12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33599" y="3977795"/>
            <a:ext cx="264942" cy="332660"/>
          </a:xfrm>
          <a:prstGeom prst="rect">
            <a:avLst/>
          </a:prstGeom>
        </p:spPr>
        <p:txBody>
          <a:bodyPr vert="horz" wrap="square" lIns="0" tIns="12895" rIns="0" bIns="0" rtlCol="0">
            <a:spAutoFit/>
          </a:bodyPr>
          <a:lstStyle/>
          <a:p>
            <a:pPr marL="11723">
              <a:spcBef>
                <a:spcPts val="102"/>
              </a:spcBef>
            </a:pPr>
            <a:r>
              <a:rPr sz="2077" i="1" spc="-51" dirty="0">
                <a:latin typeface="Symbol"/>
                <a:cs typeface="Symbol"/>
              </a:rPr>
              <a:t></a:t>
            </a:r>
            <a:endParaRPr sz="2077" dirty="0">
              <a:latin typeface="Symbol"/>
              <a:cs typeface="Symbol"/>
            </a:endParaRPr>
          </a:p>
        </p:txBody>
      </p:sp>
      <p:sp>
        <p:nvSpPr>
          <p:cNvPr id="23" name="灯片编号占位符 1">
            <a:extLst>
              <a:ext uri="{FF2B5EF4-FFF2-40B4-BE49-F238E27FC236}">
                <a16:creationId xmlns:a16="http://schemas.microsoft.com/office/drawing/2014/main" id="{D620A543-B7F0-4042-ACFB-EF6B0AC9CAD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78240" y="6377943"/>
            <a:ext cx="280416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023275" y="3234867"/>
            <a:ext cx="2156577" cy="3027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黑体" panose="02010609060101010101" pitchFamily="49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70184" y="1283678"/>
            <a:ext cx="2446372" cy="3301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黑体" panose="02010609060101010101" pitchFamily="49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639030" y="1289071"/>
            <a:ext cx="8952770" cy="4017165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3201652">
              <a:spcBef>
                <a:spcPts val="92"/>
              </a:spcBef>
            </a:pPr>
            <a:r>
              <a:rPr sz="2215" b="1" u="sng" spc="-549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215" b="1" u="sng" spc="5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纳</a:t>
            </a:r>
            <a:r>
              <a:rPr sz="2215" b="1" u="sng" spc="-5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维</a:t>
            </a:r>
            <a:r>
              <a:rPr sz="2215" b="1" spc="-28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2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(法国</a:t>
            </a:r>
            <a:r>
              <a:rPr sz="2215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(C.L.M.H.</a:t>
            </a:r>
            <a:r>
              <a:rPr spc="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pc="-14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Navier,</a:t>
            </a:r>
            <a:r>
              <a:rPr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1785-1836)</a:t>
            </a:r>
            <a:endParaRPr sz="2215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207514">
              <a:spcBef>
                <a:spcPts val="1879"/>
              </a:spcBef>
            </a:pPr>
            <a:r>
              <a:rPr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首先提</a:t>
            </a:r>
            <a:r>
              <a:rPr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出了</a:t>
            </a:r>
            <a:r>
              <a:rPr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不可压</a:t>
            </a:r>
            <a:r>
              <a:rPr spc="14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缩</a:t>
            </a:r>
            <a:r>
              <a:rPr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粘</a:t>
            </a:r>
            <a:r>
              <a:rPr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性流体</a:t>
            </a:r>
            <a:r>
              <a:rPr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</a:t>
            </a:r>
            <a:r>
              <a:rPr spc="14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动</a:t>
            </a:r>
            <a:r>
              <a:rPr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的微分</a:t>
            </a:r>
            <a:r>
              <a:rPr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方程</a:t>
            </a:r>
            <a:r>
              <a:rPr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组；</a:t>
            </a:r>
          </a:p>
          <a:p>
            <a:pPr marL="1271399"/>
            <a:endParaRPr sz="2815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180550">
              <a:spcBef>
                <a:spcPts val="5"/>
              </a:spcBef>
            </a:pPr>
            <a:r>
              <a:rPr sz="2215" b="1" u="sng" spc="-554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215" b="1" u="sng" spc="5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斯托克</a:t>
            </a:r>
            <a:r>
              <a:rPr sz="2215" b="1" u="sng" dirty="0">
                <a:solidFill>
                  <a:srgbClr val="0033CC"/>
                </a:solidFill>
                <a:uFill>
                  <a:solidFill>
                    <a:srgbClr val="0033CC"/>
                  </a:solidFill>
                </a:u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斯</a:t>
            </a:r>
            <a:r>
              <a:rPr sz="2215" b="1" spc="-208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2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sz="2215" spc="-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英国</a:t>
            </a:r>
            <a:r>
              <a:rPr sz="221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marL="3181136">
              <a:spcBef>
                <a:spcPts val="9"/>
              </a:spcBef>
            </a:pPr>
            <a:r>
              <a:rPr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(G.G.Stokes,1819-1903)</a:t>
            </a:r>
          </a:p>
          <a:p>
            <a:pPr marL="3191687" marR="2646551">
              <a:lnSpc>
                <a:spcPct val="100200"/>
              </a:lnSpc>
              <a:spcBef>
                <a:spcPts val="1214"/>
              </a:spcBef>
            </a:pPr>
            <a:r>
              <a:rPr sz="1846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严格导出了这些方程，</a:t>
            </a:r>
            <a:r>
              <a:rPr sz="1846" spc="-14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并</a:t>
            </a:r>
            <a:r>
              <a:rPr sz="1846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把 流体质</a:t>
            </a:r>
            <a:r>
              <a:rPr sz="1846" spc="-14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sz="1846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sz="1846" spc="-14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</a:t>
            </a:r>
            <a:r>
              <a:rPr sz="1846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动分解</a:t>
            </a:r>
            <a:r>
              <a:rPr sz="1846" spc="-14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sz="1846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平</a:t>
            </a:r>
            <a:r>
              <a:rPr sz="1846" spc="-14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动</a:t>
            </a:r>
            <a:r>
              <a:rPr sz="1846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 转动、均匀膨胀或压缩</a:t>
            </a:r>
            <a:r>
              <a:rPr sz="1846" spc="-9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及</a:t>
            </a:r>
            <a:r>
              <a:rPr sz="1846" spc="5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 </a:t>
            </a:r>
            <a:r>
              <a:rPr sz="1846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剪切所引起的变形运动。</a:t>
            </a:r>
          </a:p>
          <a:p>
            <a:pPr marL="1271399">
              <a:spcBef>
                <a:spcPts val="23"/>
              </a:spcBef>
            </a:pPr>
            <a:endParaRPr sz="2539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83123"/>
            <a:r>
              <a:rPr sz="2215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纳维-斯托克斯方程</a:t>
            </a:r>
            <a:r>
              <a:rPr sz="2215" spc="-157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sz="2215" spc="-5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(N-S</a:t>
            </a:r>
            <a:r>
              <a:rPr sz="2215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方程）</a:t>
            </a:r>
            <a:endParaRPr sz="2215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03803" y="5882212"/>
            <a:ext cx="192258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986" y="0"/>
                </a:lnTo>
              </a:path>
            </a:pathLst>
          </a:custGeom>
          <a:ln w="137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62" dirty="0">
              <a:latin typeface="黑体" panose="02010609060101010101" pitchFamily="49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49351" y="5882212"/>
            <a:ext cx="363415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376" y="0"/>
                </a:lnTo>
              </a:path>
            </a:pathLst>
          </a:custGeom>
          <a:ln w="137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62" dirty="0">
              <a:latin typeface="黑体" panose="02010609060101010101" pitchFamily="49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66957" y="5882212"/>
            <a:ext cx="196948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2813" y="0"/>
                </a:lnTo>
              </a:path>
            </a:pathLst>
          </a:custGeom>
          <a:ln w="137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62" dirty="0">
              <a:latin typeface="黑体" panose="02010609060101010101" pitchFamily="49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61576" y="5678683"/>
            <a:ext cx="172915" cy="32085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sz="1985" spc="148" dirty="0">
                <a:latin typeface="Times New Roman"/>
                <a:cs typeface="Times New Roman"/>
              </a:rPr>
              <a:t>+</a:t>
            </a:r>
            <a:endParaRPr sz="198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16973" y="5688633"/>
            <a:ext cx="505265" cy="190634"/>
          </a:xfrm>
          <a:prstGeom prst="rect">
            <a:avLst/>
          </a:prstGeom>
        </p:spPr>
        <p:txBody>
          <a:bodyPr vert="horz" wrap="square" lIns="0" tIns="12895" rIns="0" bIns="0" rtlCol="0">
            <a:spAutoFit/>
          </a:bodyPr>
          <a:lstStyle/>
          <a:p>
            <a:pPr>
              <a:spcBef>
                <a:spcPts val="102"/>
              </a:spcBef>
              <a:tabLst>
                <a:tab pos="400353" algn="l"/>
              </a:tabLst>
            </a:pPr>
            <a:r>
              <a:rPr sz="1154" i="1" u="heavy" spc="3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54" i="1" u="heavy" spc="3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154" i="1" u="heavy" spc="7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154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97173" y="5852570"/>
            <a:ext cx="58029" cy="190634"/>
          </a:xfrm>
          <a:prstGeom prst="rect">
            <a:avLst/>
          </a:prstGeom>
        </p:spPr>
        <p:txBody>
          <a:bodyPr vert="horz" wrap="square" lIns="0" tIns="12895" rIns="0" bIns="0" rtlCol="0">
            <a:spAutoFit/>
          </a:bodyPr>
          <a:lstStyle/>
          <a:p>
            <a:pPr>
              <a:spcBef>
                <a:spcPts val="102"/>
              </a:spcBef>
            </a:pPr>
            <a:r>
              <a:rPr sz="1154" i="1" spc="37" dirty="0">
                <a:latin typeface="Times New Roman"/>
                <a:cs typeface="Times New Roman"/>
              </a:rPr>
              <a:t>j</a:t>
            </a:r>
            <a:endParaRPr sz="1154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65995" y="5852570"/>
            <a:ext cx="58029" cy="190634"/>
          </a:xfrm>
          <a:prstGeom prst="rect">
            <a:avLst/>
          </a:prstGeom>
        </p:spPr>
        <p:txBody>
          <a:bodyPr vert="horz" wrap="square" lIns="0" tIns="12895" rIns="0" bIns="0" rtlCol="0">
            <a:spAutoFit/>
          </a:bodyPr>
          <a:lstStyle/>
          <a:p>
            <a:pPr>
              <a:spcBef>
                <a:spcPts val="102"/>
              </a:spcBef>
            </a:pPr>
            <a:r>
              <a:rPr sz="1154" i="1" spc="37" dirty="0">
                <a:latin typeface="Times New Roman"/>
                <a:cs typeface="Times New Roman"/>
              </a:rPr>
              <a:t>i</a:t>
            </a:r>
            <a:endParaRPr sz="1154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30253" y="6052499"/>
            <a:ext cx="58029" cy="190634"/>
          </a:xfrm>
          <a:prstGeom prst="rect">
            <a:avLst/>
          </a:prstGeom>
        </p:spPr>
        <p:txBody>
          <a:bodyPr vert="horz" wrap="square" lIns="0" tIns="12895" rIns="0" bIns="0" rtlCol="0">
            <a:spAutoFit/>
          </a:bodyPr>
          <a:lstStyle/>
          <a:p>
            <a:pPr>
              <a:spcBef>
                <a:spcPts val="102"/>
              </a:spcBef>
            </a:pPr>
            <a:r>
              <a:rPr sz="1154" i="1" spc="37" dirty="0">
                <a:latin typeface="Times New Roman"/>
                <a:cs typeface="Times New Roman"/>
              </a:rPr>
              <a:t>j</a:t>
            </a:r>
            <a:endParaRPr sz="1154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20076" y="6052499"/>
            <a:ext cx="58029" cy="190634"/>
          </a:xfrm>
          <a:prstGeom prst="rect">
            <a:avLst/>
          </a:prstGeom>
        </p:spPr>
        <p:txBody>
          <a:bodyPr vert="horz" wrap="square" lIns="0" tIns="12895" rIns="0" bIns="0" rtlCol="0">
            <a:spAutoFit/>
          </a:bodyPr>
          <a:lstStyle/>
          <a:p>
            <a:pPr>
              <a:spcBef>
                <a:spcPts val="102"/>
              </a:spcBef>
            </a:pPr>
            <a:r>
              <a:rPr sz="1154" i="1" spc="37" dirty="0">
                <a:latin typeface="Times New Roman"/>
                <a:cs typeface="Times New Roman"/>
              </a:rPr>
              <a:t>i</a:t>
            </a:r>
            <a:endParaRPr sz="1154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68640" y="6052499"/>
            <a:ext cx="58029" cy="190634"/>
          </a:xfrm>
          <a:prstGeom prst="rect">
            <a:avLst/>
          </a:prstGeom>
        </p:spPr>
        <p:txBody>
          <a:bodyPr vert="horz" wrap="square" lIns="0" tIns="12895" rIns="0" bIns="0" rtlCol="0">
            <a:spAutoFit/>
          </a:bodyPr>
          <a:lstStyle/>
          <a:p>
            <a:pPr>
              <a:spcBef>
                <a:spcPts val="102"/>
              </a:spcBef>
            </a:pPr>
            <a:r>
              <a:rPr sz="1154" i="1" spc="37" dirty="0">
                <a:latin typeface="Times New Roman"/>
                <a:cs typeface="Times New Roman"/>
              </a:rPr>
              <a:t>j</a:t>
            </a:r>
            <a:endParaRPr sz="1154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89083" y="5514746"/>
            <a:ext cx="1249094" cy="32085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  <a:tabLst>
                <a:tab pos="955455" algn="l"/>
              </a:tabLst>
            </a:pPr>
            <a:r>
              <a:rPr sz="1985" spc="105" dirty="0">
                <a:latin typeface="Symbol"/>
                <a:cs typeface="Symbol"/>
              </a:rPr>
              <a:t></a:t>
            </a:r>
            <a:r>
              <a:rPr sz="1985" i="1" spc="129" dirty="0">
                <a:latin typeface="Times New Roman"/>
                <a:cs typeface="Times New Roman"/>
              </a:rPr>
              <a:t>u</a:t>
            </a:r>
            <a:r>
              <a:rPr sz="1985" i="1" dirty="0">
                <a:latin typeface="Times New Roman"/>
                <a:cs typeface="Times New Roman"/>
              </a:rPr>
              <a:t>	</a:t>
            </a:r>
            <a:r>
              <a:rPr sz="1985" spc="105" dirty="0">
                <a:latin typeface="Symbol"/>
                <a:cs typeface="Symbol"/>
              </a:rPr>
              <a:t></a:t>
            </a:r>
            <a:r>
              <a:rPr sz="1985" i="1" spc="129" dirty="0">
                <a:latin typeface="Times New Roman"/>
                <a:cs typeface="Times New Roman"/>
              </a:rPr>
              <a:t>u</a:t>
            </a:r>
            <a:endParaRPr sz="198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75710" y="5580717"/>
            <a:ext cx="798928" cy="32079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  <a:tabLst>
                <a:tab pos="293084" algn="l"/>
              </a:tabLst>
            </a:pPr>
            <a:r>
              <a:rPr sz="1154" i="1" u="heavy" spc="3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54" i="1" u="heavy" spc="3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154" i="1" spc="37" dirty="0">
                <a:latin typeface="Times New Roman"/>
                <a:cs typeface="Times New Roman"/>
              </a:rPr>
              <a:t> </a:t>
            </a:r>
            <a:r>
              <a:rPr sz="2977" spc="214" baseline="-21963" dirty="0">
                <a:latin typeface="Symbol"/>
                <a:cs typeface="Symbol"/>
              </a:rPr>
              <a:t></a:t>
            </a:r>
            <a:r>
              <a:rPr sz="2977" spc="-582" baseline="-21963" dirty="0">
                <a:latin typeface="Times New Roman"/>
                <a:cs typeface="Times New Roman"/>
              </a:rPr>
              <a:t> </a:t>
            </a:r>
            <a:r>
              <a:rPr sz="2977" i="1" spc="193" baseline="-21963" dirty="0">
                <a:latin typeface="Times New Roman"/>
                <a:cs typeface="Times New Roman"/>
              </a:rPr>
              <a:t>u</a:t>
            </a:r>
            <a:endParaRPr sz="2977" baseline="-21963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23660" y="5678683"/>
            <a:ext cx="1138311" cy="32085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  <a:tabLst>
                <a:tab pos="300704" algn="l"/>
                <a:tab pos="754398" algn="l"/>
                <a:tab pos="968937" algn="l"/>
              </a:tabLst>
            </a:pPr>
            <a:r>
              <a:rPr sz="1731" i="1" u="heavy" spc="48" baseline="3777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731" i="1" u="heavy" spc="55" baseline="3777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731" i="1" u="heavy" spc="208" baseline="3777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31" i="1" baseline="37777" dirty="0">
                <a:latin typeface="Times New Roman"/>
                <a:cs typeface="Times New Roman"/>
              </a:rPr>
              <a:t> </a:t>
            </a:r>
            <a:r>
              <a:rPr sz="1731" i="1" spc="20" baseline="37777" dirty="0">
                <a:latin typeface="Times New Roman"/>
                <a:cs typeface="Times New Roman"/>
              </a:rPr>
              <a:t> </a:t>
            </a:r>
            <a:r>
              <a:rPr sz="1985" spc="143" dirty="0">
                <a:latin typeface="Symbol"/>
                <a:cs typeface="Symbol"/>
              </a:rPr>
              <a:t></a:t>
            </a:r>
            <a:r>
              <a:rPr sz="1985" dirty="0">
                <a:latin typeface="Times New Roman"/>
                <a:cs typeface="Times New Roman"/>
              </a:rPr>
              <a:t>	</a:t>
            </a:r>
            <a:r>
              <a:rPr sz="1985" i="1" spc="69" dirty="0">
                <a:latin typeface="Times New Roman"/>
                <a:cs typeface="Times New Roman"/>
              </a:rPr>
              <a:t>f</a:t>
            </a:r>
            <a:r>
              <a:rPr sz="1985" i="1" dirty="0">
                <a:latin typeface="Times New Roman"/>
                <a:cs typeface="Times New Roman"/>
              </a:rPr>
              <a:t>	</a:t>
            </a:r>
            <a:r>
              <a:rPr sz="1985" spc="143" dirty="0">
                <a:latin typeface="Symbol"/>
                <a:cs typeface="Symbol"/>
              </a:rPr>
              <a:t></a:t>
            </a:r>
            <a:endParaRPr sz="1985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52327" y="5878611"/>
            <a:ext cx="229772" cy="32085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sz="1985" spc="105" dirty="0">
                <a:latin typeface="Symbol"/>
                <a:cs typeface="Symbol"/>
              </a:rPr>
              <a:t></a:t>
            </a:r>
            <a:r>
              <a:rPr sz="1985" i="1" spc="69" dirty="0">
                <a:latin typeface="Times New Roman"/>
                <a:cs typeface="Times New Roman"/>
              </a:rPr>
              <a:t>t</a:t>
            </a:r>
            <a:endParaRPr sz="198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36713" y="5878611"/>
            <a:ext cx="277837" cy="32085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sz="1985" spc="105" dirty="0">
                <a:latin typeface="Symbol"/>
                <a:cs typeface="Symbol"/>
              </a:rPr>
              <a:t></a:t>
            </a:r>
            <a:r>
              <a:rPr sz="1985" i="1" spc="115" dirty="0">
                <a:latin typeface="Times New Roman"/>
                <a:cs typeface="Times New Roman"/>
              </a:rPr>
              <a:t>x</a:t>
            </a:r>
            <a:endParaRPr sz="198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28362" y="5463124"/>
            <a:ext cx="1502312" cy="745490"/>
          </a:xfrm>
          <a:prstGeom prst="rect">
            <a:avLst/>
          </a:prstGeom>
        </p:spPr>
        <p:txBody>
          <a:bodyPr vert="horz" wrap="square" lIns="0" tIns="69752" rIns="0" bIns="0" rtlCol="0">
            <a:spAutoFit/>
          </a:bodyPr>
          <a:lstStyle/>
          <a:p>
            <a:pPr>
              <a:spcBef>
                <a:spcPts val="549"/>
              </a:spcBef>
              <a:tabLst>
                <a:tab pos="873977" algn="l"/>
              </a:tabLst>
            </a:pPr>
            <a:r>
              <a:rPr sz="1985" spc="129" dirty="0">
                <a:latin typeface="Times New Roman"/>
                <a:cs typeface="Times New Roman"/>
              </a:rPr>
              <a:t>1</a:t>
            </a:r>
            <a:r>
              <a:rPr sz="1985" spc="420" dirty="0">
                <a:latin typeface="Times New Roman"/>
                <a:cs typeface="Times New Roman"/>
              </a:rPr>
              <a:t> </a:t>
            </a:r>
            <a:r>
              <a:rPr sz="1985" spc="120" dirty="0">
                <a:latin typeface="Symbol"/>
                <a:cs typeface="Symbol"/>
              </a:rPr>
              <a:t></a:t>
            </a:r>
            <a:r>
              <a:rPr sz="1985" i="1" spc="120" dirty="0">
                <a:latin typeface="Times New Roman"/>
                <a:cs typeface="Times New Roman"/>
              </a:rPr>
              <a:t>p	</a:t>
            </a:r>
            <a:r>
              <a:rPr sz="1985" i="1" spc="129" dirty="0">
                <a:latin typeface="Times New Roman"/>
                <a:cs typeface="Times New Roman"/>
              </a:rPr>
              <a:t>μ</a:t>
            </a:r>
            <a:r>
              <a:rPr sz="1985" i="1" spc="92" dirty="0">
                <a:latin typeface="Times New Roman"/>
                <a:cs typeface="Times New Roman"/>
              </a:rPr>
              <a:t> </a:t>
            </a:r>
            <a:r>
              <a:rPr sz="1985" spc="166" dirty="0">
                <a:latin typeface="Symbol"/>
                <a:cs typeface="Symbol"/>
              </a:rPr>
              <a:t></a:t>
            </a:r>
            <a:r>
              <a:rPr sz="1731" spc="249" baseline="44444" dirty="0">
                <a:latin typeface="Times New Roman"/>
                <a:cs typeface="Times New Roman"/>
              </a:rPr>
              <a:t>2</a:t>
            </a:r>
            <a:r>
              <a:rPr sz="1985" i="1" spc="166" dirty="0">
                <a:latin typeface="Times New Roman"/>
                <a:cs typeface="Times New Roman"/>
              </a:rPr>
              <a:t>u</a:t>
            </a:r>
            <a:endParaRPr sz="1985">
              <a:latin typeface="Times New Roman"/>
              <a:cs typeface="Times New Roman"/>
            </a:endParaRPr>
          </a:p>
          <a:p>
            <a:pPr marL="15240">
              <a:spcBef>
                <a:spcPts val="462"/>
              </a:spcBef>
              <a:tabLst>
                <a:tab pos="880424" algn="l"/>
                <a:tab pos="1145959" algn="l"/>
              </a:tabLst>
            </a:pPr>
            <a:r>
              <a:rPr sz="1985" i="1" spc="125" dirty="0">
                <a:latin typeface="Times New Roman"/>
                <a:cs typeface="Times New Roman"/>
              </a:rPr>
              <a:t>ρ</a:t>
            </a:r>
            <a:r>
              <a:rPr sz="1985" i="1" spc="138" dirty="0">
                <a:latin typeface="Times New Roman"/>
                <a:cs typeface="Times New Roman"/>
              </a:rPr>
              <a:t> </a:t>
            </a:r>
            <a:r>
              <a:rPr sz="1985" spc="111" dirty="0">
                <a:latin typeface="Symbol"/>
                <a:cs typeface="Symbol"/>
              </a:rPr>
              <a:t></a:t>
            </a:r>
            <a:r>
              <a:rPr sz="1985" i="1" spc="111" dirty="0">
                <a:latin typeface="Times New Roman"/>
                <a:cs typeface="Times New Roman"/>
              </a:rPr>
              <a:t>x	</a:t>
            </a:r>
            <a:r>
              <a:rPr sz="1985" i="1" spc="125" dirty="0">
                <a:latin typeface="Times New Roman"/>
                <a:cs typeface="Times New Roman"/>
              </a:rPr>
              <a:t>ρ	</a:t>
            </a:r>
            <a:r>
              <a:rPr sz="1985" spc="111" dirty="0">
                <a:latin typeface="Symbol"/>
                <a:cs typeface="Symbol"/>
              </a:rPr>
              <a:t></a:t>
            </a:r>
            <a:r>
              <a:rPr sz="1985" i="1" spc="111" dirty="0">
                <a:latin typeface="Times New Roman"/>
                <a:cs typeface="Times New Roman"/>
              </a:rPr>
              <a:t>x</a:t>
            </a:r>
            <a:endParaRPr sz="198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823856" y="5494141"/>
            <a:ext cx="3842238" cy="797755"/>
          </a:xfrm>
          <a:custGeom>
            <a:avLst/>
            <a:gdLst/>
            <a:ahLst/>
            <a:cxnLst/>
            <a:rect l="l" t="t" r="r" b="b"/>
            <a:pathLst>
              <a:path w="4162425" h="864234">
                <a:moveTo>
                  <a:pt x="0" y="864108"/>
                </a:moveTo>
                <a:lnTo>
                  <a:pt x="4162044" y="864108"/>
                </a:lnTo>
                <a:lnTo>
                  <a:pt x="4162044" y="0"/>
                </a:lnTo>
                <a:lnTo>
                  <a:pt x="0" y="0"/>
                </a:lnTo>
                <a:lnTo>
                  <a:pt x="0" y="864108"/>
                </a:lnTo>
                <a:close/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662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491515" y="1203726"/>
            <a:ext cx="2281780" cy="2973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sz="1662" dirty="0">
              <a:cs typeface="+mn-ea"/>
              <a:sym typeface="+mn-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41690" y="4177636"/>
            <a:ext cx="4386306" cy="20707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sz="1662" dirty="0">
              <a:cs typeface="+mn-ea"/>
              <a:sym typeface="+mn-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24634" y="2584704"/>
            <a:ext cx="1029872" cy="0"/>
          </a:xfrm>
          <a:custGeom>
            <a:avLst/>
            <a:gdLst/>
            <a:ahLst/>
            <a:cxnLst/>
            <a:rect l="l" t="t" r="r" b="b"/>
            <a:pathLst>
              <a:path w="1115695">
                <a:moveTo>
                  <a:pt x="0" y="0"/>
                </a:moveTo>
                <a:lnTo>
                  <a:pt x="1115567" y="0"/>
                </a:lnTo>
              </a:path>
            </a:pathLst>
          </a:custGeom>
          <a:ln w="609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sz="1662" dirty="0">
              <a:cs typeface="+mn-ea"/>
              <a:sym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7124" y="1059572"/>
            <a:ext cx="8512277" cy="5436079"/>
          </a:xfrm>
          <a:prstGeom prst="rect">
            <a:avLst/>
          </a:prstGeom>
        </p:spPr>
        <p:txBody>
          <a:bodyPr vert="horz" wrap="square" lIns="0" tIns="148883" rIns="0" bIns="0" rtlCol="0">
            <a:spAutoFit/>
          </a:bodyPr>
          <a:lstStyle/>
          <a:p>
            <a:pPr marL="11723">
              <a:lnSpc>
                <a:spcPct val="120000"/>
              </a:lnSpc>
              <a:spcBef>
                <a:spcPct val="0"/>
              </a:spcBef>
              <a:tabLst>
                <a:tab pos="1087929" algn="l"/>
              </a:tabLst>
            </a:pPr>
            <a:r>
              <a:rPr sz="2215" b="1" u="sng" spc="-55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cs typeface="+mn-ea"/>
                <a:sym typeface="+mn-lt"/>
              </a:rPr>
              <a:t> </a:t>
            </a:r>
            <a:r>
              <a:rPr sz="2215" b="1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cs typeface="+mn-ea"/>
                <a:sym typeface="+mn-lt"/>
              </a:rPr>
              <a:t>冯.卡</a:t>
            </a:r>
            <a:r>
              <a:rPr sz="2215" b="1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cs typeface="+mn-ea"/>
                <a:sym typeface="+mn-lt"/>
              </a:rPr>
              <a:t>门</a:t>
            </a:r>
            <a:r>
              <a:rPr sz="2215" b="1" spc="-5" dirty="0">
                <a:solidFill>
                  <a:srgbClr val="0000FF"/>
                </a:solidFill>
                <a:cs typeface="+mn-ea"/>
                <a:sym typeface="+mn-lt"/>
              </a:rPr>
              <a:t>	</a:t>
            </a:r>
            <a:r>
              <a:rPr sz="1846" b="1" spc="-46" dirty="0">
                <a:cs typeface="+mn-ea"/>
                <a:sym typeface="+mn-lt"/>
              </a:rPr>
              <a:t>(</a:t>
            </a:r>
            <a:r>
              <a:rPr sz="1846" spc="-46" dirty="0">
                <a:cs typeface="+mn-ea"/>
                <a:sym typeface="+mn-lt"/>
              </a:rPr>
              <a:t>T.</a:t>
            </a:r>
            <a:r>
              <a:rPr sz="1846" spc="-23" dirty="0">
                <a:cs typeface="+mn-ea"/>
                <a:sym typeface="+mn-lt"/>
              </a:rPr>
              <a:t> </a:t>
            </a:r>
            <a:r>
              <a:rPr sz="1846" spc="5" dirty="0">
                <a:cs typeface="+mn-ea"/>
                <a:sym typeface="+mn-lt"/>
              </a:rPr>
              <a:t>von</a:t>
            </a:r>
            <a:r>
              <a:rPr sz="1846" spc="-9" dirty="0">
                <a:cs typeface="+mn-ea"/>
                <a:sym typeface="+mn-lt"/>
              </a:rPr>
              <a:t> </a:t>
            </a:r>
            <a:r>
              <a:rPr sz="1846" spc="-105" dirty="0">
                <a:cs typeface="+mn-ea"/>
                <a:sym typeface="+mn-lt"/>
              </a:rPr>
              <a:t>Kármán</a:t>
            </a:r>
            <a:r>
              <a:rPr sz="1846" spc="162" dirty="0">
                <a:cs typeface="+mn-ea"/>
                <a:sym typeface="+mn-lt"/>
              </a:rPr>
              <a:t> </a:t>
            </a:r>
            <a:r>
              <a:rPr sz="1846" dirty="0">
                <a:cs typeface="+mn-ea"/>
                <a:sym typeface="+mn-lt"/>
              </a:rPr>
              <a:t>,</a:t>
            </a:r>
            <a:r>
              <a:rPr sz="1846" spc="-18" dirty="0">
                <a:cs typeface="+mn-ea"/>
                <a:sym typeface="+mn-lt"/>
              </a:rPr>
              <a:t> </a:t>
            </a:r>
            <a:r>
              <a:rPr sz="1846" dirty="0">
                <a:cs typeface="+mn-ea"/>
                <a:sym typeface="+mn-lt"/>
              </a:rPr>
              <a:t>1881-1963,</a:t>
            </a:r>
            <a:r>
              <a:rPr sz="1846" spc="-28" dirty="0">
                <a:cs typeface="+mn-ea"/>
                <a:sym typeface="+mn-lt"/>
              </a:rPr>
              <a:t> </a:t>
            </a:r>
            <a:r>
              <a:rPr sz="1846" dirty="0">
                <a:cs typeface="+mn-ea"/>
                <a:sym typeface="+mn-lt"/>
              </a:rPr>
              <a:t>匈牙利、美国</a:t>
            </a:r>
            <a:r>
              <a:rPr sz="1846" b="1" dirty="0">
                <a:cs typeface="+mn-ea"/>
                <a:sym typeface="+mn-lt"/>
              </a:rPr>
              <a:t>)</a:t>
            </a:r>
            <a:endParaRPr sz="1846" dirty="0">
              <a:cs typeface="+mn-ea"/>
              <a:sym typeface="+mn-lt"/>
            </a:endParaRPr>
          </a:p>
          <a:p>
            <a:pPr marL="65651" marR="3257924" indent="515828">
              <a:lnSpc>
                <a:spcPct val="120000"/>
              </a:lnSpc>
              <a:spcBef>
                <a:spcPct val="0"/>
              </a:spcBef>
            </a:pPr>
            <a:r>
              <a:rPr sz="2031" spc="-5" dirty="0">
                <a:cs typeface="+mn-ea"/>
                <a:sym typeface="+mn-lt"/>
              </a:rPr>
              <a:t>在</a:t>
            </a:r>
            <a:r>
              <a:rPr sz="2031" spc="-9" dirty="0">
                <a:cs typeface="+mn-ea"/>
                <a:sym typeface="+mn-lt"/>
              </a:rPr>
              <a:t>1911-1912</a:t>
            </a:r>
            <a:r>
              <a:rPr sz="2031" spc="-5" dirty="0">
                <a:cs typeface="+mn-ea"/>
                <a:sym typeface="+mn-lt"/>
              </a:rPr>
              <a:t>年连续发表的论文中，提出 了分</a:t>
            </a:r>
            <a:r>
              <a:rPr sz="2031" spc="-14" dirty="0">
                <a:cs typeface="+mn-ea"/>
                <a:sym typeface="+mn-lt"/>
              </a:rPr>
              <a:t>析</a:t>
            </a:r>
            <a:r>
              <a:rPr sz="2031" dirty="0">
                <a:cs typeface="+mn-ea"/>
                <a:sym typeface="+mn-lt"/>
              </a:rPr>
              <a:t>带旋</a:t>
            </a:r>
            <a:r>
              <a:rPr sz="2031" spc="-5" dirty="0">
                <a:cs typeface="+mn-ea"/>
                <a:sym typeface="+mn-lt"/>
              </a:rPr>
              <a:t>涡尾</a:t>
            </a:r>
            <a:r>
              <a:rPr sz="2031" spc="-14" dirty="0">
                <a:cs typeface="+mn-ea"/>
                <a:sym typeface="+mn-lt"/>
              </a:rPr>
              <a:t>流</a:t>
            </a:r>
            <a:r>
              <a:rPr sz="2031" dirty="0">
                <a:cs typeface="+mn-ea"/>
                <a:sym typeface="+mn-lt"/>
              </a:rPr>
              <a:t>及其</a:t>
            </a:r>
            <a:r>
              <a:rPr sz="2031" spc="-5" dirty="0">
                <a:cs typeface="+mn-ea"/>
                <a:sym typeface="+mn-lt"/>
              </a:rPr>
              <a:t>所产</a:t>
            </a:r>
            <a:r>
              <a:rPr sz="2031" spc="-14" dirty="0">
                <a:cs typeface="+mn-ea"/>
                <a:sym typeface="+mn-lt"/>
              </a:rPr>
              <a:t>生</a:t>
            </a:r>
            <a:r>
              <a:rPr sz="2031" dirty="0">
                <a:cs typeface="+mn-ea"/>
                <a:sym typeface="+mn-lt"/>
              </a:rPr>
              <a:t>的阻</a:t>
            </a:r>
            <a:r>
              <a:rPr sz="2031" spc="-5" dirty="0">
                <a:cs typeface="+mn-ea"/>
                <a:sym typeface="+mn-lt"/>
              </a:rPr>
              <a:t>力的</a:t>
            </a:r>
            <a:r>
              <a:rPr sz="2031" spc="-14" dirty="0">
                <a:cs typeface="+mn-ea"/>
                <a:sym typeface="+mn-lt"/>
              </a:rPr>
              <a:t>理</a:t>
            </a:r>
            <a:r>
              <a:rPr sz="2031" dirty="0">
                <a:cs typeface="+mn-ea"/>
                <a:sym typeface="+mn-lt"/>
              </a:rPr>
              <a:t>论</a:t>
            </a:r>
            <a:r>
              <a:rPr sz="2031" spc="-5" dirty="0">
                <a:cs typeface="+mn-ea"/>
                <a:sym typeface="+mn-lt"/>
              </a:rPr>
              <a:t>， 人们称这种尾涡的排列为</a:t>
            </a:r>
            <a:r>
              <a:rPr sz="2031" spc="-5" dirty="0">
                <a:solidFill>
                  <a:srgbClr val="0000FF"/>
                </a:solidFill>
                <a:cs typeface="+mn-ea"/>
                <a:sym typeface="+mn-lt"/>
              </a:rPr>
              <a:t>卡门涡街</a:t>
            </a:r>
            <a:r>
              <a:rPr sz="2031" spc="-5" dirty="0">
                <a:cs typeface="+mn-ea"/>
                <a:sym typeface="+mn-lt"/>
              </a:rPr>
              <a:t>。</a:t>
            </a:r>
            <a:endParaRPr sz="2031" dirty="0">
              <a:cs typeface="+mn-ea"/>
              <a:sym typeface="+mn-lt"/>
            </a:endParaRPr>
          </a:p>
          <a:p>
            <a:pPr marL="65651" marR="3515252" indent="515828">
              <a:lnSpc>
                <a:spcPct val="120000"/>
              </a:lnSpc>
              <a:spcBef>
                <a:spcPct val="0"/>
              </a:spcBef>
            </a:pPr>
            <a:r>
              <a:rPr sz="2031" spc="-5" dirty="0">
                <a:cs typeface="+mn-ea"/>
                <a:sym typeface="+mn-lt"/>
              </a:rPr>
              <a:t>在</a:t>
            </a:r>
            <a:r>
              <a:rPr sz="2031" dirty="0">
                <a:cs typeface="+mn-ea"/>
                <a:sym typeface="+mn-lt"/>
              </a:rPr>
              <a:t>1930</a:t>
            </a:r>
            <a:r>
              <a:rPr sz="2031" spc="-5" dirty="0">
                <a:cs typeface="+mn-ea"/>
                <a:sym typeface="+mn-lt"/>
              </a:rPr>
              <a:t>年的论文中，提出了计算</a:t>
            </a:r>
            <a:r>
              <a:rPr lang="zh-CN" altLang="en-US" sz="2031" spc="-5" dirty="0">
                <a:cs typeface="+mn-ea"/>
                <a:sym typeface="+mn-lt"/>
              </a:rPr>
              <a:t>湍</a:t>
            </a:r>
            <a:r>
              <a:rPr sz="2031" spc="-5" dirty="0" err="1">
                <a:cs typeface="+mn-ea"/>
                <a:sym typeface="+mn-lt"/>
              </a:rPr>
              <a:t>流粗</a:t>
            </a:r>
            <a:r>
              <a:rPr sz="2031" spc="-5" dirty="0">
                <a:cs typeface="+mn-ea"/>
                <a:sym typeface="+mn-lt"/>
              </a:rPr>
              <a:t> 糙管阻力系数的理论公式。</a:t>
            </a:r>
            <a:endParaRPr sz="2031" dirty="0">
              <a:cs typeface="+mn-ea"/>
              <a:sym typeface="+mn-lt"/>
            </a:endParaRPr>
          </a:p>
          <a:p>
            <a:pPr marL="65651" marR="3322402" indent="452522">
              <a:lnSpc>
                <a:spcPct val="120000"/>
              </a:lnSpc>
              <a:spcBef>
                <a:spcPct val="0"/>
              </a:spcBef>
            </a:pPr>
            <a:r>
              <a:rPr sz="2031" spc="-5" dirty="0">
                <a:cs typeface="+mn-ea"/>
                <a:sym typeface="+mn-lt"/>
              </a:rPr>
              <a:t>在</a:t>
            </a:r>
            <a:r>
              <a:rPr lang="zh-CN" altLang="en-US" sz="2031" spc="-5" dirty="0">
                <a:cs typeface="+mn-ea"/>
                <a:sym typeface="+mn-lt"/>
              </a:rPr>
              <a:t>湍</a:t>
            </a:r>
            <a:r>
              <a:rPr sz="2031" spc="-5" dirty="0" err="1">
                <a:cs typeface="+mn-ea"/>
                <a:sym typeface="+mn-lt"/>
              </a:rPr>
              <a:t>流边界层</a:t>
            </a:r>
            <a:r>
              <a:rPr sz="2031" dirty="0" err="1">
                <a:cs typeface="+mn-ea"/>
                <a:sym typeface="+mn-lt"/>
              </a:rPr>
              <a:t>理论</a:t>
            </a:r>
            <a:r>
              <a:rPr sz="2031" spc="-5" dirty="0" err="1">
                <a:cs typeface="+mn-ea"/>
                <a:sym typeface="+mn-lt"/>
              </a:rPr>
              <a:t>、超声</a:t>
            </a:r>
            <a:r>
              <a:rPr sz="2031" dirty="0" err="1">
                <a:cs typeface="+mn-ea"/>
                <a:sym typeface="+mn-lt"/>
              </a:rPr>
              <a:t>速空</a:t>
            </a:r>
            <a:r>
              <a:rPr sz="2031" spc="-5" dirty="0" err="1">
                <a:cs typeface="+mn-ea"/>
                <a:sym typeface="+mn-lt"/>
              </a:rPr>
              <a:t>气动力</a:t>
            </a:r>
            <a:r>
              <a:rPr sz="2031" dirty="0" err="1">
                <a:cs typeface="+mn-ea"/>
                <a:sym typeface="+mn-lt"/>
              </a:rPr>
              <a:t>学</a:t>
            </a:r>
            <a:r>
              <a:rPr sz="2031" spc="-5" dirty="0">
                <a:cs typeface="+mn-ea"/>
                <a:sym typeface="+mn-lt"/>
              </a:rPr>
              <a:t>、 火箭及喷气技术等方面都有重要贡</a:t>
            </a:r>
            <a:r>
              <a:rPr sz="2031" dirty="0">
                <a:cs typeface="+mn-ea"/>
                <a:sym typeface="+mn-lt"/>
              </a:rPr>
              <a:t>献</a:t>
            </a:r>
            <a:r>
              <a:rPr sz="2031" spc="-5" dirty="0">
                <a:cs typeface="+mn-ea"/>
                <a:sym typeface="+mn-lt"/>
              </a:rPr>
              <a:t>。</a:t>
            </a:r>
            <a:endParaRPr sz="2031" dirty="0"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sz="3139" dirty="0">
              <a:cs typeface="+mn-ea"/>
              <a:sym typeface="+mn-lt"/>
            </a:endParaRPr>
          </a:p>
          <a:p>
            <a:pPr marL="5184660" marR="4689" indent="468349" algn="just">
              <a:lnSpc>
                <a:spcPct val="120000"/>
              </a:lnSpc>
              <a:spcBef>
                <a:spcPct val="0"/>
              </a:spcBef>
            </a:pPr>
            <a:r>
              <a:rPr sz="1846" spc="5" dirty="0">
                <a:solidFill>
                  <a:srgbClr val="0033CC"/>
                </a:solidFill>
                <a:cs typeface="+mn-ea"/>
                <a:sym typeface="+mn-lt"/>
              </a:rPr>
              <a:t>20</a:t>
            </a:r>
            <a:r>
              <a:rPr sz="1846" dirty="0">
                <a:solidFill>
                  <a:srgbClr val="0033CC"/>
                </a:solidFill>
                <a:cs typeface="+mn-ea"/>
                <a:sym typeface="+mn-lt"/>
              </a:rPr>
              <a:t>世纪最伟大的航</a:t>
            </a:r>
            <a:r>
              <a:rPr sz="1846" spc="-9" dirty="0">
                <a:solidFill>
                  <a:srgbClr val="0033CC"/>
                </a:solidFill>
                <a:cs typeface="+mn-ea"/>
                <a:sym typeface="+mn-lt"/>
              </a:rPr>
              <a:t>天</a:t>
            </a:r>
            <a:r>
              <a:rPr sz="1846" dirty="0">
                <a:solidFill>
                  <a:srgbClr val="0033CC"/>
                </a:solidFill>
                <a:cs typeface="+mn-ea"/>
                <a:sym typeface="+mn-lt"/>
              </a:rPr>
              <a:t>工程学 家，开创</a:t>
            </a:r>
            <a:r>
              <a:rPr sz="1846" spc="-9" dirty="0">
                <a:solidFill>
                  <a:srgbClr val="0033CC"/>
                </a:solidFill>
                <a:cs typeface="+mn-ea"/>
                <a:sym typeface="+mn-lt"/>
              </a:rPr>
              <a:t>了</a:t>
            </a:r>
            <a:r>
              <a:rPr sz="1846" dirty="0">
                <a:solidFill>
                  <a:srgbClr val="0033CC"/>
                </a:solidFill>
                <a:cs typeface="+mn-ea"/>
                <a:sym typeface="+mn-lt"/>
              </a:rPr>
              <a:t>数学、力学</a:t>
            </a:r>
            <a:r>
              <a:rPr sz="1846" spc="-14" dirty="0">
                <a:solidFill>
                  <a:srgbClr val="0033CC"/>
                </a:solidFill>
                <a:cs typeface="+mn-ea"/>
                <a:sym typeface="+mn-lt"/>
              </a:rPr>
              <a:t>等</a:t>
            </a:r>
            <a:r>
              <a:rPr sz="1846" dirty="0">
                <a:solidFill>
                  <a:srgbClr val="0033CC"/>
                </a:solidFill>
                <a:cs typeface="+mn-ea"/>
                <a:sym typeface="+mn-lt"/>
              </a:rPr>
              <a:t>基础科 学在航空航天和其他技</a:t>
            </a:r>
            <a:r>
              <a:rPr sz="1846" spc="-14" dirty="0">
                <a:solidFill>
                  <a:srgbClr val="0033CC"/>
                </a:solidFill>
                <a:cs typeface="+mn-ea"/>
                <a:sym typeface="+mn-lt"/>
              </a:rPr>
              <a:t>术</a:t>
            </a:r>
            <a:r>
              <a:rPr sz="1846" dirty="0">
                <a:solidFill>
                  <a:srgbClr val="0033CC"/>
                </a:solidFill>
                <a:cs typeface="+mn-ea"/>
                <a:sym typeface="+mn-lt"/>
              </a:rPr>
              <a:t>领域的 </a:t>
            </a:r>
            <a:r>
              <a:rPr sz="1846" spc="5" dirty="0">
                <a:solidFill>
                  <a:srgbClr val="0033CC"/>
                </a:solidFill>
                <a:cs typeface="+mn-ea"/>
                <a:sym typeface="+mn-lt"/>
              </a:rPr>
              <a:t>应用，被誉为“航空航</a:t>
            </a:r>
            <a:r>
              <a:rPr sz="1846" spc="-9" dirty="0">
                <a:solidFill>
                  <a:srgbClr val="0033CC"/>
                </a:solidFill>
                <a:cs typeface="+mn-ea"/>
                <a:sym typeface="+mn-lt"/>
              </a:rPr>
              <a:t>天</a:t>
            </a:r>
            <a:r>
              <a:rPr sz="1846" spc="5" dirty="0">
                <a:solidFill>
                  <a:srgbClr val="0033CC"/>
                </a:solidFill>
                <a:cs typeface="+mn-ea"/>
                <a:sym typeface="+mn-lt"/>
              </a:rPr>
              <a:t>时代的 </a:t>
            </a:r>
            <a:r>
              <a:rPr sz="1846" dirty="0">
                <a:solidFill>
                  <a:srgbClr val="0033CC"/>
                </a:solidFill>
                <a:cs typeface="+mn-ea"/>
                <a:sym typeface="+mn-lt"/>
              </a:rPr>
              <a:t>科学奇</a:t>
            </a:r>
            <a:r>
              <a:rPr sz="1846" spc="-9" dirty="0">
                <a:solidFill>
                  <a:srgbClr val="0033CC"/>
                </a:solidFill>
                <a:cs typeface="+mn-ea"/>
                <a:sym typeface="+mn-lt"/>
              </a:rPr>
              <a:t>才</a:t>
            </a:r>
            <a:r>
              <a:rPr sz="1846" dirty="0">
                <a:solidFill>
                  <a:srgbClr val="0033CC"/>
                </a:solidFill>
                <a:cs typeface="+mn-ea"/>
                <a:sym typeface="+mn-lt"/>
              </a:rPr>
              <a:t>”。</a:t>
            </a:r>
            <a:endParaRPr sz="1846" dirty="0">
              <a:cs typeface="+mn-ea"/>
              <a:sym typeface="+mn-lt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E656C7A-98CA-4A96-A1DF-33522459974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66220" y="1143001"/>
            <a:ext cx="5211494" cy="417861"/>
          </a:xfrm>
          <a:prstGeom prst="rect">
            <a:avLst/>
          </a:prstGeom>
        </p:spPr>
        <p:txBody>
          <a:bodyPr vert="horz" wrap="square" lIns="0" tIns="12309" rIns="0" bIns="0" rtlCol="0">
            <a:spAutoFit/>
          </a:bodyPr>
          <a:lstStyle/>
          <a:p>
            <a:pPr marL="11723">
              <a:lnSpc>
                <a:spcPct val="120000"/>
              </a:lnSpc>
            </a:pPr>
            <a:r>
              <a:rPr sz="2400" b="1" u="sng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cs typeface="+mn-ea"/>
                <a:sym typeface="+mn-lt"/>
              </a:rPr>
              <a:t>1.</a:t>
            </a:r>
            <a:r>
              <a:rPr sz="2400" b="1" u="sng" spc="-28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cs typeface="+mn-ea"/>
                <a:sym typeface="+mn-lt"/>
              </a:rPr>
              <a:t> </a:t>
            </a:r>
            <a:r>
              <a:rPr sz="2400" b="1" u="sng" spc="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cs typeface="+mn-ea"/>
                <a:sym typeface="+mn-lt"/>
              </a:rPr>
              <a:t>流体</a:t>
            </a:r>
            <a:r>
              <a:rPr sz="2400" b="1" u="sng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cs typeface="+mn-ea"/>
                <a:sym typeface="+mn-lt"/>
              </a:rPr>
              <a:t>力</a:t>
            </a:r>
            <a:r>
              <a:rPr sz="2400" b="1" u="sng" spc="-18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cs typeface="+mn-ea"/>
                <a:sym typeface="+mn-lt"/>
              </a:rPr>
              <a:t>学</a:t>
            </a:r>
            <a:r>
              <a:rPr sz="2400" b="1" u="sng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cs typeface="+mn-ea"/>
                <a:sym typeface="+mn-lt"/>
              </a:rPr>
              <a:t>与数</a:t>
            </a:r>
            <a:r>
              <a:rPr sz="2400" b="1" u="sng" spc="-18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cs typeface="+mn-ea"/>
                <a:sym typeface="+mn-lt"/>
              </a:rPr>
              <a:t>学</a:t>
            </a:r>
            <a:r>
              <a:rPr sz="2400" b="1" u="sng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cs typeface="+mn-ea"/>
                <a:sym typeface="+mn-lt"/>
              </a:rPr>
              <a:t>密不</a:t>
            </a:r>
            <a:r>
              <a:rPr sz="2400" b="1" u="sng" spc="-18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cs typeface="+mn-ea"/>
                <a:sym typeface="+mn-lt"/>
              </a:rPr>
              <a:t>可</a:t>
            </a:r>
            <a:r>
              <a:rPr sz="2400" b="1" u="sng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cs typeface="+mn-ea"/>
                <a:sym typeface="+mn-lt"/>
              </a:rPr>
              <a:t>分，</a:t>
            </a:r>
            <a:r>
              <a:rPr sz="2400" b="1" u="sng" spc="-18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cs typeface="+mn-ea"/>
                <a:sym typeface="+mn-lt"/>
              </a:rPr>
              <a:t>相</a:t>
            </a:r>
            <a:r>
              <a:rPr sz="2400" b="1" u="sng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cs typeface="+mn-ea"/>
                <a:sym typeface="+mn-lt"/>
              </a:rPr>
              <a:t>互推动</a:t>
            </a:r>
            <a:endParaRPr sz="2400" dirty="0">
              <a:cs typeface="+mn-ea"/>
              <a:sym typeface="+mn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3978" y="1683303"/>
            <a:ext cx="3978812" cy="2516034"/>
          </a:xfrm>
          <a:prstGeom prst="rect">
            <a:avLst/>
          </a:prstGeom>
        </p:spPr>
        <p:txBody>
          <a:bodyPr vert="horz" wrap="square" lIns="0" tIns="11137" rIns="0" bIns="0" rtlCol="0">
            <a:spAutoFit/>
          </a:bodyPr>
          <a:lstStyle/>
          <a:p>
            <a:pPr marL="11723" marR="4689" indent="448419" algn="just">
              <a:lnSpc>
                <a:spcPct val="120000"/>
              </a:lnSpc>
              <a:spcBef>
                <a:spcPct val="0"/>
              </a:spcBef>
            </a:pPr>
            <a:r>
              <a:rPr sz="2215" spc="83" dirty="0">
                <a:cs typeface="+mn-ea"/>
                <a:sym typeface="+mn-lt"/>
              </a:rPr>
              <a:t>流体力</a:t>
            </a:r>
            <a:r>
              <a:rPr sz="2215" spc="88" dirty="0">
                <a:cs typeface="+mn-ea"/>
                <a:sym typeface="+mn-lt"/>
              </a:rPr>
              <a:t>学</a:t>
            </a:r>
            <a:r>
              <a:rPr sz="2215" spc="83" dirty="0">
                <a:cs typeface="+mn-ea"/>
                <a:sym typeface="+mn-lt"/>
              </a:rPr>
              <a:t>的基</a:t>
            </a:r>
            <a:r>
              <a:rPr sz="2215" spc="92" dirty="0">
                <a:cs typeface="+mn-ea"/>
                <a:sym typeface="+mn-lt"/>
              </a:rPr>
              <a:t>本</a:t>
            </a:r>
            <a:r>
              <a:rPr sz="2215" spc="83" dirty="0">
                <a:cs typeface="+mn-ea"/>
                <a:sym typeface="+mn-lt"/>
              </a:rPr>
              <a:t>方程是</a:t>
            </a:r>
            <a:r>
              <a:rPr sz="2215" spc="92" dirty="0">
                <a:cs typeface="+mn-ea"/>
                <a:sym typeface="+mn-lt"/>
              </a:rPr>
              <a:t>非</a:t>
            </a:r>
            <a:r>
              <a:rPr sz="2215" dirty="0">
                <a:cs typeface="+mn-ea"/>
                <a:sym typeface="+mn-lt"/>
              </a:rPr>
              <a:t>线 </a:t>
            </a:r>
            <a:r>
              <a:rPr sz="2215" spc="5" dirty="0">
                <a:cs typeface="+mn-ea"/>
                <a:sym typeface="+mn-lt"/>
              </a:rPr>
              <a:t>性二阶偏</a:t>
            </a:r>
            <a:r>
              <a:rPr sz="2215" dirty="0">
                <a:cs typeface="+mn-ea"/>
                <a:sym typeface="+mn-lt"/>
              </a:rPr>
              <a:t>微</a:t>
            </a:r>
            <a:r>
              <a:rPr sz="2215" spc="5" dirty="0">
                <a:cs typeface="+mn-ea"/>
                <a:sym typeface="+mn-lt"/>
              </a:rPr>
              <a:t>分方</a:t>
            </a:r>
            <a:r>
              <a:rPr sz="2215" spc="23" dirty="0">
                <a:cs typeface="+mn-ea"/>
                <a:sym typeface="+mn-lt"/>
              </a:rPr>
              <a:t>程</a:t>
            </a:r>
            <a:r>
              <a:rPr sz="2215" spc="9" dirty="0">
                <a:cs typeface="+mn-ea"/>
                <a:sym typeface="+mn-lt"/>
              </a:rPr>
              <a:t>，</a:t>
            </a:r>
            <a:r>
              <a:rPr sz="2215" dirty="0">
                <a:cs typeface="+mn-ea"/>
                <a:sym typeface="+mn-lt"/>
              </a:rPr>
              <a:t>求</a:t>
            </a:r>
            <a:r>
              <a:rPr sz="2215" spc="9" dirty="0">
                <a:cs typeface="+mn-ea"/>
                <a:sym typeface="+mn-lt"/>
              </a:rPr>
              <a:t>解需要</a:t>
            </a:r>
            <a:r>
              <a:rPr sz="2215" dirty="0">
                <a:cs typeface="+mn-ea"/>
                <a:sym typeface="+mn-lt"/>
              </a:rPr>
              <a:t>坚 实的数学基础。</a:t>
            </a:r>
          </a:p>
          <a:p>
            <a:pPr marL="11723" marR="4689" indent="358735" algn="just">
              <a:lnSpc>
                <a:spcPct val="120000"/>
              </a:lnSpc>
              <a:spcBef>
                <a:spcPct val="0"/>
              </a:spcBef>
            </a:pPr>
            <a:r>
              <a:rPr sz="2215" spc="152" dirty="0">
                <a:cs typeface="+mn-ea"/>
                <a:sym typeface="+mn-lt"/>
              </a:rPr>
              <a:t>微积分、数学物理方程、</a:t>
            </a:r>
            <a:r>
              <a:rPr sz="2215" dirty="0">
                <a:cs typeface="+mn-ea"/>
                <a:sym typeface="+mn-lt"/>
              </a:rPr>
              <a:t>特 </a:t>
            </a:r>
            <a:r>
              <a:rPr sz="2215" spc="9" dirty="0">
                <a:cs typeface="+mn-ea"/>
                <a:sym typeface="+mn-lt"/>
              </a:rPr>
              <a:t>殊函数、</a:t>
            </a:r>
            <a:r>
              <a:rPr sz="2215" dirty="0">
                <a:cs typeface="+mn-ea"/>
                <a:sym typeface="+mn-lt"/>
              </a:rPr>
              <a:t>积</a:t>
            </a:r>
            <a:r>
              <a:rPr sz="2215" spc="5" dirty="0">
                <a:cs typeface="+mn-ea"/>
                <a:sym typeface="+mn-lt"/>
              </a:rPr>
              <a:t>分变</a:t>
            </a:r>
            <a:r>
              <a:rPr sz="2215" spc="14" dirty="0">
                <a:cs typeface="+mn-ea"/>
                <a:sym typeface="+mn-lt"/>
              </a:rPr>
              <a:t>换</a:t>
            </a:r>
            <a:r>
              <a:rPr sz="2215" spc="9" dirty="0">
                <a:cs typeface="+mn-ea"/>
                <a:sym typeface="+mn-lt"/>
              </a:rPr>
              <a:t>、</a:t>
            </a:r>
            <a:r>
              <a:rPr sz="2215" dirty="0">
                <a:cs typeface="+mn-ea"/>
                <a:sym typeface="+mn-lt"/>
              </a:rPr>
              <a:t>统</a:t>
            </a:r>
            <a:r>
              <a:rPr sz="2215" spc="9" dirty="0">
                <a:cs typeface="+mn-ea"/>
                <a:sym typeface="+mn-lt"/>
              </a:rPr>
              <a:t>计理论</a:t>
            </a:r>
            <a:r>
              <a:rPr sz="2215" dirty="0">
                <a:cs typeface="+mn-ea"/>
                <a:sym typeface="+mn-lt"/>
              </a:rPr>
              <a:t>、 </a:t>
            </a:r>
            <a:r>
              <a:rPr sz="2215" dirty="0" err="1">
                <a:cs typeface="+mn-ea"/>
                <a:sym typeface="+mn-lt"/>
              </a:rPr>
              <a:t>离散数学、</a:t>
            </a:r>
            <a:r>
              <a:rPr sz="2215" dirty="0" err="1">
                <a:solidFill>
                  <a:srgbClr val="622422"/>
                </a:solidFill>
                <a:cs typeface="+mn-ea"/>
                <a:sym typeface="+mn-lt"/>
              </a:rPr>
              <a:t>摄动法</a:t>
            </a:r>
            <a:r>
              <a:rPr lang="zh-CN" altLang="en-US" sz="2215" dirty="0">
                <a:solidFill>
                  <a:srgbClr val="622422"/>
                </a:solidFill>
                <a:cs typeface="+mn-ea"/>
                <a:sym typeface="+mn-lt"/>
              </a:rPr>
              <a:t>。</a:t>
            </a:r>
            <a:endParaRPr sz="2215" dirty="0">
              <a:cs typeface="+mn-ea"/>
              <a:sym typeface="+mn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66220" y="4251654"/>
            <a:ext cx="1431974" cy="1216976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sz="2215" dirty="0">
                <a:solidFill>
                  <a:srgbClr val="C00000"/>
                </a:solidFill>
                <a:cs typeface="+mn-ea"/>
                <a:sym typeface="+mn-lt"/>
              </a:rPr>
              <a:t>连续性方程</a:t>
            </a:r>
            <a:endParaRPr sz="2215" dirty="0"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sz="2308" dirty="0">
              <a:cs typeface="+mn-ea"/>
              <a:sym typeface="+mn-lt"/>
            </a:endParaRPr>
          </a:p>
          <a:p>
            <a:pPr marR="59788" algn="ctr">
              <a:lnSpc>
                <a:spcPct val="120000"/>
              </a:lnSpc>
              <a:spcBef>
                <a:spcPct val="0"/>
              </a:spcBef>
            </a:pPr>
            <a:r>
              <a:rPr sz="2215" spc="-5" dirty="0">
                <a:solidFill>
                  <a:srgbClr val="C00000"/>
                </a:solidFill>
                <a:cs typeface="+mn-ea"/>
                <a:sym typeface="+mn-lt"/>
              </a:rPr>
              <a:t>动量方程</a:t>
            </a:r>
            <a:endParaRPr sz="2215" dirty="0">
              <a:cs typeface="+mn-ea"/>
              <a:sym typeface="+mn-l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12288" y="1695439"/>
            <a:ext cx="3905543" cy="4873987"/>
          </a:xfrm>
          <a:prstGeom prst="rect">
            <a:avLst/>
          </a:prstGeom>
          <a:ln w="9144">
            <a:solidFill>
              <a:srgbClr val="0000FF"/>
            </a:solidFill>
          </a:ln>
        </p:spPr>
        <p:txBody>
          <a:bodyPr vert="horz" wrap="square" lIns="0" tIns="33997" rIns="0" bIns="0" rtlCol="0">
            <a:spAutoFit/>
          </a:bodyPr>
          <a:lstStyle/>
          <a:p>
            <a:pPr marL="85581" marR="66237" algn="just">
              <a:lnSpc>
                <a:spcPct val="120000"/>
              </a:lnSpc>
              <a:spcBef>
                <a:spcPct val="0"/>
              </a:spcBef>
            </a:pPr>
            <a:r>
              <a:rPr sz="2031" spc="32" dirty="0">
                <a:cs typeface="+mn-ea"/>
                <a:sym typeface="+mn-lt"/>
              </a:rPr>
              <a:t>2000</a:t>
            </a:r>
            <a:r>
              <a:rPr sz="2031" spc="138" dirty="0">
                <a:cs typeface="+mn-ea"/>
                <a:sym typeface="+mn-lt"/>
              </a:rPr>
              <a:t>年</a:t>
            </a:r>
            <a:r>
              <a:rPr sz="2031" spc="143" dirty="0">
                <a:cs typeface="+mn-ea"/>
                <a:sym typeface="+mn-lt"/>
              </a:rPr>
              <a:t>5</a:t>
            </a:r>
            <a:r>
              <a:rPr sz="2031" spc="125" dirty="0">
                <a:cs typeface="+mn-ea"/>
                <a:sym typeface="+mn-lt"/>
              </a:rPr>
              <a:t>月</a:t>
            </a:r>
            <a:r>
              <a:rPr sz="2031" spc="65" dirty="0">
                <a:cs typeface="+mn-ea"/>
                <a:sym typeface="+mn-lt"/>
              </a:rPr>
              <a:t>24</a:t>
            </a:r>
            <a:r>
              <a:rPr sz="2031" spc="134" dirty="0">
                <a:cs typeface="+mn-ea"/>
                <a:sym typeface="+mn-lt"/>
              </a:rPr>
              <a:t>日克莱</a:t>
            </a:r>
            <a:r>
              <a:rPr sz="2031" spc="125" dirty="0">
                <a:cs typeface="+mn-ea"/>
                <a:sym typeface="+mn-lt"/>
              </a:rPr>
              <a:t>数</a:t>
            </a:r>
            <a:r>
              <a:rPr sz="2031" spc="143" dirty="0">
                <a:cs typeface="+mn-ea"/>
                <a:sym typeface="+mn-lt"/>
              </a:rPr>
              <a:t>学</a:t>
            </a:r>
            <a:r>
              <a:rPr sz="2031" spc="138" dirty="0">
                <a:cs typeface="+mn-ea"/>
                <a:sym typeface="+mn-lt"/>
              </a:rPr>
              <a:t>会</a:t>
            </a:r>
            <a:r>
              <a:rPr sz="2031" spc="-5" dirty="0">
                <a:cs typeface="+mn-ea"/>
                <a:sym typeface="+mn-lt"/>
              </a:rPr>
              <a:t>(Clay  Mathematics</a:t>
            </a:r>
            <a:r>
              <a:rPr sz="2031" spc="129" dirty="0">
                <a:cs typeface="+mn-ea"/>
                <a:sym typeface="+mn-lt"/>
              </a:rPr>
              <a:t> </a:t>
            </a:r>
            <a:r>
              <a:rPr sz="2031" spc="23" dirty="0">
                <a:cs typeface="+mn-ea"/>
                <a:sym typeface="+mn-lt"/>
              </a:rPr>
              <a:t>Institute，</a:t>
            </a:r>
            <a:r>
              <a:rPr sz="2031" spc="125" dirty="0">
                <a:cs typeface="+mn-ea"/>
                <a:sym typeface="+mn-lt"/>
              </a:rPr>
              <a:t>简称</a:t>
            </a:r>
            <a:r>
              <a:rPr sz="2031" spc="-5" dirty="0">
                <a:cs typeface="+mn-ea"/>
                <a:sym typeface="+mn-lt"/>
              </a:rPr>
              <a:t>CMI)  </a:t>
            </a:r>
            <a:r>
              <a:rPr sz="2031" spc="69" dirty="0">
                <a:cs typeface="+mn-ea"/>
                <a:sym typeface="+mn-lt"/>
              </a:rPr>
              <a:t>在巴黎法</a:t>
            </a:r>
            <a:r>
              <a:rPr sz="2031" spc="78" dirty="0">
                <a:cs typeface="+mn-ea"/>
                <a:sym typeface="+mn-lt"/>
              </a:rPr>
              <a:t>兰</a:t>
            </a:r>
            <a:r>
              <a:rPr sz="2031" spc="69" dirty="0">
                <a:cs typeface="+mn-ea"/>
                <a:sym typeface="+mn-lt"/>
              </a:rPr>
              <a:t>西学院举</a:t>
            </a:r>
            <a:r>
              <a:rPr sz="2031" spc="78" dirty="0">
                <a:cs typeface="+mn-ea"/>
                <a:sym typeface="+mn-lt"/>
              </a:rPr>
              <a:t>行</a:t>
            </a:r>
            <a:r>
              <a:rPr sz="2031" spc="69" dirty="0">
                <a:cs typeface="+mn-ea"/>
                <a:sym typeface="+mn-lt"/>
              </a:rPr>
              <a:t>会</a:t>
            </a:r>
            <a:r>
              <a:rPr sz="2031" spc="97" dirty="0">
                <a:cs typeface="+mn-ea"/>
                <a:sym typeface="+mn-lt"/>
              </a:rPr>
              <a:t>议</a:t>
            </a:r>
            <a:r>
              <a:rPr sz="2031" spc="74" dirty="0">
                <a:cs typeface="+mn-ea"/>
                <a:sym typeface="+mn-lt"/>
              </a:rPr>
              <a:t>，</a:t>
            </a:r>
            <a:r>
              <a:rPr sz="2031" spc="-5" dirty="0">
                <a:solidFill>
                  <a:srgbClr val="FF0000"/>
                </a:solidFill>
                <a:cs typeface="+mn-ea"/>
                <a:sym typeface="+mn-lt"/>
              </a:rPr>
              <a:t>公 </a:t>
            </a:r>
            <a:r>
              <a:rPr sz="2031" spc="69" dirty="0">
                <a:solidFill>
                  <a:srgbClr val="FF0000"/>
                </a:solidFill>
                <a:cs typeface="+mn-ea"/>
                <a:sym typeface="+mn-lt"/>
              </a:rPr>
              <a:t>布了七个</a:t>
            </a:r>
            <a:r>
              <a:rPr sz="2031" spc="78" dirty="0">
                <a:solidFill>
                  <a:srgbClr val="FF0000"/>
                </a:solidFill>
                <a:cs typeface="+mn-ea"/>
                <a:sym typeface="+mn-lt"/>
              </a:rPr>
              <a:t>新</a:t>
            </a:r>
            <a:r>
              <a:rPr sz="2031" spc="69" dirty="0">
                <a:solidFill>
                  <a:srgbClr val="FF0000"/>
                </a:solidFill>
                <a:cs typeface="+mn-ea"/>
                <a:sym typeface="+mn-lt"/>
              </a:rPr>
              <a:t>千年数学</a:t>
            </a:r>
            <a:r>
              <a:rPr sz="2031" spc="78" dirty="0">
                <a:solidFill>
                  <a:srgbClr val="FF0000"/>
                </a:solidFill>
                <a:cs typeface="+mn-ea"/>
                <a:sym typeface="+mn-lt"/>
              </a:rPr>
              <a:t>大</a:t>
            </a:r>
            <a:r>
              <a:rPr sz="2031" spc="69" dirty="0">
                <a:solidFill>
                  <a:srgbClr val="FF0000"/>
                </a:solidFill>
                <a:cs typeface="+mn-ea"/>
                <a:sym typeface="+mn-lt"/>
              </a:rPr>
              <a:t>奖问</a:t>
            </a:r>
            <a:r>
              <a:rPr sz="2031" spc="102" dirty="0">
                <a:solidFill>
                  <a:srgbClr val="FF0000"/>
                </a:solidFill>
                <a:cs typeface="+mn-ea"/>
                <a:sym typeface="+mn-lt"/>
              </a:rPr>
              <a:t>题</a:t>
            </a:r>
            <a:r>
              <a:rPr sz="2031" spc="-5" dirty="0">
                <a:cs typeface="+mn-ea"/>
                <a:sym typeface="+mn-lt"/>
              </a:rPr>
              <a:t>。 </a:t>
            </a:r>
            <a:r>
              <a:rPr sz="2031" spc="69" dirty="0">
                <a:cs typeface="+mn-ea"/>
                <a:sym typeface="+mn-lt"/>
              </a:rPr>
              <a:t>将七个在</a:t>
            </a:r>
            <a:r>
              <a:rPr sz="2031" b="1" spc="42" dirty="0">
                <a:cs typeface="+mn-ea"/>
                <a:sym typeface="+mn-lt"/>
              </a:rPr>
              <a:t>20</a:t>
            </a:r>
            <a:r>
              <a:rPr sz="2031" spc="69" dirty="0">
                <a:cs typeface="+mn-ea"/>
                <a:sym typeface="+mn-lt"/>
              </a:rPr>
              <a:t>世纪长期</a:t>
            </a:r>
            <a:r>
              <a:rPr sz="2031" spc="83" dirty="0">
                <a:cs typeface="+mn-ea"/>
                <a:sym typeface="+mn-lt"/>
              </a:rPr>
              <a:t>没</a:t>
            </a:r>
            <a:r>
              <a:rPr sz="2031" spc="69" dirty="0">
                <a:cs typeface="+mn-ea"/>
                <a:sym typeface="+mn-lt"/>
              </a:rPr>
              <a:t>有解</a:t>
            </a:r>
            <a:r>
              <a:rPr sz="2031" spc="78" dirty="0">
                <a:cs typeface="+mn-ea"/>
                <a:sym typeface="+mn-lt"/>
              </a:rPr>
              <a:t>决</a:t>
            </a:r>
            <a:r>
              <a:rPr sz="2031" spc="-5" dirty="0">
                <a:cs typeface="+mn-ea"/>
                <a:sym typeface="+mn-lt"/>
              </a:rPr>
              <a:t>，  </a:t>
            </a:r>
            <a:r>
              <a:rPr sz="2031" spc="65" dirty="0">
                <a:cs typeface="+mn-ea"/>
                <a:sym typeface="+mn-lt"/>
              </a:rPr>
              <a:t>在数学中</a:t>
            </a:r>
            <a:r>
              <a:rPr sz="2031" spc="78" dirty="0">
                <a:cs typeface="+mn-ea"/>
                <a:sym typeface="+mn-lt"/>
              </a:rPr>
              <a:t>极</a:t>
            </a:r>
            <a:r>
              <a:rPr sz="2031" spc="65" dirty="0">
                <a:cs typeface="+mn-ea"/>
                <a:sym typeface="+mn-lt"/>
              </a:rPr>
              <a:t>其重要的</a:t>
            </a:r>
            <a:r>
              <a:rPr sz="2031" spc="78" dirty="0">
                <a:cs typeface="+mn-ea"/>
                <a:sym typeface="+mn-lt"/>
              </a:rPr>
              <a:t>问</a:t>
            </a:r>
            <a:r>
              <a:rPr sz="2031" spc="92" dirty="0">
                <a:cs typeface="+mn-ea"/>
                <a:sym typeface="+mn-lt"/>
              </a:rPr>
              <a:t>题</a:t>
            </a:r>
            <a:r>
              <a:rPr sz="2031" spc="69" dirty="0">
                <a:cs typeface="+mn-ea"/>
                <a:sym typeface="+mn-lt"/>
              </a:rPr>
              <a:t>，作为 </a:t>
            </a:r>
            <a:r>
              <a:rPr sz="2031" spc="-5" dirty="0">
                <a:cs typeface="+mn-ea"/>
                <a:sym typeface="+mn-lt"/>
              </a:rPr>
              <a:t>新千年悬赏的数学问题．</a:t>
            </a:r>
            <a:endParaRPr sz="2031" dirty="0">
              <a:cs typeface="+mn-ea"/>
              <a:sym typeface="+mn-lt"/>
            </a:endParaRPr>
          </a:p>
          <a:p>
            <a:pPr marL="85581" marR="76202" algn="just">
              <a:lnSpc>
                <a:spcPct val="120000"/>
              </a:lnSpc>
              <a:spcBef>
                <a:spcPct val="0"/>
              </a:spcBef>
            </a:pPr>
            <a:r>
              <a:rPr sz="2031" spc="69" dirty="0">
                <a:cs typeface="+mn-ea"/>
                <a:sym typeface="+mn-lt"/>
              </a:rPr>
              <a:t>在这</a:t>
            </a:r>
            <a:r>
              <a:rPr sz="2031" spc="69" dirty="0">
                <a:solidFill>
                  <a:srgbClr val="C00000"/>
                </a:solidFill>
                <a:cs typeface="+mn-ea"/>
                <a:sym typeface="+mn-lt"/>
              </a:rPr>
              <a:t>七个</a:t>
            </a:r>
            <a:r>
              <a:rPr sz="2031" spc="78" dirty="0">
                <a:solidFill>
                  <a:srgbClr val="C00000"/>
                </a:solidFill>
                <a:cs typeface="+mn-ea"/>
                <a:sym typeface="+mn-lt"/>
              </a:rPr>
              <a:t>问题</a:t>
            </a:r>
            <a:r>
              <a:rPr sz="2031" spc="69" dirty="0">
                <a:cs typeface="+mn-ea"/>
                <a:sym typeface="+mn-lt"/>
              </a:rPr>
              <a:t>中，有</a:t>
            </a:r>
            <a:r>
              <a:rPr sz="2031" spc="78" dirty="0">
                <a:cs typeface="+mn-ea"/>
                <a:sym typeface="+mn-lt"/>
              </a:rPr>
              <a:t>五</a:t>
            </a:r>
            <a:r>
              <a:rPr sz="2031" spc="69" dirty="0">
                <a:cs typeface="+mn-ea"/>
                <a:sym typeface="+mn-lt"/>
              </a:rPr>
              <a:t>个是纯</a:t>
            </a:r>
            <a:r>
              <a:rPr sz="2031" spc="-5" dirty="0">
                <a:cs typeface="+mn-ea"/>
                <a:sym typeface="+mn-lt"/>
              </a:rPr>
              <a:t>数 </a:t>
            </a:r>
            <a:r>
              <a:rPr sz="2031" spc="69" dirty="0">
                <a:cs typeface="+mn-ea"/>
                <a:sym typeface="+mn-lt"/>
              </a:rPr>
              <a:t>学问题，</a:t>
            </a:r>
            <a:r>
              <a:rPr sz="2031" spc="78" dirty="0">
                <a:cs typeface="+mn-ea"/>
                <a:sym typeface="+mn-lt"/>
              </a:rPr>
              <a:t>一</a:t>
            </a:r>
            <a:r>
              <a:rPr sz="2031" spc="65" dirty="0">
                <a:cs typeface="+mn-ea"/>
                <a:sym typeface="+mn-lt"/>
              </a:rPr>
              <a:t>个与物理</a:t>
            </a:r>
            <a:r>
              <a:rPr sz="2031" spc="78" dirty="0">
                <a:cs typeface="+mn-ea"/>
                <a:sym typeface="+mn-lt"/>
              </a:rPr>
              <a:t>学</a:t>
            </a:r>
            <a:r>
              <a:rPr sz="2031" spc="65" dirty="0">
                <a:cs typeface="+mn-ea"/>
                <a:sym typeface="+mn-lt"/>
              </a:rPr>
              <a:t>有</a:t>
            </a:r>
            <a:r>
              <a:rPr sz="2031" spc="83" dirty="0">
                <a:cs typeface="+mn-ea"/>
                <a:sym typeface="+mn-lt"/>
              </a:rPr>
              <a:t>关</a:t>
            </a:r>
            <a:r>
              <a:rPr sz="2031" spc="69" dirty="0">
                <a:cs typeface="+mn-ea"/>
                <a:sym typeface="+mn-lt"/>
              </a:rPr>
              <a:t>，</a:t>
            </a:r>
            <a:r>
              <a:rPr sz="2031" spc="-5" dirty="0">
                <a:solidFill>
                  <a:srgbClr val="C00000"/>
                </a:solidFill>
                <a:cs typeface="+mn-ea"/>
                <a:sym typeface="+mn-lt"/>
              </a:rPr>
              <a:t>一 个与流体力学有关</a:t>
            </a:r>
            <a:r>
              <a:rPr sz="2031" spc="-5" dirty="0">
                <a:cs typeface="+mn-ea"/>
                <a:sym typeface="+mn-lt"/>
              </a:rPr>
              <a:t>。</a:t>
            </a:r>
            <a:endParaRPr sz="2031" dirty="0">
              <a:cs typeface="+mn-ea"/>
              <a:sym typeface="+mn-lt"/>
            </a:endParaRPr>
          </a:p>
          <a:p>
            <a:pPr marL="85581" marR="77374" algn="just">
              <a:lnSpc>
                <a:spcPct val="120000"/>
              </a:lnSpc>
              <a:spcBef>
                <a:spcPct val="0"/>
              </a:spcBef>
            </a:pPr>
            <a:r>
              <a:rPr sz="2031" spc="69" dirty="0">
                <a:cs typeface="+mn-ea"/>
                <a:sym typeface="+mn-lt"/>
              </a:rPr>
              <a:t>在适当的</a:t>
            </a:r>
            <a:r>
              <a:rPr sz="2031" spc="78" dirty="0">
                <a:cs typeface="+mn-ea"/>
                <a:sym typeface="+mn-lt"/>
              </a:rPr>
              <a:t>边</a:t>
            </a:r>
            <a:r>
              <a:rPr sz="2031" spc="69" dirty="0">
                <a:cs typeface="+mn-ea"/>
                <a:sym typeface="+mn-lt"/>
              </a:rPr>
              <a:t>界和初始</a:t>
            </a:r>
            <a:r>
              <a:rPr sz="2031" spc="78" dirty="0">
                <a:cs typeface="+mn-ea"/>
                <a:sym typeface="+mn-lt"/>
              </a:rPr>
              <a:t>条</a:t>
            </a:r>
            <a:r>
              <a:rPr sz="2031" spc="69" dirty="0">
                <a:cs typeface="+mn-ea"/>
                <a:sym typeface="+mn-lt"/>
              </a:rPr>
              <a:t>件</a:t>
            </a:r>
            <a:r>
              <a:rPr sz="2031" spc="97" dirty="0">
                <a:cs typeface="+mn-ea"/>
                <a:sym typeface="+mn-lt"/>
              </a:rPr>
              <a:t>下</a:t>
            </a:r>
            <a:r>
              <a:rPr sz="2031" spc="74" dirty="0">
                <a:cs typeface="+mn-ea"/>
                <a:sym typeface="+mn-lt"/>
              </a:rPr>
              <a:t>，</a:t>
            </a:r>
            <a:r>
              <a:rPr sz="2031" spc="-5" dirty="0">
                <a:cs typeface="+mn-ea"/>
                <a:sym typeface="+mn-lt"/>
              </a:rPr>
              <a:t>证 </a:t>
            </a:r>
            <a:r>
              <a:rPr sz="2031" spc="211" dirty="0">
                <a:cs typeface="+mn-ea"/>
                <a:sym typeface="+mn-lt"/>
              </a:rPr>
              <a:t>明</a:t>
            </a:r>
            <a:r>
              <a:rPr sz="2031" spc="222" dirty="0">
                <a:cs typeface="+mn-ea"/>
                <a:sym typeface="+mn-lt"/>
              </a:rPr>
              <a:t>流体力学</a:t>
            </a:r>
            <a:r>
              <a:rPr sz="2031" spc="211" dirty="0">
                <a:cs typeface="+mn-ea"/>
                <a:sym typeface="+mn-lt"/>
              </a:rPr>
              <a:t>的</a:t>
            </a:r>
            <a:r>
              <a:rPr sz="2031" spc="222" dirty="0">
                <a:cs typeface="+mn-ea"/>
                <a:sym typeface="+mn-lt"/>
              </a:rPr>
              <a:t>基本</a:t>
            </a:r>
            <a:r>
              <a:rPr sz="2031" spc="211" dirty="0">
                <a:cs typeface="+mn-ea"/>
                <a:sym typeface="+mn-lt"/>
              </a:rPr>
              <a:t>方</a:t>
            </a:r>
            <a:r>
              <a:rPr sz="2031" spc="240" dirty="0">
                <a:cs typeface="+mn-ea"/>
                <a:sym typeface="+mn-lt"/>
              </a:rPr>
              <a:t>程</a:t>
            </a:r>
            <a:r>
              <a:rPr sz="2031" spc="-5" dirty="0">
                <a:cs typeface="+mn-ea"/>
                <a:sym typeface="+mn-lt"/>
              </a:rPr>
              <a:t>(N</a:t>
            </a:r>
            <a:r>
              <a:rPr sz="2031" spc="-14" dirty="0">
                <a:cs typeface="+mn-ea"/>
                <a:sym typeface="+mn-lt"/>
              </a:rPr>
              <a:t>a</a:t>
            </a:r>
            <a:r>
              <a:rPr sz="2031" spc="-5" dirty="0">
                <a:cs typeface="+mn-ea"/>
                <a:sym typeface="+mn-lt"/>
              </a:rPr>
              <a:t>vi</a:t>
            </a:r>
            <a:r>
              <a:rPr sz="2031" spc="5" dirty="0">
                <a:cs typeface="+mn-ea"/>
                <a:sym typeface="+mn-lt"/>
              </a:rPr>
              <a:t>e</a:t>
            </a:r>
            <a:r>
              <a:rPr sz="2031" spc="-46" dirty="0">
                <a:cs typeface="+mn-ea"/>
                <a:sym typeface="+mn-lt"/>
              </a:rPr>
              <a:t>r</a:t>
            </a:r>
            <a:r>
              <a:rPr sz="2031" spc="-5" dirty="0">
                <a:cs typeface="+mn-ea"/>
                <a:sym typeface="+mn-lt"/>
              </a:rPr>
              <a:t>-  Stokes方程)光滑解的存在</a:t>
            </a:r>
            <a:r>
              <a:rPr sz="2031" spc="-18" dirty="0">
                <a:cs typeface="+mn-ea"/>
                <a:sym typeface="+mn-lt"/>
              </a:rPr>
              <a:t>性</a:t>
            </a:r>
            <a:r>
              <a:rPr sz="2031" spc="-5" dirty="0">
                <a:cs typeface="+mn-ea"/>
                <a:sym typeface="+mn-lt"/>
              </a:rPr>
              <a:t>。</a:t>
            </a:r>
            <a:endParaRPr sz="2031" dirty="0">
              <a:cs typeface="+mn-ea"/>
              <a:sym typeface="+mn-lt"/>
            </a:endParaRPr>
          </a:p>
        </p:txBody>
      </p:sp>
      <p:sp>
        <p:nvSpPr>
          <p:cNvPr id="25" name="object 10"/>
          <p:cNvSpPr txBox="1">
            <a:spLocks/>
          </p:cNvSpPr>
          <p:nvPr/>
        </p:nvSpPr>
        <p:spPr>
          <a:xfrm>
            <a:off x="1295400" y="212382"/>
            <a:ext cx="8562535" cy="506795"/>
          </a:xfrm>
          <a:prstGeom prst="rect">
            <a:avLst/>
          </a:prstGeom>
        </p:spPr>
        <p:txBody>
          <a:bodyPr vert="horz" wrap="square" lIns="0" tIns="12309" rIns="0" bIns="0" rtlCol="0">
            <a:spAutoFit/>
          </a:bodyPr>
          <a:lstStyle>
            <a:lvl1pPr>
              <a:defRPr sz="2954" b="1" i="0">
                <a:solidFill>
                  <a:srgbClr val="C00000"/>
                </a:solidFill>
                <a:latin typeface="黑体" panose="02010609060101010101" pitchFamily="49" charset="-122"/>
                <a:ea typeface="+mj-ea"/>
                <a:cs typeface="黑体" panose="02010609060101010101" pitchFamily="49" charset="-122"/>
              </a:defRPr>
            </a:lvl1pPr>
          </a:lstStyle>
          <a:p>
            <a:pPr marL="11723">
              <a:lnSpc>
                <a:spcPct val="120000"/>
              </a:lnSpc>
            </a:pPr>
            <a:r>
              <a:rPr lang="zh-CN" altLang="en-US" kern="0" spc="-138" dirty="0">
                <a:latin typeface="+mn-lt"/>
                <a:ea typeface="+mn-ea"/>
                <a:cs typeface="+mn-ea"/>
                <a:sym typeface="+mn-lt"/>
              </a:rPr>
              <a:t>学科定位和研究方法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66" y="4095527"/>
            <a:ext cx="2182529" cy="87209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12" y="5489724"/>
            <a:ext cx="4818589" cy="989311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32424B-5FEA-4521-BFA5-13D71CD98A5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66993" y="1333329"/>
            <a:ext cx="3424896" cy="1382840"/>
          </a:xfrm>
          <a:prstGeom prst="rect">
            <a:avLst/>
          </a:prstGeom>
        </p:spPr>
        <p:txBody>
          <a:bodyPr vert="horz" wrap="square" lIns="0" tIns="11137" rIns="0" bIns="0" rtlCol="0">
            <a:spAutoFit/>
          </a:bodyPr>
          <a:lstStyle/>
          <a:p>
            <a:pPr marL="11723">
              <a:lnSpc>
                <a:spcPct val="120000"/>
              </a:lnSpc>
              <a:spcBef>
                <a:spcPct val="0"/>
              </a:spcBef>
            </a:pPr>
            <a:r>
              <a:rPr sz="2585" b="1" u="sng" spc="-651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cs typeface="+mn-ea"/>
                <a:sym typeface="+mn-lt"/>
              </a:rPr>
              <a:t> </a:t>
            </a:r>
            <a:r>
              <a:rPr sz="2585" b="1" u="sng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cs typeface="+mn-ea"/>
                <a:sym typeface="+mn-lt"/>
              </a:rPr>
              <a:t>流体力学</a:t>
            </a:r>
            <a:r>
              <a:rPr sz="2585" b="1" u="sng" spc="-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cs typeface="+mn-ea"/>
                <a:sym typeface="+mn-lt"/>
              </a:rPr>
              <a:t>的</a:t>
            </a:r>
            <a:r>
              <a:rPr sz="2585" b="1" u="sng" spc="-9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cs typeface="+mn-ea"/>
                <a:sym typeface="+mn-lt"/>
              </a:rPr>
              <a:t>研究</a:t>
            </a:r>
            <a:r>
              <a:rPr sz="2585" b="1" u="sng" spc="-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cs typeface="+mn-ea"/>
                <a:sym typeface="+mn-lt"/>
              </a:rPr>
              <a:t>方</a:t>
            </a:r>
            <a:r>
              <a:rPr sz="2585" b="1" u="sng" spc="-9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cs typeface="+mn-ea"/>
                <a:sym typeface="+mn-lt"/>
              </a:rPr>
              <a:t>法</a:t>
            </a:r>
            <a:endParaRPr sz="2585" dirty="0"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sz="2815" dirty="0">
              <a:cs typeface="+mn-ea"/>
              <a:sym typeface="+mn-lt"/>
            </a:endParaRPr>
          </a:p>
          <a:p>
            <a:pPr marL="599064">
              <a:lnSpc>
                <a:spcPct val="120000"/>
              </a:lnSpc>
              <a:spcBef>
                <a:spcPct val="0"/>
              </a:spcBef>
            </a:pPr>
            <a:r>
              <a:rPr sz="2215" dirty="0">
                <a:cs typeface="+mn-ea"/>
                <a:sym typeface="+mn-lt"/>
              </a:rPr>
              <a:t>流体力学研究的三步曲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20802" y="2736113"/>
            <a:ext cx="1720948" cy="433585"/>
          </a:xfrm>
          <a:prstGeom prst="rect">
            <a:avLst/>
          </a:prstGeom>
          <a:solidFill>
            <a:srgbClr val="622422"/>
          </a:solidFill>
        </p:spPr>
        <p:txBody>
          <a:bodyPr vert="horz" wrap="square" lIns="0" tIns="58615" rIns="0" bIns="0" rtlCol="0">
            <a:spAutoFit/>
          </a:bodyPr>
          <a:lstStyle/>
          <a:p>
            <a:pPr marL="297774">
              <a:lnSpc>
                <a:spcPct val="120000"/>
              </a:lnSpc>
            </a:pPr>
            <a:r>
              <a:rPr sz="2215" dirty="0">
                <a:solidFill>
                  <a:srgbClr val="FFFFFF"/>
                </a:solidFill>
                <a:cs typeface="+mn-ea"/>
                <a:sym typeface="+mn-lt"/>
              </a:rPr>
              <a:t>现象观察</a:t>
            </a:r>
            <a:endParaRPr sz="2215" dirty="0">
              <a:cs typeface="+mn-ea"/>
              <a:sym typeface="+mn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4100" y="3456379"/>
            <a:ext cx="1720948" cy="434178"/>
          </a:xfrm>
          <a:prstGeom prst="rect">
            <a:avLst/>
          </a:prstGeom>
          <a:solidFill>
            <a:srgbClr val="622422"/>
          </a:solidFill>
        </p:spPr>
        <p:txBody>
          <a:bodyPr vert="horz" wrap="square" lIns="0" tIns="59202" rIns="0" bIns="0" rtlCol="0">
            <a:spAutoFit/>
          </a:bodyPr>
          <a:lstStyle/>
          <a:p>
            <a:pPr marL="297187">
              <a:lnSpc>
                <a:spcPct val="120000"/>
              </a:lnSpc>
            </a:pPr>
            <a:r>
              <a:rPr sz="2215" dirty="0">
                <a:solidFill>
                  <a:srgbClr val="FFFFFF"/>
                </a:solidFill>
                <a:cs typeface="+mn-ea"/>
                <a:sym typeface="+mn-lt"/>
              </a:rPr>
              <a:t>理论分析</a:t>
            </a:r>
            <a:endParaRPr sz="2215" dirty="0">
              <a:cs typeface="+mn-ea"/>
              <a:sym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2826" y="3443719"/>
            <a:ext cx="1720948" cy="434178"/>
          </a:xfrm>
          <a:prstGeom prst="rect">
            <a:avLst/>
          </a:prstGeom>
          <a:solidFill>
            <a:srgbClr val="622422"/>
          </a:solidFill>
        </p:spPr>
        <p:txBody>
          <a:bodyPr vert="horz" wrap="square" lIns="0" tIns="59202" rIns="0" bIns="0" rtlCol="0">
            <a:spAutoFit/>
          </a:bodyPr>
          <a:lstStyle/>
          <a:p>
            <a:pPr marL="297774">
              <a:lnSpc>
                <a:spcPct val="120000"/>
              </a:lnSpc>
            </a:pPr>
            <a:r>
              <a:rPr sz="2215" dirty="0">
                <a:solidFill>
                  <a:srgbClr val="FFFFFF"/>
                </a:solidFill>
                <a:cs typeface="+mn-ea"/>
                <a:sym typeface="+mn-lt"/>
              </a:rPr>
              <a:t>实验模拟</a:t>
            </a:r>
            <a:endParaRPr sz="2215" dirty="0">
              <a:cs typeface="+mn-ea"/>
              <a:sym typeface="+mn-l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62436" y="2845841"/>
            <a:ext cx="607842" cy="477129"/>
          </a:xfrm>
          <a:custGeom>
            <a:avLst/>
            <a:gdLst/>
            <a:ahLst/>
            <a:cxnLst/>
            <a:rect l="l" t="t" r="r" b="b"/>
            <a:pathLst>
              <a:path w="658494" h="516889">
                <a:moveTo>
                  <a:pt x="529209" y="0"/>
                </a:moveTo>
                <a:lnTo>
                  <a:pt x="529209" y="64642"/>
                </a:lnTo>
                <a:lnTo>
                  <a:pt x="226021" y="64642"/>
                </a:lnTo>
                <a:lnTo>
                  <a:pt x="180470" y="69230"/>
                </a:lnTo>
                <a:lnTo>
                  <a:pt x="138044" y="82389"/>
                </a:lnTo>
                <a:lnTo>
                  <a:pt x="99650" y="103212"/>
                </a:lnTo>
                <a:lnTo>
                  <a:pt x="66200" y="130794"/>
                </a:lnTo>
                <a:lnTo>
                  <a:pt x="38601" y="164227"/>
                </a:lnTo>
                <a:lnTo>
                  <a:pt x="17761" y="202606"/>
                </a:lnTo>
                <a:lnTo>
                  <a:pt x="4591" y="245024"/>
                </a:lnTo>
                <a:lnTo>
                  <a:pt x="0" y="290575"/>
                </a:lnTo>
                <a:lnTo>
                  <a:pt x="0" y="516636"/>
                </a:lnTo>
                <a:lnTo>
                  <a:pt x="129159" y="516636"/>
                </a:lnTo>
                <a:lnTo>
                  <a:pt x="129159" y="290575"/>
                </a:lnTo>
                <a:lnTo>
                  <a:pt x="136771" y="252878"/>
                </a:lnTo>
                <a:lnTo>
                  <a:pt x="157530" y="222075"/>
                </a:lnTo>
                <a:lnTo>
                  <a:pt x="188319" y="201296"/>
                </a:lnTo>
                <a:lnTo>
                  <a:pt x="226021" y="193675"/>
                </a:lnTo>
                <a:lnTo>
                  <a:pt x="593851" y="193675"/>
                </a:lnTo>
                <a:lnTo>
                  <a:pt x="658368" y="129158"/>
                </a:lnTo>
                <a:lnTo>
                  <a:pt x="529209" y="0"/>
                </a:lnTo>
                <a:close/>
              </a:path>
              <a:path w="658494" h="516889">
                <a:moveTo>
                  <a:pt x="593851" y="193675"/>
                </a:moveTo>
                <a:lnTo>
                  <a:pt x="529209" y="193675"/>
                </a:lnTo>
                <a:lnTo>
                  <a:pt x="529209" y="258317"/>
                </a:lnTo>
                <a:lnTo>
                  <a:pt x="593851" y="193675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sz="1662" dirty="0">
              <a:cs typeface="+mn-ea"/>
              <a:sym typeface="+mn-l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35537" y="2931653"/>
            <a:ext cx="831752" cy="410893"/>
          </a:xfrm>
          <a:custGeom>
            <a:avLst/>
            <a:gdLst/>
            <a:ahLst/>
            <a:cxnLst/>
            <a:rect l="l" t="t" r="r" b="b"/>
            <a:pathLst>
              <a:path w="901064" h="445135">
                <a:moveTo>
                  <a:pt x="900683" y="312927"/>
                </a:moveTo>
                <a:lnTo>
                  <a:pt x="661415" y="312927"/>
                </a:lnTo>
                <a:lnTo>
                  <a:pt x="781050" y="445008"/>
                </a:lnTo>
                <a:lnTo>
                  <a:pt x="900683" y="312927"/>
                </a:lnTo>
                <a:close/>
              </a:path>
              <a:path w="901064" h="445135">
                <a:moveTo>
                  <a:pt x="648969" y="0"/>
                </a:moveTo>
                <a:lnTo>
                  <a:pt x="0" y="0"/>
                </a:lnTo>
                <a:lnTo>
                  <a:pt x="0" y="125094"/>
                </a:lnTo>
                <a:lnTo>
                  <a:pt x="648969" y="125094"/>
                </a:lnTo>
                <a:lnTo>
                  <a:pt x="676024" y="130557"/>
                </a:lnTo>
                <a:lnTo>
                  <a:pt x="698150" y="145462"/>
                </a:lnTo>
                <a:lnTo>
                  <a:pt x="713085" y="167582"/>
                </a:lnTo>
                <a:lnTo>
                  <a:pt x="718565" y="194690"/>
                </a:lnTo>
                <a:lnTo>
                  <a:pt x="718565" y="312927"/>
                </a:lnTo>
                <a:lnTo>
                  <a:pt x="843661" y="312927"/>
                </a:lnTo>
                <a:lnTo>
                  <a:pt x="843661" y="194690"/>
                </a:lnTo>
                <a:lnTo>
                  <a:pt x="838514" y="150036"/>
                </a:lnTo>
                <a:lnTo>
                  <a:pt x="823857" y="109051"/>
                </a:lnTo>
                <a:lnTo>
                  <a:pt x="800863" y="72903"/>
                </a:lnTo>
                <a:lnTo>
                  <a:pt x="770704" y="42757"/>
                </a:lnTo>
                <a:lnTo>
                  <a:pt x="734553" y="19780"/>
                </a:lnTo>
                <a:lnTo>
                  <a:pt x="693584" y="5139"/>
                </a:lnTo>
                <a:lnTo>
                  <a:pt x="648969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sz="1662" dirty="0">
              <a:cs typeface="+mn-ea"/>
              <a:sym typeface="+mn-l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52564" y="3549224"/>
            <a:ext cx="620737" cy="229772"/>
          </a:xfrm>
          <a:custGeom>
            <a:avLst/>
            <a:gdLst/>
            <a:ahLst/>
            <a:cxnLst/>
            <a:rect l="l" t="t" r="r" b="b"/>
            <a:pathLst>
              <a:path w="672464" h="248920">
                <a:moveTo>
                  <a:pt x="151765" y="0"/>
                </a:moveTo>
                <a:lnTo>
                  <a:pt x="0" y="124205"/>
                </a:lnTo>
                <a:lnTo>
                  <a:pt x="151765" y="248411"/>
                </a:lnTo>
                <a:lnTo>
                  <a:pt x="151765" y="200151"/>
                </a:lnTo>
                <a:lnTo>
                  <a:pt x="672084" y="200151"/>
                </a:lnTo>
                <a:lnTo>
                  <a:pt x="672084" y="48259"/>
                </a:lnTo>
                <a:lnTo>
                  <a:pt x="151765" y="48259"/>
                </a:lnTo>
                <a:lnTo>
                  <a:pt x="151765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sz="1662" dirty="0">
              <a:cs typeface="+mn-ea"/>
              <a:sym typeface="+mn-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9184" y="4530680"/>
            <a:ext cx="3402623" cy="794665"/>
          </a:xfrm>
          <a:prstGeom prst="rect">
            <a:avLst/>
          </a:prstGeom>
        </p:spPr>
        <p:txBody>
          <a:bodyPr vert="horz" wrap="square" lIns="0" tIns="11137" rIns="0" bIns="0" rtlCol="0">
            <a:spAutoFit/>
          </a:bodyPr>
          <a:lstStyle/>
          <a:p>
            <a:pPr marL="11723" marR="4689">
              <a:lnSpc>
                <a:spcPct val="120000"/>
              </a:lnSpc>
            </a:pPr>
            <a:r>
              <a:rPr sz="2215" dirty="0">
                <a:solidFill>
                  <a:srgbClr val="943735"/>
                </a:solidFill>
                <a:cs typeface="+mn-ea"/>
                <a:sym typeface="+mn-lt"/>
              </a:rPr>
              <a:t>观察</a:t>
            </a:r>
            <a:r>
              <a:rPr sz="2215" dirty="0">
                <a:cs typeface="+mn-ea"/>
                <a:sym typeface="+mn-lt"/>
              </a:rPr>
              <a:t>是创新的源泉</a:t>
            </a:r>
            <a:r>
              <a:rPr sz="2215" spc="-14" dirty="0">
                <a:cs typeface="+mn-ea"/>
                <a:sym typeface="+mn-lt"/>
              </a:rPr>
              <a:t>、</a:t>
            </a:r>
            <a:r>
              <a:rPr sz="2215" dirty="0">
                <a:solidFill>
                  <a:srgbClr val="943735"/>
                </a:solidFill>
                <a:cs typeface="+mn-ea"/>
                <a:sym typeface="+mn-lt"/>
              </a:rPr>
              <a:t>实</a:t>
            </a:r>
            <a:r>
              <a:rPr sz="2215" spc="-5" dirty="0">
                <a:solidFill>
                  <a:srgbClr val="943735"/>
                </a:solidFill>
                <a:cs typeface="+mn-ea"/>
                <a:sym typeface="+mn-lt"/>
              </a:rPr>
              <a:t>验</a:t>
            </a:r>
            <a:r>
              <a:rPr sz="2215" dirty="0">
                <a:cs typeface="+mn-ea"/>
                <a:sym typeface="+mn-lt"/>
              </a:rPr>
              <a:t>和 </a:t>
            </a:r>
            <a:r>
              <a:rPr sz="2215" dirty="0">
                <a:solidFill>
                  <a:srgbClr val="943735"/>
                </a:solidFill>
                <a:cs typeface="+mn-ea"/>
                <a:sym typeface="+mn-lt"/>
              </a:rPr>
              <a:t>理论</a:t>
            </a:r>
            <a:r>
              <a:rPr sz="2215" dirty="0">
                <a:cs typeface="+mn-ea"/>
                <a:sym typeface="+mn-lt"/>
              </a:rPr>
              <a:t>是本质和规律的探寻。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501652" y="1028468"/>
            <a:ext cx="4107766" cy="4628156"/>
          </a:xfrm>
          <a:prstGeom prst="rect">
            <a:avLst/>
          </a:prstGeom>
        </p:spPr>
        <p:txBody>
          <a:bodyPr vert="horz" wrap="square" lIns="0" tIns="138332" rIns="0" bIns="0" rtlCol="0">
            <a:spAutoFit/>
          </a:bodyPr>
          <a:lstStyle/>
          <a:p>
            <a:pPr marL="327082" indent="-315359">
              <a:lnSpc>
                <a:spcPct val="120000"/>
              </a:lnSpc>
              <a:spcBef>
                <a:spcPct val="0"/>
              </a:spcBef>
              <a:buClr>
                <a:srgbClr val="000099"/>
              </a:buClr>
              <a:buFont typeface="Wingdings"/>
              <a:buChar char=""/>
              <a:tabLst>
                <a:tab pos="327082" algn="l"/>
                <a:tab pos="327668" algn="l"/>
              </a:tabLst>
            </a:pPr>
            <a:r>
              <a:rPr sz="2031" u="sng" spc="-508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cs typeface="+mn-ea"/>
                <a:sym typeface="+mn-lt"/>
              </a:rPr>
              <a:t> </a:t>
            </a:r>
            <a:r>
              <a:rPr sz="203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cs typeface="+mn-ea"/>
                <a:sym typeface="+mn-lt"/>
              </a:rPr>
              <a:t>实验研</a:t>
            </a:r>
            <a:r>
              <a:rPr sz="2031" u="sng" spc="-1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cs typeface="+mn-ea"/>
                <a:sym typeface="+mn-lt"/>
              </a:rPr>
              <a:t>究</a:t>
            </a:r>
            <a:endParaRPr sz="2031" dirty="0">
              <a:cs typeface="+mn-ea"/>
              <a:sym typeface="+mn-lt"/>
            </a:endParaRPr>
          </a:p>
          <a:p>
            <a:pPr marL="11723" marR="33412" indent="297774" algn="just">
              <a:lnSpc>
                <a:spcPct val="120000"/>
              </a:lnSpc>
              <a:spcBef>
                <a:spcPct val="0"/>
              </a:spcBef>
            </a:pPr>
            <a:r>
              <a:rPr sz="1846" dirty="0">
                <a:cs typeface="+mn-ea"/>
                <a:sym typeface="+mn-lt"/>
              </a:rPr>
              <a:t>根据实际问题利用相似理论</a:t>
            </a:r>
            <a:r>
              <a:rPr sz="1846" spc="-14" dirty="0">
                <a:cs typeface="+mn-ea"/>
                <a:sym typeface="+mn-lt"/>
              </a:rPr>
              <a:t>建</a:t>
            </a:r>
            <a:r>
              <a:rPr sz="1846" dirty="0">
                <a:cs typeface="+mn-ea"/>
                <a:sym typeface="+mn-lt"/>
              </a:rPr>
              <a:t>立实验 模型。</a:t>
            </a:r>
            <a:r>
              <a:rPr sz="1846" dirty="0">
                <a:solidFill>
                  <a:srgbClr val="4F81BC"/>
                </a:solidFill>
                <a:cs typeface="+mn-ea"/>
                <a:sym typeface="+mn-lt"/>
              </a:rPr>
              <a:t>实验流体力学</a:t>
            </a:r>
            <a:r>
              <a:rPr sz="1846" spc="-5" dirty="0">
                <a:solidFill>
                  <a:srgbClr val="4F81BC"/>
                </a:solidFill>
                <a:cs typeface="+mn-ea"/>
                <a:sym typeface="+mn-lt"/>
              </a:rPr>
              <a:t>(Experimental</a:t>
            </a:r>
            <a:r>
              <a:rPr sz="1846" spc="-46" dirty="0">
                <a:solidFill>
                  <a:srgbClr val="4F81BC"/>
                </a:solidFill>
                <a:cs typeface="+mn-ea"/>
                <a:sym typeface="+mn-lt"/>
              </a:rPr>
              <a:t> </a:t>
            </a:r>
            <a:r>
              <a:rPr sz="1846" dirty="0">
                <a:solidFill>
                  <a:srgbClr val="4F81BC"/>
                </a:solidFill>
                <a:cs typeface="+mn-ea"/>
                <a:sym typeface="+mn-lt"/>
              </a:rPr>
              <a:t>Fluid  Mechanics)</a:t>
            </a:r>
            <a:endParaRPr sz="1846" dirty="0">
              <a:cs typeface="+mn-ea"/>
              <a:sym typeface="+mn-lt"/>
            </a:endParaRPr>
          </a:p>
          <a:p>
            <a:pPr marL="327082" indent="-315359">
              <a:lnSpc>
                <a:spcPct val="120000"/>
              </a:lnSpc>
              <a:spcBef>
                <a:spcPct val="0"/>
              </a:spcBef>
              <a:buClr>
                <a:srgbClr val="000099"/>
              </a:buClr>
              <a:buFont typeface="Wingdings"/>
              <a:buChar char=""/>
              <a:tabLst>
                <a:tab pos="327082" algn="l"/>
                <a:tab pos="327668" algn="l"/>
              </a:tabLst>
            </a:pPr>
            <a:r>
              <a:rPr sz="2031" u="sng" spc="-508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cs typeface="+mn-ea"/>
                <a:sym typeface="+mn-lt"/>
              </a:rPr>
              <a:t> </a:t>
            </a:r>
            <a:r>
              <a:rPr sz="203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cs typeface="+mn-ea"/>
                <a:sym typeface="+mn-lt"/>
              </a:rPr>
              <a:t>理论分</a:t>
            </a:r>
            <a:r>
              <a:rPr sz="2031" u="sng" spc="-1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cs typeface="+mn-ea"/>
                <a:sym typeface="+mn-lt"/>
              </a:rPr>
              <a:t>析</a:t>
            </a:r>
            <a:endParaRPr sz="2031" dirty="0">
              <a:cs typeface="+mn-ea"/>
              <a:sym typeface="+mn-lt"/>
            </a:endParaRPr>
          </a:p>
          <a:p>
            <a:pPr marL="11723" marR="4689" indent="328841">
              <a:lnSpc>
                <a:spcPct val="120000"/>
              </a:lnSpc>
              <a:spcBef>
                <a:spcPct val="0"/>
              </a:spcBef>
            </a:pPr>
            <a:r>
              <a:rPr sz="1846" dirty="0">
                <a:cs typeface="+mn-ea"/>
                <a:sym typeface="+mn-lt"/>
              </a:rPr>
              <a:t>根据实际问题建立</a:t>
            </a:r>
            <a:r>
              <a:rPr sz="1846" spc="-14" dirty="0">
                <a:cs typeface="+mn-ea"/>
                <a:sym typeface="+mn-lt"/>
              </a:rPr>
              <a:t>理</a:t>
            </a:r>
            <a:r>
              <a:rPr sz="1846" dirty="0">
                <a:cs typeface="+mn-ea"/>
                <a:sym typeface="+mn-lt"/>
              </a:rPr>
              <a:t>论模</a:t>
            </a:r>
            <a:r>
              <a:rPr sz="1846" spc="-14" dirty="0">
                <a:cs typeface="+mn-ea"/>
                <a:sym typeface="+mn-lt"/>
              </a:rPr>
              <a:t>型</a:t>
            </a:r>
            <a:r>
              <a:rPr sz="1846" dirty="0">
                <a:cs typeface="+mn-ea"/>
                <a:sym typeface="+mn-lt"/>
              </a:rPr>
              <a:t>，并</a:t>
            </a:r>
            <a:r>
              <a:rPr sz="1846" spc="-14" dirty="0">
                <a:cs typeface="+mn-ea"/>
                <a:sym typeface="+mn-lt"/>
              </a:rPr>
              <a:t>进</a:t>
            </a:r>
            <a:r>
              <a:rPr sz="1846" dirty="0">
                <a:cs typeface="+mn-ea"/>
                <a:sym typeface="+mn-lt"/>
              </a:rPr>
              <a:t>行 数学求解。</a:t>
            </a:r>
            <a:r>
              <a:rPr sz="1846" dirty="0">
                <a:solidFill>
                  <a:srgbClr val="4F81BC"/>
                </a:solidFill>
                <a:cs typeface="+mn-ea"/>
                <a:sym typeface="+mn-lt"/>
              </a:rPr>
              <a:t>理论流体力学</a:t>
            </a:r>
            <a:r>
              <a:rPr sz="1846" spc="-180" dirty="0">
                <a:solidFill>
                  <a:srgbClr val="4F81BC"/>
                </a:solidFill>
                <a:cs typeface="+mn-ea"/>
                <a:sym typeface="+mn-lt"/>
              </a:rPr>
              <a:t> </a:t>
            </a:r>
            <a:r>
              <a:rPr sz="1846" dirty="0">
                <a:solidFill>
                  <a:srgbClr val="4F81BC"/>
                </a:solidFill>
                <a:cs typeface="+mn-ea"/>
                <a:sym typeface="+mn-lt"/>
              </a:rPr>
              <a:t>(Theoretical  Fluid</a:t>
            </a:r>
            <a:r>
              <a:rPr sz="1846" spc="-23" dirty="0">
                <a:solidFill>
                  <a:srgbClr val="4F81BC"/>
                </a:solidFill>
                <a:cs typeface="+mn-ea"/>
                <a:sym typeface="+mn-lt"/>
              </a:rPr>
              <a:t> </a:t>
            </a:r>
            <a:r>
              <a:rPr sz="1846" dirty="0">
                <a:solidFill>
                  <a:srgbClr val="4F81BC"/>
                </a:solidFill>
                <a:cs typeface="+mn-ea"/>
                <a:sym typeface="+mn-lt"/>
              </a:rPr>
              <a:t>Mechanics)</a:t>
            </a:r>
            <a:endParaRPr sz="1846" dirty="0">
              <a:cs typeface="+mn-ea"/>
              <a:sym typeface="+mn-lt"/>
            </a:endParaRPr>
          </a:p>
          <a:p>
            <a:pPr marL="327082" indent="-315359">
              <a:lnSpc>
                <a:spcPct val="120000"/>
              </a:lnSpc>
              <a:spcBef>
                <a:spcPct val="0"/>
              </a:spcBef>
              <a:buClr>
                <a:srgbClr val="000099"/>
              </a:buClr>
              <a:buFont typeface="Wingdings"/>
              <a:buChar char=""/>
              <a:tabLst>
                <a:tab pos="327082" algn="l"/>
                <a:tab pos="327668" algn="l"/>
              </a:tabLst>
            </a:pPr>
            <a:r>
              <a:rPr sz="2031" u="sng" spc="-508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cs typeface="+mn-ea"/>
                <a:sym typeface="+mn-lt"/>
              </a:rPr>
              <a:t> </a:t>
            </a:r>
            <a:r>
              <a:rPr sz="2031" u="sng" spc="-9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cs typeface="+mn-ea"/>
                <a:sym typeface="+mn-lt"/>
              </a:rPr>
              <a:t>数值计</a:t>
            </a:r>
            <a:r>
              <a:rPr sz="2031" u="sng" spc="-1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cs typeface="+mn-ea"/>
                <a:sym typeface="+mn-lt"/>
              </a:rPr>
              <a:t>算</a:t>
            </a:r>
            <a:endParaRPr sz="2031" dirty="0">
              <a:cs typeface="+mn-ea"/>
              <a:sym typeface="+mn-lt"/>
            </a:endParaRPr>
          </a:p>
          <a:p>
            <a:pPr marL="11723" marR="4689" indent="328841">
              <a:lnSpc>
                <a:spcPct val="120000"/>
              </a:lnSpc>
              <a:spcBef>
                <a:spcPct val="0"/>
              </a:spcBef>
            </a:pPr>
            <a:r>
              <a:rPr sz="1846" dirty="0">
                <a:cs typeface="+mn-ea"/>
                <a:sym typeface="+mn-lt"/>
              </a:rPr>
              <a:t>根据理论分析方法</a:t>
            </a:r>
            <a:r>
              <a:rPr sz="1846" spc="-14" dirty="0">
                <a:cs typeface="+mn-ea"/>
                <a:sym typeface="+mn-lt"/>
              </a:rPr>
              <a:t>建</a:t>
            </a:r>
            <a:r>
              <a:rPr sz="1846" dirty="0">
                <a:cs typeface="+mn-ea"/>
                <a:sym typeface="+mn-lt"/>
              </a:rPr>
              <a:t>立数</a:t>
            </a:r>
            <a:r>
              <a:rPr sz="1846" spc="-14" dirty="0">
                <a:cs typeface="+mn-ea"/>
                <a:sym typeface="+mn-lt"/>
              </a:rPr>
              <a:t>学</a:t>
            </a:r>
            <a:r>
              <a:rPr sz="1846" dirty="0">
                <a:cs typeface="+mn-ea"/>
                <a:sym typeface="+mn-lt"/>
              </a:rPr>
              <a:t>模型</a:t>
            </a:r>
            <a:r>
              <a:rPr sz="1846" spc="-14" dirty="0">
                <a:cs typeface="+mn-ea"/>
                <a:sym typeface="+mn-lt"/>
              </a:rPr>
              <a:t>，</a:t>
            </a:r>
            <a:r>
              <a:rPr sz="1846" dirty="0">
                <a:cs typeface="+mn-ea"/>
                <a:sym typeface="+mn-lt"/>
              </a:rPr>
              <a:t>选 择合适计算方法，数值</a:t>
            </a:r>
            <a:r>
              <a:rPr sz="1846" spc="-14" dirty="0">
                <a:cs typeface="+mn-ea"/>
                <a:sym typeface="+mn-lt"/>
              </a:rPr>
              <a:t>求</a:t>
            </a:r>
            <a:r>
              <a:rPr sz="1846" dirty="0">
                <a:cs typeface="+mn-ea"/>
                <a:sym typeface="+mn-lt"/>
              </a:rPr>
              <a:t>解得</a:t>
            </a:r>
            <a:r>
              <a:rPr sz="1846" spc="-14" dirty="0">
                <a:cs typeface="+mn-ea"/>
                <a:sym typeface="+mn-lt"/>
              </a:rPr>
              <a:t>出</a:t>
            </a:r>
            <a:r>
              <a:rPr sz="1846" dirty="0">
                <a:cs typeface="+mn-ea"/>
                <a:sym typeface="+mn-lt"/>
              </a:rPr>
              <a:t>结果，  用实验方法加以验证。</a:t>
            </a:r>
            <a:r>
              <a:rPr sz="1846" spc="-14" dirty="0">
                <a:solidFill>
                  <a:srgbClr val="4F81BC"/>
                </a:solidFill>
                <a:cs typeface="+mn-ea"/>
                <a:sym typeface="+mn-lt"/>
              </a:rPr>
              <a:t>计</a:t>
            </a:r>
            <a:r>
              <a:rPr sz="1846" dirty="0">
                <a:solidFill>
                  <a:srgbClr val="4F81BC"/>
                </a:solidFill>
                <a:cs typeface="+mn-ea"/>
                <a:sym typeface="+mn-lt"/>
              </a:rPr>
              <a:t>算流</a:t>
            </a:r>
            <a:r>
              <a:rPr sz="1846" spc="-14" dirty="0">
                <a:solidFill>
                  <a:srgbClr val="4F81BC"/>
                </a:solidFill>
                <a:cs typeface="+mn-ea"/>
                <a:sym typeface="+mn-lt"/>
              </a:rPr>
              <a:t>体</a:t>
            </a:r>
            <a:r>
              <a:rPr sz="1846" dirty="0">
                <a:solidFill>
                  <a:srgbClr val="4F81BC"/>
                </a:solidFill>
                <a:cs typeface="+mn-ea"/>
                <a:sym typeface="+mn-lt"/>
              </a:rPr>
              <a:t>力学 (Computational Fluid</a:t>
            </a:r>
            <a:r>
              <a:rPr sz="1846" spc="-69" dirty="0">
                <a:solidFill>
                  <a:srgbClr val="4F81BC"/>
                </a:solidFill>
                <a:cs typeface="+mn-ea"/>
                <a:sym typeface="+mn-lt"/>
              </a:rPr>
              <a:t> </a:t>
            </a:r>
            <a:r>
              <a:rPr sz="1846" dirty="0">
                <a:solidFill>
                  <a:srgbClr val="4F81BC"/>
                </a:solidFill>
                <a:cs typeface="+mn-ea"/>
                <a:sym typeface="+mn-lt"/>
              </a:rPr>
              <a:t>Mechanics)</a:t>
            </a:r>
            <a:endParaRPr sz="1846" dirty="0">
              <a:cs typeface="+mn-ea"/>
              <a:sym typeface="+mn-lt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B9BF9D4-38C3-450C-8725-7A762450A6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4debhm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主题5">
  <a:themeElements>
    <a:clrScheme name="精品课程课件">
      <a:dk1>
        <a:srgbClr val="FFFFFF"/>
      </a:dk1>
      <a:lt1>
        <a:srgbClr val="0000FF"/>
      </a:lt1>
      <a:dk2>
        <a:srgbClr val="FFC000"/>
      </a:dk2>
      <a:lt2>
        <a:srgbClr val="0000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4039</TotalTime>
  <Words>1036</Words>
  <Application>Microsoft Office PowerPoint</Application>
  <PresentationFormat>宽屏</PresentationFormat>
  <Paragraphs>236</Paragraphs>
  <Slides>30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黑体</vt:lpstr>
      <vt:lpstr>华文楷体</vt:lpstr>
      <vt:lpstr>华文新魏</vt:lpstr>
      <vt:lpstr>华文中宋</vt:lpstr>
      <vt:lpstr>Arial</vt:lpstr>
      <vt:lpstr>Calibri</vt:lpstr>
      <vt:lpstr>Cambria Math</vt:lpstr>
      <vt:lpstr>Symbol</vt:lpstr>
      <vt:lpstr>Tahoma</vt:lpstr>
      <vt:lpstr>Times New Roman</vt:lpstr>
      <vt:lpstr>Wingdings</vt:lpstr>
      <vt:lpstr>Office Theme</vt:lpstr>
      <vt:lpstr>主题5</vt:lpstr>
      <vt:lpstr>工程原理 I </vt:lpstr>
      <vt:lpstr>课程简介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连续性假设</vt:lpstr>
      <vt:lpstr>可压缩性（compressibility）</vt:lpstr>
      <vt:lpstr>作用在流体上的力</vt:lpstr>
      <vt:lpstr>应力</vt:lpstr>
      <vt:lpstr>PowerPoint 演示文稿</vt:lpstr>
      <vt:lpstr>正应力与压力</vt:lpstr>
      <vt:lpstr>流体性质的空间变化</vt:lpstr>
      <vt:lpstr>PowerPoint 演示文稿</vt:lpstr>
      <vt:lpstr>PowerPoint 演示文稿</vt:lpstr>
      <vt:lpstr>层流流动剪应力</vt:lpstr>
      <vt:lpstr>PowerPoint 演示文稿</vt:lpstr>
      <vt:lpstr>非牛顿流体</vt:lpstr>
      <vt:lpstr>无滑移边界条件（no-slip boundary condition）</vt:lpstr>
      <vt:lpstr>黏度的物理来源</vt:lpstr>
      <vt:lpstr>黏度的单位</vt:lpstr>
      <vt:lpstr>黏度与温度的关系</vt:lpstr>
      <vt:lpstr>三维层流流动的扩展</vt:lpstr>
      <vt:lpstr>PowerPoint 演示文稿</vt:lpstr>
      <vt:lpstr>正应力表达式</vt:lpstr>
      <vt:lpstr>课后作业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liyong</dc:creator>
  <cp:lastModifiedBy>周 炜</cp:lastModifiedBy>
  <cp:revision>135</cp:revision>
  <dcterms:created xsi:type="dcterms:W3CDTF">2019-09-29T01:37:25Z</dcterms:created>
  <dcterms:modified xsi:type="dcterms:W3CDTF">2023-03-13T06:24:07Z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2019-09-29T00:00:00Z</vt:filetime>
  </property>
</Properties>
</file>