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32" r:id="rId2"/>
    <p:sldId id="1521" r:id="rId3"/>
    <p:sldId id="333" r:id="rId4"/>
    <p:sldId id="1522" r:id="rId5"/>
    <p:sldId id="1798" r:id="rId6"/>
    <p:sldId id="1799" r:id="rId7"/>
    <p:sldId id="1840" r:id="rId8"/>
    <p:sldId id="1841" r:id="rId9"/>
    <p:sldId id="1842" r:id="rId10"/>
    <p:sldId id="1843" r:id="rId11"/>
    <p:sldId id="1811" r:id="rId12"/>
    <p:sldId id="1810" r:id="rId13"/>
    <p:sldId id="1812" r:id="rId14"/>
    <p:sldId id="1813" r:id="rId15"/>
    <p:sldId id="1844" r:id="rId16"/>
    <p:sldId id="1845" r:id="rId17"/>
    <p:sldId id="1818" r:id="rId18"/>
    <p:sldId id="1834" r:id="rId19"/>
    <p:sldId id="1822" r:id="rId20"/>
    <p:sldId id="1821" r:id="rId21"/>
    <p:sldId id="1820" r:id="rId22"/>
    <p:sldId id="1833" r:id="rId23"/>
    <p:sldId id="1819" r:id="rId24"/>
    <p:sldId id="1835" r:id="rId25"/>
    <p:sldId id="1836" r:id="rId26"/>
    <p:sldId id="1837" r:id="rId27"/>
    <p:sldId id="1838" r:id="rId28"/>
    <p:sldId id="1823" r:id="rId29"/>
    <p:sldId id="1793" r:id="rId30"/>
    <p:sldId id="1824" r:id="rId31"/>
    <p:sldId id="363" r:id="rId32"/>
  </p:sldIdLst>
  <p:sldSz cx="12192000" cy="6858000"/>
  <p:notesSz cx="9906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2388" autoAdjust="0"/>
  </p:normalViewPr>
  <p:slideViewPr>
    <p:cSldViewPr>
      <p:cViewPr varScale="1">
        <p:scale>
          <a:sx n="81" d="100"/>
          <a:sy n="81" d="100"/>
        </p:scale>
        <p:origin x="173" y="53"/>
      </p:cViewPr>
      <p:guideLst>
        <p:guide orient="horz" pos="2880"/>
        <p:guide pos="2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FDC1C-610A-4ABE-8A26-355B0C45882C}" type="datetimeFigureOut">
              <a:rPr lang="zh-CN" altLang="en-US" smtClean="0"/>
              <a:t>2023-03-13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BBDED-B2C9-4B81-8340-DF9B82C9D3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5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47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75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61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842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43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157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CBBDED-B2C9-4B81-8340-DF9B82C9D3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09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6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34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D34344-11E1-4864-A24D-0B079A06F9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01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743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4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34344-11E1-4864-A24D-0B079A06F9F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45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645" y="257632"/>
            <a:ext cx="1141671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  <a:latin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157" y="1110743"/>
            <a:ext cx="11859689" cy="312521"/>
          </a:xfrm>
        </p:spPr>
        <p:txBody>
          <a:bodyPr lIns="0" tIns="0" rIns="0" bIns="0"/>
          <a:lstStyle>
            <a:lvl1pPr>
              <a:defRPr sz="2031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327" y="1261620"/>
            <a:ext cx="3976467" cy="397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85" b="1" i="0" u="sng">
                <a:solidFill>
                  <a:srgbClr val="000099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93692" y="1904136"/>
            <a:ext cx="3199619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31" b="0" i="0">
                <a:solidFill>
                  <a:schemeClr val="tx1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 lIns="0" tIns="0" rIns="0" bIns="0"/>
          <a:lstStyle>
            <a:lvl1pPr>
              <a:defRPr sz="2954" b="1" i="0">
                <a:solidFill>
                  <a:srgbClr val="C00000"/>
                </a:solidFill>
                <a:latin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401" y="152400"/>
            <a:ext cx="8635999" cy="492443"/>
          </a:xfrm>
          <a:prstGeom prst="rect">
            <a:avLst/>
          </a:prstGeom>
          <a:noFill/>
        </p:spPr>
        <p:txBody>
          <a:bodyPr/>
          <a:lstStyle>
            <a:lvl1pPr algn="l"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51882908"/>
      </p:ext>
    </p:extLst>
  </p:cSld>
  <p:clrMapOvr>
    <a:masterClrMapping/>
  </p:clrMapOvr>
  <p:transition/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6017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591190" y="174879"/>
            <a:ext cx="978501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华文中宋"/>
                <a:cs typeface="华文中宋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157" y="1110742"/>
            <a:ext cx="11859689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3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3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黑体" panose="02010609060101010101" pitchFamily="49" charset="-122"/>
              </a:defRPr>
            </a:lvl1pPr>
          </a:lstStyle>
          <a:p>
            <a:fld id="{B6F15528-21DE-4FAA-801E-634DDDAF4B2B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  <p:sldLayoutId id="2147483679" r:id="rId7"/>
  </p:sldLayoutIdLst>
  <p:txStyles>
    <p:titleStyle>
      <a:lvl1pPr>
        <a:defRPr>
          <a:latin typeface="黑体" panose="02010609060101010101" pitchFamily="49" charset="-122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22041">
        <a:defRPr>
          <a:latin typeface="+mn-lt"/>
          <a:ea typeface="+mn-ea"/>
          <a:cs typeface="+mn-cs"/>
        </a:defRPr>
      </a:lvl2pPr>
      <a:lvl3pPr marL="844083">
        <a:defRPr>
          <a:latin typeface="+mn-lt"/>
          <a:ea typeface="+mn-ea"/>
          <a:cs typeface="+mn-cs"/>
        </a:defRPr>
      </a:lvl3pPr>
      <a:lvl4pPr marL="1266124">
        <a:defRPr>
          <a:latin typeface="+mn-lt"/>
          <a:ea typeface="+mn-ea"/>
          <a:cs typeface="+mn-cs"/>
        </a:defRPr>
      </a:lvl4pPr>
      <a:lvl5pPr marL="1688165">
        <a:defRPr>
          <a:latin typeface="+mn-lt"/>
          <a:ea typeface="+mn-ea"/>
          <a:cs typeface="+mn-cs"/>
        </a:defRPr>
      </a:lvl5pPr>
      <a:lvl6pPr marL="2110207">
        <a:defRPr>
          <a:latin typeface="+mn-lt"/>
          <a:ea typeface="+mn-ea"/>
          <a:cs typeface="+mn-cs"/>
        </a:defRPr>
      </a:lvl6pPr>
      <a:lvl7pPr marL="2532248">
        <a:defRPr>
          <a:latin typeface="+mn-lt"/>
          <a:ea typeface="+mn-ea"/>
          <a:cs typeface="+mn-cs"/>
        </a:defRPr>
      </a:lvl7pPr>
      <a:lvl8pPr marL="2954289">
        <a:defRPr>
          <a:latin typeface="+mn-lt"/>
          <a:ea typeface="+mn-ea"/>
          <a:cs typeface="+mn-cs"/>
        </a:defRPr>
      </a:lvl8pPr>
      <a:lvl9pPr marL="337633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22041">
        <a:defRPr>
          <a:latin typeface="+mn-lt"/>
          <a:ea typeface="+mn-ea"/>
          <a:cs typeface="+mn-cs"/>
        </a:defRPr>
      </a:lvl2pPr>
      <a:lvl3pPr marL="844083">
        <a:defRPr>
          <a:latin typeface="+mn-lt"/>
          <a:ea typeface="+mn-ea"/>
          <a:cs typeface="+mn-cs"/>
        </a:defRPr>
      </a:lvl3pPr>
      <a:lvl4pPr marL="1266124">
        <a:defRPr>
          <a:latin typeface="+mn-lt"/>
          <a:ea typeface="+mn-ea"/>
          <a:cs typeface="+mn-cs"/>
        </a:defRPr>
      </a:lvl4pPr>
      <a:lvl5pPr marL="1688165">
        <a:defRPr>
          <a:latin typeface="+mn-lt"/>
          <a:ea typeface="+mn-ea"/>
          <a:cs typeface="+mn-cs"/>
        </a:defRPr>
      </a:lvl5pPr>
      <a:lvl6pPr marL="2110207">
        <a:defRPr>
          <a:latin typeface="+mn-lt"/>
          <a:ea typeface="+mn-ea"/>
          <a:cs typeface="+mn-cs"/>
        </a:defRPr>
      </a:lvl6pPr>
      <a:lvl7pPr marL="2532248">
        <a:defRPr>
          <a:latin typeface="+mn-lt"/>
          <a:ea typeface="+mn-ea"/>
          <a:cs typeface="+mn-cs"/>
        </a:defRPr>
      </a:lvl7pPr>
      <a:lvl8pPr marL="2954289">
        <a:defRPr>
          <a:latin typeface="+mn-lt"/>
          <a:ea typeface="+mn-ea"/>
          <a:cs typeface="+mn-cs"/>
        </a:defRPr>
      </a:lvl8pPr>
      <a:lvl9pPr marL="337633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fif"/><Relationship Id="rId4" Type="http://schemas.openxmlformats.org/officeDocument/2006/relationships/image" Target="../media/image30.jf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60.png"/><Relationship Id="rId7" Type="http://schemas.openxmlformats.org/officeDocument/2006/relationships/image" Target="../media/image6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65.wmf"/><Relationship Id="rId5" Type="http://schemas.openxmlformats.org/officeDocument/2006/relationships/image" Target="../media/image61.wmf"/><Relationship Id="rId10" Type="http://schemas.openxmlformats.org/officeDocument/2006/relationships/image" Target="../media/image64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7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7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6.png"/><Relationship Id="rId7" Type="http://schemas.openxmlformats.org/officeDocument/2006/relationships/image" Target="../media/image7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8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81.wmf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wmf"/><Relationship Id="rId10" Type="http://schemas.openxmlformats.org/officeDocument/2006/relationships/image" Target="../media/image83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4" Type="http://schemas.openxmlformats.org/officeDocument/2006/relationships/image" Target="../media/image82.wmf"/><Relationship Id="rId9" Type="http://schemas.openxmlformats.org/officeDocument/2006/relationships/image" Target="../media/image8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emf"/><Relationship Id="rId4" Type="http://schemas.openxmlformats.org/officeDocument/2006/relationships/image" Target="../media/image8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96.wmf"/><Relationship Id="rId3" Type="http://schemas.openxmlformats.org/officeDocument/2006/relationships/image" Target="../media/image91.png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2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9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9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image" Target="../media/image17.jp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 idx="4294967295"/>
          </p:nvPr>
        </p:nvSpPr>
        <p:spPr>
          <a:xfrm>
            <a:off x="152400" y="2514600"/>
            <a:ext cx="11417300" cy="2043163"/>
          </a:xfrm>
          <a:prstGeom prst="rect">
            <a:avLst/>
          </a:prstGeom>
        </p:spPr>
        <p:txBody>
          <a:bodyPr vert="horz" wrap="square" lIns="0" tIns="11723" rIns="0" bIns="0" rtlCol="0">
            <a:spAutoFit/>
          </a:bodyPr>
          <a:lstStyle/>
          <a:p>
            <a:pPr marL="11723" algn="ctr">
              <a:spcBef>
                <a:spcPts val="92"/>
              </a:spcBef>
            </a:pPr>
            <a:r>
              <a:rPr lang="zh-CN" altLang="en-US" sz="36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第</a:t>
            </a:r>
            <a:r>
              <a:rPr lang="en-US" altLang="zh-CN" sz="36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讲（第</a:t>
            </a:r>
            <a:r>
              <a:rPr lang="en-US" altLang="zh-CN" sz="36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br>
              <a:rPr lang="en-US" altLang="zh-CN" sz="36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600" spc="-14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6000" spc="-14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流体静力学</a:t>
            </a:r>
            <a:endParaRPr sz="6000" spc="-14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98107"/>
            <a:ext cx="2238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038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4</a:t>
            </a:r>
            <a:r>
              <a:rPr lang="zh-CN" altLang="en-US" dirty="0"/>
              <a:t>：另一种压强计算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C40AF59-3979-4BA9-9EE8-A4B2CE9574C8}"/>
                  </a:ext>
                </a:extLst>
              </p:cNvPr>
              <p:cNvSpPr txBox="1"/>
              <p:nvPr/>
            </p:nvSpPr>
            <p:spPr>
              <a:xfrm>
                <a:off x="6922637" y="1066800"/>
                <a:ext cx="48817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FF0000"/>
                    </a:solidFill>
                    <a:latin typeface="+mn-ea"/>
                  </a:rPr>
                  <a:t>已知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+mn-ea"/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点压强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𝟖𝟕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𝒌𝑷𝒂</m:t>
                    </m:r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+mn-ea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zh-CN" altLang="en-US" sz="20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点</m:t>
                        </m:r>
                        <m:r>
                          <a:rPr lang="zh-CN" altLang="en-US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压强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+mn-ea"/>
                </a:endParaRPr>
              </a:p>
              <a:p>
                <a:endParaRPr lang="en-US" sz="2000" b="1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C40AF59-3979-4BA9-9EE8-A4B2CE957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37" y="1066800"/>
                <a:ext cx="4881721" cy="707886"/>
              </a:xfrm>
              <a:prstGeom prst="rect">
                <a:avLst/>
              </a:prstGeom>
              <a:blipFill>
                <a:blip r:embed="rId2"/>
                <a:stretch>
                  <a:fillRect l="-1375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0D0836D-8E50-4C5A-A00C-AA85C85A0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0" y="1066800"/>
            <a:ext cx="6052457" cy="43105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BB9D89A-FB41-4438-8A63-59ECEA0F4E71}"/>
                  </a:ext>
                </a:extLst>
              </p:cNvPr>
              <p:cNvSpPr/>
              <p:nvPr/>
            </p:nvSpPr>
            <p:spPr>
              <a:xfrm>
                <a:off x="1021858" y="5562600"/>
                <a:ext cx="5301195" cy="783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zh-CN" altLang="en-US" b="1" dirty="0">
                    <a:solidFill>
                      <a:srgbClr val="0000FF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水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𝝆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𝒘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𝟗𝟗𝟖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𝒌𝒈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, 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宋体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水银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𝝆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𝟏𝟑𝟓𝟓𝟎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𝒌𝒈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，</a:t>
                </a:r>
                <a:endParaRPr lang="en-US" altLang="zh-CN" b="1" dirty="0"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zh-CN" altLang="en-US" b="1" dirty="0">
                    <a:solidFill>
                      <a:srgbClr val="0000FF"/>
                    </a:solidFill>
                    <a:latin typeface="+mn-ea"/>
                    <a:cs typeface="Arial" panose="020B0604020202020204" pitchFamily="34" charset="0"/>
                  </a:rPr>
                  <a:t>油</a:t>
                </a:r>
                <a:r>
                  <a:rPr lang="zh-CN" altLang="en-US" b="1" dirty="0">
                    <a:latin typeface="等线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𝝆</m:t>
                        </m:r>
                      </m:e>
                      <m:sub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𝒐</m:t>
                        </m:r>
                      </m:sub>
                    </m:sSub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𝟖𝟗𝟏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𝒌𝒈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b="1" dirty="0"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BB9D89A-FB41-4438-8A63-59ECEA0F4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58" y="5562600"/>
                <a:ext cx="5301195" cy="783548"/>
              </a:xfrm>
              <a:prstGeom prst="rect">
                <a:avLst/>
              </a:prstGeom>
              <a:blipFill>
                <a:blip r:embed="rId4"/>
                <a:stretch>
                  <a:fillRect l="-1036" t="-6250" r="-230" b="-8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CEB27E-684B-4693-8EB3-72EA65B2BDEE}"/>
                  </a:ext>
                </a:extLst>
              </p:cNvPr>
              <p:cNvSpPr/>
              <p:nvPr/>
            </p:nvSpPr>
            <p:spPr>
              <a:xfrm>
                <a:off x="6858000" y="2129242"/>
                <a:ext cx="5105400" cy="2087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𝑨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𝑩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𝒎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en-US" b="1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𝑨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𝑩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𝒎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𝒎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𝒘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𝒈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∆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𝒁</m:t>
                              </m:r>
                            </m:e>
                          </m:d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𝑨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𝟗𝟔𝟑𝟓𝟎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𝑷𝒂</m:t>
                      </m:r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𝟗𝟔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𝒌𝑷𝒂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CEB27E-684B-4693-8EB3-72EA65B2B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129242"/>
                <a:ext cx="5105400" cy="2087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7EC71A9-F6CD-420B-817B-D15F78434A9D}"/>
              </a:ext>
            </a:extLst>
          </p:cNvPr>
          <p:cNvSpPr/>
          <p:nvPr/>
        </p:nvSpPr>
        <p:spPr>
          <a:xfrm>
            <a:off x="9296400" y="4340075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注意有效数字！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153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>
            <a:extLst>
              <a:ext uri="{FF2B5EF4-FFF2-40B4-BE49-F238E27FC236}">
                <a16:creationId xmlns:a16="http://schemas.microsoft.com/office/drawing/2014/main" id="{E07C2114-E17A-450B-B659-996B5150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62717"/>
            <a:ext cx="6948487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表面张力对测量的影响：润湿现象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EC71A9-F6CD-420B-817B-D15F78434A9D}"/>
              </a:ext>
            </a:extLst>
          </p:cNvPr>
          <p:cNvSpPr/>
          <p:nvPr/>
        </p:nvSpPr>
        <p:spPr>
          <a:xfrm>
            <a:off x="1565167" y="145432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亲水</a:t>
            </a:r>
            <a:endParaRPr lang="en-US" sz="2400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56F3AAB9-7D35-48E6-9C85-7545397C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5" y="3581400"/>
            <a:ext cx="7113950" cy="290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45707C4-A80F-40D8-BE00-53BB2B4B82E0}"/>
              </a:ext>
            </a:extLst>
          </p:cNvPr>
          <p:cNvSpPr/>
          <p:nvPr/>
        </p:nvSpPr>
        <p:spPr>
          <a:xfrm>
            <a:off x="4711372" y="145432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疏水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C03282-695B-4DCE-AC67-2A7B6C45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896751"/>
            <a:ext cx="2540798" cy="268016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2A1EB58-75BC-448E-AE61-DD1AE6F34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682346"/>
            <a:ext cx="3676650" cy="27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7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表面张力的影响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EC71A9-F6CD-420B-817B-D15F78434A9D}"/>
              </a:ext>
            </a:extLst>
          </p:cNvPr>
          <p:cNvSpPr/>
          <p:nvPr/>
        </p:nvSpPr>
        <p:spPr>
          <a:xfrm>
            <a:off x="6362397" y="6220456"/>
            <a:ext cx="3780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管道直径大于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厘米即可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18A733-5762-4B22-99B8-E61A0EFCA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868" y="954419"/>
            <a:ext cx="5885216" cy="2743200"/>
          </a:xfrm>
          <a:prstGeom prst="rect">
            <a:avLst/>
          </a:prstGeom>
        </p:spPr>
      </p:pic>
      <p:sp>
        <p:nvSpPr>
          <p:cNvPr id="5" name="箭头: 上 4">
            <a:extLst>
              <a:ext uri="{FF2B5EF4-FFF2-40B4-BE49-F238E27FC236}">
                <a16:creationId xmlns:a16="http://schemas.microsoft.com/office/drawing/2014/main" id="{F200272F-DBB1-47DD-A22D-7E61EF937316}"/>
              </a:ext>
            </a:extLst>
          </p:cNvPr>
          <p:cNvSpPr/>
          <p:nvPr/>
        </p:nvSpPr>
        <p:spPr>
          <a:xfrm>
            <a:off x="4953000" y="1147828"/>
            <a:ext cx="45719" cy="403086"/>
          </a:xfrm>
          <a:prstGeom prst="up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B3180FC1-1C4B-4D56-BA0C-E5A77DB05F22}"/>
              </a:ext>
            </a:extLst>
          </p:cNvPr>
          <p:cNvSpPr/>
          <p:nvPr/>
        </p:nvSpPr>
        <p:spPr>
          <a:xfrm>
            <a:off x="8047244" y="2582690"/>
            <a:ext cx="76200" cy="457200"/>
          </a:xfrm>
          <a:prstGeom prst="downArrow">
            <a:avLst/>
          </a:prstGeom>
          <a:solidFill>
            <a:srgbClr val="FF0000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0B1336-0AC7-49B9-8C3E-DE4DC00C5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942" y="3589719"/>
            <a:ext cx="1282825" cy="29135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C97CC9-107A-4776-87EE-FC167EA7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03" y="1275193"/>
            <a:ext cx="2639097" cy="272368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BCB212-8C0B-4F41-A37E-E8423884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4161381"/>
            <a:ext cx="2229394" cy="5312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C79DD0-186F-4952-AA34-B3161FB87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855828"/>
            <a:ext cx="1463040" cy="8098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8D54CCF-A6B0-4592-B389-2F12654332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867" y="3612157"/>
            <a:ext cx="2857566" cy="4428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DBE68B8-D3C5-416D-BE4E-A3AD278187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8509" y="4073032"/>
            <a:ext cx="1532282" cy="7150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3393030-63AF-4758-9757-68F64E4462BF}"/>
              </a:ext>
            </a:extLst>
          </p:cNvPr>
          <p:cNvPicPr/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55828"/>
            <a:ext cx="4567044" cy="127022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864212A4-2D3C-478A-8E15-EAD91C041471}"/>
              </a:ext>
            </a:extLst>
          </p:cNvPr>
          <p:cNvSpPr/>
          <p:nvPr/>
        </p:nvSpPr>
        <p:spPr>
          <a:xfrm>
            <a:off x="9920636" y="2864648"/>
            <a:ext cx="152391" cy="1665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E4FFD96-FDA1-4DF8-A50A-432A3CFB4922}"/>
              </a:ext>
            </a:extLst>
          </p:cNvPr>
          <p:cNvSpPr/>
          <p:nvPr/>
        </p:nvSpPr>
        <p:spPr>
          <a:xfrm>
            <a:off x="3733800" y="15509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水</a:t>
            </a:r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369CAE-066E-4168-A4DD-035634563B57}"/>
              </a:ext>
            </a:extLst>
          </p:cNvPr>
          <p:cNvSpPr/>
          <p:nvPr/>
        </p:nvSpPr>
        <p:spPr>
          <a:xfrm>
            <a:off x="9468084" y="147870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水银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5A44D7-EF08-494D-9773-6362CC9717F2}"/>
              </a:ext>
            </a:extLst>
          </p:cNvPr>
          <p:cNvSpPr/>
          <p:nvPr/>
        </p:nvSpPr>
        <p:spPr>
          <a:xfrm>
            <a:off x="1075178" y="5866590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自由面  表面张力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584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大气压强计算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D5D8D7-9482-4CB4-8812-5EC9282CB563}"/>
              </a:ext>
            </a:extLst>
          </p:cNvPr>
          <p:cNvSpPr/>
          <p:nvPr/>
        </p:nvSpPr>
        <p:spPr>
          <a:xfrm>
            <a:off x="200472" y="1153631"/>
            <a:ext cx="561662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根据大气热力性质在垂向上的差异，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可将大气分为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五层</a:t>
            </a:r>
            <a:r>
              <a:rPr kumimoji="1"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对流层、平流层、中间层、热层和散逸层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352001E-AC30-4AC6-86DE-8395E3524EE2}"/>
              </a:ext>
            </a:extLst>
          </p:cNvPr>
          <p:cNvSpPr/>
          <p:nvPr/>
        </p:nvSpPr>
        <p:spPr>
          <a:xfrm>
            <a:off x="200472" y="2706390"/>
            <a:ext cx="5616624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对流层</a:t>
            </a:r>
            <a:r>
              <a:rPr kumimoji="1"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：最靠近地面的一层大气。</a:t>
            </a:r>
            <a:endParaRPr kumimoji="1" lang="en-US" altLang="zh-CN" sz="22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47675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低纬度地区高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17km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18km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，中纬度地区高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10km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12km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，高纬度地区高仅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8km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9km</a:t>
            </a:r>
          </a:p>
          <a:p>
            <a:pPr marL="447675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气温随高度的增加而递减。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平均每上升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100m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，气温降低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0.65 K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47675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对流运动显著。上冷下热，利于空气的对流。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447675" lvl="1" indent="-1746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天气现象复杂多变。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" name="Picture 8" descr="20100304090024960">
            <a:extLst>
              <a:ext uri="{FF2B5EF4-FFF2-40B4-BE49-F238E27FC236}">
                <a16:creationId xmlns:a16="http://schemas.microsoft.com/office/drawing/2014/main" id="{50BF002B-019F-4792-9668-E24322024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990600"/>
            <a:ext cx="491133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9">
            <a:extLst>
              <a:ext uri="{FF2B5EF4-FFF2-40B4-BE49-F238E27FC236}">
                <a16:creationId xmlns:a16="http://schemas.microsoft.com/office/drawing/2014/main" id="{E0BD58D5-7144-4B75-AE96-FAD0C259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45701"/>
            <a:ext cx="4113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大气层的垂直分布与温度和气压图 </a:t>
            </a:r>
          </a:p>
        </p:txBody>
      </p:sp>
    </p:spTree>
    <p:extLst>
      <p:ext uri="{BB962C8B-B14F-4D97-AF65-F5344CB8AC3E}">
        <p14:creationId xmlns:p14="http://schemas.microsoft.com/office/powerpoint/2010/main" val="153313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zh-CN" altLang="en-US" dirty="0"/>
              <a:t>：大气压强计算</a:t>
            </a:r>
            <a:endParaRPr 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0BD58D5-7144-4B75-AE96-FAD0C259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4626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在重力作用下，大气压强分布的变化有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828BCD-8D84-4950-92C1-4437424E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219"/>
          <a:stretch/>
        </p:blipFill>
        <p:spPr>
          <a:xfrm>
            <a:off x="1447800" y="1599677"/>
            <a:ext cx="1402216" cy="824833"/>
          </a:xfrm>
          <a:prstGeom prst="rect">
            <a:avLst/>
          </a:prstGeom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2B069C99-3CFE-4BDC-92AF-468249F21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24511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对理想气体，压强可表示为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9AC51A-FCDD-4899-944B-15019785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32" y="2449887"/>
            <a:ext cx="1364156" cy="3493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84A031-4CE1-4F34-A120-1C257D4C8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007158"/>
            <a:ext cx="2316953" cy="6988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2DE8C0D-68BD-4776-AA1E-C39E33E77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77936"/>
            <a:ext cx="2891725" cy="843420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74D6475A-F3BF-4544-B289-3606072C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92" y="3706022"/>
            <a:ext cx="3647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kumimoji="1"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Z</a:t>
            </a:r>
            <a:r>
              <a:rPr kumimoji="1"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Z</a:t>
            </a:r>
            <a:r>
              <a:rPr kumimoji="1" lang="en-US" altLang="zh-CN" sz="1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两个高度积分，得到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C1C1F-4282-4FC7-AC0A-6B268A8BEE8E}"/>
              </a:ext>
            </a:extLst>
          </p:cNvPr>
          <p:cNvSpPr/>
          <p:nvPr/>
        </p:nvSpPr>
        <p:spPr>
          <a:xfrm>
            <a:off x="609600" y="5233622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等温假设下</a:t>
            </a: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，有</a:t>
            </a:r>
            <a:endParaRPr 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82E9EA-5207-4C93-B4D9-F20340357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5755481"/>
            <a:ext cx="2951757" cy="7867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2807B3-B526-4EDF-BB93-7A1D26775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5921539"/>
            <a:ext cx="2765036" cy="45461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73529EE-7717-402C-A96F-A2DE76EEE69E}"/>
              </a:ext>
            </a:extLst>
          </p:cNvPr>
          <p:cNvCxnSpPr/>
          <p:nvPr/>
        </p:nvCxnSpPr>
        <p:spPr>
          <a:xfrm>
            <a:off x="3886200" y="6376151"/>
            <a:ext cx="2667000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>
            <a:extLst>
              <a:ext uri="{FF2B5EF4-FFF2-40B4-BE49-F238E27FC236}">
                <a16:creationId xmlns:a16="http://schemas.microsoft.com/office/drawing/2014/main" id="{12FC507E-78DD-416A-AECE-D9669F4CA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112223"/>
            <a:ext cx="3262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几个需要注意的地方：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ADBE5E4-5BD1-4E81-8187-FE66113C709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915179"/>
            <a:ext cx="1828800" cy="82483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9">
            <a:extLst>
              <a:ext uri="{FF2B5EF4-FFF2-40B4-BE49-F238E27FC236}">
                <a16:creationId xmlns:a16="http://schemas.microsoft.com/office/drawing/2014/main" id="{BAF3DB47-5B15-48B9-A2EB-65600EA1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2970" y="2127541"/>
            <a:ext cx="22365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高度对重力的影响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D55EF0E-73C7-4AE4-898F-5D2295B87F86}"/>
              </a:ext>
            </a:extLst>
          </p:cNvPr>
          <p:cNvPicPr/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185457"/>
            <a:ext cx="1169035" cy="34226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9">
            <a:extLst>
              <a:ext uri="{FF2B5EF4-FFF2-40B4-BE49-F238E27FC236}">
                <a16:creationId xmlns:a16="http://schemas.microsoft.com/office/drawing/2014/main" id="{4D543607-115B-4340-B16B-97580D10E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0374" y="3185457"/>
            <a:ext cx="14205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教材 例</a:t>
            </a:r>
            <a:r>
              <a:rPr kumimoji="1"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中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98397F8-8233-4864-893A-5D5207CC802A}"/>
              </a:ext>
            </a:extLst>
          </p:cNvPr>
          <p:cNvPicPr/>
          <p:nvPr/>
        </p:nvPicPr>
        <p:blipFill>
          <a:blip r:embed="rId10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480" y="3942948"/>
            <a:ext cx="2433955" cy="75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57DD88A-9FA4-45E2-B599-D6189E5103A6}"/>
              </a:ext>
            </a:extLst>
          </p:cNvPr>
          <p:cNvSpPr/>
          <p:nvPr/>
        </p:nvSpPr>
        <p:spPr>
          <a:xfrm>
            <a:off x="7128001" y="4788503"/>
            <a:ext cx="4301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通用气体常数</a:t>
            </a:r>
            <a:r>
              <a:rPr lang="zh-CN" altLang="en-US" sz="2000" b="1" dirty="0">
                <a:solidFill>
                  <a:srgbClr val="FF0000"/>
                </a:solidFill>
                <a:ea typeface="等线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sz="2000" b="1" i="1" dirty="0">
                <a:solidFill>
                  <a:srgbClr val="2E2E2E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2E2E2E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 = 8314.3 </a:t>
            </a:r>
            <a:r>
              <a:rPr lang="en-US" sz="2000" b="1" i="1" dirty="0">
                <a:solidFill>
                  <a:srgbClr val="2E2E2E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J/(</a:t>
            </a:r>
            <a:r>
              <a:rPr lang="en-US" sz="2000" b="1" i="1" dirty="0" err="1">
                <a:solidFill>
                  <a:srgbClr val="2E2E2E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kmol</a:t>
            </a:r>
            <a:r>
              <a:rPr lang="en-US" sz="2000" b="1" i="1" dirty="0">
                <a:solidFill>
                  <a:srgbClr val="2E2E2E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K)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18B47660-4519-402A-93C0-33231EF1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050" y="5368965"/>
            <a:ext cx="3857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需要除以分子量 </a:t>
            </a:r>
            <a:r>
              <a:rPr kumimoji="1" lang="en-US" altLang="zh-CN" b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29</a:t>
            </a:r>
            <a:r>
              <a:rPr kumimoji="1" lang="zh-CN" altLang="en-US" b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，才能不混淆</a:t>
            </a:r>
          </a:p>
        </p:txBody>
      </p:sp>
    </p:spTree>
    <p:extLst>
      <p:ext uri="{BB962C8B-B14F-4D97-AF65-F5344CB8AC3E}">
        <p14:creationId xmlns:p14="http://schemas.microsoft.com/office/powerpoint/2010/main" val="348454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8" grpId="0"/>
      <p:bldP spid="12" grpId="0"/>
      <p:bldP spid="20" grpId="0"/>
      <p:bldP spid="25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：温度变化情况下的大气压强计算</a:t>
            </a:r>
            <a:endParaRPr 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E0BD58D5-7144-4B75-AE96-FAD0C259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43000"/>
            <a:ext cx="43588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温度随着高度（</a:t>
            </a:r>
            <a:r>
              <a:rPr kumimoji="1"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 11000 m</a:t>
            </a: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）的变化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CC1C1F-4282-4FC7-AC0A-6B268A8BEE8E}"/>
              </a:ext>
            </a:extLst>
          </p:cNvPr>
          <p:cNvSpPr/>
          <p:nvPr/>
        </p:nvSpPr>
        <p:spPr>
          <a:xfrm>
            <a:off x="6311261" y="350520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等温假设下，有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782E9EA-5207-4C93-B4D9-F20340357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3311890"/>
            <a:ext cx="2951757" cy="7867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4D543607-115B-4340-B16B-97580D10E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1846" y="2086107"/>
                <a:ext cx="2898422" cy="101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00FF"/>
                  </a:buClr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Ø"/>
                  <a:defRPr sz="200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b="1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变温度条件下</a:t>
                </a:r>
                <a:r>
                  <a:rPr kumimoji="1" lang="zh-CN" altLang="en-US" b="1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，有</a:t>
                </a:r>
                <a:endParaRPr kumimoji="1" lang="en-US" altLang="zh-CN" b="1" dirty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kumimoji="1" lang="en-US" altLang="zh-CN" b="1" dirty="0">
                  <a:solidFill>
                    <a:srgbClr val="0000FF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𝟓𝟒𝟎𝟎𝟎</m:t>
                      </m:r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𝑷𝒂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9">
                <a:extLst>
                  <a:ext uri="{FF2B5EF4-FFF2-40B4-BE49-F238E27FC236}">
                    <a16:creationId xmlns:a16="http://schemas.microsoft.com/office/drawing/2014/main" id="{4D543607-115B-4340-B16B-97580D10E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1846" y="2086107"/>
                <a:ext cx="2898422" cy="1015663"/>
              </a:xfrm>
              <a:prstGeom prst="rect">
                <a:avLst/>
              </a:prstGeom>
              <a:blipFill>
                <a:blip r:embed="rId3"/>
                <a:stretch>
                  <a:fillRect l="-2316" t="-2395" b="-3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9">
            <a:extLst>
              <a:ext uri="{FF2B5EF4-FFF2-40B4-BE49-F238E27FC236}">
                <a16:creationId xmlns:a16="http://schemas.microsoft.com/office/drawing/2014/main" id="{18B47660-4519-402A-93C0-33231EF1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7" y="4876800"/>
            <a:ext cx="19383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存在</a:t>
            </a:r>
            <a:r>
              <a:rPr kumimoji="1" lang="en-US" altLang="zh-CN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4% </a:t>
            </a:r>
            <a:r>
              <a:rPr kumimoji="1"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误差！</a:t>
            </a:r>
            <a:endParaRPr kumimoji="1" lang="zh-CN" altLang="en-US" b="1" dirty="0">
              <a:solidFill>
                <a:srgbClr val="FF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2E2C67-EBCA-4823-A4F7-9E8D7C186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782260"/>
            <a:ext cx="1973228" cy="4553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55A959-8009-4A86-B036-1E2DE87EC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2891" y="2400155"/>
            <a:ext cx="356754" cy="3567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D1CD59-3319-4FD1-B0B7-8BAB710B0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221" y="2418083"/>
            <a:ext cx="2189728" cy="356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3CD211-05EC-4EAB-B1EC-7650B0D87E64}"/>
                  </a:ext>
                </a:extLst>
              </p:cNvPr>
              <p:cNvSpPr/>
              <p:nvPr/>
            </p:nvSpPr>
            <p:spPr>
              <a:xfrm>
                <a:off x="990600" y="2937371"/>
                <a:ext cx="4114800" cy="3112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𝑑𝑧</m:t>
                          </m:r>
                        </m:den>
                      </m:f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𝜌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𝑅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𝐵𝑧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𝑔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=</m:t>
                          </m:r>
                        </m:e>
                      </m:nary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𝑅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𝑑𝑧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𝐵𝑧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zh-CN" altLang="en-US" sz="2400" dirty="0">
                    <a:solidFill>
                      <a:schemeClr val="tx1"/>
                    </a:solidFill>
                    <a:ea typeface="宋体" panose="02010600030101010101" pitchFamily="2" charset="-122"/>
                    <a:cs typeface="Arial" panose="020B0604020202020204" pitchFamily="34" charset="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𝐵𝑧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/(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𝑅𝐵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3CD211-05EC-4EAB-B1EC-7650B0D87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937371"/>
                <a:ext cx="4114800" cy="3112070"/>
              </a:xfrm>
              <a:prstGeom prst="rect">
                <a:avLst/>
              </a:prstGeom>
              <a:blipFill>
                <a:blip r:embed="rId7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7815472-5A43-490A-81E5-23794AFFAA58}"/>
                  </a:ext>
                </a:extLst>
              </p:cNvPr>
              <p:cNvSpPr/>
              <p:nvPr/>
            </p:nvSpPr>
            <p:spPr>
              <a:xfrm>
                <a:off x="6606842" y="4308740"/>
                <a:ext cx="1720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kumimoji="1" lang="en-US" altLang="zh-C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kumimoji="1" lang="en-US" altLang="zh-C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𝟓𝟔𝟎𝟎𝟎</m:t>
                      </m:r>
                      <m:r>
                        <a:rPr kumimoji="1" lang="en-US" altLang="zh-C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zh-CN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𝑷𝒂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0000FF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7815472-5A43-490A-81E5-23794AFFA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842" y="4308740"/>
                <a:ext cx="1720343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DE1EFBF0-F58D-49C1-B6F2-4A9BF12FE2F9}"/>
              </a:ext>
            </a:extLst>
          </p:cNvPr>
          <p:cNvSpPr/>
          <p:nvPr/>
        </p:nvSpPr>
        <p:spPr>
          <a:xfrm>
            <a:off x="6221846" y="1222226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估算</a:t>
            </a:r>
            <a:r>
              <a:rPr kumimoji="1" lang="en-US" altLang="zh-CN" sz="24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5000 m</a:t>
            </a:r>
            <a:r>
              <a:rPr kumimoji="1"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高度上的气压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46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7</a:t>
            </a:r>
            <a:r>
              <a:rPr lang="zh-CN" altLang="en-US" dirty="0"/>
              <a:t>：均匀直线加速度情况下的液体压强分布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343DA7-3A43-40EA-83FD-4A1ECE6C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143000"/>
            <a:ext cx="3985227" cy="5421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86B29C-FC0E-40E3-BCA2-74E77AB2B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761308"/>
            <a:ext cx="2586446" cy="646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04C53B-598C-4123-B522-1F6334C892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646"/>
          <a:stretch/>
        </p:blipFill>
        <p:spPr>
          <a:xfrm>
            <a:off x="609599" y="1143000"/>
            <a:ext cx="5986289" cy="2057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2F56BBC-CC0C-477D-9FD5-B7A20EBC0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501678"/>
            <a:ext cx="6235337" cy="22424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B123589-EEC9-4AE5-8386-7DB288B9350A}"/>
              </a:ext>
            </a:extLst>
          </p:cNvPr>
          <p:cNvPicPr/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88" y="3048000"/>
            <a:ext cx="4495801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FF072CB-D590-41CD-B580-B6AC5EDD0758}"/>
              </a:ext>
            </a:extLst>
          </p:cNvPr>
          <p:cNvSpPr/>
          <p:nvPr/>
        </p:nvSpPr>
        <p:spPr>
          <a:xfrm>
            <a:off x="7071322" y="3810000"/>
            <a:ext cx="1736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积分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87153A7-A11B-4D8A-8091-38F8E4F289F5}"/>
              </a:ext>
            </a:extLst>
          </p:cNvPr>
          <p:cNvPicPr/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319270"/>
            <a:ext cx="3505199" cy="63373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4CD9761-3E2C-44B5-B61E-C6152F1F8996}"/>
              </a:ext>
            </a:extLst>
          </p:cNvPr>
          <p:cNvSpPr/>
          <p:nvPr/>
        </p:nvSpPr>
        <p:spPr>
          <a:xfrm>
            <a:off x="7071322" y="2560320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点压强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133EB42-0587-4404-ABF6-DA00BF4CD147}"/>
              </a:ext>
            </a:extLst>
          </p:cNvPr>
          <p:cNvPicPr/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777" y="5172892"/>
            <a:ext cx="3202469" cy="542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6722DF7-DD99-40EE-A145-D934DBB9A7A8}"/>
              </a:ext>
            </a:extLst>
          </p:cNvPr>
          <p:cNvSpPr/>
          <p:nvPr/>
        </p:nvSpPr>
        <p:spPr>
          <a:xfrm>
            <a:off x="7026088" y="591492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如果车辆减速呢？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4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7"/>
          <p:cNvSpPr>
            <a:spLocks noChangeArrowheads="1"/>
          </p:cNvSpPr>
          <p:nvPr/>
        </p:nvSpPr>
        <p:spPr bwMode="auto">
          <a:xfrm>
            <a:off x="897986" y="132407"/>
            <a:ext cx="6048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kern="1000" spc="-150" dirty="0">
                <a:ln w="1905"/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更普遍情况</a:t>
            </a:r>
            <a:endParaRPr lang="en-US" altLang="zh-CN" sz="3200" kern="1000" spc="-150" dirty="0">
              <a:ln w="1905"/>
              <a:solidFill>
                <a:srgbClr val="C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983343"/>
            <a:ext cx="4608513" cy="205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43472" y="1142778"/>
            <a:ext cx="4824536" cy="77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4625" indent="-174625" eaLnBrk="1" hangingPunct="1"/>
            <a:r>
              <a:rPr lang="zh-CN" altLang="en-US" sz="22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贮液罐以匀加速度</a:t>
            </a:r>
            <a:r>
              <a:rPr lang="en-US" altLang="zh-CN" sz="2200" b="1" i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作直线运动，图示坐标系中，体积力为</a:t>
            </a:r>
          </a:p>
        </p:txBody>
      </p:sp>
      <p:graphicFrame>
        <p:nvGraphicFramePr>
          <p:cNvPr id="8" name="Object 2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42184" y="2328934"/>
          <a:ext cx="10890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98400" imgH="241200" progId="Equation.3">
                  <p:embed/>
                </p:oleObj>
              </mc:Choice>
              <mc:Fallback>
                <p:oleObj name="公式" r:id="rId4" imgW="698400" imgH="241200" progId="Equation.3">
                  <p:embed/>
                  <p:pic>
                    <p:nvPicPr>
                      <p:cNvPr id="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184" y="2328934"/>
                        <a:ext cx="108902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63826" y="1892131"/>
          <a:ext cx="1007964" cy="120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96880" imgH="711000" progId="Equation.3">
                  <p:embed/>
                </p:oleObj>
              </mc:Choice>
              <mc:Fallback>
                <p:oleObj name="公式" r:id="rId6" imgW="596880" imgH="711000" progId="Equation.3">
                  <p:embed/>
                  <p:pic>
                    <p:nvPicPr>
                      <p:cNvPr id="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826" y="1892131"/>
                        <a:ext cx="1007964" cy="120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546520" y="3382648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由压强全微分：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716493" y="3332186"/>
          <a:ext cx="58308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670200" imgH="317160" progId="Equation.3">
                  <p:embed/>
                </p:oleObj>
              </mc:Choice>
              <mc:Fallback>
                <p:oleObj name="公式" r:id="rId8" imgW="3670200" imgH="317160" progId="Equation.3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493" y="3332186"/>
                        <a:ext cx="58308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33"/>
          <p:cNvSpPr>
            <a:spLocks noChangeArrowheads="1"/>
          </p:cNvSpPr>
          <p:nvPr/>
        </p:nvSpPr>
        <p:spPr bwMode="auto">
          <a:xfrm rot="16200000">
            <a:off x="2842998" y="3771645"/>
            <a:ext cx="358775" cy="792162"/>
          </a:xfrm>
          <a:prstGeom prst="downArrow">
            <a:avLst>
              <a:gd name="adj1" fmla="val 50000"/>
              <a:gd name="adj2" fmla="val 55199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" name="Picture 1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24" y="3951718"/>
            <a:ext cx="25923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063553" y="4522679"/>
            <a:ext cx="7127875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由边界条件：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x=0</a:t>
            </a:r>
            <a:r>
              <a:rPr lang="zh-CN" altLang="en-US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z=z</a:t>
            </a:r>
            <a:r>
              <a:rPr lang="en-US" altLang="zh-CN" i="1" baseline="-25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p=p</a:t>
            </a:r>
            <a:r>
              <a:rPr lang="en-US" altLang="zh-CN" i="1" baseline="-25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得 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c=p</a:t>
            </a:r>
            <a:r>
              <a:rPr lang="en-US" altLang="zh-CN" i="1" baseline="-25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+ρgz</a:t>
            </a:r>
            <a:r>
              <a:rPr lang="en-US" altLang="zh-CN" i="1" baseline="-25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69" y="5059326"/>
            <a:ext cx="3240087" cy="7762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33"/>
          <p:cNvSpPr>
            <a:spLocks noChangeArrowheads="1"/>
          </p:cNvSpPr>
          <p:nvPr/>
        </p:nvSpPr>
        <p:spPr bwMode="auto">
          <a:xfrm rot="16200000">
            <a:off x="2912130" y="5035838"/>
            <a:ext cx="358775" cy="792162"/>
          </a:xfrm>
          <a:prstGeom prst="downArrow">
            <a:avLst>
              <a:gd name="adj1" fmla="val 50000"/>
              <a:gd name="adj2" fmla="val 55199"/>
            </a:avLst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21"/>
          <p:cNvSpPr txBox="1">
            <a:spLocks noChangeArrowheads="1"/>
          </p:cNvSpPr>
          <p:nvPr/>
        </p:nvSpPr>
        <p:spPr bwMode="auto">
          <a:xfrm>
            <a:off x="1703512" y="6064430"/>
            <a:ext cx="8424862" cy="657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CN" altLang="en-US" sz="20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可见：流场中压强 </a:t>
            </a:r>
            <a:r>
              <a:rPr lang="en-US" altLang="zh-CN" sz="2000" b="1" i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 </a:t>
            </a:r>
            <a:r>
              <a:rPr lang="zh-CN" altLang="en-US" sz="20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000" i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i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i="1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0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的函数，即压强不仅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沿液面深度</a:t>
            </a:r>
            <a:r>
              <a:rPr lang="zh-CN" altLang="en-US" sz="20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变化，而且还</a:t>
            </a:r>
            <a:r>
              <a:rPr lang="zh-CN" altLang="en-US" sz="2000" kern="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沿水平方向</a:t>
            </a:r>
            <a:r>
              <a:rPr lang="zh-CN" altLang="en-US" sz="20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变化</a:t>
            </a:r>
            <a:r>
              <a:rPr lang="en-US" altLang="zh-CN" sz="2000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矩形 2"/>
          <p:cNvSpPr/>
          <p:nvPr/>
        </p:nvSpPr>
        <p:spPr>
          <a:xfrm>
            <a:off x="7392145" y="5124303"/>
            <a:ext cx="2408823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均质液体作匀加速直线运动时的压强公式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 bwMode="auto">
          <a:xfrm>
            <a:off x="7103613" y="5339967"/>
            <a:ext cx="196190" cy="253534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1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4" grpId="0"/>
      <p:bldP spid="16" grpId="0" animBg="1"/>
      <p:bldP spid="17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13088" y="639309"/>
            <a:ext cx="8999011" cy="10080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[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]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静压强分布图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已知：静止液体的自由液面上为大气压强，试定性地画出液体中斜面和曲面上的压强分布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.</a:t>
            </a: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4" r="9796" b="13328"/>
          <a:stretch/>
        </p:blipFill>
        <p:spPr bwMode="auto">
          <a:xfrm>
            <a:off x="3425621" y="2075090"/>
            <a:ext cx="2088232" cy="19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r="23508" b="11214"/>
          <a:stretch/>
        </p:blipFill>
        <p:spPr bwMode="auto">
          <a:xfrm>
            <a:off x="5665672" y="2075090"/>
            <a:ext cx="2304256" cy="201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r="7883" b="9779"/>
          <a:stretch/>
        </p:blipFill>
        <p:spPr bwMode="auto">
          <a:xfrm>
            <a:off x="3479887" y="4330662"/>
            <a:ext cx="197969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1" r="7785" b="16835"/>
          <a:stretch/>
        </p:blipFill>
        <p:spPr bwMode="auto">
          <a:xfrm>
            <a:off x="5665672" y="4444695"/>
            <a:ext cx="2304257" cy="186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" b="17789"/>
          <a:stretch/>
        </p:blipFill>
        <p:spPr bwMode="auto">
          <a:xfrm>
            <a:off x="1350221" y="1828800"/>
            <a:ext cx="2210156" cy="234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" r="8858" b="12351"/>
          <a:stretch/>
        </p:blipFill>
        <p:spPr bwMode="auto">
          <a:xfrm>
            <a:off x="8121747" y="2016699"/>
            <a:ext cx="2797530" cy="19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0" b="13826"/>
          <a:stretch/>
        </p:blipFill>
        <p:spPr bwMode="auto">
          <a:xfrm>
            <a:off x="1350221" y="4169227"/>
            <a:ext cx="2014235" cy="228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8" r="7113" b="24471"/>
          <a:stretch/>
        </p:blipFill>
        <p:spPr bwMode="auto">
          <a:xfrm>
            <a:off x="8382000" y="4392374"/>
            <a:ext cx="2179029" cy="1964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901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 txBox="1">
            <a:spLocks noChangeArrowheads="1"/>
          </p:cNvSpPr>
          <p:nvPr/>
        </p:nvSpPr>
        <p:spPr bwMode="auto">
          <a:xfrm>
            <a:off x="1343472" y="1031371"/>
            <a:ext cx="410445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平面壁的总压力</a:t>
            </a:r>
            <a:endParaRPr lang="zh-CN" altLang="en-US" kern="0" dirty="0">
              <a:solidFill>
                <a:srgbClr val="0000FF"/>
              </a:solidFill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536195"/>
            <a:ext cx="370205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31504" y="1638878"/>
            <a:ext cx="5616624" cy="710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均质液体中一倾斜平壁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倾角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θ), 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大气压液面与平面壁交于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点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求平壁上任意形状面积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的总压力。</a:t>
            </a:r>
            <a:endParaRPr lang="en-US" altLang="zh-CN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690420" y="3583999"/>
            <a:ext cx="5477616" cy="66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在面积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上任取一面积元</a:t>
            </a:r>
            <a:r>
              <a:rPr lang="en-US" altLang="zh-CN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，淹没水深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h=</a:t>
            </a:r>
            <a:r>
              <a:rPr lang="en-US" altLang="zh-CN" b="1" i="1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ysinθ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，面元上的压强合力（用表压）垂直指向面元 </a:t>
            </a:r>
          </a:p>
        </p:txBody>
      </p:sp>
      <p:sp>
        <p:nvSpPr>
          <p:cNvPr id="2" name="矩形 1"/>
          <p:cNvSpPr/>
          <p:nvPr/>
        </p:nvSpPr>
        <p:spPr>
          <a:xfrm>
            <a:off x="1631505" y="2461363"/>
            <a:ext cx="52288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取直角坐标系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xoy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轴位于液面上，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轴沿壁向下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1"/>
              <p:cNvSpPr txBox="1"/>
              <p:nvPr/>
            </p:nvSpPr>
            <p:spPr bwMode="auto">
              <a:xfrm>
                <a:off x="1939925" y="4665663"/>
                <a:ext cx="2911475" cy="19224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𝑑𝐹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𝑑𝐴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e>
                        </m:mr>
                      </m:m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𝑔𝑦</m:t>
                            </m:r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𝑑𝐴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9925" y="4665663"/>
                <a:ext cx="2911475" cy="1922462"/>
              </a:xfrm>
              <a:prstGeom prst="rect">
                <a:avLst/>
              </a:prstGeom>
              <a:blipFill>
                <a:blip r:embed="rId5"/>
                <a:stretch>
                  <a:fillRect l="-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231905" y="5157192"/>
            <a:ext cx="1628433" cy="78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积分可得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总压力 </a:t>
            </a:r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7392144" y="4994853"/>
          <a:ext cx="2592288" cy="126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31560" imgH="609480" progId="Equation.3">
                  <p:embed/>
                </p:oleObj>
              </mc:Choice>
              <mc:Fallback>
                <p:oleObj name="公式" r:id="rId6" imgW="1231560" imgH="60948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144" y="4994853"/>
                        <a:ext cx="2592288" cy="126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>
            <a:extLst>
              <a:ext uri="{FF2B5EF4-FFF2-40B4-BE49-F238E27FC236}">
                <a16:creationId xmlns:a16="http://schemas.microsoft.com/office/drawing/2014/main" id="{C9414C7C-C8F6-4878-86C2-2CBFF66D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/>
          <a:lstStyle/>
          <a:p>
            <a:r>
              <a:rPr lang="zh-CN" altLang="en-US" dirty="0"/>
              <a:t>浸没平壁的受力分析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1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1271464" y="179085"/>
            <a:ext cx="6177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kern="1000" spc="-150" dirty="0">
                <a:ln w="1905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1000" spc="-150" dirty="0">
                <a:ln w="1905"/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流体的静止状态</a:t>
            </a:r>
            <a:endParaRPr lang="en-US" altLang="zh-CN" sz="2400" b="1" kern="1000" spc="-150" dirty="0">
              <a:ln w="1905"/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33"/>
          <p:cNvSpPr>
            <a:spLocks noChangeArrowheads="1"/>
          </p:cNvSpPr>
          <p:nvPr/>
        </p:nvSpPr>
        <p:spPr bwMode="auto">
          <a:xfrm>
            <a:off x="1415480" y="1062460"/>
            <a:ext cx="396044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99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流体的静止与相对静止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847529" y="4904322"/>
            <a:ext cx="8351837" cy="111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惯性系（静止</a:t>
            </a:r>
            <a:r>
              <a:rPr kumimoji="1"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匀速运动）中，</a:t>
            </a: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压强分布与重力平衡；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非惯性系中，</a:t>
            </a: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压强分布除与重力外</a:t>
            </a:r>
            <a:r>
              <a:rPr kumimoji="1" lang="en-US" altLang="zh-CN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kumimoji="1" lang="zh-CN" altLang="en-US" sz="2200" kern="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还要与惯性力分布平衡</a:t>
            </a:r>
            <a:r>
              <a:rPr kumimoji="1"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  <p:sp>
        <p:nvSpPr>
          <p:cNvPr id="5" name="矩形 4"/>
          <p:cNvSpPr/>
          <p:nvPr/>
        </p:nvSpPr>
        <p:spPr>
          <a:xfrm>
            <a:off x="1795318" y="1794447"/>
            <a:ext cx="79986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静止状态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：流体相对于</a:t>
            </a:r>
            <a:r>
              <a:rPr kumimoji="1" lang="zh-CN" altLang="en-US" sz="2200" kern="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惯性系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没有运动；       平衡状态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相对静止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：流体相对于</a:t>
            </a:r>
            <a:r>
              <a:rPr kumimoji="1" lang="zh-CN" altLang="en-US" sz="2200" kern="0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非惯性系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没有运动；    相对平衡状态</a:t>
            </a:r>
          </a:p>
        </p:txBody>
      </p:sp>
      <p:sp>
        <p:nvSpPr>
          <p:cNvPr id="6" name="右箭头 5"/>
          <p:cNvSpPr/>
          <p:nvPr/>
        </p:nvSpPr>
        <p:spPr bwMode="auto">
          <a:xfrm>
            <a:off x="7160568" y="1988841"/>
            <a:ext cx="288032" cy="20505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右箭头 16"/>
          <p:cNvSpPr/>
          <p:nvPr/>
        </p:nvSpPr>
        <p:spPr bwMode="auto">
          <a:xfrm>
            <a:off x="7160568" y="2433754"/>
            <a:ext cx="288032" cy="20505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319" y="2994912"/>
            <a:ext cx="857908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流体静止</a:t>
            </a:r>
            <a:r>
              <a:rPr kumimoji="1"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平衡</a:t>
            </a:r>
            <a:r>
              <a:rPr kumimoji="1"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速度场处处为零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，静压强场成为决定性因素</a:t>
            </a:r>
            <a:r>
              <a:rPr kumimoji="1"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 marL="381000" indent="-3810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静止</a:t>
            </a:r>
            <a:r>
              <a:rPr kumimoji="1"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相对静止流体，质点之间没有相对运动，粘性作用表现不出来，</a:t>
            </a:r>
            <a:r>
              <a:rPr kumimoji="1"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剪应力为零</a:t>
            </a:r>
            <a:r>
              <a:rPr kumimoji="1" lang="en-US" altLang="zh-CN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8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 txBox="1">
            <a:spLocks noChangeArrowheads="1"/>
          </p:cNvSpPr>
          <p:nvPr/>
        </p:nvSpPr>
        <p:spPr bwMode="auto">
          <a:xfrm>
            <a:off x="1343472" y="1031371"/>
            <a:ext cx="410445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平面壁的总压力</a:t>
            </a:r>
            <a:endParaRPr lang="zh-CN" altLang="en-US" kern="0" dirty="0">
              <a:solidFill>
                <a:srgbClr val="0000FF"/>
              </a:solidFill>
            </a:endParaRPr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536195"/>
            <a:ext cx="370205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703512" y="1700808"/>
            <a:ext cx="3816424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74625" indent="-174625" eaLnBrk="1" hangingPunct="1">
              <a:lnSpc>
                <a:spcPct val="80000"/>
              </a:lnSpc>
            </a:pP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由几何学</a:t>
            </a:r>
            <a:r>
              <a:rPr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面积矩可表示为 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495600" y="2175579"/>
          <a:ext cx="2232248" cy="78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12520" imgH="291960" progId="Equation.3">
                  <p:embed/>
                </p:oleObj>
              </mc:Choice>
              <mc:Fallback>
                <p:oleObj name="公式" r:id="rId4" imgW="812520" imgH="29196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175579"/>
                        <a:ext cx="2232248" cy="789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726253" y="3123803"/>
            <a:ext cx="5545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式中 </a:t>
            </a:r>
            <a:r>
              <a:rPr lang="en-US" altLang="zh-CN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为面积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形心 </a:t>
            </a:r>
            <a:r>
              <a:rPr lang="en-US" altLang="zh-CN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的坐标，上式可写为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196469" y="4064244"/>
          <a:ext cx="4475857" cy="476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241200" progId="Equation.DSMT4">
                  <p:embed/>
                </p:oleObj>
              </mc:Choice>
              <mc:Fallback>
                <p:oleObj name="Equation" r:id="rId6" imgW="2247840" imgH="241200" progId="Equation.DSMT4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469" y="4064244"/>
                        <a:ext cx="4475857" cy="476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2243572" y="4917615"/>
          <a:ext cx="1656184" cy="484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74360" imgH="228600" progId="Equation.3">
                  <p:embed/>
                </p:oleObj>
              </mc:Choice>
              <mc:Fallback>
                <p:oleObj name="公式" r:id="rId8" imgW="774360" imgH="228600" progId="Equation.3">
                  <p:embed/>
                  <p:pic>
                    <p:nvPicPr>
                      <p:cNvPr id="1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572" y="4917615"/>
                        <a:ext cx="1656184" cy="484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99756" y="4943917"/>
            <a:ext cx="55451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为形心的淹没水深，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为形心压强。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817306" y="5738420"/>
            <a:ext cx="8077165" cy="98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此式表明：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作用于面积</a:t>
            </a:r>
            <a:r>
              <a:rPr lang="en-US" altLang="zh-CN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的总压力等于其形心压强乘以面积，</a:t>
            </a:r>
            <a:endParaRPr lang="en-US" altLang="zh-CN" sz="2200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方向垂直指向壁面。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FE8FAAB-7C33-41F6-9943-5A326B78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/>
          <a:lstStyle/>
          <a:p>
            <a:r>
              <a:rPr lang="zh-CN" altLang="en-US" dirty="0"/>
              <a:t>浸没平壁的受力分析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5"/>
          <p:cNvSpPr txBox="1">
            <a:spLocks noChangeArrowheads="1"/>
          </p:cNvSpPr>
          <p:nvPr/>
        </p:nvSpPr>
        <p:spPr bwMode="auto">
          <a:xfrm>
            <a:off x="1343472" y="1031371"/>
            <a:ext cx="410445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平面壁总压力的作用点</a:t>
            </a:r>
            <a:endParaRPr lang="zh-CN" altLang="en-US" kern="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03512" y="1536195"/>
            <a:ext cx="864096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均质静止流体对平壁的压强合力中心称为</a:t>
            </a:r>
            <a:r>
              <a:rPr lang="zh-CN" altLang="en-US" sz="2200" u="sng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总压力作用点</a:t>
            </a:r>
            <a:r>
              <a:rPr lang="en-US" altLang="zh-CN" sz="2200" u="sng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由于压强在深度方向线性增长，均质静止流体对斜平壁的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总压力作用点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不可能与</a:t>
            </a:r>
            <a:r>
              <a:rPr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形心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重合，而应在形心以下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矩形 2"/>
          <p:cNvSpPr/>
          <p:nvPr/>
        </p:nvSpPr>
        <p:spPr>
          <a:xfrm>
            <a:off x="1703512" y="3057798"/>
            <a:ext cx="674636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总压力作用点位置的确定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用积分法</a:t>
            </a:r>
            <a:r>
              <a:rPr lang="en-US" altLang="zh-CN" sz="2200" dirty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1716178" y="3612951"/>
            <a:ext cx="86282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力矩合成法：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作用于面积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的各面元</a:t>
            </a:r>
            <a:r>
              <a:rPr lang="en-US" altLang="zh-CN" sz="22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上的压力对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ox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轴的力矩积分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＝等于总压力对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ox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轴的力矩</a:t>
            </a:r>
          </a:p>
          <a:p>
            <a:endParaRPr lang="zh-CN" altLang="en-US" sz="2200" dirty="0">
              <a:solidFill>
                <a:srgbClr val="0000FF"/>
              </a:solidFill>
            </a:endParaRPr>
          </a:p>
        </p:txBody>
      </p:sp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203" y="4425672"/>
            <a:ext cx="3981450" cy="5905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1847528" y="5136559"/>
            <a:ext cx="4572000" cy="495300"/>
            <a:chOff x="431" y="2691"/>
            <a:chExt cx="2880" cy="312"/>
          </a:xfrm>
        </p:grpSpPr>
        <p:graphicFrame>
          <p:nvGraphicFramePr>
            <p:cNvPr id="26" name="Object 14"/>
            <p:cNvGraphicFramePr>
              <a:graphicFrameLocks noChangeAspect="1"/>
            </p:cNvGraphicFramePr>
            <p:nvPr/>
          </p:nvGraphicFramePr>
          <p:xfrm>
            <a:off x="880" y="2691"/>
            <a:ext cx="189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84200" imgH="228600" progId="Equation.3">
                    <p:embed/>
                  </p:oleObj>
                </mc:Choice>
                <mc:Fallback>
                  <p:oleObj name="公式" r:id="rId4" imgW="1384200" imgH="228600" progId="Equation.3">
                    <p:embed/>
                    <p:pic>
                      <p:nvPicPr>
                        <p:cNvPr id="2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691"/>
                          <a:ext cx="189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431" y="2704"/>
              <a:ext cx="4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FF00FF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zh-CN" altLang="en-US" sz="22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利用</a:t>
              </a: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2812" y="2698"/>
              <a:ext cx="4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FF00FF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zh-CN" altLang="en-US" sz="22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可得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9"/>
              <p:cNvSpPr txBox="1"/>
              <p:nvPr/>
            </p:nvSpPr>
            <p:spPr bwMode="auto">
              <a:xfrm>
                <a:off x="3289300" y="5751513"/>
                <a:ext cx="2735263" cy="107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9300" y="5751513"/>
                <a:ext cx="2735263" cy="10747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21"/>
              <p:cNvSpPr txBox="1"/>
              <p:nvPr/>
            </p:nvSpPr>
            <p:spPr bwMode="auto">
              <a:xfrm>
                <a:off x="7086600" y="5748031"/>
                <a:ext cx="1801812" cy="841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6600" y="5748031"/>
                <a:ext cx="1801812" cy="8419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994203" y="5966133"/>
            <a:ext cx="158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壁面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ox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轴的</a:t>
            </a:r>
            <a:r>
              <a:rPr lang="zh-CN" altLang="en-US" dirty="0">
                <a:solidFill>
                  <a:srgbClr val="CC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二阶惯性矩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8128615" y="5075892"/>
          <a:ext cx="2476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600" imgH="203040" progId="Equation.DSMT4">
                  <p:embed/>
                </p:oleObj>
              </mc:Choice>
              <mc:Fallback>
                <p:oleObj name="Equation" r:id="rId9" imgW="1155600" imgH="203040" progId="Equation.DSMT4">
                  <p:embed/>
                  <p:pic>
                    <p:nvPicPr>
                      <p:cNvPr id="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615" y="5075892"/>
                        <a:ext cx="2476500" cy="4270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1">
            <a:extLst>
              <a:ext uri="{FF2B5EF4-FFF2-40B4-BE49-F238E27FC236}">
                <a16:creationId xmlns:a16="http://schemas.microsoft.com/office/drawing/2014/main" id="{D01D82B8-1F10-4E00-83CF-14A7022E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/>
          <a:lstStyle/>
          <a:p>
            <a:r>
              <a:rPr lang="zh-CN" altLang="en-US" dirty="0"/>
              <a:t>浸没平壁的受力分析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29" grpId="0"/>
      <p:bldP spid="30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09148" y="1201066"/>
            <a:ext cx="8628295" cy="104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同理：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作用于面积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的各面元</a:t>
            </a:r>
            <a:r>
              <a:rPr lang="en-US" altLang="zh-CN" sz="22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上的压力对</a:t>
            </a:r>
            <a:r>
              <a:rPr lang="en-US" altLang="zh-CN" sz="22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oy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轴的力矩积分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＝等于总压力对</a:t>
            </a:r>
            <a:r>
              <a:rPr lang="en-US" altLang="zh-CN" sz="22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oy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轴的力矩</a:t>
            </a:r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1732928" y="3446918"/>
            <a:ext cx="4572000" cy="495300"/>
            <a:chOff x="431" y="2691"/>
            <a:chExt cx="2880" cy="312"/>
          </a:xfrm>
        </p:grpSpPr>
        <p:graphicFrame>
          <p:nvGraphicFramePr>
            <p:cNvPr id="28" name="Object 14"/>
            <p:cNvGraphicFramePr>
              <a:graphicFrameLocks noChangeAspect="1"/>
            </p:cNvGraphicFramePr>
            <p:nvPr/>
          </p:nvGraphicFramePr>
          <p:xfrm>
            <a:off x="880" y="2691"/>
            <a:ext cx="189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384200" imgH="228600" progId="Equation.3">
                    <p:embed/>
                  </p:oleObj>
                </mc:Choice>
                <mc:Fallback>
                  <p:oleObj name="公式" r:id="rId3" imgW="1384200" imgH="228600" progId="Equation.3">
                    <p:embed/>
                    <p:pic>
                      <p:nvPicPr>
                        <p:cNvPr id="2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691"/>
                          <a:ext cx="189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431" y="2704"/>
              <a:ext cx="4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FF00FF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zh-CN" altLang="en-US" sz="22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利用</a:t>
              </a: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2812" y="2698"/>
              <a:ext cx="49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FF00FF"/>
                </a:buClr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Ø"/>
                <a:defRPr sz="2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Aft>
                  <a:spcPct val="0"/>
                </a:spcAft>
                <a:buFont typeface="Wingdings" panose="05000000000000000000" pitchFamily="2" charset="2"/>
                <a:buNone/>
              </a:pPr>
              <a:r>
                <a:rPr lang="zh-CN" altLang="en-US" sz="2200" dirty="0">
                  <a:solidFill>
                    <a:srgbClr val="0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可得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19"/>
              <p:cNvSpPr txBox="1"/>
              <p:nvPr/>
            </p:nvSpPr>
            <p:spPr bwMode="auto">
              <a:xfrm>
                <a:off x="2219325" y="4203700"/>
                <a:ext cx="2998788" cy="1204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𝑥𝑦𝑑𝐴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9325" y="4203700"/>
                <a:ext cx="2998788" cy="1204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21"/>
              <p:cNvSpPr txBox="1"/>
              <p:nvPr/>
            </p:nvSpPr>
            <p:spPr bwMode="auto">
              <a:xfrm>
                <a:off x="3124200" y="5408614"/>
                <a:ext cx="1901825" cy="835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𝑥𝑦𝑑𝐴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5408614"/>
                <a:ext cx="1901825" cy="835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 45"/>
          <p:cNvSpPr/>
          <p:nvPr/>
        </p:nvSpPr>
        <p:spPr>
          <a:xfrm>
            <a:off x="5512766" y="5656934"/>
            <a:ext cx="3397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壁面</a:t>
            </a:r>
            <a:r>
              <a:rPr lang="en-US" altLang="zh-CN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oy</a:t>
            </a:r>
            <a:r>
              <a:rPr lang="zh-CN" altLang="en-US" sz="2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轴的</a:t>
            </a:r>
            <a:r>
              <a:rPr lang="zh-CN" altLang="en-US" sz="2000" dirty="0">
                <a:solidFill>
                  <a:srgbClr val="CC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二阶惯性矩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423593" y="2481518"/>
          <a:ext cx="4071453" cy="608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09680" imgH="330120" progId="Equation.DSMT4">
                  <p:embed/>
                </p:oleObj>
              </mc:Choice>
              <mc:Fallback>
                <p:oleObj name="Equation" r:id="rId8" imgW="2209680" imgH="3301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23593" y="2481518"/>
                        <a:ext cx="4071453" cy="608378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标题 1">
            <a:extLst>
              <a:ext uri="{FF2B5EF4-FFF2-40B4-BE49-F238E27FC236}">
                <a16:creationId xmlns:a16="http://schemas.microsoft.com/office/drawing/2014/main" id="{67F082B0-1AC2-428E-B912-2C00F77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45" y="257632"/>
            <a:ext cx="11416713" cy="454612"/>
          </a:xfrm>
        </p:spPr>
        <p:txBody>
          <a:bodyPr/>
          <a:lstStyle/>
          <a:p>
            <a:r>
              <a:rPr lang="zh-CN" altLang="en-US" dirty="0"/>
              <a:t>浸没平壁的受力分析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4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4CD9761-3E2C-44B5-B61E-C6152F1F8996}"/>
              </a:ext>
            </a:extLst>
          </p:cNvPr>
          <p:cNvSpPr/>
          <p:nvPr/>
        </p:nvSpPr>
        <p:spPr>
          <a:xfrm>
            <a:off x="457200" y="15240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常见形状的二阶惯性矩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369AB7-2813-46E7-A7E0-AEBD77177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042727"/>
            <a:ext cx="7236707" cy="55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1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：水下窗口受力分析</a:t>
            </a:r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F072CB-D590-41CD-B580-B6AC5EDD0758}"/>
              </a:ext>
            </a:extLst>
          </p:cNvPr>
          <p:cNvSpPr/>
          <p:nvPr/>
        </p:nvSpPr>
        <p:spPr>
          <a:xfrm>
            <a:off x="6125135" y="35814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作用位置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CD9761-3E2C-44B5-B61E-C6152F1F8996}"/>
              </a:ext>
            </a:extLst>
          </p:cNvPr>
          <p:cNvSpPr/>
          <p:nvPr/>
        </p:nvSpPr>
        <p:spPr>
          <a:xfrm>
            <a:off x="6253557" y="11158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受力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2CF369-A21E-42EC-BDEF-7B219E62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9" y="1216976"/>
            <a:ext cx="5083628" cy="38461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984C21D-7A09-470C-83F1-ADF1F46D10AA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214735"/>
            <a:ext cx="2209800" cy="4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32C092-42AC-41B8-9D65-B3AFECBFD2A8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29254"/>
            <a:ext cx="6324600" cy="1271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00E340-B823-459E-8301-ACC5641B1585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91000"/>
            <a:ext cx="4343400" cy="872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229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901803" y="138083"/>
            <a:ext cx="639092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kern="1000" spc="-150" dirty="0">
                <a:ln w="1905"/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流体对曲面壁的作用力</a:t>
            </a:r>
            <a:endParaRPr lang="en-US" altLang="zh-CN" sz="3200" kern="1000" spc="-150" dirty="0">
              <a:ln w="1905"/>
              <a:solidFill>
                <a:srgbClr val="C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5"/>
          <p:cNvSpPr txBox="1">
            <a:spLocks noChangeArrowheads="1"/>
          </p:cNvSpPr>
          <p:nvPr/>
        </p:nvSpPr>
        <p:spPr bwMode="auto">
          <a:xfrm>
            <a:off x="1343472" y="1031371"/>
            <a:ext cx="4104456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二维曲面</a:t>
            </a:r>
            <a:endParaRPr lang="zh-CN" altLang="en-US" kern="0" dirty="0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1" y="1283782"/>
            <a:ext cx="3273425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631504" y="1596633"/>
            <a:ext cx="4608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曲壁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，左侧盛水，坐标系</a:t>
            </a:r>
            <a:r>
              <a:rPr lang="en-US" altLang="zh-CN" sz="2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oxh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如图示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584397" y="2030633"/>
            <a:ext cx="5951763" cy="156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08000" indent="-5080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965200" indent="-5080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524000" indent="-609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79600" indent="-508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336800" indent="-508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940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512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7084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65600" indent="-508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在曲线</a:t>
            </a:r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上任取一面积元</a:t>
            </a:r>
            <a:r>
              <a:rPr lang="en-US" altLang="zh-CN" i="1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，水平方向投影面积</a:t>
            </a:r>
            <a:r>
              <a:rPr lang="en-US" altLang="zh-CN" i="1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dA</a:t>
            </a:r>
            <a:r>
              <a:rPr lang="en-US" altLang="zh-CN" i="1" baseline="-25000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垂直方向投影面积</a:t>
            </a:r>
            <a:r>
              <a:rPr lang="en-US" altLang="zh-CN" i="1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dA</a:t>
            </a:r>
            <a:r>
              <a:rPr lang="en-US" altLang="zh-CN" i="1" baseline="-25000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i="1" baseline="-250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淹没水深</a:t>
            </a:r>
            <a:r>
              <a:rPr lang="en-US" altLang="zh-CN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h</a:t>
            </a:r>
            <a:endParaRPr lang="en-US" altLang="zh-CN" dirty="0">
              <a:solidFill>
                <a:srgbClr val="0000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indent="0" fontAlgn="base"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作用在</a:t>
            </a:r>
            <a:r>
              <a:rPr lang="en-US" altLang="zh-CN" i="1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dA</a:t>
            </a:r>
            <a:r>
              <a:rPr lang="zh-CN" altLang="en-US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上液体压力的分量式为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279577" y="3244192"/>
          <a:ext cx="1817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63280" imgH="228600" progId="Equation.3">
                  <p:embed/>
                </p:oleObj>
              </mc:Choice>
              <mc:Fallback>
                <p:oleObj name="公式" r:id="rId4" imgW="863280" imgH="2286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3244192"/>
                        <a:ext cx="18176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4475820" y="3223255"/>
          <a:ext cx="1944217" cy="50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76300" imgH="228600" progId="Equation.3">
                  <p:embed/>
                </p:oleObj>
              </mc:Choice>
              <mc:Fallback>
                <p:oleObj name="公式" r:id="rId6" imgW="876300" imgH="22860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820" y="3223255"/>
                        <a:ext cx="1944217" cy="503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557568" y="3789670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垂直分力</a:t>
            </a:r>
            <a:endParaRPr lang="en-US" altLang="zh-CN" sz="2200" dirty="0">
              <a:solidFill>
                <a:srgbClr val="C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144713" y="4289425"/>
          <a:ext cx="49323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280" imgH="317160" progId="Equation.DSMT4">
                  <p:embed/>
                </p:oleObj>
              </mc:Choice>
              <mc:Fallback>
                <p:oleObj name="Equation" r:id="rId8" imgW="2222280" imgH="31716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289425"/>
                        <a:ext cx="49323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2806700" y="5064125"/>
          <a:ext cx="1803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520" imgH="317160" progId="Equation.DSMT4">
                  <p:embed/>
                </p:oleObj>
              </mc:Choice>
              <mc:Fallback>
                <p:oleObj name="Equation" r:id="rId10" imgW="812520" imgH="317160" progId="Equation.DSMT4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5064125"/>
                        <a:ext cx="1803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4593266" y="5188539"/>
            <a:ext cx="16467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压力体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6417726" y="5149056"/>
          <a:ext cx="7334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30120" imgH="241200" progId="Equation.3">
                  <p:embed/>
                </p:oleObj>
              </mc:Choice>
              <mc:Fallback>
                <p:oleObj name="公式" r:id="rId12" imgW="330120" imgH="24120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726" y="5149056"/>
                        <a:ext cx="7334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7164486" y="5226920"/>
            <a:ext cx="3396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即为</a:t>
            </a:r>
            <a:r>
              <a:rPr lang="zh-CN" altLang="en-US" sz="2000" u="sng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压力体内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液体的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重量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4946" y="5902406"/>
            <a:ext cx="8545510" cy="7694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表明：液体对曲壁总压力的</a:t>
            </a:r>
            <a:r>
              <a:rPr lang="zh-CN" altLang="en-US" sz="22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垂直分量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等于压力体内液体的重量</a:t>
            </a:r>
            <a:r>
              <a:rPr lang="en-US" altLang="zh-CN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  <a:p>
            <a:r>
              <a:rPr lang="en-US" altLang="zh-CN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垂直分力的作用线通过压力体的重心</a:t>
            </a:r>
            <a:r>
              <a:rPr lang="en-US" altLang="zh-CN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041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288562" y="1036351"/>
            <a:ext cx="46085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水平分力</a:t>
            </a:r>
            <a:endParaRPr lang="en-US" altLang="zh-CN" sz="2200" dirty="0">
              <a:solidFill>
                <a:srgbClr val="C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135561" y="1583783"/>
          <a:ext cx="4830225" cy="633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00120" imgH="317160" progId="Equation.3">
                  <p:embed/>
                </p:oleObj>
              </mc:Choice>
              <mc:Fallback>
                <p:oleObj name="公式" r:id="rId3" imgW="2400120" imgH="31716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1583783"/>
                        <a:ext cx="4830225" cy="633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2135560" y="2348881"/>
          <a:ext cx="4508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3040" imgH="228600" progId="Equation.3">
                  <p:embed/>
                </p:oleObj>
              </mc:Choice>
              <mc:Fallback>
                <p:oleObj name="公式" r:id="rId5" imgW="203040" imgH="22860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348881"/>
                        <a:ext cx="4508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531691" y="2383566"/>
            <a:ext cx="3396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的形心的淹没水深。</a:t>
            </a:r>
            <a:endParaRPr lang="en-US" altLang="zh-CN" sz="2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47528" y="3062666"/>
            <a:ext cx="8545510" cy="7694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表明：液体对曲壁总压力的</a:t>
            </a:r>
            <a:r>
              <a:rPr lang="zh-CN" altLang="en-US" sz="22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水平分量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等于曲壁在该方向</a:t>
            </a:r>
            <a:r>
              <a:rPr lang="zh-CN" altLang="en-US" sz="2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投影面上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2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总压力</a:t>
            </a:r>
            <a:r>
              <a:rPr lang="en-US" altLang="zh-CN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水平分力的作用线通过投影面积的压强中心，指向曲壁</a:t>
            </a:r>
            <a:r>
              <a:rPr lang="en-US" altLang="zh-CN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</p:txBody>
      </p:sp>
      <p:sp>
        <p:nvSpPr>
          <p:cNvPr id="4" name="矩形 3"/>
          <p:cNvSpPr/>
          <p:nvPr/>
        </p:nvSpPr>
        <p:spPr>
          <a:xfrm>
            <a:off x="1753195" y="4197214"/>
            <a:ext cx="5422925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>
              <a:spcAft>
                <a:spcPts val="600"/>
              </a:spcAft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若曲壁在水平方向的投影有重叠部分：</a:t>
            </a:r>
          </a:p>
          <a:p>
            <a:pPr marL="508000" indent="-508000"/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如右图中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曲线中的</a:t>
            </a:r>
            <a:r>
              <a:rPr lang="en-US" altLang="zh-CN" sz="22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cdb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段，</a:t>
            </a:r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508000" indent="-508000"/>
            <a:endParaRPr lang="en-US" altLang="zh-CN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cd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2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bd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的水平分力大小相等，方向相反，合力为零，总压力水平分力由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段决定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8" name="Picture 12" descr="C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7" t="-5678" r="-6041" b="-4839"/>
          <a:stretch>
            <a:fillRect/>
          </a:stretch>
        </p:blipFill>
        <p:spPr bwMode="auto">
          <a:xfrm>
            <a:off x="7588171" y="4005064"/>
            <a:ext cx="29622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87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C508D-046A-43EE-B5C3-98CABDE7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浮力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27BEE4-03E9-4406-8819-D9F5DB48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03" t="12624" r="-500" b="-4530"/>
          <a:stretch/>
        </p:blipFill>
        <p:spPr>
          <a:xfrm>
            <a:off x="304800" y="1447800"/>
            <a:ext cx="5181600" cy="51592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829E63-2E70-45A9-8D13-1C5FA6638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1410101"/>
            <a:ext cx="2279460" cy="4546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8D6047-15F1-4E34-BD44-521DF02F6B2F}"/>
              </a:ext>
            </a:extLst>
          </p:cNvPr>
          <p:cNvSpPr/>
          <p:nvPr/>
        </p:nvSpPr>
        <p:spPr>
          <a:xfrm>
            <a:off x="6248400" y="914400"/>
            <a:ext cx="289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微元上表面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dS2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的作用力</a:t>
            </a: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B5AD64-2BAD-46C5-921F-1DE4D18FB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599" y="2286000"/>
            <a:ext cx="4448781" cy="533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C663A1-B6FD-43FF-9F34-4D3E0DADA054}"/>
              </a:ext>
            </a:extLst>
          </p:cNvPr>
          <p:cNvSpPr/>
          <p:nvPr/>
        </p:nvSpPr>
        <p:spPr>
          <a:xfrm>
            <a:off x="6302086" y="2966794"/>
            <a:ext cx="7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因为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A8FADD-DEBE-41C4-A019-0C180FBF6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754" y="2969732"/>
            <a:ext cx="1138811" cy="43324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AD9FE937-27AB-4E33-A8D5-EA8A280538B1}"/>
              </a:ext>
            </a:extLst>
          </p:cNvPr>
          <p:cNvSpPr/>
          <p:nvPr/>
        </p:nvSpPr>
        <p:spPr>
          <a:xfrm flipH="1">
            <a:off x="8454011" y="2995756"/>
            <a:ext cx="4356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endParaRPr 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58D2185-9C17-449D-A454-A8103CDD6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000" y="2974115"/>
            <a:ext cx="788318" cy="4244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81C8FC-E994-4660-A985-A182B27A0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605" y="3786408"/>
            <a:ext cx="3490509" cy="6067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E626CCA-51BE-4C72-A921-B1142E900E0A}"/>
              </a:ext>
            </a:extLst>
          </p:cNvPr>
          <p:cNvSpPr/>
          <p:nvPr/>
        </p:nvSpPr>
        <p:spPr>
          <a:xfrm>
            <a:off x="6302086" y="1868126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合力有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22645A-F582-4F55-9D5B-3FD6C39F22A8}"/>
              </a:ext>
            </a:extLst>
          </p:cNvPr>
          <p:cNvSpPr/>
          <p:nvPr/>
        </p:nvSpPr>
        <p:spPr>
          <a:xfrm>
            <a:off x="6283902" y="4486125"/>
            <a:ext cx="1274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sz="20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积分，得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263F873-4106-407F-B238-33A6845A0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5715" y="5058305"/>
            <a:ext cx="2784029" cy="5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66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708084" y="653051"/>
            <a:ext cx="41609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kern="1000" spc="-150" dirty="0">
                <a:ln w="1905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阿基米德浮力定律</a:t>
            </a:r>
            <a:endParaRPr lang="en-US" altLang="zh-CN" sz="3200" kern="1000" spc="-150" dirty="0">
              <a:ln w="1905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35752" y="4293097"/>
            <a:ext cx="6662712" cy="1497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>
              <a:lnSpc>
                <a:spcPct val="125000"/>
              </a:lnSpc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|F|&gt;W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时，物体上浮露出液面，称为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浮体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|F|=W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时，物体悬浮在液体内，称为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潜体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|F|&lt;W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时，物体下沉至底面，   称为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沉体</a:t>
            </a: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en-US" altLang="zh-CN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5752" y="1609273"/>
            <a:ext cx="8366393" cy="1243417"/>
          </a:xfrm>
          <a:prstGeom prst="rect">
            <a:avLst/>
          </a:prstGeom>
          <a:solidFill>
            <a:srgbClr val="FFFF99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全部或部分浸没在静止均质流体中的物体，在重力场中所受的浮力</a:t>
            </a:r>
            <a:endParaRPr lang="en-US" altLang="zh-CN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竖直向上，大小等于它所排开该流体的重量，作用线通过它所排开</a:t>
            </a:r>
            <a:endParaRPr lang="en-US" altLang="zh-CN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流体的重心。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990600" y="3342061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浮体、潜体和沉体：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B4C377D4-E860-4311-8626-2275E8F23109}"/>
              </a:ext>
            </a:extLst>
          </p:cNvPr>
          <p:cNvSpPr/>
          <p:nvPr/>
        </p:nvSpPr>
        <p:spPr>
          <a:xfrm>
            <a:off x="7848600" y="3429000"/>
            <a:ext cx="3048614" cy="2260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383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1066800" y="152400"/>
            <a:ext cx="48440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潜体与浮体的稳定性</a:t>
            </a:r>
            <a:endParaRPr lang="en-US" altLang="zh-CN" sz="2800" b="1" kern="1000" spc="-150" dirty="0">
              <a:ln w="1905"/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5"/>
          <p:cNvSpPr txBox="1">
            <a:spLocks noChangeArrowheads="1"/>
          </p:cNvSpPr>
          <p:nvPr/>
        </p:nvSpPr>
        <p:spPr bwMode="auto">
          <a:xfrm>
            <a:off x="1343472" y="1031371"/>
            <a:ext cx="30963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潜体的稳定性</a:t>
            </a:r>
            <a:endParaRPr lang="zh-CN" altLang="en-US" kern="0" dirty="0"/>
          </a:p>
        </p:txBody>
      </p:sp>
      <p:sp>
        <p:nvSpPr>
          <p:cNvPr id="3" name="矩形 2"/>
          <p:cNvSpPr/>
          <p:nvPr/>
        </p:nvSpPr>
        <p:spPr>
          <a:xfrm>
            <a:off x="1631504" y="1638878"/>
            <a:ext cx="66247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/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潜体平衡的稳定性取决于物体重心与浮心的相对位置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矩形 3"/>
          <p:cNvSpPr/>
          <p:nvPr/>
        </p:nvSpPr>
        <p:spPr>
          <a:xfrm>
            <a:off x="1648434" y="2172447"/>
            <a:ext cx="644623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稳定平衡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：平衡时重心位于浮心正下方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273050"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当物体倾斜时，重力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与浮力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构成一恢复力偶，使物体回到平衡位置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273050" indent="-2730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不稳定平衡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：平衡时重心位于浮心正上方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273050"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当物体倾斜时，重力与浮力构成一倾倒力偶，使物体倾复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273050" indent="-2730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随遇平衡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：平衡时重心与浮心重合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273050" lvl="1">
              <a:lnSpc>
                <a:spcPct val="125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当物体倾斜时，既不发生恢复，也不发生倾倒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只有在均质液体中的均质潜体才有可能达到随遇平衡</a:t>
            </a:r>
            <a:r>
              <a:rPr lang="en-US" altLang="zh-CN" sz="22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2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8" descr="C1"/>
          <p:cNvPicPr>
            <a:picLocks noChangeAspect="1" noChangeArrowheads="1"/>
          </p:cNvPicPr>
          <p:nvPr/>
        </p:nvPicPr>
        <p:blipFill>
          <a:blip r:embed="rId3">
            <a:lum bright="-2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59"/>
          <a:stretch>
            <a:fillRect/>
          </a:stretch>
        </p:blipFill>
        <p:spPr bwMode="auto">
          <a:xfrm>
            <a:off x="8226663" y="1306086"/>
            <a:ext cx="259080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 descr="C1"/>
          <p:cNvPicPr>
            <a:picLocks noChangeAspect="1" noChangeArrowheads="1"/>
          </p:cNvPicPr>
          <p:nvPr/>
        </p:nvPicPr>
        <p:blipFill>
          <a:blip r:embed="rId4">
            <a:lum bright="-4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99"/>
          <a:stretch>
            <a:fillRect/>
          </a:stretch>
        </p:blipFill>
        <p:spPr bwMode="auto">
          <a:xfrm>
            <a:off x="8383588" y="3933056"/>
            <a:ext cx="266541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13914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5C57D00-1672-4C2C-BDC2-5A2BD529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49" y="914400"/>
            <a:ext cx="5695406" cy="36314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F109FE-1473-4B60-9CF4-4C1E7B142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1369718" cy="533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24A775-B0D1-47CB-80D1-1FB294A9F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057400"/>
            <a:ext cx="1071154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24DBFF-E5E3-4B44-A45D-BCFB3A16D767}"/>
              </a:ext>
            </a:extLst>
          </p:cNvPr>
          <p:cNvSpPr txBox="1"/>
          <p:nvPr/>
        </p:nvSpPr>
        <p:spPr>
          <a:xfrm>
            <a:off x="9296400" y="1551057"/>
            <a:ext cx="1947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流体微元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of fluid</a:t>
            </a:r>
            <a:endParaRPr 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00007B1A-0EA8-4DA3-AD57-267152AD84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4185" y="228600"/>
            <a:ext cx="8562535" cy="504872"/>
          </a:xfrm>
          <a:prstGeom prst="rect">
            <a:avLst/>
          </a:prstGeom>
        </p:spPr>
        <p:txBody>
          <a:bodyPr vert="horz" wrap="square" lIns="0" tIns="12309" rIns="0" bIns="0" rtlCol="0">
            <a:spAutoFit/>
          </a:bodyPr>
          <a:lstStyle/>
          <a:p>
            <a:pPr marL="11723">
              <a:spcBef>
                <a:spcPts val="97"/>
              </a:spcBef>
            </a:pPr>
            <a:r>
              <a:rPr lang="zh-CN" altLang="en-US" sz="3200" spc="-138" dirty="0">
                <a:ea typeface="黑体" panose="02010609060101010101" pitchFamily="49" charset="-122"/>
                <a:cs typeface="Times New Roman" panose="02020603050405020304" pitchFamily="18" charset="0"/>
              </a:rPr>
              <a:t>受力分析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60B2A8-FF78-4D10-A539-8A1B3FC44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254" y="4231856"/>
            <a:ext cx="8264808" cy="106555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F7873AB-85B4-47B3-ACAB-B6C6806710EB}"/>
              </a:ext>
            </a:extLst>
          </p:cNvPr>
          <p:cNvSpPr txBox="1"/>
          <p:nvPr/>
        </p:nvSpPr>
        <p:spPr>
          <a:xfrm>
            <a:off x="1340134" y="5334000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除以                  ，有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FB4489-78DF-4522-B2C1-FD865F6F87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600" y="5410200"/>
            <a:ext cx="1028231" cy="2477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FFE5723-62DE-4EF2-ADF4-24DF5AD98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5657910"/>
            <a:ext cx="7013883" cy="7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950739" y="221291"/>
            <a:ext cx="48440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kern="1000" spc="-150" dirty="0">
                <a:ln w="1905"/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潜体与浮体的稳定性</a:t>
            </a:r>
            <a:endParaRPr lang="en-US" altLang="zh-CN" sz="2800" b="1" kern="1000" spc="-150" dirty="0">
              <a:ln w="1905"/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5"/>
          <p:cNvSpPr txBox="1">
            <a:spLocks noChangeArrowheads="1"/>
          </p:cNvSpPr>
          <p:nvPr/>
        </p:nvSpPr>
        <p:spPr bwMode="auto">
          <a:xfrm>
            <a:off x="1343472" y="1031371"/>
            <a:ext cx="30963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浮体的稳定性</a:t>
            </a:r>
            <a:endParaRPr lang="zh-CN" altLang="en-US" kern="0" dirty="0"/>
          </a:p>
        </p:txBody>
      </p:sp>
      <p:sp>
        <p:nvSpPr>
          <p:cNvPr id="2" name="矩形 1"/>
          <p:cNvSpPr/>
          <p:nvPr/>
        </p:nvSpPr>
        <p:spPr>
          <a:xfrm>
            <a:off x="1559496" y="2606863"/>
            <a:ext cx="8784976" cy="899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浮体倾斜时，产生浮力部分的体积、形状和浮心位置都可能改变，情况比潜体复杂</a:t>
            </a:r>
          </a:p>
        </p:txBody>
      </p:sp>
      <p:sp>
        <p:nvSpPr>
          <p:cNvPr id="5" name="矩形 4"/>
          <p:cNvSpPr/>
          <p:nvPr/>
        </p:nvSpPr>
        <p:spPr>
          <a:xfrm>
            <a:off x="1775520" y="3523475"/>
            <a:ext cx="9001000" cy="899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当浮体重心低于浮心时，浮体处于稳定平衡状态；</a:t>
            </a:r>
          </a:p>
          <a:p>
            <a:pPr marL="273050" indent="-2730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当浮体重心高于浮心时，需要用定倾中心与中心位置判断平衡状态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28925" y="1900273"/>
            <a:ext cx="13131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200">
                <a:latin typeface="华文中宋" panose="02010600040101010101" pitchFamily="2" charset="-122"/>
                <a:ea typeface="华文中宋" panose="02010600040101010101" pitchFamily="2" charset="-122"/>
              </a:rPr>
              <a:t>平衡条件</a:t>
            </a:r>
          </a:p>
        </p:txBody>
      </p:sp>
      <p:sp>
        <p:nvSpPr>
          <p:cNvPr id="16" name="AutoShape 21"/>
          <p:cNvSpPr>
            <a:spLocks/>
          </p:cNvSpPr>
          <p:nvPr/>
        </p:nvSpPr>
        <p:spPr bwMode="auto">
          <a:xfrm>
            <a:off x="3300513" y="1720885"/>
            <a:ext cx="144463" cy="792163"/>
          </a:xfrm>
          <a:prstGeom prst="leftBrace">
            <a:avLst>
              <a:gd name="adj1" fmla="val 45696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/>
            <a:endParaRPr lang="zh-CN" altLang="en-US" sz="22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503712" y="1649448"/>
            <a:ext cx="131318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合力为零</a:t>
            </a: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3503713" y="2116173"/>
            <a:ext cx="159530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合力矩为零</a:t>
            </a:r>
          </a:p>
        </p:txBody>
      </p:sp>
      <p:pic>
        <p:nvPicPr>
          <p:cNvPr id="19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4513626"/>
            <a:ext cx="7053263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230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A0FE5-9014-4AC6-9BA7-98942159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0E2CE-6659-4967-9794-F71480527B1B}"/>
              </a:ext>
            </a:extLst>
          </p:cNvPr>
          <p:cNvSpPr txBox="1"/>
          <p:nvPr/>
        </p:nvSpPr>
        <p:spPr>
          <a:xfrm>
            <a:off x="1134246" y="1219200"/>
            <a:ext cx="2326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2.1</a:t>
            </a:r>
            <a:r>
              <a:rPr lang="zh-CN" altLang="en-US" sz="2400" dirty="0"/>
              <a:t>、</a:t>
            </a:r>
            <a:r>
              <a:rPr lang="en-US" altLang="zh-CN" sz="2400" dirty="0"/>
              <a:t> 2.8</a:t>
            </a:r>
            <a:r>
              <a:rPr lang="zh-CN" altLang="en-US" sz="2400" dirty="0"/>
              <a:t>、</a:t>
            </a:r>
            <a:r>
              <a:rPr lang="en-US" altLang="zh-CN" sz="2400" dirty="0"/>
              <a:t> 2.13 </a:t>
            </a:r>
          </a:p>
          <a:p>
            <a:endParaRPr 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D09D23-FE50-49A3-BE9D-286C87D9E3BA}"/>
              </a:ext>
            </a:extLst>
          </p:cNvPr>
          <p:cNvSpPr txBox="1"/>
          <p:nvPr/>
        </p:nvSpPr>
        <p:spPr>
          <a:xfrm>
            <a:off x="609600" y="2133600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 请</a:t>
            </a:r>
            <a:r>
              <a:rPr lang="zh-CN" altLang="en-US" sz="2000" dirty="0">
                <a:solidFill>
                  <a:srgbClr val="FF0000"/>
                </a:solidFill>
              </a:rPr>
              <a:t>将习题中的英制单位均化成国际标准单位后给出答案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1 </a:t>
            </a:r>
            <a:r>
              <a:rPr lang="en-US" altLang="zh-CN" sz="2000" dirty="0">
                <a:solidFill>
                  <a:srgbClr val="FF0000"/>
                </a:solidFill>
              </a:rPr>
              <a:t>ft</a:t>
            </a:r>
            <a:r>
              <a:rPr lang="zh-CN" altLang="en-US" sz="2000" dirty="0">
                <a:solidFill>
                  <a:srgbClr val="FF0000"/>
                </a:solidFill>
              </a:rPr>
              <a:t>（英尺）</a:t>
            </a:r>
            <a:r>
              <a:rPr lang="en-US" altLang="zh-CN" sz="2000" dirty="0">
                <a:solidFill>
                  <a:srgbClr val="FF0000"/>
                </a:solidFill>
              </a:rPr>
              <a:t>= 30.48 cm,  1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in </a:t>
            </a:r>
            <a:r>
              <a:rPr lang="zh-CN" altLang="en-US" sz="2000" dirty="0">
                <a:solidFill>
                  <a:srgbClr val="FF0000"/>
                </a:solidFill>
              </a:rPr>
              <a:t>（英寸）</a:t>
            </a:r>
            <a:r>
              <a:rPr lang="en-US" altLang="zh-CN" sz="2000" dirty="0">
                <a:solidFill>
                  <a:srgbClr val="FF0000"/>
                </a:solidFill>
              </a:rPr>
              <a:t>= 2.54 cm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8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D8AEC3-6BB9-44A7-B8C1-A77D6519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95400"/>
            <a:ext cx="8880086" cy="10863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A0BA4C-F306-49EE-96E3-829316D9C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415927"/>
            <a:ext cx="3403963" cy="899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7DC1AF-1A60-4D8A-B265-58C1B5F79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510837"/>
            <a:ext cx="1523999" cy="4508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599CA7-3988-4333-8F31-0F70640633B1}"/>
              </a:ext>
            </a:extLst>
          </p:cNvPr>
          <p:cNvSpPr txBox="1"/>
          <p:nvPr/>
        </p:nvSpPr>
        <p:spPr>
          <a:xfrm>
            <a:off x="2133600" y="3565125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或者用梯度算子表示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54F896-BFEB-4E21-987F-2863B036CC9A}"/>
              </a:ext>
            </a:extLst>
          </p:cNvPr>
          <p:cNvSpPr txBox="1"/>
          <p:nvPr/>
        </p:nvSpPr>
        <p:spPr>
          <a:xfrm>
            <a:off x="2362200" y="2665452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D2FB12-65AB-46A5-8E72-48FDAF17FF48}"/>
              </a:ext>
            </a:extLst>
          </p:cNvPr>
          <p:cNvSpPr txBox="1"/>
          <p:nvPr/>
        </p:nvSpPr>
        <p:spPr>
          <a:xfrm>
            <a:off x="457200" y="167640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求极限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3BAFAC-C01E-4BC2-A1BF-6B5969F7238B}"/>
              </a:ext>
            </a:extLst>
          </p:cNvPr>
          <p:cNvSpPr txBox="1"/>
          <p:nvPr/>
        </p:nvSpPr>
        <p:spPr>
          <a:xfrm>
            <a:off x="1676400" y="4724400"/>
            <a:ext cx="5171609" cy="943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压强变化最大的方向沿着重力方向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</a:rPr>
              <a:t>压强等值面垂直于重力方向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1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990600" y="198547"/>
            <a:ext cx="6177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kern="1000" spc="-150" dirty="0">
                <a:ln w="1905"/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流体静力学控制方程</a:t>
            </a:r>
            <a:endParaRPr lang="en-US" altLang="zh-CN" sz="3200" b="1" kern="1000" spc="-150" dirty="0">
              <a:ln w="1905"/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415480" y="1062460"/>
            <a:ext cx="3816424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欧拉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(Euler)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平衡方程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11239" y="1650173"/>
          <a:ext cx="1841434" cy="91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63280" imgH="431640" progId="Equation.3">
                  <p:embed/>
                </p:oleObj>
              </mc:Choice>
              <mc:Fallback>
                <p:oleObj name="公式" r:id="rId3" imgW="863280" imgH="431640" progId="Equation.3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239" y="1650173"/>
                        <a:ext cx="1841434" cy="919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48694" y="2697669"/>
          <a:ext cx="1740546" cy="857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50680" imgH="419040" progId="Equation.3">
                  <p:embed/>
                </p:oleObj>
              </mc:Choice>
              <mc:Fallback>
                <p:oleObj name="公式" r:id="rId5" imgW="850680" imgH="419040" progId="Equation.3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48694" y="2697669"/>
                        <a:ext cx="1740546" cy="857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662316" y="2852937"/>
            <a:ext cx="7489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或：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5231904" y="2420679"/>
            <a:ext cx="647700" cy="6477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28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139634" y="1495847"/>
          <a:ext cx="1738549" cy="2299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939600" imgH="1244520" progId="Equation.3">
                  <p:embed/>
                </p:oleObj>
              </mc:Choice>
              <mc:Fallback>
                <p:oleObj name="公式" r:id="rId7" imgW="939600" imgH="1244520" progId="Equation.3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9634" y="1495847"/>
                        <a:ext cx="1738549" cy="2299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677112" y="3864813"/>
            <a:ext cx="8424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方程意义：静止流体中压强的空间变化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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体积力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存在产生</a:t>
            </a:r>
            <a:r>
              <a:rPr lang="en-US" altLang="zh-CN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847528" y="4348070"/>
            <a:ext cx="8424862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Clr>
                <a:srgbClr val="FF0000"/>
              </a:buClr>
            </a:pPr>
            <a:r>
              <a:rPr lang="zh-CN" altLang="zh-CN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体积力分布已知，由欧拉平衡方程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求得压强分布</a:t>
            </a:r>
            <a:r>
              <a:rPr lang="en-US" altLang="zh-CN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  <a:p>
            <a:pPr fontAlgn="base">
              <a:spcAft>
                <a:spcPct val="0"/>
              </a:spcAft>
              <a:buClr>
                <a:srgbClr val="FF0000"/>
              </a:buClr>
            </a:pP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流体压强 </a:t>
            </a:r>
            <a:r>
              <a:rPr lang="en-US" altLang="zh-CN" sz="2200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200" i="1" dirty="0" err="1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x,y,z</a:t>
            </a:r>
            <a:r>
              <a:rPr lang="en-US" altLang="zh-CN" sz="2200" i="1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200" dirty="0">
                <a:solidFill>
                  <a:srgbClr val="0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在一点邻域内的空间增量可用全微分表示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567608" y="5284761"/>
          <a:ext cx="63944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124080" imgH="419040" progId="Equation.3">
                  <p:embed/>
                </p:oleObj>
              </mc:Choice>
              <mc:Fallback>
                <p:oleObj name="公式" r:id="rId9" imgW="3124080" imgH="419040" progId="Equation.3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67608" y="5284761"/>
                        <a:ext cx="639445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1981200" y="6213677"/>
            <a:ext cx="774662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fontAlgn="base"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此式为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压强全微分式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，沿</a:t>
            </a:r>
            <a:r>
              <a:rPr lang="zh-CN" altLang="en-US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任何方向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积分该式可得</a:t>
            </a:r>
            <a:r>
              <a:rPr lang="zh-CN" altLang="en-US" dirty="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该方向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的压强分布</a:t>
            </a:r>
            <a:r>
              <a:rPr lang="en-US" altLang="zh-CN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D804F40B-2D87-4A8D-8047-51D44EEF5D47}"/>
              </a:ext>
            </a:extLst>
          </p:cNvPr>
          <p:cNvSpPr/>
          <p:nvPr/>
        </p:nvSpPr>
        <p:spPr>
          <a:xfrm>
            <a:off x="9296400" y="984407"/>
            <a:ext cx="2326796" cy="28627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62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697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7"/>
          <p:cNvSpPr>
            <a:spLocks noChangeArrowheads="1"/>
          </p:cNvSpPr>
          <p:nvPr/>
        </p:nvSpPr>
        <p:spPr bwMode="auto">
          <a:xfrm>
            <a:off x="990600" y="198547"/>
            <a:ext cx="61771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b="1" kern="1000" spc="-150" dirty="0">
                <a:ln w="1905"/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均质液体静压强分布</a:t>
            </a:r>
            <a:endParaRPr lang="en-US" altLang="zh-CN" sz="3200" b="1" kern="1000" spc="-150" dirty="0">
              <a:ln w="1905"/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990600" y="1066800"/>
            <a:ext cx="567112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均质液体在重力场中的压强分布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066800" y="1683726"/>
            <a:ext cx="84248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00FF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Aft>
                <a:spcPct val="0"/>
              </a:spcAft>
              <a:buNone/>
            </a:pP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液体内部压强与液体的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深度有关</a:t>
            </a:r>
            <a:r>
              <a:rPr lang="zh-CN" altLang="en-US" sz="22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，与盛液体的容器</a:t>
            </a:r>
            <a:r>
              <a:rPr lang="zh-CN" altLang="en-US" sz="22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形状无关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DDA257C-04BC-4D32-9A70-58B859346AE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8" r="1635"/>
          <a:stretch/>
        </p:blipFill>
        <p:spPr bwMode="auto">
          <a:xfrm>
            <a:off x="1219200" y="2299065"/>
            <a:ext cx="7851140" cy="41255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3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：压力计（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Manometer</a:t>
            </a:r>
            <a:r>
              <a:rPr lang="zh-CN" altLang="en-US" dirty="0"/>
              <a:t>）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0F3F30-094E-4E72-A30C-3989545E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3168"/>
            <a:ext cx="6347474" cy="36914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490AC39-BE24-423A-A9D2-679673F0437D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229" y="1405136"/>
            <a:ext cx="2057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425A02-463C-4643-8950-0A6789EA2F2F}"/>
              </a:ext>
            </a:extLst>
          </p:cNvPr>
          <p:cNvPicPr/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437198"/>
            <a:ext cx="2514600" cy="52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FF8215-5D87-4117-B039-8E1B91EF9C59}"/>
              </a:ext>
            </a:extLst>
          </p:cNvPr>
          <p:cNvPicPr/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155376"/>
            <a:ext cx="2438400" cy="52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B2050E-8ADE-465C-A3EF-DFF77B4AC157}"/>
              </a:ext>
            </a:extLst>
          </p:cNvPr>
          <p:cNvPicPr/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873554"/>
            <a:ext cx="3389472" cy="572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C40AF59-3979-4BA9-9EE8-A4B2CE9574C8}"/>
              </a:ext>
            </a:extLst>
          </p:cNvPr>
          <p:cNvSpPr txBox="1"/>
          <p:nvPr/>
        </p:nvSpPr>
        <p:spPr>
          <a:xfrm>
            <a:off x="2362200" y="5545386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测量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点压强</a:t>
            </a:r>
            <a:endParaRPr lang="en-US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773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：流动装置前后的压强变化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40AF59-3979-4BA9-9EE8-A4B2CE9574C8}"/>
              </a:ext>
            </a:extLst>
          </p:cNvPr>
          <p:cNvSpPr txBox="1"/>
          <p:nvPr/>
        </p:nvSpPr>
        <p:spPr>
          <a:xfrm>
            <a:off x="7772400" y="1219200"/>
            <a:ext cx="2778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测量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点的压强差</a:t>
            </a:r>
            <a:endParaRPr lang="en-US" sz="20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34691F-DC20-4680-B301-BD99FFA2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59493"/>
            <a:ext cx="6100354" cy="37258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0961CC-8C97-4030-9646-CC3439FC810F}"/>
              </a:ext>
            </a:extLst>
          </p:cNvPr>
          <p:cNvPicPr/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091931"/>
            <a:ext cx="5260366" cy="1055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23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2F453-4DDC-4160-9BB8-670048A5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3</a:t>
            </a:r>
            <a:r>
              <a:rPr lang="zh-CN" altLang="en-US" dirty="0"/>
              <a:t>：多种流体的压力计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40AF59-3979-4BA9-9EE8-A4B2CE9574C8}"/>
              </a:ext>
            </a:extLst>
          </p:cNvPr>
          <p:cNvSpPr txBox="1"/>
          <p:nvPr/>
        </p:nvSpPr>
        <p:spPr>
          <a:xfrm>
            <a:off x="533400" y="4432455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点的压强关系</a:t>
            </a:r>
            <a:endParaRPr lang="en-US" sz="2000" b="1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C75505-C7AF-45BF-90BA-F5A9F8F6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0"/>
          <a:stretch/>
        </p:blipFill>
        <p:spPr>
          <a:xfrm>
            <a:off x="2254494" y="934956"/>
            <a:ext cx="8116691" cy="3474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F38C12C-EBDD-4872-A918-83EE235A7686}"/>
                  </a:ext>
                </a:extLst>
              </p:cNvPr>
              <p:cNvSpPr/>
              <p:nvPr/>
            </p:nvSpPr>
            <p:spPr>
              <a:xfrm>
                <a:off x="1752601" y="5029200"/>
                <a:ext cx="9296400" cy="834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𝑨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𝑩</m:t>
                          </m:r>
                        </m:sub>
                      </m:sSub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𝑩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=−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𝒈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𝒈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𝒈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𝟒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𝒈</m:t>
                    </m:r>
                    <m:d>
                      <m:d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Arial" panose="020B0604020202020204" pitchFamily="34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F38C12C-EBDD-4872-A918-83EE235A7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029200"/>
                <a:ext cx="9296400" cy="834587"/>
              </a:xfrm>
              <a:prstGeom prst="rect">
                <a:avLst/>
              </a:prstGeom>
              <a:blipFill>
                <a:blip r:embed="rId3"/>
                <a:stretch>
                  <a:fillRect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48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4656</TotalTime>
  <Words>1748</Words>
  <Application>Microsoft Office PowerPoint</Application>
  <PresentationFormat>宽屏</PresentationFormat>
  <Paragraphs>206</Paragraphs>
  <Slides>31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等线</vt:lpstr>
      <vt:lpstr>黑体</vt:lpstr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公式</vt:lpstr>
      <vt:lpstr>Equation</vt:lpstr>
      <vt:lpstr>   第2讲（第2章）  流体静力学</vt:lpstr>
      <vt:lpstr>PowerPoint 演示文稿</vt:lpstr>
      <vt:lpstr>受力分析</vt:lpstr>
      <vt:lpstr>PowerPoint 演示文稿</vt:lpstr>
      <vt:lpstr>PowerPoint 演示文稿</vt:lpstr>
      <vt:lpstr>PowerPoint 演示文稿</vt:lpstr>
      <vt:lpstr>例子1：压力计（Manometer）</vt:lpstr>
      <vt:lpstr>例子2：流动装置前后的压强变化</vt:lpstr>
      <vt:lpstr>例子3：多种流体的压力计</vt:lpstr>
      <vt:lpstr>例子4：另一种压强计算</vt:lpstr>
      <vt:lpstr>表面张力对测量的影响：润湿现象</vt:lpstr>
      <vt:lpstr>表面张力的影响</vt:lpstr>
      <vt:lpstr>大气压强计算</vt:lpstr>
      <vt:lpstr>例5：大气压强计算</vt:lpstr>
      <vt:lpstr>例6：温度变化情况下的大气压强计算</vt:lpstr>
      <vt:lpstr>例7：均匀直线加速度情况下的液体压强分布</vt:lpstr>
      <vt:lpstr>PowerPoint 演示文稿</vt:lpstr>
      <vt:lpstr>PowerPoint 演示文稿</vt:lpstr>
      <vt:lpstr>浸没平壁的受力分析</vt:lpstr>
      <vt:lpstr>浸没平壁的受力分析</vt:lpstr>
      <vt:lpstr>浸没平壁的受力分析</vt:lpstr>
      <vt:lpstr>浸没平壁的受力分析</vt:lpstr>
      <vt:lpstr>PowerPoint 演示文稿</vt:lpstr>
      <vt:lpstr>例8：水下窗口受力分析</vt:lpstr>
      <vt:lpstr>PowerPoint 演示文稿</vt:lpstr>
      <vt:lpstr>PowerPoint 演示文稿</vt:lpstr>
      <vt:lpstr>浮力</vt:lpstr>
      <vt:lpstr>PowerPoint 演示文稿</vt:lpstr>
      <vt:lpstr>PowerPoint 演示文稿</vt:lpstr>
      <vt:lpstr>PowerPoint 演示文稿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liyong</dc:creator>
  <cp:lastModifiedBy>周 炜</cp:lastModifiedBy>
  <cp:revision>182</cp:revision>
  <dcterms:created xsi:type="dcterms:W3CDTF">2019-09-29T01:37:25Z</dcterms:created>
  <dcterms:modified xsi:type="dcterms:W3CDTF">2023-03-13T05:53:41Z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2019-09-29T00:00:00Z</vt:filetime>
  </property>
</Properties>
</file>