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4"/>
  </p:notesMasterIdLst>
  <p:sldIdLst>
    <p:sldId id="332" r:id="rId2"/>
    <p:sldId id="1400" r:id="rId3"/>
    <p:sldId id="434" r:id="rId4"/>
    <p:sldId id="1521" r:id="rId5"/>
    <p:sldId id="1846" r:id="rId6"/>
    <p:sldId id="1531" r:id="rId7"/>
    <p:sldId id="1596" r:id="rId8"/>
    <p:sldId id="1597" r:id="rId9"/>
    <p:sldId id="1582" r:id="rId10"/>
    <p:sldId id="1599" r:id="rId11"/>
    <p:sldId id="1598" r:id="rId12"/>
    <p:sldId id="1588" r:id="rId13"/>
    <p:sldId id="333" r:id="rId14"/>
    <p:sldId id="1847" r:id="rId15"/>
    <p:sldId id="1851" r:id="rId16"/>
    <p:sldId id="1626" r:id="rId17"/>
    <p:sldId id="1627" r:id="rId18"/>
    <p:sldId id="1624" r:id="rId19"/>
    <p:sldId id="1848" r:id="rId20"/>
    <p:sldId id="1798" r:id="rId21"/>
    <p:sldId id="1849" r:id="rId22"/>
    <p:sldId id="1850" r:id="rId23"/>
    <p:sldId id="1852" r:id="rId24"/>
    <p:sldId id="1853" r:id="rId25"/>
    <p:sldId id="1854" r:id="rId26"/>
    <p:sldId id="1855" r:id="rId27"/>
    <p:sldId id="1887" r:id="rId28"/>
    <p:sldId id="1856" r:id="rId29"/>
    <p:sldId id="1858" r:id="rId30"/>
    <p:sldId id="1859" r:id="rId31"/>
    <p:sldId id="1862" r:id="rId32"/>
    <p:sldId id="1870" r:id="rId33"/>
    <p:sldId id="1863" r:id="rId34"/>
    <p:sldId id="1890" r:id="rId35"/>
    <p:sldId id="1864" r:id="rId36"/>
    <p:sldId id="1865" r:id="rId37"/>
    <p:sldId id="1896" r:id="rId38"/>
    <p:sldId id="1897" r:id="rId39"/>
    <p:sldId id="1866" r:id="rId40"/>
    <p:sldId id="1891" r:id="rId41"/>
    <p:sldId id="1892" r:id="rId42"/>
    <p:sldId id="1867" r:id="rId43"/>
    <p:sldId id="1868" r:id="rId44"/>
    <p:sldId id="1869" r:id="rId45"/>
    <p:sldId id="1871" r:id="rId46"/>
    <p:sldId id="1872" r:id="rId47"/>
    <p:sldId id="1873" r:id="rId48"/>
    <p:sldId id="1874" r:id="rId49"/>
    <p:sldId id="1898" r:id="rId50"/>
    <p:sldId id="1876" r:id="rId51"/>
    <p:sldId id="1877" r:id="rId52"/>
    <p:sldId id="1878" r:id="rId53"/>
    <p:sldId id="1879" r:id="rId54"/>
    <p:sldId id="1881" r:id="rId55"/>
    <p:sldId id="1880" r:id="rId56"/>
    <p:sldId id="1882" r:id="rId57"/>
    <p:sldId id="1883" r:id="rId58"/>
    <p:sldId id="1900" r:id="rId59"/>
    <p:sldId id="1884" r:id="rId60"/>
    <p:sldId id="1885" r:id="rId61"/>
    <p:sldId id="1886" r:id="rId62"/>
    <p:sldId id="363" r:id="rId63"/>
  </p:sldIdLst>
  <p:sldSz cx="12192000" cy="6858000"/>
  <p:notesSz cx="10020300" cy="68881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6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BD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3" autoAdjust="0"/>
    <p:restoredTop sz="92388" autoAdjust="0"/>
  </p:normalViewPr>
  <p:slideViewPr>
    <p:cSldViewPr>
      <p:cViewPr varScale="1">
        <p:scale>
          <a:sx n="70" d="100"/>
          <a:sy n="70" d="100"/>
        </p:scale>
        <p:origin x="760" y="56"/>
      </p:cViewPr>
      <p:guideLst>
        <p:guide orient="horz" pos="2880"/>
        <p:guide pos="2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2130" cy="346003"/>
          </a:xfrm>
          <a:prstGeom prst="rect">
            <a:avLst/>
          </a:prstGeom>
        </p:spPr>
        <p:txBody>
          <a:bodyPr vert="horz" lIns="92226" tIns="46113" rIns="92226" bIns="46113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76565" y="0"/>
            <a:ext cx="4342130" cy="346003"/>
          </a:xfrm>
          <a:prstGeom prst="rect">
            <a:avLst/>
          </a:prstGeom>
        </p:spPr>
        <p:txBody>
          <a:bodyPr vert="horz" lIns="92226" tIns="46113" rIns="92226" bIns="46113" rtlCol="0"/>
          <a:lstStyle>
            <a:lvl1pPr algn="r">
              <a:defRPr sz="1200"/>
            </a:lvl1pPr>
          </a:lstStyle>
          <a:p>
            <a:fld id="{2D0FDC1C-610A-4ABE-8A26-355B0C45882C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43225" y="860425"/>
            <a:ext cx="4133850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26" tIns="46113" rIns="92226" bIns="4611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02030" y="3314929"/>
            <a:ext cx="8016240" cy="2712214"/>
          </a:xfrm>
          <a:prstGeom prst="rect">
            <a:avLst/>
          </a:prstGeom>
        </p:spPr>
        <p:txBody>
          <a:bodyPr vert="horz" lIns="92226" tIns="46113" rIns="92226" bIns="46113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42161"/>
            <a:ext cx="4342130" cy="346002"/>
          </a:xfrm>
          <a:prstGeom prst="rect">
            <a:avLst/>
          </a:prstGeom>
        </p:spPr>
        <p:txBody>
          <a:bodyPr vert="horz" lIns="92226" tIns="46113" rIns="92226" bIns="46113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76565" y="6542161"/>
            <a:ext cx="4342130" cy="346002"/>
          </a:xfrm>
          <a:prstGeom prst="rect">
            <a:avLst/>
          </a:prstGeom>
        </p:spPr>
        <p:txBody>
          <a:bodyPr vert="horz" lIns="92226" tIns="46113" rIns="92226" bIns="46113" rtlCol="0" anchor="b"/>
          <a:lstStyle>
            <a:lvl1pPr algn="r">
              <a:defRPr sz="1200"/>
            </a:lvl1pPr>
          </a:lstStyle>
          <a:p>
            <a:fld id="{96CBBDED-B2C9-4B81-8340-DF9B82C9D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15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BBDED-B2C9-4B81-8340-DF9B82C9D3E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953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D34344-11E1-4864-A24D-0B079A06F9FC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422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D34344-11E1-4864-A24D-0B079A06F9FC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99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D34344-11E1-4864-A24D-0B079A06F9FC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390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D34344-11E1-4864-A24D-0B079A06F9FC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006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D34344-11E1-4864-A24D-0B079A06F9FC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062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D34344-11E1-4864-A24D-0B079A06F9FC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081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D34344-11E1-4864-A24D-0B079A06F9FC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107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D34344-11E1-4864-A24D-0B079A06F9FC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64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D34344-11E1-4864-A24D-0B079A06F9FC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059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D34344-11E1-4864-A24D-0B079A06F9FC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564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D34344-11E1-4864-A24D-0B079A06F9FC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7863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BBDED-B2C9-4B81-8340-DF9B82C9D3E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3785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BBDED-B2C9-4B81-8340-DF9B82C9D3E5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536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BBDED-B2C9-4B81-8340-DF9B82C9D3E5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6696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BBDED-B2C9-4B81-8340-DF9B82C9D3E5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809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1F34A-AE44-4798-B56B-9DE58B1DFA80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7636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D34344-11E1-4864-A24D-0B079A06F9FC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747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D34344-11E1-4864-A24D-0B079A06F9FC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747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226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</a:rPr>
              <a:t>给定（</a:t>
            </a:r>
            <a:r>
              <a:rPr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zh-CN" altLang="en-US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zh-CN" altLang="en-US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</a:rPr>
              <a:t>），</a:t>
            </a:r>
            <a:r>
              <a:rPr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</a:rPr>
              <a:t>t 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</a:rPr>
              <a:t>变化时，该质点的轨迹方程确定；不同（</a:t>
            </a:r>
            <a:r>
              <a:rPr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zh-CN" altLang="en-US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zh-CN" altLang="en-US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</a:rPr>
              <a:t>），</a:t>
            </a:r>
            <a:r>
              <a:rPr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</a:rPr>
              <a:t>t 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</a:rPr>
              <a:t>不变，表示在选定时刻流场中流体质点的位置分布。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D34344-11E1-4864-A24D-0B079A06F9FC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653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D34344-11E1-4864-A24D-0B079A06F9FC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077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D34344-11E1-4864-A24D-0B079A06F9F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501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D34344-11E1-4864-A24D-0B079A06F9FC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021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7645" y="257632"/>
            <a:ext cx="1141671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  <a:latin typeface="黑体" panose="02010609060101010101" pitchFamily="49" charset="-122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F5F5B-576B-4EA8-AB60-34636A1E937F}" type="datetime1">
              <a:rPr lang="en-US" smtClean="0"/>
              <a:t>3/19/2023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7645" y="257632"/>
            <a:ext cx="11416713" cy="454612"/>
          </a:xfrm>
        </p:spPr>
        <p:txBody>
          <a:bodyPr lIns="0" tIns="0" rIns="0" bIns="0"/>
          <a:lstStyle>
            <a:lvl1pPr>
              <a:defRPr sz="2954" b="1" i="0">
                <a:solidFill>
                  <a:srgbClr val="C00000"/>
                </a:solidFill>
                <a:latin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6157" y="1110743"/>
            <a:ext cx="11859689" cy="312521"/>
          </a:xfrm>
        </p:spPr>
        <p:txBody>
          <a:bodyPr lIns="0" tIns="0" rIns="0" bIns="0"/>
          <a:lstStyle>
            <a:lvl1pPr>
              <a:defRPr sz="2031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1E429-24E7-4BEA-A151-59A3CD74565D}" type="datetime1">
              <a:rPr lang="en-US" smtClean="0"/>
              <a:t>3/19/2023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7645" y="257632"/>
            <a:ext cx="11416713" cy="454612"/>
          </a:xfrm>
        </p:spPr>
        <p:txBody>
          <a:bodyPr lIns="0" tIns="0" rIns="0" bIns="0"/>
          <a:lstStyle>
            <a:lvl1pPr>
              <a:defRPr sz="2954" b="1" i="0">
                <a:solidFill>
                  <a:srgbClr val="C00000"/>
                </a:solidFill>
                <a:latin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327" y="1261620"/>
            <a:ext cx="3976467" cy="397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85" b="1" i="0" u="sng">
                <a:solidFill>
                  <a:srgbClr val="000099"/>
                </a:solidFill>
                <a:latin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93692" y="1904136"/>
            <a:ext cx="3199619" cy="3125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31" b="0" i="0">
                <a:solidFill>
                  <a:schemeClr val="tx1"/>
                </a:solidFill>
                <a:latin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DA87B-917D-4911-9FEC-61672B564228}" type="datetime1">
              <a:rPr lang="en-US" smtClean="0"/>
              <a:t>3/19/2023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7645" y="257632"/>
            <a:ext cx="11416713" cy="454612"/>
          </a:xfrm>
        </p:spPr>
        <p:txBody>
          <a:bodyPr lIns="0" tIns="0" rIns="0" bIns="0"/>
          <a:lstStyle>
            <a:lvl1pPr>
              <a:defRPr sz="2954" b="1" i="0">
                <a:solidFill>
                  <a:srgbClr val="C00000"/>
                </a:solidFill>
                <a:latin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FA8D7-10E0-459C-A493-0AC04BE4C94C}" type="datetime1">
              <a:rPr lang="en-US" smtClean="0"/>
              <a:t>3/19/2023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11468-335E-4EE2-ADFB-0C2C544D1D94}" type="datetime1">
              <a:rPr lang="en-US" smtClean="0"/>
              <a:t>3/19/2023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401" y="152400"/>
            <a:ext cx="8635999" cy="492443"/>
          </a:xfrm>
          <a:prstGeom prst="rect">
            <a:avLst/>
          </a:prstGeom>
          <a:noFill/>
        </p:spPr>
        <p:txBody>
          <a:bodyPr/>
          <a:lstStyle>
            <a:lvl1pPr algn="l">
              <a:defRPr baseline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518829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ti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591190" y="174879"/>
            <a:ext cx="978501" cy="723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黑体" panose="02010609060101010101" pitchFamily="49" charset="-122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7645" y="257632"/>
            <a:ext cx="1141671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00000"/>
                </a:solidFill>
                <a:latin typeface="华文中宋"/>
                <a:cs typeface="华文中宋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6157" y="1110742"/>
            <a:ext cx="1185968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3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3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fld id="{6EA1006F-C020-46C1-8DA1-78289AE8BD6A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3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fld id="{B6F15528-21DE-4FAA-801E-634DDDAF4B2B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8" r:id="rId6"/>
  </p:sldLayoutIdLst>
  <p:hf hdr="0" ftr="0" dt="0"/>
  <p:txStyles>
    <p:titleStyle>
      <a:lvl1pPr>
        <a:defRPr>
          <a:latin typeface="黑体" panose="02010609060101010101" pitchFamily="49" charset="-122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22041">
        <a:defRPr>
          <a:latin typeface="+mn-lt"/>
          <a:ea typeface="+mn-ea"/>
          <a:cs typeface="+mn-cs"/>
        </a:defRPr>
      </a:lvl2pPr>
      <a:lvl3pPr marL="844083">
        <a:defRPr>
          <a:latin typeface="+mn-lt"/>
          <a:ea typeface="+mn-ea"/>
          <a:cs typeface="+mn-cs"/>
        </a:defRPr>
      </a:lvl3pPr>
      <a:lvl4pPr marL="1266124">
        <a:defRPr>
          <a:latin typeface="+mn-lt"/>
          <a:ea typeface="+mn-ea"/>
          <a:cs typeface="+mn-cs"/>
        </a:defRPr>
      </a:lvl4pPr>
      <a:lvl5pPr marL="1688165">
        <a:defRPr>
          <a:latin typeface="+mn-lt"/>
          <a:ea typeface="+mn-ea"/>
          <a:cs typeface="+mn-cs"/>
        </a:defRPr>
      </a:lvl5pPr>
      <a:lvl6pPr marL="2110207">
        <a:defRPr>
          <a:latin typeface="+mn-lt"/>
          <a:ea typeface="+mn-ea"/>
          <a:cs typeface="+mn-cs"/>
        </a:defRPr>
      </a:lvl6pPr>
      <a:lvl7pPr marL="2532248">
        <a:defRPr>
          <a:latin typeface="+mn-lt"/>
          <a:ea typeface="+mn-ea"/>
          <a:cs typeface="+mn-cs"/>
        </a:defRPr>
      </a:lvl7pPr>
      <a:lvl8pPr marL="2954289">
        <a:defRPr>
          <a:latin typeface="+mn-lt"/>
          <a:ea typeface="+mn-ea"/>
          <a:cs typeface="+mn-cs"/>
        </a:defRPr>
      </a:lvl8pPr>
      <a:lvl9pPr marL="3376331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22041">
        <a:defRPr>
          <a:latin typeface="+mn-lt"/>
          <a:ea typeface="+mn-ea"/>
          <a:cs typeface="+mn-cs"/>
        </a:defRPr>
      </a:lvl2pPr>
      <a:lvl3pPr marL="844083">
        <a:defRPr>
          <a:latin typeface="+mn-lt"/>
          <a:ea typeface="+mn-ea"/>
          <a:cs typeface="+mn-cs"/>
        </a:defRPr>
      </a:lvl3pPr>
      <a:lvl4pPr marL="1266124">
        <a:defRPr>
          <a:latin typeface="+mn-lt"/>
          <a:ea typeface="+mn-ea"/>
          <a:cs typeface="+mn-cs"/>
        </a:defRPr>
      </a:lvl4pPr>
      <a:lvl5pPr marL="1688165">
        <a:defRPr>
          <a:latin typeface="+mn-lt"/>
          <a:ea typeface="+mn-ea"/>
          <a:cs typeface="+mn-cs"/>
        </a:defRPr>
      </a:lvl5pPr>
      <a:lvl6pPr marL="2110207">
        <a:defRPr>
          <a:latin typeface="+mn-lt"/>
          <a:ea typeface="+mn-ea"/>
          <a:cs typeface="+mn-cs"/>
        </a:defRPr>
      </a:lvl6pPr>
      <a:lvl7pPr marL="2532248">
        <a:defRPr>
          <a:latin typeface="+mn-lt"/>
          <a:ea typeface="+mn-ea"/>
          <a:cs typeface="+mn-cs"/>
        </a:defRPr>
      </a:lvl7pPr>
      <a:lvl8pPr marL="2954289">
        <a:defRPr>
          <a:latin typeface="+mn-lt"/>
          <a:ea typeface="+mn-ea"/>
          <a:cs typeface="+mn-cs"/>
        </a:defRPr>
      </a:lvl8pPr>
      <a:lvl9pPr marL="337633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image" Target="../media/image61.emf"/><Relationship Id="rId7" Type="http://schemas.openxmlformats.org/officeDocument/2006/relationships/image" Target="../media/image65.emf"/><Relationship Id="rId12" Type="http://schemas.openxmlformats.org/officeDocument/2006/relationships/image" Target="../media/image6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emf"/><Relationship Id="rId11" Type="http://schemas.openxmlformats.org/officeDocument/2006/relationships/image" Target="../media/image79.png"/><Relationship Id="rId5" Type="http://schemas.openxmlformats.org/officeDocument/2006/relationships/image" Target="../media/image63.emf"/><Relationship Id="rId10" Type="http://schemas.openxmlformats.org/officeDocument/2006/relationships/image" Target="../media/image67.emf"/><Relationship Id="rId4" Type="http://schemas.openxmlformats.org/officeDocument/2006/relationships/image" Target="../media/image62.emf"/><Relationship Id="rId9" Type="http://schemas.openxmlformats.org/officeDocument/2006/relationships/image" Target="../media/image7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7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3" Type="http://schemas.openxmlformats.org/officeDocument/2006/relationships/image" Target="../media/image76.emf"/><Relationship Id="rId7" Type="http://schemas.openxmlformats.org/officeDocument/2006/relationships/image" Target="../media/image80.emf"/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emf"/><Relationship Id="rId11" Type="http://schemas.openxmlformats.org/officeDocument/2006/relationships/image" Target="../media/image84.emf"/><Relationship Id="rId5" Type="http://schemas.openxmlformats.org/officeDocument/2006/relationships/image" Target="../media/image78.emf"/><Relationship Id="rId10" Type="http://schemas.openxmlformats.org/officeDocument/2006/relationships/image" Target="../media/image83.emf"/><Relationship Id="rId4" Type="http://schemas.openxmlformats.org/officeDocument/2006/relationships/image" Target="../media/image77.emf"/><Relationship Id="rId9" Type="http://schemas.openxmlformats.org/officeDocument/2006/relationships/image" Target="../media/image82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emf"/><Relationship Id="rId5" Type="http://schemas.openxmlformats.org/officeDocument/2006/relationships/image" Target="../media/image92.emf"/><Relationship Id="rId4" Type="http://schemas.openxmlformats.org/officeDocument/2006/relationships/image" Target="../media/image91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emf"/><Relationship Id="rId4" Type="http://schemas.openxmlformats.org/officeDocument/2006/relationships/image" Target="../media/image98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image" Target="../media/image9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emf"/><Relationship Id="rId4" Type="http://schemas.openxmlformats.org/officeDocument/2006/relationships/image" Target="../media/image96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3" Type="http://schemas.openxmlformats.org/officeDocument/2006/relationships/image" Target="../media/image102.emf"/><Relationship Id="rId7" Type="http://schemas.openxmlformats.org/officeDocument/2006/relationships/image" Target="../media/image106.emf"/><Relationship Id="rId2" Type="http://schemas.openxmlformats.org/officeDocument/2006/relationships/image" Target="../media/image10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emf"/><Relationship Id="rId5" Type="http://schemas.openxmlformats.org/officeDocument/2006/relationships/image" Target="../media/image104.emf"/><Relationship Id="rId4" Type="http://schemas.openxmlformats.org/officeDocument/2006/relationships/image" Target="../media/image103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image" Target="../media/image1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7" Type="http://schemas.openxmlformats.org/officeDocument/2006/relationships/image" Target="../media/image119.emf"/><Relationship Id="rId2" Type="http://schemas.openxmlformats.org/officeDocument/2006/relationships/image" Target="../media/image1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emf"/><Relationship Id="rId5" Type="http://schemas.openxmlformats.org/officeDocument/2006/relationships/image" Target="../media/image117.emf"/><Relationship Id="rId4" Type="http://schemas.openxmlformats.org/officeDocument/2006/relationships/image" Target="../media/image116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emf"/><Relationship Id="rId2" Type="http://schemas.openxmlformats.org/officeDocument/2006/relationships/image" Target="../media/image12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.emf"/><Relationship Id="rId4" Type="http://schemas.openxmlformats.org/officeDocument/2006/relationships/image" Target="../media/image123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2" Type="http://schemas.openxmlformats.org/officeDocument/2006/relationships/image" Target="../media/image125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emf"/><Relationship Id="rId3" Type="http://schemas.openxmlformats.org/officeDocument/2006/relationships/image" Target="../media/image128.emf"/><Relationship Id="rId7" Type="http://schemas.openxmlformats.org/officeDocument/2006/relationships/image" Target="../media/image132.emf"/><Relationship Id="rId2" Type="http://schemas.openxmlformats.org/officeDocument/2006/relationships/image" Target="../media/image12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emf"/><Relationship Id="rId5" Type="http://schemas.openxmlformats.org/officeDocument/2006/relationships/image" Target="../media/image130.emf"/><Relationship Id="rId4" Type="http://schemas.openxmlformats.org/officeDocument/2006/relationships/image" Target="../media/image129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emf"/><Relationship Id="rId2" Type="http://schemas.openxmlformats.org/officeDocument/2006/relationships/image" Target="../media/image13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image" Target="../media/image137.emf"/><Relationship Id="rId4" Type="http://schemas.openxmlformats.org/officeDocument/2006/relationships/image" Target="../media/image136.e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49.png"/><Relationship Id="rId7" Type="http://schemas.openxmlformats.org/officeDocument/2006/relationships/image" Target="../media/image141.emf"/><Relationship Id="rId2" Type="http://schemas.openxmlformats.org/officeDocument/2006/relationships/image" Target="../media/image13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emf"/><Relationship Id="rId5" Type="http://schemas.openxmlformats.org/officeDocument/2006/relationships/image" Target="../media/image139.emf"/><Relationship Id="rId10" Type="http://schemas.openxmlformats.org/officeDocument/2006/relationships/image" Target="../media/image156.png"/><Relationship Id="rId4" Type="http://schemas.openxmlformats.org/officeDocument/2006/relationships/image" Target="../media/image138.emf"/><Relationship Id="rId9" Type="http://schemas.openxmlformats.org/officeDocument/2006/relationships/image" Target="../media/image15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emf"/><Relationship Id="rId2" Type="http://schemas.openxmlformats.org/officeDocument/2006/relationships/image" Target="../media/image142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emf"/><Relationship Id="rId3" Type="http://schemas.openxmlformats.org/officeDocument/2006/relationships/image" Target="../media/image144.emf"/><Relationship Id="rId7" Type="http://schemas.openxmlformats.org/officeDocument/2006/relationships/image" Target="../media/image148.emf"/><Relationship Id="rId12" Type="http://schemas.openxmlformats.org/officeDocument/2006/relationships/image" Target="../media/image15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emf"/><Relationship Id="rId11" Type="http://schemas.openxmlformats.org/officeDocument/2006/relationships/image" Target="../media/image152.emf"/><Relationship Id="rId5" Type="http://schemas.openxmlformats.org/officeDocument/2006/relationships/image" Target="../media/image146.emf"/><Relationship Id="rId10" Type="http://schemas.openxmlformats.org/officeDocument/2006/relationships/image" Target="../media/image151.emf"/><Relationship Id="rId4" Type="http://schemas.openxmlformats.org/officeDocument/2006/relationships/image" Target="../media/image145.emf"/><Relationship Id="rId9" Type="http://schemas.openxmlformats.org/officeDocument/2006/relationships/image" Target="../media/image150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emf"/><Relationship Id="rId2" Type="http://schemas.openxmlformats.org/officeDocument/2006/relationships/image" Target="../media/image15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6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emf"/><Relationship Id="rId2" Type="http://schemas.openxmlformats.org/officeDocument/2006/relationships/image" Target="../media/image15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emf"/><Relationship Id="rId5" Type="http://schemas.openxmlformats.org/officeDocument/2006/relationships/image" Target="../media/image123.emf"/><Relationship Id="rId4" Type="http://schemas.openxmlformats.org/officeDocument/2006/relationships/image" Target="../media/image121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emf"/><Relationship Id="rId3" Type="http://schemas.openxmlformats.org/officeDocument/2006/relationships/image" Target="../media/image159.emf"/><Relationship Id="rId7" Type="http://schemas.openxmlformats.org/officeDocument/2006/relationships/image" Target="../media/image163.emf"/><Relationship Id="rId12" Type="http://schemas.openxmlformats.org/officeDocument/2006/relationships/image" Target="../media/image168.emf"/><Relationship Id="rId2" Type="http://schemas.openxmlformats.org/officeDocument/2006/relationships/image" Target="../media/image15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emf"/><Relationship Id="rId11" Type="http://schemas.openxmlformats.org/officeDocument/2006/relationships/image" Target="../media/image167.emf"/><Relationship Id="rId5" Type="http://schemas.openxmlformats.org/officeDocument/2006/relationships/image" Target="../media/image161.emf"/><Relationship Id="rId10" Type="http://schemas.openxmlformats.org/officeDocument/2006/relationships/image" Target="../media/image166.emf"/><Relationship Id="rId4" Type="http://schemas.openxmlformats.org/officeDocument/2006/relationships/image" Target="../media/image160.emf"/><Relationship Id="rId9" Type="http://schemas.openxmlformats.org/officeDocument/2006/relationships/image" Target="../media/image16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5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emf"/><Relationship Id="rId2" Type="http://schemas.openxmlformats.org/officeDocument/2006/relationships/image" Target="../media/image16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8964" y="1676400"/>
            <a:ext cx="11416713" cy="2104718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11723" algn="ctr">
              <a:spcBef>
                <a:spcPts val="92"/>
              </a:spcBef>
            </a:pPr>
            <a:r>
              <a:rPr lang="zh-CN" altLang="en-US" sz="4000" spc="-143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spc="-143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spc="-143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讲（第</a:t>
            </a:r>
            <a:r>
              <a:rPr lang="en-US" altLang="zh-CN" sz="4000" spc="-143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3-6</a:t>
            </a:r>
            <a:r>
              <a:rPr lang="zh-CN" altLang="en-US" sz="4000" spc="-143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章） </a:t>
            </a:r>
            <a:br>
              <a:rPr lang="en-US" altLang="zh-CN" sz="4800" spc="-143" dirty="0"/>
            </a:br>
            <a:br>
              <a:rPr lang="en-US" altLang="zh-CN" sz="4800" spc="-143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4800" spc="-14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流体分析的基本原理</a:t>
            </a:r>
            <a:endParaRPr sz="4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06C8D4B-03BE-470F-A272-A59A4FB71C1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98107"/>
            <a:ext cx="22383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03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500510" y="2310362"/>
            <a:ext cx="8394700" cy="482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kumimoji="1"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流体质点在任意时刻</a:t>
            </a:r>
            <a:r>
              <a:rPr kumimoji="1" lang="en-US" altLang="zh-CN" sz="22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t </a:t>
            </a:r>
            <a:r>
              <a:rPr kumimoji="1"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通过任意空间固定点 </a:t>
            </a:r>
            <a:r>
              <a:rPr kumimoji="1"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 y, x</a:t>
            </a:r>
            <a:r>
              <a:rPr kumimoji="1"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时的</a:t>
            </a:r>
            <a:r>
              <a:rPr kumimoji="1" lang="zh-CN" altLang="en-US" sz="2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流速</a:t>
            </a:r>
            <a:endParaRPr lang="zh-CN" altLang="en-US" sz="22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24" name="Object 13"/>
          <p:cNvGraphicFramePr>
            <a:graphicFrameLocks noChangeAspect="1"/>
          </p:cNvGraphicFramePr>
          <p:nvPr/>
        </p:nvGraphicFramePr>
        <p:xfrm>
          <a:off x="2351584" y="2941367"/>
          <a:ext cx="2736850" cy="232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59490" imgH="1168907" progId="Equation.DSMT4">
                  <p:embed/>
                </p:oleObj>
              </mc:Choice>
              <mc:Fallback>
                <p:oleObj r:id="rId3" imgW="1359490" imgH="1168907" progId="Equation.DSMT4">
                  <p:embed/>
                  <p:pic>
                    <p:nvPicPr>
                      <p:cNvPr id="2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2941367"/>
                        <a:ext cx="2736850" cy="232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500510" y="1125840"/>
            <a:ext cx="8381678" cy="943016"/>
          </a:xfrm>
          <a:prstGeom prst="rect">
            <a:avLst/>
          </a:prstGeom>
          <a:gradFill rotWithShape="1">
            <a:gsLst>
              <a:gs pos="0">
                <a:srgbClr val="FFCCFF"/>
              </a:gs>
              <a:gs pos="50000">
                <a:schemeClr val="bg1"/>
              </a:gs>
              <a:gs pos="100000">
                <a:srgbClr val="FF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采用欧拉法，可将流场中任何一个运动要素表示为空间坐标</a:t>
            </a:r>
            <a:r>
              <a:rPr kumimoji="1"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 y, z</a:t>
            </a:r>
            <a:r>
              <a:rPr kumimoji="1"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和时间</a:t>
            </a:r>
            <a:r>
              <a:rPr kumimoji="1"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的单值连续函数。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2136750" y="5661248"/>
            <a:ext cx="5184775" cy="525528"/>
          </a:xfrm>
          <a:prstGeom prst="rect">
            <a:avLst/>
          </a:prstGeom>
          <a:gradFill rotWithShape="1">
            <a:gsLst>
              <a:gs pos="0">
                <a:srgbClr val="99FF99"/>
              </a:gs>
              <a:gs pos="50000">
                <a:schemeClr val="bg1"/>
              </a:gs>
              <a:gs pos="100000">
                <a:srgbClr val="99FF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式中， 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 y, z, t 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称为欧拉变数。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979E264-D32B-401F-978C-60F97D2F15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7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ChangeArrowheads="1"/>
          </p:cNvSpPr>
          <p:nvPr/>
        </p:nvSpPr>
        <p:spPr bwMode="auto">
          <a:xfrm>
            <a:off x="1559464" y="4779959"/>
            <a:ext cx="8137525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sz="2200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其它物理量：</a:t>
            </a: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空间坐标和时间的函数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430876" y="1144912"/>
            <a:ext cx="8394700" cy="482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sz="2200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加速度：</a:t>
            </a: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空间坐标和时间的函数</a:t>
            </a:r>
          </a:p>
        </p:txBody>
      </p:sp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861636"/>
              </p:ext>
            </p:extLst>
          </p:nvPr>
        </p:nvGraphicFramePr>
        <p:xfrm>
          <a:off x="2368418" y="5320372"/>
          <a:ext cx="2555875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65160" imgH="660240" progId="Equation.DSMT4">
                  <p:embed/>
                </p:oleObj>
              </mc:Choice>
              <mc:Fallback>
                <p:oleObj name="Equation" r:id="rId3" imgW="965160" imgH="660240" progId="Equation.DSMT4">
                  <p:embed/>
                  <p:pic>
                    <p:nvPicPr>
                      <p:cNvPr id="1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418" y="5320372"/>
                        <a:ext cx="2555875" cy="144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2351584" y="1738915"/>
          <a:ext cx="2561942" cy="2689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95400" imgH="1320800" progId="Equation.DSMT4">
                  <p:embed/>
                </p:oleObj>
              </mc:Choice>
              <mc:Fallback>
                <p:oleObj name="Equation" r:id="rId5" imgW="1295400" imgH="1320800" progId="Equation.DSMT4">
                  <p:embed/>
                  <p:pic>
                    <p:nvPicPr>
                      <p:cNvPr id="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1738915"/>
                        <a:ext cx="2561942" cy="268927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505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5303912" y="1657433"/>
            <a:ext cx="3203972" cy="402291"/>
          </a:xfrm>
          <a:prstGeom prst="rect">
            <a:avLst/>
          </a:prstGeom>
          <a:gradFill rotWithShape="1">
            <a:gsLst>
              <a:gs pos="0">
                <a:srgbClr val="FFCCFF"/>
              </a:gs>
              <a:gs pos="50000">
                <a:schemeClr val="bg1"/>
              </a:gs>
              <a:gs pos="100000">
                <a:srgbClr val="FF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kumimoji="1"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令 </a:t>
            </a:r>
            <a:r>
              <a:rPr kumimoji="1"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 y, z</a:t>
            </a:r>
            <a:r>
              <a:rPr kumimoji="1"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为常数，</a:t>
            </a:r>
            <a:r>
              <a:rPr kumimoji="1"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为变数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315727" y="2137347"/>
            <a:ext cx="5328592" cy="707886"/>
          </a:xfrm>
          <a:prstGeom prst="rect">
            <a:avLst/>
          </a:prstGeom>
          <a:noFill/>
          <a:ln w="38100" cmpd="dbl">
            <a:solidFill>
              <a:srgbClr val="66FF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表示在某一固定空间点上，流体质点的运动参数随时间的变化规律。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5303912" y="3083554"/>
            <a:ext cx="2987948" cy="402291"/>
          </a:xfrm>
          <a:prstGeom prst="rect">
            <a:avLst/>
          </a:prstGeom>
          <a:gradFill rotWithShape="1">
            <a:gsLst>
              <a:gs pos="0">
                <a:srgbClr val="FFCCFF"/>
              </a:gs>
              <a:gs pos="50000">
                <a:schemeClr val="bg1"/>
              </a:gs>
              <a:gs pos="100000">
                <a:srgbClr val="FF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kumimoji="1"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令</a:t>
            </a:r>
            <a:r>
              <a:rPr kumimoji="1"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 y, z</a:t>
            </a:r>
            <a:r>
              <a:rPr kumimoji="1"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为变数</a:t>
            </a:r>
            <a:r>
              <a:rPr kumimoji="1"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为常数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5315727" y="3630387"/>
            <a:ext cx="5328592" cy="826508"/>
          </a:xfrm>
          <a:prstGeom prst="rect">
            <a:avLst/>
          </a:prstGeom>
          <a:noFill/>
          <a:ln w="38100" cmpd="dbl" algn="ctr">
            <a:solidFill>
              <a:srgbClr val="66FF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表示在同一时刻，流场中流动参数的分布规律。即在空间的分布状况。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FF5CB7E-7E6C-4066-BDF7-DE4024D544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6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animBg="1"/>
      <p:bldP spid="17" grpId="0" animBg="1"/>
      <p:bldP spid="18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0"/>
          <p:cNvSpPr txBox="1">
            <a:spLocks noChangeArrowheads="1"/>
          </p:cNvSpPr>
          <p:nvPr/>
        </p:nvSpPr>
        <p:spPr bwMode="auto">
          <a:xfrm>
            <a:off x="1343472" y="1164541"/>
            <a:ext cx="4104456" cy="44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73050" lvl="1" indent="-273050" eaLnBrk="1" hangingPunct="1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sz="2400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两种运动描述</a:t>
            </a:r>
            <a:r>
              <a:rPr lang="en-US" altLang="zh-CN" sz="2400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观点</a:t>
            </a:r>
            <a:r>
              <a:rPr lang="en-US" altLang="zh-CN" sz="2400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的对比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425701" y="1897063"/>
            <a:ext cx="539312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Lagrange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描述                         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Euler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描述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2401889" y="2636838"/>
            <a:ext cx="3003043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描述物理量的</a:t>
            </a:r>
            <a:r>
              <a:rPr lang="zh-CN" altLang="en-US" sz="2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随体</a:t>
            </a: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变化</a:t>
            </a: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6291264" y="2636838"/>
            <a:ext cx="3003043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描述物理量的</a:t>
            </a:r>
            <a:r>
              <a:rPr lang="zh-CN" altLang="en-US" sz="2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空间</a:t>
            </a: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变化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2392363" y="3213100"/>
            <a:ext cx="1592400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着眼于</a:t>
            </a:r>
            <a:r>
              <a:rPr lang="zh-CN" altLang="en-US" sz="2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质点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6315076" y="3230563"/>
            <a:ext cx="1874529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着眼于</a:t>
            </a:r>
            <a:r>
              <a:rPr lang="zh-CN" altLang="en-US" sz="2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空间点</a:t>
            </a: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2401888" y="3716338"/>
            <a:ext cx="1310272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有限</a:t>
            </a:r>
            <a:r>
              <a:rPr lang="zh-CN" altLang="en-US" sz="2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质点</a:t>
            </a: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6359525" y="3716338"/>
            <a:ext cx="463886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场</a:t>
            </a:r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2401889" y="4221163"/>
            <a:ext cx="2884421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强调</a:t>
            </a:r>
            <a:r>
              <a:rPr lang="zh-CN" altLang="en-US" sz="2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历史</a:t>
            </a: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相关</a:t>
            </a:r>
            <a:r>
              <a:rPr lang="en-US" altLang="zh-CN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如轨迹</a:t>
            </a:r>
            <a:r>
              <a:rPr lang="en-US" altLang="zh-CN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343650" y="4221163"/>
            <a:ext cx="2720914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强调</a:t>
            </a:r>
            <a:r>
              <a:rPr lang="zh-CN" altLang="en-US" sz="2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瞬时</a:t>
            </a: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的空间相关</a:t>
            </a:r>
          </a:p>
        </p:txBody>
      </p:sp>
      <p:sp>
        <p:nvSpPr>
          <p:cNvPr id="32" name="Rectangle 15"/>
          <p:cNvSpPr>
            <a:spLocks noChangeArrowheads="1"/>
          </p:cNvSpPr>
          <p:nvPr/>
        </p:nvSpPr>
        <p:spPr bwMode="auto">
          <a:xfrm>
            <a:off x="2414588" y="4797426"/>
            <a:ext cx="3567300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sz="2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不适合</a:t>
            </a: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描述流体微元的运动</a:t>
            </a:r>
          </a:p>
          <a:p>
            <a:pPr algn="l" eaLnBrk="1" hangingPunct="1"/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变形特征</a:t>
            </a:r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6340476" y="4797426"/>
            <a:ext cx="3285171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sz="2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适合</a:t>
            </a: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描述流体微元的运动</a:t>
            </a:r>
          </a:p>
          <a:p>
            <a:pPr algn="l" eaLnBrk="1" hangingPunct="1"/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变形特征</a:t>
            </a:r>
          </a:p>
        </p:txBody>
      </p: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2401889" y="5680076"/>
            <a:ext cx="3003043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通常表达式较为复杂，</a:t>
            </a:r>
          </a:p>
          <a:p>
            <a:pPr algn="l" eaLnBrk="1" hangingPunct="1"/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但此方法很重要</a:t>
            </a:r>
          </a:p>
        </p:txBody>
      </p:sp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6381750" y="5680076"/>
            <a:ext cx="2438786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表达式简单，</a:t>
            </a:r>
          </a:p>
          <a:p>
            <a:pPr algn="l" eaLnBrk="1" hangingPunct="1"/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在流体力学中常用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9D3279E-A9C6-4E3B-AE93-95875B31ACE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6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C24DBFF-E5E3-4B44-A45D-BCFB3A16D767}"/>
              </a:ext>
            </a:extLst>
          </p:cNvPr>
          <p:cNvSpPr txBox="1"/>
          <p:nvPr/>
        </p:nvSpPr>
        <p:spPr>
          <a:xfrm>
            <a:off x="914400" y="1131094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欧拉描述下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00007B1A-0EA8-4DA3-AD57-267152AD84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4185" y="228600"/>
            <a:ext cx="8562535" cy="504872"/>
          </a:xfrm>
          <a:prstGeom prst="rect">
            <a:avLst/>
          </a:prstGeom>
        </p:spPr>
        <p:txBody>
          <a:bodyPr vert="horz" wrap="square" lIns="0" tIns="12309" rIns="0" bIns="0" rtlCol="0">
            <a:spAutoFit/>
          </a:bodyPr>
          <a:lstStyle/>
          <a:p>
            <a:pPr marL="11723">
              <a:spcBef>
                <a:spcPts val="97"/>
              </a:spcBef>
            </a:pPr>
            <a:r>
              <a:rPr lang="zh-CN" altLang="en-US" sz="3200" dirty="0">
                <a:ea typeface="黑体" panose="02010609060101010101" pitchFamily="49" charset="-122"/>
                <a:cs typeface="Times New Roman" panose="02020603050405020304" pitchFamily="18" charset="0"/>
              </a:rPr>
              <a:t>稳态与非稳态流动</a:t>
            </a:r>
            <a:endParaRPr sz="32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7873AB-85B4-47B3-ACAB-B6C6806710EB}"/>
              </a:ext>
            </a:extLst>
          </p:cNvPr>
          <p:cNvSpPr txBox="1"/>
          <p:nvPr/>
        </p:nvSpPr>
        <p:spPr>
          <a:xfrm>
            <a:off x="2209800" y="5145771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固定坐标系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9B6D721A-E8F7-452B-830A-200DBB32E5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442929"/>
              </p:ext>
            </p:extLst>
          </p:nvPr>
        </p:nvGraphicFramePr>
        <p:xfrm>
          <a:off x="2819400" y="1131094"/>
          <a:ext cx="2426134" cy="504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476" imgH="203112" progId="Equation.DSMT4">
                  <p:embed/>
                </p:oleObj>
              </mc:Choice>
              <mc:Fallback>
                <p:oleObj name="Equation" r:id="rId2" imgW="977476" imgH="203112" progId="Equation.DSMT4">
                  <p:embed/>
                  <p:pic>
                    <p:nvPicPr>
                      <p:cNvPr id="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131094"/>
                        <a:ext cx="2426134" cy="504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C8289BFA-6367-4628-A951-337F80015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057400"/>
            <a:ext cx="4371703" cy="30871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7F0FC50-75CD-4D85-967B-2B8895177B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2101647"/>
            <a:ext cx="4302034" cy="310896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A6AD1B7-6D47-4170-95DA-16A172CD0120}"/>
              </a:ext>
            </a:extLst>
          </p:cNvPr>
          <p:cNvSpPr txBox="1"/>
          <p:nvPr/>
        </p:nvSpPr>
        <p:spPr>
          <a:xfrm>
            <a:off x="8077200" y="5158187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运动坐标系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DCB99F4-37F7-4FD5-99AF-7C77215E7CF4}"/>
              </a:ext>
            </a:extLst>
          </p:cNvPr>
          <p:cNvSpPr txBox="1"/>
          <p:nvPr/>
        </p:nvSpPr>
        <p:spPr>
          <a:xfrm>
            <a:off x="2173941" y="5943600"/>
            <a:ext cx="2430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稳态、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、定常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13EEC29-58B4-49F3-9AF1-D0A3E865A99D}"/>
              </a:ext>
            </a:extLst>
          </p:cNvPr>
          <p:cNvSpPr txBox="1"/>
          <p:nvPr/>
        </p:nvSpPr>
        <p:spPr>
          <a:xfrm>
            <a:off x="4999764" y="5989014"/>
            <a:ext cx="3231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非稳态、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unsteady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、非定常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5770EB8-DC12-4A9F-A3FB-AEB1F8B1E66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C24DBFF-E5E3-4B44-A45D-BCFB3A16D767}"/>
              </a:ext>
            </a:extLst>
          </p:cNvPr>
          <p:cNvSpPr txBox="1"/>
          <p:nvPr/>
        </p:nvSpPr>
        <p:spPr>
          <a:xfrm>
            <a:off x="914400" y="1131094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欧拉描述下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00007B1A-0EA8-4DA3-AD57-267152AD84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4185" y="228600"/>
            <a:ext cx="8562535" cy="504872"/>
          </a:xfrm>
          <a:prstGeom prst="rect">
            <a:avLst/>
          </a:prstGeom>
        </p:spPr>
        <p:txBody>
          <a:bodyPr vert="horz" wrap="square" lIns="0" tIns="12309" rIns="0" bIns="0" rtlCol="0">
            <a:spAutoFit/>
          </a:bodyPr>
          <a:lstStyle/>
          <a:p>
            <a:pPr marL="11723">
              <a:spcBef>
                <a:spcPts val="97"/>
              </a:spcBef>
            </a:pPr>
            <a:r>
              <a:rPr lang="zh-CN" altLang="en-US" sz="3200" dirty="0">
                <a:ea typeface="黑体" panose="02010609060101010101" pitchFamily="49" charset="-122"/>
                <a:cs typeface="Times New Roman" panose="02020603050405020304" pitchFamily="18" charset="0"/>
              </a:rPr>
              <a:t>稳态与非稳态流动</a:t>
            </a:r>
            <a:endParaRPr sz="32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7873AB-85B4-47B3-ACAB-B6C6806710EB}"/>
              </a:ext>
            </a:extLst>
          </p:cNvPr>
          <p:cNvSpPr txBox="1"/>
          <p:nvPr/>
        </p:nvSpPr>
        <p:spPr>
          <a:xfrm>
            <a:off x="2209800" y="5145771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固定坐标系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9B6D721A-E8F7-452B-830A-200DBB32E5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131094"/>
          <a:ext cx="2426134" cy="504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476" imgH="203112" progId="Equation.DSMT4">
                  <p:embed/>
                </p:oleObj>
              </mc:Choice>
              <mc:Fallback>
                <p:oleObj name="Equation" r:id="rId2" imgW="977476" imgH="203112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9B6D721A-E8F7-452B-830A-200DBB32E5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131094"/>
                        <a:ext cx="2426134" cy="504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C8289BFA-6367-4628-A951-337F80015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057400"/>
            <a:ext cx="4371703" cy="30871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7F0FC50-75CD-4D85-967B-2B8895177B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2101647"/>
            <a:ext cx="4302034" cy="310896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A6AD1B7-6D47-4170-95DA-16A172CD0120}"/>
              </a:ext>
            </a:extLst>
          </p:cNvPr>
          <p:cNvSpPr txBox="1"/>
          <p:nvPr/>
        </p:nvSpPr>
        <p:spPr>
          <a:xfrm>
            <a:off x="8077200" y="5158187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运动坐标系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DCB99F4-37F7-4FD5-99AF-7C77215E7CF4}"/>
              </a:ext>
            </a:extLst>
          </p:cNvPr>
          <p:cNvSpPr txBox="1"/>
          <p:nvPr/>
        </p:nvSpPr>
        <p:spPr>
          <a:xfrm>
            <a:off x="2173941" y="5943600"/>
            <a:ext cx="2430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稳态、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、定常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13EEC29-58B4-49F3-9AF1-D0A3E865A99D}"/>
              </a:ext>
            </a:extLst>
          </p:cNvPr>
          <p:cNvSpPr txBox="1"/>
          <p:nvPr/>
        </p:nvSpPr>
        <p:spPr>
          <a:xfrm>
            <a:off x="4999764" y="5989014"/>
            <a:ext cx="3231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非稳态、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unsteady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、非定常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See the source image">
            <a:extLst>
              <a:ext uri="{FF2B5EF4-FFF2-40B4-BE49-F238E27FC236}">
                <a16:creationId xmlns:a16="http://schemas.microsoft.com/office/drawing/2014/main" id="{D229FAAB-0059-4562-90D3-768A93D46C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5ABA76B-C44A-4C73-97A8-52F908D54DF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9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B83E7-509F-4535-BC0D-AAC5F67A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8674" name="Picture 2" descr="See the source image">
            <a:extLst>
              <a:ext uri="{FF2B5EF4-FFF2-40B4-BE49-F238E27FC236}">
                <a16:creationId xmlns:a16="http://schemas.microsoft.com/office/drawing/2014/main" id="{1910A899-7A20-4FAC-9946-5E61A1CF3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24632"/>
            <a:ext cx="5491163" cy="379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6" name="Picture 4" descr="See the source image">
            <a:extLst>
              <a:ext uri="{FF2B5EF4-FFF2-40B4-BE49-F238E27FC236}">
                <a16:creationId xmlns:a16="http://schemas.microsoft.com/office/drawing/2014/main" id="{6C2A6DA4-AFC6-4E78-BF1B-E929A877B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399979"/>
            <a:ext cx="5141340" cy="385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918A32F-E36D-4B6F-A425-DB0E0C8387E8}"/>
              </a:ext>
            </a:extLst>
          </p:cNvPr>
          <p:cNvSpPr txBox="1"/>
          <p:nvPr/>
        </p:nvSpPr>
        <p:spPr>
          <a:xfrm>
            <a:off x="5715000" y="57150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风洞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1936916-DE29-414E-8E1D-222F433A77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84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>
            <a:spLocks noChangeArrowheads="1"/>
          </p:cNvSpPr>
          <p:nvPr/>
        </p:nvSpPr>
        <p:spPr bwMode="auto">
          <a:xfrm>
            <a:off x="811893" y="198889"/>
            <a:ext cx="61771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kern="1000" spc="-150" dirty="0">
                <a:ln w="1905"/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流线</a:t>
            </a:r>
            <a:r>
              <a:rPr lang="en-US" altLang="zh-CN" sz="2800" b="1" kern="1000" spc="-150" dirty="0">
                <a:ln w="1905"/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(streamline)</a:t>
            </a:r>
            <a:endParaRPr lang="en-US" altLang="zh-CN" sz="2800" b="1" kern="1000" spc="-150" dirty="0">
              <a:ln w="1905"/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1143000" y="1160798"/>
            <a:ext cx="8752830" cy="74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buFont typeface="Wingdings" panose="05000000000000000000" pitchFamily="2" charset="2"/>
              <a:buChar char="p"/>
            </a:pPr>
            <a:r>
              <a:rPr lang="zh-CN" altLang="en-US" sz="2200" kern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流线</a:t>
            </a:r>
            <a:r>
              <a:rPr lang="zh-CN" altLang="en-US" sz="22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是流场中任一时刻的一条几何曲线，其上各点的速度矢量均与此曲线相切。</a:t>
            </a:r>
            <a:r>
              <a:rPr kumimoji="1"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因此，</a:t>
            </a:r>
            <a:r>
              <a:rPr kumimoji="1" lang="zh-CN" altLang="en-US" sz="2200" dirty="0">
                <a:solidFill>
                  <a:srgbClr val="00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流线是同一时刻，不同流体质点所组成的曲线。</a:t>
            </a:r>
            <a:r>
              <a:rPr kumimoji="1" lang="zh-CN" altLang="en-US" sz="2200" u="sng" dirty="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由欧拉法引出</a:t>
            </a:r>
            <a:r>
              <a:rPr kumimoji="1" lang="zh-CN" altLang="en-US" sz="2200" dirty="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r>
              <a:rPr kumimoji="1" lang="zh-CN" alt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  <a:p>
            <a:pPr marL="0" lvl="1" indent="0" eaLnBrk="1" hangingPunct="1">
              <a:buNone/>
            </a:pPr>
            <a:endParaRPr lang="zh-CN" altLang="en-US" sz="22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3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814" y="2311188"/>
            <a:ext cx="3371951" cy="196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585A524-5981-4558-96F3-885E8FEFF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454889"/>
            <a:ext cx="3784145" cy="1819301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11F2EB-C529-40BC-9582-C07316AC87A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17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762000" y="4704948"/>
            <a:ext cx="208823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buFont typeface="Wingdings" panose="05000000000000000000" pitchFamily="2" charset="2"/>
              <a:buChar char="p"/>
            </a:pPr>
            <a:r>
              <a:rPr lang="zh-CN" altLang="en-US" sz="2200" kern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二维情况</a:t>
            </a:r>
            <a:r>
              <a:rPr lang="zh-CN" altLang="en-US" sz="2200" kern="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kumimoji="1" lang="zh-CN" alt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  <a:p>
            <a:pPr marL="0" lvl="1" indent="0" eaLnBrk="1" hangingPunct="1">
              <a:buNone/>
            </a:pPr>
            <a:endParaRPr lang="zh-CN" altLang="en-US" sz="22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9FB8D308-C385-4A60-B2ED-B32F67272A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029132"/>
            <a:ext cx="5871882" cy="3069827"/>
          </a:xfrm>
          <a:prstGeom prst="rect">
            <a:avLst/>
          </a:prstGeom>
        </p:spPr>
      </p:pic>
      <p:pic>
        <p:nvPicPr>
          <p:cNvPr id="28" name="Picture 10" descr="B2">
            <a:extLst>
              <a:ext uri="{FF2B5EF4-FFF2-40B4-BE49-F238E27FC236}">
                <a16:creationId xmlns:a16="http://schemas.microsoft.com/office/drawing/2014/main" id="{9DDBCC87-25DD-435E-AA73-7B04248D9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3"/>
          <a:stretch>
            <a:fillRect/>
          </a:stretch>
        </p:blipFill>
        <p:spPr bwMode="auto">
          <a:xfrm>
            <a:off x="6396146" y="1295400"/>
            <a:ext cx="5440005" cy="2651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29472A4-511B-4B60-A225-1A4747A39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5410199"/>
            <a:ext cx="1600200" cy="1056735"/>
          </a:xfrm>
          <a:prstGeom prst="rect">
            <a:avLst/>
          </a:prstGeom>
        </p:spPr>
      </p:pic>
      <p:sp>
        <p:nvSpPr>
          <p:cNvPr id="31" name="Rectangle 3">
            <a:extLst>
              <a:ext uri="{FF2B5EF4-FFF2-40B4-BE49-F238E27FC236}">
                <a16:creationId xmlns:a16="http://schemas.microsoft.com/office/drawing/2014/main" id="{B067E40B-5129-42F1-AE76-57FECDADE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723596"/>
            <a:ext cx="208823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buFont typeface="Wingdings" panose="05000000000000000000" pitchFamily="2" charset="2"/>
              <a:buChar char="p"/>
            </a:pPr>
            <a:r>
              <a:rPr lang="zh-CN" altLang="en-US" sz="2200" kern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三维情况</a:t>
            </a:r>
            <a:r>
              <a:rPr lang="zh-CN" altLang="en-US" sz="2200" kern="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kumimoji="1" lang="zh-CN" alt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  <a:p>
            <a:pPr marL="0" lvl="1" indent="0" eaLnBrk="1" hangingPunct="1">
              <a:buNone/>
            </a:pPr>
            <a:endParaRPr lang="zh-CN" altLang="en-US" sz="22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628D32-DBA4-4C30-99FA-58B5FB14E2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0" y="5437681"/>
            <a:ext cx="2262855" cy="989999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5DEB9F7-AA90-4E9A-8E34-A05E47ADFA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13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>
            <a:spLocks noChangeArrowheads="1"/>
          </p:cNvSpPr>
          <p:nvPr/>
        </p:nvSpPr>
        <p:spPr bwMode="auto">
          <a:xfrm>
            <a:off x="902030" y="242927"/>
            <a:ext cx="61771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kern="1000" spc="-150" dirty="0">
                <a:ln w="1905"/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迹线</a:t>
            </a:r>
            <a:r>
              <a:rPr lang="en-US" altLang="zh-CN" sz="2800" b="1" kern="1000" spc="-150" dirty="0">
                <a:ln w="1905"/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(path line)</a:t>
            </a:r>
            <a:endParaRPr lang="en-US" altLang="zh-CN" sz="2800" b="1" kern="1000" spc="-150" dirty="0">
              <a:ln w="1905"/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09707" y="1221024"/>
            <a:ext cx="89939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迹线</a:t>
            </a: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是指同一</a:t>
            </a:r>
            <a:r>
              <a:rPr kumimoji="1"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流体质点不同时刻流经的空间点所连成的线，即流体质点的运动轨迹。</a:t>
            </a:r>
            <a:r>
              <a:rPr kumimoji="1" lang="zh-CN" altLang="en-US" sz="2000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000" u="sng" dirty="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由拉格朗日法引出的概念</a:t>
            </a:r>
            <a:endParaRPr lang="zh-CN" altLang="en-US" sz="22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" name="Picture 19" descr="B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907" b="11861"/>
          <a:stretch>
            <a:fillRect/>
          </a:stretch>
        </p:blipFill>
        <p:spPr bwMode="auto">
          <a:xfrm>
            <a:off x="3124199" y="3663044"/>
            <a:ext cx="3700923" cy="2051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300112"/>
              </p:ext>
            </p:extLst>
          </p:nvPr>
        </p:nvGraphicFramePr>
        <p:xfrm>
          <a:off x="3711758" y="2167374"/>
          <a:ext cx="1930601" cy="404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850680" imgH="203040" progId="Equation.3">
                  <p:embed/>
                </p:oleObj>
              </mc:Choice>
              <mc:Fallback>
                <p:oleObj name="公式" r:id="rId4" imgW="850680" imgH="203040" progId="Equation.3">
                  <p:embed/>
                  <p:pic>
                    <p:nvPicPr>
                      <p:cNvPr id="3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758" y="2167374"/>
                        <a:ext cx="1930601" cy="404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1611546" y="2810479"/>
            <a:ext cx="2698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一个流体质点的位置：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4"/>
              <p:cNvSpPr txBox="1"/>
              <p:nvPr/>
            </p:nvSpPr>
            <p:spPr bwMode="auto">
              <a:xfrm>
                <a:off x="4318784" y="2900219"/>
                <a:ext cx="2794000" cy="412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bject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8784" y="2900219"/>
                <a:ext cx="2794000" cy="412750"/>
              </a:xfrm>
              <a:prstGeom prst="rect">
                <a:avLst/>
              </a:prstGeom>
              <a:blipFill>
                <a:blip r:embed="rId7"/>
                <a:stretch>
                  <a:fillRect b="-14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FE9AD9D-9437-4622-B59C-BCAEC072208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92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7488" y="1220304"/>
            <a:ext cx="7488832" cy="3595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：已知速度场</a:t>
            </a:r>
          </a:p>
          <a:p>
            <a:pPr>
              <a:lnSpc>
                <a:spcPct val="125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求：过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(1,1)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点的流线</a:t>
            </a:r>
            <a:endParaRPr lang="en-US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en-US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25000"/>
              </a:lnSpc>
            </a:pPr>
            <a:endParaRPr lang="en-US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25000"/>
              </a:lnSpc>
            </a:pPr>
            <a:endParaRPr lang="en-US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25000"/>
              </a:lnSpc>
            </a:pPr>
            <a:endParaRPr lang="en-US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25000"/>
              </a:lnSpc>
            </a:pPr>
            <a:endParaRPr lang="en-US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25000"/>
              </a:lnSpc>
            </a:pPr>
            <a:endParaRPr lang="en-US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928718"/>
              </p:ext>
            </p:extLst>
          </p:nvPr>
        </p:nvGraphicFramePr>
        <p:xfrm>
          <a:off x="3560025" y="1376450"/>
          <a:ext cx="25939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94838" imgH="177723" progId="Equation.DSMT4">
                  <p:embed/>
                </p:oleObj>
              </mc:Choice>
              <mc:Fallback>
                <p:oleObj name="Equation" r:id="rId3" imgW="1294838" imgH="177723" progId="Equation.DSMT4">
                  <p:embed/>
                  <p:pic>
                    <p:nvPicPr>
                      <p:cNvPr id="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025" y="1376450"/>
                        <a:ext cx="2593975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189116"/>
              </p:ext>
            </p:extLst>
          </p:nvPr>
        </p:nvGraphicFramePr>
        <p:xfrm>
          <a:off x="2567045" y="2383054"/>
          <a:ext cx="45799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86000" imgH="419100" progId="Equation.DSMT4">
                  <p:embed/>
                </p:oleObj>
              </mc:Choice>
              <mc:Fallback>
                <p:oleObj name="Equation" r:id="rId5" imgW="2286000" imgH="419100" progId="Equation.DSMT4">
                  <p:embed/>
                  <p:pic>
                    <p:nvPicPr>
                      <p:cNvPr id="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045" y="2383054"/>
                        <a:ext cx="457993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164742"/>
              </p:ext>
            </p:extLst>
          </p:nvPr>
        </p:nvGraphicFramePr>
        <p:xfrm>
          <a:off x="2567045" y="3457563"/>
          <a:ext cx="193357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65200" imgH="228600" progId="Equation.DSMT4">
                  <p:embed/>
                </p:oleObj>
              </mc:Choice>
              <mc:Fallback>
                <p:oleObj name="Equation" r:id="rId7" imgW="965200" imgH="228600" progId="Equation.DSMT4">
                  <p:embed/>
                  <p:pic>
                    <p:nvPicPr>
                      <p:cNvPr id="1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045" y="3457563"/>
                        <a:ext cx="193357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9"/>
          <p:cNvSpPr>
            <a:spLocks noChangeArrowheads="1"/>
          </p:cNvSpPr>
          <p:nvPr/>
        </p:nvSpPr>
        <p:spPr bwMode="auto">
          <a:xfrm rot="16200000">
            <a:off x="5076940" y="3306126"/>
            <a:ext cx="358775" cy="647700"/>
          </a:xfrm>
          <a:prstGeom prst="downArrow">
            <a:avLst>
              <a:gd name="adj1" fmla="val 50000"/>
              <a:gd name="adj2" fmla="val 451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6" name="Group 17"/>
          <p:cNvGrpSpPr>
            <a:grpSpLocks/>
          </p:cNvGrpSpPr>
          <p:nvPr/>
        </p:nvGrpSpPr>
        <p:grpSpPr bwMode="auto">
          <a:xfrm>
            <a:off x="6096000" y="3318221"/>
            <a:ext cx="3168650" cy="576262"/>
            <a:chOff x="3560" y="2931"/>
            <a:chExt cx="1996" cy="363"/>
          </a:xfrm>
        </p:grpSpPr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3560" y="2931"/>
              <a:ext cx="1996" cy="36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0" name="Object 11"/>
            <p:cNvGraphicFramePr>
              <a:graphicFrameLocks noChangeAspect="1"/>
            </p:cNvGraphicFramePr>
            <p:nvPr/>
          </p:nvGraphicFramePr>
          <p:xfrm>
            <a:off x="3696" y="2976"/>
            <a:ext cx="1683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333500" imgH="228600" progId="Equation.DSMT4">
                    <p:embed/>
                  </p:oleObj>
                </mc:Choice>
                <mc:Fallback>
                  <p:oleObj name="Equation" r:id="rId9" imgW="1333500" imgH="228600" progId="Equation.DSMT4">
                    <p:embed/>
                    <p:pic>
                      <p:nvPicPr>
                        <p:cNvPr id="3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976"/>
                          <a:ext cx="1683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4287288-6B7B-46FE-AAB8-9C7B7F1108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0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914400" y="228600"/>
            <a:ext cx="81677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kern="1000" spc="-150" dirty="0">
                <a:ln w="1905"/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800" b="1" kern="1000" spc="-150" dirty="0">
                <a:ln w="1905"/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 kern="1000" spc="-150" dirty="0">
                <a:ln w="1905"/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讲  流体（流动）分析的基本原理</a:t>
            </a:r>
            <a:endParaRPr lang="en-US" altLang="zh-CN" sz="2800" b="1" kern="1000" spc="-150" dirty="0">
              <a:ln w="1905"/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19200" y="1219200"/>
            <a:ext cx="8021183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 eaLnBrk="0" hangingPunct="0">
              <a:lnSpc>
                <a:spcPct val="130000"/>
              </a:lnSpc>
              <a:buClr>
                <a:srgbClr val="800000"/>
              </a:buClr>
              <a:buAutoNum type="arabicPeriod"/>
              <a:defRPr/>
            </a:pPr>
            <a:r>
              <a:rPr lang="zh-CN" altLang="en-US" sz="2800" kern="0" dirty="0"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运动流体分析</a:t>
            </a:r>
            <a:endParaRPr lang="en-US" altLang="zh-CN" sz="2800" kern="0" dirty="0">
              <a:latin typeface="Times New Roman" panose="02020603050405020304" pitchFamily="18" charset="0"/>
              <a:ea typeface="华文中宋" pitchFamily="2" charset="-122"/>
              <a:cs typeface="Times New Roman" panose="02020603050405020304" pitchFamily="18" charset="0"/>
            </a:endParaRPr>
          </a:p>
          <a:p>
            <a:pPr marL="514350" indent="-514350" eaLnBrk="0" hangingPunct="0">
              <a:lnSpc>
                <a:spcPct val="130000"/>
              </a:lnSpc>
              <a:buClr>
                <a:srgbClr val="800000"/>
              </a:buClr>
              <a:buAutoNum type="arabicPeriod"/>
              <a:defRPr/>
            </a:pPr>
            <a:r>
              <a:rPr lang="zh-CN" altLang="en-US" sz="2800" kern="0" dirty="0"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质量守恒 </a:t>
            </a:r>
            <a:r>
              <a:rPr lang="en-US" altLang="zh-CN" sz="2800" kern="0" dirty="0"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— </a:t>
            </a:r>
            <a:r>
              <a:rPr lang="zh-CN" altLang="en-US" sz="2800" kern="0" dirty="0"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控制体法</a:t>
            </a:r>
            <a:endParaRPr lang="en-US" altLang="zh-CN" sz="2800" kern="0" dirty="0">
              <a:latin typeface="Times New Roman" panose="02020603050405020304" pitchFamily="18" charset="0"/>
              <a:ea typeface="华文中宋" pitchFamily="2" charset="-122"/>
              <a:cs typeface="Times New Roman" panose="02020603050405020304" pitchFamily="18" charset="0"/>
            </a:endParaRPr>
          </a:p>
          <a:p>
            <a:pPr marL="514350" indent="-514350" eaLnBrk="0" hangingPunct="0">
              <a:lnSpc>
                <a:spcPct val="130000"/>
              </a:lnSpc>
              <a:buClr>
                <a:srgbClr val="800000"/>
              </a:buClr>
              <a:buAutoNum type="arabicPeriod"/>
              <a:defRPr/>
            </a:pPr>
            <a:r>
              <a:rPr lang="zh-CN" altLang="en-US" sz="2800" kern="0" dirty="0"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牛顿第二定律 </a:t>
            </a:r>
            <a:r>
              <a:rPr lang="en-US" altLang="zh-CN" sz="2800" kern="0" dirty="0"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— </a:t>
            </a:r>
            <a:r>
              <a:rPr lang="zh-CN" altLang="en-US" sz="2800" kern="0" dirty="0"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控制体法</a:t>
            </a:r>
            <a:endParaRPr lang="en-US" altLang="zh-CN" sz="2800" kern="0" dirty="0">
              <a:latin typeface="Times New Roman" panose="02020603050405020304" pitchFamily="18" charset="0"/>
              <a:ea typeface="华文中宋" pitchFamily="2" charset="-122"/>
              <a:cs typeface="Times New Roman" panose="02020603050405020304" pitchFamily="18" charset="0"/>
            </a:endParaRPr>
          </a:p>
          <a:p>
            <a:pPr marL="514350" indent="-514350" eaLnBrk="0" hangingPunct="0">
              <a:lnSpc>
                <a:spcPct val="130000"/>
              </a:lnSpc>
              <a:buClr>
                <a:srgbClr val="800000"/>
              </a:buClr>
              <a:buAutoNum type="arabicPeriod"/>
              <a:defRPr/>
            </a:pPr>
            <a:r>
              <a:rPr lang="zh-CN" altLang="en-US" sz="2800" kern="0" dirty="0"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能量守恒 </a:t>
            </a:r>
            <a:r>
              <a:rPr lang="en-US" altLang="zh-CN" sz="2800" kern="0" dirty="0"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— </a:t>
            </a:r>
            <a:r>
              <a:rPr lang="zh-CN" altLang="en-US" sz="2800" kern="0" dirty="0"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控制体法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DEA324D-2E1A-47E6-A90E-0626E3A3D1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35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7"/>
          <p:cNvSpPr>
            <a:spLocks noChangeArrowheads="1"/>
          </p:cNvSpPr>
          <p:nvPr/>
        </p:nvSpPr>
        <p:spPr bwMode="auto">
          <a:xfrm>
            <a:off x="990600" y="198547"/>
            <a:ext cx="61771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kern="1000" spc="-150" dirty="0">
                <a:ln w="1905"/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系统及控制体</a:t>
            </a:r>
            <a:endParaRPr lang="en-US" altLang="zh-CN" sz="2800" b="1" kern="1000" spc="-150" dirty="0">
              <a:ln w="1905"/>
              <a:solidFill>
                <a:srgbClr val="000099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143000" y="3673341"/>
            <a:ext cx="9067800" cy="1852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守恒律需要在某一系统（</a:t>
            </a:r>
            <a:r>
              <a:rPr lang="en-US" altLang="zh-CN" sz="2200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system</a:t>
            </a:r>
            <a:r>
              <a:rPr lang="zh-CN" altLang="en-US" sz="2200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）内才成立</a:t>
            </a:r>
            <a:endParaRPr lang="en-US" altLang="zh-CN" sz="2200" dirty="0">
              <a:solidFill>
                <a:srgbClr val="000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多数情况下，难以对变化多端的流动定义一个系统</a:t>
            </a:r>
            <a:endParaRPr lang="en-US" altLang="zh-CN" sz="2200" dirty="0">
              <a:solidFill>
                <a:srgbClr val="000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控制体（</a:t>
            </a:r>
            <a:r>
              <a:rPr lang="en-US" altLang="zh-CN" sz="2200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control volume</a:t>
            </a:r>
            <a:r>
              <a:rPr lang="zh-CN" altLang="en-US" sz="2200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）相对容易定义，适合于变化多端的流动分析</a:t>
            </a:r>
            <a:endParaRPr lang="en-US" altLang="zh-CN" sz="2200" dirty="0">
              <a:solidFill>
                <a:srgbClr val="000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控制体可以是有限尺寸，也可以是无限小</a:t>
            </a:r>
            <a:endParaRPr lang="en-US" altLang="zh-CN" sz="2200" dirty="0">
              <a:solidFill>
                <a:srgbClr val="000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base"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zh-CN" sz="22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fontAlgn="base"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zh-CN" sz="22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31C1172-4433-4A3E-9DD5-623A4B8A6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600200"/>
            <a:ext cx="3953691" cy="165462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7C3E9DE-7470-452C-9520-4D22A8900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959" y="1331751"/>
            <a:ext cx="4981303" cy="2190206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0FFBC3-3B15-4BEF-996C-EC9AAD116F3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79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7"/>
          <p:cNvSpPr>
            <a:spLocks noChangeArrowheads="1"/>
          </p:cNvSpPr>
          <p:nvPr/>
        </p:nvSpPr>
        <p:spPr bwMode="auto">
          <a:xfrm>
            <a:off x="685800" y="228600"/>
            <a:ext cx="61771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kern="1000" spc="-150" dirty="0">
                <a:ln w="1905"/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几类分析方法的特点</a:t>
            </a:r>
            <a:endParaRPr lang="en-US" altLang="zh-CN" sz="2800" b="1" kern="1000" spc="-150" dirty="0">
              <a:ln w="1905"/>
              <a:solidFill>
                <a:srgbClr val="000099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533400" y="1542475"/>
            <a:ext cx="10820400" cy="1852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控制体（ 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large-scale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）分析</a:t>
            </a:r>
            <a:endParaRPr lang="en-US" altLang="zh-CN" sz="2200" dirty="0">
              <a:solidFill>
                <a:srgbClr val="0000FF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20000"/>
              </a:lnSpc>
              <a:spcAft>
                <a:spcPct val="0"/>
              </a:spcAft>
              <a:buClrTx/>
              <a:buNone/>
            </a:pPr>
            <a:r>
              <a:rPr lang="zh-CN" altLang="en-US" sz="2200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对任何流动情况都是“准确”的，在边界上的平均或者“一维”物理量，适合工程应用</a:t>
            </a:r>
            <a:endParaRPr lang="en-US" altLang="zh-CN" sz="2200" dirty="0">
              <a:solidFill>
                <a:srgbClr val="000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Bernoulli</a:t>
            </a:r>
            <a:r>
              <a:rPr lang="zh-CN" altLang="en-US" dirty="0">
                <a:cs typeface="Times New Roman" panose="02020603050405020304" pitchFamily="18" charset="0"/>
              </a:rPr>
              <a:t>，</a:t>
            </a:r>
            <a:r>
              <a:rPr lang="en-US" dirty="0">
                <a:cs typeface="Times New Roman" panose="02020603050405020304" pitchFamily="18" charset="0"/>
              </a:rPr>
              <a:t>Prandtl</a:t>
            </a:r>
          </a:p>
          <a:p>
            <a:pPr marL="0" indent="0">
              <a:buNone/>
            </a:pPr>
            <a:endParaRPr lang="en-US" altLang="zh-CN" sz="2200" dirty="0">
              <a:solidFill>
                <a:srgbClr val="000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q"/>
            </a:pP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微分（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differential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small-scale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）分析</a:t>
            </a:r>
            <a:endParaRPr lang="en-US" altLang="zh-CN" sz="2200" dirty="0">
              <a:solidFill>
                <a:srgbClr val="0000FF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适用于任何流动，但多数情况没有精确的解析解，可用数值模拟（</a:t>
            </a:r>
            <a:r>
              <a:rPr lang="en-US" altLang="zh-CN" sz="2200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CFD</a:t>
            </a:r>
            <a:r>
              <a:rPr lang="zh-CN" altLang="en-US" sz="2200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，计算流体力学）</a:t>
            </a:r>
            <a:endParaRPr lang="en-US" altLang="zh-CN" sz="2200" dirty="0">
              <a:solidFill>
                <a:srgbClr val="000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Euler</a:t>
            </a:r>
            <a:r>
              <a:rPr lang="zh-CN" altLang="en-US" dirty="0">
                <a:cs typeface="Times New Roman" panose="02020603050405020304" pitchFamily="18" charset="0"/>
              </a:rPr>
              <a:t>，</a:t>
            </a:r>
            <a:r>
              <a:rPr lang="en-US" dirty="0" err="1">
                <a:cs typeface="Times New Roman" panose="02020603050405020304" pitchFamily="18" charset="0"/>
              </a:rPr>
              <a:t>d’Alembert</a:t>
            </a: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200" dirty="0">
              <a:solidFill>
                <a:srgbClr val="000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q"/>
            </a:pP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实验或者量纲（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experimental or dimensional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）分析</a:t>
            </a:r>
            <a:endParaRPr lang="en-US" altLang="zh-CN" sz="2200" dirty="0">
              <a:solidFill>
                <a:srgbClr val="0000FF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适用于理论、数值、实验，能降低实验费用</a:t>
            </a:r>
            <a:endParaRPr lang="en-US" altLang="zh-CN" sz="2200" dirty="0">
              <a:solidFill>
                <a:srgbClr val="000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Rayleigh</a:t>
            </a:r>
            <a:r>
              <a:rPr lang="zh-CN" altLang="en-US" dirty="0">
                <a:cs typeface="Times New Roman" panose="02020603050405020304" pitchFamily="18" charset="0"/>
              </a:rPr>
              <a:t>、</a:t>
            </a:r>
            <a:r>
              <a:rPr lang="en-US" dirty="0">
                <a:cs typeface="Times New Roman" panose="02020603050405020304" pitchFamily="18" charset="0"/>
              </a:rPr>
              <a:t>Buckingham</a:t>
            </a:r>
            <a:endParaRPr lang="en-US" altLang="zh-CN" sz="2200" dirty="0">
              <a:solidFill>
                <a:srgbClr val="000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200" dirty="0">
              <a:solidFill>
                <a:srgbClr val="000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200" dirty="0">
              <a:solidFill>
                <a:srgbClr val="000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200" dirty="0">
              <a:solidFill>
                <a:srgbClr val="000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zh-CN" sz="2200" dirty="0">
              <a:solidFill>
                <a:srgbClr val="000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base"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zh-CN" sz="22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fontAlgn="base"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zh-CN" sz="22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EAD2F83-0847-4378-AB73-0D9AA98FA36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08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7"/>
          <p:cNvSpPr>
            <a:spLocks noChangeArrowheads="1"/>
          </p:cNvSpPr>
          <p:nvPr/>
        </p:nvSpPr>
        <p:spPr bwMode="auto">
          <a:xfrm>
            <a:off x="685800" y="228600"/>
            <a:ext cx="61771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kern="1000" spc="-150" dirty="0">
                <a:ln w="1905"/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 kern="1000" spc="-150" dirty="0">
                <a:ln w="1905"/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质量守恒</a:t>
            </a:r>
            <a:endParaRPr lang="en-US" altLang="zh-CN" sz="2800" b="1" kern="1000" spc="-150" dirty="0">
              <a:ln w="1905"/>
              <a:solidFill>
                <a:srgbClr val="000099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304800" y="4648200"/>
                <a:ext cx="11212606" cy="16810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lr>
                    <a:srgbClr val="FF00FF"/>
                  </a:buClr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Ø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eqArrPr>
                          <m:e>
                            <m:r>
                              <a:rPr lang="zh-CN" altLang="en-US" sz="2400" b="0" i="0">
                                <a:latin typeface="Cambria Math" panose="02040503050406030204" pitchFamily="18" charset="0"/>
                                <a:ea typeface="+mn-ea"/>
                              </a:rPr>
                              <m:t>控制体的</m:t>
                            </m:r>
                          </m:e>
                          <m:e>
                            <m:r>
                              <a:rPr lang="zh-CN" altLang="en-US" sz="2400" b="0" i="0">
                                <a:latin typeface="Cambria Math" panose="02040503050406030204" pitchFamily="18" charset="0"/>
                                <a:ea typeface="+mn-ea"/>
                              </a:rPr>
                              <m:t>质量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+mn-ea"/>
                              </a:rPr>
                              <m:t>增长</m:t>
                            </m:r>
                            <m:r>
                              <a:rPr lang="zh-CN" altLang="en-US" sz="2400" b="0" i="0">
                                <a:latin typeface="Cambria Math" panose="02040503050406030204" pitchFamily="18" charset="0"/>
                                <a:ea typeface="+mn-ea"/>
                              </a:rPr>
                              <m:t>率</m:t>
                            </m:r>
                          </m:e>
                          <m:e>
                            <m:r>
                              <a:rPr lang="en-US" altLang="zh-CN" sz="2400" b="0" i="0">
                                <a:latin typeface="Cambria Math" panose="02040503050406030204" pitchFamily="18" charset="0"/>
                                <a:ea typeface="+mn-ea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>
                                <a:latin typeface="Cambria Math" panose="02040503050406030204" pitchFamily="18" charset="0"/>
                                <a:ea typeface="+mn-ea"/>
                              </a:rPr>
                              <m:t>rate</m:t>
                            </m:r>
                            <m:r>
                              <a:rPr lang="en-US" altLang="zh-CN" sz="2400" b="0" i="0">
                                <a:latin typeface="Cambria Math" panose="02040503050406030204" pitchFamily="18" charset="0"/>
                                <a:ea typeface="+mn-ea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>
                                <a:latin typeface="Cambria Math" panose="02040503050406030204" pitchFamily="18" charset="0"/>
                                <a:ea typeface="+mn-ea"/>
                              </a:rPr>
                              <m:t>of</m:t>
                            </m:r>
                            <m:r>
                              <a:rPr lang="en-US" altLang="zh-CN" sz="2400" b="0" i="0">
                                <a:latin typeface="Cambria Math" panose="02040503050406030204" pitchFamily="18" charset="0"/>
                                <a:ea typeface="+mn-ea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>
                                <a:latin typeface="Cambria Math" panose="02040503050406030204" pitchFamily="18" charset="0"/>
                                <a:ea typeface="+mn-ea"/>
                              </a:rPr>
                              <m:t>accumulation</m:t>
                            </m:r>
                            <m:r>
                              <a:rPr lang="en-US" altLang="zh-CN" sz="2400" b="0" i="0">
                                <a:latin typeface="Cambria Math" panose="02040503050406030204" pitchFamily="18" charset="0"/>
                                <a:ea typeface="+mn-ea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>
                                <a:latin typeface="Cambria Math" panose="02040503050406030204" pitchFamily="18" charset="0"/>
                                <a:ea typeface="+mn-ea"/>
                              </a:rPr>
                              <m:t>of</m:t>
                            </m:r>
                            <m:r>
                              <a:rPr lang="en-US" altLang="zh-CN" sz="2400" b="0" i="0">
                                <a:latin typeface="Cambria Math" panose="02040503050406030204" pitchFamily="18" charset="0"/>
                                <a:ea typeface="+mn-ea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>
                                <a:latin typeface="Cambria Math" panose="02040503050406030204" pitchFamily="18" charset="0"/>
                                <a:ea typeface="+mn-ea"/>
                              </a:rPr>
                              <m:t>mass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eqArrPr>
                          <m:e>
                            <m:r>
                              <a:rPr lang="zh-CN" altLang="en-US" sz="2400" b="0" i="0">
                                <a:latin typeface="Cambria Math" panose="02040503050406030204" pitchFamily="18" charset="0"/>
                                <a:ea typeface="+mn-ea"/>
                              </a:rPr>
                              <m:t>控制体的</m:t>
                            </m:r>
                          </m:e>
                          <m:e>
                            <m:r>
                              <a:rPr lang="zh-CN" altLang="en-US" sz="2400" b="0" i="0">
                                <a:latin typeface="Cambria Math" panose="02040503050406030204" pitchFamily="18" charset="0"/>
                                <a:ea typeface="+mn-ea"/>
                              </a:rPr>
                              <m:t>质量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+mn-ea"/>
                              </a:rPr>
                              <m:t>流入</m:t>
                            </m:r>
                            <m:r>
                              <a:rPr lang="zh-CN" altLang="en-US" sz="2400" b="0" i="0">
                                <a:latin typeface="Cambria Math" panose="02040503050406030204" pitchFamily="18" charset="0"/>
                                <a:ea typeface="+mn-ea"/>
                              </a:rPr>
                              <m:t>率</m:t>
                            </m:r>
                          </m:e>
                          <m:e>
                            <m:r>
                              <a:rPr lang="en-US" altLang="zh-CN" sz="2400" b="0" i="0">
                                <a:latin typeface="Cambria Math" panose="02040503050406030204" pitchFamily="18" charset="0"/>
                                <a:ea typeface="+mn-ea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>
                                <a:latin typeface="Cambria Math" panose="02040503050406030204" pitchFamily="18" charset="0"/>
                                <a:ea typeface="+mn-ea"/>
                              </a:rPr>
                              <m:t>rate</m:t>
                            </m:r>
                            <m:r>
                              <a:rPr lang="en-US" altLang="zh-CN" sz="2400" b="0" i="0">
                                <a:latin typeface="Cambria Math" panose="02040503050406030204" pitchFamily="18" charset="0"/>
                                <a:ea typeface="+mn-ea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>
                                <a:latin typeface="Cambria Math" panose="02040503050406030204" pitchFamily="18" charset="0"/>
                                <a:ea typeface="+mn-ea"/>
                              </a:rPr>
                              <m:t>of</m:t>
                            </m:r>
                            <m:r>
                              <a:rPr lang="en-US" altLang="zh-CN" sz="2400" b="0" i="0">
                                <a:latin typeface="Cambria Math" panose="02040503050406030204" pitchFamily="18" charset="0"/>
                                <a:ea typeface="+mn-ea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>
                                <a:latin typeface="Cambria Math" panose="02040503050406030204" pitchFamily="18" charset="0"/>
                                <a:ea typeface="+mn-ea"/>
                              </a:rPr>
                              <m:t>mass</m:t>
                            </m:r>
                            <m:r>
                              <a:rPr lang="en-US" altLang="zh-CN" sz="2400" b="0" i="0">
                                <a:latin typeface="Cambria Math" panose="02040503050406030204" pitchFamily="18" charset="0"/>
                                <a:ea typeface="+mn-ea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>
                                <a:latin typeface="Cambria Math" panose="02040503050406030204" pitchFamily="18" charset="0"/>
                                <a:ea typeface="+mn-ea"/>
                              </a:rPr>
                              <m:t>inflow</m:t>
                            </m:r>
                          </m:e>
                        </m:eqArr>
                      </m:e>
                    </m:d>
                    <m:r>
                      <a:rPr lang="en-US" altLang="zh-CN" sz="2400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eqArrPr>
                          <m:e>
                            <m:r>
                              <a:rPr lang="zh-CN" altLang="en-US" sz="2400" b="0" i="0">
                                <a:latin typeface="Cambria Math" panose="02040503050406030204" pitchFamily="18" charset="0"/>
                                <a:ea typeface="+mn-ea"/>
                              </a:rPr>
                              <m:t>控制体的</m:t>
                            </m:r>
                          </m:e>
                          <m:e>
                            <m:r>
                              <a:rPr lang="zh-CN" altLang="en-US" sz="2400" b="0" i="0">
                                <a:latin typeface="Cambria Math" panose="02040503050406030204" pitchFamily="18" charset="0"/>
                                <a:ea typeface="+mn-ea"/>
                              </a:rPr>
                              <m:t>质量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+mn-ea"/>
                              </a:rPr>
                              <m:t>流出</m:t>
                            </m:r>
                            <m:r>
                              <a:rPr lang="zh-CN" altLang="en-US" sz="2400" b="0" i="0">
                                <a:latin typeface="Cambria Math" panose="02040503050406030204" pitchFamily="18" charset="0"/>
                                <a:ea typeface="+mn-ea"/>
                              </a:rPr>
                              <m:t>率</m:t>
                            </m:r>
                          </m:e>
                          <m:e>
                            <m:r>
                              <a:rPr lang="en-US" altLang="zh-CN" sz="2400" b="0" i="0">
                                <a:latin typeface="Cambria Math" panose="02040503050406030204" pitchFamily="18" charset="0"/>
                                <a:ea typeface="+mn-ea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>
                                <a:latin typeface="Cambria Math" panose="02040503050406030204" pitchFamily="18" charset="0"/>
                                <a:ea typeface="+mn-ea"/>
                              </a:rPr>
                              <m:t>rate</m:t>
                            </m:r>
                            <m:r>
                              <a:rPr lang="en-US" altLang="zh-CN" sz="2400" b="0" i="0">
                                <a:latin typeface="Cambria Math" panose="02040503050406030204" pitchFamily="18" charset="0"/>
                                <a:ea typeface="+mn-ea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>
                                <a:latin typeface="Cambria Math" panose="02040503050406030204" pitchFamily="18" charset="0"/>
                                <a:ea typeface="+mn-ea"/>
                              </a:rPr>
                              <m:t>of</m:t>
                            </m:r>
                            <m:r>
                              <a:rPr lang="en-US" altLang="zh-CN" sz="2400" b="0" i="0">
                                <a:latin typeface="Cambria Math" panose="02040503050406030204" pitchFamily="18" charset="0"/>
                                <a:ea typeface="+mn-ea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>
                                <a:latin typeface="Cambria Math" panose="02040503050406030204" pitchFamily="18" charset="0"/>
                                <a:ea typeface="+mn-ea"/>
                              </a:rPr>
                              <m:t>mass</m:t>
                            </m:r>
                            <m:r>
                              <a:rPr lang="en-US" altLang="zh-CN" sz="2400" b="0" i="0">
                                <a:latin typeface="Cambria Math" panose="02040503050406030204" pitchFamily="18" charset="0"/>
                                <a:ea typeface="+mn-ea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>
                                <a:latin typeface="Cambria Math" panose="02040503050406030204" pitchFamily="18" charset="0"/>
                                <a:ea typeface="+mn-ea"/>
                              </a:rPr>
                              <m:t>efflux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 algn="ctr">
                  <a:buNone/>
                </a:pPr>
                <a:endParaRPr lang="en-US" altLang="zh-CN" dirty="0"/>
              </a:p>
              <a:p>
                <a:pPr marL="0" indent="0" fontAlgn="base">
                  <a:lnSpc>
                    <a:spcPct val="120000"/>
                  </a:lnSpc>
                  <a:spcAft>
                    <a:spcPct val="0"/>
                  </a:spcAft>
                  <a:buClrTx/>
                  <a:buNone/>
                </a:pPr>
                <a:endParaRPr lang="en-US" altLang="zh-CN" sz="2200" dirty="0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fontAlgn="base">
                  <a:spcAft>
                    <a:spcPct val="0"/>
                  </a:spcAft>
                  <a:buFont typeface="Wingdings" panose="05000000000000000000" pitchFamily="2" charset="2"/>
                  <a:buNone/>
                </a:pPr>
                <a:endParaRPr lang="en-US" altLang="zh-CN" sz="22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fontAlgn="base">
                  <a:spcAft>
                    <a:spcPct val="0"/>
                  </a:spcAft>
                  <a:buFont typeface="Wingdings" panose="05000000000000000000" pitchFamily="2" charset="2"/>
                  <a:buNone/>
                </a:pPr>
                <a:endParaRPr lang="en-US" altLang="zh-CN" sz="22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4648200"/>
                <a:ext cx="11212606" cy="1681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A0F4931-FE82-4736-9C90-BD3F68DCEB43}"/>
                  </a:ext>
                </a:extLst>
              </p:cNvPr>
              <p:cNvSpPr txBox="1"/>
              <p:nvPr/>
            </p:nvSpPr>
            <p:spPr>
              <a:xfrm>
                <a:off x="595892" y="1845113"/>
                <a:ext cx="11062708" cy="1609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控制体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的</m:t>
                            </m:r>
                          </m:e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质量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流出率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0">
                                <a:latin typeface="Cambria Math" panose="02040503050406030204" pitchFamily="18" charset="0"/>
                              </a:rPr>
                              <m:t>rate</m:t>
                            </m:r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0">
                                <a:latin typeface="Cambria Math" panose="02040503050406030204" pitchFamily="18" charset="0"/>
                              </a:rPr>
                              <m:t>of</m:t>
                            </m:r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0">
                                <a:latin typeface="Cambria Math" panose="02040503050406030204" pitchFamily="18" charset="0"/>
                              </a:rPr>
                              <m:t>mass</m:t>
                            </m:r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0">
                                <a:latin typeface="Cambria Math" panose="02040503050406030204" pitchFamily="18" charset="0"/>
                              </a:rPr>
                              <m:t>ef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flux</m:t>
                            </m:r>
                          </m:e>
                        </m:eqAr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−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控制体的</m:t>
                            </m:r>
                          </m:e>
                          <m:e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质量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流入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率</m:t>
                            </m:r>
                          </m:e>
                          <m:e>
                            <m:r>
                              <a:rPr lang="en-US" altLang="zh-CN" sz="24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0">
                                <a:latin typeface="Cambria Math" panose="02040503050406030204" pitchFamily="18" charset="0"/>
                              </a:rPr>
                              <m:t>rate</m:t>
                            </m:r>
                            <m:r>
                              <a:rPr lang="en-US" altLang="zh-CN" sz="240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0">
                                <a:latin typeface="Cambria Math" panose="02040503050406030204" pitchFamily="18" charset="0"/>
                              </a:rPr>
                              <m:t>of</m:t>
                            </m:r>
                            <m:r>
                              <a:rPr lang="en-US" altLang="zh-CN" sz="240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0">
                                <a:latin typeface="Cambria Math" panose="02040503050406030204" pitchFamily="18" charset="0"/>
                              </a:rPr>
                              <m:t>mass</m:t>
                            </m:r>
                            <m:r>
                              <a:rPr lang="en-US" altLang="zh-CN" sz="240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0" smtClean="0">
                                <a:latin typeface="Cambria Math" panose="02040503050406030204" pitchFamily="18" charset="0"/>
                              </a:rPr>
                              <m:t>inflow</m:t>
                            </m:r>
                          </m:e>
                        </m:eqAr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控制体的</m:t>
                            </m:r>
                          </m:e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质量增长率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rate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of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accu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mulation</m:t>
                            </m:r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of</m:t>
                            </m:r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mass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pPr algn="ctr"/>
                <a:r>
                  <a:rPr lang="en-US" altLang="zh-CN" sz="2400" dirty="0"/>
                  <a:t>= 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A0F4931-FE82-4736-9C90-BD3F68DCE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92" y="1845113"/>
                <a:ext cx="11062708" cy="1609993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5ADCC3F5-253B-479D-AED3-C351B927453B}"/>
              </a:ext>
            </a:extLst>
          </p:cNvPr>
          <p:cNvSpPr/>
          <p:nvPr/>
        </p:nvSpPr>
        <p:spPr>
          <a:xfrm>
            <a:off x="822512" y="1109436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物质既不能生成也不能消失：</a:t>
            </a:r>
            <a:endParaRPr lang="en-US" sz="24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E269C2-B1C6-4548-9DCD-99ED0DA9F928}"/>
              </a:ext>
            </a:extLst>
          </p:cNvPr>
          <p:cNvSpPr/>
          <p:nvPr/>
        </p:nvSpPr>
        <p:spPr>
          <a:xfrm>
            <a:off x="595892" y="3886200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直观思考一下各项的具体作用</a:t>
            </a:r>
            <a:endParaRPr lang="en-US" altLang="zh-CN" sz="2400" dirty="0">
              <a:solidFill>
                <a:srgbClr val="FF0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172755-07FB-42DE-A65A-209C8D7B854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2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5BC14-58E3-4602-8AFD-3A1CB516A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43" y="247192"/>
            <a:ext cx="11416713" cy="430887"/>
          </a:xfrm>
        </p:spPr>
        <p:txBody>
          <a:bodyPr/>
          <a:lstStyle/>
          <a:p>
            <a:endParaRPr 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FC3371-2127-484D-89DC-DD2C477C2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14400"/>
            <a:ext cx="6069184" cy="33739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C643C7C-FFCA-4540-82ED-738C5F4BC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303081"/>
            <a:ext cx="5008554" cy="5312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46611B2-CD07-47A1-80C3-8694BFC6D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807" y="2547631"/>
            <a:ext cx="596447" cy="53121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19F1A25-BC0A-48DF-8092-30C0B0C46CD7}"/>
              </a:ext>
            </a:extLst>
          </p:cNvPr>
          <p:cNvSpPr txBox="1"/>
          <p:nvPr/>
        </p:nvSpPr>
        <p:spPr>
          <a:xfrm>
            <a:off x="7114479" y="2459293"/>
            <a:ext cx="49231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质量通量 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mass flux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或者质量速率（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mass velocity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），用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endParaRPr 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4CC5C4A-4BB9-4EDA-8DB4-F3DA369AD0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2600" y="1826134"/>
            <a:ext cx="1677259" cy="6019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B1D6350-6FA0-4D9B-A52D-CA1A9B3C6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994" y="2057400"/>
            <a:ext cx="324000" cy="2061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651A029-8417-4B0B-9710-01B9A94F85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6699" y="3842658"/>
            <a:ext cx="5468364" cy="1154289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0EA229-AFA2-4468-8C50-DEF8238DFA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67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5BC14-58E3-4602-8AFD-3A1CB516A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43" y="247192"/>
            <a:ext cx="11416713" cy="430887"/>
          </a:xfrm>
        </p:spPr>
        <p:txBody>
          <a:bodyPr/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两种特殊情形</a:t>
            </a:r>
            <a:endParaRPr 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9F1A25-BC0A-48DF-8092-30C0B0C46CD7}"/>
              </a:ext>
            </a:extLst>
          </p:cNvPr>
          <p:cNvSpPr txBox="1"/>
          <p:nvPr/>
        </p:nvSpPr>
        <p:spPr>
          <a:xfrm>
            <a:off x="838200" y="2819400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稳态流动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651A029-8417-4B0B-9710-01B9A94F8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88802"/>
            <a:ext cx="5468364" cy="11542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46ACEB8-9B00-442F-9149-03D11DDBF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810" y="2604028"/>
            <a:ext cx="3039053" cy="10152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B2E5617-8712-4483-9A65-478C07784C8C}"/>
              </a:ext>
            </a:extLst>
          </p:cNvPr>
          <p:cNvSpPr txBox="1"/>
          <p:nvPr/>
        </p:nvSpPr>
        <p:spPr>
          <a:xfrm>
            <a:off x="873999" y="4343400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不可压缩流动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178B862-FB7E-44C4-AA40-C84D0A612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4065870"/>
            <a:ext cx="2916401" cy="1016726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7AA7A4-39AE-478E-844C-C99E9B7954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89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856CB-C376-4ECA-9286-3F885C69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r>
              <a:rPr lang="en-US" altLang="zh-CN" dirty="0"/>
              <a:t>1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7840ED-AEFD-4D0D-A267-98FBC8D3A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5400"/>
            <a:ext cx="5756076" cy="25799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3DE40D9-0DCD-4F04-95D9-F53D5ED47CD1}"/>
              </a:ext>
            </a:extLst>
          </p:cNvPr>
          <p:cNvPicPr/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67327"/>
            <a:ext cx="5756076" cy="87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578C1B-DB4C-4C95-97ED-78C357F9A19A}"/>
              </a:ext>
            </a:extLst>
          </p:cNvPr>
          <p:cNvPicPr/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029200"/>
            <a:ext cx="5638800" cy="87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56B3035-D287-49AA-9980-89862FE74383}"/>
              </a:ext>
            </a:extLst>
          </p:cNvPr>
          <p:cNvPicPr/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495813"/>
            <a:ext cx="2895600" cy="672135"/>
          </a:xfrm>
          <a:prstGeom prst="rect">
            <a:avLst/>
          </a:prstGeom>
          <a:gradFill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>
            <a:noFill/>
          </a:ln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DE1A373-3886-4839-BD9E-DFC509246EB5}"/>
              </a:ext>
            </a:extLst>
          </p:cNvPr>
          <p:cNvCxnSpPr/>
          <p:nvPr/>
        </p:nvCxnSpPr>
        <p:spPr>
          <a:xfrm>
            <a:off x="7467600" y="5167948"/>
            <a:ext cx="288000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66AAD97-05DE-48BB-AF08-AECF5011E91B}"/>
              </a:ext>
            </a:extLst>
          </p:cNvPr>
          <p:cNvSpPr txBox="1"/>
          <p:nvPr/>
        </p:nvSpPr>
        <p:spPr>
          <a:xfrm>
            <a:off x="2473007" y="5991073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注意速度与控制面的法线方向！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A7C16A-BB70-4A57-8DCF-2D974C62615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8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856CB-C376-4ECA-9286-3F885C69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r>
              <a:rPr lang="en-US" altLang="zh-CN" dirty="0"/>
              <a:t>2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6B91DF-7BF5-40D1-B53C-73595385F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84" y="1143000"/>
            <a:ext cx="5943601" cy="2286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CFB579A-BA1B-4DEF-B936-946560626D1A}"/>
              </a:ext>
            </a:extLst>
          </p:cNvPr>
          <p:cNvPicPr/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690051"/>
            <a:ext cx="2819400" cy="92773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E4A8F9-9CD5-4FAA-930F-50B078D1F70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2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856CB-C376-4ECA-9286-3F885C69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r>
              <a:rPr lang="en-US" altLang="zh-CN" dirty="0"/>
              <a:t>2</a:t>
            </a:r>
            <a:endParaRPr 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DE1A373-3886-4839-BD9E-DFC509246EB5}"/>
              </a:ext>
            </a:extLst>
          </p:cNvPr>
          <p:cNvCxnSpPr/>
          <p:nvPr/>
        </p:nvCxnSpPr>
        <p:spPr>
          <a:xfrm>
            <a:off x="9343800" y="5673290"/>
            <a:ext cx="97200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6D6B91DF-7BF5-40D1-B53C-73595385F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84" y="1143000"/>
            <a:ext cx="5943601" cy="2286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CFB579A-BA1B-4DEF-B936-946560626D1A}"/>
              </a:ext>
            </a:extLst>
          </p:cNvPr>
          <p:cNvPicPr/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690051"/>
            <a:ext cx="2819400" cy="927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AFFD32B-67DD-47EE-BB65-39D80B0C5BA4}"/>
              </a:ext>
            </a:extLst>
          </p:cNvPr>
          <p:cNvPicPr/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10000"/>
            <a:ext cx="3143250" cy="862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80094E1-C60A-4166-8AE8-68390B40B4AE}"/>
              </a:ext>
            </a:extLst>
          </p:cNvPr>
          <p:cNvPicPr/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00600"/>
            <a:ext cx="3064510" cy="8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E2702AA-A0F4-4B38-9CE0-F0841841CC67}"/>
              </a:ext>
            </a:extLst>
          </p:cNvPr>
          <p:cNvPicPr/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845" y="4745555"/>
            <a:ext cx="5274310" cy="927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DCB8A25-FBC3-432B-B586-6F113F23C6D7}"/>
              </a:ext>
            </a:extLst>
          </p:cNvPr>
          <p:cNvPicPr/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4770576"/>
            <a:ext cx="1322705" cy="82169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28EB35-E3A8-4373-9FD7-C7901712D86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37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856CB-C376-4ECA-9286-3F885C69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r>
              <a:rPr lang="en-US" altLang="zh-CN" dirty="0"/>
              <a:t>3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97064C-294A-4EBD-BBA3-8AC1658BF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05" y="1276093"/>
            <a:ext cx="7467600" cy="430581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363677C-15EC-4F17-9D93-CE31736BBE86}"/>
              </a:ext>
            </a:extLst>
          </p:cNvPr>
          <p:cNvSpPr txBox="1"/>
          <p:nvPr/>
        </p:nvSpPr>
        <p:spPr>
          <a:xfrm>
            <a:off x="7872306" y="2819400"/>
            <a:ext cx="39320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1. </a:t>
            </a:r>
            <a:r>
              <a:rPr lang="zh-CN" altLang="en-US" sz="2000" b="1" dirty="0">
                <a:solidFill>
                  <a:srgbClr val="FF0000"/>
                </a:solidFill>
              </a:rPr>
              <a:t>盐水随时间的变化规律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2. </a:t>
            </a:r>
            <a:r>
              <a:rPr lang="zh-CN" altLang="en-US" sz="2000" b="1" dirty="0">
                <a:solidFill>
                  <a:srgbClr val="FF0000"/>
                </a:solidFill>
              </a:rPr>
              <a:t>多长时间罐子的盐质量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zh-CN" altLang="en-US" sz="2000" b="1" dirty="0">
                <a:solidFill>
                  <a:srgbClr val="FF0000"/>
                </a:solidFill>
              </a:rPr>
              <a:t>达到</a:t>
            </a:r>
            <a:r>
              <a:rPr lang="en-US" altLang="zh-CN" sz="2000" b="1" dirty="0">
                <a:solidFill>
                  <a:srgbClr val="FF0000"/>
                </a:solidFill>
              </a:rPr>
              <a:t>200 kg</a:t>
            </a:r>
            <a:r>
              <a:rPr lang="zh-CN" altLang="en-US" sz="2000" b="1" dirty="0">
                <a:solidFill>
                  <a:srgbClr val="FF0000"/>
                </a:solidFill>
              </a:rPr>
              <a:t>？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3A971E-08A5-4C65-8E7F-CFFD517A8C5D}"/>
              </a:ext>
            </a:extLst>
          </p:cNvPr>
          <p:cNvSpPr txBox="1"/>
          <p:nvPr/>
        </p:nvSpPr>
        <p:spPr>
          <a:xfrm>
            <a:off x="5562600" y="2819400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Salt content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by mass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59789BB-7E4F-42D7-A651-49679981651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69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BF193-E82F-4339-8D29-18B1D33A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盐水质量的变化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60F6B6-3DF3-470B-BD77-8EAFC76C5C34}"/>
              </a:ext>
            </a:extLst>
          </p:cNvPr>
          <p:cNvSpPr txBox="1"/>
          <p:nvPr/>
        </p:nvSpPr>
        <p:spPr>
          <a:xfrm>
            <a:off x="609600" y="1905000"/>
            <a:ext cx="3248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控制体盐水质量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的变化率</a:t>
            </a:r>
            <a:endParaRPr lang="en-US" sz="20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CCCAAD-B3E7-44FE-AC56-1EDE146A4CD4}"/>
              </a:ext>
            </a:extLst>
          </p:cNvPr>
          <p:cNvPicPr/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7" b="60026"/>
          <a:stretch/>
        </p:blipFill>
        <p:spPr bwMode="auto">
          <a:xfrm>
            <a:off x="3886200" y="887193"/>
            <a:ext cx="4572000" cy="73421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D17AE65-F346-4188-8726-5CA135A64961}"/>
              </a:ext>
            </a:extLst>
          </p:cNvPr>
          <p:cNvSpPr txBox="1"/>
          <p:nvPr/>
        </p:nvSpPr>
        <p:spPr>
          <a:xfrm>
            <a:off x="609600" y="1066800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盐水流入流出变化率</a:t>
            </a:r>
            <a:endParaRPr lang="en-US" sz="20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DE80862-E0CA-4B14-A129-7A6F6B243079}"/>
              </a:ext>
            </a:extLst>
          </p:cNvPr>
          <p:cNvPicPr/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3962400" y="1676400"/>
            <a:ext cx="50292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C5CC7E-9720-474C-ACE4-F8924DE7DD3E}"/>
              </a:ext>
            </a:extLst>
          </p:cNvPr>
          <p:cNvPicPr/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726318"/>
            <a:ext cx="6019800" cy="77154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A1F1259-2AE3-4FBC-BEA9-DCCB5B9653EB}"/>
              </a:ext>
            </a:extLst>
          </p:cNvPr>
          <p:cNvSpPr txBox="1"/>
          <p:nvPr/>
        </p:nvSpPr>
        <p:spPr>
          <a:xfrm>
            <a:off x="609600" y="2874037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盐水质量守恒关系</a:t>
            </a:r>
            <a:endParaRPr lang="en-US" sz="2000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3143080-486F-4053-9AFF-1EDF9EE0738A}"/>
              </a:ext>
            </a:extLst>
          </p:cNvPr>
          <p:cNvPicPr/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30163"/>
            <a:ext cx="265049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9DECA10-F397-4119-BDD8-C5880EE99A07}"/>
              </a:ext>
            </a:extLst>
          </p:cNvPr>
          <p:cNvSpPr txBox="1"/>
          <p:nvPr/>
        </p:nvSpPr>
        <p:spPr>
          <a:xfrm>
            <a:off x="533400" y="3843074"/>
            <a:ext cx="440216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积分，可得盐水随时间</a:t>
            </a:r>
            <a:r>
              <a:rPr lang="en-US" altLang="zh-CN" sz="2000" b="1" dirty="0">
                <a:solidFill>
                  <a:srgbClr val="FF0000"/>
                </a:solidFill>
              </a:rPr>
              <a:t>t</a:t>
            </a:r>
            <a:r>
              <a:rPr lang="zh-CN" altLang="en-US" sz="2000" b="1" dirty="0">
                <a:solidFill>
                  <a:srgbClr val="FF0000"/>
                </a:solidFill>
              </a:rPr>
              <a:t>变化的表达式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36AB395-E75D-476A-9329-05E18378A6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8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ACA5E89-D871-4B11-B08F-8D337CD91B0C}"/>
              </a:ext>
            </a:extLst>
          </p:cNvPr>
          <p:cNvSpPr/>
          <p:nvPr/>
        </p:nvSpPr>
        <p:spPr>
          <a:xfrm>
            <a:off x="228600" y="190500"/>
            <a:ext cx="10972800" cy="556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运动流体分析 </a:t>
            </a:r>
            <a:r>
              <a:rPr lang="en-US" altLang="zh-CN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 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流体运动的复杂性要求相应的分析方法</a:t>
            </a:r>
          </a:p>
        </p:txBody>
      </p:sp>
      <p:pic>
        <p:nvPicPr>
          <p:cNvPr id="10242" name="Picture 2" descr="See the source image">
            <a:extLst>
              <a:ext uri="{FF2B5EF4-FFF2-40B4-BE49-F238E27FC236}">
                <a16:creationId xmlns:a16="http://schemas.microsoft.com/office/drawing/2014/main" id="{24CD3BF4-F389-49B3-9865-2B9D3500B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638300"/>
            <a:ext cx="4781926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See the source image">
            <a:extLst>
              <a:ext uri="{FF2B5EF4-FFF2-40B4-BE49-F238E27FC236}">
                <a16:creationId xmlns:a16="http://schemas.microsoft.com/office/drawing/2014/main" id="{F3B6B3E2-373A-4D71-8C56-4B00D7915B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7" t="3778" r="10000" b="3778"/>
          <a:stretch/>
        </p:blipFill>
        <p:spPr bwMode="auto">
          <a:xfrm>
            <a:off x="552074" y="1528996"/>
            <a:ext cx="5943600" cy="380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DB976C8-7CC7-4E21-BDB6-8D7B4D5CF6F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BF193-E82F-4339-8D29-18B1D33A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盐质量的变化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60F6B6-3DF3-470B-BD77-8EAFC76C5C34}"/>
              </a:ext>
            </a:extLst>
          </p:cNvPr>
          <p:cNvSpPr txBox="1"/>
          <p:nvPr/>
        </p:nvSpPr>
        <p:spPr>
          <a:xfrm>
            <a:off x="533400" y="2607718"/>
            <a:ext cx="2887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控制体盐质量</a:t>
            </a:r>
            <a:r>
              <a:rPr lang="en-US" altLang="zh-CN" sz="2000" b="1" dirty="0"/>
              <a:t>S</a:t>
            </a:r>
            <a:r>
              <a:rPr lang="zh-CN" altLang="en-US" sz="2000" b="1" dirty="0"/>
              <a:t>的变化率</a:t>
            </a:r>
            <a:endParaRPr lang="en-US" sz="20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17AE65-F346-4188-8726-5CA135A64961}"/>
              </a:ext>
            </a:extLst>
          </p:cNvPr>
          <p:cNvSpPr txBox="1"/>
          <p:nvPr/>
        </p:nvSpPr>
        <p:spPr>
          <a:xfrm>
            <a:off x="533400" y="1885363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盐流入流出变化率</a:t>
            </a:r>
            <a:endParaRPr lang="en-US" sz="20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A1F1259-2AE3-4FBC-BEA9-DCCB5B9653EB}"/>
              </a:ext>
            </a:extLst>
          </p:cNvPr>
          <p:cNvSpPr txBox="1"/>
          <p:nvPr/>
        </p:nvSpPr>
        <p:spPr>
          <a:xfrm>
            <a:off x="609600" y="3365678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盐质量守恒关系</a:t>
            </a:r>
            <a:endParaRPr lang="en-US" sz="20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9DECA10-F397-4119-BDD8-C5880EE99A07}"/>
              </a:ext>
            </a:extLst>
          </p:cNvPr>
          <p:cNvSpPr txBox="1"/>
          <p:nvPr/>
        </p:nvSpPr>
        <p:spPr>
          <a:xfrm>
            <a:off x="336279" y="5734548"/>
            <a:ext cx="4144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最终，盐质量随时间</a:t>
            </a:r>
            <a:r>
              <a:rPr lang="en-US" altLang="zh-CN" sz="2000" b="1" dirty="0">
                <a:solidFill>
                  <a:srgbClr val="FF0000"/>
                </a:solidFill>
              </a:rPr>
              <a:t>t</a:t>
            </a:r>
            <a:r>
              <a:rPr lang="zh-CN" altLang="en-US" sz="2000" b="1" dirty="0">
                <a:solidFill>
                  <a:srgbClr val="FF0000"/>
                </a:solidFill>
              </a:rPr>
              <a:t>变化的表达式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7FF3DF4-E4D8-4E11-AD8D-E039EE5D8283}"/>
              </a:ext>
            </a:extLst>
          </p:cNvPr>
          <p:cNvSpPr txBox="1"/>
          <p:nvPr/>
        </p:nvSpPr>
        <p:spPr>
          <a:xfrm>
            <a:off x="477877" y="1178884"/>
            <a:ext cx="3919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令盐的质量为</a:t>
            </a:r>
            <a:r>
              <a:rPr lang="en-US" altLang="zh-CN" sz="2000" b="1" dirty="0"/>
              <a:t>S</a:t>
            </a:r>
            <a:r>
              <a:rPr lang="zh-CN" altLang="en-US" sz="2000" b="1" dirty="0"/>
              <a:t>，则其浓度表达为</a:t>
            </a:r>
            <a:endParaRPr lang="en-US" altLang="zh-CN" sz="2000" b="1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227FD0D-9EB7-45D5-9FAF-8B5C46A95C3B}"/>
              </a:ext>
            </a:extLst>
          </p:cNvPr>
          <p:cNvPicPr/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91142"/>
            <a:ext cx="4762500" cy="827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7C130D9-EB22-4724-A31F-5703BD0AB107}"/>
              </a:ext>
            </a:extLst>
          </p:cNvPr>
          <p:cNvPicPr/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446" y="986282"/>
            <a:ext cx="2119554" cy="718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2A309D4-162F-4C15-9F65-184B0DD25D49}"/>
              </a:ext>
            </a:extLst>
          </p:cNvPr>
          <p:cNvPicPr/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376" y="2498728"/>
            <a:ext cx="3651885" cy="767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62EEBAE-DBF1-432C-B970-AE2871FF4529}"/>
              </a:ext>
            </a:extLst>
          </p:cNvPr>
          <p:cNvPicPr/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498" y="3266443"/>
            <a:ext cx="5534902" cy="72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6A35F6B-975C-4C45-A2E8-0DBB18A3649F}"/>
              </a:ext>
            </a:extLst>
          </p:cNvPr>
          <p:cNvPicPr/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428" y="4053529"/>
            <a:ext cx="1953895" cy="7073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CA03759-3B66-4C91-9A82-FF7F1DCB3327}"/>
              </a:ext>
            </a:extLst>
          </p:cNvPr>
          <p:cNvSpPr/>
          <p:nvPr/>
        </p:nvSpPr>
        <p:spPr>
          <a:xfrm>
            <a:off x="1565230" y="4162620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或者</a:t>
            </a:r>
            <a:endParaRPr 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9E847B3-DD77-437B-AAFB-6EE13A80EE9D}"/>
              </a:ext>
            </a:extLst>
          </p:cNvPr>
          <p:cNvSpPr/>
          <p:nvPr/>
        </p:nvSpPr>
        <p:spPr>
          <a:xfrm>
            <a:off x="5099215" y="4189440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一阶线性微分方程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2EBCF37-27F0-4041-B929-784578FEF0F1}"/>
              </a:ext>
            </a:extLst>
          </p:cNvPr>
          <p:cNvSpPr/>
          <p:nvPr/>
        </p:nvSpPr>
        <p:spPr>
          <a:xfrm>
            <a:off x="712392" y="4968384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得通解</a:t>
            </a:r>
            <a:endParaRPr 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2A4C166-C691-4ED1-BCE8-E9E5E8F3BF4D}"/>
              </a:ext>
            </a:extLst>
          </p:cNvPr>
          <p:cNvPicPr/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832" y="4823129"/>
            <a:ext cx="3107690" cy="70739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07EC813-058F-481D-B413-6954F52C3318}"/>
                  </a:ext>
                </a:extLst>
              </p:cNvPr>
              <p:cNvSpPr/>
              <p:nvPr/>
            </p:nvSpPr>
            <p:spPr>
              <a:xfrm>
                <a:off x="4953000" y="4999854"/>
                <a:ext cx="37823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</a:rPr>
                  <a:t>根据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0, S = 100,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确定出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07EC813-058F-481D-B413-6954F52C3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999854"/>
                <a:ext cx="3782317" cy="369332"/>
              </a:xfrm>
              <a:prstGeom prst="rect">
                <a:avLst/>
              </a:prstGeom>
              <a:blipFill>
                <a:blip r:embed="rId9"/>
                <a:stretch>
                  <a:fillRect l="-1452" t="-13115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>
            <a:extLst>
              <a:ext uri="{FF2B5EF4-FFF2-40B4-BE49-F238E27FC236}">
                <a16:creationId xmlns:a16="http://schemas.microsoft.com/office/drawing/2014/main" id="{4601B5EB-F568-4C1D-B2E3-3C500E6E67F3}"/>
              </a:ext>
            </a:extLst>
          </p:cNvPr>
          <p:cNvPicPr/>
          <p:nvPr/>
        </p:nvPicPr>
        <p:blipFill>
          <a:blip r:embed="rId10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099" y="5626076"/>
            <a:ext cx="2759710" cy="75120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316C772-3231-4055-8101-976C355BA2A2}"/>
                  </a:ext>
                </a:extLst>
              </p:cNvPr>
              <p:cNvSpPr/>
              <p:nvPr/>
            </p:nvSpPr>
            <p:spPr>
              <a:xfrm>
                <a:off x="8061512" y="5770845"/>
                <a:ext cx="38912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=200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有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=36.6 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316C772-3231-4055-8101-976C355BA2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512" y="5770845"/>
                <a:ext cx="3891258" cy="461665"/>
              </a:xfrm>
              <a:prstGeom prst="rect">
                <a:avLst/>
              </a:prstGeom>
              <a:blipFill>
                <a:blip r:embed="rId11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EFD4DB-D291-4701-B351-0458431EAF0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0DE5798-7E90-4A6E-B452-DA70463C427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81124" y="67432"/>
            <a:ext cx="6283370" cy="93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17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97E29-81E8-4F06-A057-2CDD924E6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牛顿第二定律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756F8C-15B7-45E2-8AEA-89E400DD0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66800"/>
            <a:ext cx="2788920" cy="84370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52B3545-7EAD-4999-949B-0F491706C35B}"/>
              </a:ext>
            </a:extLst>
          </p:cNvPr>
          <p:cNvSpPr txBox="1"/>
          <p:nvPr/>
        </p:nvSpPr>
        <p:spPr>
          <a:xfrm>
            <a:off x="3846666" y="1219200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合力的大小和方向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24012C-AFEF-4A38-B1BC-43BD574FA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346850"/>
            <a:ext cx="4672840" cy="84370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F519AD9-3958-4CB9-94B2-A63F2015A4FA}"/>
              </a:ext>
            </a:extLst>
          </p:cNvPr>
          <p:cNvSpPr txBox="1"/>
          <p:nvPr/>
        </p:nvSpPr>
        <p:spPr>
          <a:xfrm>
            <a:off x="457200" y="32004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控制体的动量平衡方程，或者动量定理</a:t>
            </a:r>
            <a:r>
              <a:rPr lang="en-US" altLang="zh-CN" sz="2400" b="1" dirty="0">
                <a:solidFill>
                  <a:srgbClr val="0000FF"/>
                </a:solidFill>
              </a:rPr>
              <a:t>(momentum theorem) </a:t>
            </a:r>
            <a:endParaRPr lang="en-US" sz="2400" b="1" dirty="0">
              <a:solidFill>
                <a:srgbClr val="0000FF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38BB095-5EF9-48DB-9B80-31048528D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122" y="4315471"/>
            <a:ext cx="4384595" cy="241265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2C2B5B0-E8DE-40B6-9878-9129054EA0CD}"/>
              </a:ext>
            </a:extLst>
          </p:cNvPr>
          <p:cNvSpPr txBox="1"/>
          <p:nvPr/>
        </p:nvSpPr>
        <p:spPr>
          <a:xfrm>
            <a:off x="685800" y="5255042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三个方向上的分量</a:t>
            </a:r>
            <a:endParaRPr lang="en-US" sz="24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DD9AE18-D0CF-46F8-85DE-A20E949B60E8}"/>
                  </a:ext>
                </a:extLst>
              </p:cNvPr>
              <p:cNvSpPr txBox="1"/>
              <p:nvPr/>
            </p:nvSpPr>
            <p:spPr>
              <a:xfrm>
                <a:off x="609600" y="2049467"/>
                <a:ext cx="9368847" cy="7118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作用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在</m:t>
                            </m:r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控制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体</m:t>
                            </m:r>
                          </m:e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的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合力</m:t>
                            </m:r>
                          </m:e>
                        </m:eqArr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流出控制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体</m:t>
                            </m:r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的</m:t>
                            </m:r>
                          </m:e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动量</m:t>
                            </m:r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变化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率</m:t>
                            </m:r>
                          </m:e>
                        </m:eqAr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−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流入控制体的</m:t>
                            </m:r>
                          </m:e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动量变化率</m:t>
                            </m:r>
                          </m:e>
                        </m:eqAr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控制体的</m:t>
                            </m:r>
                          </m:e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动量增长率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DD9AE18-D0CF-46F8-85DE-A20E949B6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049467"/>
                <a:ext cx="9368847" cy="7118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3C0F2C0-9805-4409-B7D8-58972C3AE1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37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97E29-81E8-4F06-A057-2CDD924E6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注意中文翻译的错误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DD9AE18-D0CF-46F8-85DE-A20E949B60E8}"/>
                  </a:ext>
                </a:extLst>
              </p:cNvPr>
              <p:cNvSpPr txBox="1"/>
              <p:nvPr/>
            </p:nvSpPr>
            <p:spPr>
              <a:xfrm>
                <a:off x="1828800" y="5562600"/>
                <a:ext cx="9368847" cy="7118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作用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在</m:t>
                            </m:r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控制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体</m:t>
                            </m:r>
                          </m:e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的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合力</m:t>
                            </m:r>
                          </m:e>
                        </m:eqArr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流出控制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体</m:t>
                            </m:r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的</m:t>
                            </m:r>
                          </m:e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动量</m:t>
                            </m:r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变化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率</m:t>
                            </m:r>
                          </m:e>
                        </m:eqAr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−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流入控制体的</m:t>
                            </m:r>
                          </m:e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动量变化率</m:t>
                            </m:r>
                          </m:e>
                        </m:eqAr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控制体的</m:t>
                            </m:r>
                          </m:e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动量增长率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DD9AE18-D0CF-46F8-85DE-A20E949B6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562600"/>
                <a:ext cx="9368847" cy="7118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35306DA1-C7A5-4286-844E-C15A7ADD3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1069388"/>
            <a:ext cx="7716531" cy="19291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FBDAFCD-F71D-422A-8B49-754227F37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3191925"/>
            <a:ext cx="8078694" cy="217278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95FB38F-902B-4318-A87C-80FCA4D025EE}"/>
              </a:ext>
            </a:extLst>
          </p:cNvPr>
          <p:cNvSpPr txBox="1"/>
          <p:nvPr/>
        </p:nvSpPr>
        <p:spPr>
          <a:xfrm>
            <a:off x="10383744" y="1387623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B6673E-46F0-48EF-82D2-37E64561728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69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97E29-81E8-4F06-A057-2CDD924E6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4</a:t>
            </a:r>
            <a:r>
              <a:rPr lang="zh-CN" altLang="en-US" dirty="0"/>
              <a:t>：流体对弯管的作用力 </a:t>
            </a:r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519AD9-3958-4CB9-94B2-A63F2015A4FA}"/>
              </a:ext>
            </a:extLst>
          </p:cNvPr>
          <p:cNvSpPr txBox="1"/>
          <p:nvPr/>
        </p:nvSpPr>
        <p:spPr>
          <a:xfrm>
            <a:off x="4191000" y="5257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如何选取控制体？</a:t>
            </a:r>
            <a:endParaRPr lang="en-US" sz="2400" b="1" dirty="0">
              <a:solidFill>
                <a:srgbClr val="0000F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72FFD3-F60E-40FA-B7C9-26B1B9E7A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43000"/>
            <a:ext cx="9367281" cy="3932643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7216B0-95C7-442C-B9B3-D1B30FF197E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41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B2A2B-BD4E-4F41-9007-4C914BDC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0B9B2E-BE34-43D5-9760-56B64B53D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81278"/>
            <a:ext cx="4954210" cy="2438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97B2C97-A72A-4C2E-B9F6-2E83FD86B31A}"/>
              </a:ext>
            </a:extLst>
          </p:cNvPr>
          <p:cNvSpPr txBox="1"/>
          <p:nvPr/>
        </p:nvSpPr>
        <p:spPr>
          <a:xfrm>
            <a:off x="468682" y="3499825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1. </a:t>
            </a:r>
            <a:r>
              <a:rPr lang="zh-CN" altLang="en-US" sz="2000" b="1" dirty="0">
                <a:solidFill>
                  <a:srgbClr val="0000FF"/>
                </a:solidFill>
              </a:rPr>
              <a:t>设弯管对流体的所有作用力合力为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0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E9B65F-DD04-4CEE-AA90-449C0E5B27DB}"/>
              </a:ext>
            </a:extLst>
          </p:cNvPr>
          <p:cNvSpPr txBox="1"/>
          <p:nvPr/>
        </p:nvSpPr>
        <p:spPr>
          <a:xfrm>
            <a:off x="443630" y="4731459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2. </a:t>
            </a:r>
            <a:r>
              <a:rPr lang="zh-CN" altLang="en-US" sz="2000" b="1" dirty="0">
                <a:solidFill>
                  <a:srgbClr val="0000FF"/>
                </a:solidFill>
              </a:rPr>
              <a:t>对控制体进行表面积分，有</a:t>
            </a:r>
            <a:endParaRPr lang="en-US" sz="20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4E0EA1-0F0E-4CD2-8BC6-D6442B857A02}"/>
              </a:ext>
            </a:extLst>
          </p:cNvPr>
          <p:cNvSpPr txBox="1"/>
          <p:nvPr/>
        </p:nvSpPr>
        <p:spPr>
          <a:xfrm>
            <a:off x="6712528" y="2693886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4. </a:t>
            </a:r>
            <a:r>
              <a:rPr lang="zh-CN" altLang="en-US" sz="2000" b="1" dirty="0">
                <a:solidFill>
                  <a:srgbClr val="0000FF"/>
                </a:solidFill>
              </a:rPr>
              <a:t>整理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得到流体受弯管的作用力为</a:t>
            </a:r>
            <a:endParaRPr lang="en-US" sz="20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96C4E41-86CC-4B11-9145-9A5CA11E2E16}"/>
              </a:ext>
            </a:extLst>
          </p:cNvPr>
          <p:cNvSpPr txBox="1"/>
          <p:nvPr/>
        </p:nvSpPr>
        <p:spPr>
          <a:xfrm>
            <a:off x="6629400" y="1001951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3.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b="1" dirty="0">
                <a:solidFill>
                  <a:srgbClr val="0000FF"/>
                </a:solidFill>
              </a:rPr>
              <a:t>方向上的动量平衡关系为</a:t>
            </a:r>
            <a:endParaRPr lang="en-US" sz="20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438D6D7-1BFB-4DD8-AB1B-C52F76850DC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49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B2A2B-BD4E-4F41-9007-4C914BDC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0B9B2E-BE34-43D5-9760-56B64B53D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81278"/>
            <a:ext cx="4954210" cy="2438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D7BEE52-325A-418E-BAF9-F6978B909295}"/>
              </a:ext>
            </a:extLst>
          </p:cNvPr>
          <p:cNvPicPr/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64" y="3874924"/>
            <a:ext cx="336931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97B2C97-A72A-4C2E-B9F6-2E83FD86B31A}"/>
              </a:ext>
            </a:extLst>
          </p:cNvPr>
          <p:cNvSpPr txBox="1"/>
          <p:nvPr/>
        </p:nvSpPr>
        <p:spPr>
          <a:xfrm>
            <a:off x="468682" y="3499825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1. </a:t>
            </a:r>
            <a:r>
              <a:rPr lang="zh-CN" altLang="en-US" sz="2000" b="1" dirty="0">
                <a:solidFill>
                  <a:srgbClr val="0000FF"/>
                </a:solidFill>
              </a:rPr>
              <a:t>设弯管对流体的所有作用力合力为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0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FA586D-5342-438F-8985-D186DDD2B614}"/>
              </a:ext>
            </a:extLst>
          </p:cNvPr>
          <p:cNvPicPr/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99270"/>
            <a:ext cx="2955290" cy="4025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9E9B65F-DD04-4CEE-AA90-449C0E5B27DB}"/>
              </a:ext>
            </a:extLst>
          </p:cNvPr>
          <p:cNvSpPr txBox="1"/>
          <p:nvPr/>
        </p:nvSpPr>
        <p:spPr>
          <a:xfrm>
            <a:off x="443630" y="4731459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2. </a:t>
            </a:r>
            <a:r>
              <a:rPr lang="zh-CN" altLang="en-US" sz="2000" b="1" dirty="0">
                <a:solidFill>
                  <a:srgbClr val="0000FF"/>
                </a:solidFill>
              </a:rPr>
              <a:t>对控制体进行表面积分，有</a:t>
            </a:r>
            <a:endParaRPr lang="en-US" sz="20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D88C4D3-A03F-4DA6-BAA8-039031BB8418}"/>
              </a:ext>
            </a:extLst>
          </p:cNvPr>
          <p:cNvPicPr/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81" y="5161168"/>
            <a:ext cx="5582776" cy="133224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C4E0EA1-0F0E-4CD2-8BC6-D6442B857A02}"/>
              </a:ext>
            </a:extLst>
          </p:cNvPr>
          <p:cNvSpPr txBox="1"/>
          <p:nvPr/>
        </p:nvSpPr>
        <p:spPr>
          <a:xfrm>
            <a:off x="6712528" y="2693886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4. </a:t>
            </a:r>
            <a:r>
              <a:rPr lang="zh-CN" altLang="en-US" sz="2000" b="1" dirty="0">
                <a:solidFill>
                  <a:srgbClr val="0000FF"/>
                </a:solidFill>
              </a:rPr>
              <a:t>整理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得到流体受弯管的作用力为</a:t>
            </a:r>
            <a:endParaRPr lang="en-US" sz="20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B1755A2-44AF-42E0-876E-E614C68D263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1" r="2893" b="14893"/>
          <a:stretch/>
        </p:blipFill>
        <p:spPr bwMode="auto">
          <a:xfrm>
            <a:off x="6025792" y="1604085"/>
            <a:ext cx="6039750" cy="36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D16A7D8-D409-4F80-B10D-31587D294CFE}"/>
              </a:ext>
            </a:extLst>
          </p:cNvPr>
          <p:cNvPicPr/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546" y="2094645"/>
            <a:ext cx="4631690" cy="35369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96C4E41-86CC-4B11-9145-9A5CA11E2E16}"/>
              </a:ext>
            </a:extLst>
          </p:cNvPr>
          <p:cNvSpPr txBox="1"/>
          <p:nvPr/>
        </p:nvSpPr>
        <p:spPr>
          <a:xfrm>
            <a:off x="6730273" y="129540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3.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b="1" dirty="0">
                <a:solidFill>
                  <a:srgbClr val="0000FF"/>
                </a:solidFill>
              </a:rPr>
              <a:t>方向上的动量平衡关系为</a:t>
            </a:r>
            <a:endParaRPr lang="en-US" sz="20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E003F77-D9E0-447A-B842-2EECECCB1A58}"/>
              </a:ext>
            </a:extLst>
          </p:cNvPr>
          <p:cNvPicPr/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96020"/>
            <a:ext cx="5274310" cy="403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89490FF-4CC5-4F0E-B802-F966F1E76DCA}"/>
              </a:ext>
            </a:extLst>
          </p:cNvPr>
          <p:cNvPicPr/>
          <p:nvPr/>
        </p:nvPicPr>
        <p:blipFill>
          <a:blip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853524"/>
            <a:ext cx="4044315" cy="44069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FBDEA061-A06A-41B8-8F72-3A0FA95C2F62}"/>
              </a:ext>
            </a:extLst>
          </p:cNvPr>
          <p:cNvSpPr txBox="1"/>
          <p:nvPr/>
        </p:nvSpPr>
        <p:spPr>
          <a:xfrm>
            <a:off x="7220863" y="4362271"/>
            <a:ext cx="3649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流体施加到弯管的作用力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大小相等，方向相反</a:t>
            </a:r>
            <a:endParaRPr lang="en-US" sz="2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50524AF-3D84-46E4-BC4F-3639A705FE11}"/>
              </a:ext>
            </a:extLst>
          </p:cNvPr>
          <p:cNvSpPr txBox="1"/>
          <p:nvPr/>
        </p:nvSpPr>
        <p:spPr>
          <a:xfrm>
            <a:off x="6324600" y="5427179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稳态流动，可进一步简化</a:t>
            </a:r>
            <a:endParaRPr lang="en-US" sz="2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46EB616-6DCE-4D45-BB8D-9C8708207D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1800" y="5874448"/>
            <a:ext cx="3429000" cy="569036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6CB3A2B-6A35-4081-A7CC-B8F1F066AE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E6BA52E-0380-4B54-848A-507C826735D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25" t="-1" b="-9090"/>
          <a:stretch/>
        </p:blipFill>
        <p:spPr bwMode="auto">
          <a:xfrm>
            <a:off x="3536729" y="5963094"/>
            <a:ext cx="1050690" cy="480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6365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B2A2B-BD4E-4F41-9007-4C914BDC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控制体的另一种选取方法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CD7834-8C70-43E8-B572-4E46BB671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990600"/>
            <a:ext cx="6246703" cy="288999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2150F42-B39C-4D82-A6C4-4047D1534182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790" y="4343400"/>
            <a:ext cx="7782420" cy="5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135912A-D0FF-4B96-B3FB-1131F8279CAD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8" y="5221547"/>
            <a:ext cx="5129502" cy="4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97986D-CCF8-4D73-8014-8A7C4FA3A12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18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97E29-81E8-4F06-A057-2CDD924E6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5</a:t>
            </a:r>
            <a:r>
              <a:rPr lang="zh-CN" altLang="en-US" dirty="0"/>
              <a:t>：射流冲击挡板受力分析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EE36C34-1A49-4B74-8849-0D745A3C123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F85553-78A5-4610-A75A-EB728383E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0778"/>
            <a:ext cx="4861932" cy="34457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F2667F6-BA85-4676-B990-EDC2EE3A7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245256"/>
            <a:ext cx="4267200" cy="323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993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7F52F5-907B-46A5-9A75-EF35FA28F8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CAC17DD-D6C6-4B44-BB06-20A63429D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19200"/>
            <a:ext cx="3256156" cy="37133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23BB92-C0D4-494A-A2F1-FE29BC013085}"/>
              </a:ext>
            </a:extLst>
          </p:cNvPr>
          <p:cNvPicPr/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990600"/>
            <a:ext cx="527431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5494274-AAAC-4FDF-8CF2-6A1B8C764BD6}"/>
              </a:ext>
            </a:extLst>
          </p:cNvPr>
          <p:cNvPicPr/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057400"/>
            <a:ext cx="403225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EC2F15A-8593-46DE-9C53-D1737C44212E}"/>
              </a:ext>
            </a:extLst>
          </p:cNvPr>
          <p:cNvSpPr txBox="1"/>
          <p:nvPr/>
        </p:nvSpPr>
        <p:spPr>
          <a:xfrm>
            <a:off x="4495800" y="284504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各项</a:t>
            </a:r>
            <a:endParaRPr lang="en-US" sz="2400" b="1" dirty="0">
              <a:solidFill>
                <a:srgbClr val="0000FF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DE0365F-77BF-4883-8866-DD191C3BC79E}"/>
              </a:ext>
            </a:extLst>
          </p:cNvPr>
          <p:cNvPicPr/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369254"/>
            <a:ext cx="1555750" cy="56330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BA1B369C-C251-4387-9AA3-D53A99742D12}"/>
              </a:ext>
            </a:extLst>
          </p:cNvPr>
          <p:cNvSpPr/>
          <p:nvPr/>
        </p:nvSpPr>
        <p:spPr>
          <a:xfrm>
            <a:off x="5486400" y="4648200"/>
            <a:ext cx="1066800" cy="45719"/>
          </a:xfrm>
          <a:prstGeom prst="rightArrow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3BD7396-2F73-421E-A2A1-7E2433D49C62}"/>
              </a:ext>
            </a:extLst>
          </p:cNvPr>
          <p:cNvPicPr/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410200"/>
            <a:ext cx="266065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6841B09-00FD-46DA-ACBF-300416AD0212}"/>
              </a:ext>
            </a:extLst>
          </p:cNvPr>
          <p:cNvSpPr txBox="1"/>
          <p:nvPr/>
        </p:nvSpPr>
        <p:spPr>
          <a:xfrm>
            <a:off x="3581400" y="5407967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挡板以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</a:rPr>
              <a:t>向右移动，则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D18B634-5258-44CF-A3A1-9C174FC8012E}"/>
              </a:ext>
            </a:extLst>
          </p:cNvPr>
          <p:cNvSpPr txBox="1"/>
          <p:nvPr/>
        </p:nvSpPr>
        <p:spPr>
          <a:xfrm>
            <a:off x="8657962" y="4191000"/>
            <a:ext cx="2748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水：    </a:t>
            </a:r>
            <a:r>
              <a:rPr lang="en-US" altLang="zh-CN" sz="2400" b="1" i="1" dirty="0">
                <a:solidFill>
                  <a:srgbClr val="0000FF"/>
                </a:solidFill>
              </a:rPr>
              <a:t>F </a:t>
            </a:r>
            <a:r>
              <a:rPr lang="en-US" altLang="zh-CN" sz="2400" b="1" dirty="0">
                <a:solidFill>
                  <a:srgbClr val="0000FF"/>
                </a:solidFill>
              </a:rPr>
              <a:t>= 720 N</a:t>
            </a:r>
          </a:p>
          <a:p>
            <a:r>
              <a:rPr lang="zh-CN" altLang="en-US" sz="2400" b="1" dirty="0">
                <a:solidFill>
                  <a:srgbClr val="0000FF"/>
                </a:solidFill>
              </a:rPr>
              <a:t>空气：</a:t>
            </a:r>
            <a:r>
              <a:rPr lang="en-US" altLang="zh-CN" sz="2400" b="1" i="1" dirty="0">
                <a:solidFill>
                  <a:srgbClr val="0000FF"/>
                </a:solidFill>
              </a:rPr>
              <a:t>F </a:t>
            </a:r>
            <a:r>
              <a:rPr lang="en-US" altLang="zh-CN" sz="2400" b="1" dirty="0">
                <a:solidFill>
                  <a:srgbClr val="0000FF"/>
                </a:solidFill>
              </a:rPr>
              <a:t>= 0.868 N</a:t>
            </a:r>
          </a:p>
          <a:p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84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97E29-81E8-4F06-A057-2CDD924E6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6</a:t>
            </a:r>
            <a:r>
              <a:rPr lang="zh-CN" altLang="en-US" dirty="0"/>
              <a:t>：蒸汽煤水车的受力 （教材</a:t>
            </a:r>
            <a:r>
              <a:rPr lang="en-US" altLang="zh-CN" dirty="0"/>
              <a:t>35</a:t>
            </a:r>
            <a:r>
              <a:rPr lang="zh-CN" altLang="en-US" dirty="0"/>
              <a:t>页例</a:t>
            </a:r>
            <a:r>
              <a:rPr lang="en-US" altLang="zh-CN" dirty="0"/>
              <a:t>2</a:t>
            </a:r>
            <a:r>
              <a:rPr lang="zh-CN" altLang="en-US" dirty="0"/>
              <a:t>） </a:t>
            </a:r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519AD9-3958-4CB9-94B2-A63F2015A4FA}"/>
              </a:ext>
            </a:extLst>
          </p:cNvPr>
          <p:cNvSpPr txBox="1"/>
          <p:nvPr/>
        </p:nvSpPr>
        <p:spPr>
          <a:xfrm>
            <a:off x="4419600" y="5255557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坐标如何选取？</a:t>
            </a:r>
            <a:endParaRPr lang="en-US" sz="2400" b="1" dirty="0">
              <a:solidFill>
                <a:srgbClr val="0000FF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808BB2-9D03-4B24-8325-8EC407116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986" y="1315504"/>
            <a:ext cx="9302028" cy="334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EE36C34-1A49-4B74-8849-0D745A3C123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2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7"/>
          <p:cNvSpPr>
            <a:spLocks noChangeArrowheads="1"/>
          </p:cNvSpPr>
          <p:nvPr/>
        </p:nvSpPr>
        <p:spPr bwMode="auto">
          <a:xfrm>
            <a:off x="1066800" y="179085"/>
            <a:ext cx="61771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kern="1000" spc="-150" dirty="0">
                <a:ln w="1905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kern="1000" spc="-150" dirty="0">
                <a:ln w="1905"/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守恒定律</a:t>
            </a:r>
            <a:endParaRPr lang="en-US" altLang="zh-CN" sz="2400" b="1" kern="1000" spc="-150" dirty="0">
              <a:ln w="1905"/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52600" y="1520245"/>
            <a:ext cx="7998656" cy="2592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kumimoji="1" lang="en-US" altLang="zh-CN" sz="2200" kern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</a:t>
            </a:r>
            <a:r>
              <a:rPr kumimoji="1" lang="zh-CN" altLang="en-US" sz="2800" kern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定律                      </a:t>
            </a:r>
            <a:r>
              <a:rPr kumimoji="1" lang="zh-CN" altLang="en-US" sz="2800" kern="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方程</a:t>
            </a:r>
            <a:endParaRPr kumimoji="1" lang="en-US" altLang="zh-CN" sz="2800" kern="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25000"/>
              </a:lnSpc>
              <a:spcAft>
                <a:spcPts val="600"/>
              </a:spcAft>
            </a:pPr>
            <a:endParaRPr kumimoji="1" lang="en-US" altLang="zh-CN" sz="2200" kern="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kumimoji="1" lang="zh-CN" altLang="en-US" sz="2200" kern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质量守恒定律                          </a:t>
            </a:r>
            <a:r>
              <a:rPr kumimoji="1" lang="zh-CN" altLang="en-US" sz="2200" kern="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连续性方程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kumimoji="1" lang="zh-CN" altLang="en-US" sz="2200" kern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牛顿运动第二定律                    </a:t>
            </a:r>
            <a:r>
              <a:rPr kumimoji="1" lang="zh-CN" altLang="en-US" sz="2200" kern="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动量方程</a:t>
            </a:r>
            <a:endParaRPr kumimoji="1" lang="en-US" altLang="zh-CN" sz="2200" kern="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kumimoji="1" lang="zh-CN" altLang="en-US" sz="2200" kern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热力学第一定律                       </a:t>
            </a:r>
            <a:r>
              <a:rPr kumimoji="1" lang="zh-CN" altLang="en-US" sz="2200" kern="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能量方程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A8F9A7-BE78-4E3C-A8F0-6DD420A25875}"/>
              </a:ext>
            </a:extLst>
          </p:cNvPr>
          <p:cNvSpPr txBox="1"/>
          <p:nvPr/>
        </p:nvSpPr>
        <p:spPr>
          <a:xfrm>
            <a:off x="6629400" y="532001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其他定律？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8ACDCC0-FB05-45EE-81A2-ED241AE818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324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F7CC8C8-14FA-466E-B77A-2AEB358C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8AC12B-3CBE-4ABD-8AAC-89D4D6619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335" y="950482"/>
            <a:ext cx="6284239" cy="26974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97D0F54-7824-4FAD-9D9D-6AF9F0B8427B}"/>
              </a:ext>
            </a:extLst>
          </p:cNvPr>
          <p:cNvSpPr txBox="1"/>
          <p:nvPr/>
        </p:nvSpPr>
        <p:spPr>
          <a:xfrm>
            <a:off x="3962400" y="13716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坐标固定到车上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4B543F1-6DAD-425C-BBD6-2053179A70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13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F7CC8C8-14FA-466E-B77A-2AEB358C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7D0F54-7824-4FAD-9D9D-6AF9F0B8427B}"/>
              </a:ext>
            </a:extLst>
          </p:cNvPr>
          <p:cNvSpPr txBox="1"/>
          <p:nvPr/>
        </p:nvSpPr>
        <p:spPr>
          <a:xfrm>
            <a:off x="1572691" y="1877525"/>
            <a:ext cx="157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固定坐标</a:t>
            </a:r>
            <a:endParaRPr lang="en-US" sz="2400" b="1" dirty="0">
              <a:solidFill>
                <a:srgbClr val="0000FF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17FDE5E-7A57-431C-9019-B27A3E9D0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073902"/>
            <a:ext cx="6607618" cy="244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766A1F4-C200-4B34-97C1-2022AF3546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237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F7CC8C8-14FA-466E-B77A-2AEB358C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8AC12B-3CBE-4ABD-8AAC-89D4D6619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335" y="950482"/>
            <a:ext cx="6284239" cy="26974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DD7947F-E519-4416-A9BD-7D42D4AC0A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3" b="7971"/>
          <a:stretch/>
        </p:blipFill>
        <p:spPr bwMode="auto">
          <a:xfrm>
            <a:off x="2819400" y="3957012"/>
            <a:ext cx="4342299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F519AD9-3958-4CB9-94B2-A63F2015A4FA}"/>
              </a:ext>
            </a:extLst>
          </p:cNvPr>
          <p:cNvSpPr txBox="1"/>
          <p:nvPr/>
        </p:nvSpPr>
        <p:spPr>
          <a:xfrm>
            <a:off x="609600" y="406908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动量平衡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7D0F54-7824-4FAD-9D9D-6AF9F0B8427B}"/>
              </a:ext>
            </a:extLst>
          </p:cNvPr>
          <p:cNvSpPr txBox="1"/>
          <p:nvPr/>
        </p:nvSpPr>
        <p:spPr>
          <a:xfrm>
            <a:off x="3962400" y="13716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坐标固定到车上</a:t>
            </a:r>
            <a:endParaRPr lang="en-US" sz="2400" b="1" dirty="0">
              <a:solidFill>
                <a:srgbClr val="0000FF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6BC0808-3243-4270-A0AD-39A45CD28ADF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333" y="4725745"/>
            <a:ext cx="4266463" cy="7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079899F-547D-4637-A6F0-3C61DE2FEA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71" t="9203" b="7971"/>
          <a:stretch/>
        </p:blipFill>
        <p:spPr bwMode="auto">
          <a:xfrm>
            <a:off x="7010400" y="4725745"/>
            <a:ext cx="1673058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67B582F-F88E-4C12-A689-C12831113919}"/>
              </a:ext>
            </a:extLst>
          </p:cNvPr>
          <p:cNvSpPr txBox="1"/>
          <p:nvPr/>
        </p:nvSpPr>
        <p:spPr>
          <a:xfrm>
            <a:off x="8683458" y="4837812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= 0</a:t>
            </a:r>
            <a:endParaRPr lang="en-US" sz="2400" b="1" dirty="0">
              <a:solidFill>
                <a:srgbClr val="0000FF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47F9963-FAB8-4141-A7B5-CD3E7EE68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5791200"/>
            <a:ext cx="1896531" cy="5334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D56327E-44A4-4A8F-B020-F55E1EB2FF2D}"/>
              </a:ext>
            </a:extLst>
          </p:cNvPr>
          <p:cNvSpPr txBox="1"/>
          <p:nvPr/>
        </p:nvSpPr>
        <p:spPr>
          <a:xfrm>
            <a:off x="2438400" y="5882710"/>
            <a:ext cx="603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得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4CBF846-FBA3-4033-8A1A-A2D78BF27C11}"/>
              </a:ext>
            </a:extLst>
          </p:cNvPr>
          <p:cNvSpPr/>
          <p:nvPr/>
        </p:nvSpPr>
        <p:spPr>
          <a:xfrm>
            <a:off x="6356052" y="5873234"/>
            <a:ext cx="4283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机车受力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大小相等，方向相反</a:t>
            </a:r>
            <a:endParaRPr lang="en-US" sz="2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ECAD26E-9108-4E4C-B318-7EF566E930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80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F7CC8C8-14FA-466E-B77A-2AEB358C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D7947F-E519-4416-A9BD-7D42D4AC0A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3" b="7971"/>
          <a:stretch/>
        </p:blipFill>
        <p:spPr bwMode="auto">
          <a:xfrm>
            <a:off x="2819400" y="3957012"/>
            <a:ext cx="4342299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F519AD9-3958-4CB9-94B2-A63F2015A4FA}"/>
              </a:ext>
            </a:extLst>
          </p:cNvPr>
          <p:cNvSpPr txBox="1"/>
          <p:nvPr/>
        </p:nvSpPr>
        <p:spPr>
          <a:xfrm>
            <a:off x="609600" y="406908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动量平衡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7D0F54-7824-4FAD-9D9D-6AF9F0B8427B}"/>
              </a:ext>
            </a:extLst>
          </p:cNvPr>
          <p:cNvSpPr txBox="1"/>
          <p:nvPr/>
        </p:nvSpPr>
        <p:spPr>
          <a:xfrm>
            <a:off x="1572691" y="1877525"/>
            <a:ext cx="157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固定坐标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67B582F-F88E-4C12-A689-C12831113919}"/>
              </a:ext>
            </a:extLst>
          </p:cNvPr>
          <p:cNvSpPr txBox="1"/>
          <p:nvPr/>
        </p:nvSpPr>
        <p:spPr>
          <a:xfrm>
            <a:off x="4076700" y="4881265"/>
            <a:ext cx="689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= 0</a:t>
            </a:r>
            <a:endParaRPr lang="en-US" sz="2400" b="1" dirty="0">
              <a:solidFill>
                <a:srgbClr val="0000FF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47F9963-FAB8-4141-A7B5-CD3E7EE68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5791200"/>
            <a:ext cx="1896531" cy="5334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D56327E-44A4-4A8F-B020-F55E1EB2FF2D}"/>
              </a:ext>
            </a:extLst>
          </p:cNvPr>
          <p:cNvSpPr txBox="1"/>
          <p:nvPr/>
        </p:nvSpPr>
        <p:spPr>
          <a:xfrm>
            <a:off x="2095500" y="5827067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同样得到</a:t>
            </a:r>
            <a:endParaRPr lang="en-US" sz="2400" b="1" dirty="0">
              <a:solidFill>
                <a:srgbClr val="0000FF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17FDE5E-7A57-431C-9019-B27A3E9D0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1073902"/>
            <a:ext cx="6607618" cy="2448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1231B47-4B00-4912-839A-E8F65BF36A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3" t="9203" r="42091" b="7971"/>
          <a:stretch/>
        </p:blipFill>
        <p:spPr bwMode="auto">
          <a:xfrm>
            <a:off x="2209799" y="4754880"/>
            <a:ext cx="1828801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C54EF48-4BFF-45B7-961D-008D84C456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71" t="9203" b="7971"/>
          <a:stretch/>
        </p:blipFill>
        <p:spPr bwMode="auto">
          <a:xfrm>
            <a:off x="5105400" y="4767116"/>
            <a:ext cx="1673058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F2359307-0758-4187-B49F-C2F3B715FD31}"/>
              </a:ext>
            </a:extLst>
          </p:cNvPr>
          <p:cNvSpPr txBox="1"/>
          <p:nvPr/>
        </p:nvSpPr>
        <p:spPr>
          <a:xfrm>
            <a:off x="6778458" y="4866947"/>
            <a:ext cx="339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=</a:t>
            </a:r>
            <a:endParaRPr lang="en-US" sz="2400" b="1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B9D2320-84D0-4E04-B901-DE663DC5C90E}"/>
              </a:ext>
            </a:extLst>
          </p:cNvPr>
          <p:cNvPicPr/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279" y="4948236"/>
            <a:ext cx="516890" cy="299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BAF653F-D730-4311-8B0E-4FB587C707EC}"/>
              </a:ext>
            </a:extLst>
          </p:cNvPr>
          <p:cNvPicPr/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7" t="-1663" r="26410" b="1663"/>
          <a:stretch/>
        </p:blipFill>
        <p:spPr bwMode="auto">
          <a:xfrm>
            <a:off x="7698165" y="4928233"/>
            <a:ext cx="250825" cy="3390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245F857C-F199-4870-834C-CFAF9158591F}"/>
              </a:ext>
            </a:extLst>
          </p:cNvPr>
          <p:cNvSpPr txBox="1"/>
          <p:nvPr/>
        </p:nvSpPr>
        <p:spPr>
          <a:xfrm>
            <a:off x="8024986" y="4682279"/>
            <a:ext cx="3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控制体内质量增加来自于下部入口的流入流体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ADD89D-536A-483F-A4EA-D4B3CC28AB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493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DCEE9-D22E-4E6E-B7D7-6F3C6DF7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动量矩的积分关系式：线动量的拓展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B40723-8B0A-4688-BA8F-6EAABDA08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7" y="1255794"/>
            <a:ext cx="5380522" cy="3276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8F6AA4B-E800-488E-B1CA-4ADF0EBF6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1143000"/>
            <a:ext cx="2699658" cy="762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9E74BFB-A46D-40EB-9DC8-D062A9088152}"/>
              </a:ext>
            </a:extLst>
          </p:cNvPr>
          <p:cNvSpPr txBox="1"/>
          <p:nvPr/>
        </p:nvSpPr>
        <p:spPr>
          <a:xfrm>
            <a:off x="6896100" y="12954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对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2D8768-B8EF-469C-BFA9-F89A2826F8E2}"/>
              </a:ext>
            </a:extLst>
          </p:cNvPr>
          <p:cNvSpPr txBox="1"/>
          <p:nvPr/>
        </p:nvSpPr>
        <p:spPr>
          <a:xfrm>
            <a:off x="10153810" y="1293167"/>
            <a:ext cx="1580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两边叉乘</a:t>
            </a:r>
            <a:endParaRPr lang="en-US" sz="2400" b="1" dirty="0">
              <a:solidFill>
                <a:srgbClr val="0000FF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5D6969-AC37-4D4D-93C8-5C68C084E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100" y="2048130"/>
            <a:ext cx="4548184" cy="8755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EC4EED-144D-48E3-A50C-04443F6C51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3009123"/>
            <a:ext cx="2704276" cy="41131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F25565C-B291-4E5B-84DE-44388525FD98}"/>
              </a:ext>
            </a:extLst>
          </p:cNvPr>
          <p:cNvSpPr txBox="1"/>
          <p:nvPr/>
        </p:nvSpPr>
        <p:spPr>
          <a:xfrm>
            <a:off x="6020441" y="2975925"/>
            <a:ext cx="1080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左端</a:t>
            </a:r>
            <a:endParaRPr lang="en-US" sz="2400" b="1" dirty="0">
              <a:solidFill>
                <a:srgbClr val="0000FF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A07E04D-5220-432F-9D98-0B49704C23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9000" y="3563604"/>
            <a:ext cx="4727177" cy="69599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CF59BA8-FE27-42B0-8482-3F124B0E6A70}"/>
              </a:ext>
            </a:extLst>
          </p:cNvPr>
          <p:cNvSpPr txBox="1"/>
          <p:nvPr/>
        </p:nvSpPr>
        <p:spPr>
          <a:xfrm>
            <a:off x="6060141" y="3703452"/>
            <a:ext cx="1080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右端</a:t>
            </a:r>
            <a:endParaRPr lang="en-US" sz="2400" b="1" dirty="0">
              <a:solidFill>
                <a:srgbClr val="0000FF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4A60D25-95BC-476C-AA1D-2757965311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4800" y="4460268"/>
            <a:ext cx="1535290" cy="69599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B2F8E94-F535-4F8A-890D-193BE548EF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2540" y="5156266"/>
            <a:ext cx="328024" cy="38766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8A68001-27BD-40C0-B719-5E1E2296432C}"/>
              </a:ext>
            </a:extLst>
          </p:cNvPr>
          <p:cNvSpPr txBox="1"/>
          <p:nvPr/>
        </p:nvSpPr>
        <p:spPr>
          <a:xfrm>
            <a:off x="6671182" y="5156266"/>
            <a:ext cx="4911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称为动量矩</a:t>
            </a:r>
            <a:r>
              <a:rPr lang="en-US" altLang="zh-CN" sz="2400" b="1" dirty="0">
                <a:solidFill>
                  <a:srgbClr val="0000FF"/>
                </a:solidFill>
              </a:rPr>
              <a:t>(moment of momentum)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D3090A9-8618-4D59-A17D-6CBED1DE7D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926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80AD8-D3B1-4C37-9DE5-FFF483CA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动量矩平衡方程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6DE0E40-7D01-40A2-9835-34D51F394AE5}"/>
                  </a:ext>
                </a:extLst>
              </p:cNvPr>
              <p:cNvSpPr txBox="1"/>
              <p:nvPr/>
            </p:nvSpPr>
            <p:spPr>
              <a:xfrm>
                <a:off x="914400" y="1143000"/>
                <a:ext cx="9676623" cy="7118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作用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在</m:t>
                            </m:r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控制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体</m:t>
                            </m:r>
                          </m:e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的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合力</m:t>
                            </m:r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矩</m:t>
                            </m:r>
                          </m:e>
                        </m:eqArr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流出控制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体</m:t>
                            </m:r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的</m:t>
                            </m:r>
                          </m:e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动量</m:t>
                            </m:r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矩变化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率</m:t>
                            </m:r>
                          </m:e>
                        </m:eqAr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−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流入控制体的</m:t>
                            </m:r>
                          </m:e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动量矩变化率</m:t>
                            </m:r>
                          </m:e>
                        </m:eqAr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控制体的</m:t>
                            </m:r>
                          </m:e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动量矩增长率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6DE0E40-7D01-40A2-9835-34D51F394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143000"/>
                <a:ext cx="9676623" cy="7118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70F2732-447C-4370-A445-352868C73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565" y="2184060"/>
            <a:ext cx="5826472" cy="8425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89F52E1-0F02-4D55-B2FB-575FDC491845}"/>
              </a:ext>
            </a:extLst>
          </p:cNvPr>
          <p:cNvSpPr txBox="1"/>
          <p:nvPr/>
        </p:nvSpPr>
        <p:spPr>
          <a:xfrm>
            <a:off x="565363" y="218406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控制体的动量矩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r>
              <a:rPr lang="zh-CN" altLang="en-US" sz="2400" b="1" dirty="0">
                <a:solidFill>
                  <a:srgbClr val="0000FF"/>
                </a:solidFill>
              </a:rPr>
              <a:t>平衡方程</a:t>
            </a:r>
            <a:endParaRPr lang="en-US" sz="2400" b="1" dirty="0">
              <a:solidFill>
                <a:srgbClr val="0000FF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5A2C0D-9609-4A9B-8666-AB1BBA0C2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969" y="3355812"/>
            <a:ext cx="6587692" cy="315170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711279B-CD8E-4AF8-8ACF-ED0AA2F980BA}"/>
              </a:ext>
            </a:extLst>
          </p:cNvPr>
          <p:cNvSpPr txBox="1"/>
          <p:nvPr/>
        </p:nvSpPr>
        <p:spPr>
          <a:xfrm>
            <a:off x="685800" y="44196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分量表达式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EEA11A6-C4FB-4F9C-A928-D30370D1F49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62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6889D-F40C-4A3D-894B-AAC053C2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对于泵和涡轮的应用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51BAE9-88DE-483D-8A99-570F516CC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981200"/>
            <a:ext cx="9251576" cy="3429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39D9DDD-3874-48C7-8324-0E58A29F01C3}"/>
              </a:ext>
            </a:extLst>
          </p:cNvPr>
          <p:cNvSpPr txBox="1"/>
          <p:nvPr/>
        </p:nvSpPr>
        <p:spPr>
          <a:xfrm>
            <a:off x="533400" y="1073307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7</a:t>
            </a:r>
            <a:r>
              <a:rPr lang="zh-CN" altLang="en-US" sz="2400" b="1" dirty="0">
                <a:solidFill>
                  <a:srgbClr val="0000FF"/>
                </a:solidFill>
              </a:rPr>
              <a:t>：求水斗式水轮机作用到转轴上的力矩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095FFB3-FDBD-4B20-BEB5-098DC85FC5A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553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C0F8A-6503-4ACE-9B21-21D04576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01701B-7106-4C7B-B924-2C58F8401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914400"/>
            <a:ext cx="6114934" cy="3581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EF6382-DCCD-4C5E-A082-96875A593EDB}"/>
              </a:ext>
            </a:extLst>
          </p:cNvPr>
          <p:cNvPicPr/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66" y="4679568"/>
            <a:ext cx="5648267" cy="9453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16752CF-EF6F-4009-A6B6-00080D4F2675}"/>
              </a:ext>
            </a:extLst>
          </p:cNvPr>
          <p:cNvSpPr txBox="1"/>
          <p:nvPr/>
        </p:nvSpPr>
        <p:spPr>
          <a:xfrm>
            <a:off x="838200" y="18288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控制体选取</a:t>
            </a:r>
            <a:endParaRPr lang="en-US" sz="2400" b="1" dirty="0">
              <a:solidFill>
                <a:srgbClr val="0000FF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7253E4-7E36-437B-A285-58805B662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490" y="5715000"/>
            <a:ext cx="1849151" cy="47512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A288EA9-6DDB-4193-8BAC-DC82F0740F82}"/>
              </a:ext>
            </a:extLst>
          </p:cNvPr>
          <p:cNvSpPr txBox="1"/>
          <p:nvPr/>
        </p:nvSpPr>
        <p:spPr>
          <a:xfrm>
            <a:off x="685800" y="57150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唯一的外部力矩</a:t>
            </a:r>
            <a:endParaRPr lang="en-US" sz="2400" b="1" dirty="0">
              <a:solidFill>
                <a:srgbClr val="0000FF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E142482-3E24-44EA-8186-828F207F88AD}"/>
              </a:ext>
            </a:extLst>
          </p:cNvPr>
          <p:cNvPicPr/>
          <p:nvPr/>
        </p:nvPicPr>
        <p:blipFill rotWithShape="1"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56" r="2927" b="12699"/>
          <a:stretch/>
        </p:blipFill>
        <p:spPr bwMode="auto">
          <a:xfrm>
            <a:off x="5638800" y="5607005"/>
            <a:ext cx="2438400" cy="8699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4C2B95D-EE7A-43F8-9930-FC594EF93739}"/>
              </a:ext>
            </a:extLst>
          </p:cNvPr>
          <p:cNvSpPr/>
          <p:nvPr/>
        </p:nvSpPr>
        <p:spPr>
          <a:xfrm>
            <a:off x="8106335" y="5808702"/>
            <a:ext cx="562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= 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A0F91FC-4AC7-4811-8CC8-EE9020E5657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412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6DD2F-6C6F-4942-9581-395B5725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9925B0-07A8-4D5B-9E92-D6390CAC3788}"/>
              </a:ext>
            </a:extLst>
          </p:cNvPr>
          <p:cNvPicPr/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38897"/>
            <a:ext cx="2715895" cy="7562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792CA51-A22B-4DB6-ACA0-1DE067D30995}"/>
              </a:ext>
            </a:extLst>
          </p:cNvPr>
          <p:cNvSpPr txBox="1"/>
          <p:nvPr/>
        </p:nvSpPr>
        <p:spPr>
          <a:xfrm>
            <a:off x="457200" y="1186206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求表面积分</a:t>
            </a:r>
            <a:endParaRPr lang="en-US" sz="2400" b="1" dirty="0">
              <a:solidFill>
                <a:srgbClr val="0000FF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7F59BB-6BE9-4C4D-B398-1CB335BBA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095" y="928506"/>
            <a:ext cx="5585764" cy="28943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863EFCA-2A2C-4893-95AA-34FAA4DAB2D9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558161"/>
            <a:ext cx="3122372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FDC3A17-2860-4DB7-BC1E-EC2C0EA8C26C}"/>
              </a:ext>
            </a:extLst>
          </p:cNvPr>
          <p:cNvSpPr txBox="1"/>
          <p:nvPr/>
        </p:nvSpPr>
        <p:spPr>
          <a:xfrm>
            <a:off x="416780" y="2014322"/>
            <a:ext cx="5022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流体离开控制体的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rgbClr val="FF0000"/>
                </a:solidFill>
              </a:rPr>
              <a:t>方向速度分量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D8A5B3F-48BC-4E6A-AECB-41E8497A24ED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93325"/>
            <a:ext cx="7252174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C39FA4E-C53E-4B2F-965E-34843685CD1C}"/>
              </a:ext>
            </a:extLst>
          </p:cNvPr>
          <p:cNvSpPr txBox="1"/>
          <p:nvPr/>
        </p:nvSpPr>
        <p:spPr>
          <a:xfrm>
            <a:off x="457200" y="3277744"/>
            <a:ext cx="5022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代入表面积分，有</a:t>
            </a:r>
            <a:endParaRPr lang="en-US" sz="2400" b="1" dirty="0">
              <a:solidFill>
                <a:srgbClr val="0000FF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671C9DE-635B-4CB3-81E3-DDF3C8E785AF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26" y="4541844"/>
            <a:ext cx="8766148" cy="116621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77F0169-4189-47B1-9E7A-04F23E9580A0}"/>
              </a:ext>
            </a:extLst>
          </p:cNvPr>
          <p:cNvSpPr/>
          <p:nvPr/>
        </p:nvSpPr>
        <p:spPr>
          <a:xfrm>
            <a:off x="457200" y="4788795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最后得</a:t>
            </a:r>
            <a:endParaRPr lang="en-US" sz="24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F4AC2CD-3AA3-4703-B6C6-E8DC1112E7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8200" y="5765779"/>
            <a:ext cx="5313307" cy="5760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9A42A27-7598-409F-8DAA-8D957A1F47EF}"/>
              </a:ext>
            </a:extLst>
          </p:cNvPr>
          <p:cNvSpPr/>
          <p:nvPr/>
        </p:nvSpPr>
        <p:spPr>
          <a:xfrm>
            <a:off x="416780" y="5838181"/>
            <a:ext cx="3897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由此，作用到转轴上的力矩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BC4F620-D896-4B1A-80EA-62CD46E79FE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784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D1F4CC9-1800-4A58-A4A3-E3DD512FE81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4178CDA-1BB9-4D69-9143-B118B3D9B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0600"/>
            <a:ext cx="10348332" cy="31780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C19BA37-27DD-4077-ACC1-F3C6405C053F}"/>
                  </a:ext>
                </a:extLst>
              </p:cNvPr>
              <p:cNvSpPr txBox="1"/>
              <p:nvPr/>
            </p:nvSpPr>
            <p:spPr>
              <a:xfrm>
                <a:off x="1219200" y="4561458"/>
                <a:ext cx="8195449" cy="17906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外界传入控制体的</m:t>
                              </m:r>
                            </m:e>
                            <m:e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热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流率</m:t>
                              </m:r>
                            </m:e>
                          </m:eqAr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控制体对外界</m:t>
                              </m:r>
                            </m:e>
                            <m:e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的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做功</m:t>
                              </m:r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率</m:t>
                              </m:r>
                            </m:e>
                          </m:eqArr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流出控制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体</m:t>
                              </m:r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的</m:t>
                              </m:r>
                            </m:e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能量</m:t>
                              </m:r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变化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率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             −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流入控制体的</m:t>
                            </m:r>
                          </m:e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能量变化率</m:t>
                            </m:r>
                          </m:e>
                        </m:eqAr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控制体的</m:t>
                            </m:r>
                          </m:e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能量增长率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C19BA37-27DD-4077-ACC1-F3C6405C0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561458"/>
                <a:ext cx="8195449" cy="17906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>
            <a:extLst>
              <a:ext uri="{FF2B5EF4-FFF2-40B4-BE49-F238E27FC236}">
                <a16:creationId xmlns:a16="http://schemas.microsoft.com/office/drawing/2014/main" id="{F38EBAFE-60B5-4E49-B848-266A42377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45" y="257632"/>
            <a:ext cx="11416713" cy="454612"/>
          </a:xfrm>
        </p:spPr>
        <p:txBody>
          <a:bodyPr/>
          <a:lstStyle/>
          <a:p>
            <a:r>
              <a:rPr lang="en-US" dirty="0"/>
              <a:t>4.</a:t>
            </a:r>
            <a:r>
              <a:rPr lang="zh-CN" altLang="en-US" dirty="0"/>
              <a:t>能量守恒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6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685800" y="173658"/>
            <a:ext cx="61771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kern="1000" spc="-150" dirty="0">
                <a:ln w="1905"/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拉格朗日描述和欧拉描述</a:t>
            </a:r>
            <a:endParaRPr lang="en-US" altLang="zh-CN" sz="2800" b="1" kern="1000" spc="-150" dirty="0">
              <a:ln w="1905"/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758384" y="1640692"/>
            <a:ext cx="8613419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kumimoji="1" lang="zh-CN" altLang="en-US" sz="22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质点系法</a:t>
            </a:r>
            <a:r>
              <a:rPr lang="zh-CN" altLang="en-US" sz="22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仿宋_GB2312"/>
              </a:rPr>
              <a:t>：</a:t>
            </a:r>
            <a:r>
              <a:rPr kumimoji="1" lang="zh-CN" altLang="en-US" sz="22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把流体质点作为研究对象，跟踪每一个质点，描述其运动过程中物理量随时间的变化</a:t>
            </a:r>
            <a:r>
              <a:rPr lang="zh-CN" altLang="en-US" sz="2200" b="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  <p:sp>
        <p:nvSpPr>
          <p:cNvPr id="15" name="Rectangle 334"/>
          <p:cNvSpPr txBox="1">
            <a:spLocks noChangeArrowheads="1"/>
          </p:cNvSpPr>
          <p:nvPr/>
        </p:nvSpPr>
        <p:spPr bwMode="auto">
          <a:xfrm>
            <a:off x="1758384" y="2855433"/>
            <a:ext cx="8874121" cy="108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buClr>
                <a:srgbClr val="000099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2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物理量与</a:t>
            </a:r>
            <a:r>
              <a:rPr lang="zh-CN" altLang="en-US" sz="2200" kern="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流体质点</a:t>
            </a:r>
            <a:r>
              <a:rPr lang="zh-CN" altLang="en-US" sz="22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直接相关，随</a:t>
            </a:r>
            <a:r>
              <a:rPr lang="zh-CN" altLang="en-US" sz="2200" kern="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时间</a:t>
            </a:r>
            <a:r>
              <a:rPr lang="zh-CN" altLang="en-US" sz="22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变化</a:t>
            </a:r>
          </a:p>
          <a:p>
            <a:pPr marL="800100" lvl="3" indent="-342900" eaLnBrk="1" hangingPunct="1">
              <a:spcBef>
                <a:spcPts val="900"/>
              </a:spcBef>
              <a:buFont typeface="Wingdings" panose="05000000000000000000" pitchFamily="2" charset="2"/>
              <a:buChar char="Ø"/>
            </a:pPr>
            <a:r>
              <a:rPr lang="zh-CN" altLang="en-US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流体</a:t>
            </a:r>
            <a:r>
              <a:rPr lang="zh-CN" altLang="en-US" kern="0" dirty="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质点</a:t>
            </a:r>
            <a:r>
              <a:rPr lang="en-US" altLang="zh-CN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a,b,c</a:t>
            </a:r>
            <a:r>
              <a:rPr lang="en-US" altLang="zh-CN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), </a:t>
            </a:r>
            <a:r>
              <a:rPr lang="zh-CN" altLang="en-US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该点的</a:t>
            </a:r>
            <a:r>
              <a:rPr lang="zh-CN" altLang="en-US" kern="0" dirty="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物理量 </a:t>
            </a:r>
            <a:r>
              <a:rPr lang="en-US" altLang="zh-CN" i="1" kern="0" dirty="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zh-CN" altLang="en-US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的拉格朗日表达式</a:t>
            </a:r>
            <a:endParaRPr lang="zh-CN" altLang="en-US" sz="1800" kern="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308"/>
          <p:cNvGraphicFramePr>
            <a:graphicFrameLocks noChangeAspect="1"/>
          </p:cNvGraphicFramePr>
          <p:nvPr/>
        </p:nvGraphicFramePr>
        <p:xfrm>
          <a:off x="3405151" y="3866518"/>
          <a:ext cx="1909763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52087" imgH="203112" progId="Equation.DSMT4">
                  <p:embed/>
                </p:oleObj>
              </mc:Choice>
              <mc:Fallback>
                <p:oleObj name="Equation" r:id="rId3" imgW="952087" imgH="203112" progId="Equation.DSMT4">
                  <p:embed/>
                  <p:pic>
                    <p:nvPicPr>
                      <p:cNvPr id="16" name="Object 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51" y="3866518"/>
                        <a:ext cx="1909763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2700240" y="4622065"/>
            <a:ext cx="6264696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/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a,b,c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称为拉格朗日坐标，不同的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a,b,c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代表不同质点</a:t>
            </a:r>
            <a:r>
              <a:rPr lang="en-US" altLang="zh-CN" dirty="0"/>
              <a:t>.</a:t>
            </a:r>
          </a:p>
        </p:txBody>
      </p:sp>
      <p:sp>
        <p:nvSpPr>
          <p:cNvPr id="18" name="AutoShape 313"/>
          <p:cNvSpPr>
            <a:spLocks noChangeArrowheads="1"/>
          </p:cNvSpPr>
          <p:nvPr/>
        </p:nvSpPr>
        <p:spPr bwMode="auto">
          <a:xfrm>
            <a:off x="6087714" y="3981234"/>
            <a:ext cx="4624064" cy="392646"/>
          </a:xfrm>
          <a:prstGeom prst="wedgeRectCallout">
            <a:avLst>
              <a:gd name="adj1" fmla="val -63564"/>
              <a:gd name="adj2" fmla="val -26300"/>
            </a:avLst>
          </a:prstGeom>
          <a:solidFill>
            <a:srgbClr val="FFFF99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位移、速度、加速度、密度、压强、温度等</a:t>
            </a:r>
          </a:p>
        </p:txBody>
      </p:sp>
      <p:grpSp>
        <p:nvGrpSpPr>
          <p:cNvPr id="19" name="Group 339"/>
          <p:cNvGrpSpPr>
            <a:grpSpLocks/>
          </p:cNvGrpSpPr>
          <p:nvPr/>
        </p:nvGrpSpPr>
        <p:grpSpPr bwMode="auto">
          <a:xfrm>
            <a:off x="1316151" y="5085183"/>
            <a:ext cx="8569325" cy="1849952"/>
            <a:chOff x="204" y="3022"/>
            <a:chExt cx="5398" cy="1316"/>
          </a:xfrm>
        </p:grpSpPr>
        <p:grpSp>
          <p:nvGrpSpPr>
            <p:cNvPr id="20" name="Group 333"/>
            <p:cNvGrpSpPr>
              <a:grpSpLocks/>
            </p:cNvGrpSpPr>
            <p:nvPr/>
          </p:nvGrpSpPr>
          <p:grpSpPr bwMode="auto">
            <a:xfrm>
              <a:off x="3049" y="3022"/>
              <a:ext cx="2417" cy="1316"/>
              <a:chOff x="3049" y="3022"/>
              <a:chExt cx="2417" cy="1316"/>
            </a:xfrm>
          </p:grpSpPr>
          <p:grpSp>
            <p:nvGrpSpPr>
              <p:cNvPr id="22" name="Group 325"/>
              <p:cNvGrpSpPr>
                <a:grpSpLocks/>
              </p:cNvGrpSpPr>
              <p:nvPr/>
            </p:nvGrpSpPr>
            <p:grpSpPr bwMode="auto">
              <a:xfrm>
                <a:off x="3049" y="3022"/>
                <a:ext cx="2417" cy="1316"/>
                <a:chOff x="3049" y="3022"/>
                <a:chExt cx="2417" cy="1316"/>
              </a:xfrm>
            </p:grpSpPr>
            <p:sp>
              <p:nvSpPr>
                <p:cNvPr id="30" name="Text Box 321"/>
                <p:cNvSpPr txBox="1">
                  <a:spLocks noChangeArrowheads="1"/>
                </p:cNvSpPr>
                <p:nvPr/>
              </p:nvSpPr>
              <p:spPr bwMode="auto">
                <a:xfrm>
                  <a:off x="4014" y="3022"/>
                  <a:ext cx="698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l" eaLnBrk="1" hangingPunct="1"/>
                  <a:r>
                    <a:rPr lang="zh-CN" altLang="en-US" sz="1800">
                      <a:solidFill>
                        <a:srgbClr val="FF0000"/>
                      </a:solidFill>
                    </a:rPr>
                    <a:t>百米赛跑</a:t>
                  </a:r>
                </a:p>
              </p:txBody>
            </p:sp>
            <p:sp>
              <p:nvSpPr>
                <p:cNvPr id="31" name="Text Box 322"/>
                <p:cNvSpPr txBox="1">
                  <a:spLocks noChangeArrowheads="1"/>
                </p:cNvSpPr>
                <p:nvPr/>
              </p:nvSpPr>
              <p:spPr bwMode="auto">
                <a:xfrm>
                  <a:off x="3049" y="3287"/>
                  <a:ext cx="173" cy="1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1500" dirty="0">
                      <a:ea typeface="宋体" panose="02010600030101010101" pitchFamily="2" charset="-122"/>
                    </a:rPr>
                    <a:t>1</a:t>
                  </a:r>
                </a:p>
                <a:p>
                  <a:pPr algn="l" eaLnBrk="1" hangingPunct="1"/>
                  <a:r>
                    <a:rPr lang="en-US" altLang="zh-CN" sz="1500" dirty="0">
                      <a:ea typeface="宋体" panose="02010600030101010101" pitchFamily="2" charset="-122"/>
                    </a:rPr>
                    <a:t>2</a:t>
                  </a:r>
                </a:p>
                <a:p>
                  <a:pPr algn="l" eaLnBrk="1" hangingPunct="1"/>
                  <a:r>
                    <a:rPr lang="en-US" altLang="zh-CN" sz="1500" dirty="0">
                      <a:ea typeface="宋体" panose="02010600030101010101" pitchFamily="2" charset="-122"/>
                    </a:rPr>
                    <a:t>3</a:t>
                  </a:r>
                </a:p>
                <a:p>
                  <a:pPr algn="l" eaLnBrk="1" hangingPunct="1"/>
                  <a:r>
                    <a:rPr lang="en-US" altLang="zh-CN" sz="1500" dirty="0">
                      <a:ea typeface="宋体" panose="02010600030101010101" pitchFamily="2" charset="-122"/>
                    </a:rPr>
                    <a:t>4</a:t>
                  </a:r>
                </a:p>
                <a:p>
                  <a:pPr algn="l" eaLnBrk="1" hangingPunct="1"/>
                  <a:r>
                    <a:rPr lang="en-US" altLang="zh-CN" sz="1500" dirty="0">
                      <a:ea typeface="宋体" panose="02010600030101010101" pitchFamily="2" charset="-122"/>
                    </a:rPr>
                    <a:t>5</a:t>
                  </a:r>
                </a:p>
                <a:p>
                  <a:pPr algn="l" eaLnBrk="1" hangingPunct="1"/>
                  <a:r>
                    <a:rPr lang="en-US" altLang="zh-CN" sz="1500" dirty="0"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grpSp>
              <p:nvGrpSpPr>
                <p:cNvPr id="32" name="Group 324"/>
                <p:cNvGrpSpPr>
                  <a:grpSpLocks/>
                </p:cNvGrpSpPr>
                <p:nvPr/>
              </p:nvGrpSpPr>
              <p:grpSpPr bwMode="auto">
                <a:xfrm>
                  <a:off x="3198" y="3339"/>
                  <a:ext cx="2268" cy="817"/>
                  <a:chOff x="3198" y="3339"/>
                  <a:chExt cx="2268" cy="817"/>
                </a:xfrm>
              </p:grpSpPr>
              <p:sp>
                <p:nvSpPr>
                  <p:cNvPr id="33" name="Line 314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3339"/>
                    <a:ext cx="226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Line 315"/>
                  <p:cNvSpPr>
                    <a:spLocks noChangeShapeType="1"/>
                  </p:cNvSpPr>
                  <p:nvPr/>
                </p:nvSpPr>
                <p:spPr bwMode="auto">
                  <a:xfrm>
                    <a:off x="3199" y="3475"/>
                    <a:ext cx="226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Line 316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3611"/>
                    <a:ext cx="226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Line 317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3747"/>
                    <a:ext cx="226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Line 318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3883"/>
                    <a:ext cx="226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Line 319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4019"/>
                    <a:ext cx="226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Line 323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4156"/>
                    <a:ext cx="226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3" name="Group 332"/>
              <p:cNvGrpSpPr>
                <a:grpSpLocks/>
              </p:cNvGrpSpPr>
              <p:nvPr/>
            </p:nvGrpSpPr>
            <p:grpSpPr bwMode="auto">
              <a:xfrm>
                <a:off x="4014" y="3384"/>
                <a:ext cx="272" cy="726"/>
                <a:chOff x="4014" y="3384"/>
                <a:chExt cx="272" cy="726"/>
              </a:xfrm>
            </p:grpSpPr>
            <p:sp>
              <p:nvSpPr>
                <p:cNvPr id="24" name="AutoShape 326"/>
                <p:cNvSpPr>
                  <a:spLocks noChangeArrowheads="1"/>
                </p:cNvSpPr>
                <p:nvPr/>
              </p:nvSpPr>
              <p:spPr bwMode="auto">
                <a:xfrm>
                  <a:off x="4059" y="3384"/>
                  <a:ext cx="91" cy="46"/>
                </a:xfrm>
                <a:prstGeom prst="flowChartConnector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5" name="AutoShape 327"/>
                <p:cNvSpPr>
                  <a:spLocks noChangeArrowheads="1"/>
                </p:cNvSpPr>
                <p:nvPr/>
              </p:nvSpPr>
              <p:spPr bwMode="auto">
                <a:xfrm>
                  <a:off x="4105" y="3520"/>
                  <a:ext cx="91" cy="46"/>
                </a:xfrm>
                <a:prstGeom prst="flowChartConnector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6" name="AutoShape 328"/>
                <p:cNvSpPr>
                  <a:spLocks noChangeArrowheads="1"/>
                </p:cNvSpPr>
                <p:nvPr/>
              </p:nvSpPr>
              <p:spPr bwMode="auto">
                <a:xfrm>
                  <a:off x="4150" y="3657"/>
                  <a:ext cx="91" cy="46"/>
                </a:xfrm>
                <a:prstGeom prst="flowChartConnector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7" name="AutoShape 329"/>
                <p:cNvSpPr>
                  <a:spLocks noChangeArrowheads="1"/>
                </p:cNvSpPr>
                <p:nvPr/>
              </p:nvSpPr>
              <p:spPr bwMode="auto">
                <a:xfrm>
                  <a:off x="4014" y="3792"/>
                  <a:ext cx="91" cy="46"/>
                </a:xfrm>
                <a:prstGeom prst="flowChartConnector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8" name="AutoShape 330"/>
                <p:cNvSpPr>
                  <a:spLocks noChangeArrowheads="1"/>
                </p:cNvSpPr>
                <p:nvPr/>
              </p:nvSpPr>
              <p:spPr bwMode="auto">
                <a:xfrm>
                  <a:off x="4195" y="3928"/>
                  <a:ext cx="91" cy="46"/>
                </a:xfrm>
                <a:prstGeom prst="flowChartConnector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9" name="AutoShape 331"/>
                <p:cNvSpPr>
                  <a:spLocks noChangeArrowheads="1"/>
                </p:cNvSpPr>
                <p:nvPr/>
              </p:nvSpPr>
              <p:spPr bwMode="auto">
                <a:xfrm>
                  <a:off x="4105" y="4064"/>
                  <a:ext cx="91" cy="46"/>
                </a:xfrm>
                <a:prstGeom prst="flowChartConnector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21" name="Rectangle 337"/>
            <p:cNvSpPr>
              <a:spLocks noChangeArrowheads="1"/>
            </p:cNvSpPr>
            <p:nvPr/>
          </p:nvSpPr>
          <p:spPr bwMode="auto">
            <a:xfrm>
              <a:off x="204" y="3385"/>
              <a:ext cx="539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黑体" panose="02010609060101010101" pitchFamily="49" charset="-122"/>
                </a:defRPr>
              </a:lvl9pPr>
            </a:lstStyle>
            <a:p>
              <a:pPr marL="800100" lvl="1" indent="-342900" eaLnBrk="1" hangingPunct="1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p"/>
              </a:pPr>
              <a:r>
                <a:rPr lang="zh-CN" altLang="en-US" sz="2200" kern="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物理量的随体变化</a:t>
              </a:r>
            </a:p>
          </p:txBody>
        </p:sp>
      </p:grp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1419506" y="1038836"/>
            <a:ext cx="4244446" cy="494624"/>
          </a:xfrm>
          <a:prstGeom prst="rect">
            <a:avLst/>
          </a:prstGeom>
          <a:gradFill>
            <a:gsLst>
              <a:gs pos="0">
                <a:schemeClr val="hlink"/>
              </a:gs>
              <a:gs pos="51000">
                <a:schemeClr val="bg1">
                  <a:alpha val="46000"/>
                </a:schemeClr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拉格朗日</a:t>
            </a:r>
            <a:r>
              <a:rPr lang="en-US" altLang="zh-CN" sz="2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(Lagrange)</a:t>
            </a:r>
            <a:r>
              <a:rPr lang="zh-CN" altLang="en-US" sz="2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描述</a:t>
            </a:r>
            <a:endParaRPr lang="en-US" altLang="zh-CN" sz="2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29DAB12-ABD1-4ACB-A54D-83CEE9EF7ACB}"/>
              </a:ext>
            </a:extLst>
          </p:cNvPr>
          <p:cNvSpPr txBox="1"/>
          <p:nvPr/>
        </p:nvSpPr>
        <p:spPr>
          <a:xfrm>
            <a:off x="6838157" y="1027653"/>
            <a:ext cx="6094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Lagrangian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775288C-F5CC-46CD-80E2-9646DAA306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7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2A4F7-E637-4D70-8D4A-B06E6744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95F641-C8A7-4356-953E-F87DC0E85E3B}"/>
              </a:ext>
            </a:extLst>
          </p:cNvPr>
          <p:cNvSpPr txBox="1"/>
          <p:nvPr/>
        </p:nvSpPr>
        <p:spPr>
          <a:xfrm>
            <a:off x="7772400" y="1814592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能量守恒</a:t>
            </a:r>
            <a:endParaRPr lang="en-US" sz="2400" b="1" dirty="0">
              <a:solidFill>
                <a:srgbClr val="0000FF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5E206C-EBAF-4680-BB32-DE2851426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24" y="1600200"/>
            <a:ext cx="6665496" cy="8142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15B76C4-FE7B-411D-99FE-85CED97A6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200400"/>
            <a:ext cx="4367996" cy="7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F76730-C1FB-4EF8-8AAA-442A54E68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196" y="4572000"/>
            <a:ext cx="4259493" cy="792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BBB52F6-0B88-41F2-9E97-7F487A572340}"/>
              </a:ext>
            </a:extLst>
          </p:cNvPr>
          <p:cNvSpPr txBox="1"/>
          <p:nvPr/>
        </p:nvSpPr>
        <p:spPr>
          <a:xfrm>
            <a:off x="7758953" y="3365567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动量守恒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D333E1-41E5-4791-B128-41D9A9F6C0BF}"/>
              </a:ext>
            </a:extLst>
          </p:cNvPr>
          <p:cNvSpPr txBox="1"/>
          <p:nvPr/>
        </p:nvSpPr>
        <p:spPr>
          <a:xfrm>
            <a:off x="7758953" y="4685709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质量守恒</a:t>
            </a:r>
            <a:endParaRPr lang="en-US" sz="2400" b="1" dirty="0">
              <a:solidFill>
                <a:srgbClr val="0000FF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040FF04-5CA2-4B71-97A9-71196A09A9DB}"/>
              </a:ext>
            </a:extLst>
          </p:cNvPr>
          <p:cNvPicPr/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98" y="2370140"/>
            <a:ext cx="1496695" cy="6800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373D73E-A1DC-4DFC-95B0-810CE78A579D}"/>
              </a:ext>
            </a:extLst>
          </p:cNvPr>
          <p:cNvSpPr txBox="1"/>
          <p:nvPr/>
        </p:nvSpPr>
        <p:spPr>
          <a:xfrm>
            <a:off x="3075713" y="2479349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总能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D1F4CC9-1800-4A58-A4A3-E3DD512FE81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3208EA6-B542-4112-8295-B765818E86AB}"/>
              </a:ext>
            </a:extLst>
          </p:cNvPr>
          <p:cNvSpPr txBox="1"/>
          <p:nvPr/>
        </p:nvSpPr>
        <p:spPr>
          <a:xfrm>
            <a:off x="5954697" y="2489915"/>
            <a:ext cx="239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势能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动能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内能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7265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3EC63-D6C0-4D74-9B65-A82B4A0A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8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2F7A0F-9E59-4546-8C15-27DB8E5B9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98" y="1066800"/>
            <a:ext cx="5103223" cy="24732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4AD2260-CEAA-4CAE-A57E-EB887B5F08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962400"/>
            <a:ext cx="8760722" cy="14133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7BB3734-A728-44FC-B874-3355A5B473AA}"/>
              </a:ext>
            </a:extLst>
          </p:cNvPr>
          <p:cNvSpPr txBox="1"/>
          <p:nvPr/>
        </p:nvSpPr>
        <p:spPr>
          <a:xfrm>
            <a:off x="6172200" y="1841752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稳态流动、无摩擦损失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6AC4A76-94FF-41D9-9BFE-7513843958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47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1D7EF81-A2D3-4066-B919-82708C5B9730}"/>
              </a:ext>
            </a:extLst>
          </p:cNvPr>
          <p:cNvPicPr/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90600"/>
            <a:ext cx="349134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027845F1-1A4D-4600-AB07-AAE8DB38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3EDBE36-968C-498F-9548-47820B9A3139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9632733" cy="8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4029865-D36A-41AD-B094-746C5FB85B01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08601"/>
            <a:ext cx="8575273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F4C76D2-BF82-4B2D-8E19-149738B7897E}"/>
              </a:ext>
            </a:extLst>
          </p:cNvPr>
          <p:cNvPicPr/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215708"/>
            <a:ext cx="2819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AD7ABA5-4D35-402F-A196-C121049AD705}"/>
              </a:ext>
            </a:extLst>
          </p:cNvPr>
          <p:cNvSpPr txBox="1"/>
          <p:nvPr/>
        </p:nvSpPr>
        <p:spPr>
          <a:xfrm>
            <a:off x="898712" y="4215708"/>
            <a:ext cx="207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稳态流动，有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6A785E4-0967-42A7-B8AD-87D9B74424CC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918964"/>
            <a:ext cx="6107095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F1998BB-579D-47FE-AED5-6AA7ACDC0557}"/>
              </a:ext>
            </a:extLst>
          </p:cNvPr>
          <p:cNvSpPr txBox="1"/>
          <p:nvPr/>
        </p:nvSpPr>
        <p:spPr>
          <a:xfrm>
            <a:off x="1295400" y="5022999"/>
            <a:ext cx="146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最终得到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1FA163-AACB-4461-8B8D-FD61AF0FC78F}"/>
              </a:ext>
            </a:extLst>
          </p:cNvPr>
          <p:cNvSpPr txBox="1"/>
          <p:nvPr/>
        </p:nvSpPr>
        <p:spPr>
          <a:xfrm>
            <a:off x="1257300" y="5894286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或者另一种形式</a:t>
            </a:r>
            <a:endParaRPr lang="en-US" sz="2400" b="1" dirty="0">
              <a:solidFill>
                <a:srgbClr val="0000FF"/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4A7183D-809B-4A4E-BBF1-7E599FD37E5F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882" y="5842667"/>
            <a:ext cx="50099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E482C62-CBFD-483A-A873-90075A2EDC4D}"/>
              </a:ext>
            </a:extLst>
          </p:cNvPr>
          <p:cNvSpPr txBox="1"/>
          <p:nvPr/>
        </p:nvSpPr>
        <p:spPr>
          <a:xfrm>
            <a:off x="9597249" y="5921183"/>
            <a:ext cx="146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物理解释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BBB01A5-3E07-48B7-BB9D-140A07D909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05001A8-12F7-45AA-9348-DF45D417D315}"/>
              </a:ext>
            </a:extLst>
          </p:cNvPr>
          <p:cNvPicPr/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266556"/>
            <a:ext cx="2359025" cy="376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1599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1C237-F2FE-4F34-A6E8-E9F315DF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9</a:t>
            </a:r>
            <a:r>
              <a:rPr lang="zh-CN" altLang="en-US" dirty="0"/>
              <a:t>：泵的做功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ACBF6A-D323-4E71-912C-173A5BAB9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82" y="1087779"/>
            <a:ext cx="5676699" cy="293043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60AD1DC-1DD5-4205-ABE5-B081F949A39C}"/>
              </a:ext>
            </a:extLst>
          </p:cNvPr>
          <p:cNvSpPr txBox="1"/>
          <p:nvPr/>
        </p:nvSpPr>
        <p:spPr>
          <a:xfrm>
            <a:off x="414082" y="4191000"/>
            <a:ext cx="5758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泵的输出功率为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马力（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horsepower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hp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solidFill>
                  <a:srgbClr val="0000FF"/>
                </a:solidFill>
              </a:rPr>
              <a:t>求质量流量</a:t>
            </a:r>
            <a:endParaRPr lang="en-US" sz="2000" b="1" dirty="0">
              <a:solidFill>
                <a:srgbClr val="0000FF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5E735C-65F5-4891-9D18-ACD7DCE70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764" y="1143000"/>
            <a:ext cx="4881154" cy="29812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A939B0-5657-439C-99E7-5811BDE34DEC}"/>
              </a:ext>
            </a:extLst>
          </p:cNvPr>
          <p:cNvPicPr/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764" y="4368696"/>
            <a:ext cx="5260366" cy="105531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9A8303C-CBE6-4585-AD29-CC7ED4049107}"/>
              </a:ext>
            </a:extLst>
          </p:cNvPr>
          <p:cNvSpPr txBox="1"/>
          <p:nvPr/>
        </p:nvSpPr>
        <p:spPr>
          <a:xfrm>
            <a:off x="414082" y="4971850"/>
            <a:ext cx="57581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压强测量位置的不同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b="1" dirty="0">
                <a:solidFill>
                  <a:srgbClr val="0000FF"/>
                </a:solidFill>
              </a:rPr>
              <a:t>静压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457200" indent="-457200">
              <a:buAutoNum type="arabicPeriod"/>
            </a:pPr>
            <a:endParaRPr lang="en-US" altLang="zh-CN" sz="2000" b="1" dirty="0">
              <a:solidFill>
                <a:srgbClr val="0000FF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b="1" dirty="0">
                <a:solidFill>
                  <a:srgbClr val="FF0000"/>
                </a:solidFill>
              </a:rPr>
              <a:t>总压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D0164F4-FD10-46A3-90BC-20B033D731D7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1676400" y="5770221"/>
            <a:ext cx="3700059" cy="64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5D34750-0386-41EC-8703-44F310BA8DC1}"/>
                  </a:ext>
                </a:extLst>
              </p:cNvPr>
              <p:cNvSpPr/>
              <p:nvPr/>
            </p:nvSpPr>
            <p:spPr>
              <a:xfrm>
                <a:off x="5483938" y="5770221"/>
                <a:ext cx="2226250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𝟎𝟐</m:t>
                          </m:r>
                        </m:sub>
                      </m:sSub>
                      <m:r>
                        <a:rPr lang="en-US" sz="20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𝝆</m:t>
                      </m:r>
                      <m:sSubSup>
                        <m:sSubSup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0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5D34750-0386-41EC-8703-44F310BA8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938" y="5770221"/>
                <a:ext cx="2226250" cy="6685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6F7EAC3-FE56-4F96-AE11-1B9D0DFAE45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735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8ACBF6A-D323-4E71-912C-173A5BAB9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4919918" cy="25397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5D34750-0386-41EC-8703-44F310BA8DC1}"/>
                  </a:ext>
                </a:extLst>
              </p:cNvPr>
              <p:cNvSpPr/>
              <p:nvPr/>
            </p:nvSpPr>
            <p:spPr>
              <a:xfrm>
                <a:off x="8713614" y="964464"/>
                <a:ext cx="2226250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𝟎𝟐</m:t>
                          </m:r>
                        </m:sub>
                      </m:sSub>
                      <m:r>
                        <a:rPr lang="en-US" sz="20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𝝆</m:t>
                      </m:r>
                      <m:sSubSup>
                        <m:sSubSup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0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5D34750-0386-41EC-8703-44F310BA8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3614" y="964464"/>
                <a:ext cx="2226250" cy="6685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7">
            <a:extLst>
              <a:ext uri="{FF2B5EF4-FFF2-40B4-BE49-F238E27FC236}">
                <a16:creationId xmlns:a16="http://schemas.microsoft.com/office/drawing/2014/main" id="{7A715FE0-89CF-4A6C-AC1C-F14BFD51A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76" y="206966"/>
            <a:ext cx="11416713" cy="454612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EE328A7-46A1-4A95-9AD0-C2098857B7EF}"/>
              </a:ext>
            </a:extLst>
          </p:cNvPr>
          <p:cNvSpPr txBox="1"/>
          <p:nvPr/>
        </p:nvSpPr>
        <p:spPr>
          <a:xfrm>
            <a:off x="304800" y="3733800"/>
            <a:ext cx="5758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 </a:t>
            </a:r>
            <a:r>
              <a:rPr lang="zh-CN" altLang="en-US" sz="2000" dirty="0"/>
              <a:t>在边界①、    积分</a:t>
            </a:r>
            <a:endParaRPr 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ED7976-175D-4650-A79E-847AEDAD1ED8}"/>
              </a:ext>
            </a:extLst>
          </p:cNvPr>
          <p:cNvSpPr/>
          <p:nvPr/>
        </p:nvSpPr>
        <p:spPr>
          <a:xfrm>
            <a:off x="1752600" y="3733800"/>
            <a:ext cx="38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等线" panose="02010600030101010101" pitchFamily="2" charset="-122"/>
                <a:cs typeface="Arial" panose="020B0604020202020204" pitchFamily="34" charset="0"/>
              </a:rPr>
              <a:t>②</a:t>
            </a:r>
            <a:endParaRPr lang="en-US" sz="20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C8D5F8C-FF3D-479D-8722-0E7D3E2CE0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37343"/>
            <a:ext cx="8692323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B4E83A5-EC2F-4B9D-A2DF-808372A7C73A}"/>
              </a:ext>
            </a:extLst>
          </p:cNvPr>
          <p:cNvSpPr txBox="1"/>
          <p:nvPr/>
        </p:nvSpPr>
        <p:spPr>
          <a:xfrm>
            <a:off x="3312000" y="52200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D0D7908-4B96-478F-852E-CA56E967D444}"/>
              </a:ext>
            </a:extLst>
          </p:cNvPr>
          <p:cNvPicPr/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821800"/>
            <a:ext cx="526351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C3993B0-EE26-4DB4-B144-2FB17CF6FC10}"/>
              </a:ext>
            </a:extLst>
          </p:cNvPr>
          <p:cNvPicPr/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364" y="6042212"/>
            <a:ext cx="952500" cy="41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A00A52E-A9CB-4AEE-BAA1-D3902BD5725C}"/>
              </a:ext>
            </a:extLst>
          </p:cNvPr>
          <p:cNvPicPr/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57" y="1767126"/>
            <a:ext cx="4958715" cy="87058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F30F86C4-C083-4BA4-B245-38B5234BBB6C}"/>
              </a:ext>
            </a:extLst>
          </p:cNvPr>
          <p:cNvSpPr/>
          <p:nvPr/>
        </p:nvSpPr>
        <p:spPr>
          <a:xfrm>
            <a:off x="5791200" y="1172292"/>
            <a:ext cx="17187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2. </a:t>
            </a:r>
            <a:r>
              <a:rPr lang="zh-CN" altLang="en-US" sz="2000" dirty="0"/>
              <a:t>代入压强差</a:t>
            </a:r>
            <a:endParaRPr lang="en-US" sz="200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CE98483-12FB-41F1-A84B-C8138519AF89}"/>
              </a:ext>
            </a:extLst>
          </p:cNvPr>
          <p:cNvPicPr/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614" y="1954161"/>
            <a:ext cx="952500" cy="41338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7F37394-0E4C-4F57-8160-ECF89C9F8D6E}"/>
                  </a:ext>
                </a:extLst>
              </p:cNvPr>
              <p:cNvSpPr/>
              <p:nvPr/>
            </p:nvSpPr>
            <p:spPr>
              <a:xfrm>
                <a:off x="5795682" y="2731310"/>
                <a:ext cx="5927264" cy="72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×3×3×0.0254×0.0254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7F37394-0E4C-4F57-8160-ECF89C9F8D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682" y="2731310"/>
                <a:ext cx="5927264" cy="7243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830A129F-A688-4E3F-ABFE-57056675FC8F}"/>
                  </a:ext>
                </a:extLst>
              </p:cNvPr>
              <p:cNvSpPr/>
              <p:nvPr/>
            </p:nvSpPr>
            <p:spPr>
              <a:xfrm>
                <a:off x="5840116" y="3480137"/>
                <a:ext cx="3385607" cy="618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=3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=3×745.7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830A129F-A688-4E3F-ABFE-57056675F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116" y="3480137"/>
                <a:ext cx="3385607" cy="618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BB4C5E95-54B0-4CD4-A219-9B67FCCCDB84}"/>
              </a:ext>
            </a:extLst>
          </p:cNvPr>
          <p:cNvSpPr/>
          <p:nvPr/>
        </p:nvSpPr>
        <p:spPr>
          <a:xfrm>
            <a:off x="9144000" y="4179227"/>
            <a:ext cx="19752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3. </a:t>
            </a:r>
            <a:r>
              <a:rPr lang="zh-CN" altLang="en-US" sz="2000" dirty="0"/>
              <a:t>求解方程，得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09C71B3-4F0B-48BD-8115-DA7086871FA2}"/>
                  </a:ext>
                </a:extLst>
              </p:cNvPr>
              <p:cNvSpPr/>
              <p:nvPr/>
            </p:nvSpPr>
            <p:spPr>
              <a:xfrm>
                <a:off x="9189864" y="4774878"/>
                <a:ext cx="3081084" cy="956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≈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𝟓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𝟎𝟔</m:t>
                      </m:r>
                      <m:r>
                        <a:rPr lang="en-US" sz="20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𝐦</m:t>
                      </m:r>
                      <m:r>
                        <a:rPr lang="en-US" sz="20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𝐬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𝒎</m:t>
                          </m:r>
                        </m:e>
                      </m:acc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𝝆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𝑨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≈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𝟑𝟕𝟎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𝐤𝐠</m:t>
                      </m:r>
                      <m:r>
                        <a:rPr lang="en-US" sz="20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𝐬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09C71B3-4F0B-48BD-8115-DA7086871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864" y="4774878"/>
                <a:ext cx="3081084" cy="9561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26C8FDF-E39D-4293-ABC0-C72B74F75C0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D18096A-C7C7-4903-A27A-5C702961D1D4}"/>
              </a:ext>
            </a:extLst>
          </p:cNvPr>
          <p:cNvCxnSpPr/>
          <p:nvPr/>
        </p:nvCxnSpPr>
        <p:spPr>
          <a:xfrm flipH="1">
            <a:off x="4876800" y="6019800"/>
            <a:ext cx="347918" cy="4357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CFD3A94-E92E-45F2-8DE2-003E9A0A7C35}"/>
              </a:ext>
            </a:extLst>
          </p:cNvPr>
          <p:cNvCxnSpPr/>
          <p:nvPr/>
        </p:nvCxnSpPr>
        <p:spPr>
          <a:xfrm flipH="1">
            <a:off x="6170039" y="5986587"/>
            <a:ext cx="347918" cy="4357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6674E98F-913B-4D05-8A89-182AB5A85B54}"/>
              </a:ext>
            </a:extLst>
          </p:cNvPr>
          <p:cNvSpPr txBox="1"/>
          <p:nvPr/>
        </p:nvSpPr>
        <p:spPr>
          <a:xfrm>
            <a:off x="9249680" y="3614354"/>
            <a:ext cx="2716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</a:rPr>
              <a:t>公制马力 </a:t>
            </a:r>
            <a:r>
              <a:rPr lang="en-US" altLang="zh-CN" b="1" dirty="0" err="1">
                <a:solidFill>
                  <a:srgbClr val="FF0000"/>
                </a:solidFill>
              </a:rPr>
              <a:t>ps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735.5 W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03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1E9B9-1473-418A-AE73-AF1757E4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英制单位计算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038CDE-34C3-4F9A-B526-1F65BCBE1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66800"/>
            <a:ext cx="6644270" cy="17787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213876D-53C9-492F-B83F-FC0D108A4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24200"/>
            <a:ext cx="7404438" cy="3333206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DF38724-538B-4E33-846E-BE9B3E2B0EE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821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F7CD4-D067-4837-AF8B-22DD0C51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45" y="257632"/>
            <a:ext cx="11416713" cy="430887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伯努利方程 （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Bernoulli Equation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F1B200-9DB5-454A-AE68-B67C1DD53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60" y="897449"/>
            <a:ext cx="5486400" cy="18592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924654-1D82-44EE-A1E9-176518BD4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183" y="1265817"/>
            <a:ext cx="1300899" cy="685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FEDBB0-33E0-4700-A669-9EFF6D601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5505" y="1227532"/>
            <a:ext cx="1148499" cy="69046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FACA487-A12C-45BA-96BB-AA882E985617}"/>
              </a:ext>
            </a:extLst>
          </p:cNvPr>
          <p:cNvSpPr txBox="1"/>
          <p:nvPr/>
        </p:nvSpPr>
        <p:spPr>
          <a:xfrm>
            <a:off x="609600" y="2721758"/>
            <a:ext cx="5758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稳态、不可压缩、无黏、等温流动</a:t>
            </a:r>
            <a:r>
              <a:rPr lang="zh-CN" altLang="en-US" sz="2000" b="1" dirty="0">
                <a:solidFill>
                  <a:srgbClr val="0000FF"/>
                </a:solidFill>
              </a:rPr>
              <a:t>的控制体</a:t>
            </a:r>
            <a:endParaRPr lang="en-US" sz="2000" b="1" dirty="0">
              <a:solidFill>
                <a:srgbClr val="0000FF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006A2A-4764-45CF-9BDC-85D175E1B8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3187180"/>
            <a:ext cx="5389362" cy="1447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9506304-C25F-4C70-BAEB-3205BC4255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6704" y="3121868"/>
            <a:ext cx="3657601" cy="15860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FF92FCD-56AB-4E89-9B1B-8210563FF4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9813" y="1150186"/>
            <a:ext cx="2494545" cy="7812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61AF018-5581-4E94-8B7C-B4BEF1C90F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645" y="4670420"/>
            <a:ext cx="7102574" cy="9383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4C07DCB-3140-4550-8D32-AD1E589F33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77200" y="4905344"/>
            <a:ext cx="2219961" cy="46849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F581467-7EC3-4588-ADB5-81BA309D34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6800" y="5620529"/>
            <a:ext cx="3559225" cy="756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FA72756-6E5C-4441-9116-A3DE2F20322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78746" y="5533820"/>
            <a:ext cx="3368840" cy="7560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37BEF2E3-655B-4C51-866F-0AAF9AB1F5DE}"/>
              </a:ext>
            </a:extLst>
          </p:cNvPr>
          <p:cNvSpPr/>
          <p:nvPr/>
        </p:nvSpPr>
        <p:spPr>
          <a:xfrm>
            <a:off x="4850279" y="5753256"/>
            <a:ext cx="2504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或两边除以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，得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51A7281-E843-4CAE-B0B6-5D8BBB8725EF}"/>
              </a:ext>
            </a:extLst>
          </p:cNvPr>
          <p:cNvCxnSpPr/>
          <p:nvPr/>
        </p:nvCxnSpPr>
        <p:spPr>
          <a:xfrm>
            <a:off x="941412" y="6386468"/>
            <a:ext cx="381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48216CC-D8A4-4274-9345-32469EAAECE5}"/>
              </a:ext>
            </a:extLst>
          </p:cNvPr>
          <p:cNvCxnSpPr/>
          <p:nvPr/>
        </p:nvCxnSpPr>
        <p:spPr>
          <a:xfrm>
            <a:off x="7490219" y="6289820"/>
            <a:ext cx="381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207B037-0470-4CCE-8ED2-848589C55BF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9AC7EC-6FDB-424F-9F9E-3FF9A82B186F}"/>
              </a:ext>
            </a:extLst>
          </p:cNvPr>
          <p:cNvSpPr txBox="1"/>
          <p:nvPr/>
        </p:nvSpPr>
        <p:spPr>
          <a:xfrm>
            <a:off x="9067800" y="6386468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头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(xx head)</a:t>
            </a: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49CD034-359A-4172-BA0C-71630CECF760}"/>
              </a:ext>
            </a:extLst>
          </p:cNvPr>
          <p:cNvSpPr txBox="1"/>
          <p:nvPr/>
        </p:nvSpPr>
        <p:spPr>
          <a:xfrm>
            <a:off x="7550071" y="6453587"/>
            <a:ext cx="163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具有长度量纲</a:t>
            </a:r>
            <a:endParaRPr lang="en-US" sz="1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26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1C237-F2FE-4F34-A6E8-E9F315DF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10</a:t>
            </a:r>
            <a:r>
              <a:rPr lang="zh-CN" altLang="en-US" dirty="0"/>
              <a:t>：容器下部出水速度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0AD1DC-1DD5-4205-ABE5-B081F949A39C}"/>
              </a:ext>
            </a:extLst>
          </p:cNvPr>
          <p:cNvSpPr txBox="1"/>
          <p:nvPr/>
        </p:nvSpPr>
        <p:spPr>
          <a:xfrm>
            <a:off x="5500579" y="4980317"/>
            <a:ext cx="5758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托利拆里方程（</a:t>
            </a:r>
            <a:r>
              <a:rPr lang="en-US" altLang="zh-CN" sz="2000" b="1" dirty="0">
                <a:solidFill>
                  <a:srgbClr val="FF0000"/>
                </a:solidFill>
              </a:rPr>
              <a:t>Torricelli’s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equation</a:t>
            </a:r>
            <a:r>
              <a:rPr lang="zh-CN" altLang="en-US" sz="2000" b="1" dirty="0">
                <a:solidFill>
                  <a:srgbClr val="FF0000"/>
                </a:solidFill>
              </a:rPr>
              <a:t>）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DB6FC5-1008-4DC8-82CE-E7D1648BD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16" y="1103812"/>
            <a:ext cx="5931250" cy="23251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FFD2EFC-22CA-4B1B-A8C4-B104CD27B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023" y="3825787"/>
            <a:ext cx="3097556" cy="8224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6DCAE01-2C58-49F5-B325-0A1673432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974" y="4953000"/>
            <a:ext cx="1579653" cy="4833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1AEBAF2-7C2B-4FEA-9471-76A8002131BF}"/>
              </a:ext>
            </a:extLst>
          </p:cNvPr>
          <p:cNvSpPr txBox="1"/>
          <p:nvPr/>
        </p:nvSpPr>
        <p:spPr>
          <a:xfrm>
            <a:off x="6477000" y="1462960"/>
            <a:ext cx="5758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水面面积大，近似为高度不下降，近似无速度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6E8D91-C398-42F8-BD46-FEDF0C244B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0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F962E-059D-48B2-9C4B-49E1417B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43" y="259296"/>
            <a:ext cx="11416713" cy="454612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11 </a:t>
            </a:r>
            <a:r>
              <a:rPr lang="zh-CN" altLang="en-US" dirty="0"/>
              <a:t>三大定律的综合应用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604A47-F87B-4D2E-AB3D-AF3B0153D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4145280" cy="18854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6CBC4A9-A4B5-4C2A-BD79-9FB3C001C713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751748"/>
            <a:ext cx="993245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11AC2D5-F6DF-4DE3-B544-897D5D20737A}"/>
              </a:ext>
            </a:extLst>
          </p:cNvPr>
          <p:cNvSpPr txBox="1"/>
          <p:nvPr/>
        </p:nvSpPr>
        <p:spPr>
          <a:xfrm>
            <a:off x="5638800" y="1065359"/>
            <a:ext cx="4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稳态、不可压缩流动，忽略壁面剪切力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endParaRPr lang="en-US" altLang="zh-CN" sz="2000" b="1" dirty="0">
              <a:solidFill>
                <a:srgbClr val="0000FF"/>
              </a:solidFill>
            </a:endParaRPr>
          </a:p>
          <a:p>
            <a:r>
              <a:rPr lang="zh-CN" altLang="en-US" sz="2000" b="1" dirty="0">
                <a:solidFill>
                  <a:srgbClr val="0000FF"/>
                </a:solidFill>
              </a:rPr>
              <a:t>求内能变化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1F6408-B84E-4AAC-9308-D4AF6D2D0AF8}"/>
              </a:ext>
            </a:extLst>
          </p:cNvPr>
          <p:cNvSpPr txBox="1"/>
          <p:nvPr/>
        </p:nvSpPr>
        <p:spPr>
          <a:xfrm>
            <a:off x="591066" y="3395155"/>
            <a:ext cx="5758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质量守恒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D2B3CB8-B159-4A3D-B5B4-A81EF5020ADD}"/>
              </a:ext>
            </a:extLst>
          </p:cNvPr>
          <p:cNvSpPr txBox="1"/>
          <p:nvPr/>
        </p:nvSpPr>
        <p:spPr>
          <a:xfrm>
            <a:off x="591066" y="4506322"/>
            <a:ext cx="5758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动量守恒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32CC314-1A04-439C-A2CF-7EE2FBE02A83}"/>
              </a:ext>
            </a:extLst>
          </p:cNvPr>
          <p:cNvSpPr txBox="1"/>
          <p:nvPr/>
        </p:nvSpPr>
        <p:spPr>
          <a:xfrm>
            <a:off x="617764" y="5421549"/>
            <a:ext cx="5758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能量守恒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74327CF-4D1E-4BD0-965F-0896333F1B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0DA85FE7-15AE-422C-8F9E-72B891A0E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248" y="5307542"/>
            <a:ext cx="6665496" cy="81425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1818CA5-09D7-4648-B4B8-5FEC112C52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9691" y="3189995"/>
            <a:ext cx="4259493" cy="7920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9B87EE5-4B21-4377-BEF1-6E2804789D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4248" y="4284773"/>
            <a:ext cx="4367996" cy="792000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548B3F01-24E2-46F4-8B42-15EAC20ACC89}"/>
              </a:ext>
            </a:extLst>
          </p:cNvPr>
          <p:cNvGrpSpPr/>
          <p:nvPr/>
        </p:nvGrpSpPr>
        <p:grpSpPr>
          <a:xfrm>
            <a:off x="1837244" y="3276600"/>
            <a:ext cx="6940996" cy="2790764"/>
            <a:chOff x="1837244" y="3276600"/>
            <a:chExt cx="6940996" cy="2790764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00DB8DE2-5CC8-497B-AE2E-CCAAFDE66A6C}"/>
                </a:ext>
              </a:extLst>
            </p:cNvPr>
            <p:cNvCxnSpPr/>
            <p:nvPr/>
          </p:nvCxnSpPr>
          <p:spPr>
            <a:xfrm flipH="1">
              <a:off x="4572000" y="3276600"/>
              <a:ext cx="844996" cy="70539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E570AB00-DB5F-4B9E-80F8-F1F4834C0735}"/>
                </a:ext>
              </a:extLst>
            </p:cNvPr>
            <p:cNvCxnSpPr/>
            <p:nvPr/>
          </p:nvCxnSpPr>
          <p:spPr>
            <a:xfrm flipH="1">
              <a:off x="4975448" y="4344588"/>
              <a:ext cx="844996" cy="70539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1184C21C-F5B6-48EC-B3E1-D2F9536D55E5}"/>
                </a:ext>
              </a:extLst>
            </p:cNvPr>
            <p:cNvCxnSpPr/>
            <p:nvPr/>
          </p:nvCxnSpPr>
          <p:spPr>
            <a:xfrm flipH="1">
              <a:off x="6553200" y="5361969"/>
              <a:ext cx="844996" cy="70539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4A455B42-F12C-4436-BC56-A08EB0BFC6C6}"/>
                </a:ext>
              </a:extLst>
            </p:cNvPr>
            <p:cNvCxnSpPr/>
            <p:nvPr/>
          </p:nvCxnSpPr>
          <p:spPr>
            <a:xfrm flipH="1">
              <a:off x="1837244" y="5312981"/>
              <a:ext cx="844996" cy="70539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5E378E4-78FA-45E0-BA78-B069D7920D73}"/>
                </a:ext>
              </a:extLst>
            </p:cNvPr>
            <p:cNvCxnSpPr/>
            <p:nvPr/>
          </p:nvCxnSpPr>
          <p:spPr>
            <a:xfrm flipH="1">
              <a:off x="2506746" y="5312981"/>
              <a:ext cx="844996" cy="70539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35F9678-8218-4F49-A162-EE7F6D5B6F16}"/>
                </a:ext>
              </a:extLst>
            </p:cNvPr>
            <p:cNvCxnSpPr/>
            <p:nvPr/>
          </p:nvCxnSpPr>
          <p:spPr>
            <a:xfrm flipH="1">
              <a:off x="7933244" y="5338268"/>
              <a:ext cx="844996" cy="70539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021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F962E-059D-48B2-9C4B-49E1417B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43" y="259296"/>
            <a:ext cx="11416713" cy="454612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11 </a:t>
            </a:r>
            <a:r>
              <a:rPr lang="zh-CN" altLang="en-US" dirty="0"/>
              <a:t>三大定律的综合应用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604A47-F87B-4D2E-AB3D-AF3B0153D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70" y="1077563"/>
            <a:ext cx="4793297" cy="21801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11F6408-B84E-4AAC-9308-D4AF6D2D0AF8}"/>
              </a:ext>
            </a:extLst>
          </p:cNvPr>
          <p:cNvSpPr txBox="1"/>
          <p:nvPr/>
        </p:nvSpPr>
        <p:spPr>
          <a:xfrm>
            <a:off x="86436" y="3581400"/>
            <a:ext cx="5758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质量守恒                                                                </a:t>
            </a:r>
            <a:r>
              <a:rPr lang="en-US" altLang="zh-CN" sz="2000" b="1" dirty="0">
                <a:solidFill>
                  <a:srgbClr val="FF0000"/>
                </a:solidFill>
              </a:rPr>
              <a:t>(1)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D227F33-FF88-4A3D-A504-F0EC11C731D7}"/>
              </a:ext>
            </a:extLst>
          </p:cNvPr>
          <p:cNvPicPr/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719" y="3647690"/>
            <a:ext cx="1910715" cy="321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F321589-9D88-497F-A534-58B7D039E024}"/>
              </a:ext>
            </a:extLst>
          </p:cNvPr>
          <p:cNvPicPr/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508942"/>
            <a:ext cx="1191895" cy="5988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D2B3CB8-B159-4A3D-B5B4-A81EF5020ADD}"/>
              </a:ext>
            </a:extLst>
          </p:cNvPr>
          <p:cNvSpPr txBox="1"/>
          <p:nvPr/>
        </p:nvSpPr>
        <p:spPr>
          <a:xfrm>
            <a:off x="86436" y="4262272"/>
            <a:ext cx="5758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动量守恒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CB0137-DE6F-491C-AD1A-B6479C80FEE1}"/>
              </a:ext>
            </a:extLst>
          </p:cNvPr>
          <p:cNvPicPr/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595" y="4267062"/>
            <a:ext cx="33909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B49CC42-3DBA-472F-9A24-8512B449037F}"/>
              </a:ext>
            </a:extLst>
          </p:cNvPr>
          <p:cNvPicPr/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782" y="4943144"/>
            <a:ext cx="2672715" cy="723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CBAEDDC-241C-401E-8387-17C3EE068BF8}"/>
              </a:ext>
            </a:extLst>
          </p:cNvPr>
          <p:cNvCxnSpPr/>
          <p:nvPr/>
        </p:nvCxnSpPr>
        <p:spPr>
          <a:xfrm>
            <a:off x="5334000" y="990600"/>
            <a:ext cx="36000" cy="57912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32CC314-1A04-439C-A2CF-7EE2FBE02A83}"/>
              </a:ext>
            </a:extLst>
          </p:cNvPr>
          <p:cNvSpPr txBox="1"/>
          <p:nvPr/>
        </p:nvSpPr>
        <p:spPr>
          <a:xfrm>
            <a:off x="5587994" y="1024228"/>
            <a:ext cx="5758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能量守恒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F20719B-C3AA-4F86-86F3-4ABFDD957C56}"/>
              </a:ext>
            </a:extLst>
          </p:cNvPr>
          <p:cNvPicPr/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956076"/>
            <a:ext cx="4436110" cy="794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A0AA317-A2B3-4F52-858B-965735361230}"/>
              </a:ext>
            </a:extLst>
          </p:cNvPr>
          <p:cNvPicPr/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361" y="1685178"/>
            <a:ext cx="2127885" cy="751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0D186E1-AA3A-499B-B5C6-2D947A8CF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5113" y="2167636"/>
            <a:ext cx="1881667" cy="63282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EA1B31D-3F7C-42F1-9B50-DBDE0D60A85E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467" y="2436383"/>
            <a:ext cx="4333967" cy="734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16D1FF5-BB70-4785-A52D-90BCEBAFAF2D}"/>
              </a:ext>
            </a:extLst>
          </p:cNvPr>
          <p:cNvPicPr/>
          <p:nvPr/>
        </p:nvPicPr>
        <p:blipFill>
          <a:blip r:embed="rId11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412" y="3275407"/>
            <a:ext cx="4566285" cy="70739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7336159E-EEC1-4DDC-A351-D7FB2C1908A9}"/>
              </a:ext>
            </a:extLst>
          </p:cNvPr>
          <p:cNvSpPr/>
          <p:nvPr/>
        </p:nvSpPr>
        <p:spPr>
          <a:xfrm>
            <a:off x="4317299" y="4993199"/>
            <a:ext cx="4748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(2)</a:t>
            </a:r>
            <a:endParaRPr lang="en-US" sz="20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434FBDF-60B7-4105-9C6F-3DCEFC976D97}"/>
              </a:ext>
            </a:extLst>
          </p:cNvPr>
          <p:cNvPicPr/>
          <p:nvPr/>
        </p:nvPicPr>
        <p:blipFill>
          <a:blip r:embed="rId1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802" y="4304459"/>
            <a:ext cx="5274310" cy="1736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3EAA039-652E-4C1C-A91E-83E3FF35E8B1}"/>
              </a:ext>
            </a:extLst>
          </p:cNvPr>
          <p:cNvCxnSpPr/>
          <p:nvPr/>
        </p:nvCxnSpPr>
        <p:spPr>
          <a:xfrm>
            <a:off x="9906000" y="6172200"/>
            <a:ext cx="1440112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74327CF-4D1E-4BD0-965F-0896333F1B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7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ChangeArrowheads="1"/>
          </p:cNvSpPr>
          <p:nvPr/>
        </p:nvSpPr>
        <p:spPr bwMode="auto">
          <a:xfrm>
            <a:off x="1443832" y="1043147"/>
            <a:ext cx="8137525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位置矢量</a:t>
            </a:r>
            <a:r>
              <a:rPr lang="en-US" altLang="zh-CN" sz="2400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zh-CN" altLang="en-US" sz="2400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流体质点的运动方程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10" name="Group 29"/>
          <p:cNvGrpSpPr>
            <a:grpSpLocks noChangeAspect="1"/>
          </p:cNvGrpSpPr>
          <p:nvPr/>
        </p:nvGrpSpPr>
        <p:grpSpPr bwMode="auto">
          <a:xfrm>
            <a:off x="2351330" y="2526662"/>
            <a:ext cx="2264550" cy="2146859"/>
            <a:chOff x="51" y="0"/>
            <a:chExt cx="1116" cy="1058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104" y="0"/>
            <a:ext cx="961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850680" imgH="203040" progId="Equation.3">
                    <p:embed/>
                  </p:oleObj>
                </mc:Choice>
                <mc:Fallback>
                  <p:oleObj name="公式" r:id="rId3" imgW="850680" imgH="203040" progId="Equation.3">
                    <p:embed/>
                    <p:pic>
                      <p:nvPicPr>
                        <p:cNvPr id="11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" y="0"/>
                          <a:ext cx="961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51" y="266"/>
            <a:ext cx="1116" cy="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990360" imgH="711000" progId="Equation.3">
                    <p:embed/>
                  </p:oleObj>
                </mc:Choice>
                <mc:Fallback>
                  <p:oleObj name="公式" r:id="rId5" imgW="990360" imgH="711000" progId="Equation.3">
                    <p:embed/>
                    <p:pic>
                      <p:nvPicPr>
                        <p:cNvPr id="12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" y="266"/>
                          <a:ext cx="1116" cy="7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063554" y="5029551"/>
            <a:ext cx="3241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初始时刻的位置坐标</a:t>
            </a: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4475871" y="5042068"/>
          <a:ext cx="936005" cy="383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482810" imgH="203288" progId="Equation.3">
                  <p:embed/>
                </p:oleObj>
              </mc:Choice>
              <mc:Fallback>
                <p:oleObj r:id="rId7" imgW="482810" imgH="203288" progId="Equation.3">
                  <p:embed/>
                  <p:pic>
                    <p:nvPicPr>
                      <p:cNvPr id="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871" y="5042068"/>
                        <a:ext cx="936005" cy="383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063552" y="5585607"/>
            <a:ext cx="3241676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任意时刻的运动坐标</a:t>
            </a:r>
          </a:p>
        </p:txBody>
      </p:sp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4475871" y="5585607"/>
          <a:ext cx="1046683" cy="415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508221" imgH="203288" progId="Equation.3">
                  <p:embed/>
                </p:oleObj>
              </mc:Choice>
              <mc:Fallback>
                <p:oleObj r:id="rId9" imgW="508221" imgH="203288" progId="Equation.3">
                  <p:embed/>
                  <p:pic>
                    <p:nvPicPr>
                      <p:cNvPr id="1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871" y="5585607"/>
                        <a:ext cx="1046683" cy="415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5901861" y="5016832"/>
            <a:ext cx="2260799" cy="422302"/>
          </a:xfrm>
          <a:prstGeom prst="wedgeRoundRectCallout">
            <a:avLst>
              <a:gd name="adj1" fmla="val -65801"/>
              <a:gd name="adj2" fmla="val 20250"/>
              <a:gd name="adj3" fmla="val 16667"/>
            </a:avLst>
          </a:prstGeom>
          <a:solidFill>
            <a:srgbClr val="92D050"/>
          </a:solidFill>
          <a:ln w="12700">
            <a:solidFill>
              <a:srgbClr val="2D2D8A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区分不同流体质点</a:t>
            </a: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5952624" y="5585608"/>
            <a:ext cx="2188791" cy="432247"/>
          </a:xfrm>
          <a:prstGeom prst="wedgeRoundRectCallout">
            <a:avLst>
              <a:gd name="adj1" fmla="val -65801"/>
              <a:gd name="adj2" fmla="val 20250"/>
              <a:gd name="adj3" fmla="val 16667"/>
            </a:avLst>
          </a:prstGeom>
          <a:solidFill>
            <a:srgbClr val="92D050"/>
          </a:solidFill>
          <a:ln w="12700">
            <a:solidFill>
              <a:srgbClr val="2D2D8A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3300"/>
                </a:solidFill>
              </a:rPr>
              <a:t>流体质点的位移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1775521" y="1500769"/>
            <a:ext cx="8475663" cy="929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设某一流体质点 在</a:t>
            </a:r>
            <a:r>
              <a:rPr kumimoji="1" lang="en-US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t=t</a:t>
            </a:r>
            <a:r>
              <a:rPr kumimoji="1" lang="en-US" altLang="zh-CN" sz="2200" baseline="-30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时刻占据起始坐标</a:t>
            </a:r>
            <a:r>
              <a:rPr kumimoji="1"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200" i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a,b,c</a:t>
            </a:r>
            <a:r>
              <a:rPr kumimoji="1"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), </a:t>
            </a:r>
            <a:r>
              <a:rPr kumimoji="1"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任意时刻</a:t>
            </a:r>
            <a:r>
              <a:rPr kumimoji="1" lang="en-US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，流体质点运动到空间坐标</a:t>
            </a:r>
            <a:r>
              <a:rPr kumimoji="1"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 y ,z</a:t>
            </a:r>
            <a:r>
              <a:rPr kumimoji="1"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kumimoji="1" lang="zh-CN" altLang="en-US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7" name="Group 6"/>
          <p:cNvGrpSpPr>
            <a:grpSpLocks/>
          </p:cNvGrpSpPr>
          <p:nvPr/>
        </p:nvGrpSpPr>
        <p:grpSpPr bwMode="auto">
          <a:xfrm>
            <a:off x="6672064" y="1883803"/>
            <a:ext cx="4138884" cy="3163590"/>
            <a:chOff x="0" y="550"/>
            <a:chExt cx="3742" cy="2655"/>
          </a:xfrm>
        </p:grpSpPr>
        <p:sp>
          <p:nvSpPr>
            <p:cNvPr id="28" name="Line 7"/>
            <p:cNvSpPr>
              <a:spLocks noChangeShapeType="1"/>
            </p:cNvSpPr>
            <p:nvPr/>
          </p:nvSpPr>
          <p:spPr bwMode="auto">
            <a:xfrm>
              <a:off x="1542" y="1480"/>
              <a:ext cx="16" cy="1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>
              <a:off x="2426" y="1184"/>
              <a:ext cx="0" cy="15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1007" y="550"/>
              <a:ext cx="293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31" name="Text Box 10"/>
            <p:cNvSpPr txBox="1">
              <a:spLocks noChangeArrowheads="1"/>
            </p:cNvSpPr>
            <p:nvPr/>
          </p:nvSpPr>
          <p:spPr bwMode="auto">
            <a:xfrm>
              <a:off x="0" y="2766"/>
              <a:ext cx="310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2" name="Text Box 11"/>
            <p:cNvSpPr txBox="1">
              <a:spLocks noChangeArrowheads="1"/>
            </p:cNvSpPr>
            <p:nvPr/>
          </p:nvSpPr>
          <p:spPr bwMode="auto">
            <a:xfrm>
              <a:off x="3432" y="2029"/>
              <a:ext cx="310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3" name="Text Box 12"/>
            <p:cNvSpPr txBox="1">
              <a:spLocks noChangeArrowheads="1"/>
            </p:cNvSpPr>
            <p:nvPr/>
          </p:nvSpPr>
          <p:spPr bwMode="auto">
            <a:xfrm>
              <a:off x="612" y="1842"/>
              <a:ext cx="402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34" name="Text Box 13"/>
            <p:cNvSpPr txBox="1">
              <a:spLocks noChangeArrowheads="1"/>
            </p:cNvSpPr>
            <p:nvPr/>
          </p:nvSpPr>
          <p:spPr bwMode="auto">
            <a:xfrm>
              <a:off x="1519" y="2145"/>
              <a:ext cx="329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5" name="Text Box 14"/>
            <p:cNvSpPr txBox="1">
              <a:spLocks noChangeArrowheads="1"/>
            </p:cNvSpPr>
            <p:nvPr/>
          </p:nvSpPr>
          <p:spPr bwMode="auto">
            <a:xfrm>
              <a:off x="2785" y="2340"/>
              <a:ext cx="310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6" name="Text Box 15"/>
            <p:cNvSpPr txBox="1">
              <a:spLocks noChangeArrowheads="1"/>
            </p:cNvSpPr>
            <p:nvPr/>
          </p:nvSpPr>
          <p:spPr bwMode="auto">
            <a:xfrm>
              <a:off x="1011" y="2228"/>
              <a:ext cx="329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7" name="Text Box 16"/>
            <p:cNvSpPr txBox="1">
              <a:spLocks noChangeArrowheads="1"/>
            </p:cNvSpPr>
            <p:nvPr/>
          </p:nvSpPr>
          <p:spPr bwMode="auto">
            <a:xfrm flipH="1">
              <a:off x="1507" y="2669"/>
              <a:ext cx="189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8" name="Text Box 17"/>
            <p:cNvSpPr txBox="1">
              <a:spLocks noChangeArrowheads="1"/>
            </p:cNvSpPr>
            <p:nvPr/>
          </p:nvSpPr>
          <p:spPr bwMode="auto">
            <a:xfrm>
              <a:off x="2447" y="1712"/>
              <a:ext cx="293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39" name="Text Box 18"/>
            <p:cNvSpPr txBox="1">
              <a:spLocks noChangeArrowheads="1"/>
            </p:cNvSpPr>
            <p:nvPr/>
          </p:nvSpPr>
          <p:spPr bwMode="auto">
            <a:xfrm>
              <a:off x="1363" y="1732"/>
              <a:ext cx="310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1238" y="1359"/>
              <a:ext cx="366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800" baseline="-25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" name="Text Box 20"/>
            <p:cNvSpPr txBox="1">
              <a:spLocks noChangeArrowheads="1"/>
            </p:cNvSpPr>
            <p:nvPr/>
          </p:nvSpPr>
          <p:spPr bwMode="auto">
            <a:xfrm>
              <a:off x="2477" y="954"/>
              <a:ext cx="257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t</a:t>
              </a:r>
              <a:endParaRPr kumimoji="1" lang="en-US" altLang="zh-CN" sz="2800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2" name="Text Box 21"/>
            <p:cNvSpPr txBox="1">
              <a:spLocks noChangeArrowheads="1"/>
            </p:cNvSpPr>
            <p:nvPr/>
          </p:nvSpPr>
          <p:spPr bwMode="auto">
            <a:xfrm>
              <a:off x="1383" y="1035"/>
              <a:ext cx="292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505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505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43" name="Oval 22"/>
            <p:cNvSpPr>
              <a:spLocks noChangeAspect="1" noChangeArrowheads="1"/>
            </p:cNvSpPr>
            <p:nvPr/>
          </p:nvSpPr>
          <p:spPr bwMode="auto">
            <a:xfrm>
              <a:off x="1476" y="1401"/>
              <a:ext cx="143" cy="134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44" name="Oval 23"/>
            <p:cNvSpPr>
              <a:spLocks noChangeAspect="1" noChangeArrowheads="1"/>
            </p:cNvSpPr>
            <p:nvPr/>
          </p:nvSpPr>
          <p:spPr bwMode="auto">
            <a:xfrm>
              <a:off x="2334" y="1119"/>
              <a:ext cx="143" cy="133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45" name="Line 24"/>
            <p:cNvSpPr>
              <a:spLocks noChangeAspect="1" noChangeShapeType="1"/>
            </p:cNvSpPr>
            <p:nvPr/>
          </p:nvSpPr>
          <p:spPr bwMode="auto">
            <a:xfrm>
              <a:off x="999" y="2167"/>
              <a:ext cx="2389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25"/>
            <p:cNvSpPr>
              <a:spLocks noChangeShapeType="1"/>
            </p:cNvSpPr>
            <p:nvPr/>
          </p:nvSpPr>
          <p:spPr bwMode="auto">
            <a:xfrm flipH="1">
              <a:off x="200" y="2167"/>
              <a:ext cx="808" cy="649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26"/>
            <p:cNvSpPr>
              <a:spLocks noChangeShapeType="1"/>
            </p:cNvSpPr>
            <p:nvPr/>
          </p:nvSpPr>
          <p:spPr bwMode="auto">
            <a:xfrm flipH="1" flipV="1">
              <a:off x="1015" y="921"/>
              <a:ext cx="2" cy="123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27"/>
            <p:cNvSpPr>
              <a:spLocks/>
            </p:cNvSpPr>
            <p:nvPr/>
          </p:nvSpPr>
          <p:spPr bwMode="auto">
            <a:xfrm>
              <a:off x="1542" y="1185"/>
              <a:ext cx="789" cy="297"/>
            </a:xfrm>
            <a:custGeom>
              <a:avLst/>
              <a:gdLst>
                <a:gd name="T0" fmla="*/ 0 w 952"/>
                <a:gd name="T1" fmla="*/ 408 h 408"/>
                <a:gd name="T2" fmla="*/ 499 w 952"/>
                <a:gd name="T3" fmla="*/ 181 h 408"/>
                <a:gd name="T4" fmla="*/ 952 w 952"/>
                <a:gd name="T5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2" h="408">
                  <a:moveTo>
                    <a:pt x="0" y="408"/>
                  </a:moveTo>
                  <a:cubicBezTo>
                    <a:pt x="170" y="328"/>
                    <a:pt x="340" y="249"/>
                    <a:pt x="499" y="181"/>
                  </a:cubicBezTo>
                  <a:cubicBezTo>
                    <a:pt x="658" y="113"/>
                    <a:pt x="805" y="56"/>
                    <a:pt x="952" y="0"/>
                  </a:cubicBezTo>
                </a:path>
              </a:pathLst>
            </a:custGeom>
            <a:noFill/>
            <a:ln w="57150" cmpd="sng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28"/>
            <p:cNvSpPr>
              <a:spLocks noChangeAspect="1" noChangeShapeType="1"/>
            </p:cNvSpPr>
            <p:nvPr/>
          </p:nvSpPr>
          <p:spPr bwMode="auto">
            <a:xfrm>
              <a:off x="625" y="2497"/>
              <a:ext cx="94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29"/>
            <p:cNvSpPr>
              <a:spLocks noChangeAspect="1" noChangeShapeType="1"/>
            </p:cNvSpPr>
            <p:nvPr/>
          </p:nvSpPr>
          <p:spPr bwMode="auto">
            <a:xfrm flipH="1">
              <a:off x="1573" y="2181"/>
              <a:ext cx="397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30"/>
            <p:cNvSpPr>
              <a:spLocks noChangeShapeType="1"/>
            </p:cNvSpPr>
            <p:nvPr/>
          </p:nvSpPr>
          <p:spPr bwMode="auto">
            <a:xfrm flipH="1">
              <a:off x="339" y="2735"/>
              <a:ext cx="20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31"/>
            <p:cNvSpPr>
              <a:spLocks noChangeAspect="1" noChangeShapeType="1"/>
            </p:cNvSpPr>
            <p:nvPr/>
          </p:nvSpPr>
          <p:spPr bwMode="auto">
            <a:xfrm flipH="1">
              <a:off x="2414" y="2182"/>
              <a:ext cx="69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Oval 32"/>
            <p:cNvSpPr>
              <a:spLocks noChangeAspect="1" noChangeArrowheads="1"/>
            </p:cNvSpPr>
            <p:nvPr/>
          </p:nvSpPr>
          <p:spPr bwMode="auto">
            <a:xfrm>
              <a:off x="1521" y="2445"/>
              <a:ext cx="83" cy="73"/>
            </a:xfrm>
            <a:prstGeom prst="ellipse">
              <a:avLst/>
            </a:prstGeom>
            <a:solidFill>
              <a:srgbClr val="FF5050"/>
            </a:solidFill>
            <a:ln w="9525" algn="ctr">
              <a:solidFill>
                <a:srgbClr val="FF505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Oval 33"/>
            <p:cNvSpPr>
              <a:spLocks noChangeAspect="1" noChangeArrowheads="1"/>
            </p:cNvSpPr>
            <p:nvPr/>
          </p:nvSpPr>
          <p:spPr bwMode="auto">
            <a:xfrm>
              <a:off x="2379" y="2682"/>
              <a:ext cx="83" cy="73"/>
            </a:xfrm>
            <a:prstGeom prst="ellipse">
              <a:avLst/>
            </a:prstGeom>
            <a:solidFill>
              <a:srgbClr val="FF5050"/>
            </a:solidFill>
            <a:ln w="9525" algn="ctr">
              <a:solidFill>
                <a:srgbClr val="FF505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5" name="Object 4"/>
          <p:cNvGraphicFramePr>
            <a:graphicFrameLocks noChangeAspect="1"/>
          </p:cNvGraphicFramePr>
          <p:nvPr/>
        </p:nvGraphicFramePr>
        <p:xfrm>
          <a:off x="4345852" y="6176138"/>
          <a:ext cx="113188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583920" imgH="203040" progId="Equation.3">
                  <p:embed/>
                </p:oleObj>
              </mc:Choice>
              <mc:Fallback>
                <p:oleObj name="公式" r:id="rId11" imgW="583920" imgH="203040" progId="Equation.3">
                  <p:embed/>
                  <p:pic>
                    <p:nvPicPr>
                      <p:cNvPr id="5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5852" y="6176138"/>
                        <a:ext cx="1131888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AutoShape 17"/>
          <p:cNvSpPr>
            <a:spLocks noChangeArrowheads="1"/>
          </p:cNvSpPr>
          <p:nvPr/>
        </p:nvSpPr>
        <p:spPr bwMode="auto">
          <a:xfrm>
            <a:off x="5954524" y="6126480"/>
            <a:ext cx="2188791" cy="432247"/>
          </a:xfrm>
          <a:prstGeom prst="wedgeRoundRectCallout">
            <a:avLst>
              <a:gd name="adj1" fmla="val -65801"/>
              <a:gd name="adj2" fmla="val 20250"/>
              <a:gd name="adj3" fmla="val 16667"/>
            </a:avLst>
          </a:prstGeom>
          <a:solidFill>
            <a:srgbClr val="92D050"/>
          </a:solidFill>
          <a:ln w="12700">
            <a:solidFill>
              <a:srgbClr val="2D2D8A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3300"/>
                </a:solidFill>
              </a:rPr>
              <a:t>拉格朗日变数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EA35CFD-F695-4942-BFC8-028A42C85C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8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 animBg="1"/>
      <p:bldP spid="18" grpId="0" animBg="1"/>
      <p:bldP spid="5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111D4-44F4-4696-9A59-E7520C167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04EABA-FD95-43D6-BC45-C78B368BD2CF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4886587" cy="82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5F5A6CC-BCCC-41A7-95DD-70AA3C43FB79}"/>
              </a:ext>
            </a:extLst>
          </p:cNvPr>
          <p:cNvCxnSpPr/>
          <p:nvPr/>
        </p:nvCxnSpPr>
        <p:spPr>
          <a:xfrm>
            <a:off x="838200" y="2428200"/>
            <a:ext cx="10668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EBFBE00-E6AC-42EE-92F3-79D6A1B42CF7}"/>
              </a:ext>
            </a:extLst>
          </p:cNvPr>
          <p:cNvCxnSpPr/>
          <p:nvPr/>
        </p:nvCxnSpPr>
        <p:spPr>
          <a:xfrm>
            <a:off x="3429000" y="2428200"/>
            <a:ext cx="10668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CF8EF91-4334-4958-A118-0451F570F32F}"/>
              </a:ext>
            </a:extLst>
          </p:cNvPr>
          <p:cNvCxnSpPr/>
          <p:nvPr/>
        </p:nvCxnSpPr>
        <p:spPr>
          <a:xfrm>
            <a:off x="2819400" y="2428200"/>
            <a:ext cx="3600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50AD2A6-B45C-461B-B94D-DDCC905021A6}"/>
              </a:ext>
            </a:extLst>
          </p:cNvPr>
          <p:cNvCxnSpPr/>
          <p:nvPr/>
        </p:nvCxnSpPr>
        <p:spPr>
          <a:xfrm>
            <a:off x="5334000" y="2428200"/>
            <a:ext cx="3600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21EB6CD4-4913-4BCD-9C99-0936DB71D957}"/>
              </a:ext>
            </a:extLst>
          </p:cNvPr>
          <p:cNvPicPr/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00400"/>
            <a:ext cx="378269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2DC3397-8BDC-4604-8027-0075123BA73E}"/>
              </a:ext>
            </a:extLst>
          </p:cNvPr>
          <p:cNvSpPr txBox="1"/>
          <p:nvPr/>
        </p:nvSpPr>
        <p:spPr>
          <a:xfrm>
            <a:off x="352388" y="2614244"/>
            <a:ext cx="5758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变化成伯努利方程的形式，有</a:t>
            </a:r>
            <a:endParaRPr lang="en-US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3D4EC40-3A1A-4A5B-8DBA-A0CAB2313263}"/>
                  </a:ext>
                </a:extLst>
              </p:cNvPr>
              <p:cNvSpPr/>
              <p:nvPr/>
            </p:nvSpPr>
            <p:spPr>
              <a:xfrm>
                <a:off x="990600" y="4330200"/>
                <a:ext cx="5943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400" i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称为水头损失（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head loss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3D4EC40-3A1A-4A5B-8DBA-A0CAB23132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330200"/>
                <a:ext cx="5943600" cy="461665"/>
              </a:xfrm>
              <a:prstGeom prst="rect">
                <a:avLst/>
              </a:prstGeom>
              <a:blipFill>
                <a:blip r:embed="rId4"/>
                <a:stretch>
                  <a:fillRect l="-308" t="-14474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FF0E322-FF0E-4AAF-B71D-3AFAFEDB5A5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058C6F-158B-4678-A256-96A6970176ED}"/>
              </a:ext>
            </a:extLst>
          </p:cNvPr>
          <p:cNvSpPr txBox="1"/>
          <p:nvPr/>
        </p:nvSpPr>
        <p:spPr>
          <a:xfrm>
            <a:off x="1524000" y="5562600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思考：为何多出来额外损失？</a:t>
            </a:r>
            <a:endParaRPr 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728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D2A6C-4C13-49D9-8CB9-FB2F4EAE2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1A062C-1287-4FAA-8B4B-859DC2405CC2}"/>
              </a:ext>
            </a:extLst>
          </p:cNvPr>
          <p:cNvSpPr txBox="1"/>
          <p:nvPr/>
        </p:nvSpPr>
        <p:spPr>
          <a:xfrm>
            <a:off x="609600" y="2069167"/>
            <a:ext cx="6781800" cy="2245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掌握控制体概念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三个守恒定律的概念，方程，不同表达形式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具体问题，需要从每一项概念出发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对解决问题，要有充分信心</a:t>
            </a:r>
            <a:endParaRPr lang="en-US" sz="2400" b="1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52C5A79-6506-4EC2-A466-57588AE0117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165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A0FE5-9014-4AC6-9BA7-98942159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D0E2CE-6659-4967-9794-F71480527B1B}"/>
              </a:ext>
            </a:extLst>
          </p:cNvPr>
          <p:cNvSpPr txBox="1"/>
          <p:nvPr/>
        </p:nvSpPr>
        <p:spPr>
          <a:xfrm>
            <a:off x="1295400" y="1752600"/>
            <a:ext cx="5833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4.14</a:t>
            </a:r>
            <a:r>
              <a:rPr lang="zh-CN" altLang="en-US" sz="2400" dirty="0"/>
              <a:t>、</a:t>
            </a:r>
            <a:r>
              <a:rPr lang="en-US" altLang="zh-CN" sz="2400" dirty="0"/>
              <a:t>5.10</a:t>
            </a:r>
            <a:r>
              <a:rPr lang="zh-CN" altLang="en-US" sz="2400" dirty="0"/>
              <a:t>、</a:t>
            </a:r>
            <a:r>
              <a:rPr lang="en-US" altLang="zh-CN" sz="2400" dirty="0"/>
              <a:t>5.32</a:t>
            </a:r>
            <a:r>
              <a:rPr lang="zh-CN" altLang="en-US" sz="2400" dirty="0"/>
              <a:t>、</a:t>
            </a:r>
            <a:r>
              <a:rPr lang="en-US" altLang="zh-CN" sz="2400" dirty="0"/>
              <a:t>6.7</a:t>
            </a:r>
          </a:p>
          <a:p>
            <a:endParaRPr lang="en-US" sz="24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7C2FE1-E683-49D2-AADA-8B111D50B0E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8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415480" y="1103914"/>
            <a:ext cx="8394700" cy="482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速度、加速度：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任意质点、任意时刻的速度和加速度</a:t>
            </a:r>
          </a:p>
        </p:txBody>
      </p:sp>
      <p:graphicFrame>
        <p:nvGraphicFramePr>
          <p:cNvPr id="20" name="Object 10"/>
          <p:cNvGraphicFramePr>
            <a:graphicFrameLocks noChangeAspect="1"/>
          </p:cNvGraphicFramePr>
          <p:nvPr/>
        </p:nvGraphicFramePr>
        <p:xfrm>
          <a:off x="2747628" y="2278895"/>
          <a:ext cx="3384376" cy="1778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197100" imgH="1168400" progId="Equation.3">
                  <p:embed/>
                </p:oleObj>
              </mc:Choice>
              <mc:Fallback>
                <p:oleObj r:id="rId3" imgW="2197100" imgH="1168400" progId="Equation.3">
                  <p:embed/>
                  <p:pic>
                    <p:nvPicPr>
                      <p:cNvPr id="2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628" y="2278895"/>
                        <a:ext cx="3384376" cy="1778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/>
        </p:nvGraphicFramePr>
        <p:xfrm>
          <a:off x="2747629" y="4853842"/>
          <a:ext cx="2817005" cy="1857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828800" imgH="1218960" progId="Equation.3">
                  <p:embed/>
                </p:oleObj>
              </mc:Choice>
              <mc:Fallback>
                <p:oleObj name="公式" r:id="rId5" imgW="1828800" imgH="1218960" progId="Equation.3">
                  <p:embed/>
                  <p:pic>
                    <p:nvPicPr>
                      <p:cNvPr id="2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629" y="4853842"/>
                        <a:ext cx="2817005" cy="1857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7"/>
          <p:cNvGraphicFramePr>
            <a:graphicFrameLocks noChangeAspect="1"/>
          </p:cNvGraphicFramePr>
          <p:nvPr/>
        </p:nvGraphicFramePr>
        <p:xfrm>
          <a:off x="5375921" y="1756845"/>
          <a:ext cx="2279615" cy="390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028254" imgH="203112" progId="Equation.DSMT4">
                  <p:embed/>
                </p:oleObj>
              </mc:Choice>
              <mc:Fallback>
                <p:oleObj r:id="rId7" imgW="1028254" imgH="203112" progId="Equation.DSMT4">
                  <p:embed/>
                  <p:pic>
                    <p:nvPicPr>
                      <p:cNvPr id="22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921" y="1756845"/>
                        <a:ext cx="2279615" cy="390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9"/>
          <p:cNvGraphicFramePr>
            <a:graphicFrameLocks noChangeAspect="1"/>
          </p:cNvGraphicFramePr>
          <p:nvPr/>
        </p:nvGraphicFramePr>
        <p:xfrm>
          <a:off x="5491854" y="4243025"/>
          <a:ext cx="2449135" cy="50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168400" imgH="241300" progId="Equation.DSMT4">
                  <p:embed/>
                </p:oleObj>
              </mc:Choice>
              <mc:Fallback>
                <p:oleObj r:id="rId9" imgW="1168400" imgH="241300" progId="Equation.DSMT4">
                  <p:embed/>
                  <p:pic>
                    <p:nvPicPr>
                      <p:cNvPr id="2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1854" y="4243025"/>
                        <a:ext cx="2449135" cy="506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775520" y="1700808"/>
            <a:ext cx="2376264" cy="463846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流体质点的速度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1775520" y="4235543"/>
            <a:ext cx="2664296" cy="463846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流体质点的加速度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46B7A7F-E5C1-4B33-92CD-8FF15148A43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5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1524002" y="1441477"/>
            <a:ext cx="2276475" cy="1165225"/>
          </a:xfrm>
          <a:prstGeom prst="star16">
            <a:avLst>
              <a:gd name="adj" fmla="val 37500"/>
            </a:avLst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path path="shape">
              <a:fillToRect l="50000" t="50000" r="50000" b="50000"/>
            </a:path>
          </a:gradFill>
          <a:ln w="57150" cmpd="thickThin">
            <a:solidFill>
              <a:srgbClr val="FF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zh-CN" altLang="en-US" sz="28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问题 </a:t>
            </a:r>
          </a:p>
        </p:txBody>
      </p:sp>
      <p:grpSp>
        <p:nvGrpSpPr>
          <p:cNvPr id="12" name="Group 4"/>
          <p:cNvGrpSpPr>
            <a:grpSpLocks/>
          </p:cNvGrpSpPr>
          <p:nvPr/>
        </p:nvGrpSpPr>
        <p:grpSpPr bwMode="auto">
          <a:xfrm>
            <a:off x="2316163" y="3278212"/>
            <a:ext cx="7524750" cy="457200"/>
            <a:chOff x="530" y="1026"/>
            <a:chExt cx="5344" cy="288"/>
          </a:xfrm>
        </p:grpSpPr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530" y="1117"/>
              <a:ext cx="221" cy="192"/>
            </a:xfrm>
            <a:prstGeom prst="ellipse">
              <a:avLst/>
            </a:prstGeom>
            <a:gradFill rotWithShape="0">
              <a:gsLst>
                <a:gs pos="0">
                  <a:srgbClr val="FF6600">
                    <a:gamma/>
                    <a:shade val="46275"/>
                    <a:invGamma/>
                  </a:srgbClr>
                </a:gs>
                <a:gs pos="5000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798" y="1026"/>
              <a:ext cx="5076" cy="288"/>
            </a:xfrm>
            <a:prstGeom prst="rect">
              <a:avLst/>
            </a:prstGeom>
            <a:gradFill rotWithShape="1">
              <a:gsLst>
                <a:gs pos="0">
                  <a:srgbClr val="FFCC66"/>
                </a:gs>
                <a:gs pos="50000">
                  <a:schemeClr val="bg1"/>
                </a:gs>
                <a:gs pos="100000">
                  <a:srgbClr val="FFCC6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zh-CN" altLang="en-US" sz="2400" dirty="0">
                  <a:latin typeface="楷体_GB2312" pitchFamily="49" charset="-122"/>
                </a:rPr>
                <a:t> </a:t>
              </a:r>
              <a:r>
                <a:rPr kumimoji="1" lang="zh-CN" altLang="en-US" sz="2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每个质点运动规律不同，很难跟踪足够多质点</a:t>
              </a:r>
            </a:p>
          </p:txBody>
        </p:sp>
      </p:grp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2316163" y="4165625"/>
            <a:ext cx="311150" cy="304800"/>
          </a:xfrm>
          <a:prstGeom prst="ellipse">
            <a:avLst/>
          </a:prstGeom>
          <a:gradFill rotWithShape="0">
            <a:gsLst>
              <a:gs pos="0">
                <a:srgbClr val="FF6600">
                  <a:gamma/>
                  <a:shade val="46275"/>
                  <a:invGamma/>
                </a:srgbClr>
              </a:gs>
              <a:gs pos="50000">
                <a:srgbClr val="FF6600"/>
              </a:gs>
              <a:gs pos="100000">
                <a:srgbClr val="FF66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zh-CN" sz="2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2711450" y="4044975"/>
            <a:ext cx="4630738" cy="457200"/>
          </a:xfrm>
          <a:prstGeom prst="rect">
            <a:avLst/>
          </a:prstGeom>
          <a:gradFill rotWithShape="1">
            <a:gsLst>
              <a:gs pos="0">
                <a:srgbClr val="FFCC66"/>
              </a:gs>
              <a:gs pos="50000">
                <a:schemeClr val="bg1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zh-CN" altLang="en-US" sz="2400" dirty="0">
                <a:latin typeface="楷体_GB2312" pitchFamily="49" charset="-122"/>
              </a:rPr>
              <a:t>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数学上存在难以克服的困难</a:t>
            </a:r>
          </a:p>
        </p:txBody>
      </p:sp>
      <p:sp>
        <p:nvSpPr>
          <p:cNvPr id="17" name="Oval 9"/>
          <p:cNvSpPr>
            <a:spLocks noChangeArrowheads="1"/>
          </p:cNvSpPr>
          <p:nvPr/>
        </p:nvSpPr>
        <p:spPr bwMode="auto">
          <a:xfrm>
            <a:off x="2330450" y="4938737"/>
            <a:ext cx="311150" cy="304800"/>
          </a:xfrm>
          <a:prstGeom prst="ellipse">
            <a:avLst/>
          </a:prstGeom>
          <a:gradFill rotWithShape="0">
            <a:gsLst>
              <a:gs pos="0">
                <a:srgbClr val="FF6600">
                  <a:gamma/>
                  <a:shade val="46275"/>
                  <a:invGamma/>
                </a:srgbClr>
              </a:gs>
              <a:gs pos="50000">
                <a:srgbClr val="FF6600"/>
              </a:gs>
              <a:gs pos="100000">
                <a:srgbClr val="FF66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zh-CN" sz="2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2711450" y="4827612"/>
            <a:ext cx="6192838" cy="457200"/>
          </a:xfrm>
          <a:prstGeom prst="rect">
            <a:avLst/>
          </a:prstGeom>
          <a:gradFill rotWithShape="1">
            <a:gsLst>
              <a:gs pos="0">
                <a:srgbClr val="FFCC66"/>
              </a:gs>
              <a:gs pos="50000">
                <a:schemeClr val="bg1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zh-CN" altLang="en-US" sz="2400" dirty="0">
                <a:latin typeface="楷体_GB2312" pitchFamily="49" charset="-122"/>
              </a:rPr>
              <a:t>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实用上，不需要知道每个质点的运动情况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208215" y="5546750"/>
            <a:ext cx="7096125" cy="625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0"/>
              </a:spcBef>
            </a:pPr>
            <a:r>
              <a:rPr kumimoji="1" lang="zh-CN" altLang="en-US" sz="2800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因此，该方法在工程上很少采用。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12"/>
              <p:cNvSpPr txBox="1">
                <a:spLocks noGrp="1"/>
              </p:cNvSpPr>
              <p:nvPr>
                <p:ph/>
              </p:nvPr>
            </p:nvSpPr>
            <p:spPr bwMode="auto">
              <a:xfrm>
                <a:off x="4151313" y="1441450"/>
                <a:ext cx="5867400" cy="1404938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CCFF"/>
                  </a:gs>
                </a:gsLst>
                <a:lin ang="54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limited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fluid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points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Object 1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 bwMode="auto">
              <a:xfrm>
                <a:off x="4151313" y="1441450"/>
                <a:ext cx="5867400" cy="1404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8C92BEB-91C4-4550-ABEB-D6DAD640858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8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733071" y="1618089"/>
            <a:ext cx="8613419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kumimoji="1" lang="zh-CN" altLang="en-US" sz="2200" u="sng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流场法</a:t>
            </a:r>
            <a:r>
              <a:rPr lang="zh-CN" altLang="en-US" sz="22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仿宋_GB2312"/>
              </a:rPr>
              <a:t>：</a:t>
            </a:r>
            <a:r>
              <a:rPr lang="zh-CN" altLang="en-US" sz="2200" b="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考察空间每一点上的物理量及其变化。研究流体质点在通过某一空间点时流动参数随时间的变化规律</a:t>
            </a:r>
          </a:p>
        </p:txBody>
      </p:sp>
      <p:sp>
        <p:nvSpPr>
          <p:cNvPr id="15" name="Rectangle 334"/>
          <p:cNvSpPr txBox="1">
            <a:spLocks noChangeArrowheads="1"/>
          </p:cNvSpPr>
          <p:nvPr/>
        </p:nvSpPr>
        <p:spPr bwMode="auto">
          <a:xfrm>
            <a:off x="1733071" y="2613785"/>
            <a:ext cx="8874121" cy="108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buClr>
                <a:srgbClr val="000099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2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物理量在</a:t>
            </a:r>
            <a:r>
              <a:rPr lang="zh-CN" altLang="en-US" sz="2200" kern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空间</a:t>
            </a:r>
            <a:r>
              <a:rPr lang="zh-CN" altLang="en-US" sz="22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有一个</a:t>
            </a:r>
            <a:r>
              <a:rPr lang="zh-CN" altLang="en-US" sz="2200" kern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分布</a:t>
            </a:r>
            <a:r>
              <a:rPr lang="zh-CN" altLang="en-US" sz="22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，可随</a:t>
            </a:r>
            <a:r>
              <a:rPr lang="zh-CN" altLang="en-US" sz="2200" kern="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时间</a:t>
            </a:r>
            <a:r>
              <a:rPr lang="zh-CN" altLang="en-US" sz="22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变化</a:t>
            </a:r>
          </a:p>
          <a:p>
            <a:pPr marL="800100" lvl="3" indent="-342900" eaLnBrk="1" hangingPunct="1">
              <a:spcBef>
                <a:spcPts val="900"/>
              </a:spcBef>
              <a:buFont typeface="Wingdings" panose="05000000000000000000" pitchFamily="2" charset="2"/>
              <a:buChar char="Ø"/>
            </a:pPr>
            <a:r>
              <a:rPr lang="zh-CN" altLang="en-US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场的概念，着眼于空间的固定点的</a:t>
            </a:r>
            <a:r>
              <a:rPr lang="zh-CN" altLang="en-US" kern="0" dirty="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物理量 </a:t>
            </a:r>
            <a:r>
              <a:rPr lang="en-US" altLang="zh-CN" i="1" kern="0" dirty="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 </a:t>
            </a:r>
            <a:endParaRPr lang="zh-CN" altLang="en-US" sz="1800" kern="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2495600" y="4514899"/>
            <a:ext cx="6264696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/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 y, z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表示空间点的坐标</a:t>
            </a:r>
            <a:r>
              <a:rPr lang="en-US" altLang="zh-CN" dirty="0"/>
              <a:t>.</a:t>
            </a:r>
          </a:p>
        </p:txBody>
      </p:sp>
      <p:sp>
        <p:nvSpPr>
          <p:cNvPr id="18" name="AutoShape 313"/>
          <p:cNvSpPr>
            <a:spLocks noChangeArrowheads="1"/>
          </p:cNvSpPr>
          <p:nvPr/>
        </p:nvSpPr>
        <p:spPr bwMode="auto">
          <a:xfrm>
            <a:off x="5951984" y="3868966"/>
            <a:ext cx="4624064" cy="392646"/>
          </a:xfrm>
          <a:prstGeom prst="wedgeRectCallout">
            <a:avLst>
              <a:gd name="adj1" fmla="val -64195"/>
              <a:gd name="adj2" fmla="val -41165"/>
            </a:avLst>
          </a:prstGeom>
          <a:solidFill>
            <a:srgbClr val="FFFF99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位移、速度、加速度、密度、压强、温度等</a:t>
            </a:r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 flipV="1">
            <a:off x="6012569" y="3942564"/>
            <a:ext cx="504825" cy="287337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aphicFrame>
        <p:nvGraphicFramePr>
          <p:cNvPr id="41" name="Object 5"/>
          <p:cNvGraphicFramePr>
            <a:graphicFrameLocks noChangeAspect="1"/>
          </p:cNvGraphicFramePr>
          <p:nvPr/>
        </p:nvGraphicFramePr>
        <p:xfrm>
          <a:off x="3071428" y="3686334"/>
          <a:ext cx="196056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77476" imgH="203112" progId="Equation.DSMT4">
                  <p:embed/>
                </p:oleObj>
              </mc:Choice>
              <mc:Fallback>
                <p:oleObj name="Equation" r:id="rId3" imgW="977476" imgH="203112" progId="Equation.DSMT4">
                  <p:embed/>
                  <p:pic>
                    <p:nvPicPr>
                      <p:cNvPr id="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428" y="3686334"/>
                        <a:ext cx="1960563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337"/>
          <p:cNvSpPr>
            <a:spLocks noChangeArrowheads="1"/>
          </p:cNvSpPr>
          <p:nvPr/>
        </p:nvSpPr>
        <p:spPr bwMode="auto">
          <a:xfrm>
            <a:off x="1343473" y="5229201"/>
            <a:ext cx="3528392" cy="485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9pPr>
          </a:lstStyle>
          <a:p>
            <a:pPr marL="800100" lvl="1" indent="-342900" eaLnBrk="1" hangingPunct="1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2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物理量的空间变化</a:t>
            </a:r>
          </a:p>
        </p:txBody>
      </p:sp>
      <p:pic>
        <p:nvPicPr>
          <p:cNvPr id="43" name="Picture 2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9" t="9842" r="8749" b="9842"/>
          <a:stretch>
            <a:fillRect/>
          </a:stretch>
        </p:blipFill>
        <p:spPr bwMode="auto">
          <a:xfrm>
            <a:off x="7032105" y="4285916"/>
            <a:ext cx="2972643" cy="2572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1447800" y="950999"/>
            <a:ext cx="3164326" cy="494624"/>
          </a:xfrm>
          <a:prstGeom prst="rect">
            <a:avLst/>
          </a:prstGeom>
          <a:gradFill rotWithShape="1">
            <a:gsLst>
              <a:gs pos="0">
                <a:schemeClr val="hlink">
                  <a:alpha val="50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1.2 </a:t>
            </a:r>
            <a:r>
              <a:rPr lang="zh-CN" altLang="en-US" sz="2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欧拉</a:t>
            </a:r>
            <a:r>
              <a:rPr lang="en-US" altLang="zh-CN" sz="2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(Euler)</a:t>
            </a:r>
            <a:r>
              <a:rPr lang="zh-CN" altLang="en-US" sz="2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描述</a:t>
            </a:r>
            <a:endParaRPr lang="en-US" altLang="zh-CN" sz="2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99E6661-F878-4AAF-9395-CDBC2D1F18F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7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 animBg="1"/>
      <p:bldP spid="40" grpId="0" animBg="1"/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7711</TotalTime>
  <Words>1963</Words>
  <Application>Microsoft Office PowerPoint</Application>
  <PresentationFormat>宽屏</PresentationFormat>
  <Paragraphs>399</Paragraphs>
  <Slides>62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62</vt:i4>
      </vt:variant>
    </vt:vector>
  </HeadingPairs>
  <TitlesOfParts>
    <vt:vector size="79" baseType="lpstr">
      <vt:lpstr>等线</vt:lpstr>
      <vt:lpstr>黑体</vt:lpstr>
      <vt:lpstr>华文中宋</vt:lpstr>
      <vt:lpstr>楷体_GB2312</vt:lpstr>
      <vt:lpstr>宋体</vt:lpstr>
      <vt:lpstr>微软雅黑</vt:lpstr>
      <vt:lpstr>Arial</vt:lpstr>
      <vt:lpstr>Calibri</vt:lpstr>
      <vt:lpstr>Cambria Math</vt:lpstr>
      <vt:lpstr>Garamond</vt:lpstr>
      <vt:lpstr>Times New Roman</vt:lpstr>
      <vt:lpstr>Wingdings</vt:lpstr>
      <vt:lpstr>Office Theme</vt:lpstr>
      <vt:lpstr>Equation.DSMT4</vt:lpstr>
      <vt:lpstr>Equation</vt:lpstr>
      <vt:lpstr>公式</vt:lpstr>
      <vt:lpstr>Equation.3</vt:lpstr>
      <vt:lpstr>第3讲（第3-6章）   流体分析的基本原理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稳态与非稳态流动</vt:lpstr>
      <vt:lpstr>稳态与非稳态流动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两种特殊情形</vt:lpstr>
      <vt:lpstr>例子1</vt:lpstr>
      <vt:lpstr>例子2</vt:lpstr>
      <vt:lpstr>例子2</vt:lpstr>
      <vt:lpstr>例子3</vt:lpstr>
      <vt:lpstr>盐水质量的变化</vt:lpstr>
      <vt:lpstr>盐质量的变化</vt:lpstr>
      <vt:lpstr>3.牛顿第二定律</vt:lpstr>
      <vt:lpstr>注意中文翻译的错误</vt:lpstr>
      <vt:lpstr>例4：流体对弯管的作用力 </vt:lpstr>
      <vt:lpstr>PowerPoint 演示文稿</vt:lpstr>
      <vt:lpstr>PowerPoint 演示文稿</vt:lpstr>
      <vt:lpstr>控制体的另一种选取方法</vt:lpstr>
      <vt:lpstr>例5：射流冲击挡板受力分析</vt:lpstr>
      <vt:lpstr>PowerPoint 演示文稿</vt:lpstr>
      <vt:lpstr>例6：蒸汽煤水车的受力 （教材35页例2） </vt:lpstr>
      <vt:lpstr>PowerPoint 演示文稿</vt:lpstr>
      <vt:lpstr>PowerPoint 演示文稿</vt:lpstr>
      <vt:lpstr>PowerPoint 演示文稿</vt:lpstr>
      <vt:lpstr>PowerPoint 演示文稿</vt:lpstr>
      <vt:lpstr>动量矩的积分关系式：线动量的拓展</vt:lpstr>
      <vt:lpstr>动量矩平衡方程</vt:lpstr>
      <vt:lpstr>对于泵和涡轮的应用</vt:lpstr>
      <vt:lpstr>PowerPoint 演示文稿</vt:lpstr>
      <vt:lpstr>PowerPoint 演示文稿</vt:lpstr>
      <vt:lpstr>4.能量守恒</vt:lpstr>
      <vt:lpstr>PowerPoint 演示文稿</vt:lpstr>
      <vt:lpstr>例8</vt:lpstr>
      <vt:lpstr>PowerPoint 演示文稿</vt:lpstr>
      <vt:lpstr>例9：泵的做功</vt:lpstr>
      <vt:lpstr>PowerPoint 演示文稿</vt:lpstr>
      <vt:lpstr>英制单位计算</vt:lpstr>
      <vt:lpstr>伯努利方程 （Bernoulli Equation）</vt:lpstr>
      <vt:lpstr>例10：容器下部出水速度</vt:lpstr>
      <vt:lpstr>例11 三大定律的综合应用</vt:lpstr>
      <vt:lpstr>例11 三大定律的综合应用</vt:lpstr>
      <vt:lpstr>PowerPoint 演示文稿</vt:lpstr>
      <vt:lpstr>总结</vt:lpstr>
      <vt:lpstr>课后作业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liyong</dc:creator>
  <cp:lastModifiedBy>s ss</cp:lastModifiedBy>
  <cp:revision>325</cp:revision>
  <cp:lastPrinted>2021-03-18T05:41:45Z</cp:lastPrinted>
  <dcterms:created xsi:type="dcterms:W3CDTF">2019-09-29T01:37:25Z</dcterms:created>
  <dcterms:modified xsi:type="dcterms:W3CDTF">2023-03-18T23:57:10Z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2019-09-29T00:00:00Z</vt:filetime>
  </property>
</Properties>
</file>