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948" r:id="rId1"/>
  </p:sldMasterIdLst>
  <p:notesMasterIdLst>
    <p:notesMasterId r:id="rId35"/>
  </p:notesMasterIdLst>
  <p:handoutMasterIdLst>
    <p:handoutMasterId r:id="rId36"/>
  </p:handoutMasterIdLst>
  <p:sldIdLst>
    <p:sldId id="448" r:id="rId2"/>
    <p:sldId id="417" r:id="rId3"/>
    <p:sldId id="419" r:id="rId4"/>
    <p:sldId id="449" r:id="rId5"/>
    <p:sldId id="450" r:id="rId6"/>
    <p:sldId id="485" r:id="rId7"/>
    <p:sldId id="470" r:id="rId8"/>
    <p:sldId id="471" r:id="rId9"/>
    <p:sldId id="420" r:id="rId10"/>
    <p:sldId id="421" r:id="rId11"/>
    <p:sldId id="423" r:id="rId12"/>
    <p:sldId id="444" r:id="rId13"/>
    <p:sldId id="442" r:id="rId14"/>
    <p:sldId id="443" r:id="rId15"/>
    <p:sldId id="427" r:id="rId16"/>
    <p:sldId id="428" r:id="rId17"/>
    <p:sldId id="429" r:id="rId18"/>
    <p:sldId id="467" r:id="rId19"/>
    <p:sldId id="438" r:id="rId20"/>
    <p:sldId id="439" r:id="rId21"/>
    <p:sldId id="440" r:id="rId22"/>
    <p:sldId id="472" r:id="rId23"/>
    <p:sldId id="473" r:id="rId24"/>
    <p:sldId id="474" r:id="rId25"/>
    <p:sldId id="475" r:id="rId26"/>
    <p:sldId id="477" r:id="rId27"/>
    <p:sldId id="478" r:id="rId28"/>
    <p:sldId id="479" r:id="rId29"/>
    <p:sldId id="480" r:id="rId30"/>
    <p:sldId id="482" r:id="rId31"/>
    <p:sldId id="484" r:id="rId32"/>
    <p:sldId id="483" r:id="rId33"/>
    <p:sldId id="48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3366FF"/>
    <a:srgbClr val="6666FF"/>
    <a:srgbClr val="008000"/>
    <a:srgbClr val="000066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74226" autoAdjust="0"/>
  </p:normalViewPr>
  <p:slideViewPr>
    <p:cSldViewPr>
      <p:cViewPr varScale="1">
        <p:scale>
          <a:sx n="64" d="100"/>
          <a:sy n="64" d="100"/>
        </p:scale>
        <p:origin x="21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1B66AA-E433-4968-82F0-F8A15BE0C5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DF046F-C103-4F1E-9965-EEEBC04C25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5F75F3-D10D-4276-99D1-F00F9FA422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C8800EA-7727-4FB6-BFE1-0693DA3205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BC86753-1E46-4415-9504-989C72B28E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8A7D756-3087-42F6-A273-6C437DB30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EE7DA2-32F2-4E5C-94D8-FA8A69A216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9D75B84-58D1-4014-A723-CFEE6E1CD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343629-5596-49DE-BE88-69EF08BA7B1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0B3EE13-F244-4368-99E4-9DFE69BDA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FA15F73-DBB1-4F40-ACB3-061FFC8B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4.2 </a:t>
            </a:r>
            <a:r>
              <a:rPr lang="zh-CN" altLang="en-US" dirty="0">
                <a:latin typeface="Arial" panose="020B0604020202020204" pitchFamily="34" charset="0"/>
              </a:rPr>
              <a:t>基数不要求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唯一做要求的是（整除，模运算，最大公倍数，公约数）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0B172F0-D369-4675-9D5A-1ABD2E5E9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B2311E-232B-442F-BE11-11CF0DBB4AF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719E849-61A9-411F-842A-49430685F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340EDE-B4AC-435C-8DD1-B7A1803B0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F01D983-0D4A-459C-B7A1-0AB8804B7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BEA470-09BF-4C1A-A6E5-DBADF71C8ED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B3D881A-7803-4545-8610-B6C9D1B07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D241B7-DE49-4124-BF5D-C4A26A2A9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FE462-B9B9-4A9F-99E9-0C05C01F7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AF0359-09D6-40BD-BB20-0FFC1745D7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8F4A31E-BD36-4D40-AF82-8525244D9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4CEC763-F330-44A2-AAC4-B0AC74E9F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8572E61-FDA5-4AD3-B2E8-3AC7BB353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637AD9-A1F0-4532-B65E-8BA9FF7DEE0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1A20A60-FB5D-435B-8759-4E6D1C39A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961DCDE-E66F-4108-8751-7293C0E0E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BAB4D7C-FB74-43F1-92DA-E5C00914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B9E7FD-B01D-4899-A641-9771B6089CF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400A424-438D-4018-B1A6-8E91B03B4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6F3B9A1-F6BE-4407-8D2A-339B2791E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5FC1982-3747-4025-ABC0-75AB7E14F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807735-2D49-4E47-8B13-2E67FEDFC84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5B10188-CD0B-43C9-A369-A3189B934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B036C6E-5A47-48E5-9EA5-2B321DB29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1721347-BE1B-4631-9FFC-25FC96E1C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C28138-4C43-4717-AD2B-F6F8077C31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26CF2D3-2391-4B87-9D8C-9CC5B3BE8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C5CECD7-FA61-4735-94FD-FDC5E23E4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145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1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44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46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39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21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952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240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4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9F2BD1-EA75-4AE4-8641-52D0B8799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78D04A-7E6E-4AF4-8F48-E362EC43F9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15AA0E-634A-4F16-94DB-75F31206C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FF062C4-9E98-4003-9215-BEBBAEA2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633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443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49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A0184C-0D68-4A1F-B653-03C5EA8C8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28EC83-4483-498A-AB74-C398D16FBA4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FB7EA8-ED9D-40A8-8787-65A79C49A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057576-F275-4F9E-898A-4E4603CD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4B5F5B8-4C3F-4F35-A2D4-B6D50DC80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4ECF70-B9EA-4332-8301-0549B549DBC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DA9EE21-89E2-425C-BDE7-6D1E9B05F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B2813E-0616-4802-80C7-B02B9547B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3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6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362EB1B-7640-4B3E-A6EA-487E9360C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C40FE2A-E565-4285-AB64-2106D7C71D3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FF32FC6-5436-4B59-90F0-3124F4191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61C1EFB-5F35-4C48-A1F7-1766C710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A486DF-5309-4A7C-8B0C-72A1A68F3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DA8899-7EF0-4B6C-83DF-08D5A099C47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0250C6E-83A7-4C5A-BC5F-E739822AE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781AFC4-E1CF-4E91-9BED-ED0015D3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63DF2-EFF2-87FA-49B1-B76DCEBCF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0E0E37-06F3-0CB8-3AE5-4687E3A9B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936E4-BB0F-899F-C908-696BAC0A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D522D-21FD-D4CC-49E1-6BDFD167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9D9E3-39C1-9ABD-CA70-5AD3F5F8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E6AC5-B4D3-4DA5-9C8F-164972FA8AD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97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E58F-05E3-BB86-8078-E0CAF2C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C8EDE-D61D-DA7A-2B69-CF5B9F38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AFF03-2419-23E6-8713-438F9B7C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33B35-F4A4-9D1F-E4EF-D3E426FF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FF684-DE53-6459-A600-A7D251C5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11D7C-EE44-47CD-B994-46F0A11D03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7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4990E-A64E-57DC-FCFC-2DCC74C17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B4D313-EC6D-E80E-A699-4637FF13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4F378-7C19-30E7-F35B-08F3355B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C98B9-142B-21A0-4777-79ABB42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AF508-43AE-4BC4-940E-37652B7A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24BD4-FAE6-4AF1-A7DE-12B3549A28E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2478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82551-0A62-3A77-F685-D6908DC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D4053-24A4-2AD8-7F6B-4ECAD029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79ADF-DB2E-2D37-1696-C755460E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9E0C2-02A3-B617-4B74-1E55EBE9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6AB11-CCC1-CE3A-6BEA-08F93B32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57098-B9FC-491D-B174-FEABA8B28F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48F8F-3C13-4BE1-1D6B-5EC18B27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6145B-1DA2-2684-316E-7418C787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ED1AC-6338-AF3A-B79E-FB55C2CB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17E23-C468-1105-9B1D-3DE07742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D7E5F-7101-5E55-333A-510C3479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B778E-D4EB-4823-AB13-495FD8EDABC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12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C626-4085-9CF7-F8A8-38D2CC0E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2C3BB-AD29-B408-A8AF-AFC8D3574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08BA2-5B2D-886D-6EA8-D24BA0B3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2F127-8AFA-45D7-0FD8-FE070E6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1F0C2-9FC7-6610-DB28-AC69F5F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3A86D-418B-71E2-0D64-4CE7A7AB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41D12-9434-4C93-AA4C-ED6EA0156E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9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0C85-A843-C5F1-9E91-32451F6E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1DB3B-C604-3FCC-0CF9-A5C3F5BC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19748-7B97-7605-1BC5-8F3207B5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703CB-739A-A1B4-9E83-71ADA2BEB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63DB54-360C-F169-9810-60188E525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3A1DF0-DFD1-912D-B710-851F67F1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7C5730-C46F-C665-F337-4A211F7F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E6D329-257F-799F-9DB1-B8EFE52F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1C0E3-1907-41C9-A268-D54FB600BE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D09B3-4551-750A-2D73-7822224A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1286A-9C91-B64E-F524-36D256E5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831F18-E9E0-ADBB-F876-B888EE6A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0EFD7-0A22-1F00-48B6-38A16E8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6FD61-3FB0-4EE8-B169-34468F42312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24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8AFB84-ED8C-BEF0-9581-A92FDB3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A7431-C47D-1D2D-EC74-396A021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CC6D5-D156-DE03-165A-9ACC7EDC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02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F069-D837-97AC-486D-ED30C34D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4B00A-15C0-65A1-8483-B7354091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319D2-76D0-52ED-2E02-86B1E847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9B993-CDAC-5106-72A5-3EA554DB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4658B-A624-C129-CB84-984E48D2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43265-B4A3-BB9B-275F-CEE719FB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D03E0-336C-4D0B-822B-B01E426A0D8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5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F0C37-A635-3B40-AA4D-A4C80A5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53775-BAF9-096F-0062-4E216C751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94A0E-4D74-E4C5-DA6A-5B38FCA1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C6662-9A1F-B640-FA65-1A7B91FF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6A5F7-A2C7-1452-AC05-08F66235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25032-C4FD-81BE-F8A9-E6FB181F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D4B33-BDC5-43F9-9E75-C802CE7DA3D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1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11E8A-FEEF-4AA9-621D-1DBCEBA3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B3644-58FB-895F-6F53-E71994E4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F946A-5A33-9ABF-E991-26228DE1B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343B-195E-498F-90CF-C4DA1B74AA83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1CCE3-CE94-9088-34E4-5DA2545F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2F780-EE08-445C-8434-329AACA9C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F24BD4-FAE6-4AF1-A7DE-12B3549A28E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7" name="Object 79">
            <a:extLst>
              <a:ext uri="{FF2B5EF4-FFF2-40B4-BE49-F238E27FC236}">
                <a16:creationId xmlns:a16="http://schemas.microsoft.com/office/drawing/2014/main" id="{3F25A6FC-B70C-AB8A-9518-FD7489BB7D66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14" imgW="3154363" imgH="4708525" progId="MS_ClipArt_Gallery.2">
                  <p:embed/>
                </p:oleObj>
              </mc:Choice>
              <mc:Fallback>
                <p:oleObj name="Clip" r:id="rId14" imgW="3154363" imgH="4708525" progId="MS_ClipArt_Gallery.2">
                  <p:embed/>
                  <p:pic>
                    <p:nvPicPr>
                      <p:cNvPr id="7" name="Object 79">
                        <a:extLst>
                          <a:ext uri="{FF2B5EF4-FFF2-40B4-BE49-F238E27FC236}">
                            <a16:creationId xmlns:a16="http://schemas.microsoft.com/office/drawing/2014/main" id="{0F275466-B83C-9F95-B7ED-051602B5E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1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audio" Target="../media/audio1.wav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FAB864C-8866-4530-8F78-5294DD9D5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C980E9-F2E4-440E-AC42-D0E8647051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698" name="Text Box 2">
            <a:extLst>
              <a:ext uri="{FF2B5EF4-FFF2-40B4-BE49-F238E27FC236}">
                <a16:creationId xmlns:a16="http://schemas.microsoft.com/office/drawing/2014/main" id="{E495702C-0A08-4929-8BB1-8E28FB65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25" y="980728"/>
            <a:ext cx="83058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4800" dirty="0">
                <a:latin typeface="Arial" charset="0"/>
                <a:ea typeface="宋体" pitchFamily="2" charset="-122"/>
              </a:rPr>
              <a:t>CHAPTER  4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4800" dirty="0">
                <a:latin typeface="Arial" charset="0"/>
                <a:ea typeface="宋体" pitchFamily="2" charset="-122"/>
              </a:rPr>
              <a:t>Number Theory and Cryptography</a:t>
            </a:r>
            <a:endParaRPr kumimoji="1" lang="en-US" altLang="zh-CN" sz="4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E46B7F-E416-4FE2-964F-6ECD55CC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/>
            <a:fld id="{F515057E-123C-496D-B04B-83482BD77E5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700" name="Text Box 4">
            <a:extLst>
              <a:ext uri="{FF2B5EF4-FFF2-40B4-BE49-F238E27FC236}">
                <a16:creationId xmlns:a16="http://schemas.microsoft.com/office/drawing/2014/main" id="{3306F47F-C4A1-4BAF-8A58-95FE87C5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789040"/>
            <a:ext cx="73152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1800" dirty="0">
                <a:latin typeface="Arial" charset="0"/>
                <a:ea typeface="宋体" pitchFamily="2" charset="-122"/>
              </a:rPr>
              <a:t>4.1 Divisibility and Modular Arithmetic</a:t>
            </a:r>
            <a:r>
              <a:rPr kumimoji="1" lang="zh-CN" altLang="en-US" sz="1800" dirty="0">
                <a:latin typeface="Arial" charset="0"/>
                <a:ea typeface="宋体" pitchFamily="2" charset="-122"/>
              </a:rPr>
              <a:t>可分割性和模块化算术</a:t>
            </a:r>
            <a:endParaRPr kumimoji="1" lang="en-US" altLang="zh-CN" sz="1800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1800" dirty="0">
                <a:latin typeface="Arial" charset="0"/>
                <a:ea typeface="宋体" pitchFamily="2" charset="-122"/>
              </a:rPr>
              <a:t>4.3 Primes and Greatest Common Divisors</a:t>
            </a:r>
            <a:r>
              <a:rPr kumimoji="1" lang="zh-CN" altLang="en-US" sz="1800" dirty="0">
                <a:latin typeface="Arial" charset="0"/>
                <a:ea typeface="宋体" pitchFamily="2" charset="-122"/>
              </a:rPr>
              <a:t>素数和最大公除数</a:t>
            </a:r>
            <a:endParaRPr kumimoji="1" lang="en-US" altLang="zh-CN" sz="1800" dirty="0">
              <a:latin typeface="Arial" charset="0"/>
              <a:ea typeface="宋体" pitchFamily="2" charset="-122"/>
            </a:endParaRPr>
          </a:p>
          <a:p>
            <a:pPr algn="just" eaLnBrk="1" hangingPunct="1">
              <a:spcBef>
                <a:spcPct val="80000"/>
              </a:spcBef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4.4 Solving Congruences</a:t>
            </a:r>
            <a:r>
              <a:rPr kumimoji="1" lang="zh-CN" altLang="en-US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解决共轭的问题</a:t>
            </a:r>
            <a:endParaRPr kumimoji="1" lang="en-US" altLang="zh-CN" sz="18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422B2C49-58E3-44E4-81CD-3BED327C3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45E7E4-04E9-4BD2-BC2E-C3F5645214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04" name="AutoShape 4">
            <a:extLst>
              <a:ext uri="{FF2B5EF4-FFF2-40B4-BE49-F238E27FC236}">
                <a16:creationId xmlns:a16="http://schemas.microsoft.com/office/drawing/2014/main" id="{29B411FC-03BE-46FA-8677-D159D3A9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" y="431937"/>
            <a:ext cx="7924800" cy="162960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dirty="0"/>
              <a:t>】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算术基本定理</a:t>
            </a:r>
            <a:endParaRPr kumimoji="1" lang="en-US" altLang="zh-CN" sz="1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defRPr/>
            </a:pPr>
            <a:endParaRPr kumimoji="1" lang="en-US" altLang="zh-CN" sz="1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latin typeface="Times New Roman" pitchFamily="18" charset="0"/>
                <a:ea typeface="宋体" pitchFamily="2" charset="-122"/>
              </a:rPr>
              <a:t>每个大于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000" dirty="0">
                <a:latin typeface="Times New Roman" pitchFamily="18" charset="0"/>
                <a:ea typeface="宋体" pitchFamily="2" charset="-122"/>
              </a:rPr>
              <a:t>的整数都可以唯一地写为两个或多个素数的</a:t>
            </a:r>
            <a:endParaRPr kumimoji="1" lang="en-US" altLang="zh-CN" sz="20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defRPr/>
            </a:pPr>
            <a:r>
              <a:rPr kumimoji="1" lang="zh-CN" altLang="en-US" sz="2000" dirty="0">
                <a:latin typeface="Times New Roman" pitchFamily="18" charset="0"/>
                <a:ea typeface="宋体" pitchFamily="2" charset="-122"/>
              </a:rPr>
              <a:t>乘积，其中素数因子以非递减序排列</a:t>
            </a:r>
            <a:endParaRPr kumimoji="1" lang="en-US" altLang="zh-CN" sz="2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59EE6DC-D515-C26C-4B9A-CA2D268FAC89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2348880"/>
            <a:ext cx="7924800" cy="914400"/>
            <a:chOff x="290" y="436"/>
            <a:chExt cx="4992" cy="576"/>
          </a:xfrm>
        </p:grpSpPr>
        <p:sp>
          <p:nvSpPr>
            <p:cNvPr id="3" name="AutoShape 6">
              <a:extLst>
                <a:ext uri="{FF2B5EF4-FFF2-40B4-BE49-F238E27FC236}">
                  <a16:creationId xmlns:a16="http://schemas.microsoft.com/office/drawing/2014/main" id="{4F0E2624-9E05-7814-7AF1-DEF8971B5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436"/>
              <a:ext cx="4992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 sz="2000" dirty="0"/>
                <a:t>【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2</a:t>
              </a:r>
              <a:r>
                <a:rPr kumimoji="1" lang="en-US" altLang="zh-CN" sz="2000" dirty="0">
                  <a:latin typeface="Times New Roman" pitchFamily="18" charset="0"/>
                </a:rPr>
                <a:t>】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如果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是一个合数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composite integer,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那么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必有一个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素因子小于等于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4" name="Object 7">
              <a:extLst>
                <a:ext uri="{FF2B5EF4-FFF2-40B4-BE49-F238E27FC236}">
                  <a16:creationId xmlns:a16="http://schemas.microsoft.com/office/drawing/2014/main" id="{0994FF07-07C3-BA40-EDA9-294BEE0746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2704129"/>
                </p:ext>
              </p:extLst>
            </p:nvPr>
          </p:nvGraphicFramePr>
          <p:xfrm>
            <a:off x="1531" y="677"/>
            <a:ext cx="28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Microsoft 公式 3.0" r:id="rId5" imgW="241300" imgH="228600" progId="Equation.3">
                    <p:embed/>
                  </p:oleObj>
                </mc:Choice>
                <mc:Fallback>
                  <p:oleObj name="Microsoft 公式 3.0" r:id="rId5" imgW="241300" imgH="228600" progId="Equation.3">
                    <p:embed/>
                    <p:pic>
                      <p:nvPicPr>
                        <p:cNvPr id="61458" name="Object 7">
                          <a:extLst>
                            <a:ext uri="{FF2B5EF4-FFF2-40B4-BE49-F238E27FC236}">
                              <a16:creationId xmlns:a16="http://schemas.microsoft.com/office/drawing/2014/main" id="{B9D7286D-0D48-4854-9D3C-C3F194E10B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" y="677"/>
                          <a:ext cx="28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AutoShape 8">
            <a:extLst>
              <a:ext uri="{FF2B5EF4-FFF2-40B4-BE49-F238E27FC236}">
                <a16:creationId xmlns:a16="http://schemas.microsoft.com/office/drawing/2014/main" id="{3CE7162D-2D45-1C33-2EF4-EC021DBD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4" y="3415680"/>
            <a:ext cx="7391400" cy="3200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composite, it must has a factor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1&lt;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Hence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82C2E873-D595-9DC9-85CB-E375ADF86F2D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4668832"/>
            <a:ext cx="6858000" cy="457200"/>
            <a:chOff x="576" y="1680"/>
            <a:chExt cx="4320" cy="288"/>
          </a:xfrm>
        </p:grpSpPr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A5B38A3F-8C44-A70A-FE59-35FF0EF3A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80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see that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or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 , otherwise,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&gt;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8" name="Object 11">
              <a:extLst>
                <a:ext uri="{FF2B5EF4-FFF2-40B4-BE49-F238E27FC236}">
                  <a16:creationId xmlns:a16="http://schemas.microsoft.com/office/drawing/2014/main" id="{982F3CA0-0793-1667-3ACD-1A51AA7EC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1710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Microsoft 公式 3.0" r:id="rId7" imgW="241300" imgH="228600" progId="Equation.3">
                    <p:embed/>
                  </p:oleObj>
                </mc:Choice>
                <mc:Fallback>
                  <p:oleObj name="Microsoft 公式 3.0" r:id="rId7" imgW="241300" imgH="228600" progId="Equation.3">
                    <p:embed/>
                    <p:pic>
                      <p:nvPicPr>
                        <p:cNvPr id="61455" name="Object 11">
                          <a:extLst>
                            <a:ext uri="{FF2B5EF4-FFF2-40B4-BE49-F238E27FC236}">
                              <a16:creationId xmlns:a16="http://schemas.microsoft.com/office/drawing/2014/main" id="{1D09D419-D2C7-46B3-B681-DCBDB751D1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710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>
              <a:extLst>
                <a:ext uri="{FF2B5EF4-FFF2-40B4-BE49-F238E27FC236}">
                  <a16:creationId xmlns:a16="http://schemas.microsoft.com/office/drawing/2014/main" id="{F6A4653F-459E-011E-60D7-0FF38FC0A6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1716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Microsoft 公式 3.0" r:id="rId8" imgW="241300" imgH="228600" progId="Equation.3">
                    <p:embed/>
                  </p:oleObj>
                </mc:Choice>
                <mc:Fallback>
                  <p:oleObj name="Microsoft 公式 3.0" r:id="rId8" imgW="241300" imgH="228600" progId="Equation.3">
                    <p:embed/>
                    <p:pic>
                      <p:nvPicPr>
                        <p:cNvPr id="61456" name="Object 12">
                          <a:extLst>
                            <a:ext uri="{FF2B5EF4-FFF2-40B4-BE49-F238E27FC236}">
                              <a16:creationId xmlns:a16="http://schemas.microsoft.com/office/drawing/2014/main" id="{84EBA7D8-B33E-4179-9197-80F90641A3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1716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7B4B19F2-B464-707A-ECCA-4DFACB1AF1B9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5049832"/>
            <a:ext cx="6858000" cy="404813"/>
            <a:chOff x="576" y="2463"/>
            <a:chExt cx="4320" cy="255"/>
          </a:xfrm>
        </p:grpSpPr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DAD741DF-4AF5-633E-B5F4-49CA76D88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63"/>
              <a:ext cx="4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Hence 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positive divisor not exceeding 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2" name="Object 15">
              <a:extLst>
                <a:ext uri="{FF2B5EF4-FFF2-40B4-BE49-F238E27FC236}">
                  <a16:creationId xmlns:a16="http://schemas.microsoft.com/office/drawing/2014/main" id="{967CA2F5-2546-8596-850D-6F69C281E4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1" y="249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Microsoft 公式 3.0" r:id="rId9" imgW="241300" imgH="228600" progId="Equation.3">
                    <p:embed/>
                  </p:oleObj>
                </mc:Choice>
                <mc:Fallback>
                  <p:oleObj name="Microsoft 公式 3.0" r:id="rId9" imgW="241300" imgH="228600" progId="Equation.3">
                    <p:embed/>
                    <p:pic>
                      <p:nvPicPr>
                        <p:cNvPr id="61453" name="Object 15">
                          <a:extLst>
                            <a:ext uri="{FF2B5EF4-FFF2-40B4-BE49-F238E27FC236}">
                              <a16:creationId xmlns:a16="http://schemas.microsoft.com/office/drawing/2014/main" id="{D4BC2774-4134-45E3-A639-0D2E2E2D4D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249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6">
            <a:extLst>
              <a:ext uri="{FF2B5EF4-FFF2-40B4-BE49-F238E27FC236}">
                <a16:creationId xmlns:a16="http://schemas.microsoft.com/office/drawing/2014/main" id="{8837A95E-72D3-5115-3E3D-C09920A18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430832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This divisor is either prime or, by the fundamental Theorem of Arithmetic, has a prime divisor.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DFA5A6FE-AAE0-BA90-BCE9-CE505419311A}"/>
              </a:ext>
            </a:extLst>
          </p:cNvPr>
          <p:cNvGrpSpPr>
            <a:grpSpLocks/>
          </p:cNvGrpSpPr>
          <p:nvPr/>
        </p:nvGrpSpPr>
        <p:grpSpPr bwMode="auto">
          <a:xfrm>
            <a:off x="881063" y="6116632"/>
            <a:ext cx="7086600" cy="404813"/>
            <a:chOff x="576" y="3423"/>
            <a:chExt cx="4464" cy="255"/>
          </a:xfrm>
        </p:grpSpPr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87044971-2DB6-3A8C-5A71-A4FF2C19B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23"/>
              <a:ext cx="4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either case,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prime divisor less than or equal to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6" name="Object 19">
              <a:extLst>
                <a:ext uri="{FF2B5EF4-FFF2-40B4-BE49-F238E27FC236}">
                  <a16:creationId xmlns:a16="http://schemas.microsoft.com/office/drawing/2014/main" id="{A8EA321C-1AEF-06D1-5D5A-9FE24A9993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5" y="345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Microsoft 公式 3.0" r:id="rId10" imgW="241300" imgH="228600" progId="Equation.3">
                    <p:embed/>
                  </p:oleObj>
                </mc:Choice>
                <mc:Fallback>
                  <p:oleObj name="Microsoft 公式 3.0" r:id="rId10" imgW="241300" imgH="228600" progId="Equation.3">
                    <p:embed/>
                    <p:pic>
                      <p:nvPicPr>
                        <p:cNvPr id="61451" name="Object 19">
                          <a:extLst>
                            <a:ext uri="{FF2B5EF4-FFF2-40B4-BE49-F238E27FC236}">
                              <a16:creationId xmlns:a16="http://schemas.microsoft.com/office/drawing/2014/main" id="{18874758-EA3B-476C-8EE2-AAA46A94F6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345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4" grpId="0" animBg="1" autoUpdateAnimBg="0"/>
      <p:bldP spid="5" grpId="0" build="p" animBg="1" autoUpdateAnimBg="0"/>
      <p:bldP spid="13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57959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Show that 113 is prime.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94" y="3547856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42501" name="Object 5">
            <a:extLst>
              <a:ext uri="{FF2B5EF4-FFF2-40B4-BE49-F238E27FC236}">
                <a16:creationId xmlns:a16="http://schemas.microsoft.com/office/drawing/2014/main" id="{BEE19C01-ACD8-4BB8-8C66-23C7DD4DA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86030"/>
              </p:ext>
            </p:extLst>
          </p:nvPr>
        </p:nvGraphicFramePr>
        <p:xfrm>
          <a:off x="1391519" y="4005056"/>
          <a:ext cx="1866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519" y="4005056"/>
                        <a:ext cx="1866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2EC2256A-EF7B-4B49-9055-D7B312B88567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4797218"/>
            <a:ext cx="5975350" cy="473075"/>
            <a:chOff x="1066" y="1888"/>
            <a:chExt cx="3764" cy="298"/>
          </a:xfrm>
        </p:grpSpPr>
        <p:sp>
          <p:nvSpPr>
            <p:cNvPr id="63497" name="Text Box 7">
              <a:extLst>
                <a:ext uri="{FF2B5EF4-FFF2-40B4-BE49-F238E27FC236}">
                  <a16:creationId xmlns:a16="http://schemas.microsoft.com/office/drawing/2014/main" id="{8BADEAAB-B649-4E80-9A2E-D83C168C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888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 primes  not exceeding         are 2,3,5,7.    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3498" name="Object 8">
              <a:extLst>
                <a:ext uri="{FF2B5EF4-FFF2-40B4-BE49-F238E27FC236}">
                  <a16:creationId xmlns:a16="http://schemas.microsoft.com/office/drawing/2014/main" id="{D34DF08A-C304-40A8-B938-B1009381B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7" y="1933"/>
            <a:ext cx="40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7" imgW="368300" imgH="228600" progId="Equation.3">
                    <p:embed/>
                  </p:oleObj>
                </mc:Choice>
                <mc:Fallback>
                  <p:oleObj name="Equation" r:id="rId7" imgW="368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933"/>
                          <a:ext cx="40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2505" name="Text Box 9">
            <a:extLst>
              <a:ext uri="{FF2B5EF4-FFF2-40B4-BE49-F238E27FC236}">
                <a16:creationId xmlns:a16="http://schemas.microsoft.com/office/drawing/2014/main" id="{58C47E92-CFEE-42CF-9D93-EBD7EB44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419" y="5589381"/>
            <a:ext cx="6983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Since 113 is not divisible by 2,3,5,or 7, it follows that 113 is prime.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D6143A-788B-24F5-A8BB-276E0427A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513" y="1387889"/>
            <a:ext cx="6378493" cy="1333616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569C4204-5E3E-DB8A-C0B5-DA744BA2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94" y="598818"/>
            <a:ext cx="7493000" cy="520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zh-CN" altLang="en-US" sz="1800" b="0" dirty="0">
                <a:latin typeface="Times New Roman" pitchFamily="18" charset="0"/>
              </a:rPr>
              <a:t>素数有无穷多</a:t>
            </a:r>
            <a:endParaRPr kumimoji="1" lang="en-US" altLang="zh-CN" b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 bldLvl="3" autoUpdateAnimBg="0" advAuto="0"/>
      <p:bldP spid="1642500" grpId="0" build="p" bldLvl="3" autoUpdateAnimBg="0"/>
      <p:bldP spid="1642505" grpId="0" build="p" bldLvl="3" autoUpdateAnimBg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AD752BFA-B665-444E-80F6-3AA6760F0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203E05-BBA9-45CA-B7C8-8C369A5E401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949286C4-DF31-4161-B29A-253C9D08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roblem: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64327A51-DF46-4F49-A060-733D964A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85725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How to find the prime factorization of a positive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 </a:t>
            </a:r>
          </a:p>
        </p:txBody>
      </p:sp>
      <p:sp>
        <p:nvSpPr>
          <p:cNvPr id="1685510" name="Text Box 6">
            <a:extLst>
              <a:ext uri="{FF2B5EF4-FFF2-40B4-BE49-F238E27FC236}">
                <a16:creationId xmlns:a16="http://schemas.microsoft.com/office/drawing/2014/main" id="{518B4F94-B7D1-4338-9514-A89F8629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7145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Begin by dividing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by successive primes, starting with the smallest prime 2.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85512" name="Text Box 8">
            <a:extLst>
              <a:ext uri="{FF2B5EF4-FFF2-40B4-BE49-F238E27FC236}">
                <a16:creationId xmlns:a16="http://schemas.microsoft.com/office/drawing/2014/main" id="{649E2FC5-CBAC-4A4B-8BB9-8C04FCBF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500313"/>
            <a:ext cx="6858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no prime factor not exceeding     is found, then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prime, otherwise, if a prime factor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found, continue by factoring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Note that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has no prime factors less than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685513" name="Text Box 9">
            <a:extLst>
              <a:ext uri="{FF2B5EF4-FFF2-40B4-BE49-F238E27FC236}">
                <a16:creationId xmlns:a16="http://schemas.microsoft.com/office/drawing/2014/main" id="{A45F24CA-DAAF-42B1-A035-5F6187DC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071938"/>
            <a:ext cx="68580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Again by dividing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by successive primes, starting with the prime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This procedure is continued until the factorization has been reduced to a prime.</a:t>
            </a:r>
          </a:p>
        </p:txBody>
      </p:sp>
      <p:graphicFrame>
        <p:nvGraphicFramePr>
          <p:cNvPr id="65545" name="Object 11">
            <a:extLst>
              <a:ext uri="{FF2B5EF4-FFF2-40B4-BE49-F238E27FC236}">
                <a16:creationId xmlns:a16="http://schemas.microsoft.com/office/drawing/2014/main" id="{57D4FD07-65E6-4B6C-80F2-5671C05E4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7538" y="2500313"/>
          <a:ext cx="446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Microsoft 公式 3.0" r:id="rId5" imgW="241300" imgH="228600" progId="Equation.3">
                  <p:embed/>
                </p:oleObj>
              </mc:Choice>
              <mc:Fallback>
                <p:oleObj name="Microsoft 公式 3.0" r:id="rId5" imgW="24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2500313"/>
                        <a:ext cx="446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5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10" grpId="0"/>
      <p:bldP spid="1685512" grpId="0" autoUpdateAnimBg="0"/>
      <p:bldP spid="168551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D83EE8F9-1027-4E9E-861E-B7555F9A9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A847EA-759D-4B31-BC33-C5F847DF804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1411" name="Text Box 3">
            <a:extLst>
              <a:ext uri="{FF2B5EF4-FFF2-40B4-BE49-F238E27FC236}">
                <a16:creationId xmlns:a16="http://schemas.microsoft.com/office/drawing/2014/main" id="{75F8D587-034A-45D1-B3B2-4657BC61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Mersenne primes</a:t>
            </a:r>
            <a:r>
              <a:rPr kumimoji="1" lang="zh-CN" altLang="en-US" sz="2800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梅森素数</a:t>
            </a:r>
            <a:endParaRPr kumimoji="1" lang="en-US" altLang="zh-CN" sz="2800" dirty="0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81414" name="Text Box 6">
            <a:extLst>
              <a:ext uri="{FF2B5EF4-FFF2-40B4-BE49-F238E27FC236}">
                <a16:creationId xmlns:a16="http://schemas.microsoft.com/office/drawing/2014/main" id="{5239A347-3908-46DC-AC93-BCBBA080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4963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Form: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-1, where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also prime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For example,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-1=3,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-1=7,2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-1=31 are Mersenne primes,       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while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-1=2047 is not a Mersenne prime.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1" grpId="0" build="p" bldLvl="3" autoUpdateAnimBg="0"/>
      <p:bldP spid="1681414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7783FE54-EE05-4D0D-AEDF-8A5C18D7A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864377-0661-432A-BE77-DC59ACA22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3459" name="Text Box 3">
            <a:extLst>
              <a:ext uri="{FF2B5EF4-FFF2-40B4-BE49-F238E27FC236}">
                <a16:creationId xmlns:a16="http://schemas.microsoft.com/office/drawing/2014/main" id="{1AD6267E-270B-46B0-995B-E7A7B92D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distribution of primes</a:t>
            </a:r>
          </a:p>
        </p:txBody>
      </p:sp>
      <p:sp>
        <p:nvSpPr>
          <p:cNvPr id="1683460" name="AutoShape 4">
            <a:extLst>
              <a:ext uri="{FF2B5EF4-FFF2-40B4-BE49-F238E27FC236}">
                <a16:creationId xmlns:a16="http://schemas.microsoft.com/office/drawing/2014/main" id="{9F70F568-A054-42E7-8F7E-B1C4B1D3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414464"/>
            <a:ext cx="7420942" cy="143847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4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THE PRIME NUMBER THEOREM</a:t>
            </a:r>
          </a:p>
          <a:p>
            <a:pPr eaLnBrk="1" hangingPunct="1">
              <a:spcBef>
                <a:spcPct val="30000"/>
              </a:spcBef>
              <a:defRPr/>
            </a:pP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当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无限增长时，不超过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的素数个数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Π(x)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与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x/ln x</a:t>
            </a:r>
            <a:r>
              <a:rPr kumimoji="1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之比趋近于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FBCC5-9CCA-1157-E4B1-A2016AB6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9" y="3140968"/>
            <a:ext cx="8022063" cy="28307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Greatest common divisor and least common multiple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693" name="Text Box 5">
            <a:extLst>
              <a:ext uri="{FF2B5EF4-FFF2-40B4-BE49-F238E27FC236}">
                <a16:creationId xmlns:a16="http://schemas.microsoft.com/office/drawing/2014/main" id="{516F8C12-ECB1-4CD8-8D2B-23D89B35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153400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integers, not both zero. The largest integer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is called the </a:t>
            </a:r>
            <a:r>
              <a:rPr kumimoji="1"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common divisor</a:t>
            </a:r>
            <a:r>
              <a:rPr kumimoji="1" lang="zh-CN" altLang="en-US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最大公约数</a:t>
            </a:r>
            <a:r>
              <a:rPr kumimoji="1"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of a and 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Notation: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3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最大公约数为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，则互素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relatively prime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4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pairwise relatively prime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gcd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)=1 whenever 1≦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≦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0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1" grpId="0" autoUpdateAnimBg="0"/>
      <p:bldP spid="1650693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5FABECFA-06AA-41FD-A292-1FCDDFDA5E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E1A12F-C59B-4051-95B3-2F18A48FBF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39" name="Text Box 3">
            <a:extLst>
              <a:ext uri="{FF2B5EF4-FFF2-40B4-BE49-F238E27FC236}">
                <a16:creationId xmlns:a16="http://schemas.microsoft.com/office/drawing/2014/main" id="{3D3CFE60-CB9F-4AD0-A91F-DDDD361F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9906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gcd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2740" name="Text Box 4">
            <a:extLst>
              <a:ext uri="{FF2B5EF4-FFF2-40B4-BE49-F238E27FC236}">
                <a16:creationId xmlns:a16="http://schemas.microsoft.com/office/drawing/2014/main" id="{AFE2D622-973F-4EEB-88D7-FED78A7D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76331"/>
            <a:ext cx="81534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can be computed using the prime factorizations of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baseline="2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 = 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 dirty="0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8FA9CF88-3B23-EEE7-7C94-A78D1733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44" y="3589335"/>
            <a:ext cx="49110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3</a:t>
            </a:r>
            <a:r>
              <a:rPr kumimoji="1" lang="en-US" altLang="zh-CN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(120,500).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70514766-859E-91CD-6879-2867FC27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46535"/>
            <a:ext cx="6414864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120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500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(120,500) 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min(3,2)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min(1,0)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min(1,3)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20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39" grpId="0" build="p" bldLvl="3" autoUpdateAnimBg="0" advAuto="0"/>
      <p:bldP spid="1652740" grpId="0" build="p" bldLvl="3" autoUpdateAnimBg="0"/>
      <p:bldP spid="2" grpId="0" build="p" bldLvl="3" autoUpdateAnimBg="0"/>
      <p:bldP spid="3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B540806E-DF4D-4E08-A009-3040CC3C7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D988C3-16CA-4374-9553-6C332BEC83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87" name="Text Box 3">
            <a:extLst>
              <a:ext uri="{FF2B5EF4-FFF2-40B4-BE49-F238E27FC236}">
                <a16:creationId xmlns:a16="http://schemas.microsoft.com/office/drawing/2014/main" id="{D81D7AFF-8A4C-47B3-A57E-03CCAE3C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1534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cajcd fnta1" pitchFamily="18" charset="2"/>
              </a:rPr>
              <a:t>Definition 5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kumimoji="1"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least common multiple</a:t>
            </a:r>
            <a:r>
              <a:rPr kumimoji="1"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最小公倍数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of the positive integer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the smallest integer that is divisible by both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Notation: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lcm(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a, 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654788" name="Text Box 4">
            <a:extLst>
              <a:ext uri="{FF2B5EF4-FFF2-40B4-BE49-F238E27FC236}">
                <a16:creationId xmlns:a16="http://schemas.microsoft.com/office/drawing/2014/main" id="{4A08918C-9140-4612-869A-0688AA7B4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030412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lcm(</a:t>
            </a:r>
            <a:r>
              <a:rPr kumimoji="1"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4789" name="Text Box 5">
            <a:extLst>
              <a:ext uri="{FF2B5EF4-FFF2-40B4-BE49-F238E27FC236}">
                <a16:creationId xmlns:a16="http://schemas.microsoft.com/office/drawing/2014/main" id="{159D0142-9FBD-4380-BDB4-5F2D9945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33650"/>
            <a:ext cx="8367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Suppose that the prime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are as follows.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lcm(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 autoUpdateAnimBg="0" advAuto="0"/>
      <p:bldP spid="1654788" grpId="0" build="p" bldLvl="3" autoUpdateAnimBg="0"/>
      <p:bldP spid="165478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0245C353-ED8A-4DBD-BA36-E84AA81D3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C35B69-E0E2-42D3-8ADA-370AE12ECA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90" name="AutoShape 6">
            <a:extLst>
              <a:ext uri="{FF2B5EF4-FFF2-40B4-BE49-F238E27FC236}">
                <a16:creationId xmlns:a16="http://schemas.microsoft.com/office/drawing/2014/main" id="{3FFEA0C4-EBA1-4C49-ABD7-AC4A62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×lcm(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BE59F7-A7FB-F96F-2535-0F32C5E72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01"/>
          <a:stretch/>
        </p:blipFill>
        <p:spPr>
          <a:xfrm>
            <a:off x="449150" y="2420888"/>
            <a:ext cx="7975713" cy="371943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6405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 The Euclidean Algorithm</a:t>
            </a:r>
            <a:r>
              <a:rPr kumimoji="1" lang="zh-CN" altLang="en-US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欧几里德算法</a:t>
            </a:r>
            <a:endParaRPr kumimoji="1" lang="en-US" altLang="zh-CN" dirty="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6538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【LEMMA 1</a:t>
            </a:r>
            <a:r>
              <a:rPr kumimoji="1" lang="en-US" altLang="zh-CN"/>
              <a:t>】</a:t>
            </a:r>
            <a:r>
              <a:rPr kumimoji="1" lang="en-US" altLang="zh-CN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bq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integers.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673222" name="Text Box 6">
            <a:extLst>
              <a:ext uri="{FF2B5EF4-FFF2-40B4-BE49-F238E27FC236}">
                <a16:creationId xmlns:a16="http://schemas.microsoft.com/office/drawing/2014/main" id="{212E88FB-738E-440E-AE46-FB7E4E73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7050"/>
            <a:ext cx="762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Show that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the same as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  <p:bldP spid="167322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Division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When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divides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we say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factor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divisor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除数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and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multiple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倍数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216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Notations: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A34B7C-C3BB-495D-ADCC-82D4D6A899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52875"/>
            <a:ext cx="4267200" cy="517525"/>
            <a:chOff x="1248" y="2346"/>
            <a:chExt cx="2688" cy="326"/>
          </a:xfrm>
        </p:grpSpPr>
        <p:graphicFrame>
          <p:nvGraphicFramePr>
            <p:cNvPr id="32780" name="Object 8">
              <a:extLst>
                <a:ext uri="{FF2B5EF4-FFF2-40B4-BE49-F238E27FC236}">
                  <a16:creationId xmlns:a16="http://schemas.microsoft.com/office/drawing/2014/main" id="{399812B5-D956-4D7D-A2FF-990361147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400"/>
            <a:ext cx="3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Microsoft 公式 3.0" r:id="rId5" imgW="291973" imgH="203112" progId="Equation.3">
                    <p:embed/>
                  </p:oleObj>
                </mc:Choice>
                <mc:Fallback>
                  <p:oleObj name="Microsoft 公式 3.0" r:id="rId5" imgW="291973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00"/>
                          <a:ext cx="3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9">
              <a:extLst>
                <a:ext uri="{FF2B5EF4-FFF2-40B4-BE49-F238E27FC236}">
                  <a16:creationId xmlns:a16="http://schemas.microsoft.com/office/drawing/2014/main" id="{B680FA4C-04CE-40EB-8920-3C7F9904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4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----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</a:t>
              </a:r>
              <a:r>
                <a:rPr kumimoji="1"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整除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77A4CE7-E860-4C5F-9002-D5B6729801A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52963"/>
            <a:ext cx="4457700" cy="504825"/>
            <a:chOff x="1296" y="2787"/>
            <a:chExt cx="2808" cy="318"/>
          </a:xfrm>
        </p:grpSpPr>
        <p:sp>
          <p:nvSpPr>
            <p:cNvPr id="32778" name="Text Box 11">
              <a:extLst>
                <a:ext uri="{FF2B5EF4-FFF2-40B4-BE49-F238E27FC236}">
                  <a16:creationId xmlns:a16="http://schemas.microsoft.com/office/drawing/2014/main" id="{7BF37A54-EF4C-49D9-8C16-2A5873F8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787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----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不能整除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</a:t>
              </a:r>
            </a:p>
          </p:txBody>
        </p:sp>
        <p:graphicFrame>
          <p:nvGraphicFramePr>
            <p:cNvPr id="32779" name="Object 12">
              <a:extLst>
                <a:ext uri="{FF2B5EF4-FFF2-40B4-BE49-F238E27FC236}">
                  <a16:creationId xmlns:a16="http://schemas.microsoft.com/office/drawing/2014/main" id="{948D0A98-C6D7-4FA3-8B02-E2AB56D0E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32"/>
            <a:ext cx="4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Microsoft 公式 3.0" r:id="rId7" imgW="330057" imgH="203112" progId="Equation.3">
                    <p:embed/>
                  </p:oleObj>
                </mc:Choice>
                <mc:Fallback>
                  <p:oleObj name="Microsoft 公式 3.0" r:id="rId7" imgW="330057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4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7" name="Text Box 3">
            <a:extLst>
              <a:ext uri="{FF2B5EF4-FFF2-40B4-BE49-F238E27FC236}">
                <a16:creationId xmlns:a16="http://schemas.microsoft.com/office/drawing/2014/main" id="{D7960EF0-7751-4350-8BBC-7A48DA6C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4973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follows from Lemma 1 that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……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03263"/>
            <a:ext cx="762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positive integers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……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 build="p" autoUpdateAnimBg="0"/>
      <p:bldP spid="16752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613D2A7A-B4BE-41FD-80A5-BF320E742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1CF16D-C2A4-44BF-96C6-79AE4A139A3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7314" name="AutoShape 2">
            <a:extLst>
              <a:ext uri="{FF2B5EF4-FFF2-40B4-BE49-F238E27FC236}">
                <a16:creationId xmlns:a16="http://schemas.microsoft.com/office/drawing/2014/main" id="{A3CD2A46-DA7A-466D-9469-AA8B15AE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8077200" cy="4495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 </a:t>
            </a:r>
            <a:r>
              <a:rPr kumimoji="1"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Euclidean Algorithm.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正整数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gcds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as Linear Combinations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线性组合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839075" cy="81204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Bézout’s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Theorem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zh-CN" altLang="en-US" dirty="0">
                <a:latin typeface="Times New Roman" pitchFamily="18" charset="0"/>
              </a:rPr>
              <a:t>贝组定理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there exist integers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sa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+ tb,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71E468F-0F51-4D09-98A3-4BEAA5730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49" y="1969331"/>
            <a:ext cx="7821116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Note: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coefficients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For example,  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gcd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(6,14) = (−2)∙6 + 1∙14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1027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415296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   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这个方法叫做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扩展欧几里得算法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express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gcd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(252,198) = 18 as a linear combination of 252 and 198.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1239020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zh-CN" altLang="en-US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反向</a:t>
            </a:r>
            <a:r>
              <a:rPr kumimoji="1"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3A7EE8-587C-4645-B489-35A051A795F0}"/>
              </a:ext>
            </a:extLst>
          </p:cNvPr>
          <p:cNvSpPr txBox="1"/>
          <p:nvPr/>
        </p:nvSpPr>
        <p:spPr>
          <a:xfrm>
            <a:off x="246469" y="1615555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 the Euclidean algorithm to show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(252,198) =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= 1∙198 + 54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= 3 ∙54 + 36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= 1 ∙36 + 18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2 ∙18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working backwards, from Ⅲ and Ⅱ above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∙36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198 −  3 ∙54 </a:t>
            </a:r>
          </a:p>
          <a:p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2nd equation into the 1st yields: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∙(198 −  3 ∙54 )= 4 ∙54 −  1 ∙198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54 = 252 −  1 ∙198 (from Ⅰ)) yields: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4 ∙(252 −  1 ∙198) −  1 ∙198 = 4 ∙252 −  5 ∙198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0145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Dividing Congruences by an Integer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" y="1142999"/>
            <a:ext cx="8164841" cy="119159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a positive integer and let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and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integers.</a:t>
            </a: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If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ac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and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) = 1,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then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).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highlight>
                <a:srgbClr val="FFFF00"/>
              </a:highligh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3919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Linear Congruences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82829"/>
            <a:ext cx="8153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congruence of the form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),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where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integers,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variable, is called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solidFill>
                  <a:srgbClr val="0000CC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linear congruence</a:t>
            </a:r>
            <a:r>
              <a:rPr kumimoji="1" lang="zh-CN" altLang="en-US" dirty="0">
                <a:highlight>
                  <a:srgbClr val="FFFF00"/>
                </a:highligh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线性同余方程</a:t>
            </a:r>
            <a:endParaRPr kumimoji="1" lang="en-US" altLang="zh-CN" dirty="0">
              <a:highlight>
                <a:srgbClr val="FFFF00"/>
              </a:highligh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B24B98C-E01A-42B5-A1F2-2272E373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10" y="2708920"/>
            <a:ext cx="8153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altLang="zh-CN" i="1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said to be an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（可以证明存在且唯一）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4F0FB81-6416-4B5E-991A-437D78AE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582779"/>
            <a:ext cx="8153400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 is an inverse of 3 modulo 7 since 5∙3 = 15 ≡ 1(mod 7)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5398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3" grpId="0" build="p" bldLvl="3" autoUpdateAnimBg="0"/>
      <p:bldP spid="15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82DA28-C1E0-8568-B19F-59E3FAC0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52736"/>
            <a:ext cx="879377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123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49694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101 modulo 4620.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First use the Euclidian algorithm to show that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(101,4620) = 1.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C5D15-2C49-4B0A-97FD-B10C1F2FE3F2}"/>
              </a:ext>
            </a:extLst>
          </p:cNvPr>
          <p:cNvSpPr txBox="1">
            <a:spLocks/>
          </p:cNvSpPr>
          <p:nvPr/>
        </p:nvSpPr>
        <p:spPr>
          <a:xfrm>
            <a:off x="479737" y="1966891"/>
            <a:ext cx="2819400" cy="30891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4620 =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 + 75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101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 + 26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75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+ 23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26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23 =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 + 2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3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 + 1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CF53E-21AA-490C-B3A2-D7093D964B11}"/>
              </a:ext>
            </a:extLst>
          </p:cNvPr>
          <p:cNvCxnSpPr/>
          <p:nvPr/>
        </p:nvCxnSpPr>
        <p:spPr>
          <a:xfrm flipV="1">
            <a:off x="1775137" y="2398805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A6944-9B05-4978-92E4-3C92CE34FBD5}"/>
              </a:ext>
            </a:extLst>
          </p:cNvPr>
          <p:cNvSpPr txBox="1">
            <a:spLocks/>
          </p:cNvSpPr>
          <p:nvPr/>
        </p:nvSpPr>
        <p:spPr>
          <a:xfrm>
            <a:off x="179512" y="4701132"/>
            <a:ext cx="396044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/>
              <a:t>Since the last nonzero remainder is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/>
              <a:t>,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kern="0" dirty="0">
                <a:ea typeface="Cambria Math" pitchFamily="18" charset="0"/>
              </a:rPr>
              <a:t>101,4</a:t>
            </a:r>
            <a:r>
              <a:rPr lang="en-US" altLang="zh-CN" sz="2000" b="0" kern="0" dirty="0">
                <a:ea typeface="Cambria Math" pitchFamily="18" charset="0"/>
              </a:rPr>
              <a:t>62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) = 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92EC7B-8C60-452E-AB3A-6359948F2256}"/>
              </a:ext>
            </a:extLst>
          </p:cNvPr>
          <p:cNvSpPr txBox="1">
            <a:spLocks/>
          </p:cNvSpPr>
          <p:nvPr/>
        </p:nvSpPr>
        <p:spPr>
          <a:xfrm>
            <a:off x="4678894" y="1866261"/>
            <a:ext cx="419100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b="0" kern="0" dirty="0"/>
              <a:t>Working Backwards: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(23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3)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23)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(75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26 )=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(101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75)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(4620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101)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4620 </a:t>
            </a:r>
            <a:r>
              <a:rPr lang="en-US" sz="2000" b="0" kern="0" dirty="0">
                <a:ea typeface="Cambria Math"/>
              </a:rPr>
              <a:t>+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0A89C-CDB3-418B-9AA7-7359F44AC032}"/>
              </a:ext>
            </a:extLst>
          </p:cNvPr>
          <p:cNvSpPr txBox="1">
            <a:spLocks/>
          </p:cNvSpPr>
          <p:nvPr/>
        </p:nvSpPr>
        <p:spPr>
          <a:xfrm>
            <a:off x="233387" y="5624641"/>
            <a:ext cx="3852690" cy="96148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 err="1"/>
              <a:t>B</a:t>
            </a:r>
            <a:r>
              <a:rPr lang="en-US" sz="2000" b="0" kern="0" dirty="0" err="1">
                <a:ea typeface="Cambria Math"/>
              </a:rPr>
              <a:t>é</a:t>
            </a:r>
            <a:r>
              <a:rPr lang="en-US" sz="2000" b="0" kern="0" dirty="0" err="1"/>
              <a:t>zout</a:t>
            </a:r>
            <a:r>
              <a:rPr lang="en-US" sz="2000" b="0" kern="0" dirty="0"/>
              <a:t> coefficients :</a:t>
            </a:r>
          </a:p>
          <a:p>
            <a:pPr marL="0" indent="0">
              <a:buNone/>
            </a:pP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/>
              <a:t>and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/>
              <a:t>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24A1A4-CF8F-438A-B85D-6B7F693A66E7}"/>
              </a:ext>
            </a:extLst>
          </p:cNvPr>
          <p:cNvSpPr txBox="1">
            <a:spLocks/>
          </p:cNvSpPr>
          <p:nvPr/>
        </p:nvSpPr>
        <p:spPr>
          <a:xfrm>
            <a:off x="4574234" y="5962331"/>
            <a:ext cx="4295660" cy="62379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>
                <a:ea typeface="Cambria Math" pitchFamily="18" charset="0"/>
              </a:rPr>
              <a:t>1601 is an inverse of 101 modulo 4620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279768870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DEA3D3-4A27-47F6-9394-61F868A6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C26F1E9-69E9-4101-A9D5-292A3358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4664"/>
            <a:ext cx="510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Using Inverses to Solve Congruences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EFA491D-8D13-4261-A9B3-F896850FD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" y="866328"/>
            <a:ext cx="5105772" cy="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453ED7-9720-B35F-0913-92ED7117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3" y="1063474"/>
            <a:ext cx="6077487" cy="529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E1969A-F73F-EE1A-7A7A-B4EC0713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700807"/>
            <a:ext cx="8252838" cy="23762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1627ED-EB68-3B6A-B30E-183387B20646}"/>
              </a:ext>
            </a:extLst>
          </p:cNvPr>
          <p:cNvSpPr txBox="1"/>
          <p:nvPr/>
        </p:nvSpPr>
        <p:spPr>
          <a:xfrm>
            <a:off x="6457950" y="2967335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6 + 7k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6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中国剩余定理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1098E7-8104-C201-17D3-CA33635F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9" y="1196752"/>
            <a:ext cx="8130864" cy="23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82217357-E372-40CA-B6D3-14508F1F7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4DE0CF-BA07-49C4-B803-E25D6980CAD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71" name="Object 5">
            <a:extLst>
              <a:ext uri="{FF2B5EF4-FFF2-40B4-BE49-F238E27FC236}">
                <a16:creationId xmlns:a16="http://schemas.microsoft.com/office/drawing/2014/main" id="{DC2978E0-8A30-4A98-B6D0-F760298A8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36888"/>
              </p:ext>
            </p:extLst>
          </p:nvPr>
        </p:nvGraphicFramePr>
        <p:xfrm>
          <a:off x="755576" y="1556792"/>
          <a:ext cx="52228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2844720" imgH="672840" progId="Equation.DSMT4">
                  <p:embed/>
                </p:oleObj>
              </mc:Choice>
              <mc:Fallback>
                <p:oleObj name="Equation" r:id="rId4" imgW="2844720" imgH="672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52228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2B0FBA-6845-0349-FE20-1867CE2F8AB6}"/>
              </a:ext>
            </a:extLst>
          </p:cNvPr>
          <p:cNvSpPr txBox="1"/>
          <p:nvPr/>
        </p:nvSpPr>
        <p:spPr>
          <a:xfrm>
            <a:off x="683568" y="90872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基本性质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5BDED-A01B-E87A-54FD-60FD0CBE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93268"/>
            <a:ext cx="8558353" cy="357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65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9A5CA-B64A-26F7-27D7-AD43A6D8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53" y="1556792"/>
            <a:ext cx="2088061" cy="10287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CDD478-82F6-A7B3-C800-7995CEA2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08920"/>
            <a:ext cx="6561389" cy="1783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5D5B55-F416-474E-E5DE-C01CC22C357A}"/>
              </a:ext>
            </a:extLst>
          </p:cNvPr>
          <p:cNvSpPr txBox="1"/>
          <p:nvPr/>
        </p:nvSpPr>
        <p:spPr>
          <a:xfrm>
            <a:off x="755576" y="50131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但是后面的反向替换法会更方便一些</a:t>
            </a:r>
          </a:p>
        </p:txBody>
      </p:sp>
    </p:spTree>
    <p:extLst>
      <p:ext uri="{BB962C8B-B14F-4D97-AF65-F5344CB8AC3E}">
        <p14:creationId xmlns:p14="http://schemas.microsoft.com/office/powerpoint/2010/main" val="205293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Back Substitution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反向替换法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260312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1F234-46A4-C08A-6349-C0D0AB57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7" y="1700809"/>
            <a:ext cx="8670748" cy="37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2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109E50-0BBD-3D76-E001-625F6BCE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B77423-C818-7CD4-C399-19CF677E7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" r="16393"/>
          <a:stretch/>
        </p:blipFill>
        <p:spPr>
          <a:xfrm>
            <a:off x="299413" y="332656"/>
            <a:ext cx="8498190" cy="15121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F75B1B-E2B8-8705-26A1-64302AF6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3" y="1988840"/>
            <a:ext cx="8600303" cy="18494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096611-4B38-FD90-5E15-AED623787E1F}"/>
              </a:ext>
            </a:extLst>
          </p:cNvPr>
          <p:cNvSpPr/>
          <p:nvPr/>
        </p:nvSpPr>
        <p:spPr>
          <a:xfrm>
            <a:off x="3972444" y="2564904"/>
            <a:ext cx="17516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FDFD79-9200-D127-7BAB-0F236F37AD73}"/>
              </a:ext>
            </a:extLst>
          </p:cNvPr>
          <p:cNvSpPr/>
          <p:nvPr/>
        </p:nvSpPr>
        <p:spPr>
          <a:xfrm>
            <a:off x="1547664" y="1988840"/>
            <a:ext cx="17516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28B0F8-B369-3DA6-7870-F38426E089C5}"/>
              </a:ext>
            </a:extLst>
          </p:cNvPr>
          <p:cNvSpPr txBox="1"/>
          <p:nvPr/>
        </p:nvSpPr>
        <p:spPr>
          <a:xfrm>
            <a:off x="539552" y="431611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ighlight>
                  <a:srgbClr val="FFFF00"/>
                </a:highlight>
              </a:rPr>
              <a:t>2023</a:t>
            </a:r>
            <a:r>
              <a:rPr lang="zh-CN" altLang="en-US" sz="2400" dirty="0">
                <a:highlight>
                  <a:srgbClr val="FFFF00"/>
                </a:highlight>
              </a:rPr>
              <a:t>必考，重点掌握</a:t>
            </a:r>
          </a:p>
        </p:txBody>
      </p:sp>
    </p:spTree>
    <p:extLst>
      <p:ext uri="{BB962C8B-B14F-4D97-AF65-F5344CB8AC3E}">
        <p14:creationId xmlns:p14="http://schemas.microsoft.com/office/powerpoint/2010/main" val="254130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7" name="Text Box 3">
            <a:extLst>
              <a:ext uri="{FF2B5EF4-FFF2-40B4-BE49-F238E27FC236}">
                <a16:creationId xmlns:a16="http://schemas.microsoft.com/office/drawing/2014/main" id="{E50CF21F-BB50-431C-950A-800F9AD5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60DABD2B-BE37-4FDB-9D20-8E299C38F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49" name="AutoShape 5">
            <a:extLst>
              <a:ext uri="{FF2B5EF4-FFF2-40B4-BE49-F238E27FC236}">
                <a16:creationId xmlns:a16="http://schemas.microsoft.com/office/drawing/2014/main" id="{781ADD45-C87B-4E37-8737-9CF1ACBA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2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an integer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a 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integer. 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Then there are unique integers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r,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with 0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such that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dq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宋体" pitchFamily="2" charset="-122"/>
              </a:rPr>
              <a:t>r.</a:t>
            </a:r>
          </a:p>
        </p:txBody>
      </p:sp>
      <p:sp>
        <p:nvSpPr>
          <p:cNvPr id="1695750" name="Text Box 6">
            <a:extLst>
              <a:ext uri="{FF2B5EF4-FFF2-40B4-BE49-F238E27FC236}">
                <a16:creationId xmlns:a16="http://schemas.microsoft.com/office/drawing/2014/main" id="{9DB0CC64-6843-468F-87CB-7008E73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1300"/>
            <a:ext cx="8153400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divisor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除数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dividend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被除数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quotient</a:t>
            </a:r>
            <a:r>
              <a:rPr lang="zh-CN" altLang="en-US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商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remainder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余数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正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AF2437-278D-49E4-A706-8E9BF28A5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3613150"/>
          <a:ext cx="160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613150"/>
                        <a:ext cx="1606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5755" name="Object 11">
            <a:extLst>
              <a:ext uri="{FF2B5EF4-FFF2-40B4-BE49-F238E27FC236}">
                <a16:creationId xmlns:a16="http://schemas.microsoft.com/office/drawing/2014/main" id="{A0DC1929-C96F-444C-98EE-4EB7CB9C9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14071"/>
              </p:ext>
            </p:extLst>
          </p:nvPr>
        </p:nvGraphicFramePr>
        <p:xfrm>
          <a:off x="5940152" y="4038774"/>
          <a:ext cx="1747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7" imgW="774028" imgH="177646" progId="Equation.3">
                  <p:embed/>
                </p:oleObj>
              </mc:Choice>
              <mc:Fallback>
                <p:oleObj name="公式" r:id="rId7" imgW="774028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038774"/>
                        <a:ext cx="1747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7">
            <a:extLst>
              <a:ext uri="{FF2B5EF4-FFF2-40B4-BE49-F238E27FC236}">
                <a16:creationId xmlns:a16="http://schemas.microsoft.com/office/drawing/2014/main" id="{B1F6BE7D-7C96-76C9-23E9-C0908454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86" y="4526894"/>
            <a:ext cx="72974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 sz="2000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are the quotient and remainder when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is divided by 3?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95390A7D-B4A8-1B30-428A-9E630EBB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234780"/>
            <a:ext cx="576064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 = 3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4) + 1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 div 3 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    and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 mod 3 = 1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49" grpId="0" animBg="1" autoUpdateAnimBg="0"/>
      <p:bldP spid="1695750" grpId="0" build="p" autoUpdateAnimBg="0"/>
      <p:bldP spid="2" grpId="0" build="p" bldLvl="3" autoUpdateAnimBg="0"/>
      <p:bldP spid="3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Text Box 3">
            <a:extLst>
              <a:ext uri="{FF2B5EF4-FFF2-40B4-BE49-F238E27FC236}">
                <a16:creationId xmlns:a16="http://schemas.microsoft.com/office/drawing/2014/main" id="{6C6E60CE-D635-4799-B7F8-D2C833A62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9275"/>
            <a:ext cx="540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Congruence Relation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同余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97796" name="Line 4">
            <a:extLst>
              <a:ext uri="{FF2B5EF4-FFF2-40B4-BE49-F238E27FC236}">
                <a16:creationId xmlns:a16="http://schemas.microsoft.com/office/drawing/2014/main" id="{2D103268-5283-4E87-93E1-3F1CC4035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1001713"/>
            <a:ext cx="29622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7637926-0573-4BE6-B2F5-A1CF1F28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111" y="1408238"/>
            <a:ext cx="7505327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modulus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 the congruence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B9C78647-17C4-7E89-3768-043ED324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2564681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4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iff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there is an integer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such that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40F0CD4-F3C7-BEF2-37AC-E2514A6F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149080"/>
            <a:ext cx="8077200" cy="1981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 If	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and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then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	           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ac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bd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7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autoUpdateAnimBg="0"/>
      <p:bldP spid="8" grpId="0" uiExpand="1" build="p" autoUpdateAnimBg="0" advAuto="0"/>
      <p:bldP spid="2" grpId="0" animBg="1" autoUpdateAnimBg="0"/>
      <p:bldP spid="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D896FA-2D28-2A4E-BD56-65D5A686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EB409B-8982-F54E-7073-CC469C82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558665" cy="2088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055535-9A3A-DBC6-B83C-CB536B63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8" y="3933056"/>
            <a:ext cx="844225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3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6F296-FD2B-C1B2-193E-73717C04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9" y="1124744"/>
            <a:ext cx="8573871" cy="32403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9998EA-BE2C-7C5A-B7F1-6F73C9DB705F}"/>
              </a:ext>
            </a:extLst>
          </p:cNvPr>
          <p:cNvSpPr txBox="1"/>
          <p:nvPr/>
        </p:nvSpPr>
        <p:spPr>
          <a:xfrm>
            <a:off x="899592" y="76470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运算技巧</a:t>
            </a:r>
          </a:p>
        </p:txBody>
      </p:sp>
    </p:spTree>
    <p:extLst>
      <p:ext uri="{BB962C8B-B14F-4D97-AF65-F5344CB8AC3E}">
        <p14:creationId xmlns:p14="http://schemas.microsoft.com/office/powerpoint/2010/main" val="21354906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73" y="454819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模算术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7711008" cy="294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0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2000" dirty="0"/>
              <a:t>【</a:t>
            </a:r>
            <a:r>
              <a:rPr kumimoji="1" lang="en-US" altLang="zh-CN" sz="2000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sz="2000" dirty="0" err="1"/>
              <a:t>】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为小于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的非负整数 </a:t>
            </a: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{0, 1, …., </a:t>
            </a:r>
            <a:r>
              <a:rPr kumimoji="1" lang="en-US" altLang="zh-CN" sz="18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−1}, we can define two operations on 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addition modulo 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sz="2000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sz="2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multiplication modulo 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sz="2000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sz="2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76030"/>
            <a:ext cx="3098304" cy="980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89B0EC-370C-45A9-7141-7A79A0C3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89040"/>
            <a:ext cx="7337337" cy="24030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A9933A-14CB-C90B-78FD-E4934E67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257437"/>
            <a:ext cx="6325148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8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FDB21C56-3EEF-497C-B048-68E5E6A62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457E95-0A9F-45E6-937F-7383E74FF6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6355" name="Text Box 3">
            <a:extLst>
              <a:ext uri="{FF2B5EF4-FFF2-40B4-BE49-F238E27FC236}">
                <a16:creationId xmlns:a16="http://schemas.microsoft.com/office/drawing/2014/main" id="{17B6DFF0-5D5F-4894-82F9-DDF0BF03E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Primes </a:t>
            </a:r>
            <a:r>
              <a:rPr kumimoji="1"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素数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6356" name="Line 4">
            <a:extLst>
              <a:ext uri="{FF2B5EF4-FFF2-40B4-BE49-F238E27FC236}">
                <a16:creationId xmlns:a16="http://schemas.microsoft.com/office/drawing/2014/main" id="{9EDAEBB9-0DE1-4EC5-8F5E-2F21792F9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10620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6357" name="Text Box 5">
            <a:extLst>
              <a:ext uri="{FF2B5EF4-FFF2-40B4-BE49-F238E27FC236}">
                <a16:creationId xmlns:a16="http://schemas.microsoft.com/office/drawing/2014/main" id="{4B416EDF-65A4-4ABD-A3BF-06573F6F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95400"/>
            <a:ext cx="8153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latin typeface="Times New Roman" pitchFamily="18" charset="0"/>
              </a:rPr>
              <a:t>Definition 1】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positive integer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greater than 1 is called </a:t>
            </a:r>
            <a:r>
              <a:rPr kumimoji="1" lang="en-US" altLang="zh-CN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prime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 only positive factors 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are 1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A positive integer that is greater than 1 and is not prime is called </a:t>
            </a:r>
            <a:r>
              <a:rPr kumimoji="1" lang="en-US" altLang="zh-CN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composite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合数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636359" name="Text Box 7">
            <a:extLst>
              <a:ext uri="{FF2B5EF4-FFF2-40B4-BE49-F238E27FC236}">
                <a16:creationId xmlns:a16="http://schemas.microsoft.com/office/drawing/2014/main" id="{FBB79408-7F6D-4DA7-AF1A-092921B2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3645024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埃拉托色尼筛法</a:t>
            </a:r>
            <a:r>
              <a:rPr kumimoji="1" lang="en-US" altLang="zh-CN" dirty="0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rPr>
              <a:t>The sieve of Eratosthenes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可以用来找出所有不超过整数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n 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的素数。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6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autoUpdateAnimBg="0"/>
      <p:bldP spid="1636357" grpId="0" build="p" bldLvl="3" autoUpdateAnimBg="0"/>
      <p:bldP spid="1636359" grpId="0" build="p" bldLvl="3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2188</Words>
  <Application>Microsoft Office PowerPoint</Application>
  <PresentationFormat>全屏显示(4:3)</PresentationFormat>
  <Paragraphs>262</Paragraphs>
  <Slides>33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等线</vt:lpstr>
      <vt:lpstr>等线 Light</vt:lpstr>
      <vt:lpstr>楷体_GB2312</vt:lpstr>
      <vt:lpstr>宋体</vt:lpstr>
      <vt:lpstr>Arial</vt:lpstr>
      <vt:lpstr>Arial Black</vt:lpstr>
      <vt:lpstr>Impact</vt:lpstr>
      <vt:lpstr>Monotype Sorts</vt:lpstr>
      <vt:lpstr>Times New Roman</vt:lpstr>
      <vt:lpstr>Wingdings</vt:lpstr>
      <vt:lpstr>Office 主题​​</vt:lpstr>
      <vt:lpstr>Clip</vt:lpstr>
      <vt:lpstr>Microsoft 公式 3.0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2022-06-08T11:42:42Z</dcterms:created>
  <dcterms:modified xsi:type="dcterms:W3CDTF">2023-06-16T08:41:58Z</dcterms:modified>
</cp:coreProperties>
</file>