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6"/>
  </p:notesMasterIdLst>
  <p:handoutMasterIdLst>
    <p:handoutMasterId r:id="rId47"/>
  </p:handoutMasterIdLst>
  <p:sldIdLst>
    <p:sldId id="443" r:id="rId2"/>
    <p:sldId id="444" r:id="rId3"/>
    <p:sldId id="450" r:id="rId4"/>
    <p:sldId id="455" r:id="rId5"/>
    <p:sldId id="457" r:id="rId6"/>
    <p:sldId id="459" r:id="rId7"/>
    <p:sldId id="461" r:id="rId8"/>
    <p:sldId id="467" r:id="rId9"/>
    <p:sldId id="468" r:id="rId10"/>
    <p:sldId id="471" r:id="rId11"/>
    <p:sldId id="472" r:id="rId12"/>
    <p:sldId id="477" r:id="rId13"/>
    <p:sldId id="487" r:id="rId14"/>
    <p:sldId id="491" r:id="rId15"/>
    <p:sldId id="493" r:id="rId16"/>
    <p:sldId id="497" r:id="rId17"/>
    <p:sldId id="506" r:id="rId18"/>
    <p:sldId id="505" r:id="rId19"/>
    <p:sldId id="509" r:id="rId20"/>
    <p:sldId id="511" r:id="rId21"/>
    <p:sldId id="478" r:id="rId22"/>
    <p:sldId id="514" r:id="rId23"/>
    <p:sldId id="515" r:id="rId24"/>
    <p:sldId id="516" r:id="rId25"/>
    <p:sldId id="520" r:id="rId26"/>
    <p:sldId id="521" r:id="rId27"/>
    <p:sldId id="480" r:id="rId28"/>
    <p:sldId id="482" r:id="rId29"/>
    <p:sldId id="483" r:id="rId30"/>
    <p:sldId id="522" r:id="rId31"/>
    <p:sldId id="525" r:id="rId32"/>
    <p:sldId id="528" r:id="rId33"/>
    <p:sldId id="529" r:id="rId34"/>
    <p:sldId id="531" r:id="rId35"/>
    <p:sldId id="532" r:id="rId36"/>
    <p:sldId id="537" r:id="rId37"/>
    <p:sldId id="565" r:id="rId38"/>
    <p:sldId id="544" r:id="rId39"/>
    <p:sldId id="554" r:id="rId40"/>
    <p:sldId id="556" r:id="rId41"/>
    <p:sldId id="557" r:id="rId42"/>
    <p:sldId id="558" r:id="rId43"/>
    <p:sldId id="560" r:id="rId44"/>
    <p:sldId id="561" r:id="rId45"/>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FF00"/>
    <a:srgbClr val="9900FF"/>
    <a:srgbClr val="FF6699"/>
    <a:srgbClr val="6666FF"/>
    <a:srgbClr val="CC9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8" autoAdjust="0"/>
    <p:restoredTop sz="84615" autoAdjust="0"/>
  </p:normalViewPr>
  <p:slideViewPr>
    <p:cSldViewPr>
      <p:cViewPr varScale="1">
        <p:scale>
          <a:sx n="73" d="100"/>
          <a:sy n="73" d="100"/>
        </p:scale>
        <p:origin x="18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32"/>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89.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EDE1F01-3E82-45B4-B9B9-32F2366B917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DB7D22B8-A392-4FA1-85B3-229942BD6A5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5691AA76-8A42-4613-A0DB-E7BFA72E732F}"/>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C5E5B0DC-82C1-4503-9774-EDF0B372F6E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722D985F-DA27-467C-AAEA-9A387E6CCA3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C50FF92C-B36D-49C8-B543-D685BE08C9D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smtClean="0">
                <a:latin typeface="Arial" panose="020B0604020202020204" pitchFamily="34" charset="0"/>
                <a:ea typeface="宋体" panose="02010600030101010101" pitchFamily="2" charset="-122"/>
              </a:defRPr>
            </a:lvl1pPr>
          </a:lstStyle>
          <a:p>
            <a:pPr>
              <a:defRPr/>
            </a:pPr>
            <a:fld id="{4497679D-BE5F-4FE5-A4FC-C3C0AFE90CB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1514E59-40A9-4809-ABB4-1A46C4294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C342787-BAD2-4708-AC0A-16CDBBF1F200}" type="slidenum">
              <a:rPr lang="zh-CN" altLang="en-US" sz="1000" b="0">
                <a:latin typeface="Arial" panose="020B0604020202020204" pitchFamily="34" charset="0"/>
                <a:ea typeface="宋体" panose="02010600030101010101" pitchFamily="2" charset="-122"/>
              </a:rPr>
              <a:pPr/>
              <a:t>1</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FF1697E9-25C9-4DE2-8F23-D19007130760}"/>
              </a:ext>
            </a:extLst>
          </p:cNvPr>
          <p:cNvSpPr>
            <a:spLocks noGrp="1" noRot="1" noChangeAspect="1" noChangeArrowheads="1" noTextEdit="1"/>
          </p:cNvSpPr>
          <p:nvPr>
            <p:ph type="sldImg"/>
          </p:nvPr>
        </p:nvSpPr>
        <p:spPr>
          <a:xfrm>
            <a:off x="1143000" y="685800"/>
            <a:ext cx="4572000" cy="3429000"/>
          </a:xfrm>
          <a:ln/>
        </p:spPr>
      </p:sp>
      <p:sp>
        <p:nvSpPr>
          <p:cNvPr id="5124" name="Rectangle 3">
            <a:extLst>
              <a:ext uri="{FF2B5EF4-FFF2-40B4-BE49-F238E27FC236}">
                <a16:creationId xmlns:a16="http://schemas.microsoft.com/office/drawing/2014/main" id="{E48FC293-BD0A-4953-AC2A-C5796B9EB82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9.2</a:t>
            </a:r>
            <a:r>
              <a:rPr lang="zh-CN" altLang="en-US" dirty="0">
                <a:latin typeface="Arial" panose="020B0604020202020204" pitchFamily="34" charset="0"/>
              </a:rPr>
              <a:t>不要求</a:t>
            </a:r>
            <a:endParaRPr lang="en-US" altLang="zh-CN" dirty="0">
              <a:latin typeface="Arial" panose="020B0604020202020204" pitchFamily="34"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关系的比较麻表示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特殊的关系：对称等关系 </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闭包关系（传递闭包烦）</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考的时候算起来麻烦（考传递）</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等价关系：需要做证明 </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对应与一个划分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偏序关系要清楚（性质） </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把哈赛图弄明白</a:t>
            </a:r>
          </a:p>
          <a:p>
            <a:endParaRPr lang="zh-CN"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5A4B120-1E09-4B68-823F-98B5237D78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53C91D6-2090-4A4E-8DE1-0F0948F94F39}" type="slidenum">
              <a:rPr lang="zh-CN" altLang="en-US" sz="1000" b="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F5FA721C-07FF-4A3E-82CB-D61B1013B875}"/>
              </a:ext>
            </a:extLst>
          </p:cNvPr>
          <p:cNvSpPr>
            <a:spLocks noGrp="1" noRot="1" noChangeAspect="1" noChangeArrowheads="1" noTextEdit="1"/>
          </p:cNvSpPr>
          <p:nvPr>
            <p:ph type="sldImg"/>
          </p:nvPr>
        </p:nvSpPr>
        <p:spPr>
          <a:xfrm>
            <a:off x="1143000" y="685800"/>
            <a:ext cx="4572000" cy="3429000"/>
          </a:xfrm>
          <a:ln/>
        </p:spPr>
      </p:sp>
      <p:sp>
        <p:nvSpPr>
          <p:cNvPr id="64516" name="Rectangle 3">
            <a:extLst>
              <a:ext uri="{FF2B5EF4-FFF2-40B4-BE49-F238E27FC236}">
                <a16:creationId xmlns:a16="http://schemas.microsoft.com/office/drawing/2014/main" id="{A43BCB96-3A0F-4A8C-A82D-0AC907AB180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B29E89B-C017-4629-871B-71ECD38D3A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E71DDE3-056E-4872-871C-80FE2F884AC3}" type="slidenum">
              <a:rPr lang="zh-CN" altLang="en-US" sz="1000" b="0">
                <a:latin typeface="Arial" panose="020B0604020202020204" pitchFamily="34" charset="0"/>
                <a:ea typeface="宋体" panose="02010600030101010101" pitchFamily="2" charset="-122"/>
              </a:rPr>
              <a:pPr/>
              <a:t>11</a:t>
            </a:fld>
            <a:endParaRPr lang="en-US" altLang="zh-CN" sz="10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1D91C04A-C5E3-41D9-86D7-5EBC6A048F0A}"/>
              </a:ext>
            </a:extLst>
          </p:cNvPr>
          <p:cNvSpPr>
            <a:spLocks noGrp="1" noRot="1" noChangeAspect="1" noChangeArrowheads="1" noTextEdit="1"/>
          </p:cNvSpPr>
          <p:nvPr>
            <p:ph type="sldImg"/>
          </p:nvPr>
        </p:nvSpPr>
        <p:spPr>
          <a:xfrm>
            <a:off x="1143000" y="685800"/>
            <a:ext cx="4572000" cy="3429000"/>
          </a:xfrm>
          <a:ln/>
        </p:spPr>
      </p:sp>
      <p:sp>
        <p:nvSpPr>
          <p:cNvPr id="66564" name="Rectangle 3">
            <a:extLst>
              <a:ext uri="{FF2B5EF4-FFF2-40B4-BE49-F238E27FC236}">
                <a16:creationId xmlns:a16="http://schemas.microsoft.com/office/drawing/2014/main" id="{2848502E-8801-4C29-8903-7BCE019419A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C5CD954-FA1D-4445-A13B-A652BCB64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39EA180-0866-43BD-A721-E443D8B01C65}" type="slidenum">
              <a:rPr lang="zh-CN" altLang="en-US" sz="1000" b="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69330BC3-B0CB-4FFA-AD4C-4A2CE0528DA9}"/>
              </a:ext>
            </a:extLst>
          </p:cNvPr>
          <p:cNvSpPr>
            <a:spLocks noGrp="1" noRot="1" noChangeAspect="1" noChangeArrowheads="1" noTextEdit="1"/>
          </p:cNvSpPr>
          <p:nvPr>
            <p:ph type="sldImg"/>
          </p:nvPr>
        </p:nvSpPr>
        <p:spPr>
          <a:xfrm>
            <a:off x="1143000" y="685800"/>
            <a:ext cx="4572000" cy="3429000"/>
          </a:xfrm>
          <a:ln/>
        </p:spPr>
      </p:sp>
      <p:sp>
        <p:nvSpPr>
          <p:cNvPr id="78852" name="Rectangle 3">
            <a:extLst>
              <a:ext uri="{FF2B5EF4-FFF2-40B4-BE49-F238E27FC236}">
                <a16:creationId xmlns:a16="http://schemas.microsoft.com/office/drawing/2014/main" id="{FDD35BBA-E800-4F41-A04D-DD831DFF511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03CA6E1-9F21-4531-9227-210F6D2203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1E8DC48-3454-43AF-AB0E-44C9189B9321}" type="slidenum">
              <a:rPr lang="zh-CN" altLang="en-US" sz="1000" b="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C3021A43-3F4C-4A06-8D9B-A455813727FB}"/>
              </a:ext>
            </a:extLst>
          </p:cNvPr>
          <p:cNvSpPr>
            <a:spLocks noGrp="1" noRot="1" noChangeAspect="1" noChangeArrowheads="1" noTextEdit="1"/>
          </p:cNvSpPr>
          <p:nvPr>
            <p:ph type="sldImg"/>
          </p:nvPr>
        </p:nvSpPr>
        <p:spPr>
          <a:xfrm>
            <a:off x="1143000" y="685800"/>
            <a:ext cx="4572000" cy="3429000"/>
          </a:xfrm>
          <a:ln/>
        </p:spPr>
      </p:sp>
      <p:sp>
        <p:nvSpPr>
          <p:cNvPr id="82948" name="Rectangle 3">
            <a:extLst>
              <a:ext uri="{FF2B5EF4-FFF2-40B4-BE49-F238E27FC236}">
                <a16:creationId xmlns:a16="http://schemas.microsoft.com/office/drawing/2014/main" id="{8FFAF955-2DF6-4DAD-8805-7D62AC68C8C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81EA2BA-7CD8-40E6-82A7-1E61DC7424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85F16F6-BD69-4B40-8F12-C2E3D8FFD922}" type="slidenum">
              <a:rPr lang="zh-CN" altLang="en-US" sz="1000" b="0">
                <a:latin typeface="Arial" panose="020B0604020202020204" pitchFamily="34" charset="0"/>
                <a:ea typeface="宋体" panose="02010600030101010101" pitchFamily="2" charset="-122"/>
              </a:rPr>
              <a:pPr/>
              <a:t>14</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0E20B9A8-074A-4616-941B-9A9A6E0DF6D9}"/>
              </a:ext>
            </a:extLst>
          </p:cNvPr>
          <p:cNvSpPr>
            <a:spLocks noGrp="1" noRot="1" noChangeAspect="1" noChangeArrowheads="1" noTextEdit="1"/>
          </p:cNvSpPr>
          <p:nvPr>
            <p:ph type="sldImg"/>
          </p:nvPr>
        </p:nvSpPr>
        <p:spPr>
          <a:xfrm>
            <a:off x="1143000" y="685800"/>
            <a:ext cx="4572000" cy="3429000"/>
          </a:xfrm>
          <a:ln/>
        </p:spPr>
      </p:sp>
      <p:sp>
        <p:nvSpPr>
          <p:cNvPr id="5124" name="Rectangle 3">
            <a:extLst>
              <a:ext uri="{FF2B5EF4-FFF2-40B4-BE49-F238E27FC236}">
                <a16:creationId xmlns:a16="http://schemas.microsoft.com/office/drawing/2014/main" id="{2D6C6276-EEAB-4609-A999-EB674C9EC1E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2865012B-96BC-4CA7-B3AE-8E59592C9E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BD84CE4-4B18-4EEA-AA47-CA3BDE005740}" type="slidenum">
              <a:rPr lang="zh-CN" altLang="en-US" sz="1000" b="0">
                <a:latin typeface="Arial" panose="020B0604020202020204" pitchFamily="34" charset="0"/>
                <a:ea typeface="宋体" panose="02010600030101010101" pitchFamily="2" charset="-122"/>
              </a:rPr>
              <a:pPr/>
              <a:t>15</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DBD77D79-1894-45DC-B5D0-5D280EE8F129}"/>
              </a:ext>
            </a:extLst>
          </p:cNvPr>
          <p:cNvSpPr>
            <a:spLocks noGrp="1" noRot="1" noChangeAspect="1" noChangeArrowheads="1" noTextEdit="1"/>
          </p:cNvSpPr>
          <p:nvPr>
            <p:ph type="sldImg"/>
          </p:nvPr>
        </p:nvSpPr>
        <p:spPr>
          <a:xfrm>
            <a:off x="1143000" y="685800"/>
            <a:ext cx="4572000" cy="3429000"/>
          </a:xfrm>
          <a:ln/>
        </p:spPr>
      </p:sp>
      <p:sp>
        <p:nvSpPr>
          <p:cNvPr id="9220" name="Rectangle 3">
            <a:extLst>
              <a:ext uri="{FF2B5EF4-FFF2-40B4-BE49-F238E27FC236}">
                <a16:creationId xmlns:a16="http://schemas.microsoft.com/office/drawing/2014/main" id="{9AEF7675-5487-4E4B-8B26-A8157565C06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9E8397B-9EEB-406E-9691-8D209AB24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CE3F8E3-3027-4AA8-BB7C-A01320D48530}" type="slidenum">
              <a:rPr lang="zh-CN" altLang="en-US" sz="1000" b="0">
                <a:latin typeface="Arial" panose="020B0604020202020204" pitchFamily="34" charset="0"/>
                <a:ea typeface="宋体" panose="02010600030101010101" pitchFamily="2" charset="-122"/>
              </a:rPr>
              <a:pPr/>
              <a:t>16</a:t>
            </a:fld>
            <a:endParaRPr lang="en-US" altLang="zh-CN" sz="1000" b="0">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F9127DA3-7288-482D-98FA-A17C03093F99}"/>
              </a:ext>
            </a:extLst>
          </p:cNvPr>
          <p:cNvSpPr>
            <a:spLocks noGrp="1" noRot="1" noChangeAspect="1" noChangeArrowheads="1" noTextEdit="1"/>
          </p:cNvSpPr>
          <p:nvPr>
            <p:ph type="sldImg"/>
          </p:nvPr>
        </p:nvSpPr>
        <p:spPr>
          <a:xfrm>
            <a:off x="1143000" y="685800"/>
            <a:ext cx="4572000" cy="3429000"/>
          </a:xfrm>
          <a:ln/>
        </p:spPr>
      </p:sp>
      <p:sp>
        <p:nvSpPr>
          <p:cNvPr id="17412" name="Rectangle 3">
            <a:extLst>
              <a:ext uri="{FF2B5EF4-FFF2-40B4-BE49-F238E27FC236}">
                <a16:creationId xmlns:a16="http://schemas.microsoft.com/office/drawing/2014/main" id="{7FA83D5F-1B25-4675-AF35-279163AB4F0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路径是可以重复走的</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5922D23-56C7-40CB-8999-8591C3A8A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8982857-6259-49CA-9D2E-811F6FFBA4F0}" type="slidenum">
              <a:rPr lang="zh-CN" altLang="en-US" sz="1000" b="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C5A98F2B-2C1A-43F9-BBA5-B3D327DC1CE1}"/>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9835D3E0-532D-4F39-86BA-8545CE0F931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BFBB22D-DCDF-4573-A193-79E1A6E0A4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73A2001-36C2-4EDC-AC00-927B19BBDE16}" type="slidenum">
              <a:rPr lang="zh-CN" altLang="en-US" sz="1000" b="0">
                <a:latin typeface="Arial" panose="020B0604020202020204" pitchFamily="34" charset="0"/>
                <a:ea typeface="宋体" panose="02010600030101010101" pitchFamily="2" charset="-122"/>
              </a:rPr>
              <a:pPr/>
              <a:t>18</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A6BEEE2D-DBF4-4F97-8B7B-F3C1FB86E6D7}"/>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6958F371-0DE7-4908-A506-19AEDBF8DC8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A4DA409-47AA-422A-9834-8301F7566D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A4255FF-9066-4EDF-A244-E0EACAD71AAD}" type="slidenum">
              <a:rPr lang="zh-CN" altLang="en-US" sz="1000" b="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AC1DFA3C-FE5A-4AFD-B639-501ACF10094D}"/>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6D8EEA68-D5D0-426A-B1BE-4A19ABDAD84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5917C23-0ABB-4FDB-839A-D2BF9AEE66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7ADDEA1-0447-4010-B89F-00049E09B4E8}" type="slidenum">
              <a:rPr lang="zh-CN" altLang="en-US" sz="1000" b="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036BD1C0-D6ED-4ADE-968F-146F08F58F78}"/>
              </a:ext>
            </a:extLst>
          </p:cNvPr>
          <p:cNvSpPr>
            <a:spLocks noGrp="1" noRot="1" noChangeAspect="1" noChangeArrowheads="1" noTextEdit="1"/>
          </p:cNvSpPr>
          <p:nvPr>
            <p:ph type="sldImg"/>
          </p:nvPr>
        </p:nvSpPr>
        <p:spPr>
          <a:xfrm>
            <a:off x="1143000" y="685800"/>
            <a:ext cx="4572000" cy="3429000"/>
          </a:xfrm>
          <a:ln/>
        </p:spPr>
      </p:sp>
      <p:sp>
        <p:nvSpPr>
          <p:cNvPr id="7172" name="Rectangle 3">
            <a:extLst>
              <a:ext uri="{FF2B5EF4-FFF2-40B4-BE49-F238E27FC236}">
                <a16:creationId xmlns:a16="http://schemas.microsoft.com/office/drawing/2014/main" id="{B3C10350-76BE-4D07-8677-44C8A659DE4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4F6081E-C8B1-410E-A22E-3214570D2A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FA403AC-0903-446E-9381-D4487FB7D5ED}" type="slidenum">
              <a:rPr lang="zh-CN" altLang="en-US" sz="1000" b="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05F28E97-8ACD-4B82-AAAB-8C27C00D8668}"/>
              </a:ext>
            </a:extLst>
          </p:cNvPr>
          <p:cNvSpPr>
            <a:spLocks noGrp="1" noRot="1" noChangeAspect="1" noChangeArrowheads="1" noTextEdit="1"/>
          </p:cNvSpPr>
          <p:nvPr>
            <p:ph type="sldImg"/>
          </p:nvPr>
        </p:nvSpPr>
        <p:spPr>
          <a:xfrm>
            <a:off x="1143000" y="685800"/>
            <a:ext cx="4572000" cy="3429000"/>
          </a:xfrm>
          <a:ln/>
        </p:spPr>
      </p:sp>
      <p:sp>
        <p:nvSpPr>
          <p:cNvPr id="46084" name="Rectangle 3">
            <a:extLst>
              <a:ext uri="{FF2B5EF4-FFF2-40B4-BE49-F238E27FC236}">
                <a16:creationId xmlns:a16="http://schemas.microsoft.com/office/drawing/2014/main" id="{ED7F42C9-4286-4FC7-BEB6-5BC57B0C7AE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C65E0D0-BF89-4710-BA88-346928DC4F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B812FCA-89E4-4AFF-ADFF-BC25D6377C3A}" type="slidenum">
              <a:rPr lang="zh-CN" altLang="en-US" sz="1000" b="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F100E2E7-4213-4196-8D34-05614E8135B7}"/>
              </a:ext>
            </a:extLst>
          </p:cNvPr>
          <p:cNvSpPr>
            <a:spLocks noGrp="1" noRot="1" noChangeAspect="1" noChangeArrowheads="1" noTextEdit="1"/>
          </p:cNvSpPr>
          <p:nvPr>
            <p:ph type="sldImg"/>
          </p:nvPr>
        </p:nvSpPr>
        <p:spPr>
          <a:xfrm>
            <a:off x="1143000" y="685800"/>
            <a:ext cx="4572000" cy="3429000"/>
          </a:xfrm>
          <a:ln/>
        </p:spPr>
      </p:sp>
      <p:sp>
        <p:nvSpPr>
          <p:cNvPr id="52228" name="Rectangle 3">
            <a:extLst>
              <a:ext uri="{FF2B5EF4-FFF2-40B4-BE49-F238E27FC236}">
                <a16:creationId xmlns:a16="http://schemas.microsoft.com/office/drawing/2014/main" id="{5181DE62-1D41-4D58-9EC6-4900BE880B8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0217014-9808-4F7B-AD4C-3C70045558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00D5824-5F6C-42B9-BAE7-8B8CF317C37D}" type="slidenum">
              <a:rPr lang="zh-CN" altLang="en-US" sz="1000" b="0" smtClean="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B3408C9A-C52E-4ABB-ABCE-0795EE896549}"/>
              </a:ext>
            </a:extLst>
          </p:cNvPr>
          <p:cNvSpPr>
            <a:spLocks noGrp="1" noRot="1" noChangeAspect="1" noChangeArrowheads="1" noTextEdit="1"/>
          </p:cNvSpPr>
          <p:nvPr>
            <p:ph type="sldImg"/>
          </p:nvPr>
        </p:nvSpPr>
        <p:spPr>
          <a:xfrm>
            <a:off x="1143000" y="685800"/>
            <a:ext cx="4572000" cy="3429000"/>
          </a:xfrm>
          <a:ln/>
        </p:spPr>
      </p:sp>
      <p:sp>
        <p:nvSpPr>
          <p:cNvPr id="5124" name="Rectangle 3">
            <a:extLst>
              <a:ext uri="{FF2B5EF4-FFF2-40B4-BE49-F238E27FC236}">
                <a16:creationId xmlns:a16="http://schemas.microsoft.com/office/drawing/2014/main" id="{9A0C2424-10A5-4D7A-9AD4-69AAA04BF81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B50CEE0-E0F5-47F4-BD62-A6F23591DC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7B0711A-6906-41F6-B362-CCC76E9F31CC}" type="slidenum">
              <a:rPr lang="zh-CN" altLang="en-US" sz="1000" b="0" smtClean="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FFE0B40F-63A4-406F-84EB-6D81A47C23C4}"/>
              </a:ext>
            </a:extLst>
          </p:cNvPr>
          <p:cNvSpPr>
            <a:spLocks noGrp="1" noRot="1" noChangeAspect="1" noChangeArrowheads="1" noTextEdit="1"/>
          </p:cNvSpPr>
          <p:nvPr>
            <p:ph type="sldImg"/>
          </p:nvPr>
        </p:nvSpPr>
        <p:spPr>
          <a:xfrm>
            <a:off x="1143000" y="685800"/>
            <a:ext cx="4572000" cy="3429000"/>
          </a:xfrm>
          <a:ln/>
        </p:spPr>
      </p:sp>
      <p:sp>
        <p:nvSpPr>
          <p:cNvPr id="7172" name="Rectangle 3">
            <a:extLst>
              <a:ext uri="{FF2B5EF4-FFF2-40B4-BE49-F238E27FC236}">
                <a16:creationId xmlns:a16="http://schemas.microsoft.com/office/drawing/2014/main" id="{ACB76EAD-F4BE-4626-A9A6-B181ACC03ED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EE257EF-FF80-4622-916A-EEEAD112B1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823F562-E52A-4440-98DD-FEA806A618F2}" type="slidenum">
              <a:rPr lang="zh-CN" altLang="en-US" sz="1000" b="0" smtClean="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7F8A21DF-1A2B-471A-86D8-6F7625D7699A}"/>
              </a:ext>
            </a:extLst>
          </p:cNvPr>
          <p:cNvSpPr>
            <a:spLocks noGrp="1" noRot="1" noChangeAspect="1" noChangeArrowheads="1" noTextEdit="1"/>
          </p:cNvSpPr>
          <p:nvPr>
            <p:ph type="sldImg"/>
          </p:nvPr>
        </p:nvSpPr>
        <p:spPr>
          <a:xfrm>
            <a:off x="1143000" y="685800"/>
            <a:ext cx="4572000" cy="3429000"/>
          </a:xfrm>
          <a:ln/>
        </p:spPr>
      </p:sp>
      <p:sp>
        <p:nvSpPr>
          <p:cNvPr id="9220" name="Rectangle 3">
            <a:extLst>
              <a:ext uri="{FF2B5EF4-FFF2-40B4-BE49-F238E27FC236}">
                <a16:creationId xmlns:a16="http://schemas.microsoft.com/office/drawing/2014/main" id="{F52E4824-8400-4485-82BA-BAD05CCBB46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2FCA630-5976-4C83-AEFB-194D18B7D1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7AD1755-00F0-4219-A98B-B488B5BA6864}" type="slidenum">
              <a:rPr lang="zh-CN" altLang="en-US" sz="1000" b="0" smtClean="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1FBBF9A8-06D6-4003-833A-052F70BC7F20}"/>
              </a:ext>
            </a:extLst>
          </p:cNvPr>
          <p:cNvSpPr>
            <a:spLocks noGrp="1" noRot="1" noChangeAspect="1" noChangeArrowheads="1" noTextEdit="1"/>
          </p:cNvSpPr>
          <p:nvPr>
            <p:ph type="sldImg"/>
          </p:nvPr>
        </p:nvSpPr>
        <p:spPr>
          <a:xfrm>
            <a:off x="1143000" y="685800"/>
            <a:ext cx="4572000" cy="3429000"/>
          </a:xfrm>
          <a:ln/>
        </p:spPr>
      </p:sp>
      <p:sp>
        <p:nvSpPr>
          <p:cNvPr id="19460" name="Rectangle 3">
            <a:extLst>
              <a:ext uri="{FF2B5EF4-FFF2-40B4-BE49-F238E27FC236}">
                <a16:creationId xmlns:a16="http://schemas.microsoft.com/office/drawing/2014/main" id="{0160381D-D0AC-4123-A50B-7A731C9D1F2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6BDD182-2A60-4B1F-99D8-F0DB7C3E87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1632CE5-6FF8-4966-B770-8F7539EE06BC}" type="slidenum">
              <a:rPr lang="zh-CN" altLang="en-US" sz="1000" b="0" smtClean="0">
                <a:latin typeface="Arial" panose="020B0604020202020204" pitchFamily="34" charset="0"/>
                <a:ea typeface="宋体" panose="02010600030101010101" pitchFamily="2" charset="-122"/>
              </a:rPr>
              <a:pPr/>
              <a:t>26</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246D86C4-2D5B-4D9D-BF40-EC2B295867B0}"/>
              </a:ext>
            </a:extLst>
          </p:cNvPr>
          <p:cNvSpPr>
            <a:spLocks noGrp="1" noRot="1" noChangeAspect="1" noChangeArrowheads="1" noTextEdit="1"/>
          </p:cNvSpPr>
          <p:nvPr>
            <p:ph type="sldImg"/>
          </p:nvPr>
        </p:nvSpPr>
        <p:spPr>
          <a:xfrm>
            <a:off x="1143000" y="685800"/>
            <a:ext cx="4572000" cy="3429000"/>
          </a:xfrm>
          <a:ln/>
        </p:spPr>
      </p:sp>
      <p:sp>
        <p:nvSpPr>
          <p:cNvPr id="23556" name="Rectangle 3">
            <a:extLst>
              <a:ext uri="{FF2B5EF4-FFF2-40B4-BE49-F238E27FC236}">
                <a16:creationId xmlns:a16="http://schemas.microsoft.com/office/drawing/2014/main" id="{C89A602C-DF64-4E7D-BF65-641F26C01AF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8A59D10-E05A-43D5-8BB5-1AA8E81DB9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2B37C2E-FB00-4C73-826E-80DFD71C0243}" type="slidenum">
              <a:rPr lang="zh-CN" altLang="en-US" sz="1000" b="0" smtClean="0">
                <a:latin typeface="Arial" panose="020B0604020202020204" pitchFamily="34" charset="0"/>
                <a:ea typeface="宋体" panose="02010600030101010101" pitchFamily="2" charset="-122"/>
              </a:rPr>
              <a:pPr/>
              <a:t>27</a:t>
            </a:fld>
            <a:endParaRPr lang="en-US" altLang="zh-CN" sz="10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D72B88E9-0911-430D-8CAC-178F9E1E8668}"/>
              </a:ext>
            </a:extLst>
          </p:cNvPr>
          <p:cNvSpPr>
            <a:spLocks noGrp="1" noRot="1" noChangeAspect="1" noChangeArrowheads="1" noTextEdit="1"/>
          </p:cNvSpPr>
          <p:nvPr>
            <p:ph type="sldImg"/>
          </p:nvPr>
        </p:nvSpPr>
        <p:spPr>
          <a:xfrm>
            <a:off x="1143000" y="685800"/>
            <a:ext cx="4572000" cy="3429000"/>
          </a:xfrm>
          <a:ln/>
        </p:spPr>
      </p:sp>
      <p:sp>
        <p:nvSpPr>
          <p:cNvPr id="25604" name="Rectangle 3">
            <a:extLst>
              <a:ext uri="{FF2B5EF4-FFF2-40B4-BE49-F238E27FC236}">
                <a16:creationId xmlns:a16="http://schemas.microsoft.com/office/drawing/2014/main" id="{2C282D6E-FDE0-4365-BF43-7ECB67C8F2A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EE36A31-3DC9-4DE7-99F5-1D78DEF4B3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BB7D8ED-8666-4D58-BBBA-74BCB18F33E3}" type="slidenum">
              <a:rPr lang="zh-CN" altLang="en-US" sz="1000" b="0" smtClean="0">
                <a:latin typeface="Arial" panose="020B0604020202020204" pitchFamily="34" charset="0"/>
                <a:ea typeface="宋体" panose="02010600030101010101" pitchFamily="2" charset="-122"/>
              </a:rPr>
              <a:pPr/>
              <a:t>28</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F1212A04-380D-43F2-8C25-22237E4F7619}"/>
              </a:ext>
            </a:extLst>
          </p:cNvPr>
          <p:cNvSpPr>
            <a:spLocks noGrp="1" noRot="1" noChangeAspect="1" noChangeArrowheads="1" noTextEdit="1"/>
          </p:cNvSpPr>
          <p:nvPr>
            <p:ph type="sldImg"/>
          </p:nvPr>
        </p:nvSpPr>
        <p:spPr>
          <a:xfrm>
            <a:off x="1143000" y="685800"/>
            <a:ext cx="4572000" cy="3429000"/>
          </a:xfrm>
          <a:ln/>
        </p:spPr>
      </p:sp>
      <p:sp>
        <p:nvSpPr>
          <p:cNvPr id="29700" name="Rectangle 3">
            <a:extLst>
              <a:ext uri="{FF2B5EF4-FFF2-40B4-BE49-F238E27FC236}">
                <a16:creationId xmlns:a16="http://schemas.microsoft.com/office/drawing/2014/main" id="{30EAFD22-5B09-4C12-8E3C-4175DBFFD73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C3BC03F-8AA9-4959-8A29-CCC3366965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6E14233-DCCC-42FF-AF7D-C3F9D91B21BA}" type="slidenum">
              <a:rPr lang="zh-CN" altLang="en-US" sz="1000" b="0" smtClean="0">
                <a:latin typeface="Arial" panose="020B0604020202020204" pitchFamily="34" charset="0"/>
                <a:ea typeface="宋体" panose="02010600030101010101" pitchFamily="2" charset="-122"/>
              </a:rPr>
              <a:pPr/>
              <a:t>29</a:t>
            </a:fld>
            <a:endParaRPr lang="en-US" altLang="zh-CN" sz="1000" b="0">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772A0406-9D0D-4B28-9E09-93FD7CB8BECA}"/>
              </a:ext>
            </a:extLst>
          </p:cNvPr>
          <p:cNvSpPr>
            <a:spLocks noGrp="1" noRot="1" noChangeAspect="1" noChangeArrowheads="1" noTextEdit="1"/>
          </p:cNvSpPr>
          <p:nvPr>
            <p:ph type="sldImg"/>
          </p:nvPr>
        </p:nvSpPr>
        <p:spPr>
          <a:xfrm>
            <a:off x="1143000" y="685800"/>
            <a:ext cx="4572000" cy="3429000"/>
          </a:xfrm>
          <a:ln/>
        </p:spPr>
      </p:sp>
      <p:sp>
        <p:nvSpPr>
          <p:cNvPr id="31748" name="Rectangle 3">
            <a:extLst>
              <a:ext uri="{FF2B5EF4-FFF2-40B4-BE49-F238E27FC236}">
                <a16:creationId xmlns:a16="http://schemas.microsoft.com/office/drawing/2014/main" id="{C121B93A-0C56-4774-886B-3CC8FB121E5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3B91DBA-333D-44B6-B9D6-EE371F543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3CE5017-F435-4B8F-A572-BCB725DE53B6}" type="slidenum">
              <a:rPr lang="zh-CN" altLang="en-US" sz="1000" b="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0EEC355B-16E3-4AF5-878E-CBD8ED74D81B}"/>
              </a:ext>
            </a:extLst>
          </p:cNvPr>
          <p:cNvSpPr>
            <a:spLocks noGrp="1" noRot="1" noChangeAspect="1" noChangeArrowheads="1" noTextEdit="1"/>
          </p:cNvSpPr>
          <p:nvPr>
            <p:ph type="sldImg"/>
          </p:nvPr>
        </p:nvSpPr>
        <p:spPr>
          <a:xfrm>
            <a:off x="1143000" y="685800"/>
            <a:ext cx="4572000" cy="3429000"/>
          </a:xfrm>
          <a:ln/>
        </p:spPr>
      </p:sp>
      <p:sp>
        <p:nvSpPr>
          <p:cNvPr id="19460" name="Rectangle 3">
            <a:extLst>
              <a:ext uri="{FF2B5EF4-FFF2-40B4-BE49-F238E27FC236}">
                <a16:creationId xmlns:a16="http://schemas.microsoft.com/office/drawing/2014/main" id="{B56970B4-B434-42B1-B872-55033D7A792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71A0BBB-5DAA-40A9-B324-557023D21F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B3CE555-8B37-44AC-99F9-B7DF1C01687A}" type="slidenum">
              <a:rPr lang="zh-CN" altLang="en-US" sz="1000" b="0" smtClean="0">
                <a:latin typeface="Arial" panose="020B0604020202020204" pitchFamily="34" charset="0"/>
                <a:ea typeface="宋体" panose="02010600030101010101" pitchFamily="2" charset="-122"/>
              </a:rPr>
              <a:pPr/>
              <a:t>30</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08169C18-9E65-4F63-B23D-DC0FE3E68EE7}"/>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C88A46BC-4AF7-4346-8CE2-B8546037DB4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但是不传递</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84937BD-CEDE-4889-A756-622786E20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C301714-A025-4ED1-9D0F-26EECB3BCC5F}" type="slidenum">
              <a:rPr lang="zh-CN" altLang="en-US" sz="1000" b="0" smtClean="0">
                <a:latin typeface="Arial" panose="020B0604020202020204" pitchFamily="34" charset="0"/>
                <a:ea typeface="宋体" panose="02010600030101010101" pitchFamily="2" charset="-122"/>
              </a:rPr>
              <a:pPr/>
              <a:t>31</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7C3E4E74-446B-45A3-8366-C4F576485608}"/>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FA707761-ACAC-4C46-9111-2C79D1F349E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这部分书上也是没有的</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93B12DA-BEF0-49E3-8310-94BD9544B3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3BE82EB-B182-4D42-85FB-65AD5F472395}" type="slidenum">
              <a:rPr lang="zh-CN" altLang="en-US" sz="1000" b="0">
                <a:latin typeface="Arial" panose="020B0604020202020204" pitchFamily="34" charset="0"/>
                <a:ea typeface="宋体" panose="02010600030101010101" pitchFamily="2" charset="-122"/>
              </a:rPr>
              <a:pPr/>
              <a:t>32</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71D24B0D-E9FC-4A21-AE2F-786478AD8B7B}"/>
              </a:ext>
            </a:extLst>
          </p:cNvPr>
          <p:cNvSpPr>
            <a:spLocks noGrp="1" noRot="1" noChangeAspect="1" noChangeArrowheads="1" noTextEdit="1"/>
          </p:cNvSpPr>
          <p:nvPr>
            <p:ph type="sldImg"/>
          </p:nvPr>
        </p:nvSpPr>
        <p:spPr>
          <a:xfrm>
            <a:off x="1143000" y="685800"/>
            <a:ext cx="4572000" cy="3429000"/>
          </a:xfrm>
          <a:ln/>
        </p:spPr>
      </p:sp>
      <p:sp>
        <p:nvSpPr>
          <p:cNvPr id="5124" name="Rectangle 3">
            <a:extLst>
              <a:ext uri="{FF2B5EF4-FFF2-40B4-BE49-F238E27FC236}">
                <a16:creationId xmlns:a16="http://schemas.microsoft.com/office/drawing/2014/main" id="{1397D11F-02BB-4EFC-ADEA-DF36C51785D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7FF80C5-7C14-4A51-8E53-ACF84414A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50B0BF8-D989-469D-AB23-63F46BFC1694}" type="slidenum">
              <a:rPr lang="zh-CN" altLang="en-US" sz="1000" b="0">
                <a:latin typeface="Arial" panose="020B0604020202020204" pitchFamily="34" charset="0"/>
                <a:ea typeface="宋体" panose="02010600030101010101" pitchFamily="2" charset="-122"/>
              </a:rPr>
              <a:pPr/>
              <a:t>33</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35C2F668-8B63-46C9-9FD6-D3C663B47932}"/>
              </a:ext>
            </a:extLst>
          </p:cNvPr>
          <p:cNvSpPr>
            <a:spLocks noGrp="1" noRot="1" noChangeAspect="1" noChangeArrowheads="1" noTextEdit="1"/>
          </p:cNvSpPr>
          <p:nvPr>
            <p:ph type="sldImg"/>
          </p:nvPr>
        </p:nvSpPr>
        <p:spPr>
          <a:xfrm>
            <a:off x="1143000" y="685800"/>
            <a:ext cx="4572000" cy="3429000"/>
          </a:xfrm>
          <a:ln/>
        </p:spPr>
      </p:sp>
      <p:sp>
        <p:nvSpPr>
          <p:cNvPr id="7172" name="Rectangle 3">
            <a:extLst>
              <a:ext uri="{FF2B5EF4-FFF2-40B4-BE49-F238E27FC236}">
                <a16:creationId xmlns:a16="http://schemas.microsoft.com/office/drawing/2014/main" id="{F1BDDFBF-B0AF-4AC0-BFAA-81A6B4B98B5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AB12D14-E3C0-40DB-A555-AF75219ED4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C8B6F0C-5CF6-4B91-A826-FB9700D66D0B}" type="slidenum">
              <a:rPr lang="zh-CN" altLang="en-US" sz="1000" b="0">
                <a:latin typeface="Arial" panose="020B0604020202020204" pitchFamily="34" charset="0"/>
                <a:ea typeface="宋体" panose="02010600030101010101" pitchFamily="2" charset="-122"/>
              </a:rPr>
              <a:pPr/>
              <a:t>34</a:t>
            </a:fld>
            <a:endParaRPr lang="en-US" altLang="zh-CN" sz="1000" b="0">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F8087B6F-2851-4348-A79F-A6D2EB781455}"/>
              </a:ext>
            </a:extLst>
          </p:cNvPr>
          <p:cNvSpPr>
            <a:spLocks noGrp="1" noRot="1" noChangeAspect="1" noChangeArrowheads="1" noTextEdit="1"/>
          </p:cNvSpPr>
          <p:nvPr>
            <p:ph type="sldImg"/>
          </p:nvPr>
        </p:nvSpPr>
        <p:spPr>
          <a:xfrm>
            <a:off x="1143000" y="685800"/>
            <a:ext cx="4572000" cy="3429000"/>
          </a:xfrm>
          <a:ln/>
        </p:spPr>
      </p:sp>
      <p:sp>
        <p:nvSpPr>
          <p:cNvPr id="11268" name="Rectangle 3">
            <a:extLst>
              <a:ext uri="{FF2B5EF4-FFF2-40B4-BE49-F238E27FC236}">
                <a16:creationId xmlns:a16="http://schemas.microsoft.com/office/drawing/2014/main" id="{3FD4CBD9-3E3D-452D-A8BE-68B440590E4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60C86E6-2587-45E6-BE65-52DD92D86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8815259-AD1B-4F82-9F66-33ECE1450D82}" type="slidenum">
              <a:rPr lang="zh-CN" altLang="en-US" sz="1000" b="0">
                <a:latin typeface="Arial" panose="020B0604020202020204" pitchFamily="34" charset="0"/>
                <a:ea typeface="宋体" panose="02010600030101010101" pitchFamily="2" charset="-122"/>
              </a:rPr>
              <a:pPr/>
              <a:t>35</a:t>
            </a:fld>
            <a:endParaRPr lang="en-US" altLang="zh-CN" sz="1000" b="0">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4696C462-90C2-486E-A376-A77B44F5B579}"/>
              </a:ext>
            </a:extLst>
          </p:cNvPr>
          <p:cNvSpPr>
            <a:spLocks noGrp="1" noRot="1" noChangeAspect="1" noChangeArrowheads="1" noTextEdit="1"/>
          </p:cNvSpPr>
          <p:nvPr>
            <p:ph type="sldImg"/>
          </p:nvPr>
        </p:nvSpPr>
        <p:spPr>
          <a:xfrm>
            <a:off x="1143000" y="685800"/>
            <a:ext cx="4572000" cy="3429000"/>
          </a:xfrm>
          <a:ln/>
        </p:spPr>
      </p:sp>
      <p:sp>
        <p:nvSpPr>
          <p:cNvPr id="13316" name="Rectangle 3">
            <a:extLst>
              <a:ext uri="{FF2B5EF4-FFF2-40B4-BE49-F238E27FC236}">
                <a16:creationId xmlns:a16="http://schemas.microsoft.com/office/drawing/2014/main" id="{FFDF2B33-F927-4A34-AE10-0C3925C474E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FB82E6E-C93F-4546-8AD6-BE638F18B4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999AAA7-641E-4761-A058-39716AFED789}" type="slidenum">
              <a:rPr lang="zh-CN" altLang="en-US" sz="1000" b="0">
                <a:latin typeface="Arial" panose="020B0604020202020204" pitchFamily="34" charset="0"/>
                <a:ea typeface="宋体" panose="02010600030101010101" pitchFamily="2" charset="-122"/>
              </a:rPr>
              <a:pPr/>
              <a:t>36</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D1A5932C-E215-42D8-AF06-45AE0E18CFA4}"/>
              </a:ext>
            </a:extLst>
          </p:cNvPr>
          <p:cNvSpPr>
            <a:spLocks noGrp="1" noRot="1" noChangeAspect="1" noChangeArrowheads="1" noTextEdit="1"/>
          </p:cNvSpPr>
          <p:nvPr>
            <p:ph type="sldImg"/>
          </p:nvPr>
        </p:nvSpPr>
        <p:spPr>
          <a:xfrm>
            <a:off x="1143000" y="685800"/>
            <a:ext cx="4572000" cy="3429000"/>
          </a:xfrm>
          <a:ln/>
        </p:spPr>
      </p:sp>
      <p:sp>
        <p:nvSpPr>
          <p:cNvPr id="23556" name="Rectangle 3">
            <a:extLst>
              <a:ext uri="{FF2B5EF4-FFF2-40B4-BE49-F238E27FC236}">
                <a16:creationId xmlns:a16="http://schemas.microsoft.com/office/drawing/2014/main" id="{007FC4F0-E3D2-4297-8017-D8497D7F83E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EF789DF-089A-40A0-8A00-39EE9D8E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FBD05BD-40DC-4287-B8F3-85CB712A79EB}" type="slidenum">
              <a:rPr lang="zh-CN" altLang="en-US" sz="1000" b="0">
                <a:latin typeface="Arial" panose="020B0604020202020204" pitchFamily="34" charset="0"/>
                <a:ea typeface="宋体" panose="02010600030101010101" pitchFamily="2" charset="-122"/>
              </a:rPr>
              <a:pPr/>
              <a:t>38</a:t>
            </a:fld>
            <a:endParaRPr lang="en-US" altLang="zh-CN" sz="10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3C8E3F31-E785-4A60-B85C-1E47072CE5C7}"/>
              </a:ext>
            </a:extLst>
          </p:cNvPr>
          <p:cNvSpPr>
            <a:spLocks noGrp="1" noRot="1" noChangeAspect="1" noChangeArrowheads="1" noTextEdit="1"/>
          </p:cNvSpPr>
          <p:nvPr>
            <p:ph type="sldImg"/>
          </p:nvPr>
        </p:nvSpPr>
        <p:spPr>
          <a:xfrm>
            <a:off x="1143000" y="685800"/>
            <a:ext cx="4572000" cy="3429000"/>
          </a:xfrm>
          <a:ln/>
        </p:spPr>
      </p:sp>
      <p:sp>
        <p:nvSpPr>
          <p:cNvPr id="37892" name="Rectangle 3">
            <a:extLst>
              <a:ext uri="{FF2B5EF4-FFF2-40B4-BE49-F238E27FC236}">
                <a16:creationId xmlns:a16="http://schemas.microsoft.com/office/drawing/2014/main" id="{AD445A94-553A-4893-B0C1-746AA65F038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515045B-0EB3-40B4-82E4-168E2FD331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B588BE3-3240-4432-8AB5-7B210C1DCA1F}" type="slidenum">
              <a:rPr lang="zh-CN" altLang="en-US" sz="1000" b="0">
                <a:latin typeface="Arial" panose="020B0604020202020204" pitchFamily="34" charset="0"/>
                <a:ea typeface="宋体" panose="02010600030101010101" pitchFamily="2" charset="-122"/>
              </a:rPr>
              <a:pPr/>
              <a:t>39</a:t>
            </a:fld>
            <a:endParaRPr lang="en-US" altLang="zh-CN" sz="10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18BE6463-881E-455E-8AE3-D29DD46749AC}"/>
              </a:ext>
            </a:extLst>
          </p:cNvPr>
          <p:cNvSpPr>
            <a:spLocks noGrp="1" noRot="1" noChangeAspect="1" noChangeArrowheads="1" noTextEdit="1"/>
          </p:cNvSpPr>
          <p:nvPr>
            <p:ph type="sldImg"/>
          </p:nvPr>
        </p:nvSpPr>
        <p:spPr>
          <a:xfrm>
            <a:off x="1143000" y="685800"/>
            <a:ext cx="4572000" cy="3429000"/>
          </a:xfrm>
          <a:ln/>
        </p:spPr>
      </p:sp>
      <p:sp>
        <p:nvSpPr>
          <p:cNvPr id="58372" name="Rectangle 3">
            <a:extLst>
              <a:ext uri="{FF2B5EF4-FFF2-40B4-BE49-F238E27FC236}">
                <a16:creationId xmlns:a16="http://schemas.microsoft.com/office/drawing/2014/main" id="{69735605-1807-4143-86DB-E4008B4D9F5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9830A55-25EC-4B33-8CE8-14B271B48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0023428-6D8B-4303-ABF3-B1A172E94EA8}" type="slidenum">
              <a:rPr lang="zh-CN" altLang="en-US" sz="1000" b="0">
                <a:latin typeface="Arial" panose="020B0604020202020204" pitchFamily="34" charset="0"/>
                <a:ea typeface="宋体" panose="02010600030101010101" pitchFamily="2" charset="-122"/>
              </a:rPr>
              <a:pPr/>
              <a:t>40</a:t>
            </a:fld>
            <a:endParaRPr lang="en-US" altLang="zh-CN" sz="10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6508317E-787F-4561-984D-EFE06E49A41D}"/>
              </a:ext>
            </a:extLst>
          </p:cNvPr>
          <p:cNvSpPr>
            <a:spLocks noGrp="1" noRot="1" noChangeAspect="1" noChangeArrowheads="1" noTextEdit="1"/>
          </p:cNvSpPr>
          <p:nvPr>
            <p:ph type="sldImg"/>
          </p:nvPr>
        </p:nvSpPr>
        <p:spPr>
          <a:xfrm>
            <a:off x="1143000" y="685800"/>
            <a:ext cx="4572000" cy="3429000"/>
          </a:xfrm>
          <a:ln/>
        </p:spPr>
      </p:sp>
      <p:sp>
        <p:nvSpPr>
          <p:cNvPr id="62468" name="Rectangle 3">
            <a:extLst>
              <a:ext uri="{FF2B5EF4-FFF2-40B4-BE49-F238E27FC236}">
                <a16:creationId xmlns:a16="http://schemas.microsoft.com/office/drawing/2014/main" id="{055739AE-CCD8-470B-93D9-D0F1FA08E8D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69CEDC6-50E0-47AF-8C76-F771F94FE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DDFEDDA-C877-4AB5-A6B8-677CF77022E0}" type="slidenum">
              <a:rPr lang="zh-CN" altLang="en-US" sz="1000" b="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E8FF21FA-9ECC-47C7-BE1E-D3645731491C}"/>
              </a:ext>
            </a:extLst>
          </p:cNvPr>
          <p:cNvSpPr>
            <a:spLocks noGrp="1" noRot="1" noChangeAspect="1" noChangeArrowheads="1" noTextEdit="1"/>
          </p:cNvSpPr>
          <p:nvPr>
            <p:ph type="sldImg"/>
          </p:nvPr>
        </p:nvSpPr>
        <p:spPr>
          <a:xfrm>
            <a:off x="1143000" y="685800"/>
            <a:ext cx="4572000" cy="3429000"/>
          </a:xfrm>
          <a:ln/>
        </p:spPr>
      </p:sp>
      <p:sp>
        <p:nvSpPr>
          <p:cNvPr id="29700" name="Rectangle 3">
            <a:extLst>
              <a:ext uri="{FF2B5EF4-FFF2-40B4-BE49-F238E27FC236}">
                <a16:creationId xmlns:a16="http://schemas.microsoft.com/office/drawing/2014/main" id="{535FCD7C-B601-4E91-8148-A75D57C84F5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00E3C78-C980-44C0-A41E-AC6ED120F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23AFA8D-63C8-4BC7-BF37-27ACDB7F9655}" type="slidenum">
              <a:rPr lang="zh-CN" altLang="en-US" sz="1000" b="0">
                <a:latin typeface="Arial" panose="020B0604020202020204" pitchFamily="34" charset="0"/>
                <a:ea typeface="宋体" panose="02010600030101010101" pitchFamily="2" charset="-122"/>
              </a:rPr>
              <a:pPr/>
              <a:t>41</a:t>
            </a:fld>
            <a:endParaRPr lang="en-US" altLang="zh-CN" sz="10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55D6711F-C9BD-496C-A166-6B08095F5C85}"/>
              </a:ext>
            </a:extLst>
          </p:cNvPr>
          <p:cNvSpPr>
            <a:spLocks noGrp="1" noRot="1" noChangeAspect="1" noChangeArrowheads="1" noTextEdit="1"/>
          </p:cNvSpPr>
          <p:nvPr>
            <p:ph type="sldImg"/>
          </p:nvPr>
        </p:nvSpPr>
        <p:spPr>
          <a:xfrm>
            <a:off x="1143000" y="685800"/>
            <a:ext cx="4572000" cy="3429000"/>
          </a:xfrm>
          <a:ln/>
        </p:spPr>
      </p:sp>
      <p:sp>
        <p:nvSpPr>
          <p:cNvPr id="64516" name="Rectangle 3">
            <a:extLst>
              <a:ext uri="{FF2B5EF4-FFF2-40B4-BE49-F238E27FC236}">
                <a16:creationId xmlns:a16="http://schemas.microsoft.com/office/drawing/2014/main" id="{C8D98321-409E-4736-A18F-4BA5D998F1D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9A3F823-BFFD-485A-B1CF-AC16084EF9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EB09AB6-A6CF-44C7-BF0D-664E27672B58}" type="slidenum">
              <a:rPr lang="zh-CN" altLang="en-US" sz="1000" b="0">
                <a:latin typeface="Arial" panose="020B0604020202020204" pitchFamily="34" charset="0"/>
                <a:ea typeface="宋体" panose="02010600030101010101" pitchFamily="2" charset="-122"/>
              </a:rPr>
              <a:pPr/>
              <a:t>42</a:t>
            </a:fld>
            <a:endParaRPr lang="en-US" altLang="zh-CN" sz="10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8038C8BC-807D-4902-BF2B-8552E8F7F093}"/>
              </a:ext>
            </a:extLst>
          </p:cNvPr>
          <p:cNvSpPr>
            <a:spLocks noGrp="1" noRot="1" noChangeAspect="1" noChangeArrowheads="1" noTextEdit="1"/>
          </p:cNvSpPr>
          <p:nvPr>
            <p:ph type="sldImg"/>
          </p:nvPr>
        </p:nvSpPr>
        <p:spPr>
          <a:xfrm>
            <a:off x="1143000" y="685800"/>
            <a:ext cx="4572000" cy="3429000"/>
          </a:xfrm>
          <a:ln/>
        </p:spPr>
      </p:sp>
      <p:sp>
        <p:nvSpPr>
          <p:cNvPr id="66564" name="Rectangle 3">
            <a:extLst>
              <a:ext uri="{FF2B5EF4-FFF2-40B4-BE49-F238E27FC236}">
                <a16:creationId xmlns:a16="http://schemas.microsoft.com/office/drawing/2014/main" id="{89E0D449-60FB-4D18-B78D-0391951FDE2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6239DA0-7E26-4FA2-ABBE-F15D884CF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FF5E0BB-B426-436F-AE0E-177CE4239A73}" type="slidenum">
              <a:rPr lang="zh-CN" altLang="en-US" sz="1000" b="0">
                <a:latin typeface="Arial" panose="020B0604020202020204" pitchFamily="34" charset="0"/>
                <a:ea typeface="宋体" panose="02010600030101010101" pitchFamily="2" charset="-122"/>
              </a:rPr>
              <a:pPr/>
              <a:t>43</a:t>
            </a:fld>
            <a:endParaRPr lang="en-US" altLang="zh-CN" sz="10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D7484698-5E24-4FB3-BBE1-D573120A2ADF}"/>
              </a:ext>
            </a:extLst>
          </p:cNvPr>
          <p:cNvSpPr>
            <a:spLocks noGrp="1" noRot="1" noChangeAspect="1" noChangeArrowheads="1" noTextEdit="1"/>
          </p:cNvSpPr>
          <p:nvPr>
            <p:ph type="sldImg"/>
          </p:nvPr>
        </p:nvSpPr>
        <p:spPr>
          <a:xfrm>
            <a:off x="1143000" y="685800"/>
            <a:ext cx="4572000" cy="3429000"/>
          </a:xfrm>
          <a:ln/>
        </p:spPr>
      </p:sp>
      <p:sp>
        <p:nvSpPr>
          <p:cNvPr id="70660" name="Rectangle 3">
            <a:extLst>
              <a:ext uri="{FF2B5EF4-FFF2-40B4-BE49-F238E27FC236}">
                <a16:creationId xmlns:a16="http://schemas.microsoft.com/office/drawing/2014/main" id="{817EDA1F-01CA-4CF3-A5A4-D2F12EF8FB8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9DEB75C-AF4D-4B59-A516-BFE88BBA23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9D3718A-142B-4374-81AD-D036C5F4FBD6}" type="slidenum">
              <a:rPr lang="zh-CN" altLang="en-US" sz="1000" b="0">
                <a:latin typeface="Arial" panose="020B0604020202020204" pitchFamily="34" charset="0"/>
                <a:ea typeface="宋体" panose="02010600030101010101" pitchFamily="2" charset="-122"/>
              </a:rPr>
              <a:pPr/>
              <a:t>44</a:t>
            </a:fld>
            <a:endParaRPr lang="en-US" altLang="zh-CN" sz="10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D82F5E2C-9B1D-4ED7-B22B-808BE7A620FA}"/>
              </a:ext>
            </a:extLst>
          </p:cNvPr>
          <p:cNvSpPr>
            <a:spLocks noGrp="1" noRot="1" noChangeAspect="1" noChangeArrowheads="1" noTextEdit="1"/>
          </p:cNvSpPr>
          <p:nvPr>
            <p:ph type="sldImg"/>
          </p:nvPr>
        </p:nvSpPr>
        <p:spPr>
          <a:xfrm>
            <a:off x="1143000" y="685800"/>
            <a:ext cx="4572000" cy="3429000"/>
          </a:xfrm>
          <a:ln/>
        </p:spPr>
      </p:sp>
      <p:sp>
        <p:nvSpPr>
          <p:cNvPr id="72708" name="Rectangle 3">
            <a:extLst>
              <a:ext uri="{FF2B5EF4-FFF2-40B4-BE49-F238E27FC236}">
                <a16:creationId xmlns:a16="http://schemas.microsoft.com/office/drawing/2014/main" id="{C187E713-4FFF-49C9-B9DF-081713C9637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678FB53-4F14-4A37-A83E-DEE27C8489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A91B5D1-0425-4AE6-8BD5-B3EFDDBF99A0}" type="slidenum">
              <a:rPr lang="zh-CN" altLang="en-US" sz="1000" b="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1242F855-2A97-4725-89CB-3FED47DCA8E0}"/>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410DD142-903D-4346-8E37-C57E641272F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09E215F-C039-402B-BFBC-D27D231179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AC6E974-4335-40A3-83B3-762C6EA995A5}" type="slidenum">
              <a:rPr lang="zh-CN" altLang="en-US" sz="1000" b="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A5A0C852-41BA-442B-B1CB-2555DB70F105}"/>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C35012BF-9687-4E0B-8209-4DFC7DD9D04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F8C139C-1340-4FCF-86A2-E59240A69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8229B29-2540-466E-8A9F-D34BEB91D517}" type="slidenum">
              <a:rPr lang="zh-CN" altLang="en-US" sz="1000" b="0">
                <a:latin typeface="Arial" panose="020B0604020202020204" pitchFamily="34" charset="0"/>
                <a:ea typeface="宋体" panose="02010600030101010101" pitchFamily="2" charset="-122"/>
              </a:rPr>
              <a:pPr/>
              <a:t>7</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728A8461-21E5-46C7-A27D-2E5009556B90}"/>
              </a:ext>
            </a:extLst>
          </p:cNvPr>
          <p:cNvSpPr>
            <a:spLocks noGrp="1" noRot="1" noChangeAspect="1" noChangeArrowheads="1" noTextEdit="1"/>
          </p:cNvSpPr>
          <p:nvPr>
            <p:ph type="sldImg"/>
          </p:nvPr>
        </p:nvSpPr>
        <p:spPr>
          <a:xfrm>
            <a:off x="1143000" y="685800"/>
            <a:ext cx="4572000" cy="3429000"/>
          </a:xfrm>
          <a:ln/>
        </p:spPr>
      </p:sp>
      <p:sp>
        <p:nvSpPr>
          <p:cNvPr id="44036" name="Rectangle 3">
            <a:extLst>
              <a:ext uri="{FF2B5EF4-FFF2-40B4-BE49-F238E27FC236}">
                <a16:creationId xmlns:a16="http://schemas.microsoft.com/office/drawing/2014/main" id="{7116868F-7637-48DC-A1DE-0DC2447C754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E337B33-E6DB-46B5-ADDE-3C2798DF9C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E5CC035-EA04-47CD-96B9-DA5F110A72B6}" type="slidenum">
              <a:rPr lang="zh-CN" altLang="en-US" sz="1000" b="0">
                <a:latin typeface="Arial" panose="020B0604020202020204" pitchFamily="34" charset="0"/>
                <a:ea typeface="宋体" panose="02010600030101010101" pitchFamily="2" charset="-122"/>
              </a:rPr>
              <a:pPr/>
              <a:t>8</a:t>
            </a:fld>
            <a:endParaRPr lang="en-US" altLang="zh-CN" sz="10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0195FE30-70B6-4D47-B414-AD773574A497}"/>
              </a:ext>
            </a:extLst>
          </p:cNvPr>
          <p:cNvSpPr>
            <a:spLocks noGrp="1" noRot="1" noChangeAspect="1" noChangeArrowheads="1" noTextEdit="1"/>
          </p:cNvSpPr>
          <p:nvPr>
            <p:ph type="sldImg"/>
          </p:nvPr>
        </p:nvSpPr>
        <p:spPr>
          <a:xfrm>
            <a:off x="1143000" y="685800"/>
            <a:ext cx="4572000" cy="3429000"/>
          </a:xfrm>
          <a:ln/>
        </p:spPr>
      </p:sp>
      <p:sp>
        <p:nvSpPr>
          <p:cNvPr id="56324" name="Rectangle 3">
            <a:extLst>
              <a:ext uri="{FF2B5EF4-FFF2-40B4-BE49-F238E27FC236}">
                <a16:creationId xmlns:a16="http://schemas.microsoft.com/office/drawing/2014/main" id="{7BF56E23-773F-4D11-B29D-06D6B63DD44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2CB41CB-DEA1-4DFC-8D2D-7AE2A9D399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27CFF75-00BD-4A88-83E3-D194306DDCDF}" type="slidenum">
              <a:rPr lang="zh-CN" altLang="en-US" sz="1000" b="0">
                <a:latin typeface="Arial" panose="020B0604020202020204" pitchFamily="34" charset="0"/>
                <a:ea typeface="宋体" panose="02010600030101010101" pitchFamily="2" charset="-122"/>
              </a:rPr>
              <a:pPr/>
              <a:t>9</a:t>
            </a:fld>
            <a:endParaRPr lang="en-US" altLang="zh-CN" sz="10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ED0ECEC0-80B2-4093-B7C5-F158E9D34521}"/>
              </a:ext>
            </a:extLst>
          </p:cNvPr>
          <p:cNvSpPr>
            <a:spLocks noGrp="1" noRot="1" noChangeAspect="1" noChangeArrowheads="1" noTextEdit="1"/>
          </p:cNvSpPr>
          <p:nvPr>
            <p:ph type="sldImg"/>
          </p:nvPr>
        </p:nvSpPr>
        <p:spPr>
          <a:xfrm>
            <a:off x="1143000" y="685800"/>
            <a:ext cx="4572000" cy="3429000"/>
          </a:xfrm>
          <a:ln/>
        </p:spPr>
      </p:sp>
      <p:sp>
        <p:nvSpPr>
          <p:cNvPr id="58372" name="Rectangle 3">
            <a:extLst>
              <a:ext uri="{FF2B5EF4-FFF2-40B4-BE49-F238E27FC236}">
                <a16:creationId xmlns:a16="http://schemas.microsoft.com/office/drawing/2014/main" id="{F256205B-1D38-418F-99BC-297A445009E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909BC2FD-F323-4127-97CE-380D96534A7B}"/>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A5C73EB4-4580-40F7-BB84-F955E3F42C1F}"/>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2EB95C19-A0D5-4805-9B06-44CFDFC8D0FB}"/>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33BE2B5F-E8DF-47D4-BA60-0798BBCEEC3E}"/>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5B740770-8B67-40A9-B834-1A00B8D6268E}"/>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129B636D-1008-4161-86AC-3D240848410D}"/>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DB1E95AC-3910-4405-B74F-E0F23E7F2190}" type="slidenum">
              <a:rPr lang="zh-CN" altLang="en-US"/>
              <a:pPr>
                <a:defRPr/>
              </a:pPr>
              <a:t>‹#›</a:t>
            </a:fld>
            <a:endParaRPr lang="en-US" altLang="zh-CN"/>
          </a:p>
        </p:txBody>
      </p:sp>
    </p:spTree>
    <p:extLst>
      <p:ext uri="{BB962C8B-B14F-4D97-AF65-F5344CB8AC3E}">
        <p14:creationId xmlns:p14="http://schemas.microsoft.com/office/powerpoint/2010/main" val="219547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1887E91A-0C52-44D9-9A23-70D6316E343B}"/>
              </a:ext>
            </a:extLst>
          </p:cNvPr>
          <p:cNvSpPr>
            <a:spLocks noGrp="1" noChangeArrowheads="1"/>
          </p:cNvSpPr>
          <p:nvPr>
            <p:ph type="sldNum" sz="quarter" idx="10"/>
          </p:nvPr>
        </p:nvSpPr>
        <p:spPr>
          <a:ln/>
        </p:spPr>
        <p:txBody>
          <a:bodyPr/>
          <a:lstStyle>
            <a:lvl1pPr>
              <a:defRPr/>
            </a:lvl1pPr>
          </a:lstStyle>
          <a:p>
            <a:pPr>
              <a:defRPr/>
            </a:pPr>
            <a:fld id="{8854FEEF-CBF9-4411-89B4-2C8431437910}" type="slidenum">
              <a:rPr lang="zh-CN" altLang="en-US"/>
              <a:pPr>
                <a:defRPr/>
              </a:pPr>
              <a:t>‹#›</a:t>
            </a:fld>
            <a:endParaRPr lang="en-US" altLang="zh-CN"/>
          </a:p>
        </p:txBody>
      </p:sp>
    </p:spTree>
    <p:extLst>
      <p:ext uri="{BB962C8B-B14F-4D97-AF65-F5344CB8AC3E}">
        <p14:creationId xmlns:p14="http://schemas.microsoft.com/office/powerpoint/2010/main" val="19224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B2E18F64-436A-43C3-B8B4-81D7914AAC07}"/>
              </a:ext>
            </a:extLst>
          </p:cNvPr>
          <p:cNvSpPr>
            <a:spLocks noGrp="1" noChangeArrowheads="1"/>
          </p:cNvSpPr>
          <p:nvPr>
            <p:ph type="sldNum" sz="quarter" idx="10"/>
          </p:nvPr>
        </p:nvSpPr>
        <p:spPr>
          <a:ln/>
        </p:spPr>
        <p:txBody>
          <a:bodyPr/>
          <a:lstStyle>
            <a:lvl1pPr>
              <a:defRPr/>
            </a:lvl1pPr>
          </a:lstStyle>
          <a:p>
            <a:pPr>
              <a:defRPr/>
            </a:pPr>
            <a:fld id="{95206468-0B9C-4111-AD05-B6D6FFAA38AB}" type="slidenum">
              <a:rPr lang="zh-CN" altLang="en-US"/>
              <a:pPr>
                <a:defRPr/>
              </a:pPr>
              <a:t>‹#›</a:t>
            </a:fld>
            <a:endParaRPr lang="en-US" altLang="zh-CN"/>
          </a:p>
        </p:txBody>
      </p:sp>
    </p:spTree>
    <p:extLst>
      <p:ext uri="{BB962C8B-B14F-4D97-AF65-F5344CB8AC3E}">
        <p14:creationId xmlns:p14="http://schemas.microsoft.com/office/powerpoint/2010/main" val="291776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87D860A-1CC0-4E27-A17C-3F2A7D943FE4}"/>
              </a:ext>
            </a:extLst>
          </p:cNvPr>
          <p:cNvSpPr>
            <a:spLocks noGrp="1" noChangeArrowheads="1"/>
          </p:cNvSpPr>
          <p:nvPr>
            <p:ph type="sldNum" sz="quarter" idx="10"/>
          </p:nvPr>
        </p:nvSpPr>
        <p:spPr>
          <a:ln/>
        </p:spPr>
        <p:txBody>
          <a:bodyPr/>
          <a:lstStyle>
            <a:lvl1pPr>
              <a:defRPr/>
            </a:lvl1pPr>
          </a:lstStyle>
          <a:p>
            <a:pPr>
              <a:defRPr/>
            </a:pPr>
            <a:fld id="{F37779E6-BC96-47A4-9587-DE3931702AF7}" type="slidenum">
              <a:rPr lang="zh-CN" altLang="en-US"/>
              <a:pPr>
                <a:defRPr/>
              </a:pPr>
              <a:t>‹#›</a:t>
            </a:fld>
            <a:endParaRPr lang="en-US" altLang="zh-CN"/>
          </a:p>
        </p:txBody>
      </p:sp>
    </p:spTree>
    <p:extLst>
      <p:ext uri="{BB962C8B-B14F-4D97-AF65-F5344CB8AC3E}">
        <p14:creationId xmlns:p14="http://schemas.microsoft.com/office/powerpoint/2010/main" val="203414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AB04887F-C033-41F4-800A-4D0BD016C098}"/>
              </a:ext>
            </a:extLst>
          </p:cNvPr>
          <p:cNvSpPr>
            <a:spLocks noGrp="1" noChangeArrowheads="1"/>
          </p:cNvSpPr>
          <p:nvPr>
            <p:ph type="sldNum" sz="quarter" idx="10"/>
          </p:nvPr>
        </p:nvSpPr>
        <p:spPr>
          <a:ln/>
        </p:spPr>
        <p:txBody>
          <a:bodyPr/>
          <a:lstStyle>
            <a:lvl1pPr>
              <a:defRPr/>
            </a:lvl1pPr>
          </a:lstStyle>
          <a:p>
            <a:pPr>
              <a:defRPr/>
            </a:pPr>
            <a:fld id="{5E6A3DFA-7D86-41A4-88E9-6C8C2CEB0807}" type="slidenum">
              <a:rPr lang="zh-CN" altLang="en-US"/>
              <a:pPr>
                <a:defRPr/>
              </a:pPr>
              <a:t>‹#›</a:t>
            </a:fld>
            <a:endParaRPr lang="en-US" altLang="zh-CN"/>
          </a:p>
        </p:txBody>
      </p:sp>
    </p:spTree>
    <p:extLst>
      <p:ext uri="{BB962C8B-B14F-4D97-AF65-F5344CB8AC3E}">
        <p14:creationId xmlns:p14="http://schemas.microsoft.com/office/powerpoint/2010/main" val="320112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DD3C2CFC-FE1B-49B4-942B-123C707A160A}"/>
              </a:ext>
            </a:extLst>
          </p:cNvPr>
          <p:cNvSpPr>
            <a:spLocks noGrp="1" noChangeArrowheads="1"/>
          </p:cNvSpPr>
          <p:nvPr>
            <p:ph type="sldNum" sz="quarter" idx="10"/>
          </p:nvPr>
        </p:nvSpPr>
        <p:spPr>
          <a:ln/>
        </p:spPr>
        <p:txBody>
          <a:bodyPr/>
          <a:lstStyle>
            <a:lvl1pPr>
              <a:defRPr/>
            </a:lvl1pPr>
          </a:lstStyle>
          <a:p>
            <a:pPr>
              <a:defRPr/>
            </a:pPr>
            <a:fld id="{0A962FF8-A37D-489E-B7FC-2D0D17710D91}" type="slidenum">
              <a:rPr lang="zh-CN" altLang="en-US"/>
              <a:pPr>
                <a:defRPr/>
              </a:pPr>
              <a:t>‹#›</a:t>
            </a:fld>
            <a:endParaRPr lang="en-US" altLang="zh-CN"/>
          </a:p>
        </p:txBody>
      </p:sp>
    </p:spTree>
    <p:extLst>
      <p:ext uri="{BB962C8B-B14F-4D97-AF65-F5344CB8AC3E}">
        <p14:creationId xmlns:p14="http://schemas.microsoft.com/office/powerpoint/2010/main" val="315875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85723DDC-DB8B-40D2-BE85-DCCD4C1885E7}"/>
              </a:ext>
            </a:extLst>
          </p:cNvPr>
          <p:cNvSpPr>
            <a:spLocks noGrp="1" noChangeArrowheads="1"/>
          </p:cNvSpPr>
          <p:nvPr>
            <p:ph type="sldNum" sz="quarter" idx="10"/>
          </p:nvPr>
        </p:nvSpPr>
        <p:spPr>
          <a:ln/>
        </p:spPr>
        <p:txBody>
          <a:bodyPr/>
          <a:lstStyle>
            <a:lvl1pPr>
              <a:defRPr/>
            </a:lvl1pPr>
          </a:lstStyle>
          <a:p>
            <a:pPr>
              <a:defRPr/>
            </a:pPr>
            <a:fld id="{B604DC2F-6490-443D-BF15-64E2D0DBFC64}" type="slidenum">
              <a:rPr lang="zh-CN" altLang="en-US"/>
              <a:pPr>
                <a:defRPr/>
              </a:pPr>
              <a:t>‹#›</a:t>
            </a:fld>
            <a:endParaRPr lang="en-US" altLang="zh-CN"/>
          </a:p>
        </p:txBody>
      </p:sp>
    </p:spTree>
    <p:extLst>
      <p:ext uri="{BB962C8B-B14F-4D97-AF65-F5344CB8AC3E}">
        <p14:creationId xmlns:p14="http://schemas.microsoft.com/office/powerpoint/2010/main" val="380790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26EC8EFC-9717-46B7-B4B4-56F0D11514D9}"/>
              </a:ext>
            </a:extLst>
          </p:cNvPr>
          <p:cNvSpPr>
            <a:spLocks noGrp="1" noChangeArrowheads="1"/>
          </p:cNvSpPr>
          <p:nvPr>
            <p:ph type="sldNum" sz="quarter" idx="10"/>
          </p:nvPr>
        </p:nvSpPr>
        <p:spPr>
          <a:ln/>
        </p:spPr>
        <p:txBody>
          <a:bodyPr/>
          <a:lstStyle>
            <a:lvl1pPr>
              <a:defRPr/>
            </a:lvl1pPr>
          </a:lstStyle>
          <a:p>
            <a:pPr>
              <a:defRPr/>
            </a:pPr>
            <a:fld id="{8A87358F-87E6-4F82-B1CC-EBE797781DC2}" type="slidenum">
              <a:rPr lang="zh-CN" altLang="en-US"/>
              <a:pPr>
                <a:defRPr/>
              </a:pPr>
              <a:t>‹#›</a:t>
            </a:fld>
            <a:endParaRPr lang="en-US" altLang="zh-CN"/>
          </a:p>
        </p:txBody>
      </p:sp>
    </p:spTree>
    <p:extLst>
      <p:ext uri="{BB962C8B-B14F-4D97-AF65-F5344CB8AC3E}">
        <p14:creationId xmlns:p14="http://schemas.microsoft.com/office/powerpoint/2010/main" val="80277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25AFDD0-33A5-4777-80B6-607537330434}"/>
              </a:ext>
            </a:extLst>
          </p:cNvPr>
          <p:cNvSpPr>
            <a:spLocks noGrp="1" noChangeArrowheads="1"/>
          </p:cNvSpPr>
          <p:nvPr>
            <p:ph type="sldNum" sz="quarter" idx="10"/>
          </p:nvPr>
        </p:nvSpPr>
        <p:spPr>
          <a:ln/>
        </p:spPr>
        <p:txBody>
          <a:bodyPr/>
          <a:lstStyle>
            <a:lvl1pPr>
              <a:defRPr/>
            </a:lvl1pPr>
          </a:lstStyle>
          <a:p>
            <a:pPr>
              <a:defRPr/>
            </a:pPr>
            <a:fld id="{6E90C8E1-212C-4D65-93C1-A0ED19101346}" type="slidenum">
              <a:rPr lang="zh-CN" altLang="en-US"/>
              <a:pPr>
                <a:defRPr/>
              </a:pPr>
              <a:t>‹#›</a:t>
            </a:fld>
            <a:endParaRPr lang="en-US" altLang="zh-CN"/>
          </a:p>
        </p:txBody>
      </p:sp>
    </p:spTree>
    <p:extLst>
      <p:ext uri="{BB962C8B-B14F-4D97-AF65-F5344CB8AC3E}">
        <p14:creationId xmlns:p14="http://schemas.microsoft.com/office/powerpoint/2010/main" val="158200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B1CDFC06-A67E-46BE-B295-FDE9EE0B79A5}"/>
              </a:ext>
            </a:extLst>
          </p:cNvPr>
          <p:cNvSpPr>
            <a:spLocks noGrp="1" noChangeArrowheads="1"/>
          </p:cNvSpPr>
          <p:nvPr>
            <p:ph type="sldNum" sz="quarter" idx="10"/>
          </p:nvPr>
        </p:nvSpPr>
        <p:spPr>
          <a:ln/>
        </p:spPr>
        <p:txBody>
          <a:bodyPr/>
          <a:lstStyle>
            <a:lvl1pPr>
              <a:defRPr/>
            </a:lvl1pPr>
          </a:lstStyle>
          <a:p>
            <a:pPr>
              <a:defRPr/>
            </a:pPr>
            <a:fld id="{2DE77BE4-DB16-4E37-A462-F54A0CD88C7B}" type="slidenum">
              <a:rPr lang="zh-CN" altLang="en-US"/>
              <a:pPr>
                <a:defRPr/>
              </a:pPr>
              <a:t>‹#›</a:t>
            </a:fld>
            <a:endParaRPr lang="en-US" altLang="zh-CN"/>
          </a:p>
        </p:txBody>
      </p:sp>
    </p:spTree>
    <p:extLst>
      <p:ext uri="{BB962C8B-B14F-4D97-AF65-F5344CB8AC3E}">
        <p14:creationId xmlns:p14="http://schemas.microsoft.com/office/powerpoint/2010/main" val="11709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A305FF58-7010-48DA-AECC-FBA52BACD974}"/>
              </a:ext>
            </a:extLst>
          </p:cNvPr>
          <p:cNvSpPr>
            <a:spLocks noGrp="1" noChangeArrowheads="1"/>
          </p:cNvSpPr>
          <p:nvPr>
            <p:ph type="sldNum" sz="quarter" idx="10"/>
          </p:nvPr>
        </p:nvSpPr>
        <p:spPr>
          <a:ln/>
        </p:spPr>
        <p:txBody>
          <a:bodyPr/>
          <a:lstStyle>
            <a:lvl1pPr>
              <a:defRPr/>
            </a:lvl1pPr>
          </a:lstStyle>
          <a:p>
            <a:pPr>
              <a:defRPr/>
            </a:pPr>
            <a:fld id="{6227E420-FA95-4AF8-BD4A-D62F5734C587}" type="slidenum">
              <a:rPr lang="zh-CN" altLang="en-US"/>
              <a:pPr>
                <a:defRPr/>
              </a:pPr>
              <a:t>‹#›</a:t>
            </a:fld>
            <a:endParaRPr lang="en-US" altLang="zh-CN"/>
          </a:p>
        </p:txBody>
      </p:sp>
    </p:spTree>
    <p:extLst>
      <p:ext uri="{BB962C8B-B14F-4D97-AF65-F5344CB8AC3E}">
        <p14:creationId xmlns:p14="http://schemas.microsoft.com/office/powerpoint/2010/main" val="88704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E49A2D4C-F027-478D-8089-904CB7E3063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4F45662D-0E5B-4632-8451-72F05AF0AC37}"/>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latin typeface="Arial" panose="020B0604020202020204" pitchFamily="34" charset="0"/>
                <a:ea typeface="宋体" panose="02010600030101010101" pitchFamily="2" charset="-122"/>
              </a:defRPr>
            </a:lvl1pPr>
          </a:lstStyle>
          <a:p>
            <a:pPr>
              <a:defRPr/>
            </a:pPr>
            <a:fld id="{FB4938FC-68E3-40DF-B138-9A6D3B24DB8A}" type="slidenum">
              <a:rPr lang="zh-CN" altLang="en-US"/>
              <a:pPr>
                <a:defRPr/>
              </a:pPr>
              <a:t>‹#›</a:t>
            </a:fld>
            <a:endParaRPr lang="en-US" altLang="zh-CN"/>
          </a:p>
        </p:txBody>
      </p:sp>
      <p:sp>
        <p:nvSpPr>
          <p:cNvPr id="1028" name="Rectangle 64">
            <a:extLst>
              <a:ext uri="{FF2B5EF4-FFF2-40B4-BE49-F238E27FC236}">
                <a16:creationId xmlns:a16="http://schemas.microsoft.com/office/drawing/2014/main" id="{FE0100C2-943F-42C5-A6D3-CFFCC6C72337}"/>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AE7A7268-8961-4E5C-A8CF-CF726DB257D2}"/>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pitchFamily="34" charset="0"/>
              <a:ea typeface="宋体" pitchFamily="2" charset="-122"/>
            </a:endParaRPr>
          </a:p>
        </p:txBody>
      </p:sp>
      <p:graphicFrame>
        <p:nvGraphicFramePr>
          <p:cNvPr id="1030" name="Object 79">
            <a:extLst>
              <a:ext uri="{FF2B5EF4-FFF2-40B4-BE49-F238E27FC236}">
                <a16:creationId xmlns:a16="http://schemas.microsoft.com/office/drawing/2014/main" id="{7FA70073-F523-403E-BE9B-FDAB65ECD521}"/>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87" name="Clip" r:id="rId15" imgW="3154363" imgH="4708525" progId="MS_ClipArt_Gallery.2">
                  <p:embed/>
                </p:oleObj>
              </mc:Choice>
              <mc:Fallback>
                <p:oleObj name="Clip" r:id="rId15" imgW="3154363" imgH="4708525"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5.bin"/><Relationship Id="rId3" Type="http://schemas.openxmlformats.org/officeDocument/2006/relationships/notesSlide" Target="../notesSlides/notesSlide10.xml"/><Relationship Id="rId7" Type="http://schemas.openxmlformats.org/officeDocument/2006/relationships/oleObject" Target="../embeddings/oleObject22.bin"/><Relationship Id="rId12"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image" Target="../media/image29.wmf"/><Relationship Id="rId1" Type="http://schemas.openxmlformats.org/officeDocument/2006/relationships/vmlDrawing" Target="../drawings/vmlDrawing10.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6.wmf"/><Relationship Id="rId4" Type="http://schemas.openxmlformats.org/officeDocument/2006/relationships/audio" Target="../media/audio1.wav"/><Relationship Id="rId9" Type="http://schemas.openxmlformats.org/officeDocument/2006/relationships/oleObject" Target="../embeddings/oleObject23.bin"/><Relationship Id="rId14" Type="http://schemas.openxmlformats.org/officeDocument/2006/relationships/image" Target="../media/image28.wmf"/></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1.bin"/><Relationship Id="rId3" Type="http://schemas.openxmlformats.org/officeDocument/2006/relationships/notesSlide" Target="../notesSlides/notesSlide11.xml"/><Relationship Id="rId7" Type="http://schemas.openxmlformats.org/officeDocument/2006/relationships/oleObject" Target="../embeddings/oleObject28.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0.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image" Target="../media/image35.png"/><Relationship Id="rId10" Type="http://schemas.openxmlformats.org/officeDocument/2006/relationships/image" Target="../media/image32.wmf"/><Relationship Id="rId4" Type="http://schemas.openxmlformats.org/officeDocument/2006/relationships/audio" Target="../media/audio1.wav"/><Relationship Id="rId9" Type="http://schemas.openxmlformats.org/officeDocument/2006/relationships/oleObject" Target="../embeddings/oleObject29.bin"/><Relationship Id="rId14" Type="http://schemas.openxmlformats.org/officeDocument/2006/relationships/image" Target="../media/image3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7.bin"/><Relationship Id="rId3" Type="http://schemas.openxmlformats.org/officeDocument/2006/relationships/notesSlide" Target="../notesSlides/notesSlide13.xml"/><Relationship Id="rId7" Type="http://schemas.openxmlformats.org/officeDocument/2006/relationships/oleObject" Target="../embeddings/oleObject34.bin"/><Relationship Id="rId12"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image" Target="../media/image43.wmf"/><Relationship Id="rId1" Type="http://schemas.openxmlformats.org/officeDocument/2006/relationships/vmlDrawing" Target="../drawings/vmlDrawing13.vml"/><Relationship Id="rId6" Type="http://schemas.openxmlformats.org/officeDocument/2006/relationships/image" Target="../media/image38.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40.wmf"/><Relationship Id="rId4" Type="http://schemas.openxmlformats.org/officeDocument/2006/relationships/audio" Target="../media/audio1.wav"/><Relationship Id="rId9" Type="http://schemas.openxmlformats.org/officeDocument/2006/relationships/oleObject" Target="../embeddings/oleObject35.bin"/><Relationship Id="rId14" Type="http://schemas.openxmlformats.org/officeDocument/2006/relationships/image" Target="../media/image42.wmf"/></Relationships>
</file>

<file path=ppt/slides/_rels/slide1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7.wmf"/><Relationship Id="rId3" Type="http://schemas.openxmlformats.org/officeDocument/2006/relationships/notesSlide" Target="../notesSlides/notesSlide15.xml"/><Relationship Id="rId7" Type="http://schemas.openxmlformats.org/officeDocument/2006/relationships/image" Target="../media/image44.wmf"/><Relationship Id="rId12"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9.bin"/><Relationship Id="rId11" Type="http://schemas.openxmlformats.org/officeDocument/2006/relationships/image" Target="../media/image46.wmf"/><Relationship Id="rId5" Type="http://schemas.openxmlformats.org/officeDocument/2006/relationships/audio" Target="../media/audio2.wav"/><Relationship Id="rId15" Type="http://schemas.openxmlformats.org/officeDocument/2006/relationships/image" Target="../media/image48.wmf"/><Relationship Id="rId10" Type="http://schemas.openxmlformats.org/officeDocument/2006/relationships/oleObject" Target="../embeddings/oleObject41.bin"/><Relationship Id="rId4" Type="http://schemas.openxmlformats.org/officeDocument/2006/relationships/audio" Target="../media/audio1.wav"/><Relationship Id="rId9" Type="http://schemas.openxmlformats.org/officeDocument/2006/relationships/image" Target="../media/image45.wmf"/><Relationship Id="rId14"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16.xml"/><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44.bin"/><Relationship Id="rId4" Type="http://schemas.openxmlformats.org/officeDocument/2006/relationships/audio" Target="../media/audio1.wav"/><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4.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46.bin"/><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19.xml"/><Relationship Id="rId7"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8.bin"/><Relationship Id="rId11" Type="http://schemas.openxmlformats.org/officeDocument/2006/relationships/image" Target="../media/image59.png"/><Relationship Id="rId5" Type="http://schemas.openxmlformats.org/officeDocument/2006/relationships/image" Target="../media/image55.wmf"/><Relationship Id="rId10" Type="http://schemas.openxmlformats.org/officeDocument/2006/relationships/image" Target="../media/image58.png"/><Relationship Id="rId4" Type="http://schemas.openxmlformats.org/officeDocument/2006/relationships/oleObject" Target="../embeddings/oleObject47.bin"/><Relationship Id="rId9" Type="http://schemas.openxmlformats.org/officeDocument/2006/relationships/image" Target="../media/image57.wmf"/></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5.png"/><Relationship Id="rId3" Type="http://schemas.openxmlformats.org/officeDocument/2006/relationships/notesSlide" Target="../notesSlides/notesSlide20.xml"/><Relationship Id="rId7" Type="http://schemas.openxmlformats.org/officeDocument/2006/relationships/oleObject" Target="../embeddings/oleObject51.bin"/><Relationship Id="rId12"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image" Target="../media/image64.wmf"/><Relationship Id="rId10" Type="http://schemas.openxmlformats.org/officeDocument/2006/relationships/image" Target="../media/image62.wmf"/><Relationship Id="rId4" Type="http://schemas.openxmlformats.org/officeDocument/2006/relationships/audio" Target="../media/audio1.wav"/><Relationship Id="rId9" Type="http://schemas.openxmlformats.org/officeDocument/2006/relationships/oleObject" Target="../embeddings/oleObject52.bin"/><Relationship Id="rId14"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59.bin"/><Relationship Id="rId3" Type="http://schemas.openxmlformats.org/officeDocument/2006/relationships/notesSlide" Target="../notesSlides/notesSlide21.xml"/><Relationship Id="rId7" Type="http://schemas.openxmlformats.org/officeDocument/2006/relationships/oleObject" Target="../embeddings/oleObject56.bin"/><Relationship Id="rId12"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image" Target="../media/image71.wmf"/><Relationship Id="rId1" Type="http://schemas.openxmlformats.org/officeDocument/2006/relationships/vmlDrawing" Target="../drawings/vmlDrawing19.vml"/><Relationship Id="rId6" Type="http://schemas.openxmlformats.org/officeDocument/2006/relationships/image" Target="../media/image72.wmf"/><Relationship Id="rId11" Type="http://schemas.openxmlformats.org/officeDocument/2006/relationships/oleObject" Target="../embeddings/oleObject58.bin"/><Relationship Id="rId5" Type="http://schemas.openxmlformats.org/officeDocument/2006/relationships/image" Target="../media/image66.wmf"/><Relationship Id="rId15" Type="http://schemas.openxmlformats.org/officeDocument/2006/relationships/oleObject" Target="../embeddings/oleObject60.bin"/><Relationship Id="rId10" Type="http://schemas.openxmlformats.org/officeDocument/2006/relationships/image" Target="../media/image68.wmf"/><Relationship Id="rId4" Type="http://schemas.openxmlformats.org/officeDocument/2006/relationships/oleObject" Target="../embeddings/oleObject55.bin"/><Relationship Id="rId9" Type="http://schemas.openxmlformats.org/officeDocument/2006/relationships/oleObject" Target="../embeddings/oleObject57.bin"/><Relationship Id="rId14" Type="http://schemas.openxmlformats.org/officeDocument/2006/relationships/image" Target="../media/image70.wmf"/></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4.png"/><Relationship Id="rId5" Type="http://schemas.openxmlformats.org/officeDocument/2006/relationships/image" Target="../media/image73.wmf"/><Relationship Id="rId4" Type="http://schemas.openxmlformats.org/officeDocument/2006/relationships/oleObject" Target="../embeddings/oleObject6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6.png"/><Relationship Id="rId5" Type="http://schemas.openxmlformats.org/officeDocument/2006/relationships/image" Target="../media/image75.wmf"/><Relationship Id="rId4"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81.wmf"/><Relationship Id="rId3" Type="http://schemas.openxmlformats.org/officeDocument/2006/relationships/notesSlide" Target="../notesSlides/notesSlide26.xml"/><Relationship Id="rId7" Type="http://schemas.openxmlformats.org/officeDocument/2006/relationships/image" Target="../media/image78.wmf"/><Relationship Id="rId12"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4.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79.wmf"/></Relationships>
</file>

<file path=ppt/slides/_rels/slide2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notesSlide" Target="../notesSlides/notesSlide27.xml"/><Relationship Id="rId7"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9.bin"/><Relationship Id="rId5" Type="http://schemas.openxmlformats.org/officeDocument/2006/relationships/image" Target="../media/image82.wmf"/><Relationship Id="rId4" Type="http://schemas.openxmlformats.org/officeDocument/2006/relationships/oleObject" Target="../embeddings/oleObject68.bin"/><Relationship Id="rId9" Type="http://schemas.openxmlformats.org/officeDocument/2006/relationships/image" Target="../media/image8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6.wmf"/><Relationship Id="rId5" Type="http://schemas.openxmlformats.org/officeDocument/2006/relationships/oleObject" Target="../embeddings/oleObject70.bin"/><Relationship Id="rId4" Type="http://schemas.openxmlformats.org/officeDocument/2006/relationships/audio" Target="../media/audio2.wav"/></Relationships>
</file>

<file path=ppt/slides/_rels/slide2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notesSlide" Target="../notesSlides/notesSlide29.xml"/><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7.wmf"/><Relationship Id="rId5" Type="http://schemas.openxmlformats.org/officeDocument/2006/relationships/oleObject" Target="../embeddings/oleObject71.bin"/><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notesSlide" Target="../notesSlides/notesSlide30.xml"/><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9.wmf"/><Relationship Id="rId5" Type="http://schemas.openxmlformats.org/officeDocument/2006/relationships/oleObject" Target="../embeddings/oleObject73.bin"/><Relationship Id="rId10" Type="http://schemas.openxmlformats.org/officeDocument/2006/relationships/image" Target="../media/image91.wmf"/><Relationship Id="rId4" Type="http://schemas.openxmlformats.org/officeDocument/2006/relationships/audio" Target="../media/audio1.wav"/><Relationship Id="rId9" Type="http://schemas.openxmlformats.org/officeDocument/2006/relationships/oleObject" Target="../embeddings/oleObject75.bin"/></Relationships>
</file>

<file path=ppt/slides/_rels/slide31.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80.bin"/><Relationship Id="rId18" Type="http://schemas.openxmlformats.org/officeDocument/2006/relationships/image" Target="../media/image97.wmf"/><Relationship Id="rId3" Type="http://schemas.openxmlformats.org/officeDocument/2006/relationships/notesSlide" Target="../notesSlides/notesSlide31.xml"/><Relationship Id="rId7" Type="http://schemas.openxmlformats.org/officeDocument/2006/relationships/oleObject" Target="../embeddings/oleObject77.bin"/><Relationship Id="rId12" Type="http://schemas.openxmlformats.org/officeDocument/2006/relationships/image" Target="../media/image94.wmf"/><Relationship Id="rId17" Type="http://schemas.openxmlformats.org/officeDocument/2006/relationships/oleObject" Target="../embeddings/oleObject82.bin"/><Relationship Id="rId2" Type="http://schemas.openxmlformats.org/officeDocument/2006/relationships/slideLayout" Target="../slideLayouts/slideLayout7.xml"/><Relationship Id="rId16" Type="http://schemas.openxmlformats.org/officeDocument/2006/relationships/image" Target="../media/image96.wmf"/><Relationship Id="rId1" Type="http://schemas.openxmlformats.org/officeDocument/2006/relationships/vmlDrawing" Target="../drawings/vmlDrawing27.vml"/><Relationship Id="rId6" Type="http://schemas.openxmlformats.org/officeDocument/2006/relationships/image" Target="../media/image89.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93.wmf"/><Relationship Id="rId4" Type="http://schemas.openxmlformats.org/officeDocument/2006/relationships/audio" Target="../media/audio1.wav"/><Relationship Id="rId9" Type="http://schemas.openxmlformats.org/officeDocument/2006/relationships/oleObject" Target="../embeddings/oleObject78.bin"/><Relationship Id="rId14" Type="http://schemas.openxmlformats.org/officeDocument/2006/relationships/image" Target="../media/image95.wmf"/></Relationships>
</file>

<file path=ppt/slides/_rels/slide3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notesSlide" Target="../notesSlides/notesSlide33.xml"/><Relationship Id="rId7" Type="http://schemas.openxmlformats.org/officeDocument/2006/relationships/image" Target="../media/image99.pn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8.wmf"/><Relationship Id="rId5" Type="http://schemas.openxmlformats.org/officeDocument/2006/relationships/oleObject" Target="../embeddings/oleObject83.bin"/><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5.png"/><Relationship Id="rId3" Type="http://schemas.openxmlformats.org/officeDocument/2006/relationships/notesSlide" Target="../notesSlides/notesSlide34.xml"/><Relationship Id="rId7" Type="http://schemas.openxmlformats.org/officeDocument/2006/relationships/oleObject" Target="../embeddings/oleObject86.bin"/><Relationship Id="rId12"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85.bin"/><Relationship Id="rId11" Type="http://schemas.openxmlformats.org/officeDocument/2006/relationships/oleObject" Target="../embeddings/oleObject88.bin"/><Relationship Id="rId5" Type="http://schemas.openxmlformats.org/officeDocument/2006/relationships/image" Target="../media/image101.wmf"/><Relationship Id="rId10" Type="http://schemas.openxmlformats.org/officeDocument/2006/relationships/image" Target="../media/image103.wmf"/><Relationship Id="rId4" Type="http://schemas.openxmlformats.org/officeDocument/2006/relationships/oleObject" Target="../embeddings/oleObject84.bin"/><Relationship Id="rId9" Type="http://schemas.openxmlformats.org/officeDocument/2006/relationships/oleObject" Target="../embeddings/oleObject87.bin"/></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notesSlide" Target="../notesSlides/notesSlide38.xml"/><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09.wmf"/><Relationship Id="rId5" Type="http://schemas.openxmlformats.org/officeDocument/2006/relationships/oleObject" Target="../embeddings/oleObject89.bin"/><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 Id="rId9" Type="http://schemas.openxmlformats.org/officeDocument/2006/relationships/image" Target="../media/image10.wmf"/></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12.png"/><Relationship Id="rId4" Type="http://schemas.openxmlformats.org/officeDocument/2006/relationships/image" Target="../media/image111.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oleObject" Target="../embeddings/oleObject96.bin"/><Relationship Id="rId18" Type="http://schemas.openxmlformats.org/officeDocument/2006/relationships/image" Target="../media/image119.wmf"/><Relationship Id="rId3" Type="http://schemas.openxmlformats.org/officeDocument/2006/relationships/notesSlide" Target="../notesSlides/notesSlide40.xml"/><Relationship Id="rId21" Type="http://schemas.openxmlformats.org/officeDocument/2006/relationships/oleObject" Target="../embeddings/oleObject100.bin"/><Relationship Id="rId7" Type="http://schemas.openxmlformats.org/officeDocument/2006/relationships/image" Target="../media/image114.wmf"/><Relationship Id="rId12" Type="http://schemas.openxmlformats.org/officeDocument/2006/relationships/oleObject" Target="../embeddings/oleObject95.bin"/><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31.vml"/><Relationship Id="rId6" Type="http://schemas.openxmlformats.org/officeDocument/2006/relationships/oleObject" Target="../embeddings/oleObject92.bin"/><Relationship Id="rId11" Type="http://schemas.openxmlformats.org/officeDocument/2006/relationships/image" Target="../media/image116.wmf"/><Relationship Id="rId5" Type="http://schemas.openxmlformats.org/officeDocument/2006/relationships/image" Target="../media/image113.wmf"/><Relationship Id="rId15" Type="http://schemas.openxmlformats.org/officeDocument/2006/relationships/oleObject" Target="../embeddings/oleObject97.bin"/><Relationship Id="rId10" Type="http://schemas.openxmlformats.org/officeDocument/2006/relationships/oleObject" Target="../embeddings/oleObject94.bin"/><Relationship Id="rId19" Type="http://schemas.openxmlformats.org/officeDocument/2006/relationships/oleObject" Target="../embeddings/oleObject99.bin"/><Relationship Id="rId4" Type="http://schemas.openxmlformats.org/officeDocument/2006/relationships/oleObject" Target="../embeddings/oleObject91.bin"/><Relationship Id="rId9" Type="http://schemas.openxmlformats.org/officeDocument/2006/relationships/image" Target="../media/image115.wmf"/><Relationship Id="rId14" Type="http://schemas.openxmlformats.org/officeDocument/2006/relationships/image" Target="../media/image117.wmf"/></Relationships>
</file>

<file path=ppt/slides/_rels/slide42.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notesSlide" Target="../notesSlides/notesSlide41.xml"/><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1.wmf"/><Relationship Id="rId5" Type="http://schemas.openxmlformats.org/officeDocument/2006/relationships/oleObject" Target="../embeddings/oleObject101.bin"/><Relationship Id="rId4" Type="http://schemas.openxmlformats.org/officeDocument/2006/relationships/audio" Target="../media/audio1.wav"/><Relationship Id="rId9" Type="http://schemas.openxmlformats.org/officeDocument/2006/relationships/image" Target="../media/image123.png"/></Relationships>
</file>

<file path=ppt/slides/_rels/slide4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5.xml"/><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6.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7.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image" Target="../media/image18.emf"/><Relationship Id="rId5" Type="http://schemas.openxmlformats.org/officeDocument/2006/relationships/oleObject" Target="../embeddings/oleObject12.bin"/><Relationship Id="rId10" Type="http://schemas.openxmlformats.org/officeDocument/2006/relationships/image" Target="../media/image17.wmf"/><Relationship Id="rId4" Type="http://schemas.openxmlformats.org/officeDocument/2006/relationships/audio" Target="../media/audio1.wav"/><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1.wmf"/><Relationship Id="rId3" Type="http://schemas.openxmlformats.org/officeDocument/2006/relationships/notesSlide" Target="../notesSlides/notesSlide8.xml"/><Relationship Id="rId7" Type="http://schemas.openxmlformats.org/officeDocument/2006/relationships/image" Target="../media/image19.wmf"/><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13.wmf"/><Relationship Id="rId5" Type="http://schemas.openxmlformats.org/officeDocument/2006/relationships/audio" Target="../media/audio1.wav"/><Relationship Id="rId10" Type="http://schemas.openxmlformats.org/officeDocument/2006/relationships/oleObject" Target="../embeddings/oleObject17.bin"/><Relationship Id="rId4" Type="http://schemas.openxmlformats.org/officeDocument/2006/relationships/audio" Target="../media/audio2.wav"/><Relationship Id="rId9" Type="http://schemas.openxmlformats.org/officeDocument/2006/relationships/image" Target="../media/image20.wmf"/></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9.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374D40C0-9724-4BD0-A8F7-335DB3700D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14D1CCE-8581-49A8-BAE4-EB3514499A8E}" type="slidenum">
              <a:rPr lang="zh-CN" altLang="en-US" sz="1400" b="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1888259" name="Text Box 3">
            <a:extLst>
              <a:ext uri="{FF2B5EF4-FFF2-40B4-BE49-F238E27FC236}">
                <a16:creationId xmlns:a16="http://schemas.microsoft.com/office/drawing/2014/main" id="{03F2C556-0E59-42C0-8196-52A5D7F6BDAB}"/>
              </a:ext>
            </a:extLst>
          </p:cNvPr>
          <p:cNvSpPr txBox="1">
            <a:spLocks noChangeArrowheads="1"/>
          </p:cNvSpPr>
          <p:nvPr/>
        </p:nvSpPr>
        <p:spPr bwMode="auto">
          <a:xfrm>
            <a:off x="523875" y="2708920"/>
            <a:ext cx="8305800" cy="101566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6000" dirty="0">
                <a:solidFill>
                  <a:schemeClr val="bg1">
                    <a:lumMod val="50000"/>
                  </a:schemeClr>
                </a:solidFill>
                <a:effectLst>
                  <a:outerShdw blurRad="38100" dist="38100" dir="2700000" algn="tl">
                    <a:srgbClr val="C0C0C0"/>
                  </a:outerShdw>
                </a:effectLst>
                <a:latin typeface="Arial" charset="0"/>
                <a:ea typeface="宋体" pitchFamily="2" charset="-122"/>
              </a:rPr>
              <a:t>Chapter 9  Relations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F81D1974-CEC2-4E9D-A580-E3303A3165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DEECA87-713A-4B83-823F-73686B5A3695}" type="slidenum">
              <a:rPr lang="zh-CN" altLang="en-US" sz="1400" b="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FC43A524-0BF6-4F7B-8C83-1624C317DEDD}"/>
              </a:ext>
            </a:extLst>
          </p:cNvPr>
          <p:cNvGrpSpPr>
            <a:grpSpLocks/>
          </p:cNvGrpSpPr>
          <p:nvPr/>
        </p:nvGrpSpPr>
        <p:grpSpPr bwMode="auto">
          <a:xfrm>
            <a:off x="539552" y="2659562"/>
            <a:ext cx="8382000" cy="895350"/>
            <a:chOff x="288" y="960"/>
            <a:chExt cx="5280" cy="564"/>
          </a:xfrm>
        </p:grpSpPr>
        <p:sp>
          <p:nvSpPr>
            <p:cNvPr id="63497" name="Text Box 4">
              <a:extLst>
                <a:ext uri="{FF2B5EF4-FFF2-40B4-BE49-F238E27FC236}">
                  <a16:creationId xmlns:a16="http://schemas.microsoft.com/office/drawing/2014/main" id="{38CE3A50-78E7-4D5A-9B3A-0B61A8040B75}"/>
                </a:ext>
              </a:extLst>
            </p:cNvPr>
            <p:cNvSpPr txBox="1">
              <a:spLocks noChangeArrowheads="1"/>
            </p:cNvSpPr>
            <p:nvPr/>
          </p:nvSpPr>
          <p:spPr bwMode="auto">
            <a:xfrm>
              <a:off x="288" y="960"/>
              <a:ext cx="5280"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latin typeface="Times New Roman" panose="02020603050405020304" pitchFamily="18" charset="0"/>
                  <a:ea typeface="宋体" panose="02010600030101010101" pitchFamily="2" charset="-122"/>
                  <a:sym typeface="Symbol" panose="05050102010706020507" pitchFamily="18" charset="2"/>
                </a:rPr>
                <a:t>Let                                                                                      , the set </a:t>
              </a:r>
            </a:p>
            <a:p>
              <a:pPr algn="just" eaLnBrk="1" hangingPunct="1">
                <a:spcBef>
                  <a:spcPct val="20000"/>
                </a:spcBef>
              </a:pPr>
              <a:r>
                <a:rPr kumimoji="1" lang="en-US" altLang="zh-CN">
                  <a:latin typeface="Times New Roman" panose="02020603050405020304" pitchFamily="18" charset="0"/>
                  <a:ea typeface="宋体" panose="02010600030101010101" pitchFamily="2" charset="-122"/>
                  <a:sym typeface="Symbol" panose="05050102010706020507" pitchFamily="18" charset="2"/>
                </a:rPr>
                <a:t>operations of two relations are defined by</a:t>
              </a:r>
            </a:p>
          </p:txBody>
        </p:sp>
        <p:graphicFrame>
          <p:nvGraphicFramePr>
            <p:cNvPr id="63498" name="Object 5">
              <a:extLst>
                <a:ext uri="{FF2B5EF4-FFF2-40B4-BE49-F238E27FC236}">
                  <a16:creationId xmlns:a16="http://schemas.microsoft.com/office/drawing/2014/main" id="{803020A9-69A2-429C-BC41-522E211231F4}"/>
                </a:ext>
              </a:extLst>
            </p:cNvPr>
            <p:cNvGraphicFramePr>
              <a:graphicFrameLocks noChangeAspect="1"/>
            </p:cNvGraphicFramePr>
            <p:nvPr/>
          </p:nvGraphicFramePr>
          <p:xfrm>
            <a:off x="720" y="1004"/>
            <a:ext cx="3891" cy="262"/>
          </p:xfrm>
          <a:graphic>
            <a:graphicData uri="http://schemas.openxmlformats.org/presentationml/2006/ole">
              <mc:AlternateContent xmlns:mc="http://schemas.openxmlformats.org/markup-compatibility/2006">
                <mc:Choice xmlns:v="urn:schemas-microsoft-com:vml" Requires="v">
                  <p:oleObj spid="_x0000_s17777" r:id="rId5" imgW="3822700" imgH="254000" progId="Equation.3">
                    <p:embed/>
                  </p:oleObj>
                </mc:Choice>
                <mc:Fallback>
                  <p:oleObj r:id="rId5" imgW="38227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1004"/>
                          <a:ext cx="389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80422" name="Object 6">
            <a:extLst>
              <a:ext uri="{FF2B5EF4-FFF2-40B4-BE49-F238E27FC236}">
                <a16:creationId xmlns:a16="http://schemas.microsoft.com/office/drawing/2014/main" id="{764A3B5A-967C-4D24-9F85-57D2319C1F92}"/>
              </a:ext>
            </a:extLst>
          </p:cNvPr>
          <p:cNvGraphicFramePr>
            <a:graphicFrameLocks noChangeAspect="1"/>
          </p:cNvGraphicFramePr>
          <p:nvPr>
            <p:extLst>
              <p:ext uri="{D42A27DB-BD31-4B8C-83A1-F6EECF244321}">
                <p14:modId xmlns:p14="http://schemas.microsoft.com/office/powerpoint/2010/main" val="137546770"/>
              </p:ext>
            </p:extLst>
          </p:nvPr>
        </p:nvGraphicFramePr>
        <p:xfrm>
          <a:off x="2771800" y="3756248"/>
          <a:ext cx="3124200" cy="368300"/>
        </p:xfrm>
        <a:graphic>
          <a:graphicData uri="http://schemas.openxmlformats.org/presentationml/2006/ole">
            <mc:AlternateContent xmlns:mc="http://schemas.openxmlformats.org/markup-compatibility/2006">
              <mc:Choice xmlns:v="urn:schemas-microsoft-com:vml" Requires="v">
                <p:oleObj spid="_x0000_s17778" r:id="rId7" imgW="2019300" imgH="241300" progId="Equation.3">
                  <p:embed/>
                </p:oleObj>
              </mc:Choice>
              <mc:Fallback>
                <p:oleObj r:id="rId7" imgW="20193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3756248"/>
                        <a:ext cx="312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0423" name="Object 7">
            <a:extLst>
              <a:ext uri="{FF2B5EF4-FFF2-40B4-BE49-F238E27FC236}">
                <a16:creationId xmlns:a16="http://schemas.microsoft.com/office/drawing/2014/main" id="{04798C65-1A0D-4F14-BEE1-2691A5E41DB5}"/>
              </a:ext>
            </a:extLst>
          </p:cNvPr>
          <p:cNvGraphicFramePr>
            <a:graphicFrameLocks noChangeAspect="1"/>
          </p:cNvGraphicFramePr>
          <p:nvPr>
            <p:extLst>
              <p:ext uri="{D42A27DB-BD31-4B8C-83A1-F6EECF244321}">
                <p14:modId xmlns:p14="http://schemas.microsoft.com/office/powerpoint/2010/main" val="169844342"/>
              </p:ext>
            </p:extLst>
          </p:nvPr>
        </p:nvGraphicFramePr>
        <p:xfrm>
          <a:off x="2771800" y="4442048"/>
          <a:ext cx="3124200" cy="377825"/>
        </p:xfrm>
        <a:graphic>
          <a:graphicData uri="http://schemas.openxmlformats.org/presentationml/2006/ole">
            <mc:AlternateContent xmlns:mc="http://schemas.openxmlformats.org/markup-compatibility/2006">
              <mc:Choice xmlns:v="urn:schemas-microsoft-com:vml" Requires="v">
                <p:oleObj spid="_x0000_s17779" r:id="rId9" imgW="1968500" imgH="241300" progId="Equation.3">
                  <p:embed/>
                </p:oleObj>
              </mc:Choice>
              <mc:Fallback>
                <p:oleObj r:id="rId9" imgW="19685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800" y="4442048"/>
                        <a:ext cx="3124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0424" name="Object 8">
            <a:extLst>
              <a:ext uri="{FF2B5EF4-FFF2-40B4-BE49-F238E27FC236}">
                <a16:creationId xmlns:a16="http://schemas.microsoft.com/office/drawing/2014/main" id="{3AC2AC14-F876-4CE0-BD4D-A671C759D573}"/>
              </a:ext>
            </a:extLst>
          </p:cNvPr>
          <p:cNvGraphicFramePr>
            <a:graphicFrameLocks noChangeAspect="1"/>
          </p:cNvGraphicFramePr>
          <p:nvPr>
            <p:extLst>
              <p:ext uri="{D42A27DB-BD31-4B8C-83A1-F6EECF244321}">
                <p14:modId xmlns:p14="http://schemas.microsoft.com/office/powerpoint/2010/main" val="3154622343"/>
              </p:ext>
            </p:extLst>
          </p:nvPr>
        </p:nvGraphicFramePr>
        <p:xfrm>
          <a:off x="2771800" y="5057998"/>
          <a:ext cx="1219200" cy="450850"/>
        </p:xfrm>
        <a:graphic>
          <a:graphicData uri="http://schemas.openxmlformats.org/presentationml/2006/ole">
            <mc:AlternateContent xmlns:mc="http://schemas.openxmlformats.org/markup-compatibility/2006">
              <mc:Choice xmlns:v="urn:schemas-microsoft-com:vml" Requires="v">
                <p:oleObj spid="_x0000_s17780" r:id="rId11" imgW="698197" imgH="253890" progId="Equation.3">
                  <p:embed/>
                </p:oleObj>
              </mc:Choice>
              <mc:Fallback>
                <p:oleObj r:id="rId11" imgW="698197" imgH="25389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0" y="5057998"/>
                        <a:ext cx="12192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0425" name="Object 9">
            <a:extLst>
              <a:ext uri="{FF2B5EF4-FFF2-40B4-BE49-F238E27FC236}">
                <a16:creationId xmlns:a16="http://schemas.microsoft.com/office/drawing/2014/main" id="{E5341263-C90D-4BA2-A4B0-78EBB1938925}"/>
              </a:ext>
            </a:extLst>
          </p:cNvPr>
          <p:cNvGraphicFramePr>
            <a:graphicFrameLocks noChangeAspect="1"/>
          </p:cNvGraphicFramePr>
          <p:nvPr>
            <p:extLst>
              <p:ext uri="{D42A27DB-BD31-4B8C-83A1-F6EECF244321}">
                <p14:modId xmlns:p14="http://schemas.microsoft.com/office/powerpoint/2010/main" val="849509009"/>
              </p:ext>
            </p:extLst>
          </p:nvPr>
        </p:nvGraphicFramePr>
        <p:xfrm>
          <a:off x="2771800" y="5661248"/>
          <a:ext cx="3048000" cy="461962"/>
        </p:xfrm>
        <a:graphic>
          <a:graphicData uri="http://schemas.openxmlformats.org/presentationml/2006/ole">
            <mc:AlternateContent xmlns:mc="http://schemas.openxmlformats.org/markup-compatibility/2006">
              <mc:Choice xmlns:v="urn:schemas-microsoft-com:vml" Requires="v">
                <p:oleObj spid="_x0000_s17781" r:id="rId13" imgW="1764534" imgH="266584" progId="Equation.3">
                  <p:embed/>
                </p:oleObj>
              </mc:Choice>
              <mc:Fallback>
                <p:oleObj r:id="rId13" imgW="1764534" imgH="26658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800" y="5661248"/>
                        <a:ext cx="304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3">
            <a:extLst>
              <a:ext uri="{FF2B5EF4-FFF2-40B4-BE49-F238E27FC236}">
                <a16:creationId xmlns:a16="http://schemas.microsoft.com/office/drawing/2014/main" id="{FF9311E5-1B39-4C6A-9EEF-3F963512F728}"/>
              </a:ext>
            </a:extLst>
          </p:cNvPr>
          <p:cNvSpPr txBox="1">
            <a:spLocks noChangeArrowheads="1"/>
          </p:cNvSpPr>
          <p:nvPr/>
        </p:nvSpPr>
        <p:spPr bwMode="auto">
          <a:xfrm>
            <a:off x="736625" y="672575"/>
            <a:ext cx="3254375" cy="457200"/>
          </a:xfrm>
          <a:prstGeom prst="rect">
            <a:avLst/>
          </a:prstGeom>
          <a:noFill/>
          <a:ln w="9525">
            <a:noFill/>
            <a:miter lim="800000"/>
            <a:headEnd/>
            <a:tailEnd/>
          </a:ln>
          <a:effectLst/>
        </p:spPr>
        <p:txBody>
          <a:bodyPr wrap="square">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7. Combining</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Relations</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12" name="Line 4">
            <a:extLst>
              <a:ext uri="{FF2B5EF4-FFF2-40B4-BE49-F238E27FC236}">
                <a16:creationId xmlns:a16="http://schemas.microsoft.com/office/drawing/2014/main" id="{5E3A6A4C-81EC-4F42-8F4B-F08B4BB30FB9}"/>
              </a:ext>
            </a:extLst>
          </p:cNvPr>
          <p:cNvSpPr>
            <a:spLocks noChangeShapeType="1"/>
          </p:cNvSpPr>
          <p:nvPr/>
        </p:nvSpPr>
        <p:spPr bwMode="auto">
          <a:xfrm>
            <a:off x="812825" y="1129775"/>
            <a:ext cx="317817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 name="Object 4">
            <a:extLst>
              <a:ext uri="{FF2B5EF4-FFF2-40B4-BE49-F238E27FC236}">
                <a16:creationId xmlns:a16="http://schemas.microsoft.com/office/drawing/2014/main" id="{098F29BA-307E-4B4C-972D-0B113D5A4772}"/>
              </a:ext>
            </a:extLst>
          </p:cNvPr>
          <p:cNvGraphicFramePr>
            <a:graphicFrameLocks noChangeAspect="1"/>
          </p:cNvGraphicFramePr>
          <p:nvPr>
            <p:extLst>
              <p:ext uri="{D42A27DB-BD31-4B8C-83A1-F6EECF244321}">
                <p14:modId xmlns:p14="http://schemas.microsoft.com/office/powerpoint/2010/main" val="647253224"/>
              </p:ext>
            </p:extLst>
          </p:nvPr>
        </p:nvGraphicFramePr>
        <p:xfrm>
          <a:off x="736625" y="1586975"/>
          <a:ext cx="1371600" cy="476250"/>
        </p:xfrm>
        <a:graphic>
          <a:graphicData uri="http://schemas.openxmlformats.org/presentationml/2006/ole">
            <mc:AlternateContent xmlns:mc="http://schemas.openxmlformats.org/markup-compatibility/2006">
              <mc:Choice xmlns:v="urn:schemas-microsoft-com:vml" Requires="v">
                <p:oleObj spid="_x0000_s17782" r:id="rId15" imgW="685800" imgH="241300" progId="Equation.3">
                  <p:embed/>
                </p:oleObj>
              </mc:Choice>
              <mc:Fallback>
                <p:oleObj r:id="rId15" imgW="685800" imgH="241300" progId="Equation.3">
                  <p:embed/>
                  <p:pic>
                    <p:nvPicPr>
                      <p:cNvPr id="1978372" name="Object 4">
                        <a:extLst>
                          <a:ext uri="{FF2B5EF4-FFF2-40B4-BE49-F238E27FC236}">
                            <a16:creationId xmlns:a16="http://schemas.microsoft.com/office/drawing/2014/main" id="{4C3778A3-AE77-4BB9-BB6B-6EEBE85536E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6625" y="15869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E1D8935A-D617-46B5-BC19-9E3D9CE133E8}"/>
              </a:ext>
            </a:extLst>
          </p:cNvPr>
          <p:cNvSpPr txBox="1"/>
          <p:nvPr/>
        </p:nvSpPr>
        <p:spPr>
          <a:xfrm>
            <a:off x="2679787" y="1740317"/>
            <a:ext cx="3384376" cy="461665"/>
          </a:xfrm>
          <a:prstGeom prst="rect">
            <a:avLst/>
          </a:prstGeom>
          <a:noFill/>
        </p:spPr>
        <p:txBody>
          <a:bodyPr wrap="square" rtlCol="0">
            <a:spAutoFit/>
          </a:bodyPr>
          <a:lstStyle/>
          <a:p>
            <a:r>
              <a:rPr lang="zh-CN" altLang="en-US" dirty="0"/>
              <a:t>就是普通的集合运算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80422"/>
                                        </p:tgtEl>
                                        <p:attrNameLst>
                                          <p:attrName>style.visibility</p:attrName>
                                        </p:attrNameLst>
                                      </p:cBhvr>
                                      <p:to>
                                        <p:strVal val="visible"/>
                                      </p:to>
                                    </p:set>
                                    <p:animEffect transition="in" filter="checkerboard(across)">
                                      <p:cBhvr>
                                        <p:cTn id="12" dur="500"/>
                                        <p:tgtEl>
                                          <p:spTgt spid="1980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980423"/>
                                        </p:tgtEl>
                                        <p:attrNameLst>
                                          <p:attrName>style.visibility</p:attrName>
                                        </p:attrNameLst>
                                      </p:cBhvr>
                                      <p:to>
                                        <p:strVal val="visible"/>
                                      </p:to>
                                    </p:set>
                                    <p:animEffect transition="in" filter="checkerboard(across)">
                                      <p:cBhvr>
                                        <p:cTn id="17" dur="500"/>
                                        <p:tgtEl>
                                          <p:spTgt spid="19804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980424"/>
                                        </p:tgtEl>
                                        <p:attrNameLst>
                                          <p:attrName>style.visibility</p:attrName>
                                        </p:attrNameLst>
                                      </p:cBhvr>
                                      <p:to>
                                        <p:strVal val="visible"/>
                                      </p:to>
                                    </p:set>
                                    <p:animEffect transition="in" filter="checkerboard(across)">
                                      <p:cBhvr>
                                        <p:cTn id="22" dur="500"/>
                                        <p:tgtEl>
                                          <p:spTgt spid="19804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980425"/>
                                        </p:tgtEl>
                                        <p:attrNameLst>
                                          <p:attrName>style.visibility</p:attrName>
                                        </p:attrNameLst>
                                      </p:cBhvr>
                                      <p:to>
                                        <p:strVal val="visible"/>
                                      </p:to>
                                    </p:set>
                                    <p:animEffect transition="in" filter="checkerboard(across)">
                                      <p:cBhvr>
                                        <p:cTn id="27" dur="500"/>
                                        <p:tgtEl>
                                          <p:spTgt spid="1980425"/>
                                        </p:tgtEl>
                                      </p:cBhvr>
                                    </p:animEffect>
                                  </p:childTnLst>
                                </p:cTn>
                              </p:par>
                            </p:childTnLst>
                          </p:cTn>
                        </p:par>
                        <p:par>
                          <p:cTn id="28" fill="hold">
                            <p:stCondLst>
                              <p:cond delay="500"/>
                            </p:stCondLst>
                            <p:childTnLst>
                              <p:par>
                                <p:cTn id="29" presetID="18" presetClass="entr" presetSubtype="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downRight)">
                                      <p:cBhvr>
                                        <p:cTn id="31" dur="500"/>
                                        <p:tgtEl>
                                          <p:spTgt spid="11"/>
                                        </p:tgtEl>
                                      </p:cBhvr>
                                    </p:animEffect>
                                  </p:childTnLst>
                                  <p:subTnLst>
                                    <p:audio>
                                      <p:cMediaNode>
                                        <p:cTn display="0" masterRel="sameClick">
                                          <p:stCondLst>
                                            <p:cond evt="begin" delay="0">
                                              <p:tn val="29"/>
                                            </p:cond>
                                          </p:stCondLst>
                                          <p:endCondLst>
                                            <p:cond evt="onStopAudio" delay="0">
                                              <p:tgtEl>
                                                <p:sldTgt/>
                                              </p:tgtEl>
                                            </p:cond>
                                          </p:endCondLst>
                                        </p:cTn>
                                        <p:tgtEl>
                                          <p:sndTgt r:embed="rId4" name="PROJCTOR.WAV"/>
                                        </p:tgtEl>
                                      </p:cMediaNode>
                                    </p:audio>
                                  </p:sub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1500"/>
                            </p:stCondLst>
                            <p:childTnLst>
                              <p:par>
                                <p:cTn id="37" presetID="5" presetClass="entr" presetSubtype="1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heckerboard(across)">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F7E1835B-CF61-44A9-BE4E-34D4021518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4A95CBA-BE41-4619-9C19-1FF6509996F9}" type="slidenum">
              <a:rPr lang="zh-CN" altLang="en-US" sz="1400" b="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sp>
        <p:nvSpPr>
          <p:cNvPr id="1982466" name="Text Box 2">
            <a:extLst>
              <a:ext uri="{FF2B5EF4-FFF2-40B4-BE49-F238E27FC236}">
                <a16:creationId xmlns:a16="http://schemas.microsoft.com/office/drawing/2014/main" id="{AFEDBAA8-4082-4E9D-8964-7A0B1754688C}"/>
              </a:ext>
            </a:extLst>
          </p:cNvPr>
          <p:cNvSpPr txBox="1">
            <a:spLocks noChangeArrowheads="1"/>
          </p:cNvSpPr>
          <p:nvPr/>
        </p:nvSpPr>
        <p:spPr bwMode="auto">
          <a:xfrm>
            <a:off x="457200" y="685800"/>
            <a:ext cx="8382000" cy="457200"/>
          </a:xfrm>
          <a:prstGeom prst="rect">
            <a:avLst/>
          </a:prstGeom>
          <a:noFill/>
          <a:ln w="9525">
            <a:noFill/>
            <a:miter lim="800000"/>
            <a:headEnd/>
            <a:tailEnd/>
          </a:ln>
          <a:effectLst/>
        </p:spPr>
        <p:txBody>
          <a:bodyPr>
            <a:spAutoFit/>
          </a:bodyPr>
          <a:lstStyle/>
          <a:p>
            <a:pPr marL="457200" indent="-457200" eaLnBrk="1" hangingPunct="1">
              <a:defRPr/>
            </a:pPr>
            <a:r>
              <a:rPr kumimoji="1" lang="en-US" altLang="zh-CN">
                <a:solidFill>
                  <a:srgbClr val="FF9900"/>
                </a:solidFill>
                <a:effectLst>
                  <a:outerShdw blurRad="38100" dist="38100" dir="2700000" algn="tl">
                    <a:srgbClr val="C0C0C0"/>
                  </a:outerShdw>
                </a:effectLst>
                <a:latin typeface="Times New Roman" pitchFamily="18" charset="0"/>
                <a:ea typeface="宋体" pitchFamily="2" charset="-122"/>
                <a:cs typeface="Times New Roman" pitchFamily="18" charset="0"/>
              </a:rPr>
              <a:t>2) Composition</a:t>
            </a:r>
            <a:r>
              <a:rPr kumimoji="1" lang="en-US" altLang="zh-CN">
                <a:latin typeface="Arial" charset="0"/>
                <a:ea typeface="宋体" pitchFamily="2" charset="-122"/>
                <a:cs typeface="Times New Roman" pitchFamily="18" charset="0"/>
              </a:rPr>
              <a:t>   </a:t>
            </a:r>
          </a:p>
        </p:txBody>
      </p:sp>
      <p:sp>
        <p:nvSpPr>
          <p:cNvPr id="1982467" name="Text Box 3">
            <a:extLst>
              <a:ext uri="{FF2B5EF4-FFF2-40B4-BE49-F238E27FC236}">
                <a16:creationId xmlns:a16="http://schemas.microsoft.com/office/drawing/2014/main" id="{E9BF8F27-4D9E-42A8-9C6C-DE1C188B56DD}"/>
              </a:ext>
            </a:extLst>
          </p:cNvPr>
          <p:cNvSpPr txBox="1">
            <a:spLocks noChangeArrowheads="1"/>
          </p:cNvSpPr>
          <p:nvPr/>
        </p:nvSpPr>
        <p:spPr bwMode="auto">
          <a:xfrm>
            <a:off x="762000" y="19812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b="0" dirty="0">
                <a:latin typeface="Times New Roman" panose="02020603050405020304" pitchFamily="18" charset="0"/>
                <a:ea typeface="宋体" panose="02010600030101010101" pitchFamily="2" charset="-122"/>
              </a:rPr>
              <a:t>The </a:t>
            </a:r>
            <a:r>
              <a:rPr kumimoji="1" lang="en-US" altLang="zh-CN" i="1" dirty="0">
                <a:solidFill>
                  <a:srgbClr val="FF0000"/>
                </a:solidFill>
                <a:latin typeface="Times New Roman" panose="02020603050405020304" pitchFamily="18" charset="0"/>
                <a:ea typeface="宋体" panose="02010600030101010101" pitchFamily="2" charset="-122"/>
              </a:rPr>
              <a:t>composite</a:t>
            </a:r>
            <a:r>
              <a:rPr kumimoji="1" lang="en-US" altLang="zh-CN" b="0" dirty="0">
                <a:solidFill>
                  <a:srgbClr val="FF0000"/>
                </a:solidFill>
                <a:latin typeface="Times New Roman" panose="02020603050405020304" pitchFamily="18" charset="0"/>
                <a:ea typeface="宋体" panose="02010600030101010101" pitchFamily="2" charset="-122"/>
              </a:rPr>
              <a:t> </a:t>
            </a:r>
            <a:r>
              <a:rPr kumimoji="1" lang="en-US" altLang="zh-CN" i="1" dirty="0">
                <a:solidFill>
                  <a:srgbClr val="008000"/>
                </a:solidFill>
                <a:latin typeface="Times New Roman" panose="02020603050405020304" pitchFamily="18" charset="0"/>
                <a:ea typeface="宋体" panose="02010600030101010101" pitchFamily="2" charset="-122"/>
              </a:rPr>
              <a:t>of R and S</a:t>
            </a:r>
            <a:r>
              <a:rPr kumimoji="1" lang="en-US" altLang="zh-CN" b="0"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1982468" name="Object 4">
            <a:extLst>
              <a:ext uri="{FF2B5EF4-FFF2-40B4-BE49-F238E27FC236}">
                <a16:creationId xmlns:a16="http://schemas.microsoft.com/office/drawing/2014/main" id="{E51A8B58-2873-4C41-902C-5057DBAC1DA8}"/>
              </a:ext>
            </a:extLst>
          </p:cNvPr>
          <p:cNvGraphicFramePr>
            <a:graphicFrameLocks noChangeAspect="1"/>
          </p:cNvGraphicFramePr>
          <p:nvPr/>
        </p:nvGraphicFramePr>
        <p:xfrm>
          <a:off x="771525" y="1524000"/>
          <a:ext cx="6638925" cy="360363"/>
        </p:xfrm>
        <a:graphic>
          <a:graphicData uri="http://schemas.openxmlformats.org/presentationml/2006/ole">
            <mc:AlternateContent xmlns:mc="http://schemas.openxmlformats.org/markup-compatibility/2006">
              <mc:Choice xmlns:v="urn:schemas-microsoft-com:vml" Requires="v">
                <p:oleObj spid="_x0000_s18728" name="公式" r:id="rId5" imgW="3695700" imgH="203200" progId="Equation.3">
                  <p:embed/>
                </p:oleObj>
              </mc:Choice>
              <mc:Fallback>
                <p:oleObj name="公式" r:id="rId5" imgW="3695700" imgH="203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5" y="1524000"/>
                        <a:ext cx="663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2469" name="Object 5">
            <a:extLst>
              <a:ext uri="{FF2B5EF4-FFF2-40B4-BE49-F238E27FC236}">
                <a16:creationId xmlns:a16="http://schemas.microsoft.com/office/drawing/2014/main" id="{D45621E1-9C2D-4EFC-934E-D568EB4E8D3A}"/>
              </a:ext>
            </a:extLst>
          </p:cNvPr>
          <p:cNvGraphicFramePr>
            <a:graphicFrameLocks noChangeAspect="1"/>
          </p:cNvGraphicFramePr>
          <p:nvPr/>
        </p:nvGraphicFramePr>
        <p:xfrm>
          <a:off x="4648200" y="2005013"/>
          <a:ext cx="685800" cy="352425"/>
        </p:xfrm>
        <a:graphic>
          <a:graphicData uri="http://schemas.openxmlformats.org/presentationml/2006/ole">
            <mc:AlternateContent xmlns:mc="http://schemas.openxmlformats.org/markup-compatibility/2006">
              <mc:Choice xmlns:v="urn:schemas-microsoft-com:vml" Requires="v">
                <p:oleObj spid="_x0000_s18729" r:id="rId7" imgW="355138" imgH="177569" progId="Equation.3">
                  <p:embed/>
                </p:oleObj>
              </mc:Choice>
              <mc:Fallback>
                <p:oleObj r:id="rId7" imgW="355138" imgH="17756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005013"/>
                        <a:ext cx="685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2470" name="Object 6">
            <a:extLst>
              <a:ext uri="{FF2B5EF4-FFF2-40B4-BE49-F238E27FC236}">
                <a16:creationId xmlns:a16="http://schemas.microsoft.com/office/drawing/2014/main" id="{F627D5C6-D5FB-4FE4-B9EA-381DD2D39047}"/>
              </a:ext>
            </a:extLst>
          </p:cNvPr>
          <p:cNvGraphicFramePr>
            <a:graphicFrameLocks noChangeAspect="1"/>
          </p:cNvGraphicFramePr>
          <p:nvPr/>
        </p:nvGraphicFramePr>
        <p:xfrm>
          <a:off x="1219200" y="2514600"/>
          <a:ext cx="6010275" cy="360363"/>
        </p:xfrm>
        <a:graphic>
          <a:graphicData uri="http://schemas.openxmlformats.org/presentationml/2006/ole">
            <mc:AlternateContent xmlns:mc="http://schemas.openxmlformats.org/markup-compatibility/2006">
              <mc:Choice xmlns:v="urn:schemas-microsoft-com:vml" Requires="v">
                <p:oleObj spid="_x0000_s18730" r:id="rId9" imgW="3327400" imgH="203200" progId="Equation.3">
                  <p:embed/>
                </p:oleObj>
              </mc:Choice>
              <mc:Fallback>
                <p:oleObj r:id="rId9" imgW="3327400" imgH="203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514600"/>
                        <a:ext cx="60102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18DCDEA6-3C61-49FC-BBC2-F4C19CE4C2CE}"/>
              </a:ext>
            </a:extLst>
          </p:cNvPr>
          <p:cNvSpPr txBox="1"/>
          <p:nvPr/>
        </p:nvSpPr>
        <p:spPr>
          <a:xfrm>
            <a:off x="787912" y="3248437"/>
            <a:ext cx="2448272" cy="461665"/>
          </a:xfrm>
          <a:prstGeom prst="rect">
            <a:avLst/>
          </a:prstGeom>
          <a:noFill/>
        </p:spPr>
        <p:txBody>
          <a:bodyPr wrap="square" rtlCol="0">
            <a:spAutoFit/>
          </a:bodyPr>
          <a:lstStyle/>
          <a:p>
            <a:r>
              <a:rPr lang="zh-CN" altLang="en-US" dirty="0"/>
              <a:t>就是关系的传递</a:t>
            </a:r>
          </a:p>
        </p:txBody>
      </p:sp>
      <p:graphicFrame>
        <p:nvGraphicFramePr>
          <p:cNvPr id="10" name="Object 7">
            <a:extLst>
              <a:ext uri="{FF2B5EF4-FFF2-40B4-BE49-F238E27FC236}">
                <a16:creationId xmlns:a16="http://schemas.microsoft.com/office/drawing/2014/main" id="{16559988-8107-47CD-ADB8-8919070D13A2}"/>
              </a:ext>
            </a:extLst>
          </p:cNvPr>
          <p:cNvGraphicFramePr>
            <a:graphicFrameLocks noChangeAspect="1"/>
          </p:cNvGraphicFramePr>
          <p:nvPr>
            <p:extLst>
              <p:ext uri="{D42A27DB-BD31-4B8C-83A1-F6EECF244321}">
                <p14:modId xmlns:p14="http://schemas.microsoft.com/office/powerpoint/2010/main" val="233317390"/>
              </p:ext>
            </p:extLst>
          </p:nvPr>
        </p:nvGraphicFramePr>
        <p:xfrm>
          <a:off x="3953999" y="3479269"/>
          <a:ext cx="1924050" cy="431800"/>
        </p:xfrm>
        <a:graphic>
          <a:graphicData uri="http://schemas.openxmlformats.org/presentationml/2006/ole">
            <mc:AlternateContent xmlns:mc="http://schemas.openxmlformats.org/markup-compatibility/2006">
              <mc:Choice xmlns:v="urn:schemas-microsoft-com:vml" Requires="v">
                <p:oleObj spid="_x0000_s18731" name="Equation" r:id="rId11" imgW="799920" imgH="177480" progId="Equation.DSMT4">
                  <p:embed/>
                </p:oleObj>
              </mc:Choice>
              <mc:Fallback>
                <p:oleObj name="Equation" r:id="rId11" imgW="799920" imgH="177480" progId="Equation.DSMT4">
                  <p:embed/>
                  <p:pic>
                    <p:nvPicPr>
                      <p:cNvPr id="1984519" name="Object 7">
                        <a:extLst>
                          <a:ext uri="{FF2B5EF4-FFF2-40B4-BE49-F238E27FC236}">
                            <a16:creationId xmlns:a16="http://schemas.microsoft.com/office/drawing/2014/main" id="{570AC638-9D71-49AF-B215-722E134EE579}"/>
                          </a:ext>
                        </a:extLst>
                      </p:cNvPr>
                      <p:cNvPicPr>
                        <a:picLocks noChangeAspect="1" noChangeArrowheads="1"/>
                      </p:cNvPicPr>
                      <p:nvPr/>
                    </p:nvPicPr>
                    <p:blipFill>
                      <a:blip r:embed="rId12"/>
                      <a:srcRect/>
                      <a:stretch>
                        <a:fillRect/>
                      </a:stretch>
                    </p:blipFill>
                    <p:spPr bwMode="auto">
                      <a:xfrm>
                        <a:off x="3953999" y="3479269"/>
                        <a:ext cx="19240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7">
            <a:extLst>
              <a:ext uri="{FF2B5EF4-FFF2-40B4-BE49-F238E27FC236}">
                <a16:creationId xmlns:a16="http://schemas.microsoft.com/office/drawing/2014/main" id="{ADBE4335-9023-419C-9A44-083597086A7E}"/>
              </a:ext>
            </a:extLst>
          </p:cNvPr>
          <p:cNvGraphicFramePr>
            <a:graphicFrameLocks noChangeAspect="1"/>
          </p:cNvGraphicFramePr>
          <p:nvPr>
            <p:extLst>
              <p:ext uri="{D42A27DB-BD31-4B8C-83A1-F6EECF244321}">
                <p14:modId xmlns:p14="http://schemas.microsoft.com/office/powerpoint/2010/main" val="2698940006"/>
              </p:ext>
            </p:extLst>
          </p:nvPr>
        </p:nvGraphicFramePr>
        <p:xfrm>
          <a:off x="3921021" y="4158194"/>
          <a:ext cx="2060762" cy="457200"/>
        </p:xfrm>
        <a:graphic>
          <a:graphicData uri="http://schemas.openxmlformats.org/presentationml/2006/ole">
            <mc:AlternateContent xmlns:mc="http://schemas.openxmlformats.org/markup-compatibility/2006">
              <mc:Choice xmlns:v="urn:schemas-microsoft-com:vml" Requires="v">
                <p:oleObj spid="_x0000_s18732" name="Equation" r:id="rId13" imgW="1028520" imgH="228600" progId="Equation.DSMT4">
                  <p:embed/>
                </p:oleObj>
              </mc:Choice>
              <mc:Fallback>
                <p:oleObj name="Equation" r:id="rId13" imgW="1028520" imgH="228600" progId="Equation.DSMT4">
                  <p:embed/>
                  <p:pic>
                    <p:nvPicPr>
                      <p:cNvPr id="1986567" name="Object 7">
                        <a:extLst>
                          <a:ext uri="{FF2B5EF4-FFF2-40B4-BE49-F238E27FC236}">
                            <a16:creationId xmlns:a16="http://schemas.microsoft.com/office/drawing/2014/main" id="{186971BB-E9D0-4A86-BC4C-2ADF013B2031}"/>
                          </a:ext>
                        </a:extLst>
                      </p:cNvPr>
                      <p:cNvPicPr>
                        <a:picLocks noChangeAspect="1" noChangeArrowheads="1"/>
                      </p:cNvPicPr>
                      <p:nvPr/>
                    </p:nvPicPr>
                    <p:blipFill>
                      <a:blip r:embed="rId14"/>
                      <a:srcRect/>
                      <a:stretch>
                        <a:fillRect/>
                      </a:stretch>
                    </p:blipFill>
                    <p:spPr bwMode="auto">
                      <a:xfrm>
                        <a:off x="3921021" y="4158194"/>
                        <a:ext cx="2060762" cy="457200"/>
                      </a:xfrm>
                      <a:prstGeom prst="rect">
                        <a:avLst/>
                      </a:prstGeom>
                      <a:noFill/>
                      <a:ln>
                        <a:noFill/>
                      </a:ln>
                    </p:spPr>
                  </p:pic>
                </p:oleObj>
              </mc:Fallback>
            </mc:AlternateContent>
          </a:graphicData>
        </a:graphic>
      </p:graphicFrame>
      <p:sp>
        <p:nvSpPr>
          <p:cNvPr id="4" name="文本框 3">
            <a:extLst>
              <a:ext uri="{FF2B5EF4-FFF2-40B4-BE49-F238E27FC236}">
                <a16:creationId xmlns:a16="http://schemas.microsoft.com/office/drawing/2014/main" id="{265D7748-12D2-4FFF-9EDF-998C1C334F58}"/>
              </a:ext>
            </a:extLst>
          </p:cNvPr>
          <p:cNvSpPr txBox="1"/>
          <p:nvPr/>
        </p:nvSpPr>
        <p:spPr>
          <a:xfrm>
            <a:off x="6372200" y="4158194"/>
            <a:ext cx="2467000" cy="461665"/>
          </a:xfrm>
          <a:prstGeom prst="rect">
            <a:avLst/>
          </a:prstGeom>
          <a:noFill/>
        </p:spPr>
        <p:txBody>
          <a:bodyPr wrap="square" rtlCol="0">
            <a:spAutoFit/>
          </a:bodyPr>
          <a:lstStyle/>
          <a:p>
            <a:r>
              <a:rPr lang="zh-CN" altLang="en-US" dirty="0"/>
              <a:t>关系矩阵乘法</a:t>
            </a:r>
          </a:p>
        </p:txBody>
      </p:sp>
      <p:pic>
        <p:nvPicPr>
          <p:cNvPr id="13" name="图片 12">
            <a:extLst>
              <a:ext uri="{FF2B5EF4-FFF2-40B4-BE49-F238E27FC236}">
                <a16:creationId xmlns:a16="http://schemas.microsoft.com/office/drawing/2014/main" id="{3CCCD5B9-8130-4F87-A3E9-5AA81FA9D6C7}"/>
              </a:ext>
            </a:extLst>
          </p:cNvPr>
          <p:cNvPicPr>
            <a:picLocks noChangeAspect="1"/>
          </p:cNvPicPr>
          <p:nvPr/>
        </p:nvPicPr>
        <p:blipFill>
          <a:blip r:embed="rId15"/>
          <a:stretch>
            <a:fillRect/>
          </a:stretch>
        </p:blipFill>
        <p:spPr>
          <a:xfrm>
            <a:off x="410465" y="4899557"/>
            <a:ext cx="8733535" cy="6480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82466">
                                            <p:txEl>
                                              <p:pRg st="0" end="0"/>
                                            </p:txEl>
                                          </p:spTgt>
                                        </p:tgtEl>
                                        <p:attrNameLst>
                                          <p:attrName>style.visibility</p:attrName>
                                        </p:attrNameLst>
                                      </p:cBhvr>
                                      <p:to>
                                        <p:strVal val="visible"/>
                                      </p:to>
                                    </p:set>
                                    <p:animEffect transition="in" filter="strips(downRight)">
                                      <p:cBhvr>
                                        <p:cTn id="7" dur="500"/>
                                        <p:tgtEl>
                                          <p:spTgt spid="19824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82468"/>
                                        </p:tgtEl>
                                        <p:attrNameLst>
                                          <p:attrName>style.visibility</p:attrName>
                                        </p:attrNameLst>
                                      </p:cBhvr>
                                      <p:to>
                                        <p:strVal val="visible"/>
                                      </p:to>
                                    </p:set>
                                    <p:animEffect transition="in" filter="checkerboard(across)">
                                      <p:cBhvr>
                                        <p:cTn id="12" dur="500"/>
                                        <p:tgtEl>
                                          <p:spTgt spid="1982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82467">
                                            <p:txEl>
                                              <p:pRg st="0" end="0"/>
                                            </p:txEl>
                                          </p:spTgt>
                                        </p:tgtEl>
                                        <p:attrNameLst>
                                          <p:attrName>style.visibility</p:attrName>
                                        </p:attrNameLst>
                                      </p:cBhvr>
                                      <p:to>
                                        <p:strVal val="visible"/>
                                      </p:to>
                                    </p:set>
                                    <p:animEffect transition="in" filter="strips(downRight)">
                                      <p:cBhvr>
                                        <p:cTn id="17" dur="500"/>
                                        <p:tgtEl>
                                          <p:spTgt spid="198246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1982469"/>
                                        </p:tgtEl>
                                        <p:attrNameLst>
                                          <p:attrName>style.visibility</p:attrName>
                                        </p:attrNameLst>
                                      </p:cBhvr>
                                      <p:to>
                                        <p:strVal val="visible"/>
                                      </p:to>
                                    </p:set>
                                    <p:animEffect transition="in" filter="checkerboard(across)">
                                      <p:cBhvr>
                                        <p:cTn id="21" dur="500"/>
                                        <p:tgtEl>
                                          <p:spTgt spid="19824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982470"/>
                                        </p:tgtEl>
                                        <p:attrNameLst>
                                          <p:attrName>style.visibility</p:attrName>
                                        </p:attrNameLst>
                                      </p:cBhvr>
                                      <p:to>
                                        <p:strVal val="visible"/>
                                      </p:to>
                                    </p:set>
                                    <p:animEffect transition="in" filter="checkerboard(across)">
                                      <p:cBhvr>
                                        <p:cTn id="26" dur="500"/>
                                        <p:tgtEl>
                                          <p:spTgt spid="198247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2466" grpId="0" build="p" bldLvl="2" autoUpdateAnimBg="0" advAuto="0"/>
      <p:bldP spid="19824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a:extLst>
              <a:ext uri="{FF2B5EF4-FFF2-40B4-BE49-F238E27FC236}">
                <a16:creationId xmlns:a16="http://schemas.microsoft.com/office/drawing/2014/main" id="{0207F6DC-6000-46E9-8367-D5CDAB5678F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8B84A13-10C8-442F-821E-F808180FB30F}" type="slidenum">
              <a:rPr lang="zh-CN" altLang="en-US" sz="1400" b="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1992706" name="AutoShape 2">
            <a:extLst>
              <a:ext uri="{FF2B5EF4-FFF2-40B4-BE49-F238E27FC236}">
                <a16:creationId xmlns:a16="http://schemas.microsoft.com/office/drawing/2014/main" id="{314FE6D1-6CAD-4BCA-950C-4BFD9203D66B}"/>
              </a:ext>
            </a:extLst>
          </p:cNvPr>
          <p:cNvSpPr>
            <a:spLocks noChangeArrowheads="1"/>
          </p:cNvSpPr>
          <p:nvPr/>
        </p:nvSpPr>
        <p:spPr bwMode="auto">
          <a:xfrm>
            <a:off x="609600" y="762000"/>
            <a:ext cx="7924800" cy="990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CC00FF"/>
                </a:solidFill>
                <a:latin typeface="Times New Roman" panose="02020603050405020304" pitchFamily="18" charset="0"/>
                <a:ea typeface="宋体" panose="02010600030101010101" pitchFamily="2" charset="-122"/>
              </a:rPr>
              <a:t>【</a:t>
            </a:r>
            <a:r>
              <a:rPr kumimoji="1" lang="en-US" altLang="zh-CN" dirty="0">
                <a:solidFill>
                  <a:srgbClr val="CC00FF"/>
                </a:solidFill>
                <a:latin typeface="Times New Roman" panose="02020603050405020304" pitchFamily="18" charset="0"/>
                <a:ea typeface="宋体" panose="02010600030101010101" pitchFamily="2" charset="-122"/>
                <a:sym typeface="cajcd fnta1" pitchFamily="18" charset="2"/>
              </a:rPr>
              <a:t> </a:t>
            </a:r>
            <a:r>
              <a:rPr kumimoji="1" lang="en-US" altLang="zh-CN" dirty="0">
                <a:solidFill>
                  <a:srgbClr val="CC00FF"/>
                </a:solidFill>
                <a:latin typeface="Times New Roman" panose="02020603050405020304" pitchFamily="18" charset="0"/>
                <a:ea typeface="宋体" panose="02010600030101010101" pitchFamily="2" charset="-122"/>
              </a:rPr>
              <a:t>Theorem 】</a:t>
            </a:r>
            <a:r>
              <a:rPr kumimoji="1" lang="en-US" altLang="zh-CN" dirty="0">
                <a:latin typeface="Times New Roman" panose="02020603050405020304" pitchFamily="18" charset="0"/>
                <a:ea typeface="宋体" panose="02010600030101010101" pitchFamily="2" charset="-122"/>
              </a:rPr>
              <a:t> The relation </a:t>
            </a:r>
            <a:r>
              <a:rPr kumimoji="1" lang="en-US" altLang="zh-CN" i="1" dirty="0">
                <a:latin typeface="Times New Roman" panose="02020603050405020304" pitchFamily="18" charset="0"/>
                <a:ea typeface="宋体" panose="02010600030101010101" pitchFamily="2" charset="-122"/>
              </a:rPr>
              <a:t>R </a:t>
            </a:r>
            <a:r>
              <a:rPr kumimoji="1" lang="en-US" altLang="zh-CN" dirty="0">
                <a:latin typeface="Times New Roman" panose="02020603050405020304" pitchFamily="18" charset="0"/>
                <a:ea typeface="宋体" panose="02010600030101010101" pitchFamily="2" charset="-122"/>
              </a:rPr>
              <a:t>on a set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a:t>
            </a:r>
            <a:r>
              <a:rPr kumimoji="1" lang="en-US" altLang="zh-CN" dirty="0">
                <a:highlight>
                  <a:srgbClr val="FFFF00"/>
                </a:highlight>
                <a:latin typeface="Times New Roman" panose="02020603050405020304" pitchFamily="18" charset="0"/>
                <a:ea typeface="宋体" panose="02010600030101010101" pitchFamily="2" charset="-122"/>
              </a:rPr>
              <a:t>is </a:t>
            </a:r>
            <a:r>
              <a:rPr kumimoji="1" lang="en-US" altLang="zh-CN" dirty="0">
                <a:solidFill>
                  <a:srgbClr val="FF0000"/>
                </a:solidFill>
                <a:highlight>
                  <a:srgbClr val="FFFF00"/>
                </a:highlight>
                <a:latin typeface="Times New Roman" panose="02020603050405020304" pitchFamily="18" charset="0"/>
                <a:ea typeface="宋体" panose="02010600030101010101" pitchFamily="2" charset="-122"/>
              </a:rPr>
              <a:t>transitive</a:t>
            </a:r>
            <a:r>
              <a:rPr kumimoji="1" lang="en-US" altLang="zh-CN" dirty="0">
                <a:highlight>
                  <a:srgbClr val="FFFF00"/>
                </a:highlight>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if and </a:t>
            </a:r>
          </a:p>
          <a:p>
            <a:pPr eaLnBrk="1" hangingPunct="1"/>
            <a:r>
              <a:rPr kumimoji="1" lang="en-US" altLang="zh-CN" dirty="0">
                <a:latin typeface="Times New Roman" panose="02020603050405020304" pitchFamily="18" charset="0"/>
                <a:ea typeface="宋体" panose="02010600030101010101" pitchFamily="2" charset="-122"/>
              </a:rPr>
              <a:t>only if</a:t>
            </a:r>
          </a:p>
        </p:txBody>
      </p:sp>
      <p:graphicFrame>
        <p:nvGraphicFramePr>
          <p:cNvPr id="1992707" name="Object 3">
            <a:extLst>
              <a:ext uri="{FF2B5EF4-FFF2-40B4-BE49-F238E27FC236}">
                <a16:creationId xmlns:a16="http://schemas.microsoft.com/office/drawing/2014/main" id="{7E1CE3B9-DE8A-4E9D-922C-F4BD2E2B6AC3}"/>
              </a:ext>
            </a:extLst>
          </p:cNvPr>
          <p:cNvGraphicFramePr>
            <a:graphicFrameLocks noChangeAspect="1"/>
          </p:cNvGraphicFramePr>
          <p:nvPr>
            <p:extLst>
              <p:ext uri="{D42A27DB-BD31-4B8C-83A1-F6EECF244321}">
                <p14:modId xmlns:p14="http://schemas.microsoft.com/office/powerpoint/2010/main" val="726421736"/>
              </p:ext>
            </p:extLst>
          </p:nvPr>
        </p:nvGraphicFramePr>
        <p:xfrm>
          <a:off x="1790700" y="1262063"/>
          <a:ext cx="2490788" cy="338137"/>
        </p:xfrm>
        <a:graphic>
          <a:graphicData uri="http://schemas.openxmlformats.org/presentationml/2006/ole">
            <mc:AlternateContent xmlns:mc="http://schemas.openxmlformats.org/markup-compatibility/2006">
              <mc:Choice xmlns:v="urn:schemas-microsoft-com:vml" Requires="v">
                <p:oleObj spid="_x0000_s23616" name="Equation" r:id="rId4" imgW="1676160" imgH="228600" progId="Equation.DSMT4">
                  <p:embed/>
                </p:oleObj>
              </mc:Choice>
              <mc:Fallback>
                <p:oleObj name="Equation" r:id="rId4" imgW="1676160" imgH="228600" progId="Equation.DSMT4">
                  <p:embed/>
                  <p:pic>
                    <p:nvPicPr>
                      <p:cNvPr id="0" name="Object 3"/>
                      <p:cNvPicPr>
                        <a:picLocks noChangeAspect="1" noChangeArrowheads="1"/>
                      </p:cNvPicPr>
                      <p:nvPr/>
                    </p:nvPicPr>
                    <p:blipFill>
                      <a:blip r:embed="rId5"/>
                      <a:srcRect/>
                      <a:stretch>
                        <a:fillRect/>
                      </a:stretch>
                    </p:blipFill>
                    <p:spPr bwMode="auto">
                      <a:xfrm>
                        <a:off x="1790700" y="1262063"/>
                        <a:ext cx="2490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图片 5">
            <a:extLst>
              <a:ext uri="{FF2B5EF4-FFF2-40B4-BE49-F238E27FC236}">
                <a16:creationId xmlns:a16="http://schemas.microsoft.com/office/drawing/2014/main" id="{A877348A-5E20-DFF3-0435-B34B1C7ED2D8}"/>
              </a:ext>
            </a:extLst>
          </p:cNvPr>
          <p:cNvPicPr>
            <a:picLocks noChangeAspect="1"/>
          </p:cNvPicPr>
          <p:nvPr/>
        </p:nvPicPr>
        <p:blipFill>
          <a:blip r:embed="rId6"/>
          <a:stretch>
            <a:fillRect/>
          </a:stretch>
        </p:blipFill>
        <p:spPr>
          <a:xfrm>
            <a:off x="277489" y="2542729"/>
            <a:ext cx="8589022" cy="2336849"/>
          </a:xfrm>
          <a:prstGeom prst="rect">
            <a:avLst/>
          </a:prstGeom>
        </p:spPr>
      </p:pic>
      <p:sp>
        <p:nvSpPr>
          <p:cNvPr id="2" name="文本框 1">
            <a:extLst>
              <a:ext uri="{FF2B5EF4-FFF2-40B4-BE49-F238E27FC236}">
                <a16:creationId xmlns:a16="http://schemas.microsoft.com/office/drawing/2014/main" id="{AD28769F-A32F-4458-B1FA-6ABAC6949F6D}"/>
              </a:ext>
            </a:extLst>
          </p:cNvPr>
          <p:cNvSpPr txBox="1"/>
          <p:nvPr/>
        </p:nvSpPr>
        <p:spPr>
          <a:xfrm>
            <a:off x="277488" y="5684167"/>
            <a:ext cx="6526759" cy="461665"/>
          </a:xfrm>
          <a:prstGeom prst="rect">
            <a:avLst/>
          </a:prstGeom>
          <a:noFill/>
        </p:spPr>
        <p:txBody>
          <a:bodyPr wrap="square" rtlCol="0">
            <a:spAutoFit/>
          </a:bodyPr>
          <a:lstStyle/>
          <a:p>
            <a:r>
              <a:rPr lang="zh-CN" altLang="en-US" dirty="0"/>
              <a:t>一般都用数学归纳法，或者用关系矩阵的运算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92706"/>
                                        </p:tgtEl>
                                        <p:attrNameLst>
                                          <p:attrName>style.visibility</p:attrName>
                                        </p:attrNameLst>
                                      </p:cBhvr>
                                      <p:to>
                                        <p:strVal val="visible"/>
                                      </p:to>
                                    </p:set>
                                    <p:animEffect transition="in" filter="strips(downRight)">
                                      <p:cBhvr>
                                        <p:cTn id="7" dur="500"/>
                                        <p:tgtEl>
                                          <p:spTgt spid="199270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92707"/>
                                        </p:tgtEl>
                                        <p:attrNameLst>
                                          <p:attrName>style.visibility</p:attrName>
                                        </p:attrNameLst>
                                      </p:cBhvr>
                                      <p:to>
                                        <p:strVal val="visible"/>
                                      </p:to>
                                    </p:set>
                                    <p:animEffect transition="in" filter="wipe(left)">
                                      <p:cBhvr>
                                        <p:cTn id="11" dur="500"/>
                                        <p:tgtEl>
                                          <p:spTgt spid="199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270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a:extLst>
              <a:ext uri="{FF2B5EF4-FFF2-40B4-BE49-F238E27FC236}">
                <a16:creationId xmlns:a16="http://schemas.microsoft.com/office/drawing/2014/main" id="{3EC1FD59-BDB1-4958-9246-AC67C68E87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C65BD61-B4FE-4EF1-A684-A6592FE7DA0D}" type="slidenum">
              <a:rPr lang="zh-CN" altLang="en-US" sz="1400" b="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1961986" name="Text Box 2">
            <a:extLst>
              <a:ext uri="{FF2B5EF4-FFF2-40B4-BE49-F238E27FC236}">
                <a16:creationId xmlns:a16="http://schemas.microsoft.com/office/drawing/2014/main" id="{A85161B5-57E3-45E6-8A7D-7A9D4DDB10ED}"/>
              </a:ext>
            </a:extLst>
          </p:cNvPr>
          <p:cNvSpPr txBox="1">
            <a:spLocks noChangeArrowheads="1"/>
          </p:cNvSpPr>
          <p:nvPr/>
        </p:nvSpPr>
        <p:spPr bwMode="auto">
          <a:xfrm>
            <a:off x="457200" y="685800"/>
            <a:ext cx="8382000" cy="457200"/>
          </a:xfrm>
          <a:prstGeom prst="rect">
            <a:avLst/>
          </a:prstGeom>
          <a:noFill/>
          <a:ln w="9525">
            <a:noFill/>
            <a:miter lim="800000"/>
            <a:headEnd/>
            <a:tailEnd/>
          </a:ln>
          <a:effectLst/>
        </p:spPr>
        <p:txBody>
          <a:bodyPr>
            <a:spAutoFit/>
          </a:bodyPr>
          <a:lstStyle/>
          <a:p>
            <a:pPr marL="457200" indent="-457200" eaLnBrk="1" hangingPunct="1">
              <a:defRPr/>
            </a:pPr>
            <a:r>
              <a:rPr kumimoji="1" lang="en-US" altLang="zh-CN">
                <a:solidFill>
                  <a:srgbClr val="FF9900"/>
                </a:solidFill>
                <a:effectLst>
                  <a:outerShdw blurRad="38100" dist="38100" dir="2700000" algn="tl">
                    <a:srgbClr val="C0C0C0"/>
                  </a:outerShdw>
                </a:effectLst>
                <a:latin typeface="Times New Roman" pitchFamily="18" charset="0"/>
                <a:ea typeface="宋体" pitchFamily="2" charset="-122"/>
                <a:cs typeface="Times New Roman" pitchFamily="18" charset="0"/>
              </a:rPr>
              <a:t>3)</a:t>
            </a:r>
            <a:r>
              <a:rPr kumimoji="1" lang="en-US" altLang="zh-CN">
                <a:solidFill>
                  <a:srgbClr val="FF9900"/>
                </a:solidFill>
                <a:latin typeface="宋体" pitchFamily="2" charset="-122"/>
                <a:ea typeface="宋体" pitchFamily="2" charset="-122"/>
                <a:cs typeface="Times New Roman" pitchFamily="18" charset="0"/>
              </a:rPr>
              <a:t> </a:t>
            </a:r>
            <a:r>
              <a:rPr kumimoji="1" lang="en-US" altLang="zh-CN">
                <a:solidFill>
                  <a:srgbClr val="FF9900"/>
                </a:solidFill>
                <a:effectLst>
                  <a:outerShdw blurRad="38100" dist="38100" dir="2700000" algn="tl">
                    <a:srgbClr val="C0C0C0"/>
                  </a:outerShdw>
                </a:effectLst>
                <a:latin typeface="Times New Roman" pitchFamily="18" charset="0"/>
                <a:ea typeface="宋体" pitchFamily="2" charset="-122"/>
                <a:cs typeface="Times New Roman" pitchFamily="18" charset="0"/>
              </a:rPr>
              <a:t>Inverse</a:t>
            </a:r>
            <a:r>
              <a:rPr kumimoji="1" lang="en-US" altLang="zh-CN">
                <a:solidFill>
                  <a:srgbClr val="FF9900"/>
                </a:solidFill>
                <a:latin typeface="Times New Roman" pitchFamily="18" charset="0"/>
                <a:ea typeface="宋体" pitchFamily="2" charset="-122"/>
                <a:cs typeface="Times New Roman" pitchFamily="18" charset="0"/>
              </a:rPr>
              <a:t> </a:t>
            </a:r>
            <a:r>
              <a:rPr kumimoji="1" lang="en-US" altLang="zh-CN">
                <a:solidFill>
                  <a:srgbClr val="FF9900"/>
                </a:solidFill>
                <a:effectLst>
                  <a:outerShdw blurRad="38100" dist="38100" dir="2700000" algn="tl">
                    <a:srgbClr val="C0C0C0"/>
                  </a:outerShdw>
                </a:effectLst>
                <a:latin typeface="Times New Roman" pitchFamily="18" charset="0"/>
                <a:ea typeface="宋体" pitchFamily="2" charset="-122"/>
                <a:cs typeface="Times New Roman" pitchFamily="18" charset="0"/>
              </a:rPr>
              <a:t>relation</a:t>
            </a:r>
            <a:r>
              <a:rPr kumimoji="1" lang="en-US" altLang="zh-CN">
                <a:latin typeface="Times New Roman" pitchFamily="18" charset="0"/>
                <a:ea typeface="宋体" pitchFamily="2" charset="-122"/>
                <a:cs typeface="Times New Roman" pitchFamily="18" charset="0"/>
              </a:rPr>
              <a:t> </a:t>
            </a:r>
            <a:r>
              <a:rPr kumimoji="1" lang="en-US" altLang="zh-CN">
                <a:latin typeface="Arial" pitchFamily="34" charset="0"/>
                <a:ea typeface="宋体" pitchFamily="2" charset="-122"/>
                <a:cs typeface="Times New Roman" pitchFamily="18" charset="0"/>
              </a:rPr>
              <a:t>   </a:t>
            </a:r>
          </a:p>
        </p:txBody>
      </p:sp>
      <p:sp>
        <p:nvSpPr>
          <p:cNvPr id="1961987" name="Text Box 3">
            <a:extLst>
              <a:ext uri="{FF2B5EF4-FFF2-40B4-BE49-F238E27FC236}">
                <a16:creationId xmlns:a16="http://schemas.microsoft.com/office/drawing/2014/main" id="{FE2C8191-1C4B-4BA4-92E6-5EFC04034073}"/>
              </a:ext>
            </a:extLst>
          </p:cNvPr>
          <p:cNvSpPr txBox="1">
            <a:spLocks noChangeArrowheads="1"/>
          </p:cNvSpPr>
          <p:nvPr/>
        </p:nvSpPr>
        <p:spPr bwMode="auto">
          <a:xfrm>
            <a:off x="762000" y="17526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latin typeface="Times New Roman" panose="02020603050405020304" pitchFamily="18" charset="0"/>
                <a:ea typeface="宋体" panose="02010600030101010101" pitchFamily="2" charset="-122"/>
              </a:rPr>
              <a:t>The </a:t>
            </a:r>
            <a:r>
              <a:rPr kumimoji="1" lang="en-US" altLang="zh-CN" i="1">
                <a:solidFill>
                  <a:srgbClr val="008000"/>
                </a:solidFill>
                <a:latin typeface="Times New Roman" panose="02020603050405020304" pitchFamily="18" charset="0"/>
                <a:ea typeface="宋体" panose="02010600030101010101" pitchFamily="2" charset="-122"/>
              </a:rPr>
              <a:t>inverse</a:t>
            </a:r>
            <a:r>
              <a:rPr kumimoji="1" lang="en-US" altLang="zh-CN" i="1">
                <a:solidFill>
                  <a:schemeClr val="accent1"/>
                </a:solidFill>
                <a:latin typeface="Times New Roman" panose="02020603050405020304" pitchFamily="18" charset="0"/>
                <a:ea typeface="宋体" panose="02010600030101010101" pitchFamily="2" charset="-122"/>
              </a:rPr>
              <a:t> </a:t>
            </a:r>
            <a:r>
              <a:rPr kumimoji="1" lang="en-US" altLang="zh-CN" i="1">
                <a:solidFill>
                  <a:srgbClr val="008000"/>
                </a:solidFill>
                <a:latin typeface="Times New Roman" panose="02020603050405020304" pitchFamily="18" charset="0"/>
                <a:ea typeface="宋体" panose="02010600030101010101" pitchFamily="2" charset="-122"/>
              </a:rPr>
              <a:t>relation</a:t>
            </a:r>
            <a:r>
              <a:rPr kumimoji="1" lang="en-US" altLang="zh-CN" i="1">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from </a:t>
            </a:r>
            <a:r>
              <a:rPr kumimoji="1" lang="en-US" altLang="zh-CN" i="1">
                <a:latin typeface="Times New Roman" panose="02020603050405020304" pitchFamily="18" charset="0"/>
                <a:ea typeface="宋体" panose="02010600030101010101" pitchFamily="2" charset="-122"/>
              </a:rPr>
              <a:t>B</a:t>
            </a:r>
            <a:r>
              <a:rPr kumimoji="1" lang="en-US" altLang="zh-CN">
                <a:latin typeface="Times New Roman" panose="02020603050405020304" pitchFamily="18" charset="0"/>
                <a:ea typeface="宋体" panose="02010600030101010101" pitchFamily="2" charset="-122"/>
              </a:rPr>
              <a:t> to </a:t>
            </a:r>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rPr>
              <a:t> </a:t>
            </a:r>
          </a:p>
        </p:txBody>
      </p:sp>
      <p:graphicFrame>
        <p:nvGraphicFramePr>
          <p:cNvPr id="1961988" name="Object 2">
            <a:extLst>
              <a:ext uri="{FF2B5EF4-FFF2-40B4-BE49-F238E27FC236}">
                <a16:creationId xmlns:a16="http://schemas.microsoft.com/office/drawing/2014/main" id="{ECE402DF-63D6-44B5-B5C3-43091EB50BD7}"/>
              </a:ext>
            </a:extLst>
          </p:cNvPr>
          <p:cNvGraphicFramePr>
            <a:graphicFrameLocks noChangeAspect="1"/>
          </p:cNvGraphicFramePr>
          <p:nvPr/>
        </p:nvGraphicFramePr>
        <p:xfrm>
          <a:off x="914400" y="1219200"/>
          <a:ext cx="3910013" cy="419100"/>
        </p:xfrm>
        <a:graphic>
          <a:graphicData uri="http://schemas.openxmlformats.org/presentationml/2006/ole">
            <mc:AlternateContent xmlns:mc="http://schemas.openxmlformats.org/markup-compatibility/2006">
              <mc:Choice xmlns:v="urn:schemas-microsoft-com:vml" Requires="v">
                <p:oleObj spid="_x0000_s25974" r:id="rId5" imgW="1866090" imgH="203112" progId="Equation.3">
                  <p:embed/>
                </p:oleObj>
              </mc:Choice>
              <mc:Fallback>
                <p:oleObj r:id="rId5" imgW="1866090" imgH="203112"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219200"/>
                        <a:ext cx="3910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1989" name="Object 3">
            <a:extLst>
              <a:ext uri="{FF2B5EF4-FFF2-40B4-BE49-F238E27FC236}">
                <a16:creationId xmlns:a16="http://schemas.microsoft.com/office/drawing/2014/main" id="{8FAF42E2-79B1-47D6-99F5-5DB0442B5F2D}"/>
              </a:ext>
            </a:extLst>
          </p:cNvPr>
          <p:cNvGraphicFramePr>
            <a:graphicFrameLocks noChangeAspect="1"/>
          </p:cNvGraphicFramePr>
          <p:nvPr/>
        </p:nvGraphicFramePr>
        <p:xfrm>
          <a:off x="5638800" y="1752600"/>
          <a:ext cx="1066800" cy="449263"/>
        </p:xfrm>
        <a:graphic>
          <a:graphicData uri="http://schemas.openxmlformats.org/presentationml/2006/ole">
            <mc:AlternateContent xmlns:mc="http://schemas.openxmlformats.org/markup-compatibility/2006">
              <mc:Choice xmlns:v="urn:schemas-microsoft-com:vml" Requires="v">
                <p:oleObj spid="_x0000_s25975" r:id="rId7" imgW="545863" imgH="228501" progId="Equation.3">
                  <p:embed/>
                </p:oleObj>
              </mc:Choice>
              <mc:Fallback>
                <p:oleObj r:id="rId7" imgW="545863" imgH="228501"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752600"/>
                        <a:ext cx="10668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1990" name="Object 4">
            <a:extLst>
              <a:ext uri="{FF2B5EF4-FFF2-40B4-BE49-F238E27FC236}">
                <a16:creationId xmlns:a16="http://schemas.microsoft.com/office/drawing/2014/main" id="{F9571BCE-85DB-4C26-9557-66F627E1009F}"/>
              </a:ext>
            </a:extLst>
          </p:cNvPr>
          <p:cNvGraphicFramePr>
            <a:graphicFrameLocks noChangeAspect="1"/>
          </p:cNvGraphicFramePr>
          <p:nvPr/>
        </p:nvGraphicFramePr>
        <p:xfrm>
          <a:off x="2209800" y="2362200"/>
          <a:ext cx="4062413" cy="433388"/>
        </p:xfrm>
        <a:graphic>
          <a:graphicData uri="http://schemas.openxmlformats.org/presentationml/2006/ole">
            <mc:AlternateContent xmlns:mc="http://schemas.openxmlformats.org/markup-compatibility/2006">
              <mc:Choice xmlns:v="urn:schemas-microsoft-com:vml" Requires="v">
                <p:oleObj spid="_x0000_s25976" r:id="rId9" imgW="1879600" imgH="203200" progId="Equation.3">
                  <p:embed/>
                </p:oleObj>
              </mc:Choice>
              <mc:Fallback>
                <p:oleObj r:id="rId9" imgW="1879600" imgH="2032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2362200"/>
                        <a:ext cx="40624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7">
            <a:extLst>
              <a:ext uri="{FF2B5EF4-FFF2-40B4-BE49-F238E27FC236}">
                <a16:creationId xmlns:a16="http://schemas.microsoft.com/office/drawing/2014/main" id="{3329433B-85B1-4499-98D9-AD35991B9180}"/>
              </a:ext>
            </a:extLst>
          </p:cNvPr>
          <p:cNvGrpSpPr>
            <a:grpSpLocks/>
          </p:cNvGrpSpPr>
          <p:nvPr/>
        </p:nvGrpSpPr>
        <p:grpSpPr bwMode="auto">
          <a:xfrm>
            <a:off x="685800" y="2895600"/>
            <a:ext cx="6858000" cy="895350"/>
            <a:chOff x="432" y="1824"/>
            <a:chExt cx="4320" cy="564"/>
          </a:xfrm>
        </p:grpSpPr>
        <p:sp>
          <p:nvSpPr>
            <p:cNvPr id="81933" name="Text Box 8">
              <a:extLst>
                <a:ext uri="{FF2B5EF4-FFF2-40B4-BE49-F238E27FC236}">
                  <a16:creationId xmlns:a16="http://schemas.microsoft.com/office/drawing/2014/main" id="{F0D3C596-7C6B-41BF-AAB4-C2D3796E885E}"/>
                </a:ext>
              </a:extLst>
            </p:cNvPr>
            <p:cNvSpPr txBox="1">
              <a:spLocks noChangeArrowheads="1"/>
            </p:cNvSpPr>
            <p:nvPr/>
          </p:nvSpPr>
          <p:spPr bwMode="auto">
            <a:xfrm>
              <a:off x="432" y="1824"/>
              <a:ext cx="4320"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FF3300"/>
                  </a:solidFill>
                  <a:latin typeface="Times New Roman" panose="02020603050405020304" pitchFamily="18" charset="0"/>
                  <a:ea typeface="宋体" panose="02010600030101010101" pitchFamily="2" charset="-122"/>
                </a:rPr>
                <a:t>Question:</a:t>
              </a:r>
            </a:p>
            <a:p>
              <a:pPr algn="just" eaLnBrk="1" hangingPunct="1">
                <a:spcBef>
                  <a:spcPct val="20000"/>
                </a:spcBef>
              </a:pPr>
              <a:r>
                <a:rPr kumimoji="1" lang="en-US" altLang="zh-CN">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rPr>
                <a:t>How to get               ? </a:t>
              </a:r>
            </a:p>
          </p:txBody>
        </p:sp>
        <p:graphicFrame>
          <p:nvGraphicFramePr>
            <p:cNvPr id="81934" name="Object 7">
              <a:extLst>
                <a:ext uri="{FF2B5EF4-FFF2-40B4-BE49-F238E27FC236}">
                  <a16:creationId xmlns:a16="http://schemas.microsoft.com/office/drawing/2014/main" id="{72208F94-1DB5-4479-9096-770036D38C2A}"/>
                </a:ext>
              </a:extLst>
            </p:cNvPr>
            <p:cNvGraphicFramePr>
              <a:graphicFrameLocks noChangeAspect="1"/>
            </p:cNvGraphicFramePr>
            <p:nvPr/>
          </p:nvGraphicFramePr>
          <p:xfrm>
            <a:off x="1878" y="2115"/>
            <a:ext cx="297" cy="236"/>
          </p:xfrm>
          <a:graphic>
            <a:graphicData uri="http://schemas.openxmlformats.org/presentationml/2006/ole">
              <mc:AlternateContent xmlns:mc="http://schemas.openxmlformats.org/markup-compatibility/2006">
                <mc:Choice xmlns:v="urn:schemas-microsoft-com:vml" Requires="v">
                  <p:oleObj spid="_x0000_s25977" name="Equation" r:id="rId11" imgW="241195" imgH="190417" progId="Equation.3">
                    <p:embed/>
                  </p:oleObj>
                </mc:Choice>
                <mc:Fallback>
                  <p:oleObj name="Equation" r:id="rId11" imgW="241195" imgH="190417"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8" y="2115"/>
                          <a:ext cx="29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61994" name="Object 5">
            <a:extLst>
              <a:ext uri="{FF2B5EF4-FFF2-40B4-BE49-F238E27FC236}">
                <a16:creationId xmlns:a16="http://schemas.microsoft.com/office/drawing/2014/main" id="{42F43944-BFDB-4FDE-AC15-E8FA1B8F2037}"/>
              </a:ext>
            </a:extLst>
          </p:cNvPr>
          <p:cNvGraphicFramePr>
            <a:graphicFrameLocks noChangeAspect="1"/>
          </p:cNvGraphicFramePr>
          <p:nvPr/>
        </p:nvGraphicFramePr>
        <p:xfrm>
          <a:off x="3590925" y="4214813"/>
          <a:ext cx="2971800" cy="403225"/>
        </p:xfrm>
        <a:graphic>
          <a:graphicData uri="http://schemas.openxmlformats.org/presentationml/2006/ole">
            <mc:AlternateContent xmlns:mc="http://schemas.openxmlformats.org/markup-compatibility/2006">
              <mc:Choice xmlns:v="urn:schemas-microsoft-com:vml" Requires="v">
                <p:oleObj spid="_x0000_s25978" r:id="rId13" imgW="1689100" imgH="228600" progId="Equation.3">
                  <p:embed/>
                </p:oleObj>
              </mc:Choice>
              <mc:Fallback>
                <p:oleObj r:id="rId13" imgW="1689100" imgH="2286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0925" y="4214813"/>
                        <a:ext cx="2971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1995" name="Object 6">
            <a:extLst>
              <a:ext uri="{FF2B5EF4-FFF2-40B4-BE49-F238E27FC236}">
                <a16:creationId xmlns:a16="http://schemas.microsoft.com/office/drawing/2014/main" id="{0DB9C64F-AEB1-494D-A426-83D9AFFE2E43}"/>
              </a:ext>
            </a:extLst>
          </p:cNvPr>
          <p:cNvGraphicFramePr>
            <a:graphicFrameLocks noChangeAspect="1"/>
          </p:cNvGraphicFramePr>
          <p:nvPr/>
        </p:nvGraphicFramePr>
        <p:xfrm>
          <a:off x="3581400" y="4606925"/>
          <a:ext cx="3124200" cy="392113"/>
        </p:xfrm>
        <a:graphic>
          <a:graphicData uri="http://schemas.openxmlformats.org/presentationml/2006/ole">
            <mc:AlternateContent xmlns:mc="http://schemas.openxmlformats.org/markup-compatibility/2006">
              <mc:Choice xmlns:v="urn:schemas-microsoft-com:vml" Requires="v">
                <p:oleObj spid="_x0000_s25979" r:id="rId15" imgW="1816100" imgH="228600" progId="Equation.3">
                  <p:embed/>
                </p:oleObj>
              </mc:Choice>
              <mc:Fallback>
                <p:oleObj r:id="rId15" imgW="1816100" imgH="22860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4606925"/>
                        <a:ext cx="3124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1996" name="Text Box 12">
            <a:extLst>
              <a:ext uri="{FF2B5EF4-FFF2-40B4-BE49-F238E27FC236}">
                <a16:creationId xmlns:a16="http://schemas.microsoft.com/office/drawing/2014/main" id="{2AEAE0F3-64B9-4991-804E-8F6F0494CD2E}"/>
              </a:ext>
            </a:extLst>
          </p:cNvPr>
          <p:cNvSpPr txBox="1">
            <a:spLocks noChangeArrowheads="1"/>
          </p:cNvSpPr>
          <p:nvPr/>
        </p:nvSpPr>
        <p:spPr bwMode="auto">
          <a:xfrm>
            <a:off x="1143000" y="5191125"/>
            <a:ext cx="746760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sz="2200" dirty="0">
                <a:latin typeface="Times New Roman" panose="02020603050405020304" pitchFamily="18" charset="0"/>
                <a:ea typeface="宋体" panose="02010600030101010101" pitchFamily="2" charset="-122"/>
              </a:rPr>
              <a:t>(2) Reverse all the arcs in the digraph representation of </a:t>
            </a:r>
            <a:r>
              <a:rPr kumimoji="1" lang="en-US" altLang="zh-CN" sz="2200" i="1" dirty="0">
                <a:latin typeface="Times New Roman" panose="02020603050405020304" pitchFamily="18" charset="0"/>
                <a:ea typeface="宋体" panose="02010600030101010101" pitchFamily="2" charset="-122"/>
              </a:rPr>
              <a:t>R</a:t>
            </a:r>
            <a:endParaRPr kumimoji="1" lang="en-US" altLang="zh-CN" sz="2200" dirty="0">
              <a:latin typeface="Times New Roman" panose="02020603050405020304" pitchFamily="18" charset="0"/>
              <a:ea typeface="宋体" panose="02010600030101010101" pitchFamily="2" charset="-122"/>
            </a:endParaRPr>
          </a:p>
          <a:p>
            <a:pPr algn="just" eaLnBrk="1" hangingPunct="1">
              <a:spcBef>
                <a:spcPct val="20000"/>
              </a:spcBef>
            </a:pPr>
            <a:r>
              <a:rPr kumimoji="1" lang="en-US" altLang="zh-CN" sz="2200" dirty="0">
                <a:latin typeface="Times New Roman" panose="02020603050405020304" pitchFamily="18" charset="0"/>
                <a:ea typeface="宋体" panose="02010600030101010101" pitchFamily="2" charset="-122"/>
              </a:rPr>
              <a:t>(3) Take the transpose </a:t>
            </a:r>
            <a:r>
              <a:rPr kumimoji="1" lang="en-US" altLang="zh-CN" sz="2200" i="1" dirty="0">
                <a:solidFill>
                  <a:srgbClr val="FF0000"/>
                </a:solidFill>
                <a:latin typeface="Times New Roman" panose="02020603050405020304" pitchFamily="18" charset="0"/>
                <a:ea typeface="宋体" panose="02010600030101010101" pitchFamily="2" charset="-122"/>
              </a:rPr>
              <a:t>M</a:t>
            </a:r>
            <a:r>
              <a:rPr kumimoji="1" lang="en-US" altLang="zh-CN" sz="2200" i="1" baseline="-30000" dirty="0">
                <a:solidFill>
                  <a:srgbClr val="FF0000"/>
                </a:solidFill>
                <a:latin typeface="Times New Roman" panose="02020603050405020304" pitchFamily="18" charset="0"/>
                <a:ea typeface="宋体" panose="02010600030101010101" pitchFamily="2" charset="-122"/>
              </a:rPr>
              <a:t>R</a:t>
            </a:r>
            <a:r>
              <a:rPr kumimoji="1" lang="en-US" altLang="zh-CN" sz="2200" i="1" dirty="0">
                <a:solidFill>
                  <a:srgbClr val="FF0000"/>
                </a:solidFill>
                <a:latin typeface="Times New Roman" panose="02020603050405020304" pitchFamily="18" charset="0"/>
                <a:ea typeface="宋体" panose="02010600030101010101" pitchFamily="2" charset="-122"/>
              </a:rPr>
              <a:t> </a:t>
            </a:r>
            <a:r>
              <a:rPr kumimoji="1" lang="en-US" altLang="zh-CN" sz="2200" i="1" baseline="30000" dirty="0">
                <a:solidFill>
                  <a:srgbClr val="FF0000"/>
                </a:solidFill>
                <a:latin typeface="Times New Roman" panose="02020603050405020304" pitchFamily="18" charset="0"/>
                <a:ea typeface="宋体" panose="02010600030101010101" pitchFamily="2" charset="-122"/>
              </a:rPr>
              <a:t>T</a:t>
            </a:r>
            <a:r>
              <a:rPr kumimoji="1" lang="en-US" altLang="zh-CN" sz="2200" i="1" dirty="0">
                <a:solidFill>
                  <a:srgbClr val="FF0000"/>
                </a:solidFill>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of the connection matrix </a:t>
            </a:r>
            <a:r>
              <a:rPr kumimoji="1" lang="en-US" altLang="zh-CN" sz="2200" i="1" dirty="0">
                <a:latin typeface="Times New Roman" panose="02020603050405020304" pitchFamily="18" charset="0"/>
                <a:ea typeface="宋体" panose="02010600030101010101" pitchFamily="2" charset="-122"/>
              </a:rPr>
              <a:t>M</a:t>
            </a:r>
            <a:r>
              <a:rPr kumimoji="1" lang="en-US" altLang="zh-CN" sz="2200" i="1" baseline="-30000" dirty="0">
                <a:latin typeface="Times New Roman" panose="02020603050405020304" pitchFamily="18" charset="0"/>
                <a:ea typeface="宋体" panose="02010600030101010101" pitchFamily="2" charset="-122"/>
              </a:rPr>
              <a:t>R</a:t>
            </a:r>
            <a:r>
              <a:rPr kumimoji="1" lang="en-US" altLang="zh-CN" sz="2200" i="1" dirty="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of </a:t>
            </a:r>
            <a:r>
              <a:rPr kumimoji="1" lang="en-US" altLang="zh-CN" sz="2200" i="1" dirty="0">
                <a:latin typeface="Times New Roman" panose="02020603050405020304" pitchFamily="18" charset="0"/>
                <a:ea typeface="宋体" panose="02010600030101010101" pitchFamily="2" charset="-122"/>
              </a:rPr>
              <a:t>R</a:t>
            </a:r>
            <a:r>
              <a:rPr kumimoji="1" lang="en-US" altLang="zh-CN" sz="2200" dirty="0">
                <a:latin typeface="Times New Roman" panose="02020603050405020304" pitchFamily="18" charset="0"/>
                <a:ea typeface="宋体" panose="02010600030101010101" pitchFamily="2" charset="-122"/>
              </a:rPr>
              <a:t>. </a:t>
            </a:r>
          </a:p>
        </p:txBody>
      </p:sp>
      <p:sp>
        <p:nvSpPr>
          <p:cNvPr id="1961997" name="Text Box 13">
            <a:extLst>
              <a:ext uri="{FF2B5EF4-FFF2-40B4-BE49-F238E27FC236}">
                <a16:creationId xmlns:a16="http://schemas.microsoft.com/office/drawing/2014/main" id="{0D36C536-4051-4DA2-ABAA-D042B6973238}"/>
              </a:ext>
            </a:extLst>
          </p:cNvPr>
          <p:cNvSpPr txBox="1">
            <a:spLocks noChangeArrowheads="1"/>
          </p:cNvSpPr>
          <p:nvPr/>
        </p:nvSpPr>
        <p:spPr bwMode="auto">
          <a:xfrm>
            <a:off x="685800" y="3733800"/>
            <a:ext cx="6858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algn="just" eaLnBrk="1" hangingPunct="1">
              <a:spcBef>
                <a:spcPct val="20000"/>
              </a:spcBef>
              <a:buFontTx/>
              <a:buAutoNum type="arabicParenBoth"/>
            </a:pPr>
            <a:r>
              <a:rPr kumimoji="1" lang="en-US" altLang="zh-CN" sz="2200">
                <a:latin typeface="Times New Roman" panose="02020603050405020304" pitchFamily="18" charset="0"/>
                <a:ea typeface="宋体" panose="02010600030101010101" pitchFamily="2" charset="-122"/>
              </a:rPr>
              <a:t>Using the definition directly</a:t>
            </a:r>
          </a:p>
          <a:p>
            <a:pPr lvl="1" eaLnBrk="1" hangingPunct="1">
              <a:spcBef>
                <a:spcPct val="20000"/>
              </a:spcBef>
            </a:pPr>
            <a:r>
              <a:rPr kumimoji="1" lang="en-US" altLang="zh-CN" sz="2200">
                <a:latin typeface="Times New Roman" panose="02020603050405020304" pitchFamily="18" charset="0"/>
                <a:ea typeface="宋体" panose="02010600030101010101" pitchFamily="2" charset="-122"/>
              </a:rPr>
              <a:t>      For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61986">
                                            <p:txEl>
                                              <p:pRg st="0" end="0"/>
                                            </p:txEl>
                                          </p:spTgt>
                                        </p:tgtEl>
                                        <p:attrNameLst>
                                          <p:attrName>style.visibility</p:attrName>
                                        </p:attrNameLst>
                                      </p:cBhvr>
                                      <p:to>
                                        <p:strVal val="visible"/>
                                      </p:to>
                                    </p:set>
                                    <p:animEffect transition="in" filter="strips(downRight)">
                                      <p:cBhvr>
                                        <p:cTn id="7" dur="500"/>
                                        <p:tgtEl>
                                          <p:spTgt spid="196198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61988"/>
                                        </p:tgtEl>
                                        <p:attrNameLst>
                                          <p:attrName>style.visibility</p:attrName>
                                        </p:attrNameLst>
                                      </p:cBhvr>
                                      <p:to>
                                        <p:strVal val="visible"/>
                                      </p:to>
                                    </p:set>
                                    <p:animEffect transition="in" filter="checkerboard(across)">
                                      <p:cBhvr>
                                        <p:cTn id="12" dur="500"/>
                                        <p:tgtEl>
                                          <p:spTgt spid="1961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61987">
                                            <p:txEl>
                                              <p:pRg st="0" end="0"/>
                                            </p:txEl>
                                          </p:spTgt>
                                        </p:tgtEl>
                                        <p:attrNameLst>
                                          <p:attrName>style.visibility</p:attrName>
                                        </p:attrNameLst>
                                      </p:cBhvr>
                                      <p:to>
                                        <p:strVal val="visible"/>
                                      </p:to>
                                    </p:set>
                                    <p:animEffect transition="in" filter="strips(downRight)">
                                      <p:cBhvr>
                                        <p:cTn id="17" dur="500"/>
                                        <p:tgtEl>
                                          <p:spTgt spid="196198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961989"/>
                                        </p:tgtEl>
                                        <p:attrNameLst>
                                          <p:attrName>style.visibility</p:attrName>
                                        </p:attrNameLst>
                                      </p:cBhvr>
                                      <p:to>
                                        <p:strVal val="visible"/>
                                      </p:to>
                                    </p:set>
                                    <p:animEffect transition="in" filter="checkerboard(across)">
                                      <p:cBhvr>
                                        <p:cTn id="22" dur="500"/>
                                        <p:tgtEl>
                                          <p:spTgt spid="1961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961990"/>
                                        </p:tgtEl>
                                        <p:attrNameLst>
                                          <p:attrName>style.visibility</p:attrName>
                                        </p:attrNameLst>
                                      </p:cBhvr>
                                      <p:to>
                                        <p:strVal val="visible"/>
                                      </p:to>
                                    </p:set>
                                    <p:animEffect transition="in" filter="checkerboard(across)">
                                      <p:cBhvr>
                                        <p:cTn id="27" dur="500"/>
                                        <p:tgtEl>
                                          <p:spTgt spid="19619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down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961997">
                                            <p:txEl>
                                              <p:pRg st="0" end="0"/>
                                            </p:txEl>
                                          </p:spTgt>
                                        </p:tgtEl>
                                        <p:attrNameLst>
                                          <p:attrName>style.visibility</p:attrName>
                                        </p:attrNameLst>
                                      </p:cBhvr>
                                      <p:to>
                                        <p:strVal val="visible"/>
                                      </p:to>
                                    </p:set>
                                    <p:animEffect transition="in" filter="strips(downRight)">
                                      <p:cBhvr>
                                        <p:cTn id="37" dur="500"/>
                                        <p:tgtEl>
                                          <p:spTgt spid="1961997">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4" name="PROJCTO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961997">
                                            <p:txEl>
                                              <p:pRg st="1" end="1"/>
                                            </p:txEl>
                                          </p:spTgt>
                                        </p:tgtEl>
                                        <p:attrNameLst>
                                          <p:attrName>style.visibility</p:attrName>
                                        </p:attrNameLst>
                                      </p:cBhvr>
                                      <p:to>
                                        <p:strVal val="visible"/>
                                      </p:to>
                                    </p:set>
                                    <p:animEffect transition="in" filter="strips(downRight)">
                                      <p:cBhvr>
                                        <p:cTn id="42" dur="500"/>
                                        <p:tgtEl>
                                          <p:spTgt spid="1961997">
                                            <p:txEl>
                                              <p:pRg st="1" end="1"/>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4" name="PROJCTOR.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961994"/>
                                        </p:tgtEl>
                                        <p:attrNameLst>
                                          <p:attrName>style.visibility</p:attrName>
                                        </p:attrNameLst>
                                      </p:cBhvr>
                                      <p:to>
                                        <p:strVal val="visible"/>
                                      </p:to>
                                    </p:set>
                                    <p:animEffect transition="in" filter="checkerboard(across)">
                                      <p:cBhvr>
                                        <p:cTn id="47" dur="500"/>
                                        <p:tgtEl>
                                          <p:spTgt spid="19619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961995"/>
                                        </p:tgtEl>
                                        <p:attrNameLst>
                                          <p:attrName>style.visibility</p:attrName>
                                        </p:attrNameLst>
                                      </p:cBhvr>
                                      <p:to>
                                        <p:strVal val="visible"/>
                                      </p:to>
                                    </p:set>
                                    <p:animEffect transition="in" filter="checkerboard(across)">
                                      <p:cBhvr>
                                        <p:cTn id="52" dur="500"/>
                                        <p:tgtEl>
                                          <p:spTgt spid="19619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961996">
                                            <p:txEl>
                                              <p:pRg st="0" end="0"/>
                                            </p:txEl>
                                          </p:spTgt>
                                        </p:tgtEl>
                                        <p:attrNameLst>
                                          <p:attrName>style.visibility</p:attrName>
                                        </p:attrNameLst>
                                      </p:cBhvr>
                                      <p:to>
                                        <p:strVal val="visible"/>
                                      </p:to>
                                    </p:set>
                                    <p:animEffect transition="in" filter="strips(downRight)">
                                      <p:cBhvr>
                                        <p:cTn id="57" dur="500"/>
                                        <p:tgtEl>
                                          <p:spTgt spid="1961996">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4" name="PROJCTOR.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961996">
                                            <p:txEl>
                                              <p:pRg st="1" end="1"/>
                                            </p:txEl>
                                          </p:spTgt>
                                        </p:tgtEl>
                                        <p:attrNameLst>
                                          <p:attrName>style.visibility</p:attrName>
                                        </p:attrNameLst>
                                      </p:cBhvr>
                                      <p:to>
                                        <p:strVal val="visible"/>
                                      </p:to>
                                    </p:set>
                                    <p:animEffect transition="in" filter="strips(downRight)">
                                      <p:cBhvr>
                                        <p:cTn id="62" dur="500"/>
                                        <p:tgtEl>
                                          <p:spTgt spid="1961996">
                                            <p:txEl>
                                              <p:pRg st="1" end="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1986" grpId="0" build="p" bldLvl="2" autoUpdateAnimBg="0" advAuto="0"/>
      <p:bldP spid="1961987" grpId="0" build="p" autoUpdateAnimBg="0"/>
      <p:bldP spid="1961996" grpId="0" build="p" autoUpdateAnimBg="0"/>
      <p:bldP spid="196199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4C77A186-FE73-4E60-B29C-DEB57FBBE1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42AAAB7-8E3B-427C-98A4-EE6FA4C2DD5D}" type="slidenum">
              <a:rPr lang="zh-CN" altLang="en-US" sz="1400" b="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2039810" name="Text Box 2">
            <a:extLst>
              <a:ext uri="{FF2B5EF4-FFF2-40B4-BE49-F238E27FC236}">
                <a16:creationId xmlns:a16="http://schemas.microsoft.com/office/drawing/2014/main" id="{8163B46F-E248-414F-AD29-A9E23472E397}"/>
              </a:ext>
            </a:extLst>
          </p:cNvPr>
          <p:cNvSpPr txBox="1">
            <a:spLocks noChangeArrowheads="1"/>
          </p:cNvSpPr>
          <p:nvPr/>
        </p:nvSpPr>
        <p:spPr bwMode="auto">
          <a:xfrm>
            <a:off x="1019175" y="2659559"/>
            <a:ext cx="7315200" cy="769441"/>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sz="4400" dirty="0">
                <a:solidFill>
                  <a:schemeClr val="accent6">
                    <a:lumMod val="75000"/>
                  </a:schemeClr>
                </a:solidFill>
                <a:effectLst>
                  <a:outerShdw blurRad="38100" dist="38100" dir="2700000" algn="tl">
                    <a:srgbClr val="C0C0C0"/>
                  </a:outerShdw>
                </a:effectLst>
                <a:latin typeface="Arial" pitchFamily="34" charset="0"/>
                <a:ea typeface="宋体" pitchFamily="2" charset="-122"/>
                <a:sym typeface="Webdings" pitchFamily="18" charset="2"/>
              </a:rPr>
              <a:t>9.4   Closures of Relations </a:t>
            </a:r>
            <a:endParaRPr kumimoji="1" lang="en-US" altLang="zh-CN" sz="4400" dirty="0">
              <a:solidFill>
                <a:schemeClr val="accent6">
                  <a:lumMod val="75000"/>
                </a:schemeClr>
              </a:solidFill>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39810"/>
                                        </p:tgtEl>
                                        <p:attrNameLst>
                                          <p:attrName>style.visibility</p:attrName>
                                        </p:attrNameLst>
                                      </p:cBhvr>
                                      <p:to>
                                        <p:strVal val="visible"/>
                                      </p:to>
                                    </p:set>
                                    <p:animEffect transition="in" filter="wipe(left)">
                                      <p:cBhvr>
                                        <p:cTn id="7" dur="500"/>
                                        <p:tgtEl>
                                          <p:spTgt spid="203981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981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519A65D6-E0F0-472D-B4E4-7B29957376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E7AFD8-0BB2-47BF-AA0F-02E1F6F9692A}" type="slidenum">
              <a:rPr lang="zh-CN" altLang="en-US" sz="1400" b="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1992706" name="Text Box 2">
            <a:extLst>
              <a:ext uri="{FF2B5EF4-FFF2-40B4-BE49-F238E27FC236}">
                <a16:creationId xmlns:a16="http://schemas.microsoft.com/office/drawing/2014/main" id="{80B199A2-53DF-457D-B668-A4A2991F4C62}"/>
              </a:ext>
            </a:extLst>
          </p:cNvPr>
          <p:cNvSpPr txBox="1">
            <a:spLocks noChangeArrowheads="1"/>
          </p:cNvSpPr>
          <p:nvPr/>
        </p:nvSpPr>
        <p:spPr bwMode="auto">
          <a:xfrm>
            <a:off x="4800600" y="109538"/>
            <a:ext cx="4343400" cy="366712"/>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pitchFamily="34" charset="0"/>
                <a:ea typeface="宋体" pitchFamily="2" charset="-122"/>
                <a:cs typeface="Arial" pitchFamily="34" charset="0"/>
                <a:sym typeface="Webdings" pitchFamily="18" charset="2"/>
              </a:rPr>
              <a:t>9.4   Closures of Relations</a:t>
            </a:r>
            <a:endParaRPr kumimoji="1" lang="en-US" altLang="zh-CN" dirty="0">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sp>
        <p:nvSpPr>
          <p:cNvPr id="1992707" name="Text Box 3">
            <a:extLst>
              <a:ext uri="{FF2B5EF4-FFF2-40B4-BE49-F238E27FC236}">
                <a16:creationId xmlns:a16="http://schemas.microsoft.com/office/drawing/2014/main" id="{55434D45-DDF7-40AA-89B7-E2621A0A738D}"/>
              </a:ext>
            </a:extLst>
          </p:cNvPr>
          <p:cNvSpPr txBox="1">
            <a:spLocks noChangeArrowheads="1"/>
          </p:cNvSpPr>
          <p:nvPr/>
        </p:nvSpPr>
        <p:spPr bwMode="auto">
          <a:xfrm>
            <a:off x="428625" y="500063"/>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Reflexive Closure</a:t>
            </a:r>
          </a:p>
        </p:txBody>
      </p:sp>
      <p:sp>
        <p:nvSpPr>
          <p:cNvPr id="1992708" name="Line 4">
            <a:extLst>
              <a:ext uri="{FF2B5EF4-FFF2-40B4-BE49-F238E27FC236}">
                <a16:creationId xmlns:a16="http://schemas.microsoft.com/office/drawing/2014/main" id="{4EDA7221-A802-47DC-9AC5-00AE1B523FD3}"/>
              </a:ext>
            </a:extLst>
          </p:cNvPr>
          <p:cNvSpPr>
            <a:spLocks noChangeShapeType="1"/>
          </p:cNvSpPr>
          <p:nvPr/>
        </p:nvSpPr>
        <p:spPr bwMode="auto">
          <a:xfrm>
            <a:off x="642938" y="928688"/>
            <a:ext cx="25701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2709" name="AutoShape 5">
            <a:extLst>
              <a:ext uri="{FF2B5EF4-FFF2-40B4-BE49-F238E27FC236}">
                <a16:creationId xmlns:a16="http://schemas.microsoft.com/office/drawing/2014/main" id="{EB38E0B4-15DD-4C5D-A625-4D40D68309BB}"/>
              </a:ext>
            </a:extLst>
          </p:cNvPr>
          <p:cNvSpPr>
            <a:spLocks noChangeArrowheads="1"/>
          </p:cNvSpPr>
          <p:nvPr/>
        </p:nvSpPr>
        <p:spPr bwMode="auto">
          <a:xfrm>
            <a:off x="428625" y="1071563"/>
            <a:ext cx="8215313" cy="9779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9900FF"/>
                </a:solidFill>
                <a:latin typeface="Times New Roman" panose="02020603050405020304" pitchFamily="18" charset="0"/>
                <a:ea typeface="宋体" panose="02010600030101010101" pitchFamily="2" charset="-122"/>
              </a:rPr>
              <a:t>【</a:t>
            </a:r>
            <a:r>
              <a:rPr kumimoji="1" lang="en-US" altLang="zh-CN" dirty="0">
                <a:solidFill>
                  <a:srgbClr val="9900FF"/>
                </a:solidFill>
                <a:latin typeface="Times New Roman" panose="02020603050405020304" pitchFamily="18" charset="0"/>
                <a:ea typeface="宋体" panose="02010600030101010101" pitchFamily="2" charset="-122"/>
                <a:sym typeface="cajcd fnta1" pitchFamily="18" charset="2"/>
              </a:rPr>
              <a:t> </a:t>
            </a:r>
            <a:r>
              <a:rPr kumimoji="1" lang="en-US" altLang="zh-CN" dirty="0">
                <a:solidFill>
                  <a:srgbClr val="9900FF"/>
                </a:solidFill>
                <a:latin typeface="Times New Roman" panose="02020603050405020304" pitchFamily="18" charset="0"/>
                <a:ea typeface="宋体" panose="02010600030101010101" pitchFamily="2" charset="-122"/>
              </a:rPr>
              <a:t>Theorem 】</a:t>
            </a:r>
            <a:r>
              <a:rPr kumimoji="1" lang="en-US" altLang="zh-CN" dirty="0">
                <a:latin typeface="Times New Roman" panose="02020603050405020304" pitchFamily="18" charset="0"/>
                <a:ea typeface="宋体" panose="02010600030101010101" pitchFamily="2" charset="-122"/>
              </a:rPr>
              <a:t> </a:t>
            </a:r>
            <a:r>
              <a:rPr kumimoji="1" lang="en-US" altLang="zh-CN" i="1" dirty="0">
                <a:latin typeface="Times New Roman" panose="02020603050405020304" pitchFamily="18" charset="0"/>
                <a:ea typeface="宋体" panose="02010600030101010101" pitchFamily="2" charset="-122"/>
              </a:rPr>
              <a:t>R</a:t>
            </a:r>
            <a:r>
              <a:rPr kumimoji="1" lang="en-US" altLang="zh-CN" b="0" dirty="0">
                <a:latin typeface="Times New Roman" panose="02020603050405020304" pitchFamily="18" charset="0"/>
                <a:ea typeface="宋体" panose="02010600030101010101" pitchFamily="2" charset="-122"/>
              </a:rPr>
              <a:t> </a:t>
            </a:r>
            <a:r>
              <a:rPr kumimoji="1" lang="zh-CN" altLang="en-US" b="0" dirty="0">
                <a:latin typeface="Times New Roman" panose="02020603050405020304" pitchFamily="18" charset="0"/>
                <a:ea typeface="宋体" panose="02010600030101010101" pitchFamily="2" charset="-122"/>
              </a:rPr>
              <a:t>是</a:t>
            </a:r>
            <a:r>
              <a:rPr kumimoji="1" lang="en-US" altLang="zh-CN" b="0" dirty="0">
                <a:latin typeface="Times New Roman" panose="02020603050405020304" pitchFamily="18" charset="0"/>
                <a:ea typeface="宋体" panose="02010600030101010101" pitchFamily="2" charset="-122"/>
              </a:rPr>
              <a:t>A</a:t>
            </a:r>
            <a:r>
              <a:rPr kumimoji="1" lang="zh-CN" altLang="en-US" b="0" dirty="0">
                <a:latin typeface="Times New Roman" panose="02020603050405020304" pitchFamily="18" charset="0"/>
                <a:ea typeface="宋体" panose="02010600030101010101" pitchFamily="2" charset="-122"/>
              </a:rPr>
              <a:t>上的关系</a:t>
            </a:r>
            <a:r>
              <a:rPr kumimoji="1" lang="en-US" altLang="zh-CN" dirty="0">
                <a:latin typeface="Times New Roman" panose="02020603050405020304" pitchFamily="18" charset="0"/>
                <a:ea typeface="宋体" panose="02010600030101010101" pitchFamily="2" charset="-122"/>
              </a:rPr>
              <a:t>. The </a:t>
            </a:r>
            <a:r>
              <a:rPr kumimoji="1" lang="en-US" altLang="zh-CN" i="1" dirty="0">
                <a:solidFill>
                  <a:srgbClr val="008000"/>
                </a:solidFill>
                <a:latin typeface="Times New Roman" panose="02020603050405020304" pitchFamily="18" charset="0"/>
                <a:ea typeface="宋体" panose="02010600030101010101" pitchFamily="2" charset="-122"/>
              </a:rPr>
              <a:t>reflexive</a:t>
            </a:r>
            <a:r>
              <a:rPr kumimoji="1" lang="en-US" altLang="zh-CN" i="1" dirty="0">
                <a:solidFill>
                  <a:schemeClr val="accent1"/>
                </a:solidFill>
                <a:latin typeface="Times New Roman" panose="02020603050405020304" pitchFamily="18" charset="0"/>
                <a:ea typeface="宋体" panose="02010600030101010101" pitchFamily="2" charset="-122"/>
              </a:rPr>
              <a:t> </a:t>
            </a:r>
            <a:r>
              <a:rPr kumimoji="1" lang="en-US" altLang="zh-CN" i="1" dirty="0">
                <a:solidFill>
                  <a:srgbClr val="008000"/>
                </a:solidFill>
                <a:latin typeface="Times New Roman" panose="02020603050405020304" pitchFamily="18" charset="0"/>
                <a:ea typeface="宋体" panose="02010600030101010101" pitchFamily="2" charset="-122"/>
              </a:rPr>
              <a:t>closure</a:t>
            </a:r>
            <a:r>
              <a:rPr kumimoji="1" lang="zh-CN" altLang="en-US" i="1" dirty="0">
                <a:solidFill>
                  <a:srgbClr val="008000"/>
                </a:solidFill>
                <a:latin typeface="Times New Roman" panose="02020603050405020304" pitchFamily="18" charset="0"/>
                <a:ea typeface="宋体" panose="02010600030101010101" pitchFamily="2" charset="-122"/>
              </a:rPr>
              <a:t>自反闭包</a:t>
            </a:r>
            <a:r>
              <a:rPr kumimoji="1" lang="en-US" altLang="zh-CN" i="1" dirty="0">
                <a:latin typeface="Times New Roman" panose="02020603050405020304" pitchFamily="18" charset="0"/>
                <a:ea typeface="宋体" panose="02010600030101010101" pitchFamily="2" charset="-122"/>
              </a:rPr>
              <a:t> </a:t>
            </a:r>
          </a:p>
          <a:p>
            <a:pPr eaLnBrk="1" hangingPunct="1"/>
            <a:r>
              <a:rPr kumimoji="1" lang="en-US" altLang="zh-CN" dirty="0">
                <a:latin typeface="Times New Roman" panose="02020603050405020304" pitchFamily="18" charset="0"/>
                <a:ea typeface="宋体" panose="02010600030101010101" pitchFamily="2" charset="-122"/>
              </a:rPr>
              <a:t>of </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 denoted by </a:t>
            </a:r>
            <a:r>
              <a:rPr kumimoji="1" lang="en-US" altLang="zh-CN" i="1" dirty="0">
                <a:highlight>
                  <a:srgbClr val="FFFF00"/>
                </a:highlight>
                <a:latin typeface="Times New Roman" panose="02020603050405020304" pitchFamily="18" charset="0"/>
                <a:ea typeface="宋体" panose="02010600030101010101" pitchFamily="2" charset="-122"/>
              </a:rPr>
              <a:t>r</a:t>
            </a:r>
            <a:r>
              <a:rPr kumimoji="1" lang="en-US" altLang="zh-CN" dirty="0">
                <a:highlight>
                  <a:srgbClr val="FFFF00"/>
                </a:highlight>
                <a:latin typeface="Times New Roman" panose="02020603050405020304" pitchFamily="18" charset="0"/>
                <a:ea typeface="宋体" panose="02010600030101010101" pitchFamily="2" charset="-122"/>
              </a:rPr>
              <a:t>(</a:t>
            </a:r>
            <a:r>
              <a:rPr kumimoji="1" lang="en-US" altLang="zh-CN" i="1" dirty="0">
                <a:highlight>
                  <a:srgbClr val="FFFF00"/>
                </a:highlight>
                <a:latin typeface="Times New Roman" panose="02020603050405020304" pitchFamily="18" charset="0"/>
                <a:ea typeface="宋体" panose="02010600030101010101" pitchFamily="2" charset="-122"/>
              </a:rPr>
              <a:t>R</a:t>
            </a:r>
            <a:r>
              <a:rPr kumimoji="1" lang="en-US" altLang="zh-CN" dirty="0">
                <a:highlight>
                  <a:srgbClr val="FFFF00"/>
                </a:highlight>
                <a:latin typeface="Times New Roman" panose="02020603050405020304" pitchFamily="18" charset="0"/>
                <a:ea typeface="宋体" panose="02010600030101010101" pitchFamily="2" charset="-122"/>
              </a:rPr>
              <a:t>)</a:t>
            </a:r>
            <a:r>
              <a:rPr kumimoji="1" lang="en-US" altLang="zh-CN" dirty="0">
                <a:latin typeface="Times New Roman" panose="02020603050405020304" pitchFamily="18" charset="0"/>
                <a:ea typeface="宋体" panose="02010600030101010101" pitchFamily="2" charset="-122"/>
              </a:rPr>
              <a:t>, is </a:t>
            </a:r>
          </a:p>
        </p:txBody>
      </p:sp>
      <p:graphicFrame>
        <p:nvGraphicFramePr>
          <p:cNvPr id="1992710" name="Object 6">
            <a:extLst>
              <a:ext uri="{FF2B5EF4-FFF2-40B4-BE49-F238E27FC236}">
                <a16:creationId xmlns:a16="http://schemas.microsoft.com/office/drawing/2014/main" id="{32DBDAE3-1B67-43DB-8359-7C2572223C7C}"/>
              </a:ext>
            </a:extLst>
          </p:cNvPr>
          <p:cNvGraphicFramePr>
            <a:graphicFrameLocks noChangeAspect="1"/>
          </p:cNvGraphicFramePr>
          <p:nvPr>
            <p:extLst>
              <p:ext uri="{D42A27DB-BD31-4B8C-83A1-F6EECF244321}">
                <p14:modId xmlns:p14="http://schemas.microsoft.com/office/powerpoint/2010/main" val="3217547812"/>
              </p:ext>
            </p:extLst>
          </p:nvPr>
        </p:nvGraphicFramePr>
        <p:xfrm>
          <a:off x="3781425" y="1560513"/>
          <a:ext cx="790575" cy="433387"/>
        </p:xfrm>
        <a:graphic>
          <a:graphicData uri="http://schemas.openxmlformats.org/presentationml/2006/ole">
            <mc:AlternateContent xmlns:mc="http://schemas.openxmlformats.org/markup-compatibility/2006">
              <mc:Choice xmlns:v="urn:schemas-microsoft-com:vml" Requires="v">
                <p:oleObj spid="_x0000_s29987" name="Equation" r:id="rId6" imgW="419040" imgH="228600" progId="Equation.DSMT4">
                  <p:embed/>
                </p:oleObj>
              </mc:Choice>
              <mc:Fallback>
                <p:oleObj name="Equation" r:id="rId6" imgW="419040" imgH="228600" progId="Equation.DSMT4">
                  <p:embed/>
                  <p:pic>
                    <p:nvPicPr>
                      <p:cNvPr id="1992710" name="Object 6">
                        <a:extLst>
                          <a:ext uri="{FF2B5EF4-FFF2-40B4-BE49-F238E27FC236}">
                            <a16:creationId xmlns:a16="http://schemas.microsoft.com/office/drawing/2014/main" id="{32DBDAE3-1B67-43DB-8359-7C2572223C7C}"/>
                          </a:ext>
                        </a:extLst>
                      </p:cNvPr>
                      <p:cNvPicPr>
                        <a:picLocks noChangeAspect="1" noChangeArrowheads="1"/>
                      </p:cNvPicPr>
                      <p:nvPr/>
                    </p:nvPicPr>
                    <p:blipFill>
                      <a:blip r:embed="rId7"/>
                      <a:srcRect/>
                      <a:stretch>
                        <a:fillRect/>
                      </a:stretch>
                    </p:blipFill>
                    <p:spPr bwMode="auto">
                      <a:xfrm>
                        <a:off x="3781425" y="1560513"/>
                        <a:ext cx="7905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2712" name="AutoShape 8">
            <a:extLst>
              <a:ext uri="{FF2B5EF4-FFF2-40B4-BE49-F238E27FC236}">
                <a16:creationId xmlns:a16="http://schemas.microsoft.com/office/drawing/2014/main" id="{8963E251-835E-42BB-BD77-228C538F4801}"/>
              </a:ext>
            </a:extLst>
          </p:cNvPr>
          <p:cNvSpPr>
            <a:spLocks noChangeArrowheads="1"/>
          </p:cNvSpPr>
          <p:nvPr/>
        </p:nvSpPr>
        <p:spPr bwMode="auto">
          <a:xfrm>
            <a:off x="4876800" y="1711325"/>
            <a:ext cx="3276600" cy="762000"/>
          </a:xfrm>
          <a:prstGeom prst="wedgeRoundRectCallout">
            <a:avLst>
              <a:gd name="adj1" fmla="val -64824"/>
              <a:gd name="adj2" fmla="val -46250"/>
              <a:gd name="adj3" fmla="val 16667"/>
            </a:avLst>
          </a:prstGeom>
          <a:solidFill>
            <a:srgbClr val="FFFFCC"/>
          </a:solidFill>
          <a:ln w="9525">
            <a:solidFill>
              <a:schemeClr val="tx1"/>
            </a:solidFill>
            <a:miter lim="800000"/>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800">
                <a:latin typeface="Times New Roman" panose="02020603050405020304" pitchFamily="18" charset="0"/>
                <a:ea typeface="宋体" panose="02010600030101010101" pitchFamily="2" charset="-122"/>
              </a:rPr>
              <a:t>The </a:t>
            </a:r>
            <a:r>
              <a:rPr kumimoji="1" lang="en-US" altLang="zh-CN" sz="1800" i="1">
                <a:solidFill>
                  <a:srgbClr val="FF0066"/>
                </a:solidFill>
                <a:latin typeface="Times New Roman" panose="02020603050405020304" pitchFamily="18" charset="0"/>
                <a:ea typeface="宋体" panose="02010600030101010101" pitchFamily="2" charset="-122"/>
              </a:rPr>
              <a:t>diagonal relation</a:t>
            </a:r>
            <a:r>
              <a:rPr kumimoji="1" lang="en-US" altLang="zh-CN" sz="1800" i="1">
                <a:latin typeface="Times New Roman" panose="02020603050405020304" pitchFamily="18" charset="0"/>
                <a:ea typeface="宋体" panose="02010600030101010101" pitchFamily="2" charset="-122"/>
              </a:rPr>
              <a:t> </a:t>
            </a:r>
            <a:r>
              <a:rPr kumimoji="1" lang="en-US" altLang="zh-CN" sz="1800">
                <a:latin typeface="Times New Roman" panose="02020603050405020304" pitchFamily="18" charset="0"/>
                <a:ea typeface="宋体" panose="02010600030101010101" pitchFamily="2" charset="-122"/>
              </a:rPr>
              <a:t>on </a:t>
            </a:r>
            <a:r>
              <a:rPr kumimoji="1" lang="en-US" altLang="zh-CN" sz="1800" i="1">
                <a:latin typeface="Times New Roman" panose="02020603050405020304" pitchFamily="18" charset="0"/>
                <a:ea typeface="宋体" panose="02010600030101010101" pitchFamily="2" charset="-122"/>
              </a:rPr>
              <a:t>A</a:t>
            </a:r>
          </a:p>
        </p:txBody>
      </p:sp>
      <p:graphicFrame>
        <p:nvGraphicFramePr>
          <p:cNvPr id="1992713" name="Object 9">
            <a:extLst>
              <a:ext uri="{FF2B5EF4-FFF2-40B4-BE49-F238E27FC236}">
                <a16:creationId xmlns:a16="http://schemas.microsoft.com/office/drawing/2014/main" id="{794BF29F-24BF-4E04-B10A-FC268B8F9286}"/>
              </a:ext>
            </a:extLst>
          </p:cNvPr>
          <p:cNvGraphicFramePr>
            <a:graphicFrameLocks noChangeAspect="1"/>
          </p:cNvGraphicFramePr>
          <p:nvPr/>
        </p:nvGraphicFramePr>
        <p:xfrm>
          <a:off x="5253038" y="2012950"/>
          <a:ext cx="2138362" cy="384175"/>
        </p:xfrm>
        <a:graphic>
          <a:graphicData uri="http://schemas.openxmlformats.org/presentationml/2006/ole">
            <mc:AlternateContent xmlns:mc="http://schemas.openxmlformats.org/markup-compatibility/2006">
              <mc:Choice xmlns:v="urn:schemas-microsoft-com:vml" Requires="v">
                <p:oleObj spid="_x0000_s29988" r:id="rId8" imgW="1218671" imgH="215806" progId="Equation.3">
                  <p:embed/>
                </p:oleObj>
              </mc:Choice>
              <mc:Fallback>
                <p:oleObj r:id="rId8" imgW="1218671" imgH="215806" progId="Equation.3">
                  <p:embed/>
                  <p:pic>
                    <p:nvPicPr>
                      <p:cNvPr id="1992713" name="Object 9">
                        <a:extLst>
                          <a:ext uri="{FF2B5EF4-FFF2-40B4-BE49-F238E27FC236}">
                            <a16:creationId xmlns:a16="http://schemas.microsoft.com/office/drawing/2014/main" id="{794BF29F-24BF-4E04-B10A-FC268B8F92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3038" y="2012950"/>
                        <a:ext cx="21383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2714" name="Text Box 10">
            <a:extLst>
              <a:ext uri="{FF2B5EF4-FFF2-40B4-BE49-F238E27FC236}">
                <a16:creationId xmlns:a16="http://schemas.microsoft.com/office/drawing/2014/main" id="{FFFD620C-1C77-46A4-8BA2-E3A7F314FBF6}"/>
              </a:ext>
            </a:extLst>
          </p:cNvPr>
          <p:cNvSpPr txBox="1">
            <a:spLocks noChangeArrowheads="1"/>
          </p:cNvSpPr>
          <p:nvPr/>
        </p:nvSpPr>
        <p:spPr bwMode="auto">
          <a:xfrm>
            <a:off x="1166812" y="2235700"/>
            <a:ext cx="2971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sym typeface="Wingdings" panose="05000000000000000000" pitchFamily="2" charset="2"/>
              </a:rPr>
              <a:t></a:t>
            </a:r>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containing </a:t>
            </a:r>
            <a:r>
              <a:rPr lang="en-US" altLang="zh-CN" sz="2200" i="1" dirty="0">
                <a:latin typeface="Times New Roman" panose="02020603050405020304" pitchFamily="18" charset="0"/>
                <a:ea typeface="宋体" panose="02010600030101010101" pitchFamily="2" charset="-122"/>
              </a:rPr>
              <a:t>R</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992715" name="Text Box 11">
            <a:extLst>
              <a:ext uri="{FF2B5EF4-FFF2-40B4-BE49-F238E27FC236}">
                <a16:creationId xmlns:a16="http://schemas.microsoft.com/office/drawing/2014/main" id="{86DEA66E-954A-4424-BE8A-BD528D2C89AD}"/>
              </a:ext>
            </a:extLst>
          </p:cNvPr>
          <p:cNvSpPr txBox="1">
            <a:spLocks noChangeArrowheads="1"/>
          </p:cNvSpPr>
          <p:nvPr/>
        </p:nvSpPr>
        <p:spPr bwMode="auto">
          <a:xfrm>
            <a:off x="1195387" y="2769100"/>
            <a:ext cx="3933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Font typeface="Wingdings" panose="05000000000000000000" pitchFamily="2" charset="2"/>
              <a:buNone/>
            </a:pPr>
            <a:r>
              <a:rPr lang="zh-CN" altLang="en-US" sz="2200">
                <a:latin typeface="Times New Roman" panose="02020603050405020304" pitchFamily="18" charset="0"/>
                <a:ea typeface="宋体" panose="02010600030101010101" pitchFamily="2" charset="-122"/>
                <a:sym typeface="Wingdings" panose="05000000000000000000" pitchFamily="2" charset="2"/>
              </a:rPr>
              <a:t></a:t>
            </a:r>
            <a:r>
              <a:rPr lang="zh-CN" altLang="en-US" sz="2200">
                <a:latin typeface="Times New Roman" panose="02020603050405020304" pitchFamily="18" charset="0"/>
                <a:ea typeface="宋体" panose="02010600030101010101" pitchFamily="2" charset="-122"/>
              </a:rPr>
              <a:t>  </a:t>
            </a:r>
            <a:r>
              <a:rPr lang="en-US" altLang="zh-CN" sz="2200">
                <a:latin typeface="Times New Roman" panose="02020603050405020304" pitchFamily="18" charset="0"/>
                <a:ea typeface="宋体" panose="02010600030101010101" pitchFamily="2" charset="-122"/>
              </a:rPr>
              <a:t>is a reflexive relation</a:t>
            </a:r>
            <a:r>
              <a:rPr lang="en-US" altLang="zh-CN" sz="2200">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1992716" name="Object 12">
            <a:extLst>
              <a:ext uri="{FF2B5EF4-FFF2-40B4-BE49-F238E27FC236}">
                <a16:creationId xmlns:a16="http://schemas.microsoft.com/office/drawing/2014/main" id="{0D6C9844-0CC4-4949-BBFC-415EF179BA59}"/>
              </a:ext>
            </a:extLst>
          </p:cNvPr>
          <p:cNvGraphicFramePr>
            <a:graphicFrameLocks noChangeAspect="1"/>
          </p:cNvGraphicFramePr>
          <p:nvPr>
            <p:extLst>
              <p:ext uri="{D42A27DB-BD31-4B8C-83A1-F6EECF244321}">
                <p14:modId xmlns:p14="http://schemas.microsoft.com/office/powerpoint/2010/main" val="2594454086"/>
              </p:ext>
            </p:extLst>
          </p:nvPr>
        </p:nvGraphicFramePr>
        <p:xfrm>
          <a:off x="2233612" y="3302500"/>
          <a:ext cx="2514600" cy="325438"/>
        </p:xfrm>
        <a:graphic>
          <a:graphicData uri="http://schemas.openxmlformats.org/presentationml/2006/ole">
            <mc:AlternateContent xmlns:mc="http://schemas.openxmlformats.org/markup-compatibility/2006">
              <mc:Choice xmlns:v="urn:schemas-microsoft-com:vml" Requires="v">
                <p:oleObj spid="_x0000_s29989" r:id="rId10" imgW="1688367" imgH="215806" progId="Equation.3">
                  <p:embed/>
                </p:oleObj>
              </mc:Choice>
              <mc:Fallback>
                <p:oleObj r:id="rId10" imgW="1688367" imgH="215806" progId="Equation.3">
                  <p:embed/>
                  <p:pic>
                    <p:nvPicPr>
                      <p:cNvPr id="1992716" name="Object 12">
                        <a:extLst>
                          <a:ext uri="{FF2B5EF4-FFF2-40B4-BE49-F238E27FC236}">
                            <a16:creationId xmlns:a16="http://schemas.microsoft.com/office/drawing/2014/main" id="{0D6C9844-0CC4-4949-BBFC-415EF179BA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3612" y="3302500"/>
                        <a:ext cx="25146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2717" name="Text Box 13">
            <a:extLst>
              <a:ext uri="{FF2B5EF4-FFF2-40B4-BE49-F238E27FC236}">
                <a16:creationId xmlns:a16="http://schemas.microsoft.com/office/drawing/2014/main" id="{5BAA3495-A7CE-4E5D-BB4C-843E71972659}"/>
              </a:ext>
            </a:extLst>
          </p:cNvPr>
          <p:cNvSpPr txBox="1">
            <a:spLocks noChangeArrowheads="1"/>
          </p:cNvSpPr>
          <p:nvPr/>
        </p:nvSpPr>
        <p:spPr bwMode="auto">
          <a:xfrm>
            <a:off x="1195387" y="3759700"/>
            <a:ext cx="6829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Font typeface="Wingdings" panose="05000000000000000000" pitchFamily="2" charset="2"/>
              <a:buNone/>
            </a:pPr>
            <a:r>
              <a:rPr lang="zh-CN" altLang="en-US" sz="2200">
                <a:latin typeface="Times New Roman" panose="02020603050405020304" pitchFamily="18" charset="0"/>
                <a:ea typeface="宋体" panose="02010600030101010101" pitchFamily="2" charset="-122"/>
                <a:sym typeface="Wingdings" panose="05000000000000000000" pitchFamily="2" charset="2"/>
              </a:rPr>
              <a:t></a:t>
            </a:r>
            <a:r>
              <a:rPr lang="zh-CN" altLang="en-US" sz="2200">
                <a:latin typeface="Times New Roman" panose="02020603050405020304" pitchFamily="18" charset="0"/>
                <a:ea typeface="宋体" panose="02010600030101010101" pitchFamily="2" charset="-122"/>
              </a:rPr>
              <a:t>  </a:t>
            </a:r>
            <a:r>
              <a:rPr lang="en-US" altLang="zh-CN" sz="2200">
                <a:latin typeface="Times New Roman" panose="02020603050405020304" pitchFamily="18" charset="0"/>
                <a:ea typeface="宋体" panose="02010600030101010101" pitchFamily="2" charset="-122"/>
              </a:rPr>
              <a:t>is the smallest reflexive relation which contains </a:t>
            </a:r>
            <a:r>
              <a:rPr lang="en-US" altLang="zh-CN" sz="2200" i="1">
                <a:latin typeface="Times New Roman" panose="02020603050405020304" pitchFamily="18" charset="0"/>
                <a:ea typeface="宋体" panose="02010600030101010101" pitchFamily="2" charset="-122"/>
              </a:rPr>
              <a:t>R</a:t>
            </a:r>
            <a:r>
              <a:rPr lang="en-US" altLang="zh-CN" sz="220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992718" name="Text Box 14">
            <a:extLst>
              <a:ext uri="{FF2B5EF4-FFF2-40B4-BE49-F238E27FC236}">
                <a16:creationId xmlns:a16="http://schemas.microsoft.com/office/drawing/2014/main" id="{8ED39930-A238-40FB-BD32-3F56D4EFDFCB}"/>
              </a:ext>
            </a:extLst>
          </p:cNvPr>
          <p:cNvSpPr txBox="1">
            <a:spLocks noChangeArrowheads="1"/>
          </p:cNvSpPr>
          <p:nvPr/>
        </p:nvSpPr>
        <p:spPr bwMode="auto">
          <a:xfrm>
            <a:off x="1576387" y="4216900"/>
            <a:ext cx="6600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Font typeface="Wingdings" panose="05000000000000000000" pitchFamily="2" charset="2"/>
              <a:buNone/>
            </a:pPr>
            <a:r>
              <a:rPr lang="en-US" altLang="zh-CN" sz="2200">
                <a:latin typeface="Times New Roman" panose="02020603050405020304" pitchFamily="18" charset="0"/>
                <a:ea typeface="宋体" panose="02010600030101010101" pitchFamily="2" charset="-122"/>
              </a:rPr>
              <a:t>Suppose that </a:t>
            </a:r>
            <a:r>
              <a:rPr lang="en-US" altLang="zh-CN" sz="2200" i="1">
                <a:latin typeface="Times New Roman" panose="02020603050405020304" pitchFamily="18" charset="0"/>
                <a:ea typeface="宋体" panose="02010600030101010101" pitchFamily="2" charset="-122"/>
              </a:rPr>
              <a:t>R</a:t>
            </a:r>
            <a:r>
              <a:rPr lang="en-US" altLang="zh-CN" sz="2200" i="1">
                <a:latin typeface="Times New Roman" panose="02020603050405020304" pitchFamily="18" charset="0"/>
                <a:ea typeface="宋体" panose="02010600030101010101" pitchFamily="2" charset="-122"/>
                <a:cs typeface="Times New Roman" panose="02020603050405020304" pitchFamily="18" charset="0"/>
              </a:rPr>
              <a:t>'</a:t>
            </a:r>
            <a:r>
              <a:rPr lang="en-US" altLang="zh-CN" sz="2200">
                <a:latin typeface="Times New Roman" panose="02020603050405020304" pitchFamily="18" charset="0"/>
                <a:ea typeface="宋体" panose="02010600030101010101" pitchFamily="2" charset="-122"/>
              </a:rPr>
              <a:t> is a reflexive relation containing </a:t>
            </a:r>
            <a:r>
              <a:rPr lang="en-US" altLang="zh-CN" sz="2200" i="1">
                <a:latin typeface="Times New Roman" panose="02020603050405020304" pitchFamily="18" charset="0"/>
                <a:ea typeface="宋体" panose="02010600030101010101" pitchFamily="2" charset="-122"/>
              </a:rPr>
              <a:t>R</a:t>
            </a:r>
            <a:r>
              <a:rPr lang="en-US" altLang="zh-CN" sz="2200">
                <a:latin typeface="Times New Roman" panose="02020603050405020304" pitchFamily="18" charset="0"/>
                <a:ea typeface="宋体" panose="02010600030101010101" pitchFamily="2" charset="-122"/>
              </a:rPr>
              <a:t>, then </a:t>
            </a:r>
          </a:p>
        </p:txBody>
      </p:sp>
      <p:graphicFrame>
        <p:nvGraphicFramePr>
          <p:cNvPr id="1992719" name="Object 15">
            <a:extLst>
              <a:ext uri="{FF2B5EF4-FFF2-40B4-BE49-F238E27FC236}">
                <a16:creationId xmlns:a16="http://schemas.microsoft.com/office/drawing/2014/main" id="{739BAB55-24E9-427E-8C8D-6F7A33E249A3}"/>
              </a:ext>
            </a:extLst>
          </p:cNvPr>
          <p:cNvGraphicFramePr>
            <a:graphicFrameLocks noChangeAspect="1"/>
          </p:cNvGraphicFramePr>
          <p:nvPr>
            <p:extLst>
              <p:ext uri="{D42A27DB-BD31-4B8C-83A1-F6EECF244321}">
                <p14:modId xmlns:p14="http://schemas.microsoft.com/office/powerpoint/2010/main" val="1509510027"/>
              </p:ext>
            </p:extLst>
          </p:nvPr>
        </p:nvGraphicFramePr>
        <p:xfrm>
          <a:off x="2614612" y="4826500"/>
          <a:ext cx="4038600" cy="366713"/>
        </p:xfrm>
        <a:graphic>
          <a:graphicData uri="http://schemas.openxmlformats.org/presentationml/2006/ole">
            <mc:AlternateContent xmlns:mc="http://schemas.openxmlformats.org/markup-compatibility/2006">
              <mc:Choice xmlns:v="urn:schemas-microsoft-com:vml" Requires="v">
                <p:oleObj spid="_x0000_s29990" r:id="rId12" imgW="2413000" imgH="215900" progId="Equation.3">
                  <p:embed/>
                </p:oleObj>
              </mc:Choice>
              <mc:Fallback>
                <p:oleObj r:id="rId12" imgW="2413000" imgH="215900" progId="Equation.3">
                  <p:embed/>
                  <p:pic>
                    <p:nvPicPr>
                      <p:cNvPr id="1992719" name="Object 15">
                        <a:extLst>
                          <a:ext uri="{FF2B5EF4-FFF2-40B4-BE49-F238E27FC236}">
                            <a16:creationId xmlns:a16="http://schemas.microsoft.com/office/drawing/2014/main" id="{739BAB55-24E9-427E-8C8D-6F7A33E249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4612" y="4826500"/>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5F9B4902-2936-491B-80D4-A2BF056A6B26}"/>
              </a:ext>
            </a:extLst>
          </p:cNvPr>
          <p:cNvSpPr txBox="1"/>
          <p:nvPr/>
        </p:nvSpPr>
        <p:spPr>
          <a:xfrm>
            <a:off x="892572" y="5351861"/>
            <a:ext cx="5760640" cy="461665"/>
          </a:xfrm>
          <a:prstGeom prst="rect">
            <a:avLst/>
          </a:prstGeom>
          <a:noFill/>
        </p:spPr>
        <p:txBody>
          <a:bodyPr wrap="square" rtlCol="0">
            <a:spAutoFit/>
          </a:bodyPr>
          <a:lstStyle/>
          <a:p>
            <a:r>
              <a:rPr lang="zh-CN" altLang="en-US" dirty="0"/>
              <a:t>闭包就是最小的满足性质</a:t>
            </a:r>
            <a:r>
              <a:rPr lang="en-US" altLang="zh-CN" dirty="0"/>
              <a:t>P</a:t>
            </a:r>
            <a:r>
              <a:rPr lang="zh-CN" altLang="en-US" dirty="0"/>
              <a:t>的</a:t>
            </a:r>
            <a:r>
              <a:rPr lang="en-US" altLang="zh-CN" dirty="0"/>
              <a:t>R</a:t>
            </a:r>
            <a:r>
              <a:rPr lang="zh-CN" altLang="en-US" dirty="0"/>
              <a:t>的扩展</a:t>
            </a:r>
          </a:p>
        </p:txBody>
      </p:sp>
      <p:grpSp>
        <p:nvGrpSpPr>
          <p:cNvPr id="19" name="Group 3">
            <a:extLst>
              <a:ext uri="{FF2B5EF4-FFF2-40B4-BE49-F238E27FC236}">
                <a16:creationId xmlns:a16="http://schemas.microsoft.com/office/drawing/2014/main" id="{BCB83511-E8A7-464E-B1C6-8A58CE095E81}"/>
              </a:ext>
            </a:extLst>
          </p:cNvPr>
          <p:cNvGrpSpPr>
            <a:grpSpLocks/>
          </p:cNvGrpSpPr>
          <p:nvPr/>
        </p:nvGrpSpPr>
        <p:grpSpPr bwMode="auto">
          <a:xfrm>
            <a:off x="565579" y="5974161"/>
            <a:ext cx="7924800" cy="685800"/>
            <a:chOff x="288" y="489"/>
            <a:chExt cx="4992" cy="432"/>
          </a:xfrm>
        </p:grpSpPr>
        <p:sp>
          <p:nvSpPr>
            <p:cNvPr id="20" name="AutoShape 4">
              <a:extLst>
                <a:ext uri="{FF2B5EF4-FFF2-40B4-BE49-F238E27FC236}">
                  <a16:creationId xmlns:a16="http://schemas.microsoft.com/office/drawing/2014/main" id="{E4FEEBB5-757F-47A5-A3C1-218853973B0A}"/>
                </a:ext>
              </a:extLst>
            </p:cNvPr>
            <p:cNvSpPr>
              <a:spLocks noChangeArrowheads="1"/>
            </p:cNvSpPr>
            <p:nvPr/>
          </p:nvSpPr>
          <p:spPr bwMode="auto">
            <a:xfrm>
              <a:off x="288" y="489"/>
              <a:ext cx="4992" cy="432"/>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9900FF"/>
                  </a:solidFill>
                  <a:latin typeface="Times New Roman" panose="02020603050405020304" pitchFamily="18" charset="0"/>
                  <a:ea typeface="宋体" panose="02010600030101010101" pitchFamily="2" charset="-122"/>
                </a:rPr>
                <a:t>【</a:t>
              </a:r>
              <a:r>
                <a:rPr kumimoji="1" lang="en-US" altLang="zh-CN">
                  <a:solidFill>
                    <a:srgbClr val="9900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9900FF"/>
                  </a:solidFill>
                  <a:latin typeface="Times New Roman" panose="02020603050405020304" pitchFamily="18" charset="0"/>
                  <a:ea typeface="宋体" panose="02010600030101010101" pitchFamily="2" charset="-122"/>
                </a:rPr>
                <a:t>Corollary 】</a:t>
              </a:r>
              <a:r>
                <a:rPr kumimoji="1" lang="en-US" altLang="zh-CN">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rPr>
                <a:t> R </a:t>
              </a:r>
              <a:r>
                <a:rPr kumimoji="1" lang="en-US" altLang="zh-CN">
                  <a:latin typeface="Times New Roman" panose="02020603050405020304" pitchFamily="18" charset="0"/>
                  <a:ea typeface="宋体" panose="02010600030101010101" pitchFamily="2" charset="-122"/>
                </a:rPr>
                <a:t>is a reflexive relation</a:t>
              </a:r>
              <a:r>
                <a:rPr kumimoji="1" lang="en-US" altLang="zh-CN" i="1">
                  <a:latin typeface="Times New Roman" panose="02020603050405020304" pitchFamily="18" charset="0"/>
                  <a:ea typeface="宋体" panose="02010600030101010101" pitchFamily="2" charset="-122"/>
                </a:rPr>
                <a:t> .</a:t>
              </a:r>
            </a:p>
          </p:txBody>
        </p:sp>
        <p:graphicFrame>
          <p:nvGraphicFramePr>
            <p:cNvPr id="21" name="Object 5">
              <a:extLst>
                <a:ext uri="{FF2B5EF4-FFF2-40B4-BE49-F238E27FC236}">
                  <a16:creationId xmlns:a16="http://schemas.microsoft.com/office/drawing/2014/main" id="{16B87D6B-592B-48DA-97B7-720C9CECCDB9}"/>
                </a:ext>
              </a:extLst>
            </p:cNvPr>
            <p:cNvGraphicFramePr>
              <a:graphicFrameLocks noChangeAspect="1"/>
            </p:cNvGraphicFramePr>
            <p:nvPr/>
          </p:nvGraphicFramePr>
          <p:xfrm>
            <a:off x="1622" y="541"/>
            <a:ext cx="815" cy="258"/>
          </p:xfrm>
          <a:graphic>
            <a:graphicData uri="http://schemas.openxmlformats.org/presentationml/2006/ole">
              <mc:AlternateContent xmlns:mc="http://schemas.openxmlformats.org/markup-compatibility/2006">
                <mc:Choice xmlns:v="urn:schemas-microsoft-com:vml" Requires="v">
                  <p:oleObj spid="_x0000_s29991" name="公式" r:id="rId14" imgW="685502" imgH="215806" progId="Equation.3">
                    <p:embed/>
                  </p:oleObj>
                </mc:Choice>
                <mc:Fallback>
                  <p:oleObj name="公式" r:id="rId14" imgW="685502" imgH="215806" progId="Equation.3">
                    <p:embed/>
                    <p:pic>
                      <p:nvPicPr>
                        <p:cNvPr id="10251" name="Object 5">
                          <a:extLst>
                            <a:ext uri="{FF2B5EF4-FFF2-40B4-BE49-F238E27FC236}">
                              <a16:creationId xmlns:a16="http://schemas.microsoft.com/office/drawing/2014/main" id="{85D52527-FFC1-4D6E-8DE6-69C28BDD3CF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22" y="541"/>
                          <a:ext cx="81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92707"/>
                                        </p:tgtEl>
                                        <p:attrNameLst>
                                          <p:attrName>style.visibility</p:attrName>
                                        </p:attrNameLst>
                                      </p:cBhvr>
                                      <p:to>
                                        <p:strVal val="visible"/>
                                      </p:to>
                                    </p:set>
                                    <p:animEffect transition="in" filter="strips(downRight)">
                                      <p:cBhvr>
                                        <p:cTn id="7" dur="500"/>
                                        <p:tgtEl>
                                          <p:spTgt spid="1992707"/>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92708"/>
                                        </p:tgtEl>
                                        <p:attrNameLst>
                                          <p:attrName>style.visibility</p:attrName>
                                        </p:attrNameLst>
                                      </p:cBhvr>
                                      <p:to>
                                        <p:strVal val="visible"/>
                                      </p:to>
                                    </p:set>
                                    <p:animEffect transition="in" filter="wipe(left)">
                                      <p:cBhvr>
                                        <p:cTn id="11" dur="500"/>
                                        <p:tgtEl>
                                          <p:spTgt spid="19927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992709"/>
                                        </p:tgtEl>
                                        <p:attrNameLst>
                                          <p:attrName>style.visibility</p:attrName>
                                        </p:attrNameLst>
                                      </p:cBhvr>
                                      <p:to>
                                        <p:strVal val="visible"/>
                                      </p:to>
                                    </p:set>
                                    <p:animEffect transition="in" filter="strips(downRight)">
                                      <p:cBhvr>
                                        <p:cTn id="16" dur="500"/>
                                        <p:tgtEl>
                                          <p:spTgt spid="199270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992710"/>
                                        </p:tgtEl>
                                        <p:attrNameLst>
                                          <p:attrName>style.visibility</p:attrName>
                                        </p:attrNameLst>
                                      </p:cBhvr>
                                      <p:to>
                                        <p:strVal val="visible"/>
                                      </p:to>
                                    </p:set>
                                    <p:animEffect transition="in" filter="wipe(left)">
                                      <p:cBhvr>
                                        <p:cTn id="20" dur="500"/>
                                        <p:tgtEl>
                                          <p:spTgt spid="19927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992712"/>
                                        </p:tgtEl>
                                        <p:attrNameLst>
                                          <p:attrName>style.visibility</p:attrName>
                                        </p:attrNameLst>
                                      </p:cBhvr>
                                      <p:to>
                                        <p:strVal val="visible"/>
                                      </p:to>
                                    </p:set>
                                    <p:animEffect transition="in" filter="strips(downRight)">
                                      <p:cBhvr>
                                        <p:cTn id="25" dur="500"/>
                                        <p:tgtEl>
                                          <p:spTgt spid="1992712"/>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992713"/>
                                        </p:tgtEl>
                                        <p:attrNameLst>
                                          <p:attrName>style.visibility</p:attrName>
                                        </p:attrNameLst>
                                      </p:cBhvr>
                                      <p:to>
                                        <p:strVal val="visible"/>
                                      </p:to>
                                    </p:set>
                                    <p:animEffect transition="in" filter="wipe(left)">
                                      <p:cBhvr>
                                        <p:cTn id="29" dur="500"/>
                                        <p:tgtEl>
                                          <p:spTgt spid="19927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92714">
                                            <p:txEl>
                                              <p:pRg st="0" end="0"/>
                                            </p:txEl>
                                          </p:spTgt>
                                        </p:tgtEl>
                                        <p:attrNameLst>
                                          <p:attrName>style.visibility</p:attrName>
                                        </p:attrNameLst>
                                      </p:cBhvr>
                                      <p:to>
                                        <p:strVal val="visible"/>
                                      </p:to>
                                    </p:set>
                                    <p:animEffect transition="in" filter="wipe(left)">
                                      <p:cBhvr>
                                        <p:cTn id="34" dur="500"/>
                                        <p:tgtEl>
                                          <p:spTgt spid="1992714">
                                            <p:txEl>
                                              <p:pRg st="0" end="0"/>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5" name="CASHREG.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92715">
                                            <p:txEl>
                                              <p:pRg st="0" end="0"/>
                                            </p:txEl>
                                          </p:spTgt>
                                        </p:tgtEl>
                                        <p:attrNameLst>
                                          <p:attrName>style.visibility</p:attrName>
                                        </p:attrNameLst>
                                      </p:cBhvr>
                                      <p:to>
                                        <p:strVal val="visible"/>
                                      </p:to>
                                    </p:set>
                                    <p:animEffect transition="in" filter="wipe(left)">
                                      <p:cBhvr>
                                        <p:cTn id="39" dur="500"/>
                                        <p:tgtEl>
                                          <p:spTgt spid="1992715">
                                            <p:txEl>
                                              <p:pRg st="0" end="0"/>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5" name="CASHREG.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992716"/>
                                        </p:tgtEl>
                                        <p:attrNameLst>
                                          <p:attrName>style.visibility</p:attrName>
                                        </p:attrNameLst>
                                      </p:cBhvr>
                                      <p:to>
                                        <p:strVal val="visible"/>
                                      </p:to>
                                    </p:set>
                                    <p:animEffect transition="in" filter="wipe(left)">
                                      <p:cBhvr>
                                        <p:cTn id="44" dur="500"/>
                                        <p:tgtEl>
                                          <p:spTgt spid="19927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92717">
                                            <p:txEl>
                                              <p:pRg st="0" end="0"/>
                                            </p:txEl>
                                          </p:spTgt>
                                        </p:tgtEl>
                                        <p:attrNameLst>
                                          <p:attrName>style.visibility</p:attrName>
                                        </p:attrNameLst>
                                      </p:cBhvr>
                                      <p:to>
                                        <p:strVal val="visible"/>
                                      </p:to>
                                    </p:set>
                                    <p:animEffect transition="in" filter="wipe(left)">
                                      <p:cBhvr>
                                        <p:cTn id="49" dur="500"/>
                                        <p:tgtEl>
                                          <p:spTgt spid="1992717">
                                            <p:txEl>
                                              <p:pRg st="0" end="0"/>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5" name="CASHREG.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992718">
                                            <p:txEl>
                                              <p:pRg st="0" end="0"/>
                                            </p:txEl>
                                          </p:spTgt>
                                        </p:tgtEl>
                                        <p:attrNameLst>
                                          <p:attrName>style.visibility</p:attrName>
                                        </p:attrNameLst>
                                      </p:cBhvr>
                                      <p:to>
                                        <p:strVal val="visible"/>
                                      </p:to>
                                    </p:set>
                                    <p:animEffect transition="in" filter="wipe(left)">
                                      <p:cBhvr>
                                        <p:cTn id="54" dur="500"/>
                                        <p:tgtEl>
                                          <p:spTgt spid="1992718">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5" name="CASHREG.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992719"/>
                                        </p:tgtEl>
                                        <p:attrNameLst>
                                          <p:attrName>style.visibility</p:attrName>
                                        </p:attrNameLst>
                                      </p:cBhvr>
                                      <p:to>
                                        <p:strVal val="visible"/>
                                      </p:to>
                                    </p:set>
                                    <p:animEffect transition="in" filter="wipe(left)">
                                      <p:cBhvr>
                                        <p:cTn id="59" dur="500"/>
                                        <p:tgtEl>
                                          <p:spTgt spid="1992719"/>
                                        </p:tgtEl>
                                      </p:cBhvr>
                                    </p:animEffect>
                                  </p:childTnLst>
                                </p:cTn>
                              </p:par>
                            </p:childTnLst>
                          </p:cTn>
                        </p:par>
                        <p:par>
                          <p:cTn id="60" fill="hold">
                            <p:stCondLst>
                              <p:cond delay="500"/>
                            </p:stCondLst>
                            <p:childTnLst>
                              <p:par>
                                <p:cTn id="61" presetID="18" presetClass="entr" presetSubtype="6"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strips(downRight)">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2707" grpId="0" autoUpdateAnimBg="0"/>
      <p:bldP spid="1992709" grpId="0" animBg="1" autoUpdateAnimBg="0"/>
      <p:bldP spid="1992712" grpId="0" animBg="1" autoUpdateAnimBg="0"/>
      <p:bldP spid="1992714" grpId="0" build="p" autoUpdateAnimBg="0"/>
      <p:bldP spid="1992715" grpId="0" build="p" autoUpdateAnimBg="0"/>
      <p:bldP spid="1992717" grpId="0" build="p" autoUpdateAnimBg="0"/>
      <p:bldP spid="199271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650F89A2-8E9D-4A9C-84B7-013CB91387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B0BE29A-962D-4B09-A439-A14958B7FEB0}" type="slidenum">
              <a:rPr lang="zh-CN" altLang="en-US" sz="1400" b="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2000899" name="Text Box 3">
            <a:extLst>
              <a:ext uri="{FF2B5EF4-FFF2-40B4-BE49-F238E27FC236}">
                <a16:creationId xmlns:a16="http://schemas.microsoft.com/office/drawing/2014/main" id="{23DFDC29-7A81-42DE-96D5-8AB99101FCE1}"/>
              </a:ext>
            </a:extLst>
          </p:cNvPr>
          <p:cNvSpPr txBox="1">
            <a:spLocks noChangeArrowheads="1"/>
          </p:cNvSpPr>
          <p:nvPr/>
        </p:nvSpPr>
        <p:spPr bwMode="auto">
          <a:xfrm>
            <a:off x="609600" y="609600"/>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Symmetric</a:t>
            </a:r>
            <a:r>
              <a:rPr kumimoji="1" lang="en-US" altLang="zh-CN">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Closure</a:t>
            </a:r>
            <a:r>
              <a:rPr kumimoji="1" lang="en-US" altLang="zh-CN">
                <a:effectLst>
                  <a:outerShdw blurRad="38100" dist="38100" dir="2700000" algn="tl">
                    <a:srgbClr val="C0C0C0"/>
                  </a:outerShdw>
                </a:effectLst>
                <a:latin typeface="Times New Roman" pitchFamily="18" charset="0"/>
                <a:ea typeface="宋体" pitchFamily="2" charset="-122"/>
              </a:rPr>
              <a:t> </a:t>
            </a:r>
          </a:p>
        </p:txBody>
      </p:sp>
      <p:sp>
        <p:nvSpPr>
          <p:cNvPr id="2000900" name="Line 4">
            <a:extLst>
              <a:ext uri="{FF2B5EF4-FFF2-40B4-BE49-F238E27FC236}">
                <a16:creationId xmlns:a16="http://schemas.microsoft.com/office/drawing/2014/main" id="{34E2AE4B-ACDD-412A-90E8-50171B52299B}"/>
              </a:ext>
            </a:extLst>
          </p:cNvPr>
          <p:cNvSpPr>
            <a:spLocks noChangeShapeType="1"/>
          </p:cNvSpPr>
          <p:nvPr/>
        </p:nvSpPr>
        <p:spPr bwMode="auto">
          <a:xfrm>
            <a:off x="762000" y="1066800"/>
            <a:ext cx="280035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0901" name="AutoShape 5">
            <a:extLst>
              <a:ext uri="{FF2B5EF4-FFF2-40B4-BE49-F238E27FC236}">
                <a16:creationId xmlns:a16="http://schemas.microsoft.com/office/drawing/2014/main" id="{4C439014-218E-44DD-A6CC-B7E7FF09D499}"/>
              </a:ext>
            </a:extLst>
          </p:cNvPr>
          <p:cNvSpPr>
            <a:spLocks noChangeArrowheads="1"/>
          </p:cNvSpPr>
          <p:nvPr/>
        </p:nvSpPr>
        <p:spPr bwMode="auto">
          <a:xfrm>
            <a:off x="533400" y="1295400"/>
            <a:ext cx="8359775" cy="10541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9900FF"/>
                </a:solidFill>
                <a:latin typeface="Times New Roman" panose="02020603050405020304" pitchFamily="18" charset="0"/>
                <a:ea typeface="宋体" panose="02010600030101010101" pitchFamily="2" charset="-122"/>
              </a:rPr>
              <a:t>【</a:t>
            </a:r>
            <a:r>
              <a:rPr kumimoji="1" lang="en-US" altLang="zh-CN" dirty="0">
                <a:latin typeface="Times New Roman" panose="02020603050405020304" pitchFamily="18" charset="0"/>
                <a:ea typeface="宋体" panose="02010600030101010101" pitchFamily="2" charset="-122"/>
                <a:sym typeface="cajcd fnta1" pitchFamily="18" charset="2"/>
              </a:rPr>
              <a:t> </a:t>
            </a:r>
            <a:r>
              <a:rPr kumimoji="1" lang="en-US" altLang="zh-CN" dirty="0">
                <a:solidFill>
                  <a:srgbClr val="9900FF"/>
                </a:solidFill>
                <a:latin typeface="Times New Roman" panose="02020603050405020304" pitchFamily="18" charset="0"/>
                <a:ea typeface="宋体" panose="02010600030101010101" pitchFamily="2" charset="-122"/>
              </a:rPr>
              <a:t>Theorem 】</a:t>
            </a:r>
            <a:r>
              <a:rPr kumimoji="1" lang="en-US" altLang="zh-CN" dirty="0">
                <a:latin typeface="Times New Roman" panose="02020603050405020304" pitchFamily="18" charset="0"/>
                <a:ea typeface="宋体" panose="02010600030101010101" pitchFamily="2" charset="-122"/>
              </a:rPr>
              <a:t> Let </a:t>
            </a:r>
            <a:r>
              <a:rPr kumimoji="1" lang="en-US" altLang="zh-CN" i="1" dirty="0">
                <a:latin typeface="Times New Roman" panose="02020603050405020304" pitchFamily="18" charset="0"/>
                <a:ea typeface="宋体" panose="02010600030101010101" pitchFamily="2" charset="-122"/>
              </a:rPr>
              <a:t>R </a:t>
            </a:r>
            <a:r>
              <a:rPr kumimoji="1" lang="en-US" altLang="zh-CN" dirty="0">
                <a:latin typeface="Times New Roman" panose="02020603050405020304" pitchFamily="18" charset="0"/>
                <a:ea typeface="宋体" panose="02010600030101010101" pitchFamily="2" charset="-122"/>
              </a:rPr>
              <a:t>be a relation on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The</a:t>
            </a:r>
            <a:r>
              <a:rPr kumimoji="1" lang="en-US" altLang="zh-CN" i="1" dirty="0">
                <a:latin typeface="Times New Roman" panose="02020603050405020304" pitchFamily="18" charset="0"/>
                <a:ea typeface="宋体" panose="02010600030101010101" pitchFamily="2" charset="-122"/>
              </a:rPr>
              <a:t> </a:t>
            </a:r>
            <a:r>
              <a:rPr kumimoji="1" lang="en-US" altLang="zh-CN" dirty="0">
                <a:solidFill>
                  <a:srgbClr val="008000"/>
                </a:solidFill>
                <a:latin typeface="Times New Roman" panose="02020603050405020304" pitchFamily="18" charset="0"/>
                <a:ea typeface="宋体" panose="02010600030101010101" pitchFamily="2" charset="-122"/>
              </a:rPr>
              <a:t>symmetric</a:t>
            </a:r>
            <a:r>
              <a:rPr kumimoji="1" lang="en-US" altLang="zh-CN" dirty="0">
                <a:solidFill>
                  <a:schemeClr val="accent1"/>
                </a:solidFill>
                <a:latin typeface="Times New Roman" panose="02020603050405020304" pitchFamily="18" charset="0"/>
                <a:ea typeface="宋体" panose="02010600030101010101" pitchFamily="2" charset="-122"/>
              </a:rPr>
              <a:t> </a:t>
            </a:r>
            <a:r>
              <a:rPr kumimoji="1" lang="en-US" altLang="zh-CN" dirty="0">
                <a:solidFill>
                  <a:srgbClr val="008000"/>
                </a:solidFill>
                <a:latin typeface="Times New Roman" panose="02020603050405020304" pitchFamily="18" charset="0"/>
                <a:ea typeface="宋体" panose="02010600030101010101" pitchFamily="2" charset="-122"/>
              </a:rPr>
              <a:t>closure</a:t>
            </a:r>
          </a:p>
          <a:p>
            <a:pPr eaLnBrk="1" hangingPunct="1"/>
            <a:r>
              <a:rPr kumimoji="1" lang="en-US" altLang="zh-CN" dirty="0">
                <a:solidFill>
                  <a:srgbClr val="008000"/>
                </a:solidFill>
                <a:latin typeface="Times New Roman" panose="02020603050405020304" pitchFamily="18" charset="0"/>
                <a:ea typeface="宋体" panose="02010600030101010101" pitchFamily="2" charset="-122"/>
              </a:rPr>
              <a:t> </a:t>
            </a:r>
            <a:r>
              <a:rPr kumimoji="1" lang="zh-CN" altLang="en-US" dirty="0">
                <a:solidFill>
                  <a:srgbClr val="008000"/>
                </a:solidFill>
                <a:latin typeface="Times New Roman" panose="02020603050405020304" pitchFamily="18" charset="0"/>
                <a:ea typeface="宋体" panose="02010600030101010101" pitchFamily="2" charset="-122"/>
              </a:rPr>
              <a:t>对称闭包</a:t>
            </a:r>
            <a:r>
              <a:rPr kumimoji="1" lang="en-US" altLang="zh-CN" dirty="0">
                <a:latin typeface="Times New Roman" panose="02020603050405020304" pitchFamily="18" charset="0"/>
                <a:ea typeface="宋体" panose="02010600030101010101" pitchFamily="2" charset="-122"/>
              </a:rPr>
              <a:t> of</a:t>
            </a:r>
            <a:r>
              <a:rPr kumimoji="1" lang="en-US" altLang="zh-CN" i="1" dirty="0">
                <a:latin typeface="Times New Roman" panose="02020603050405020304" pitchFamily="18" charset="0"/>
                <a:ea typeface="宋体" panose="02010600030101010101" pitchFamily="2" charset="-122"/>
              </a:rPr>
              <a:t> R, </a:t>
            </a:r>
            <a:r>
              <a:rPr kumimoji="1" lang="en-US" altLang="zh-CN" dirty="0">
                <a:latin typeface="Times New Roman" panose="02020603050405020304" pitchFamily="18" charset="0"/>
                <a:ea typeface="宋体" panose="02010600030101010101" pitchFamily="2" charset="-122"/>
              </a:rPr>
              <a:t>denoted</a:t>
            </a:r>
            <a:r>
              <a:rPr kumimoji="1" lang="en-US" altLang="zh-CN"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by</a:t>
            </a:r>
            <a:r>
              <a:rPr kumimoji="1" lang="en-US" altLang="zh-CN" i="1" dirty="0">
                <a:latin typeface="Times New Roman" panose="02020603050405020304" pitchFamily="18" charset="0"/>
                <a:ea typeface="宋体" panose="02010600030101010101" pitchFamily="2" charset="-122"/>
              </a:rPr>
              <a:t> </a:t>
            </a:r>
            <a:r>
              <a:rPr kumimoji="1" lang="en-US" altLang="zh-CN" i="1" dirty="0">
                <a:highlight>
                  <a:srgbClr val="FFFF00"/>
                </a:highlight>
                <a:latin typeface="Times New Roman" panose="02020603050405020304" pitchFamily="18" charset="0"/>
                <a:ea typeface="宋体" panose="02010600030101010101" pitchFamily="2" charset="-122"/>
              </a:rPr>
              <a:t>s</a:t>
            </a:r>
            <a:r>
              <a:rPr kumimoji="1" lang="en-US" altLang="zh-CN" dirty="0">
                <a:highlight>
                  <a:srgbClr val="FFFF00"/>
                </a:highlight>
                <a:latin typeface="Times New Roman" panose="02020603050405020304" pitchFamily="18" charset="0"/>
                <a:ea typeface="宋体" panose="02010600030101010101" pitchFamily="2" charset="-122"/>
              </a:rPr>
              <a:t>(</a:t>
            </a:r>
            <a:r>
              <a:rPr kumimoji="1" lang="en-US" altLang="zh-CN" i="1" dirty="0">
                <a:highlight>
                  <a:srgbClr val="FFFF00"/>
                </a:highlight>
                <a:latin typeface="Times New Roman" panose="02020603050405020304" pitchFamily="18" charset="0"/>
                <a:ea typeface="宋体" panose="02010600030101010101" pitchFamily="2" charset="-122"/>
              </a:rPr>
              <a:t>R </a:t>
            </a:r>
            <a:r>
              <a:rPr kumimoji="1" lang="en-US" altLang="zh-CN" dirty="0">
                <a:highlight>
                  <a:srgbClr val="FFFF00"/>
                </a:highlight>
                <a:latin typeface="Times New Roman" panose="02020603050405020304" pitchFamily="18" charset="0"/>
                <a:ea typeface="宋体" panose="02010600030101010101" pitchFamily="2" charset="-122"/>
              </a:rPr>
              <a:t>)</a:t>
            </a:r>
            <a:r>
              <a:rPr kumimoji="1" lang="en-US" altLang="zh-CN" i="1" dirty="0">
                <a:highlight>
                  <a:srgbClr val="FFFF00"/>
                </a:highlight>
                <a:latin typeface="Times New Roman" panose="02020603050405020304" pitchFamily="18" charset="0"/>
                <a:ea typeface="宋体" panose="02010600030101010101" pitchFamily="2" charset="-122"/>
              </a:rPr>
              <a:t>, </a:t>
            </a:r>
            <a:r>
              <a:rPr kumimoji="1" lang="en-US" altLang="zh-CN" i="1" dirty="0">
                <a:latin typeface="Times New Roman" panose="02020603050405020304" pitchFamily="18" charset="0"/>
                <a:ea typeface="宋体" panose="02010600030101010101" pitchFamily="2" charset="-122"/>
              </a:rPr>
              <a:t>is  </a:t>
            </a:r>
          </a:p>
        </p:txBody>
      </p:sp>
      <p:graphicFrame>
        <p:nvGraphicFramePr>
          <p:cNvPr id="2000905" name="Object 9">
            <a:extLst>
              <a:ext uri="{FF2B5EF4-FFF2-40B4-BE49-F238E27FC236}">
                <a16:creationId xmlns:a16="http://schemas.microsoft.com/office/drawing/2014/main" id="{809048D1-539F-46B3-A5F5-FFF04F04B86F}"/>
              </a:ext>
            </a:extLst>
          </p:cNvPr>
          <p:cNvGraphicFramePr>
            <a:graphicFrameLocks noChangeAspect="1"/>
          </p:cNvGraphicFramePr>
          <p:nvPr>
            <p:extLst>
              <p:ext uri="{D42A27DB-BD31-4B8C-83A1-F6EECF244321}">
                <p14:modId xmlns:p14="http://schemas.microsoft.com/office/powerpoint/2010/main" val="2775706420"/>
              </p:ext>
            </p:extLst>
          </p:nvPr>
        </p:nvGraphicFramePr>
        <p:xfrm>
          <a:off x="5387975" y="1798638"/>
          <a:ext cx="841375" cy="374650"/>
        </p:xfrm>
        <a:graphic>
          <a:graphicData uri="http://schemas.openxmlformats.org/presentationml/2006/ole">
            <mc:AlternateContent xmlns:mc="http://schemas.openxmlformats.org/markup-compatibility/2006">
              <mc:Choice xmlns:v="urn:schemas-microsoft-com:vml" Requires="v">
                <p:oleObj spid="_x0000_s33980" name="Equation" r:id="rId5" imgW="495000" imgH="215640" progId="Equation.DSMT4">
                  <p:embed/>
                </p:oleObj>
              </mc:Choice>
              <mc:Fallback>
                <p:oleObj name="Equation" r:id="rId5" imgW="495000" imgH="215640" progId="Equation.DSMT4">
                  <p:embed/>
                  <p:pic>
                    <p:nvPicPr>
                      <p:cNvPr id="2000905" name="Object 9">
                        <a:extLst>
                          <a:ext uri="{FF2B5EF4-FFF2-40B4-BE49-F238E27FC236}">
                            <a16:creationId xmlns:a16="http://schemas.microsoft.com/office/drawing/2014/main" id="{809048D1-539F-46B3-A5F5-FFF04F04B86F}"/>
                          </a:ext>
                        </a:extLst>
                      </p:cNvPr>
                      <p:cNvPicPr>
                        <a:picLocks noChangeAspect="1" noChangeArrowheads="1"/>
                      </p:cNvPicPr>
                      <p:nvPr/>
                    </p:nvPicPr>
                    <p:blipFill>
                      <a:blip r:embed="rId6"/>
                      <a:srcRect/>
                      <a:stretch>
                        <a:fillRect/>
                      </a:stretch>
                    </p:blipFill>
                    <p:spPr bwMode="auto">
                      <a:xfrm>
                        <a:off x="5387975" y="1798638"/>
                        <a:ext cx="841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2">
            <a:extLst>
              <a:ext uri="{FF2B5EF4-FFF2-40B4-BE49-F238E27FC236}">
                <a16:creationId xmlns:a16="http://schemas.microsoft.com/office/drawing/2014/main" id="{7DCC101D-A97F-467B-A096-1CB1607F1A15}"/>
              </a:ext>
            </a:extLst>
          </p:cNvPr>
          <p:cNvSpPr txBox="1">
            <a:spLocks noChangeArrowheads="1"/>
          </p:cNvSpPr>
          <p:nvPr/>
        </p:nvSpPr>
        <p:spPr bwMode="auto">
          <a:xfrm>
            <a:off x="4800600" y="109538"/>
            <a:ext cx="4343400" cy="366712"/>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pitchFamily="34" charset="0"/>
                <a:ea typeface="宋体" pitchFamily="2" charset="-122"/>
                <a:cs typeface="Arial" pitchFamily="34" charset="0"/>
                <a:sym typeface="Webdings" pitchFamily="18" charset="2"/>
              </a:rPr>
              <a:t>9.4   Closures of Relations</a:t>
            </a:r>
            <a:endParaRPr kumimoji="1" lang="en-US" altLang="zh-CN" dirty="0">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graphicFrame>
        <p:nvGraphicFramePr>
          <p:cNvPr id="19" name="Object 19">
            <a:extLst>
              <a:ext uri="{FF2B5EF4-FFF2-40B4-BE49-F238E27FC236}">
                <a16:creationId xmlns:a16="http://schemas.microsoft.com/office/drawing/2014/main" id="{223B1B74-8444-4951-8F42-C77F7D6DA475}"/>
              </a:ext>
            </a:extLst>
          </p:cNvPr>
          <p:cNvGraphicFramePr>
            <a:graphicFrameLocks noChangeAspect="1"/>
          </p:cNvGraphicFramePr>
          <p:nvPr>
            <p:extLst>
              <p:ext uri="{D42A27DB-BD31-4B8C-83A1-F6EECF244321}">
                <p14:modId xmlns:p14="http://schemas.microsoft.com/office/powerpoint/2010/main" val="1296264302"/>
              </p:ext>
            </p:extLst>
          </p:nvPr>
        </p:nvGraphicFramePr>
        <p:xfrm>
          <a:off x="983605" y="2570955"/>
          <a:ext cx="3388370" cy="756568"/>
        </p:xfrm>
        <a:graphic>
          <a:graphicData uri="http://schemas.openxmlformats.org/presentationml/2006/ole">
            <mc:AlternateContent xmlns:mc="http://schemas.openxmlformats.org/markup-compatibility/2006">
              <mc:Choice xmlns:v="urn:schemas-microsoft-com:vml" Requires="v">
                <p:oleObj spid="_x0000_s33981" name="Equation" r:id="rId7" imgW="1180588" imgH="266584" progId="Equation.DSMT4">
                  <p:embed/>
                </p:oleObj>
              </mc:Choice>
              <mc:Fallback>
                <p:oleObj name="Equation" r:id="rId7" imgW="1180588" imgH="266584" progId="Equation.DSMT4">
                  <p:embed/>
                  <p:pic>
                    <p:nvPicPr>
                      <p:cNvPr id="2005011" name="Object 19">
                        <a:extLst>
                          <a:ext uri="{FF2B5EF4-FFF2-40B4-BE49-F238E27FC236}">
                            <a16:creationId xmlns:a16="http://schemas.microsoft.com/office/drawing/2014/main" id="{37B21483-08FB-46EC-BB9E-8648A22E8E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3605" y="2570955"/>
                        <a:ext cx="3388370" cy="756568"/>
                      </a:xfrm>
                      <a:prstGeom prst="rect">
                        <a:avLst/>
                      </a:prstGeom>
                      <a:noFill/>
                      <a:ln>
                        <a:noFill/>
                      </a:ln>
                    </p:spPr>
                  </p:pic>
                </p:oleObj>
              </mc:Fallback>
            </mc:AlternateContent>
          </a:graphicData>
        </a:graphic>
      </p:graphicFrame>
      <p:pic>
        <p:nvPicPr>
          <p:cNvPr id="3" name="图片 2">
            <a:extLst>
              <a:ext uri="{FF2B5EF4-FFF2-40B4-BE49-F238E27FC236}">
                <a16:creationId xmlns:a16="http://schemas.microsoft.com/office/drawing/2014/main" id="{C8C8B26D-9A8B-405B-A746-018BE4A05EE2}"/>
              </a:ext>
            </a:extLst>
          </p:cNvPr>
          <p:cNvPicPr>
            <a:picLocks noChangeAspect="1"/>
          </p:cNvPicPr>
          <p:nvPr/>
        </p:nvPicPr>
        <p:blipFill>
          <a:blip r:embed="rId9"/>
          <a:stretch>
            <a:fillRect/>
          </a:stretch>
        </p:blipFill>
        <p:spPr>
          <a:xfrm>
            <a:off x="719630" y="4084963"/>
            <a:ext cx="7018628" cy="21185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00899"/>
                                        </p:tgtEl>
                                        <p:attrNameLst>
                                          <p:attrName>style.visibility</p:attrName>
                                        </p:attrNameLst>
                                      </p:cBhvr>
                                      <p:to>
                                        <p:strVal val="visible"/>
                                      </p:to>
                                    </p:set>
                                    <p:animEffect transition="in" filter="strips(downRight)">
                                      <p:cBhvr>
                                        <p:cTn id="7" dur="500"/>
                                        <p:tgtEl>
                                          <p:spTgt spid="200089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00900"/>
                                        </p:tgtEl>
                                        <p:attrNameLst>
                                          <p:attrName>style.visibility</p:attrName>
                                        </p:attrNameLst>
                                      </p:cBhvr>
                                      <p:to>
                                        <p:strVal val="visible"/>
                                      </p:to>
                                    </p:set>
                                    <p:animEffect transition="in" filter="wipe(left)">
                                      <p:cBhvr>
                                        <p:cTn id="11" dur="500"/>
                                        <p:tgtEl>
                                          <p:spTgt spid="20009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000901"/>
                                        </p:tgtEl>
                                        <p:attrNameLst>
                                          <p:attrName>style.visibility</p:attrName>
                                        </p:attrNameLst>
                                      </p:cBhvr>
                                      <p:to>
                                        <p:strVal val="visible"/>
                                      </p:to>
                                    </p:set>
                                    <p:animEffect transition="in" filter="strips(downRight)">
                                      <p:cBhvr>
                                        <p:cTn id="16" dur="500"/>
                                        <p:tgtEl>
                                          <p:spTgt spid="2000901"/>
                                        </p:tgtEl>
                                      </p:cBhvr>
                                    </p:animEffect>
                                  </p:childTnLst>
                                </p:cTn>
                              </p:par>
                            </p:childTnLst>
                          </p:cTn>
                        </p:par>
                        <p:par>
                          <p:cTn id="17" fill="hold" nodeType="afterGroup">
                            <p:stCondLst>
                              <p:cond delay="500"/>
                            </p:stCondLst>
                            <p:childTnLst>
                              <p:par>
                                <p:cTn id="18" presetID="5" presetClass="entr" presetSubtype="10" fill="hold" nodeType="afterEffect">
                                  <p:stCondLst>
                                    <p:cond delay="0"/>
                                  </p:stCondLst>
                                  <p:childTnLst>
                                    <p:set>
                                      <p:cBhvr>
                                        <p:cTn id="19" dur="1" fill="hold">
                                          <p:stCondLst>
                                            <p:cond delay="0"/>
                                          </p:stCondLst>
                                        </p:cTn>
                                        <p:tgtEl>
                                          <p:spTgt spid="2000905"/>
                                        </p:tgtEl>
                                        <p:attrNameLst>
                                          <p:attrName>style.visibility</p:attrName>
                                        </p:attrNameLst>
                                      </p:cBhvr>
                                      <p:to>
                                        <p:strVal val="visible"/>
                                      </p:to>
                                    </p:set>
                                    <p:animEffect transition="in" filter="checkerboard(across)">
                                      <p:cBhvr>
                                        <p:cTn id="20" dur="500"/>
                                        <p:tgtEl>
                                          <p:spTgt spid="2000905"/>
                                        </p:tgtEl>
                                      </p:cBhvr>
                                    </p:animEffect>
                                  </p:childTnLst>
                                </p:cTn>
                              </p:par>
                            </p:childTnLst>
                          </p:cTn>
                        </p:par>
                        <p:par>
                          <p:cTn id="21" fill="hold">
                            <p:stCondLst>
                              <p:cond delay="1000"/>
                            </p:stCondLst>
                            <p:childTnLst>
                              <p:par>
                                <p:cTn id="22" presetID="5" presetClass="entr" presetSubtype="1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checkerboard(across)">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0899" grpId="0" autoUpdateAnimBg="0"/>
      <p:bldP spid="200090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DE30F578-B10D-4A20-AB2F-E1A1658617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34DC42C-392F-4D56-A0DB-96944168AF8B}" type="slidenum">
              <a:rPr lang="zh-CN" altLang="en-US" sz="1400" b="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2019331" name="AutoShape 3">
            <a:extLst>
              <a:ext uri="{FF2B5EF4-FFF2-40B4-BE49-F238E27FC236}">
                <a16:creationId xmlns:a16="http://schemas.microsoft.com/office/drawing/2014/main" id="{83AD17A7-3EB7-4FB1-93C6-3CFCB30F6F9D}"/>
              </a:ext>
            </a:extLst>
          </p:cNvPr>
          <p:cNvSpPr>
            <a:spLocks noChangeArrowheads="1"/>
          </p:cNvSpPr>
          <p:nvPr/>
        </p:nvSpPr>
        <p:spPr bwMode="auto">
          <a:xfrm>
            <a:off x="533400" y="762000"/>
            <a:ext cx="8077200" cy="6858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9900FF"/>
                </a:solidFill>
                <a:latin typeface="Times New Roman" panose="02020603050405020304" pitchFamily="18" charset="0"/>
                <a:ea typeface="宋体" panose="02010600030101010101" pitchFamily="2" charset="-122"/>
              </a:rPr>
              <a:t>【</a:t>
            </a:r>
            <a:r>
              <a:rPr kumimoji="1" lang="en-US" altLang="zh-CN" dirty="0">
                <a:solidFill>
                  <a:srgbClr val="9900FF"/>
                </a:solidFill>
                <a:latin typeface="Times New Roman" panose="02020603050405020304" pitchFamily="18" charset="0"/>
                <a:ea typeface="宋体" panose="02010600030101010101" pitchFamily="2" charset="-122"/>
                <a:sym typeface="cajcd fnta1" pitchFamily="18" charset="2"/>
              </a:rPr>
              <a:t> </a:t>
            </a:r>
            <a:r>
              <a:rPr kumimoji="1" lang="en-US" altLang="zh-CN" dirty="0">
                <a:solidFill>
                  <a:srgbClr val="9900FF"/>
                </a:solidFill>
                <a:latin typeface="Times New Roman" panose="02020603050405020304" pitchFamily="18" charset="0"/>
                <a:ea typeface="宋体" panose="02010600030101010101" pitchFamily="2" charset="-122"/>
              </a:rPr>
              <a:t>Theorem 】</a:t>
            </a:r>
            <a:r>
              <a:rPr kumimoji="1" lang="zh-CN" altLang="en-US" dirty="0">
                <a:solidFill>
                  <a:srgbClr val="9900FF"/>
                </a:solidFill>
                <a:latin typeface="Times New Roman" panose="02020603050405020304" pitchFamily="18" charset="0"/>
                <a:ea typeface="宋体" panose="02010600030101010101" pitchFamily="2" charset="-122"/>
              </a:rPr>
              <a:t>传递闭包</a:t>
            </a:r>
            <a:r>
              <a:rPr kumimoji="1" lang="en-US" altLang="zh-CN" dirty="0">
                <a:latin typeface="Times New Roman" panose="02020603050405020304" pitchFamily="18" charset="0"/>
                <a:ea typeface="宋体" panose="02010600030101010101" pitchFamily="2" charset="-122"/>
              </a:rPr>
              <a:t> </a:t>
            </a:r>
            <a:r>
              <a:rPr kumimoji="1" lang="en-US" altLang="zh-CN" i="1" dirty="0">
                <a:latin typeface="Times New Roman" panose="02020603050405020304" pitchFamily="18" charset="0"/>
                <a:ea typeface="宋体" panose="02010600030101010101" pitchFamily="2" charset="-122"/>
              </a:rPr>
              <a:t>t</a:t>
            </a:r>
            <a:r>
              <a:rPr kumimoji="1" lang="en-US" altLang="zh-CN" dirty="0">
                <a:latin typeface="Times New Roman" panose="02020603050405020304" pitchFamily="18" charset="0"/>
                <a:ea typeface="宋体" panose="02010600030101010101" pitchFamily="2" charset="-122"/>
              </a:rPr>
              <a:t>(</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a:t>
            </a:r>
            <a:r>
              <a:rPr kumimoji="1" lang="en-US" altLang="zh-CN" i="1" dirty="0">
                <a:latin typeface="Times New Roman" panose="02020603050405020304" pitchFamily="18" charset="0"/>
                <a:ea typeface="宋体" panose="02010600030101010101" pitchFamily="2" charset="-122"/>
              </a:rPr>
              <a:t> = R*. </a:t>
            </a:r>
          </a:p>
        </p:txBody>
      </p:sp>
      <p:sp>
        <p:nvSpPr>
          <p:cNvPr id="11" name="Text Box 2">
            <a:extLst>
              <a:ext uri="{FF2B5EF4-FFF2-40B4-BE49-F238E27FC236}">
                <a16:creationId xmlns:a16="http://schemas.microsoft.com/office/drawing/2014/main" id="{1C6D92F4-7A97-4008-B4AB-4649FC2048FE}"/>
              </a:ext>
            </a:extLst>
          </p:cNvPr>
          <p:cNvSpPr txBox="1">
            <a:spLocks noChangeArrowheads="1"/>
          </p:cNvSpPr>
          <p:nvPr/>
        </p:nvSpPr>
        <p:spPr bwMode="auto">
          <a:xfrm>
            <a:off x="4800600" y="109538"/>
            <a:ext cx="4343400" cy="366712"/>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pitchFamily="34" charset="0"/>
                <a:ea typeface="宋体" pitchFamily="2" charset="-122"/>
                <a:cs typeface="Arial" pitchFamily="34" charset="0"/>
                <a:sym typeface="Webdings" pitchFamily="18" charset="2"/>
              </a:rPr>
              <a:t>9.4   Closures of Relations</a:t>
            </a:r>
            <a:endParaRPr kumimoji="1" lang="en-US" altLang="zh-CN" dirty="0">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pic>
        <p:nvPicPr>
          <p:cNvPr id="4" name="图片 3">
            <a:extLst>
              <a:ext uri="{FF2B5EF4-FFF2-40B4-BE49-F238E27FC236}">
                <a16:creationId xmlns:a16="http://schemas.microsoft.com/office/drawing/2014/main" id="{18F63B0B-0A29-423C-B948-29F233730966}"/>
              </a:ext>
            </a:extLst>
          </p:cNvPr>
          <p:cNvPicPr>
            <a:picLocks noChangeAspect="1"/>
          </p:cNvPicPr>
          <p:nvPr/>
        </p:nvPicPr>
        <p:blipFill>
          <a:blip r:embed="rId3"/>
          <a:stretch>
            <a:fillRect/>
          </a:stretch>
        </p:blipFill>
        <p:spPr>
          <a:xfrm>
            <a:off x="265977" y="1851480"/>
            <a:ext cx="8344623" cy="41456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19331"/>
                                        </p:tgtEl>
                                        <p:attrNameLst>
                                          <p:attrName>style.visibility</p:attrName>
                                        </p:attrNameLst>
                                      </p:cBhvr>
                                      <p:to>
                                        <p:strVal val="visible"/>
                                      </p:to>
                                    </p:set>
                                    <p:animEffect transition="in" filter="strips(downRight)">
                                      <p:cBhvr>
                                        <p:cTn id="7" dur="500"/>
                                        <p:tgtEl>
                                          <p:spTgt spid="201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93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CBEEA304-498D-4C73-A38A-ACA7425487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B32A232-D1C5-45DC-91DB-D93EDE6362FA}" type="slidenum">
              <a:rPr lang="zh-CN" altLang="en-US" sz="1400" b="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2017283" name="Text Box 3">
            <a:extLst>
              <a:ext uri="{FF2B5EF4-FFF2-40B4-BE49-F238E27FC236}">
                <a16:creationId xmlns:a16="http://schemas.microsoft.com/office/drawing/2014/main" id="{C9E263CA-A1ED-4CBF-B811-0DA33635350A}"/>
              </a:ext>
            </a:extLst>
          </p:cNvPr>
          <p:cNvSpPr txBox="1">
            <a:spLocks noChangeArrowheads="1"/>
          </p:cNvSpPr>
          <p:nvPr/>
        </p:nvSpPr>
        <p:spPr bwMode="auto">
          <a:xfrm>
            <a:off x="685800" y="895350"/>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dirty="0">
                <a:latin typeface="Times New Roman" panose="02020603050405020304" pitchFamily="18" charset="0"/>
                <a:ea typeface="宋体" panose="02010600030101010101" pitchFamily="2" charset="-122"/>
              </a:rPr>
              <a:t>【Definition】 </a:t>
            </a:r>
            <a:r>
              <a:rPr kumimoji="1" lang="en-US" altLang="zh-CN" i="1" dirty="0">
                <a:solidFill>
                  <a:srgbClr val="0000CC"/>
                </a:solidFill>
                <a:latin typeface="Times New Roman" panose="02020603050405020304" pitchFamily="18" charset="0"/>
                <a:ea typeface="宋体" panose="02010600030101010101" pitchFamily="2" charset="-122"/>
              </a:rPr>
              <a:t>The connectivity relation</a:t>
            </a:r>
            <a:r>
              <a:rPr kumimoji="1" lang="zh-CN" altLang="en-US" i="1" dirty="0">
                <a:solidFill>
                  <a:srgbClr val="0000CC"/>
                </a:solidFill>
                <a:latin typeface="Times New Roman" panose="02020603050405020304" pitchFamily="18" charset="0"/>
                <a:ea typeface="宋体" panose="02010600030101010101" pitchFamily="2" charset="-122"/>
              </a:rPr>
              <a:t>连通性关系</a:t>
            </a:r>
            <a:r>
              <a:rPr kumimoji="1" lang="en-US" altLang="zh-CN" dirty="0">
                <a:solidFill>
                  <a:srgbClr val="0000CC"/>
                </a:solidFill>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denoted by </a:t>
            </a:r>
            <a:r>
              <a:rPr kumimoji="1" lang="en-US" altLang="zh-CN" i="1" dirty="0">
                <a:latin typeface="Times New Roman" panose="02020603050405020304" pitchFamily="18" charset="0"/>
                <a:ea typeface="宋体" panose="02010600030101010101" pitchFamily="2" charset="-122"/>
              </a:rPr>
              <a:t>R*</a:t>
            </a:r>
            <a:endParaRPr kumimoji="1" lang="en-US" altLang="zh-CN" dirty="0">
              <a:latin typeface="Times New Roman" panose="02020603050405020304" pitchFamily="18" charset="0"/>
              <a:ea typeface="宋体" panose="02010600030101010101" pitchFamily="2" charset="-122"/>
            </a:endParaRPr>
          </a:p>
        </p:txBody>
      </p:sp>
      <p:graphicFrame>
        <p:nvGraphicFramePr>
          <p:cNvPr id="2017284" name="Object 4">
            <a:extLst>
              <a:ext uri="{FF2B5EF4-FFF2-40B4-BE49-F238E27FC236}">
                <a16:creationId xmlns:a16="http://schemas.microsoft.com/office/drawing/2014/main" id="{D74BD665-75F5-4DE4-B74F-41F469ECF432}"/>
              </a:ext>
            </a:extLst>
          </p:cNvPr>
          <p:cNvGraphicFramePr>
            <a:graphicFrameLocks noChangeAspect="1"/>
          </p:cNvGraphicFramePr>
          <p:nvPr>
            <p:extLst>
              <p:ext uri="{D42A27DB-BD31-4B8C-83A1-F6EECF244321}">
                <p14:modId xmlns:p14="http://schemas.microsoft.com/office/powerpoint/2010/main" val="518424709"/>
              </p:ext>
            </p:extLst>
          </p:nvPr>
        </p:nvGraphicFramePr>
        <p:xfrm>
          <a:off x="3932554" y="1524035"/>
          <a:ext cx="1488441" cy="917872"/>
        </p:xfrm>
        <a:graphic>
          <a:graphicData uri="http://schemas.openxmlformats.org/presentationml/2006/ole">
            <mc:AlternateContent xmlns:mc="http://schemas.openxmlformats.org/markup-compatibility/2006">
              <mc:Choice xmlns:v="urn:schemas-microsoft-com:vml" Requires="v">
                <p:oleObj spid="_x0000_s37951" name="Equation" r:id="rId5" imgW="698400" imgH="431640" progId="Equation.DSMT4">
                  <p:embed/>
                </p:oleObj>
              </mc:Choice>
              <mc:Fallback>
                <p:oleObj name="Equation" r:id="rId5" imgW="698400" imgH="431640" progId="Equation.DSMT4">
                  <p:embed/>
                  <p:pic>
                    <p:nvPicPr>
                      <p:cNvPr id="2017284" name="Object 4">
                        <a:extLst>
                          <a:ext uri="{FF2B5EF4-FFF2-40B4-BE49-F238E27FC236}">
                            <a16:creationId xmlns:a16="http://schemas.microsoft.com/office/drawing/2014/main" id="{D74BD665-75F5-4DE4-B74F-41F469ECF432}"/>
                          </a:ext>
                        </a:extLst>
                      </p:cNvPr>
                      <p:cNvPicPr>
                        <a:picLocks noChangeAspect="1" noChangeArrowheads="1"/>
                      </p:cNvPicPr>
                      <p:nvPr/>
                    </p:nvPicPr>
                    <p:blipFill>
                      <a:blip r:embed="rId6"/>
                      <a:srcRect/>
                      <a:stretch>
                        <a:fillRect/>
                      </a:stretch>
                    </p:blipFill>
                    <p:spPr bwMode="auto">
                      <a:xfrm>
                        <a:off x="3932554" y="1524035"/>
                        <a:ext cx="1488441" cy="917872"/>
                      </a:xfrm>
                      <a:prstGeom prst="rect">
                        <a:avLst/>
                      </a:prstGeom>
                      <a:noFill/>
                      <a:ln>
                        <a:noFill/>
                      </a:ln>
                    </p:spPr>
                  </p:pic>
                </p:oleObj>
              </mc:Fallback>
            </mc:AlternateContent>
          </a:graphicData>
        </a:graphic>
      </p:graphicFrame>
      <p:sp>
        <p:nvSpPr>
          <p:cNvPr id="7" name="Text Box 2">
            <a:extLst>
              <a:ext uri="{FF2B5EF4-FFF2-40B4-BE49-F238E27FC236}">
                <a16:creationId xmlns:a16="http://schemas.microsoft.com/office/drawing/2014/main" id="{7E927FAD-0A60-4302-97B5-36895DBDDD8C}"/>
              </a:ext>
            </a:extLst>
          </p:cNvPr>
          <p:cNvSpPr txBox="1">
            <a:spLocks noChangeArrowheads="1"/>
          </p:cNvSpPr>
          <p:nvPr/>
        </p:nvSpPr>
        <p:spPr bwMode="auto">
          <a:xfrm>
            <a:off x="4800600" y="109538"/>
            <a:ext cx="4343400" cy="366712"/>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pitchFamily="34" charset="0"/>
                <a:ea typeface="宋体" pitchFamily="2" charset="-122"/>
                <a:cs typeface="Arial" pitchFamily="34" charset="0"/>
                <a:sym typeface="Webdings" pitchFamily="18" charset="2"/>
              </a:rPr>
              <a:t>9.4   Closures of Relations</a:t>
            </a:r>
            <a:endParaRPr kumimoji="1" lang="en-US" altLang="zh-CN" dirty="0">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pic>
        <p:nvPicPr>
          <p:cNvPr id="8" name="图片 7">
            <a:extLst>
              <a:ext uri="{FF2B5EF4-FFF2-40B4-BE49-F238E27FC236}">
                <a16:creationId xmlns:a16="http://schemas.microsoft.com/office/drawing/2014/main" id="{43149865-F457-4FD8-9AAA-BF75F437D958}"/>
              </a:ext>
            </a:extLst>
          </p:cNvPr>
          <p:cNvPicPr>
            <a:picLocks noChangeAspect="1"/>
          </p:cNvPicPr>
          <p:nvPr/>
        </p:nvPicPr>
        <p:blipFill>
          <a:blip r:embed="rId7"/>
          <a:stretch>
            <a:fillRect/>
          </a:stretch>
        </p:blipFill>
        <p:spPr>
          <a:xfrm>
            <a:off x="150686" y="3429000"/>
            <a:ext cx="8842627" cy="28083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17283">
                                            <p:txEl>
                                              <p:pRg st="0" end="0"/>
                                            </p:txEl>
                                          </p:spTgt>
                                        </p:tgtEl>
                                        <p:attrNameLst>
                                          <p:attrName>style.visibility</p:attrName>
                                        </p:attrNameLst>
                                      </p:cBhvr>
                                      <p:to>
                                        <p:strVal val="visible"/>
                                      </p:to>
                                    </p:set>
                                    <p:animEffect transition="in" filter="strips(downRight)">
                                      <p:cBhvr>
                                        <p:cTn id="7" dur="500"/>
                                        <p:tgtEl>
                                          <p:spTgt spid="20172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17284"/>
                                        </p:tgtEl>
                                        <p:attrNameLst>
                                          <p:attrName>style.visibility</p:attrName>
                                        </p:attrNameLst>
                                      </p:cBhvr>
                                      <p:to>
                                        <p:strVal val="visible"/>
                                      </p:to>
                                    </p:set>
                                    <p:animEffect transition="in" filter="checkerboard(across)">
                                      <p:cBhvr>
                                        <p:cTn id="12" dur="500"/>
                                        <p:tgtEl>
                                          <p:spTgt spid="201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283" grpId="0" build="p" bldLvl="3"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B2BB1A7D-22DD-4315-BA31-F416118847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FD4CE23-0CF1-4AC2-A8DC-78E1A116B81E}" type="slidenum">
              <a:rPr lang="zh-CN" altLang="en-US" sz="1400" b="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grpSp>
        <p:nvGrpSpPr>
          <p:cNvPr id="2" name="Group 7">
            <a:extLst>
              <a:ext uri="{FF2B5EF4-FFF2-40B4-BE49-F238E27FC236}">
                <a16:creationId xmlns:a16="http://schemas.microsoft.com/office/drawing/2014/main" id="{2925E7DF-8B67-4A24-9034-7E5666A1ECCC}"/>
              </a:ext>
            </a:extLst>
          </p:cNvPr>
          <p:cNvGrpSpPr>
            <a:grpSpLocks/>
          </p:cNvGrpSpPr>
          <p:nvPr/>
        </p:nvGrpSpPr>
        <p:grpSpPr bwMode="auto">
          <a:xfrm>
            <a:off x="714375" y="4942598"/>
            <a:ext cx="7924800" cy="685800"/>
            <a:chOff x="432" y="1824"/>
            <a:chExt cx="4992" cy="432"/>
          </a:xfrm>
        </p:grpSpPr>
        <p:sp>
          <p:nvSpPr>
            <p:cNvPr id="40969" name="AutoShape 8">
              <a:extLst>
                <a:ext uri="{FF2B5EF4-FFF2-40B4-BE49-F238E27FC236}">
                  <a16:creationId xmlns:a16="http://schemas.microsoft.com/office/drawing/2014/main" id="{76CC66F3-0452-42E9-82F8-2426675076C4}"/>
                </a:ext>
              </a:extLst>
            </p:cNvPr>
            <p:cNvSpPr>
              <a:spLocks noChangeArrowheads="1"/>
            </p:cNvSpPr>
            <p:nvPr/>
          </p:nvSpPr>
          <p:spPr bwMode="auto">
            <a:xfrm>
              <a:off x="432" y="1824"/>
              <a:ext cx="4992" cy="432"/>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9900FF"/>
                  </a:solidFill>
                  <a:latin typeface="Times New Roman" panose="02020603050405020304" pitchFamily="18" charset="0"/>
                  <a:ea typeface="宋体" panose="02010600030101010101" pitchFamily="2" charset="-122"/>
                </a:rPr>
                <a:t>【Corollary】</a:t>
              </a:r>
              <a:r>
                <a:rPr kumimoji="1" lang="en-US" altLang="zh-CN">
                  <a:latin typeface="Times New Roman" panose="02020603050405020304" pitchFamily="18" charset="0"/>
                  <a:ea typeface="宋体" panose="02010600030101010101" pitchFamily="2" charset="-122"/>
                </a:rPr>
                <a:t> If                  , then  </a:t>
              </a:r>
            </a:p>
          </p:txBody>
        </p:sp>
        <p:graphicFrame>
          <p:nvGraphicFramePr>
            <p:cNvPr id="40970" name="Object 9">
              <a:extLst>
                <a:ext uri="{FF2B5EF4-FFF2-40B4-BE49-F238E27FC236}">
                  <a16:creationId xmlns:a16="http://schemas.microsoft.com/office/drawing/2014/main" id="{B8A6B6B6-63AE-4A6F-A139-7664CCDDD918}"/>
                </a:ext>
              </a:extLst>
            </p:cNvPr>
            <p:cNvGraphicFramePr>
              <a:graphicFrameLocks noChangeAspect="1"/>
            </p:cNvGraphicFramePr>
            <p:nvPr/>
          </p:nvGraphicFramePr>
          <p:xfrm>
            <a:off x="1968" y="1872"/>
            <a:ext cx="624" cy="267"/>
          </p:xfrm>
          <a:graphic>
            <a:graphicData uri="http://schemas.openxmlformats.org/presentationml/2006/ole">
              <mc:AlternateContent xmlns:mc="http://schemas.openxmlformats.org/markup-compatibility/2006">
                <mc:Choice xmlns:v="urn:schemas-microsoft-com:vml" Requires="v">
                  <p:oleObj spid="_x0000_s39116" r:id="rId4" imgW="469696" imgH="203112" progId="Equation.3">
                    <p:embed/>
                  </p:oleObj>
                </mc:Choice>
                <mc:Fallback>
                  <p:oleObj r:id="rId4" imgW="469696" imgH="203112" progId="Equation.3">
                    <p:embed/>
                    <p:pic>
                      <p:nvPicPr>
                        <p:cNvPr id="40970" name="Object 9">
                          <a:extLst>
                            <a:ext uri="{FF2B5EF4-FFF2-40B4-BE49-F238E27FC236}">
                              <a16:creationId xmlns:a16="http://schemas.microsoft.com/office/drawing/2014/main" id="{B8A6B6B6-63AE-4A6F-A139-7664CCDDD9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1872"/>
                          <a:ext cx="62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1" name="Object 10">
              <a:extLst>
                <a:ext uri="{FF2B5EF4-FFF2-40B4-BE49-F238E27FC236}">
                  <a16:creationId xmlns:a16="http://schemas.microsoft.com/office/drawing/2014/main" id="{0E518EF6-B1D5-4A5F-BC0D-D8227BC74654}"/>
                </a:ext>
              </a:extLst>
            </p:cNvPr>
            <p:cNvGraphicFramePr>
              <a:graphicFrameLocks noChangeAspect="1"/>
            </p:cNvGraphicFramePr>
            <p:nvPr>
              <p:extLst>
                <p:ext uri="{D42A27DB-BD31-4B8C-83A1-F6EECF244321}">
                  <p14:modId xmlns:p14="http://schemas.microsoft.com/office/powerpoint/2010/main" val="3153729058"/>
                </p:ext>
              </p:extLst>
            </p:nvPr>
          </p:nvGraphicFramePr>
          <p:xfrm>
            <a:off x="3273" y="1869"/>
            <a:ext cx="2016" cy="260"/>
          </p:xfrm>
          <a:graphic>
            <a:graphicData uri="http://schemas.openxmlformats.org/presentationml/2006/ole">
              <mc:AlternateContent xmlns:mc="http://schemas.openxmlformats.org/markup-compatibility/2006">
                <mc:Choice xmlns:v="urn:schemas-microsoft-com:vml" Requires="v">
                  <p:oleObj spid="_x0000_s39117" name="Equation" r:id="rId6" imgW="1778000" imgH="228600" progId="Equation.DSMT4">
                    <p:embed/>
                  </p:oleObj>
                </mc:Choice>
                <mc:Fallback>
                  <p:oleObj name="Equation" r:id="rId6" imgW="1778000" imgH="228600" progId="Equation.DSMT4">
                    <p:embed/>
                    <p:pic>
                      <p:nvPicPr>
                        <p:cNvPr id="40971" name="Object 10">
                          <a:extLst>
                            <a:ext uri="{FF2B5EF4-FFF2-40B4-BE49-F238E27FC236}">
                              <a16:creationId xmlns:a16="http://schemas.microsoft.com/office/drawing/2014/main" id="{0E518EF6-B1D5-4A5F-BC0D-D8227BC746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3" y="1869"/>
                          <a:ext cx="201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968" name="Object 14">
            <a:extLst>
              <a:ext uri="{FF2B5EF4-FFF2-40B4-BE49-F238E27FC236}">
                <a16:creationId xmlns:a16="http://schemas.microsoft.com/office/drawing/2014/main" id="{DC86093D-0DA6-4611-82AA-E5EA7459C71B}"/>
              </a:ext>
            </a:extLst>
          </p:cNvPr>
          <p:cNvGraphicFramePr>
            <a:graphicFrameLocks noChangeAspect="1"/>
          </p:cNvGraphicFramePr>
          <p:nvPr>
            <p:extLst>
              <p:ext uri="{D42A27DB-BD31-4B8C-83A1-F6EECF244321}">
                <p14:modId xmlns:p14="http://schemas.microsoft.com/office/powerpoint/2010/main" val="3672654924"/>
              </p:ext>
            </p:extLst>
          </p:nvPr>
        </p:nvGraphicFramePr>
        <p:xfrm>
          <a:off x="4962202" y="5930816"/>
          <a:ext cx="3200400" cy="438150"/>
        </p:xfrm>
        <a:graphic>
          <a:graphicData uri="http://schemas.openxmlformats.org/presentationml/2006/ole">
            <mc:AlternateContent xmlns:mc="http://schemas.openxmlformats.org/markup-compatibility/2006">
              <mc:Choice xmlns:v="urn:schemas-microsoft-com:vml" Requires="v">
                <p:oleObj spid="_x0000_s39118" r:id="rId8" imgW="1879600" imgH="254000" progId="Equation.3">
                  <p:embed/>
                </p:oleObj>
              </mc:Choice>
              <mc:Fallback>
                <p:oleObj r:id="rId8" imgW="1879600" imgH="254000" progId="Equation.3">
                  <p:embed/>
                  <p:pic>
                    <p:nvPicPr>
                      <p:cNvPr id="40968" name="Object 14">
                        <a:extLst>
                          <a:ext uri="{FF2B5EF4-FFF2-40B4-BE49-F238E27FC236}">
                            <a16:creationId xmlns:a16="http://schemas.microsoft.com/office/drawing/2014/main" id="{DC86093D-0DA6-4611-82AA-E5EA7459C7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2202" y="5930816"/>
                        <a:ext cx="3200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
            <a:extLst>
              <a:ext uri="{FF2B5EF4-FFF2-40B4-BE49-F238E27FC236}">
                <a16:creationId xmlns:a16="http://schemas.microsoft.com/office/drawing/2014/main" id="{2C310F80-E26A-4016-9A09-ECD3ACBFE3C8}"/>
              </a:ext>
            </a:extLst>
          </p:cNvPr>
          <p:cNvSpPr txBox="1">
            <a:spLocks noChangeArrowheads="1"/>
          </p:cNvSpPr>
          <p:nvPr/>
        </p:nvSpPr>
        <p:spPr bwMode="auto">
          <a:xfrm>
            <a:off x="4800600" y="109538"/>
            <a:ext cx="4343400" cy="366712"/>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pitchFamily="34" charset="0"/>
                <a:ea typeface="宋体" pitchFamily="2" charset="-122"/>
                <a:cs typeface="Arial" pitchFamily="34" charset="0"/>
                <a:sym typeface="Webdings" pitchFamily="18" charset="2"/>
              </a:rPr>
              <a:t>9.4   Closures of Relations</a:t>
            </a:r>
            <a:endParaRPr kumimoji="1" lang="en-US" altLang="zh-CN" dirty="0">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pic>
        <p:nvPicPr>
          <p:cNvPr id="13" name="图片 12">
            <a:extLst>
              <a:ext uri="{FF2B5EF4-FFF2-40B4-BE49-F238E27FC236}">
                <a16:creationId xmlns:a16="http://schemas.microsoft.com/office/drawing/2014/main" id="{F0E28FE9-BB1D-44C8-95EC-6D78F9CA2D4F}"/>
              </a:ext>
            </a:extLst>
          </p:cNvPr>
          <p:cNvPicPr>
            <a:picLocks noChangeAspect="1"/>
          </p:cNvPicPr>
          <p:nvPr/>
        </p:nvPicPr>
        <p:blipFill>
          <a:blip r:embed="rId10"/>
          <a:stretch>
            <a:fillRect/>
          </a:stretch>
        </p:blipFill>
        <p:spPr>
          <a:xfrm>
            <a:off x="1044748" y="450415"/>
            <a:ext cx="6597306" cy="3255899"/>
          </a:xfrm>
          <a:prstGeom prst="rect">
            <a:avLst/>
          </a:prstGeom>
        </p:spPr>
      </p:pic>
      <p:pic>
        <p:nvPicPr>
          <p:cNvPr id="14" name="图片 13">
            <a:extLst>
              <a:ext uri="{FF2B5EF4-FFF2-40B4-BE49-F238E27FC236}">
                <a16:creationId xmlns:a16="http://schemas.microsoft.com/office/drawing/2014/main" id="{AC867CA1-0C25-4FE4-9D59-6BF287E2159B}"/>
              </a:ext>
            </a:extLst>
          </p:cNvPr>
          <p:cNvPicPr>
            <a:picLocks noChangeAspect="1"/>
          </p:cNvPicPr>
          <p:nvPr/>
        </p:nvPicPr>
        <p:blipFill rotWithShape="1">
          <a:blip r:embed="rId11"/>
          <a:srcRect b="66976"/>
          <a:stretch/>
        </p:blipFill>
        <p:spPr>
          <a:xfrm>
            <a:off x="1168189" y="3692072"/>
            <a:ext cx="6407572" cy="710237"/>
          </a:xfrm>
          <a:prstGeom prst="rect">
            <a:avLst/>
          </a:prstGeom>
        </p:spPr>
      </p:pic>
      <p:cxnSp>
        <p:nvCxnSpPr>
          <p:cNvPr id="5" name="直接箭头连接符 4">
            <a:extLst>
              <a:ext uri="{FF2B5EF4-FFF2-40B4-BE49-F238E27FC236}">
                <a16:creationId xmlns:a16="http://schemas.microsoft.com/office/drawing/2014/main" id="{0FD79DDE-395A-4E51-82AC-C83F1512E693}"/>
              </a:ext>
            </a:extLst>
          </p:cNvPr>
          <p:cNvCxnSpPr/>
          <p:nvPr/>
        </p:nvCxnSpPr>
        <p:spPr bwMode="auto">
          <a:xfrm>
            <a:off x="7812360" y="4047190"/>
            <a:ext cx="0" cy="792088"/>
          </a:xfrm>
          <a:prstGeom prst="straightConnector1">
            <a:avLst/>
          </a:prstGeom>
          <a:noFill/>
          <a:ln w="38100" cap="flat" cmpd="sng" algn="ctr">
            <a:solidFill>
              <a:srgbClr val="C00000"/>
            </a:solidFill>
            <a:prstDash val="solid"/>
            <a:round/>
            <a:headEnd type="none" w="med" len="med"/>
            <a:tailEnd type="triangle"/>
          </a:ln>
          <a:effectLst/>
        </p:spPr>
      </p:cxnSp>
      <p:sp>
        <p:nvSpPr>
          <p:cNvPr id="6" name="文本框 5">
            <a:extLst>
              <a:ext uri="{FF2B5EF4-FFF2-40B4-BE49-F238E27FC236}">
                <a16:creationId xmlns:a16="http://schemas.microsoft.com/office/drawing/2014/main" id="{6720412E-652A-4BF6-BCD4-22E69BA09841}"/>
              </a:ext>
            </a:extLst>
          </p:cNvPr>
          <p:cNvSpPr txBox="1"/>
          <p:nvPr/>
        </p:nvSpPr>
        <p:spPr>
          <a:xfrm>
            <a:off x="7979904" y="4290773"/>
            <a:ext cx="889918" cy="400110"/>
          </a:xfrm>
          <a:prstGeom prst="rect">
            <a:avLst/>
          </a:prstGeom>
          <a:noFill/>
        </p:spPr>
        <p:txBody>
          <a:bodyPr wrap="square" rtlCol="0">
            <a:spAutoFit/>
          </a:bodyPr>
          <a:lstStyle/>
          <a:p>
            <a:r>
              <a:rPr lang="zh-CN" altLang="en-US" sz="2000" dirty="0"/>
              <a:t>推得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C2A95BCB-B5FF-4C52-A206-E46D0F64B7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2645554-48D2-4F33-AB3D-8E4CAD6040FA}" type="slidenum">
              <a:rPr lang="zh-CN" altLang="en-US" sz="1400" b="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1890307" name="Text Box 3">
            <a:extLst>
              <a:ext uri="{FF2B5EF4-FFF2-40B4-BE49-F238E27FC236}">
                <a16:creationId xmlns:a16="http://schemas.microsoft.com/office/drawing/2014/main" id="{E9A2BE47-0354-4A48-A884-0A8C682EFB97}"/>
              </a:ext>
            </a:extLst>
          </p:cNvPr>
          <p:cNvSpPr txBox="1">
            <a:spLocks noChangeArrowheads="1"/>
          </p:cNvSpPr>
          <p:nvPr/>
        </p:nvSpPr>
        <p:spPr bwMode="auto">
          <a:xfrm>
            <a:off x="457200" y="765175"/>
            <a:ext cx="8382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 </a:t>
            </a:r>
            <a:r>
              <a:rPr kumimoji="1" lang="en-US" altLang="zh-CN" i="1">
                <a:solidFill>
                  <a:srgbClr val="008000"/>
                </a:solidFill>
                <a:latin typeface="Times New Roman" panose="02020603050405020304" pitchFamily="18" charset="0"/>
                <a:ea typeface="宋体" panose="02010600030101010101" pitchFamily="2" charset="-122"/>
                <a:cs typeface="Times New Roman" panose="02020603050405020304" pitchFamily="18" charset="0"/>
              </a:rPr>
              <a:t>binary relation</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from a set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to a set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B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is a subset </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of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a:p>
            <a:pPr lvl="1" eaLnBrk="1" hangingPunct="1">
              <a:spcBef>
                <a:spcPct val="40000"/>
              </a:spcBef>
            </a:pPr>
            <a:r>
              <a:rPr kumimoji="1" lang="en-US" altLang="zh-CN">
                <a:solidFill>
                  <a:srgbClr val="FF3300"/>
                </a:solidFill>
                <a:latin typeface="Times New Roman" panose="02020603050405020304" pitchFamily="18" charset="0"/>
                <a:ea typeface="宋体" panose="02010600030101010101" pitchFamily="2" charset="-122"/>
                <a:cs typeface="Times New Roman" panose="02020603050405020304" pitchFamily="18" charset="0"/>
              </a:rPr>
              <a:t>Note:</a:t>
            </a:r>
          </a:p>
          <a:p>
            <a:pPr lvl="1" eaLnBrk="1" hangingPunct="1">
              <a:buFont typeface="Wingdings" panose="05000000000000000000" pitchFamily="2" charset="2"/>
              <a:buChar char="n"/>
            </a:pPr>
            <a:r>
              <a:rPr kumimoji="1" lang="en-US" altLang="zh-CN">
                <a:latin typeface="Times New Roman" panose="02020603050405020304" pitchFamily="18" charset="0"/>
                <a:ea typeface="宋体" panose="02010600030101010101" pitchFamily="2" charset="-122"/>
              </a:rPr>
              <a:t>A</a:t>
            </a:r>
            <a:r>
              <a:rPr kumimoji="1" lang="en-US" altLang="zh-CN" i="1">
                <a:latin typeface="Times New Roman" panose="02020603050405020304" pitchFamily="18" charset="0"/>
                <a:ea typeface="宋体" panose="02010600030101010101" pitchFamily="2" charset="-122"/>
              </a:rPr>
              <a:t> binary relation R </a:t>
            </a:r>
            <a:r>
              <a:rPr kumimoji="1" lang="en-US" altLang="zh-CN" b="0">
                <a:latin typeface="Times New Roman" panose="02020603050405020304" pitchFamily="18" charset="0"/>
                <a:ea typeface="宋体" panose="02010600030101010101" pitchFamily="2" charset="-122"/>
              </a:rPr>
              <a:t>is a set. </a:t>
            </a:r>
          </a:p>
          <a:p>
            <a:pPr lvl="1" eaLnBrk="1" hangingPunct="1">
              <a:buFont typeface="Wingdings" panose="05000000000000000000" pitchFamily="2" charset="2"/>
              <a:buChar char="n"/>
            </a:pPr>
            <a:r>
              <a:rPr kumimoji="1" lang="en-US" altLang="zh-CN" b="0" i="1">
                <a:latin typeface="Times New Roman" panose="02020603050405020304" pitchFamily="18" charset="0"/>
                <a:ea typeface="宋体" panose="02010600030101010101" pitchFamily="2" charset="-122"/>
                <a:sym typeface="Symbol" panose="05050102010706020507" pitchFamily="18" charset="2"/>
              </a:rPr>
              <a:t>R</a:t>
            </a:r>
            <a:r>
              <a:rPr kumimoji="1" lang="en-US" altLang="zh-CN" b="0">
                <a:latin typeface="Times New Roman" panose="02020603050405020304" pitchFamily="18" charset="0"/>
                <a:ea typeface="宋体" panose="02010600030101010101" pitchFamily="2" charset="-122"/>
                <a:sym typeface="Symbol" panose="05050102010706020507" pitchFamily="18" charset="2"/>
              </a:rPr>
              <a:t>  </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B</a:t>
            </a:r>
          </a:p>
          <a:p>
            <a:pPr lvl="1" eaLnBrk="1" hangingPunct="1">
              <a:buFont typeface="Wingdings" panose="05000000000000000000" pitchFamily="2" charset="2"/>
              <a:buChar char="n"/>
            </a:pPr>
            <a:r>
              <a:rPr kumimoji="1" lang="en-US" altLang="zh-CN" b="0" i="1">
                <a:latin typeface="Times New Roman" panose="02020603050405020304" pitchFamily="18" charset="0"/>
                <a:ea typeface="宋体" panose="02010600030101010101" pitchFamily="2" charset="-122"/>
                <a:sym typeface="Symbol" panose="05050102010706020507" pitchFamily="18" charset="2"/>
              </a:rPr>
              <a:t>  </a:t>
            </a:r>
            <a:endParaRPr kumimoji="1" lang="en-US" altLang="zh-CN" b="0">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1890308" name="Object 4">
            <a:extLst>
              <a:ext uri="{FF2B5EF4-FFF2-40B4-BE49-F238E27FC236}">
                <a16:creationId xmlns:a16="http://schemas.microsoft.com/office/drawing/2014/main" id="{2ABDFE17-ADC7-4CA4-96BC-5BE81BF6D6DF}"/>
              </a:ext>
            </a:extLst>
          </p:cNvPr>
          <p:cNvGraphicFramePr>
            <a:graphicFrameLocks noChangeAspect="1"/>
          </p:cNvGraphicFramePr>
          <p:nvPr/>
        </p:nvGraphicFramePr>
        <p:xfrm>
          <a:off x="1362075" y="2765425"/>
          <a:ext cx="3743325" cy="407988"/>
        </p:xfrm>
        <a:graphic>
          <a:graphicData uri="http://schemas.openxmlformats.org/presentationml/2006/ole">
            <mc:AlternateContent xmlns:mc="http://schemas.openxmlformats.org/markup-compatibility/2006">
              <mc:Choice xmlns:v="urn:schemas-microsoft-com:vml" Requires="v">
                <p:oleObj spid="_x0000_s2112" name="Equation" r:id="rId5" imgW="1828800" imgH="203200" progId="Equation.3">
                  <p:embed/>
                </p:oleObj>
              </mc:Choice>
              <mc:Fallback>
                <p:oleObj name="Equation" r:id="rId5" imgW="1828800" imgH="203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075" y="2765425"/>
                        <a:ext cx="37433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0320" name="Oval 16">
            <a:extLst>
              <a:ext uri="{FF2B5EF4-FFF2-40B4-BE49-F238E27FC236}">
                <a16:creationId xmlns:a16="http://schemas.microsoft.com/office/drawing/2014/main" id="{D1141B74-8767-4A8B-9EEA-67C6E6A7B341}"/>
              </a:ext>
            </a:extLst>
          </p:cNvPr>
          <p:cNvSpPr>
            <a:spLocks noChangeArrowheads="1"/>
          </p:cNvSpPr>
          <p:nvPr/>
        </p:nvSpPr>
        <p:spPr bwMode="auto">
          <a:xfrm>
            <a:off x="4324350" y="2713038"/>
            <a:ext cx="78105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pic>
        <p:nvPicPr>
          <p:cNvPr id="5" name="图片 4">
            <a:extLst>
              <a:ext uri="{FF2B5EF4-FFF2-40B4-BE49-F238E27FC236}">
                <a16:creationId xmlns:a16="http://schemas.microsoft.com/office/drawing/2014/main" id="{A9A92B42-11FE-3718-C263-268974603D8B}"/>
              </a:ext>
            </a:extLst>
          </p:cNvPr>
          <p:cNvPicPr>
            <a:picLocks noChangeAspect="1"/>
          </p:cNvPicPr>
          <p:nvPr/>
        </p:nvPicPr>
        <p:blipFill>
          <a:blip r:embed="rId7"/>
          <a:stretch>
            <a:fillRect/>
          </a:stretch>
        </p:blipFill>
        <p:spPr>
          <a:xfrm>
            <a:off x="275774" y="3554816"/>
            <a:ext cx="8762992" cy="457200"/>
          </a:xfrm>
          <a:prstGeom prst="rect">
            <a:avLst/>
          </a:prstGeom>
        </p:spPr>
      </p:pic>
      <p:pic>
        <p:nvPicPr>
          <p:cNvPr id="7" name="图片 6">
            <a:extLst>
              <a:ext uri="{FF2B5EF4-FFF2-40B4-BE49-F238E27FC236}">
                <a16:creationId xmlns:a16="http://schemas.microsoft.com/office/drawing/2014/main" id="{55A7F9C8-76E8-4E31-B561-DF3BE19ECA1C}"/>
              </a:ext>
            </a:extLst>
          </p:cNvPr>
          <p:cNvPicPr>
            <a:picLocks noChangeAspect="1"/>
          </p:cNvPicPr>
          <p:nvPr/>
        </p:nvPicPr>
        <p:blipFill>
          <a:blip r:embed="rId8"/>
          <a:stretch>
            <a:fillRect/>
          </a:stretch>
        </p:blipFill>
        <p:spPr>
          <a:xfrm>
            <a:off x="207037" y="4653136"/>
            <a:ext cx="8632163" cy="1361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0307">
                                            <p:txEl>
                                              <p:pRg st="0" end="0"/>
                                            </p:txEl>
                                          </p:spTgt>
                                        </p:tgtEl>
                                        <p:attrNameLst>
                                          <p:attrName>style.visibility</p:attrName>
                                        </p:attrNameLst>
                                      </p:cBhvr>
                                      <p:to>
                                        <p:strVal val="visible"/>
                                      </p:to>
                                    </p:set>
                                    <p:animEffect transition="in" filter="strips(downRight)">
                                      <p:cBhvr>
                                        <p:cTn id="7" dur="500"/>
                                        <p:tgtEl>
                                          <p:spTgt spid="18903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0307">
                                            <p:txEl>
                                              <p:pRg st="1" end="1"/>
                                            </p:txEl>
                                          </p:spTgt>
                                        </p:tgtEl>
                                        <p:attrNameLst>
                                          <p:attrName>style.visibility</p:attrName>
                                        </p:attrNameLst>
                                      </p:cBhvr>
                                      <p:to>
                                        <p:strVal val="visible"/>
                                      </p:to>
                                    </p:set>
                                    <p:animEffect transition="in" filter="strips(downRight)">
                                      <p:cBhvr>
                                        <p:cTn id="12" dur="500"/>
                                        <p:tgtEl>
                                          <p:spTgt spid="18903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0307">
                                            <p:txEl>
                                              <p:pRg st="2" end="2"/>
                                            </p:txEl>
                                          </p:spTgt>
                                        </p:tgtEl>
                                        <p:attrNameLst>
                                          <p:attrName>style.visibility</p:attrName>
                                        </p:attrNameLst>
                                      </p:cBhvr>
                                      <p:to>
                                        <p:strVal val="visible"/>
                                      </p:to>
                                    </p:set>
                                    <p:animEffect transition="in" filter="strips(downRight)">
                                      <p:cBhvr>
                                        <p:cTn id="17" dur="500"/>
                                        <p:tgtEl>
                                          <p:spTgt spid="18903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0307">
                                            <p:txEl>
                                              <p:pRg st="3" end="3"/>
                                            </p:txEl>
                                          </p:spTgt>
                                        </p:tgtEl>
                                        <p:attrNameLst>
                                          <p:attrName>style.visibility</p:attrName>
                                        </p:attrNameLst>
                                      </p:cBhvr>
                                      <p:to>
                                        <p:strVal val="visible"/>
                                      </p:to>
                                    </p:set>
                                    <p:animEffect transition="in" filter="strips(downRight)">
                                      <p:cBhvr>
                                        <p:cTn id="22" dur="500"/>
                                        <p:tgtEl>
                                          <p:spTgt spid="18903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90307">
                                            <p:txEl>
                                              <p:pRg st="4" end="4"/>
                                            </p:txEl>
                                          </p:spTgt>
                                        </p:tgtEl>
                                        <p:attrNameLst>
                                          <p:attrName>style.visibility</p:attrName>
                                        </p:attrNameLst>
                                      </p:cBhvr>
                                      <p:to>
                                        <p:strVal val="visible"/>
                                      </p:to>
                                    </p:set>
                                    <p:animEffect transition="in" filter="strips(downRight)">
                                      <p:cBhvr>
                                        <p:cTn id="27" dur="500"/>
                                        <p:tgtEl>
                                          <p:spTgt spid="18903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90308"/>
                                        </p:tgtEl>
                                        <p:attrNameLst>
                                          <p:attrName>style.visibility</p:attrName>
                                        </p:attrNameLst>
                                      </p:cBhvr>
                                      <p:to>
                                        <p:strVal val="visible"/>
                                      </p:to>
                                    </p:set>
                                    <p:animEffect transition="in" filter="wipe(left)">
                                      <p:cBhvr>
                                        <p:cTn id="32" dur="500"/>
                                        <p:tgtEl>
                                          <p:spTgt spid="18903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90320"/>
                                        </p:tgtEl>
                                        <p:attrNameLst>
                                          <p:attrName>style.visibility</p:attrName>
                                        </p:attrNameLst>
                                      </p:cBhvr>
                                      <p:to>
                                        <p:strVal val="visible"/>
                                      </p:to>
                                    </p:set>
                                    <p:animEffect transition="in" filter="box(in)">
                                      <p:cBhvr>
                                        <p:cTn id="37" dur="500"/>
                                        <p:tgtEl>
                                          <p:spTgt spid="1890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0307" grpId="0" build="p" bldLvl="2" autoUpdateAnimBg="0"/>
      <p:bldP spid="18903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E13992C7-A025-40A4-A1F9-2E27E86A349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EDE323B-FCC0-44BC-8860-B46139DBEB97}" type="slidenum">
              <a:rPr lang="zh-CN" altLang="en-US" sz="1400" b="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2048003" name="Text Box 3">
            <a:extLst>
              <a:ext uri="{FF2B5EF4-FFF2-40B4-BE49-F238E27FC236}">
                <a16:creationId xmlns:a16="http://schemas.microsoft.com/office/drawing/2014/main" id="{0AB813E9-E09F-4F45-9206-4289FC7B598E}"/>
              </a:ext>
            </a:extLst>
          </p:cNvPr>
          <p:cNvSpPr txBox="1">
            <a:spLocks noChangeArrowheads="1"/>
          </p:cNvSpPr>
          <p:nvPr/>
        </p:nvSpPr>
        <p:spPr bwMode="auto">
          <a:xfrm>
            <a:off x="500063" y="500063"/>
            <a:ext cx="7696200" cy="457200"/>
          </a:xfrm>
          <a:prstGeom prst="rect">
            <a:avLst/>
          </a:prstGeom>
          <a:noFill/>
          <a:ln w="9525">
            <a:noFill/>
            <a:miter lim="800000"/>
            <a:headEnd/>
            <a:tailEnd/>
          </a:ln>
          <a:effectLst/>
        </p:spPr>
        <p:txBody>
          <a:bodyPr>
            <a:spAutoFit/>
          </a:bodyPr>
          <a:lstStyle/>
          <a:p>
            <a:pPr eaLnBrk="1" hangingPunct="1">
              <a:spcBef>
                <a:spcPct val="20000"/>
              </a:spcBef>
              <a:defRPr/>
            </a:pPr>
            <a:r>
              <a:rPr kumimoji="1" lang="en-US" altLang="zh-CN" dirty="0" err="1">
                <a:solidFill>
                  <a:srgbClr val="FF9933"/>
                </a:solidFill>
                <a:effectLst>
                  <a:outerShdw blurRad="38100" dist="38100" dir="2700000" algn="tl">
                    <a:srgbClr val="C0C0C0"/>
                  </a:outerShdw>
                </a:effectLst>
                <a:latin typeface="Times New Roman" pitchFamily="18" charset="0"/>
                <a:ea typeface="宋体" pitchFamily="2" charset="-122"/>
              </a:rPr>
              <a:t>Warshall</a:t>
            </a:r>
            <a:r>
              <a:rPr kumimoji="1" lang="en-US" altLang="zh-CN" dirty="0" err="1">
                <a:solidFill>
                  <a:srgbClr val="FF9933"/>
                </a:solidFill>
                <a:effectLst>
                  <a:outerShdw blurRad="38100" dist="38100" dir="2700000" algn="tl">
                    <a:srgbClr val="C0C0C0"/>
                  </a:outerShdw>
                </a:effectLst>
                <a:latin typeface="Arial"/>
                <a:ea typeface="宋体" pitchFamily="2" charset="-122"/>
              </a:rPr>
              <a:t>’</a:t>
            </a:r>
            <a:r>
              <a:rPr kumimoji="1" lang="en-US" altLang="zh-CN" dirty="0" err="1">
                <a:solidFill>
                  <a:srgbClr val="FF9933"/>
                </a:solidFill>
                <a:effectLst>
                  <a:outerShdw blurRad="38100" dist="38100" dir="2700000" algn="tl">
                    <a:srgbClr val="C0C0C0"/>
                  </a:outerShdw>
                </a:effectLst>
                <a:latin typeface="Times New Roman" pitchFamily="18" charset="0"/>
                <a:ea typeface="宋体" pitchFamily="2" charset="-122"/>
              </a:rPr>
              <a:t>s</a:t>
            </a:r>
            <a:r>
              <a:rPr kumimoji="1" lang="en-US" altLang="zh-CN" dirty="0">
                <a:solidFill>
                  <a:srgbClr val="FF9933"/>
                </a:solidFill>
                <a:effectLst>
                  <a:outerShdw blurRad="38100" dist="38100" dir="2700000" algn="tl">
                    <a:srgbClr val="C0C0C0"/>
                  </a:outerShdw>
                </a:effectLst>
                <a:latin typeface="Times New Roman" pitchFamily="18" charset="0"/>
                <a:ea typeface="宋体" pitchFamily="2" charset="-122"/>
              </a:rPr>
              <a:t> Algorithm </a:t>
            </a:r>
            <a:r>
              <a:rPr kumimoji="1" lang="zh-CN" altLang="en-US" dirty="0">
                <a:solidFill>
                  <a:srgbClr val="FF9933"/>
                </a:solidFill>
                <a:effectLst>
                  <a:outerShdw blurRad="38100" dist="38100" dir="2700000" algn="tl">
                    <a:srgbClr val="C0C0C0"/>
                  </a:outerShdw>
                </a:effectLst>
                <a:latin typeface="Times New Roman" pitchFamily="18" charset="0"/>
                <a:ea typeface="宋体" pitchFamily="2" charset="-122"/>
              </a:rPr>
              <a:t>沃舍尔算法</a:t>
            </a:r>
            <a:r>
              <a:rPr kumimoji="1" lang="en-US" altLang="zh-CN" dirty="0">
                <a:solidFill>
                  <a:schemeClr val="hlink"/>
                </a:solidFill>
                <a:latin typeface="Times New Roman" pitchFamily="18" charset="0"/>
                <a:ea typeface="宋体" pitchFamily="2" charset="-122"/>
              </a:rPr>
              <a:t> </a:t>
            </a:r>
          </a:p>
        </p:txBody>
      </p:sp>
      <p:sp>
        <p:nvSpPr>
          <p:cNvPr id="2048006" name="Text Box 6">
            <a:extLst>
              <a:ext uri="{FF2B5EF4-FFF2-40B4-BE49-F238E27FC236}">
                <a16:creationId xmlns:a16="http://schemas.microsoft.com/office/drawing/2014/main" id="{5987DF38-942B-4292-A8A3-A87C7F460028}"/>
              </a:ext>
            </a:extLst>
          </p:cNvPr>
          <p:cNvSpPr txBox="1">
            <a:spLocks noChangeArrowheads="1"/>
          </p:cNvSpPr>
          <p:nvPr/>
        </p:nvSpPr>
        <p:spPr bwMode="auto">
          <a:xfrm>
            <a:off x="500063" y="1447800"/>
            <a:ext cx="769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dirty="0" err="1">
                <a:latin typeface="Times New Roman" panose="02020603050405020304" pitchFamily="18" charset="0"/>
                <a:ea typeface="宋体" panose="02010600030101010101" pitchFamily="2" charset="-122"/>
              </a:rPr>
              <a:t>Warshall</a:t>
            </a:r>
            <a:r>
              <a:rPr kumimoji="1" lang="en-US" altLang="zh-CN" dirty="0">
                <a:latin typeface="Arial" panose="020B0604020202020204" pitchFamily="34" charset="0"/>
                <a:ea typeface="宋体" panose="02010600030101010101" pitchFamily="2" charset="-122"/>
              </a:rPr>
              <a:t> </a:t>
            </a:r>
            <a:r>
              <a:rPr kumimoji="1" lang="zh-CN" altLang="en-US" dirty="0">
                <a:latin typeface="Arial" panose="020B0604020202020204" pitchFamily="34" charset="0"/>
                <a:ea typeface="宋体" panose="02010600030101010101" pitchFamily="2" charset="-122"/>
              </a:rPr>
              <a:t>矩阵</a:t>
            </a:r>
            <a:endParaRPr kumimoji="1" lang="en-US" altLang="zh-CN" dirty="0">
              <a:latin typeface="Times New Roman" panose="02020603050405020304" pitchFamily="18" charset="0"/>
              <a:ea typeface="宋体" panose="02010600030101010101" pitchFamily="2" charset="-122"/>
            </a:endParaRPr>
          </a:p>
        </p:txBody>
      </p:sp>
      <p:graphicFrame>
        <p:nvGraphicFramePr>
          <p:cNvPr id="2048007" name="Object 7">
            <a:extLst>
              <a:ext uri="{FF2B5EF4-FFF2-40B4-BE49-F238E27FC236}">
                <a16:creationId xmlns:a16="http://schemas.microsoft.com/office/drawing/2014/main" id="{F9EBB5C6-76B8-4ACE-8327-A8E264D04C5C}"/>
              </a:ext>
            </a:extLst>
          </p:cNvPr>
          <p:cNvGraphicFramePr>
            <a:graphicFrameLocks noChangeAspect="1"/>
          </p:cNvGraphicFramePr>
          <p:nvPr>
            <p:extLst>
              <p:ext uri="{D42A27DB-BD31-4B8C-83A1-F6EECF244321}">
                <p14:modId xmlns:p14="http://schemas.microsoft.com/office/powerpoint/2010/main" val="1832126797"/>
              </p:ext>
            </p:extLst>
          </p:nvPr>
        </p:nvGraphicFramePr>
        <p:xfrm>
          <a:off x="2962275" y="1327670"/>
          <a:ext cx="2819400" cy="447675"/>
        </p:xfrm>
        <a:graphic>
          <a:graphicData uri="http://schemas.openxmlformats.org/presentationml/2006/ole">
            <mc:AlternateContent xmlns:mc="http://schemas.openxmlformats.org/markup-compatibility/2006">
              <mc:Choice xmlns:v="urn:schemas-microsoft-com:vml" Requires="v">
                <p:oleObj spid="_x0000_s41267" r:id="rId5" imgW="1447800" imgH="228600" progId="Equation.3">
                  <p:embed/>
                </p:oleObj>
              </mc:Choice>
              <mc:Fallback>
                <p:oleObj r:id="rId5" imgW="1447800" imgH="228600" progId="Equation.3">
                  <p:embed/>
                  <p:pic>
                    <p:nvPicPr>
                      <p:cNvPr id="2048007" name="Object 7">
                        <a:extLst>
                          <a:ext uri="{FF2B5EF4-FFF2-40B4-BE49-F238E27FC236}">
                            <a16:creationId xmlns:a16="http://schemas.microsoft.com/office/drawing/2014/main" id="{F9EBB5C6-76B8-4ACE-8327-A8E264D04C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2275" y="1327670"/>
                        <a:ext cx="281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008" name="Object 8">
            <a:extLst>
              <a:ext uri="{FF2B5EF4-FFF2-40B4-BE49-F238E27FC236}">
                <a16:creationId xmlns:a16="http://schemas.microsoft.com/office/drawing/2014/main" id="{EF1BF454-F5FC-4FCE-BA58-A63D74BEA60C}"/>
              </a:ext>
            </a:extLst>
          </p:cNvPr>
          <p:cNvGraphicFramePr>
            <a:graphicFrameLocks noChangeAspect="1"/>
          </p:cNvGraphicFramePr>
          <p:nvPr>
            <p:extLst>
              <p:ext uri="{D42A27DB-BD31-4B8C-83A1-F6EECF244321}">
                <p14:modId xmlns:p14="http://schemas.microsoft.com/office/powerpoint/2010/main" val="1920558477"/>
              </p:ext>
            </p:extLst>
          </p:nvPr>
        </p:nvGraphicFramePr>
        <p:xfrm>
          <a:off x="2843808" y="2340099"/>
          <a:ext cx="1135063" cy="384175"/>
        </p:xfrm>
        <a:graphic>
          <a:graphicData uri="http://schemas.openxmlformats.org/presentationml/2006/ole">
            <mc:AlternateContent xmlns:mc="http://schemas.openxmlformats.org/markup-compatibility/2006">
              <mc:Choice xmlns:v="urn:schemas-microsoft-com:vml" Requires="v">
                <p:oleObj spid="_x0000_s41268" name="Equation" r:id="rId7" imgW="749160" imgH="253800" progId="Equation.DSMT4">
                  <p:embed/>
                </p:oleObj>
              </mc:Choice>
              <mc:Fallback>
                <p:oleObj name="Equation" r:id="rId7" imgW="749160" imgH="253800" progId="Equation.DSMT4">
                  <p:embed/>
                  <p:pic>
                    <p:nvPicPr>
                      <p:cNvPr id="2048008" name="Object 8">
                        <a:extLst>
                          <a:ext uri="{FF2B5EF4-FFF2-40B4-BE49-F238E27FC236}">
                            <a16:creationId xmlns:a16="http://schemas.microsoft.com/office/drawing/2014/main" id="{EF1BF454-F5FC-4FCE-BA58-A63D74BEA60C}"/>
                          </a:ext>
                        </a:extLst>
                      </p:cNvPr>
                      <p:cNvPicPr>
                        <a:picLocks noChangeAspect="1" noChangeArrowheads="1"/>
                      </p:cNvPicPr>
                      <p:nvPr/>
                    </p:nvPicPr>
                    <p:blipFill>
                      <a:blip r:embed="rId8"/>
                      <a:srcRect/>
                      <a:stretch>
                        <a:fillRect/>
                      </a:stretch>
                    </p:blipFill>
                    <p:spPr bwMode="auto">
                      <a:xfrm>
                        <a:off x="2843808" y="2340099"/>
                        <a:ext cx="1135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009" name="Object 9">
            <a:extLst>
              <a:ext uri="{FF2B5EF4-FFF2-40B4-BE49-F238E27FC236}">
                <a16:creationId xmlns:a16="http://schemas.microsoft.com/office/drawing/2014/main" id="{95EE867A-1449-4441-86D1-56E81BE3C495}"/>
              </a:ext>
            </a:extLst>
          </p:cNvPr>
          <p:cNvGraphicFramePr>
            <a:graphicFrameLocks noChangeAspect="1"/>
          </p:cNvGraphicFramePr>
          <p:nvPr>
            <p:extLst>
              <p:ext uri="{D42A27DB-BD31-4B8C-83A1-F6EECF244321}">
                <p14:modId xmlns:p14="http://schemas.microsoft.com/office/powerpoint/2010/main" val="4097387692"/>
              </p:ext>
            </p:extLst>
          </p:nvPr>
        </p:nvGraphicFramePr>
        <p:xfrm>
          <a:off x="1055688" y="2216150"/>
          <a:ext cx="1112837" cy="447675"/>
        </p:xfrm>
        <a:graphic>
          <a:graphicData uri="http://schemas.openxmlformats.org/presentationml/2006/ole">
            <mc:AlternateContent xmlns:mc="http://schemas.openxmlformats.org/markup-compatibility/2006">
              <mc:Choice xmlns:v="urn:schemas-microsoft-com:vml" Requires="v">
                <p:oleObj spid="_x0000_s41269" name="Equation" r:id="rId9" imgW="571320" imgH="228600" progId="Equation.DSMT4">
                  <p:embed/>
                </p:oleObj>
              </mc:Choice>
              <mc:Fallback>
                <p:oleObj name="Equation" r:id="rId9" imgW="571320" imgH="228600" progId="Equation.DSMT4">
                  <p:embed/>
                  <p:pic>
                    <p:nvPicPr>
                      <p:cNvPr id="2048009" name="Object 9">
                        <a:extLst>
                          <a:ext uri="{FF2B5EF4-FFF2-40B4-BE49-F238E27FC236}">
                            <a16:creationId xmlns:a16="http://schemas.microsoft.com/office/drawing/2014/main" id="{95EE867A-1449-4441-86D1-56E81BE3C495}"/>
                          </a:ext>
                        </a:extLst>
                      </p:cNvPr>
                      <p:cNvPicPr>
                        <a:picLocks noChangeAspect="1" noChangeArrowheads="1"/>
                      </p:cNvPicPr>
                      <p:nvPr/>
                    </p:nvPicPr>
                    <p:blipFill>
                      <a:blip r:embed="rId10"/>
                      <a:srcRect/>
                      <a:stretch>
                        <a:fillRect/>
                      </a:stretch>
                    </p:blipFill>
                    <p:spPr bwMode="auto">
                      <a:xfrm>
                        <a:off x="1055688" y="2216150"/>
                        <a:ext cx="11128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010" name="Object 10">
            <a:extLst>
              <a:ext uri="{FF2B5EF4-FFF2-40B4-BE49-F238E27FC236}">
                <a16:creationId xmlns:a16="http://schemas.microsoft.com/office/drawing/2014/main" id="{94C11B54-06BA-4673-AB9C-783709C9F2D6}"/>
              </a:ext>
            </a:extLst>
          </p:cNvPr>
          <p:cNvGraphicFramePr>
            <a:graphicFrameLocks noChangeAspect="1"/>
          </p:cNvGraphicFramePr>
          <p:nvPr>
            <p:extLst>
              <p:ext uri="{D42A27DB-BD31-4B8C-83A1-F6EECF244321}">
                <p14:modId xmlns:p14="http://schemas.microsoft.com/office/powerpoint/2010/main" val="3434205343"/>
              </p:ext>
            </p:extLst>
          </p:nvPr>
        </p:nvGraphicFramePr>
        <p:xfrm>
          <a:off x="5034502" y="2216821"/>
          <a:ext cx="1335088" cy="471488"/>
        </p:xfrm>
        <a:graphic>
          <a:graphicData uri="http://schemas.openxmlformats.org/presentationml/2006/ole">
            <mc:AlternateContent xmlns:mc="http://schemas.openxmlformats.org/markup-compatibility/2006">
              <mc:Choice xmlns:v="urn:schemas-microsoft-com:vml" Requires="v">
                <p:oleObj spid="_x0000_s41270" name="Equation" r:id="rId11" imgW="685800" imgH="241200" progId="Equation.DSMT4">
                  <p:embed/>
                </p:oleObj>
              </mc:Choice>
              <mc:Fallback>
                <p:oleObj name="Equation" r:id="rId11" imgW="685800" imgH="241200" progId="Equation.DSMT4">
                  <p:embed/>
                  <p:pic>
                    <p:nvPicPr>
                      <p:cNvPr id="2048010" name="Object 10">
                        <a:extLst>
                          <a:ext uri="{FF2B5EF4-FFF2-40B4-BE49-F238E27FC236}">
                            <a16:creationId xmlns:a16="http://schemas.microsoft.com/office/drawing/2014/main" id="{94C11B54-06BA-4673-AB9C-783709C9F2D6}"/>
                          </a:ext>
                        </a:extLst>
                      </p:cNvPr>
                      <p:cNvPicPr>
                        <a:picLocks noChangeAspect="1" noChangeArrowheads="1"/>
                      </p:cNvPicPr>
                      <p:nvPr/>
                    </p:nvPicPr>
                    <p:blipFill>
                      <a:blip r:embed="rId12"/>
                      <a:srcRect/>
                      <a:stretch>
                        <a:fillRect/>
                      </a:stretch>
                    </p:blipFill>
                    <p:spPr bwMode="auto">
                      <a:xfrm>
                        <a:off x="5034502" y="2216821"/>
                        <a:ext cx="13350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
            <a:extLst>
              <a:ext uri="{FF2B5EF4-FFF2-40B4-BE49-F238E27FC236}">
                <a16:creationId xmlns:a16="http://schemas.microsoft.com/office/drawing/2014/main" id="{85DD4F15-8D8A-465F-9653-1D5F393D4423}"/>
              </a:ext>
            </a:extLst>
          </p:cNvPr>
          <p:cNvSpPr txBox="1">
            <a:spLocks noChangeArrowheads="1"/>
          </p:cNvSpPr>
          <p:nvPr/>
        </p:nvSpPr>
        <p:spPr bwMode="auto">
          <a:xfrm>
            <a:off x="4800600" y="109538"/>
            <a:ext cx="4343400" cy="366712"/>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pitchFamily="34" charset="0"/>
                <a:ea typeface="宋体" pitchFamily="2" charset="-122"/>
                <a:cs typeface="Arial" pitchFamily="34" charset="0"/>
                <a:sym typeface="Webdings" pitchFamily="18" charset="2"/>
              </a:rPr>
              <a:t>9.4   Closures of Relations</a:t>
            </a:r>
            <a:endParaRPr kumimoji="1" lang="en-US" altLang="zh-CN" dirty="0">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pic>
        <p:nvPicPr>
          <p:cNvPr id="4" name="图片 3">
            <a:extLst>
              <a:ext uri="{FF2B5EF4-FFF2-40B4-BE49-F238E27FC236}">
                <a16:creationId xmlns:a16="http://schemas.microsoft.com/office/drawing/2014/main" id="{0B4A1C7A-9C8F-4175-B1EB-0595A72C45DD}"/>
              </a:ext>
            </a:extLst>
          </p:cNvPr>
          <p:cNvPicPr>
            <a:picLocks noChangeAspect="1"/>
          </p:cNvPicPr>
          <p:nvPr/>
        </p:nvPicPr>
        <p:blipFill>
          <a:blip r:embed="rId13"/>
          <a:stretch>
            <a:fillRect/>
          </a:stretch>
        </p:blipFill>
        <p:spPr>
          <a:xfrm>
            <a:off x="280547" y="2658404"/>
            <a:ext cx="9040105" cy="2672727"/>
          </a:xfrm>
          <a:prstGeom prst="rect">
            <a:avLst/>
          </a:prstGeom>
        </p:spPr>
      </p:pic>
      <p:sp>
        <p:nvSpPr>
          <p:cNvPr id="6" name="矩形 5">
            <a:extLst>
              <a:ext uri="{FF2B5EF4-FFF2-40B4-BE49-F238E27FC236}">
                <a16:creationId xmlns:a16="http://schemas.microsoft.com/office/drawing/2014/main" id="{074E11D2-788D-46CA-8D90-27D079D00E56}"/>
              </a:ext>
            </a:extLst>
          </p:cNvPr>
          <p:cNvSpPr/>
          <p:nvPr/>
        </p:nvSpPr>
        <p:spPr bwMode="auto">
          <a:xfrm>
            <a:off x="2843808" y="4581128"/>
            <a:ext cx="3240360" cy="48386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pPr>
            <a:endParaRPr kumimoji="0" lang="zh-CN" altLang="en-US" sz="2400" b="1" i="0" u="none" strike="noStrike" cap="none" normalizeH="0" baseline="0">
              <a:ln>
                <a:noFill/>
              </a:ln>
              <a:solidFill>
                <a:schemeClr val="tx1"/>
              </a:solidFill>
              <a:effectLst/>
              <a:latin typeface="楷体_GB2312" pitchFamily="49" charset="-122"/>
              <a:ea typeface="楷体_GB2312" pitchFamily="49" charset="-122"/>
            </a:endParaRPr>
          </a:p>
        </p:txBody>
      </p:sp>
      <p:sp>
        <p:nvSpPr>
          <p:cNvPr id="5" name="矩形 4">
            <a:extLst>
              <a:ext uri="{FF2B5EF4-FFF2-40B4-BE49-F238E27FC236}">
                <a16:creationId xmlns:a16="http://schemas.microsoft.com/office/drawing/2014/main" id="{222EE039-F955-462F-948F-E09A0AD1B140}"/>
              </a:ext>
            </a:extLst>
          </p:cNvPr>
          <p:cNvSpPr/>
          <p:nvPr/>
        </p:nvSpPr>
        <p:spPr bwMode="auto">
          <a:xfrm>
            <a:off x="3131839" y="4532114"/>
            <a:ext cx="3374083" cy="483867"/>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pPr>
            <a:endParaRPr kumimoji="0" lang="zh-CN" altLang="en-US" sz="2400" b="1" i="0" u="none" strike="noStrike" cap="none" normalizeH="0" baseline="0">
              <a:ln>
                <a:noFill/>
              </a:ln>
              <a:solidFill>
                <a:schemeClr val="tx1"/>
              </a:solidFill>
              <a:effectLst/>
              <a:latin typeface="楷体_GB2312" pitchFamily="49" charset="-122"/>
              <a:ea typeface="楷体_GB2312" pitchFamily="49" charset="-122"/>
            </a:endParaRPr>
          </a:p>
        </p:txBody>
      </p:sp>
      <p:graphicFrame>
        <p:nvGraphicFramePr>
          <p:cNvPr id="15" name="Object 3">
            <a:extLst>
              <a:ext uri="{FF2B5EF4-FFF2-40B4-BE49-F238E27FC236}">
                <a16:creationId xmlns:a16="http://schemas.microsoft.com/office/drawing/2014/main" id="{C668F542-0B7B-47E9-A33E-F576D9940129}"/>
              </a:ext>
            </a:extLst>
          </p:cNvPr>
          <p:cNvGraphicFramePr>
            <a:graphicFrameLocks noChangeAspect="1"/>
          </p:cNvGraphicFramePr>
          <p:nvPr>
            <p:extLst>
              <p:ext uri="{D42A27DB-BD31-4B8C-83A1-F6EECF244321}">
                <p14:modId xmlns:p14="http://schemas.microsoft.com/office/powerpoint/2010/main" val="3689001078"/>
              </p:ext>
            </p:extLst>
          </p:nvPr>
        </p:nvGraphicFramePr>
        <p:xfrm>
          <a:off x="3201273" y="4581128"/>
          <a:ext cx="3235214" cy="418985"/>
        </p:xfrm>
        <a:graphic>
          <a:graphicData uri="http://schemas.openxmlformats.org/presentationml/2006/ole">
            <mc:AlternateContent xmlns:mc="http://schemas.openxmlformats.org/markup-compatibility/2006">
              <mc:Choice xmlns:v="urn:schemas-microsoft-com:vml" Requires="v">
                <p:oleObj spid="_x0000_s41271" name="Equation" r:id="rId14" imgW="2057400" imgH="266700" progId="Equation.DSMT4">
                  <p:embed/>
                </p:oleObj>
              </mc:Choice>
              <mc:Fallback>
                <p:oleObj name="Equation" r:id="rId14" imgW="2057400" imgH="266700" progId="Equation.DSMT4">
                  <p:embed/>
                  <p:pic>
                    <p:nvPicPr>
                      <p:cNvPr id="2050051" name="Object 3">
                        <a:extLst>
                          <a:ext uri="{FF2B5EF4-FFF2-40B4-BE49-F238E27FC236}">
                            <a16:creationId xmlns:a16="http://schemas.microsoft.com/office/drawing/2014/main" id="{7E645E19-F3D4-4F62-9940-FDA3083B12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1273" y="4581128"/>
                        <a:ext cx="3235214" cy="418985"/>
                      </a:xfrm>
                      <a:prstGeom prst="rect">
                        <a:avLst/>
                      </a:prstGeom>
                      <a:noFill/>
                      <a:ln>
                        <a:noFill/>
                      </a:ln>
                    </p:spPr>
                  </p:pic>
                </p:oleObj>
              </mc:Fallback>
            </mc:AlternateContent>
          </a:graphicData>
        </a:graphic>
      </p:graphicFrame>
      <p:sp>
        <p:nvSpPr>
          <p:cNvPr id="7" name="文本框 6">
            <a:extLst>
              <a:ext uri="{FF2B5EF4-FFF2-40B4-BE49-F238E27FC236}">
                <a16:creationId xmlns:a16="http://schemas.microsoft.com/office/drawing/2014/main" id="{4469E261-A8DD-4A21-87D8-BF796EBBE024}"/>
              </a:ext>
            </a:extLst>
          </p:cNvPr>
          <p:cNvSpPr txBox="1"/>
          <p:nvPr/>
        </p:nvSpPr>
        <p:spPr>
          <a:xfrm>
            <a:off x="244466" y="5469157"/>
            <a:ext cx="8643937" cy="830997"/>
          </a:xfrm>
          <a:prstGeom prst="rect">
            <a:avLst/>
          </a:prstGeom>
          <a:noFill/>
        </p:spPr>
        <p:txBody>
          <a:bodyPr wrap="square" rtlCol="0">
            <a:spAutoFit/>
          </a:bodyPr>
          <a:lstStyle/>
          <a:p>
            <a:r>
              <a:rPr lang="zh-CN" altLang="en-US" b="0" dirty="0"/>
              <a:t>从</a:t>
            </a:r>
            <a:r>
              <a:rPr lang="en-US" altLang="zh-CN" b="0" dirty="0"/>
              <a:t>Wk-1</a:t>
            </a:r>
            <a:r>
              <a:rPr lang="zh-CN" altLang="en-US" b="0" dirty="0"/>
              <a:t>到</a:t>
            </a:r>
            <a:r>
              <a:rPr lang="en-US" altLang="zh-CN" b="0" dirty="0" err="1"/>
              <a:t>Wk</a:t>
            </a:r>
            <a:r>
              <a:rPr lang="zh-CN" altLang="en-US" b="0" dirty="0"/>
              <a:t>，</a:t>
            </a:r>
            <a:r>
              <a:rPr lang="en-US" altLang="zh-CN" b="0" dirty="0" err="1"/>
              <a:t>Wk</a:t>
            </a:r>
            <a:r>
              <a:rPr lang="zh-CN" altLang="en-US" b="0" dirty="0"/>
              <a:t>首先继承</a:t>
            </a:r>
            <a:r>
              <a:rPr lang="en-US" altLang="zh-CN" b="0" dirty="0"/>
              <a:t>Wk-1</a:t>
            </a:r>
            <a:r>
              <a:rPr lang="zh-CN" altLang="en-US" b="0" dirty="0"/>
              <a:t>的</a:t>
            </a:r>
            <a:r>
              <a:rPr lang="en-US" altLang="zh-CN" b="0" dirty="0"/>
              <a:t>1</a:t>
            </a:r>
            <a:r>
              <a:rPr lang="zh-CN" altLang="en-US" b="0" dirty="0"/>
              <a:t>，然后找传递，关键就是观察上式子</a:t>
            </a:r>
            <a:endParaRPr lang="en-US" altLang="zh-CN" b="0" dirty="0"/>
          </a:p>
        </p:txBody>
      </p:sp>
      <p:sp>
        <p:nvSpPr>
          <p:cNvPr id="8" name="文本框 7">
            <a:extLst>
              <a:ext uri="{FF2B5EF4-FFF2-40B4-BE49-F238E27FC236}">
                <a16:creationId xmlns:a16="http://schemas.microsoft.com/office/drawing/2014/main" id="{0CE8EE24-6EE5-490F-AE47-87620EAE03E3}"/>
              </a:ext>
            </a:extLst>
          </p:cNvPr>
          <p:cNvSpPr txBox="1"/>
          <p:nvPr/>
        </p:nvSpPr>
        <p:spPr>
          <a:xfrm>
            <a:off x="6542132" y="2024488"/>
            <a:ext cx="2448272" cy="830997"/>
          </a:xfrm>
          <a:prstGeom prst="rect">
            <a:avLst/>
          </a:prstGeom>
          <a:noFill/>
        </p:spPr>
        <p:txBody>
          <a:bodyPr wrap="square" rtlCol="0">
            <a:spAutoFit/>
          </a:bodyPr>
          <a:lstStyle/>
          <a:p>
            <a:r>
              <a:rPr lang="zh-CN" altLang="en-US" dirty="0"/>
              <a:t>传递闭包的关系矩阵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48003">
                                            <p:txEl>
                                              <p:pRg st="0" end="0"/>
                                            </p:txEl>
                                          </p:spTgt>
                                        </p:tgtEl>
                                        <p:attrNameLst>
                                          <p:attrName>style.visibility</p:attrName>
                                        </p:attrNameLst>
                                      </p:cBhvr>
                                      <p:to>
                                        <p:strVal val="visible"/>
                                      </p:to>
                                    </p:set>
                                    <p:animEffect transition="in" filter="strips(downRight)">
                                      <p:cBhvr>
                                        <p:cTn id="7" dur="500"/>
                                        <p:tgtEl>
                                          <p:spTgt spid="20480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006">
                                            <p:txEl>
                                              <p:pRg st="0" end="0"/>
                                            </p:txEl>
                                          </p:spTgt>
                                        </p:tgtEl>
                                        <p:attrNameLst>
                                          <p:attrName>style.visibility</p:attrName>
                                        </p:attrNameLst>
                                      </p:cBhvr>
                                      <p:to>
                                        <p:strVal val="visible"/>
                                      </p:to>
                                    </p:set>
                                    <p:animEffect transition="in" filter="strips(downRight)">
                                      <p:cBhvr>
                                        <p:cTn id="12" dur="500"/>
                                        <p:tgtEl>
                                          <p:spTgt spid="204800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48007"/>
                                        </p:tgtEl>
                                        <p:attrNameLst>
                                          <p:attrName>style.visibility</p:attrName>
                                        </p:attrNameLst>
                                      </p:cBhvr>
                                      <p:to>
                                        <p:strVal val="visible"/>
                                      </p:to>
                                    </p:set>
                                    <p:animEffect transition="in" filter="checkerboard(across)">
                                      <p:cBhvr>
                                        <p:cTn id="17" dur="500"/>
                                        <p:tgtEl>
                                          <p:spTgt spid="20480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48009"/>
                                        </p:tgtEl>
                                        <p:attrNameLst>
                                          <p:attrName>style.visibility</p:attrName>
                                        </p:attrNameLst>
                                      </p:cBhvr>
                                      <p:to>
                                        <p:strVal val="visible"/>
                                      </p:to>
                                    </p:set>
                                    <p:animEffect transition="in" filter="checkerboard(across)">
                                      <p:cBhvr>
                                        <p:cTn id="22" dur="500"/>
                                        <p:tgtEl>
                                          <p:spTgt spid="20480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48008"/>
                                        </p:tgtEl>
                                        <p:attrNameLst>
                                          <p:attrName>style.visibility</p:attrName>
                                        </p:attrNameLst>
                                      </p:cBhvr>
                                      <p:to>
                                        <p:strVal val="visible"/>
                                      </p:to>
                                    </p:set>
                                    <p:animEffect transition="in" filter="checkerboard(across)">
                                      <p:cBhvr>
                                        <p:cTn id="27" dur="500"/>
                                        <p:tgtEl>
                                          <p:spTgt spid="20480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048010"/>
                                        </p:tgtEl>
                                        <p:attrNameLst>
                                          <p:attrName>style.visibility</p:attrName>
                                        </p:attrNameLst>
                                      </p:cBhvr>
                                      <p:to>
                                        <p:strVal val="visible"/>
                                      </p:to>
                                    </p:set>
                                    <p:animEffect transition="in" filter="checkerboard(across)">
                                      <p:cBhvr>
                                        <p:cTn id="32" dur="500"/>
                                        <p:tgtEl>
                                          <p:spTgt spid="2048010"/>
                                        </p:tgtEl>
                                      </p:cBhvr>
                                    </p:animEffect>
                                  </p:childTnLst>
                                </p:cTn>
                              </p:par>
                            </p:childTnLst>
                          </p:cTn>
                        </p:par>
                        <p:par>
                          <p:cTn id="33" fill="hold">
                            <p:stCondLst>
                              <p:cond delay="500"/>
                            </p:stCondLst>
                            <p:childTnLst>
                              <p:par>
                                <p:cTn id="34" presetID="5" presetClass="entr" presetSubtype="10"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heckerboard(across)">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03" grpId="0" build="p" bldLvl="3" autoUpdateAnimBg="0" advAuto="0"/>
      <p:bldP spid="2048006"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EEA92677-7FAA-466B-A3BB-A6843FFEBC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40883F0-84F2-4CFB-9053-9EA0DE23A0DA}" type="slidenum">
              <a:rPr lang="zh-CN" altLang="en-US" sz="1400" b="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4744A9E5-0DF0-4C62-A90A-39661CA81A7A}"/>
              </a:ext>
            </a:extLst>
          </p:cNvPr>
          <p:cNvGrpSpPr>
            <a:grpSpLocks/>
          </p:cNvGrpSpPr>
          <p:nvPr/>
        </p:nvGrpSpPr>
        <p:grpSpPr bwMode="auto">
          <a:xfrm>
            <a:off x="0" y="500063"/>
            <a:ext cx="8786813" cy="523875"/>
            <a:chOff x="192" y="480"/>
            <a:chExt cx="5397" cy="288"/>
          </a:xfrm>
        </p:grpSpPr>
        <p:sp>
          <p:nvSpPr>
            <p:cNvPr id="51225" name="Text Box 4">
              <a:extLst>
                <a:ext uri="{FF2B5EF4-FFF2-40B4-BE49-F238E27FC236}">
                  <a16:creationId xmlns:a16="http://schemas.microsoft.com/office/drawing/2014/main" id="{D6088F2F-D0A4-4E6A-B6E6-0BD8772DCBB8}"/>
                </a:ext>
              </a:extLst>
            </p:cNvPr>
            <p:cNvSpPr txBox="1">
              <a:spLocks noChangeArrowheads="1"/>
            </p:cNvSpPr>
            <p:nvPr/>
          </p:nvSpPr>
          <p:spPr bwMode="auto">
            <a:xfrm>
              <a:off x="192" y="480"/>
              <a:ext cx="5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Let</a:t>
              </a:r>
            </a:p>
          </p:txBody>
        </p:sp>
        <p:graphicFrame>
          <p:nvGraphicFramePr>
            <p:cNvPr id="51226" name="Object 5">
              <a:extLst>
                <a:ext uri="{FF2B5EF4-FFF2-40B4-BE49-F238E27FC236}">
                  <a16:creationId xmlns:a16="http://schemas.microsoft.com/office/drawing/2014/main" id="{0AC47A46-2B41-4C95-9505-AEACE40A308E}"/>
                </a:ext>
              </a:extLst>
            </p:cNvPr>
            <p:cNvGraphicFramePr>
              <a:graphicFrameLocks noChangeAspect="1"/>
            </p:cNvGraphicFramePr>
            <p:nvPr/>
          </p:nvGraphicFramePr>
          <p:xfrm>
            <a:off x="1815" y="539"/>
            <a:ext cx="3774" cy="216"/>
          </p:xfrm>
          <a:graphic>
            <a:graphicData uri="http://schemas.openxmlformats.org/presentationml/2006/ole">
              <mc:AlternateContent xmlns:mc="http://schemas.openxmlformats.org/markup-compatibility/2006">
                <mc:Choice xmlns:v="urn:schemas-microsoft-com:vml" Requires="v">
                  <p:oleObj spid="_x0000_s44400" r:id="rId4" imgW="3505200" imgH="203200" progId="Equation.3">
                    <p:embed/>
                  </p:oleObj>
                </mc:Choice>
                <mc:Fallback>
                  <p:oleObj r:id="rId4" imgW="3505200" imgH="203200" progId="Equation.3">
                    <p:embed/>
                    <p:pic>
                      <p:nvPicPr>
                        <p:cNvPr id="51226" name="Object 5">
                          <a:extLst>
                            <a:ext uri="{FF2B5EF4-FFF2-40B4-BE49-F238E27FC236}">
                              <a16:creationId xmlns:a16="http://schemas.microsoft.com/office/drawing/2014/main" id="{0AC47A46-2B41-4C95-9505-AEACE40A3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 y="539"/>
                          <a:ext cx="377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54150" name="AutoShape 6">
            <a:extLst>
              <a:ext uri="{FF2B5EF4-FFF2-40B4-BE49-F238E27FC236}">
                <a16:creationId xmlns:a16="http://schemas.microsoft.com/office/drawing/2014/main" id="{BB58154A-E4E6-4816-A703-BDAD568B990C}"/>
              </a:ext>
            </a:extLst>
          </p:cNvPr>
          <p:cNvSpPr>
            <a:spLocks noChangeArrowheads="1"/>
          </p:cNvSpPr>
          <p:nvPr/>
        </p:nvSpPr>
        <p:spPr bwMode="auto">
          <a:xfrm>
            <a:off x="642938" y="1000125"/>
            <a:ext cx="7696200" cy="48768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chemeClr val="hlink"/>
                </a:solidFill>
                <a:latin typeface="Times New Roman" panose="02020603050405020304" pitchFamily="18" charset="0"/>
                <a:ea typeface="宋体" panose="02010600030101010101" pitchFamily="2" charset="-122"/>
              </a:rPr>
              <a:t>Solution:</a:t>
            </a:r>
            <a:endParaRPr kumimoji="1" lang="en-US" altLang="zh-CN">
              <a:latin typeface="Times New Roman" panose="02020603050405020304" pitchFamily="18" charset="0"/>
              <a:ea typeface="宋体" panose="02010600030101010101" pitchFamily="2" charset="-122"/>
            </a:endParaRPr>
          </a:p>
        </p:txBody>
      </p:sp>
      <p:pic>
        <p:nvPicPr>
          <p:cNvPr id="2054151" name="Picture 7">
            <a:extLst>
              <a:ext uri="{FF2B5EF4-FFF2-40B4-BE49-F238E27FC236}">
                <a16:creationId xmlns:a16="http://schemas.microsoft.com/office/drawing/2014/main" id="{0351877B-7674-4E7D-ABEE-B8344F1E1C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681163"/>
            <a:ext cx="21336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152" name="Line 8">
            <a:extLst>
              <a:ext uri="{FF2B5EF4-FFF2-40B4-BE49-F238E27FC236}">
                <a16:creationId xmlns:a16="http://schemas.microsoft.com/office/drawing/2014/main" id="{778723A9-639E-41AD-BA9F-23C4A1163063}"/>
              </a:ext>
            </a:extLst>
          </p:cNvPr>
          <p:cNvSpPr>
            <a:spLocks noChangeShapeType="1"/>
          </p:cNvSpPr>
          <p:nvPr/>
        </p:nvSpPr>
        <p:spPr bwMode="auto">
          <a:xfrm>
            <a:off x="1763688" y="1765565"/>
            <a:ext cx="0" cy="1524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4154" name="Object 10">
            <a:extLst>
              <a:ext uri="{FF2B5EF4-FFF2-40B4-BE49-F238E27FC236}">
                <a16:creationId xmlns:a16="http://schemas.microsoft.com/office/drawing/2014/main" id="{2BB47CC3-3635-464C-86A2-E2817B7BAEF5}"/>
              </a:ext>
            </a:extLst>
          </p:cNvPr>
          <p:cNvGraphicFramePr>
            <a:graphicFrameLocks noChangeAspect="1"/>
          </p:cNvGraphicFramePr>
          <p:nvPr/>
        </p:nvGraphicFramePr>
        <p:xfrm>
          <a:off x="3352800" y="1681163"/>
          <a:ext cx="1905000" cy="1717675"/>
        </p:xfrm>
        <a:graphic>
          <a:graphicData uri="http://schemas.openxmlformats.org/presentationml/2006/ole">
            <mc:AlternateContent xmlns:mc="http://schemas.openxmlformats.org/markup-compatibility/2006">
              <mc:Choice xmlns:v="urn:schemas-microsoft-com:vml" Requires="v">
                <p:oleObj spid="_x0000_s44401" r:id="rId7" imgW="1270000" imgH="1143000" progId="Equation.3">
                  <p:embed/>
                </p:oleObj>
              </mc:Choice>
              <mc:Fallback>
                <p:oleObj r:id="rId7" imgW="1270000" imgH="1143000" progId="Equation.3">
                  <p:embed/>
                  <p:pic>
                    <p:nvPicPr>
                      <p:cNvPr id="2054154" name="Object 10">
                        <a:extLst>
                          <a:ext uri="{FF2B5EF4-FFF2-40B4-BE49-F238E27FC236}">
                            <a16:creationId xmlns:a16="http://schemas.microsoft.com/office/drawing/2014/main" id="{2BB47CC3-3635-464C-86A2-E2817B7BAE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1681163"/>
                        <a:ext cx="19050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55" name="Line 11">
            <a:extLst>
              <a:ext uri="{FF2B5EF4-FFF2-40B4-BE49-F238E27FC236}">
                <a16:creationId xmlns:a16="http://schemas.microsoft.com/office/drawing/2014/main" id="{572C1784-DE84-42D9-BE0E-C3A9CEE74080}"/>
              </a:ext>
            </a:extLst>
          </p:cNvPr>
          <p:cNvSpPr>
            <a:spLocks noChangeShapeType="1"/>
          </p:cNvSpPr>
          <p:nvPr/>
        </p:nvSpPr>
        <p:spPr bwMode="auto">
          <a:xfrm>
            <a:off x="3714750" y="2204864"/>
            <a:ext cx="144780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4156" name="Object 12">
            <a:extLst>
              <a:ext uri="{FF2B5EF4-FFF2-40B4-BE49-F238E27FC236}">
                <a16:creationId xmlns:a16="http://schemas.microsoft.com/office/drawing/2014/main" id="{CBAFBE92-E20E-44F0-A114-D90902F8A502}"/>
              </a:ext>
            </a:extLst>
          </p:cNvPr>
          <p:cNvGraphicFramePr>
            <a:graphicFrameLocks noChangeAspect="1"/>
          </p:cNvGraphicFramePr>
          <p:nvPr/>
        </p:nvGraphicFramePr>
        <p:xfrm>
          <a:off x="5410200" y="1685925"/>
          <a:ext cx="1905000" cy="1719263"/>
        </p:xfrm>
        <a:graphic>
          <a:graphicData uri="http://schemas.openxmlformats.org/presentationml/2006/ole">
            <mc:AlternateContent xmlns:mc="http://schemas.openxmlformats.org/markup-compatibility/2006">
              <mc:Choice xmlns:v="urn:schemas-microsoft-com:vml" Requires="v">
                <p:oleObj spid="_x0000_s44402" r:id="rId9" imgW="1270000" imgH="1143000" progId="Equation.3">
                  <p:embed/>
                </p:oleObj>
              </mc:Choice>
              <mc:Fallback>
                <p:oleObj r:id="rId9" imgW="1270000" imgH="1143000" progId="Equation.3">
                  <p:embed/>
                  <p:pic>
                    <p:nvPicPr>
                      <p:cNvPr id="2054156" name="Object 12">
                        <a:extLst>
                          <a:ext uri="{FF2B5EF4-FFF2-40B4-BE49-F238E27FC236}">
                            <a16:creationId xmlns:a16="http://schemas.microsoft.com/office/drawing/2014/main" id="{CBAFBE92-E20E-44F0-A114-D90902F8A5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1685925"/>
                        <a:ext cx="19050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57" name="Line 13">
            <a:extLst>
              <a:ext uri="{FF2B5EF4-FFF2-40B4-BE49-F238E27FC236}">
                <a16:creationId xmlns:a16="http://schemas.microsoft.com/office/drawing/2014/main" id="{9C77E25F-78BD-45FC-95B7-225CC34B1604}"/>
              </a:ext>
            </a:extLst>
          </p:cNvPr>
          <p:cNvSpPr>
            <a:spLocks noChangeShapeType="1"/>
          </p:cNvSpPr>
          <p:nvPr/>
        </p:nvSpPr>
        <p:spPr bwMode="auto">
          <a:xfrm flipH="1">
            <a:off x="4098379" y="1571625"/>
            <a:ext cx="23813" cy="178593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160" name="Oval 16">
            <a:extLst>
              <a:ext uri="{FF2B5EF4-FFF2-40B4-BE49-F238E27FC236}">
                <a16:creationId xmlns:a16="http://schemas.microsoft.com/office/drawing/2014/main" id="{0767B97D-1651-4635-B330-609365169937}"/>
              </a:ext>
            </a:extLst>
          </p:cNvPr>
          <p:cNvSpPr>
            <a:spLocks noChangeArrowheads="1"/>
          </p:cNvSpPr>
          <p:nvPr/>
        </p:nvSpPr>
        <p:spPr bwMode="auto">
          <a:xfrm>
            <a:off x="6629400" y="1681163"/>
            <a:ext cx="381000" cy="3810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54163" name="Oval 19">
            <a:extLst>
              <a:ext uri="{FF2B5EF4-FFF2-40B4-BE49-F238E27FC236}">
                <a16:creationId xmlns:a16="http://schemas.microsoft.com/office/drawing/2014/main" id="{702C5246-C177-46C8-ABE8-A68A4218F312}"/>
              </a:ext>
            </a:extLst>
          </p:cNvPr>
          <p:cNvSpPr>
            <a:spLocks noChangeArrowheads="1"/>
          </p:cNvSpPr>
          <p:nvPr/>
        </p:nvSpPr>
        <p:spPr bwMode="auto">
          <a:xfrm>
            <a:off x="6619875" y="2643188"/>
            <a:ext cx="381000" cy="3810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054164" name="Object 20">
            <a:extLst>
              <a:ext uri="{FF2B5EF4-FFF2-40B4-BE49-F238E27FC236}">
                <a16:creationId xmlns:a16="http://schemas.microsoft.com/office/drawing/2014/main" id="{896D33CE-586D-4961-8D8A-1CE782869B05}"/>
              </a:ext>
            </a:extLst>
          </p:cNvPr>
          <p:cNvGraphicFramePr>
            <a:graphicFrameLocks noChangeAspect="1"/>
          </p:cNvGraphicFramePr>
          <p:nvPr/>
        </p:nvGraphicFramePr>
        <p:xfrm>
          <a:off x="1262063" y="3738563"/>
          <a:ext cx="1905000" cy="1719262"/>
        </p:xfrm>
        <a:graphic>
          <a:graphicData uri="http://schemas.openxmlformats.org/presentationml/2006/ole">
            <mc:AlternateContent xmlns:mc="http://schemas.openxmlformats.org/markup-compatibility/2006">
              <mc:Choice xmlns:v="urn:schemas-microsoft-com:vml" Requires="v">
                <p:oleObj spid="_x0000_s44403" r:id="rId11" imgW="1270000" imgH="1143000" progId="Equation.3">
                  <p:embed/>
                </p:oleObj>
              </mc:Choice>
              <mc:Fallback>
                <p:oleObj r:id="rId11" imgW="1270000" imgH="1143000" progId="Equation.3">
                  <p:embed/>
                  <p:pic>
                    <p:nvPicPr>
                      <p:cNvPr id="2054164" name="Object 20">
                        <a:extLst>
                          <a:ext uri="{FF2B5EF4-FFF2-40B4-BE49-F238E27FC236}">
                            <a16:creationId xmlns:a16="http://schemas.microsoft.com/office/drawing/2014/main" id="{896D33CE-586D-4961-8D8A-1CE782869B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2063" y="3738563"/>
                        <a:ext cx="19050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65" name="Line 21">
            <a:extLst>
              <a:ext uri="{FF2B5EF4-FFF2-40B4-BE49-F238E27FC236}">
                <a16:creationId xmlns:a16="http://schemas.microsoft.com/office/drawing/2014/main" id="{4DB4A558-8C24-44A1-A68E-8E821FC5F015}"/>
              </a:ext>
            </a:extLst>
          </p:cNvPr>
          <p:cNvSpPr>
            <a:spLocks noChangeShapeType="1"/>
          </p:cNvSpPr>
          <p:nvPr/>
        </p:nvSpPr>
        <p:spPr bwMode="auto">
          <a:xfrm flipH="1">
            <a:off x="6492354" y="1765565"/>
            <a:ext cx="19050" cy="16430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4166" name="Object 22">
            <a:extLst>
              <a:ext uri="{FF2B5EF4-FFF2-40B4-BE49-F238E27FC236}">
                <a16:creationId xmlns:a16="http://schemas.microsoft.com/office/drawing/2014/main" id="{7A6C3088-2FFE-489E-8ED6-437B3F572B86}"/>
              </a:ext>
            </a:extLst>
          </p:cNvPr>
          <p:cNvGraphicFramePr>
            <a:graphicFrameLocks noChangeAspect="1"/>
          </p:cNvGraphicFramePr>
          <p:nvPr/>
        </p:nvGraphicFramePr>
        <p:xfrm>
          <a:off x="3333750" y="3738563"/>
          <a:ext cx="1924050" cy="1735137"/>
        </p:xfrm>
        <a:graphic>
          <a:graphicData uri="http://schemas.openxmlformats.org/presentationml/2006/ole">
            <mc:AlternateContent xmlns:mc="http://schemas.openxmlformats.org/markup-compatibility/2006">
              <mc:Choice xmlns:v="urn:schemas-microsoft-com:vml" Requires="v">
                <p:oleObj spid="_x0000_s44404" r:id="rId13" imgW="1270000" imgH="1143000" progId="Equation.3">
                  <p:embed/>
                </p:oleObj>
              </mc:Choice>
              <mc:Fallback>
                <p:oleObj r:id="rId13" imgW="1270000" imgH="1143000" progId="Equation.3">
                  <p:embed/>
                  <p:pic>
                    <p:nvPicPr>
                      <p:cNvPr id="2054166" name="Object 22">
                        <a:extLst>
                          <a:ext uri="{FF2B5EF4-FFF2-40B4-BE49-F238E27FC236}">
                            <a16:creationId xmlns:a16="http://schemas.microsoft.com/office/drawing/2014/main" id="{7A6C3088-2FFE-489E-8ED6-437B3F572B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3750" y="3738563"/>
                        <a:ext cx="192405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67" name="Line 23">
            <a:extLst>
              <a:ext uri="{FF2B5EF4-FFF2-40B4-BE49-F238E27FC236}">
                <a16:creationId xmlns:a16="http://schemas.microsoft.com/office/drawing/2014/main" id="{D3BD0450-A7F7-4D95-9CBC-D801D3D52F46}"/>
              </a:ext>
            </a:extLst>
          </p:cNvPr>
          <p:cNvSpPr>
            <a:spLocks noChangeShapeType="1"/>
          </p:cNvSpPr>
          <p:nvPr/>
        </p:nvSpPr>
        <p:spPr bwMode="auto">
          <a:xfrm>
            <a:off x="2699792" y="3833813"/>
            <a:ext cx="0" cy="152400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173" name="Line 29">
            <a:extLst>
              <a:ext uri="{FF2B5EF4-FFF2-40B4-BE49-F238E27FC236}">
                <a16:creationId xmlns:a16="http://schemas.microsoft.com/office/drawing/2014/main" id="{7076AC68-2671-4D8D-A05C-DB6ECA9AE8B6}"/>
              </a:ext>
            </a:extLst>
          </p:cNvPr>
          <p:cNvSpPr>
            <a:spLocks noChangeShapeType="1"/>
          </p:cNvSpPr>
          <p:nvPr/>
        </p:nvSpPr>
        <p:spPr bwMode="auto">
          <a:xfrm>
            <a:off x="3714750" y="5259608"/>
            <a:ext cx="1447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4174" name="Object 30">
            <a:extLst>
              <a:ext uri="{FF2B5EF4-FFF2-40B4-BE49-F238E27FC236}">
                <a16:creationId xmlns:a16="http://schemas.microsoft.com/office/drawing/2014/main" id="{F8897D54-B495-4E74-B2DC-9E0150FC4E68}"/>
              </a:ext>
            </a:extLst>
          </p:cNvPr>
          <p:cNvGraphicFramePr>
            <a:graphicFrameLocks noChangeAspect="1"/>
          </p:cNvGraphicFramePr>
          <p:nvPr/>
        </p:nvGraphicFramePr>
        <p:xfrm>
          <a:off x="5405438" y="3743325"/>
          <a:ext cx="1909762" cy="1724025"/>
        </p:xfrm>
        <a:graphic>
          <a:graphicData uri="http://schemas.openxmlformats.org/presentationml/2006/ole">
            <mc:AlternateContent xmlns:mc="http://schemas.openxmlformats.org/markup-compatibility/2006">
              <mc:Choice xmlns:v="urn:schemas-microsoft-com:vml" Requires="v">
                <p:oleObj spid="_x0000_s44405" r:id="rId15" imgW="1270000" imgH="1143000" progId="Equation.3">
                  <p:embed/>
                </p:oleObj>
              </mc:Choice>
              <mc:Fallback>
                <p:oleObj r:id="rId15" imgW="1270000" imgH="1143000" progId="Equation.3">
                  <p:embed/>
                  <p:pic>
                    <p:nvPicPr>
                      <p:cNvPr id="2054174" name="Object 30">
                        <a:extLst>
                          <a:ext uri="{FF2B5EF4-FFF2-40B4-BE49-F238E27FC236}">
                            <a16:creationId xmlns:a16="http://schemas.microsoft.com/office/drawing/2014/main" id="{F8897D54-B495-4E74-B2DC-9E0150FC4E6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05438" y="3743325"/>
                        <a:ext cx="190976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175" name="Line 31">
            <a:extLst>
              <a:ext uri="{FF2B5EF4-FFF2-40B4-BE49-F238E27FC236}">
                <a16:creationId xmlns:a16="http://schemas.microsoft.com/office/drawing/2014/main" id="{4A489ADA-A29E-4CEC-87BA-728B1F651187}"/>
              </a:ext>
            </a:extLst>
          </p:cNvPr>
          <p:cNvSpPr>
            <a:spLocks noChangeShapeType="1"/>
          </p:cNvSpPr>
          <p:nvPr/>
        </p:nvSpPr>
        <p:spPr bwMode="auto">
          <a:xfrm>
            <a:off x="5076056" y="3738563"/>
            <a:ext cx="0" cy="1524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1">
            <a:extLst>
              <a:ext uri="{FF2B5EF4-FFF2-40B4-BE49-F238E27FC236}">
                <a16:creationId xmlns:a16="http://schemas.microsoft.com/office/drawing/2014/main" id="{3A7EDF50-C5D5-4676-8DA9-28192538182E}"/>
              </a:ext>
            </a:extLst>
          </p:cNvPr>
          <p:cNvSpPr>
            <a:spLocks noChangeShapeType="1"/>
          </p:cNvSpPr>
          <p:nvPr/>
        </p:nvSpPr>
        <p:spPr bwMode="auto">
          <a:xfrm>
            <a:off x="1571625" y="1871663"/>
            <a:ext cx="1447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1">
            <a:extLst>
              <a:ext uri="{FF2B5EF4-FFF2-40B4-BE49-F238E27FC236}">
                <a16:creationId xmlns:a16="http://schemas.microsoft.com/office/drawing/2014/main" id="{11489FC5-4980-48B6-9A61-757ABA024E52}"/>
              </a:ext>
            </a:extLst>
          </p:cNvPr>
          <p:cNvSpPr>
            <a:spLocks noChangeShapeType="1"/>
          </p:cNvSpPr>
          <p:nvPr/>
        </p:nvSpPr>
        <p:spPr bwMode="auto">
          <a:xfrm>
            <a:off x="5714603" y="2527565"/>
            <a:ext cx="1447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1">
            <a:extLst>
              <a:ext uri="{FF2B5EF4-FFF2-40B4-BE49-F238E27FC236}">
                <a16:creationId xmlns:a16="http://schemas.microsoft.com/office/drawing/2014/main" id="{07CD04F1-C486-4619-83A5-51D58EEE8831}"/>
              </a:ext>
            </a:extLst>
          </p:cNvPr>
          <p:cNvSpPr>
            <a:spLocks noChangeShapeType="1"/>
          </p:cNvSpPr>
          <p:nvPr/>
        </p:nvSpPr>
        <p:spPr bwMode="auto">
          <a:xfrm>
            <a:off x="1571625" y="4941168"/>
            <a:ext cx="1447800" cy="0"/>
          </a:xfrm>
          <a:prstGeom prst="line">
            <a:avLst/>
          </a:prstGeom>
          <a:noFill/>
          <a:ln w="28575">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Oval 19">
            <a:extLst>
              <a:ext uri="{FF2B5EF4-FFF2-40B4-BE49-F238E27FC236}">
                <a16:creationId xmlns:a16="http://schemas.microsoft.com/office/drawing/2014/main" id="{467AEA8F-5652-4EC7-A33F-B6D31AFAA263}"/>
              </a:ext>
            </a:extLst>
          </p:cNvPr>
          <p:cNvSpPr>
            <a:spLocks noChangeArrowheads="1"/>
          </p:cNvSpPr>
          <p:nvPr/>
        </p:nvSpPr>
        <p:spPr bwMode="auto">
          <a:xfrm>
            <a:off x="3905250" y="4048125"/>
            <a:ext cx="381000" cy="3810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7" name="Text Box 2">
            <a:extLst>
              <a:ext uri="{FF2B5EF4-FFF2-40B4-BE49-F238E27FC236}">
                <a16:creationId xmlns:a16="http://schemas.microsoft.com/office/drawing/2014/main" id="{AE5F23C0-1B6E-42A8-B549-FAED4FE0144C}"/>
              </a:ext>
            </a:extLst>
          </p:cNvPr>
          <p:cNvSpPr txBox="1">
            <a:spLocks noChangeArrowheads="1"/>
          </p:cNvSpPr>
          <p:nvPr/>
        </p:nvSpPr>
        <p:spPr bwMode="auto">
          <a:xfrm>
            <a:off x="4800600" y="109538"/>
            <a:ext cx="4343400" cy="366712"/>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pitchFamily="34" charset="0"/>
                <a:ea typeface="宋体" pitchFamily="2" charset="-122"/>
                <a:cs typeface="Arial" pitchFamily="34" charset="0"/>
                <a:sym typeface="Webdings" pitchFamily="18" charset="2"/>
              </a:rPr>
              <a:t>9.4   Closures of Relations</a:t>
            </a:r>
            <a:endParaRPr kumimoji="1" lang="en-US" altLang="zh-CN" dirty="0">
              <a:effectLst>
                <a:outerShdw blurRad="38100" dist="38100" dir="2700000" algn="tl">
                  <a:srgbClr val="C0C0C0"/>
                </a:outerShdw>
              </a:effectLst>
              <a:latin typeface="Arial" pitchFamily="34" charset="0"/>
              <a:ea typeface="宋体" pitchFamily="2" charset="-122"/>
              <a:cs typeface="Arial" pitchFamily="34"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54150"/>
                                        </p:tgtEl>
                                        <p:attrNameLst>
                                          <p:attrName>style.visibility</p:attrName>
                                        </p:attrNameLst>
                                      </p:cBhvr>
                                      <p:to>
                                        <p:strVal val="visible"/>
                                      </p:to>
                                    </p:set>
                                    <p:animEffect transition="in" filter="wipe(up)">
                                      <p:cBhvr>
                                        <p:cTn id="12" dur="500"/>
                                        <p:tgtEl>
                                          <p:spTgt spid="2054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54151"/>
                                        </p:tgtEl>
                                        <p:attrNameLst>
                                          <p:attrName>style.visibility</p:attrName>
                                        </p:attrNameLst>
                                      </p:cBhvr>
                                      <p:to>
                                        <p:strVal val="visible"/>
                                      </p:to>
                                    </p:set>
                                    <p:animEffect transition="in" filter="wipe(left)">
                                      <p:cBhvr>
                                        <p:cTn id="17" dur="500"/>
                                        <p:tgtEl>
                                          <p:spTgt spid="2054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54152"/>
                                        </p:tgtEl>
                                        <p:attrNameLst>
                                          <p:attrName>style.visibility</p:attrName>
                                        </p:attrNameLst>
                                      </p:cBhvr>
                                      <p:to>
                                        <p:strVal val="visible"/>
                                      </p:to>
                                    </p:set>
                                    <p:animEffect transition="in" filter="wipe(up)">
                                      <p:cBhvr>
                                        <p:cTn id="22" dur="500"/>
                                        <p:tgtEl>
                                          <p:spTgt spid="20541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54154"/>
                                        </p:tgtEl>
                                        <p:attrNameLst>
                                          <p:attrName>style.visibility</p:attrName>
                                        </p:attrNameLst>
                                      </p:cBhvr>
                                      <p:to>
                                        <p:strVal val="visible"/>
                                      </p:to>
                                    </p:set>
                                    <p:animEffect transition="in" filter="wipe(left)">
                                      <p:cBhvr>
                                        <p:cTn id="32" dur="500"/>
                                        <p:tgtEl>
                                          <p:spTgt spid="20541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054157"/>
                                        </p:tgtEl>
                                        <p:attrNameLst>
                                          <p:attrName>style.visibility</p:attrName>
                                        </p:attrNameLst>
                                      </p:cBhvr>
                                      <p:to>
                                        <p:strVal val="visible"/>
                                      </p:to>
                                    </p:set>
                                    <p:animEffect transition="in" filter="wipe(up)">
                                      <p:cBhvr>
                                        <p:cTn id="37" dur="500"/>
                                        <p:tgtEl>
                                          <p:spTgt spid="20541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54155"/>
                                        </p:tgtEl>
                                        <p:attrNameLst>
                                          <p:attrName>style.visibility</p:attrName>
                                        </p:attrNameLst>
                                      </p:cBhvr>
                                      <p:to>
                                        <p:strVal val="visible"/>
                                      </p:to>
                                    </p:set>
                                    <p:animEffect transition="in" filter="wipe(left)">
                                      <p:cBhvr>
                                        <p:cTn id="42" dur="500"/>
                                        <p:tgtEl>
                                          <p:spTgt spid="20541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54156"/>
                                        </p:tgtEl>
                                        <p:attrNameLst>
                                          <p:attrName>style.visibility</p:attrName>
                                        </p:attrNameLst>
                                      </p:cBhvr>
                                      <p:to>
                                        <p:strVal val="visible"/>
                                      </p:to>
                                    </p:set>
                                    <p:animEffect transition="in" filter="wipe(left)">
                                      <p:cBhvr>
                                        <p:cTn id="47" dur="500"/>
                                        <p:tgtEl>
                                          <p:spTgt spid="20541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054160"/>
                                        </p:tgtEl>
                                        <p:attrNameLst>
                                          <p:attrName>style.visibility</p:attrName>
                                        </p:attrNameLst>
                                      </p:cBhvr>
                                      <p:to>
                                        <p:strVal val="visible"/>
                                      </p:to>
                                    </p:set>
                                    <p:animEffect transition="in" filter="box(in)">
                                      <p:cBhvr>
                                        <p:cTn id="52" dur="500"/>
                                        <p:tgtEl>
                                          <p:spTgt spid="20541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054163"/>
                                        </p:tgtEl>
                                        <p:attrNameLst>
                                          <p:attrName>style.visibility</p:attrName>
                                        </p:attrNameLst>
                                      </p:cBhvr>
                                      <p:to>
                                        <p:strVal val="visible"/>
                                      </p:to>
                                    </p:set>
                                    <p:animEffect transition="in" filter="box(in)">
                                      <p:cBhvr>
                                        <p:cTn id="57" dur="500"/>
                                        <p:tgtEl>
                                          <p:spTgt spid="20541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2054165"/>
                                        </p:tgtEl>
                                        <p:attrNameLst>
                                          <p:attrName>style.visibility</p:attrName>
                                        </p:attrNameLst>
                                      </p:cBhvr>
                                      <p:to>
                                        <p:strVal val="visible"/>
                                      </p:to>
                                    </p:set>
                                    <p:animEffect transition="in" filter="wipe(up)">
                                      <p:cBhvr>
                                        <p:cTn id="62" dur="500"/>
                                        <p:tgtEl>
                                          <p:spTgt spid="20541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54164"/>
                                        </p:tgtEl>
                                        <p:attrNameLst>
                                          <p:attrName>style.visibility</p:attrName>
                                        </p:attrNameLst>
                                      </p:cBhvr>
                                      <p:to>
                                        <p:strVal val="visible"/>
                                      </p:to>
                                    </p:set>
                                    <p:animEffect transition="in" filter="wipe(left)">
                                      <p:cBhvr>
                                        <p:cTn id="72" dur="500"/>
                                        <p:tgtEl>
                                          <p:spTgt spid="205416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2054167"/>
                                        </p:tgtEl>
                                        <p:attrNameLst>
                                          <p:attrName>style.visibility</p:attrName>
                                        </p:attrNameLst>
                                      </p:cBhvr>
                                      <p:to>
                                        <p:strVal val="visible"/>
                                      </p:to>
                                    </p:set>
                                    <p:animEffect transition="in" filter="wipe(up)">
                                      <p:cBhvr>
                                        <p:cTn id="77" dur="500"/>
                                        <p:tgtEl>
                                          <p:spTgt spid="205416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ipe(left)">
                                      <p:cBhvr>
                                        <p:cTn id="82" dur="500"/>
                                        <p:tgtEl>
                                          <p:spTgt spid="3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054166"/>
                                        </p:tgtEl>
                                        <p:attrNameLst>
                                          <p:attrName>style.visibility</p:attrName>
                                        </p:attrNameLst>
                                      </p:cBhvr>
                                      <p:to>
                                        <p:strVal val="visible"/>
                                      </p:to>
                                    </p:set>
                                    <p:animEffect transition="in" filter="wipe(left)">
                                      <p:cBhvr>
                                        <p:cTn id="87" dur="500"/>
                                        <p:tgtEl>
                                          <p:spTgt spid="205416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box(in)">
                                      <p:cBhvr>
                                        <p:cTn id="92" dur="500"/>
                                        <p:tgtEl>
                                          <p:spTgt spid="3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054173"/>
                                        </p:tgtEl>
                                        <p:attrNameLst>
                                          <p:attrName>style.visibility</p:attrName>
                                        </p:attrNameLst>
                                      </p:cBhvr>
                                      <p:to>
                                        <p:strVal val="visible"/>
                                      </p:to>
                                    </p:set>
                                    <p:animEffect transition="in" filter="wipe(left)">
                                      <p:cBhvr>
                                        <p:cTn id="97" dur="500"/>
                                        <p:tgtEl>
                                          <p:spTgt spid="205417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2054175"/>
                                        </p:tgtEl>
                                        <p:attrNameLst>
                                          <p:attrName>style.visibility</p:attrName>
                                        </p:attrNameLst>
                                      </p:cBhvr>
                                      <p:to>
                                        <p:strVal val="visible"/>
                                      </p:to>
                                    </p:set>
                                    <p:animEffect transition="in" filter="wipe(up)">
                                      <p:cBhvr>
                                        <p:cTn id="102" dur="500"/>
                                        <p:tgtEl>
                                          <p:spTgt spid="205417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2054174"/>
                                        </p:tgtEl>
                                        <p:attrNameLst>
                                          <p:attrName>style.visibility</p:attrName>
                                        </p:attrNameLst>
                                      </p:cBhvr>
                                      <p:to>
                                        <p:strVal val="visible"/>
                                      </p:to>
                                    </p:set>
                                    <p:animEffect transition="in" filter="wipe(left)">
                                      <p:cBhvr>
                                        <p:cTn id="107" dur="500"/>
                                        <p:tgtEl>
                                          <p:spTgt spid="2054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150" grpId="0" animBg="1" autoUpdateAnimBg="0"/>
      <p:bldP spid="2054160" grpId="0" animBg="1"/>
      <p:bldP spid="2054163"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10DEDD34-7906-483A-B916-9A3561EC7C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56A4317-65F0-4C2A-9E2A-7006C6D9C828}"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2080770" name="Text Box 2">
            <a:extLst>
              <a:ext uri="{FF2B5EF4-FFF2-40B4-BE49-F238E27FC236}">
                <a16:creationId xmlns:a16="http://schemas.microsoft.com/office/drawing/2014/main" id="{FCE628A5-8A70-4DED-9099-A1E3F59C5F79}"/>
              </a:ext>
            </a:extLst>
          </p:cNvPr>
          <p:cNvSpPr txBox="1">
            <a:spLocks noChangeArrowheads="1"/>
          </p:cNvSpPr>
          <p:nvPr/>
        </p:nvSpPr>
        <p:spPr bwMode="auto">
          <a:xfrm>
            <a:off x="1019175" y="2636912"/>
            <a:ext cx="7315200" cy="1938992"/>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sz="4000" dirty="0">
                <a:solidFill>
                  <a:schemeClr val="accent6">
                    <a:lumMod val="75000"/>
                  </a:schemeClr>
                </a:solidFill>
                <a:effectLst>
                  <a:outerShdw blurRad="38100" dist="38100" dir="2700000" algn="tl">
                    <a:srgbClr val="C0C0C0"/>
                  </a:outerShdw>
                </a:effectLst>
                <a:latin typeface="Arial" charset="0"/>
                <a:ea typeface="宋体" pitchFamily="2" charset="-122"/>
                <a:sym typeface="Webdings" pitchFamily="18" charset="2"/>
              </a:rPr>
              <a:t>9.5   Equivalence Relations</a:t>
            </a:r>
          </a:p>
          <a:p>
            <a:pPr algn="ctr" eaLnBrk="1" hangingPunct="1">
              <a:spcBef>
                <a:spcPct val="100000"/>
              </a:spcBef>
              <a:defRPr/>
            </a:pPr>
            <a:r>
              <a:rPr kumimoji="1" lang="zh-CN" altLang="en-US" sz="4000" dirty="0">
                <a:solidFill>
                  <a:schemeClr val="accent6">
                    <a:lumMod val="75000"/>
                  </a:schemeClr>
                </a:solidFill>
                <a:effectLst>
                  <a:outerShdw blurRad="38100" dist="38100" dir="2700000" algn="tl">
                    <a:srgbClr val="C0C0C0"/>
                  </a:outerShdw>
                </a:effectLst>
                <a:latin typeface="Arial" charset="0"/>
                <a:ea typeface="宋体" pitchFamily="2" charset="-122"/>
                <a:sym typeface="Webdings" pitchFamily="18" charset="2"/>
              </a:rPr>
              <a:t>等价关系</a:t>
            </a:r>
            <a:r>
              <a:rPr kumimoji="1" lang="en-US" altLang="zh-CN" sz="4000" dirty="0">
                <a:solidFill>
                  <a:schemeClr val="accent6">
                    <a:lumMod val="75000"/>
                  </a:schemeClr>
                </a:solidFill>
                <a:effectLst>
                  <a:outerShdw blurRad="38100" dist="38100" dir="2700000" algn="tl">
                    <a:srgbClr val="C0C0C0"/>
                  </a:outerShdw>
                </a:effectLst>
                <a:latin typeface="Arial" charset="0"/>
                <a:ea typeface="宋体" pitchFamily="2" charset="-122"/>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80770"/>
                                        </p:tgtEl>
                                        <p:attrNameLst>
                                          <p:attrName>style.visibility</p:attrName>
                                        </p:attrNameLst>
                                      </p:cBhvr>
                                      <p:to>
                                        <p:strVal val="visible"/>
                                      </p:to>
                                    </p:set>
                                    <p:animEffect transition="in" filter="wipe(left)">
                                      <p:cBhvr>
                                        <p:cTn id="7" dur="500"/>
                                        <p:tgtEl>
                                          <p:spTgt spid="208077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077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35A316A6-9C04-4739-91E8-FB9DE25DF5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4FA9399-796F-46B3-8872-12FF03450339}"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2041859" name="Text Box 3">
            <a:extLst>
              <a:ext uri="{FF2B5EF4-FFF2-40B4-BE49-F238E27FC236}">
                <a16:creationId xmlns:a16="http://schemas.microsoft.com/office/drawing/2014/main" id="{37A3993D-7421-4184-93D6-E653E91D2EAC}"/>
              </a:ext>
            </a:extLst>
          </p:cNvPr>
          <p:cNvSpPr txBox="1">
            <a:spLocks noChangeArrowheads="1"/>
          </p:cNvSpPr>
          <p:nvPr/>
        </p:nvSpPr>
        <p:spPr bwMode="auto">
          <a:xfrm>
            <a:off x="433388" y="1146175"/>
            <a:ext cx="815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286000" indent="-457200">
              <a:defRPr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9966FF"/>
                </a:solidFill>
                <a:latin typeface="Arial" panose="020B0604020202020204" pitchFamily="34" charset="0"/>
                <a:ea typeface="宋体" panose="02010600030101010101" pitchFamily="2" charset="-122"/>
              </a:rPr>
              <a:t>【</a:t>
            </a:r>
            <a:r>
              <a:rPr kumimoji="1" lang="en-US" altLang="zh-CN" dirty="0" err="1">
                <a:solidFill>
                  <a:srgbClr val="9966FF"/>
                </a:solidFill>
                <a:latin typeface="Arial" panose="020B0604020202020204" pitchFamily="34" charset="0"/>
                <a:ea typeface="宋体" panose="02010600030101010101" pitchFamily="2" charset="-122"/>
              </a:rPr>
              <a:t>Definition】</a:t>
            </a:r>
            <a:r>
              <a:rPr kumimoji="1" lang="en-US" altLang="zh-CN" dirty="0" err="1">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relation </a:t>
            </a:r>
            <a:r>
              <a:rPr kumimoji="1" lang="en-US" altLang="zh-CN" i="1" dirty="0">
                <a:latin typeface="Times New Roman" panose="02020603050405020304" pitchFamily="18" charset="0"/>
                <a:ea typeface="宋体" panose="02010600030101010101" pitchFamily="2" charset="-122"/>
              </a:rPr>
              <a:t>R </a:t>
            </a:r>
            <a:r>
              <a:rPr kumimoji="1" lang="en-US" altLang="zh-CN" dirty="0">
                <a:latin typeface="Times New Roman" panose="02020603050405020304" pitchFamily="18" charset="0"/>
                <a:ea typeface="宋体" panose="02010600030101010101" pitchFamily="2" charset="-122"/>
              </a:rPr>
              <a:t>on a set </a:t>
            </a:r>
            <a:r>
              <a:rPr kumimoji="1" lang="en-US" altLang="zh-CN" i="1" dirty="0">
                <a:latin typeface="Times New Roman" panose="02020603050405020304" pitchFamily="18" charset="0"/>
                <a:ea typeface="宋体" panose="02010600030101010101" pitchFamily="2" charset="-122"/>
              </a:rPr>
              <a:t>A </a:t>
            </a:r>
            <a:r>
              <a:rPr kumimoji="1" lang="en-US" altLang="zh-CN" dirty="0">
                <a:latin typeface="Times New Roman" panose="02020603050405020304" pitchFamily="18" charset="0"/>
                <a:ea typeface="宋体" panose="02010600030101010101" pitchFamily="2" charset="-122"/>
              </a:rPr>
              <a:t>is </a:t>
            </a:r>
            <a:r>
              <a:rPr kumimoji="1" lang="en-US" altLang="zh-CN" dirty="0">
                <a:solidFill>
                  <a:srgbClr val="008000"/>
                </a:solidFill>
                <a:latin typeface="Times New Roman" panose="02020603050405020304" pitchFamily="18" charset="0"/>
                <a:ea typeface="宋体" panose="02010600030101010101" pitchFamily="2" charset="-122"/>
              </a:rPr>
              <a:t>an </a:t>
            </a:r>
            <a:r>
              <a:rPr kumimoji="1" lang="en-US" altLang="zh-CN" i="1" dirty="0">
                <a:solidFill>
                  <a:srgbClr val="008000"/>
                </a:solidFill>
                <a:latin typeface="Times New Roman" panose="02020603050405020304" pitchFamily="18" charset="0"/>
                <a:ea typeface="宋体" panose="02010600030101010101" pitchFamily="2" charset="-122"/>
              </a:rPr>
              <a:t>equivalence relation</a:t>
            </a:r>
            <a:r>
              <a:rPr kumimoji="1" lang="en-US" altLang="zh-CN"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if </a:t>
            </a:r>
            <a:r>
              <a:rPr kumimoji="1" lang="en-US" altLang="zh-CN" i="1" dirty="0">
                <a:latin typeface="Times New Roman" panose="02020603050405020304" pitchFamily="18" charset="0"/>
                <a:ea typeface="宋体" panose="02010600030101010101" pitchFamily="2" charset="-122"/>
              </a:rPr>
              <a:t>R </a:t>
            </a:r>
            <a:r>
              <a:rPr kumimoji="1" lang="en-US" altLang="zh-CN" dirty="0">
                <a:latin typeface="Times New Roman" panose="02020603050405020304" pitchFamily="18" charset="0"/>
                <a:ea typeface="宋体" panose="02010600030101010101" pitchFamily="2" charset="-122"/>
              </a:rPr>
              <a:t>is</a:t>
            </a:r>
          </a:p>
          <a:p>
            <a:pPr lvl="4" eaLnBrk="1" hangingPunct="1">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Reflexive </a:t>
            </a:r>
            <a:r>
              <a:rPr kumimoji="1" lang="zh-CN" altLang="en-US" dirty="0">
                <a:latin typeface="Times New Roman" panose="02020603050405020304" pitchFamily="18" charset="0"/>
                <a:ea typeface="宋体" panose="02010600030101010101" pitchFamily="2" charset="-122"/>
              </a:rPr>
              <a:t>自反</a:t>
            </a:r>
            <a:endParaRPr kumimoji="1" lang="en-US" altLang="zh-CN" dirty="0">
              <a:latin typeface="Times New Roman" panose="02020603050405020304" pitchFamily="18" charset="0"/>
              <a:ea typeface="宋体" panose="02010600030101010101" pitchFamily="2" charset="-122"/>
            </a:endParaRPr>
          </a:p>
          <a:p>
            <a:pPr lvl="4" eaLnBrk="1" hangingPunct="1">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Symmetric </a:t>
            </a:r>
            <a:r>
              <a:rPr kumimoji="1" lang="zh-CN" altLang="en-US" dirty="0">
                <a:latin typeface="Times New Roman" panose="02020603050405020304" pitchFamily="18" charset="0"/>
                <a:ea typeface="宋体" panose="02010600030101010101" pitchFamily="2" charset="-122"/>
              </a:rPr>
              <a:t>对称</a:t>
            </a:r>
            <a:endParaRPr kumimoji="1" lang="en-US" altLang="zh-CN" dirty="0">
              <a:latin typeface="Times New Roman" panose="02020603050405020304" pitchFamily="18" charset="0"/>
              <a:ea typeface="宋体" panose="02010600030101010101" pitchFamily="2" charset="-122"/>
            </a:endParaRPr>
          </a:p>
          <a:p>
            <a:pPr lvl="4" eaLnBrk="1" hangingPunct="1">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transitive  </a:t>
            </a:r>
            <a:r>
              <a:rPr kumimoji="1" lang="zh-CN" altLang="en-US" dirty="0">
                <a:latin typeface="Times New Roman" panose="02020603050405020304" pitchFamily="18" charset="0"/>
                <a:ea typeface="宋体" panose="02010600030101010101" pitchFamily="2" charset="-122"/>
              </a:rPr>
              <a:t>传递</a:t>
            </a:r>
            <a:endParaRPr kumimoji="1" lang="en-US" altLang="zh-CN" dirty="0">
              <a:latin typeface="Times New Roman" panose="02020603050405020304" pitchFamily="18" charset="0"/>
              <a:ea typeface="宋体" panose="02010600030101010101" pitchFamily="2" charset="-122"/>
            </a:endParaRPr>
          </a:p>
        </p:txBody>
      </p:sp>
      <p:sp>
        <p:nvSpPr>
          <p:cNvPr id="2041860" name="Text Box 4">
            <a:extLst>
              <a:ext uri="{FF2B5EF4-FFF2-40B4-BE49-F238E27FC236}">
                <a16:creationId xmlns:a16="http://schemas.microsoft.com/office/drawing/2014/main" id="{3F6F867B-4757-49EA-A089-6858F25833F4}"/>
              </a:ext>
            </a:extLst>
          </p:cNvPr>
          <p:cNvSpPr txBox="1">
            <a:spLocks noChangeArrowheads="1"/>
          </p:cNvSpPr>
          <p:nvPr/>
        </p:nvSpPr>
        <p:spPr bwMode="auto">
          <a:xfrm>
            <a:off x="357188" y="457200"/>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Equivalence relations and equivalence classes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041861" name="Line 5">
            <a:extLst>
              <a:ext uri="{FF2B5EF4-FFF2-40B4-BE49-F238E27FC236}">
                <a16:creationId xmlns:a16="http://schemas.microsoft.com/office/drawing/2014/main" id="{FFBBA721-7464-4871-BBF8-1CB1305E0ED7}"/>
              </a:ext>
            </a:extLst>
          </p:cNvPr>
          <p:cNvSpPr>
            <a:spLocks noChangeShapeType="1"/>
          </p:cNvSpPr>
          <p:nvPr/>
        </p:nvSpPr>
        <p:spPr bwMode="auto">
          <a:xfrm>
            <a:off x="509588" y="914400"/>
            <a:ext cx="622617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172E366C-BA54-4642-A416-AA9A83E9E463}"/>
              </a:ext>
            </a:extLst>
          </p:cNvPr>
          <p:cNvSpPr txBox="1"/>
          <p:nvPr/>
        </p:nvSpPr>
        <p:spPr>
          <a:xfrm>
            <a:off x="683567" y="3717032"/>
            <a:ext cx="6052195" cy="461665"/>
          </a:xfrm>
          <a:prstGeom prst="rect">
            <a:avLst/>
          </a:prstGeom>
          <a:noFill/>
        </p:spPr>
        <p:txBody>
          <a:bodyPr wrap="square" rtlCol="0">
            <a:spAutoFit/>
          </a:bodyPr>
          <a:lstStyle/>
          <a:p>
            <a:r>
              <a:rPr lang="zh-CN" altLang="en-US" dirty="0"/>
              <a:t>证明是等价类只需要证明上面这</a:t>
            </a:r>
            <a:r>
              <a:rPr lang="en-US" altLang="zh-CN" dirty="0"/>
              <a:t>3</a:t>
            </a:r>
            <a:r>
              <a:rPr lang="zh-CN" altLang="en-US" dirty="0"/>
              <a:t>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41861"/>
                                        </p:tgtEl>
                                        <p:attrNameLst>
                                          <p:attrName>style.visibility</p:attrName>
                                        </p:attrNameLst>
                                      </p:cBhvr>
                                      <p:to>
                                        <p:strVal val="visible"/>
                                      </p:to>
                                    </p:set>
                                    <p:animEffect transition="in" filter="wipe(left)">
                                      <p:cBhvr>
                                        <p:cTn id="7" dur="500"/>
                                        <p:tgtEl>
                                          <p:spTgt spid="2041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1859"/>
                                        </p:tgtEl>
                                        <p:attrNameLst>
                                          <p:attrName>style.visibility</p:attrName>
                                        </p:attrNameLst>
                                      </p:cBhvr>
                                      <p:to>
                                        <p:strVal val="visible"/>
                                      </p:to>
                                    </p:set>
                                    <p:animEffect transition="in" filter="wipe(left)">
                                      <p:cBhvr>
                                        <p:cTn id="12" dur="500"/>
                                        <p:tgtEl>
                                          <p:spTgt spid="204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18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E30A2174-F6BB-460E-8830-C4011B68FD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387BE3D-8D86-40B0-980A-1B50E8646CF1}"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8195" name="Text Box 2">
            <a:extLst>
              <a:ext uri="{FF2B5EF4-FFF2-40B4-BE49-F238E27FC236}">
                <a16:creationId xmlns:a16="http://schemas.microsoft.com/office/drawing/2014/main" id="{9766C72E-8F51-4EA5-B3CE-4EE8C37A048F}"/>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sp>
        <p:nvSpPr>
          <p:cNvPr id="8196" name="Text Box 3">
            <a:extLst>
              <a:ext uri="{FF2B5EF4-FFF2-40B4-BE49-F238E27FC236}">
                <a16:creationId xmlns:a16="http://schemas.microsoft.com/office/drawing/2014/main" id="{F5C58746-BD72-4697-B3EA-1A1356EE3E15}"/>
              </a:ext>
            </a:extLst>
          </p:cNvPr>
          <p:cNvSpPr txBox="1">
            <a:spLocks noChangeArrowheads="1"/>
          </p:cNvSpPr>
          <p:nvPr/>
        </p:nvSpPr>
        <p:spPr bwMode="auto">
          <a:xfrm>
            <a:off x="609600" y="762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solidFill>
                  <a:srgbClr val="0000CC"/>
                </a:solidFill>
                <a:latin typeface="Times New Roman" panose="02020603050405020304" pitchFamily="18" charset="0"/>
                <a:ea typeface="宋体" panose="02010600030101010101" pitchFamily="2" charset="-122"/>
              </a:rPr>
              <a:t>Terminologies:</a:t>
            </a:r>
          </a:p>
        </p:txBody>
      </p:sp>
      <p:sp>
        <p:nvSpPr>
          <p:cNvPr id="8197" name="Text Box 4">
            <a:extLst>
              <a:ext uri="{FF2B5EF4-FFF2-40B4-BE49-F238E27FC236}">
                <a16:creationId xmlns:a16="http://schemas.microsoft.com/office/drawing/2014/main" id="{15D7816B-688E-40E3-9EAE-56479DD6D3E3}"/>
              </a:ext>
            </a:extLst>
          </p:cNvPr>
          <p:cNvSpPr txBox="1">
            <a:spLocks noChangeArrowheads="1"/>
          </p:cNvSpPr>
          <p:nvPr/>
        </p:nvSpPr>
        <p:spPr bwMode="auto">
          <a:xfrm>
            <a:off x="990600" y="1295400"/>
            <a:ext cx="792480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a and b are equivalent </a:t>
            </a:r>
          </a:p>
          <a:p>
            <a:pPr eaLnBrk="1" hangingPunct="1">
              <a:spcBef>
                <a:spcPct val="30000"/>
              </a:spcBef>
            </a:pPr>
            <a:r>
              <a:rPr kumimoji="1" lang="en-US" altLang="zh-CN" sz="2200"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200" i="1" dirty="0">
                <a:latin typeface="Times New Roman" panose="02020603050405020304" pitchFamily="18" charset="0"/>
                <a:ea typeface="宋体" panose="02010600030101010101" pitchFamily="2" charset="-122"/>
                <a:sym typeface="Symbol" panose="05050102010706020507" pitchFamily="18" charset="2"/>
              </a:rPr>
              <a:t>R</a:t>
            </a:r>
            <a:r>
              <a:rPr kumimoji="1" lang="en-US" altLang="zh-CN" sz="2200" dirty="0">
                <a:latin typeface="Times New Roman" panose="02020603050405020304" pitchFamily="18" charset="0"/>
                <a:ea typeface="宋体" panose="02010600030101010101" pitchFamily="2" charset="-122"/>
                <a:sym typeface="Symbol" panose="05050102010706020507" pitchFamily="18" charset="2"/>
              </a:rPr>
              <a:t> is an equivalence relation, and (</a:t>
            </a:r>
            <a:r>
              <a:rPr kumimoji="1" lang="en-US" altLang="zh-CN" sz="2200" i="1" dirty="0">
                <a:latin typeface="Times New Roman" panose="02020603050405020304" pitchFamily="18" charset="0"/>
                <a:ea typeface="宋体" panose="02010600030101010101" pitchFamily="2" charset="-122"/>
                <a:sym typeface="Symbol" panose="05050102010706020507" pitchFamily="18" charset="2"/>
              </a:rPr>
              <a:t>a</a:t>
            </a:r>
            <a:r>
              <a:rPr kumimoji="1" lang="en-US" altLang="zh-CN" sz="2200" dirty="0">
                <a:latin typeface="Times New Roman" panose="02020603050405020304" pitchFamily="18" charset="0"/>
                <a:ea typeface="宋体" panose="02010600030101010101" pitchFamily="2" charset="-122"/>
                <a:sym typeface="Symbol" panose="05050102010706020507" pitchFamily="18" charset="2"/>
              </a:rPr>
              <a:t> , </a:t>
            </a:r>
            <a:r>
              <a:rPr kumimoji="1" lang="en-US" altLang="zh-CN" sz="2200" i="1" dirty="0">
                <a:latin typeface="Times New Roman" panose="02020603050405020304" pitchFamily="18" charset="0"/>
                <a:ea typeface="宋体" panose="02010600030101010101" pitchFamily="2" charset="-122"/>
                <a:sym typeface="Symbol" panose="05050102010706020507" pitchFamily="18" charset="2"/>
              </a:rPr>
              <a:t>b</a:t>
            </a:r>
            <a:r>
              <a:rPr kumimoji="1" lang="en-US" altLang="zh-CN" sz="220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dirty="0">
                <a:latin typeface="Times New Roman" panose="02020603050405020304" pitchFamily="18" charset="0"/>
                <a:ea typeface="宋体" panose="02010600030101010101" pitchFamily="2" charset="-122"/>
                <a:sym typeface="Symbol" panose="05050102010706020507" pitchFamily="18" charset="2"/>
              </a:rPr>
              <a:t> R</a:t>
            </a:r>
          </a:p>
          <a:p>
            <a:pPr eaLnBrk="1" hangingPunct="1">
              <a:spcBef>
                <a:spcPct val="30000"/>
              </a:spcBef>
              <a:buFont typeface="Wingdings" panose="05000000000000000000" pitchFamily="2" charset="2"/>
              <a:buNone/>
            </a:pPr>
            <a:r>
              <a:rPr kumimoji="1" lang="en-US" altLang="zh-CN" sz="2200" dirty="0">
                <a:solidFill>
                  <a:srgbClr val="FF0000"/>
                </a:solidFill>
                <a:latin typeface="Times New Roman" panose="02020603050405020304" pitchFamily="18" charset="0"/>
                <a:ea typeface="宋体" panose="02010600030101010101" pitchFamily="2" charset="-122"/>
                <a:sym typeface="Symbol" panose="05050102010706020507" pitchFamily="18" charset="2"/>
              </a:rPr>
              <a:t>Notation: </a:t>
            </a:r>
            <a:r>
              <a:rPr kumimoji="1" lang="en-US" altLang="zh-CN" sz="2000" i="1" dirty="0">
                <a:latin typeface="Times New Roman" panose="02020603050405020304" pitchFamily="18" charset="0"/>
                <a:ea typeface="宋体" panose="02010600030101010101" pitchFamily="2" charset="-122"/>
                <a:sym typeface="Symbol" panose="05050102010706020507" pitchFamily="18" charset="2"/>
              </a:rPr>
              <a:t>a ~ b</a:t>
            </a:r>
            <a:endParaRPr kumimoji="1" lang="en-US" altLang="zh-CN" sz="2200" dirty="0">
              <a:latin typeface="Times New Roman" panose="02020603050405020304" pitchFamily="18" charset="0"/>
              <a:ea typeface="宋体" panose="02010600030101010101" pitchFamily="2" charset="-122"/>
              <a:sym typeface="Symbol" panose="05050102010706020507" pitchFamily="18" charset="2"/>
            </a:endParaRPr>
          </a:p>
          <a:p>
            <a:pPr eaLnBrk="1" hangingPunct="1">
              <a:spcBef>
                <a:spcPct val="80000"/>
              </a:spcBef>
            </a:pPr>
            <a:r>
              <a:rPr kumimoji="1"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the equivalence class of  x</a:t>
            </a:r>
          </a:p>
          <a:p>
            <a:pPr eaLnBrk="1" hangingPunct="1">
              <a:spcBef>
                <a:spcPct val="30000"/>
              </a:spcBef>
            </a:pPr>
            <a:r>
              <a:rPr kumimoji="1" lang="en-US" altLang="zh-CN" sz="2200" dirty="0">
                <a:latin typeface="Times New Roman" panose="02020603050405020304" pitchFamily="18" charset="0"/>
                <a:ea typeface="宋体" panose="02010600030101010101" pitchFamily="2" charset="-122"/>
                <a:sym typeface="Symbol" panose="05050102010706020507" pitchFamily="18" charset="2"/>
              </a:rPr>
              <a:t>        The set of all elements that are related to an element </a:t>
            </a:r>
            <a:r>
              <a:rPr kumimoji="1" lang="en-US" altLang="zh-CN" sz="2200" i="1" dirty="0">
                <a:latin typeface="Times New Roman" panose="02020603050405020304" pitchFamily="18" charset="0"/>
                <a:ea typeface="宋体" panose="02010600030101010101" pitchFamily="2" charset="-122"/>
                <a:sym typeface="Symbol" panose="05050102010706020507" pitchFamily="18" charset="2"/>
              </a:rPr>
              <a:t>x</a:t>
            </a:r>
            <a:r>
              <a:rPr kumimoji="1" lang="en-US" altLang="zh-CN" sz="2200" dirty="0">
                <a:latin typeface="Times New Roman" panose="02020603050405020304" pitchFamily="18" charset="0"/>
                <a:ea typeface="宋体" panose="02010600030101010101" pitchFamily="2" charset="-122"/>
                <a:sym typeface="Symbol" panose="05050102010706020507" pitchFamily="18" charset="2"/>
              </a:rPr>
              <a:t> of </a:t>
            </a:r>
            <a:r>
              <a:rPr kumimoji="1" lang="en-US" altLang="zh-CN" sz="2200" i="1" dirty="0">
                <a:latin typeface="Times New Roman" panose="02020603050405020304" pitchFamily="18" charset="0"/>
                <a:ea typeface="宋体" panose="02010600030101010101" pitchFamily="2" charset="-122"/>
                <a:sym typeface="Symbol" panose="05050102010706020507" pitchFamily="18" charset="2"/>
              </a:rPr>
              <a:t>A</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eaLnBrk="1" hangingPunct="1">
              <a:spcBef>
                <a:spcPct val="30000"/>
              </a:spcBef>
            </a:pPr>
            <a:r>
              <a:rPr kumimoji="1" lang="en-US" altLang="zh-CN" sz="2200" dirty="0">
                <a:solidFill>
                  <a:srgbClr val="FF0000"/>
                </a:solidFill>
                <a:latin typeface="Times New Roman" panose="02020603050405020304" pitchFamily="18" charset="0"/>
                <a:ea typeface="宋体" panose="02010600030101010101" pitchFamily="2" charset="-122"/>
                <a:sym typeface="Symbol" panose="05050102010706020507" pitchFamily="18" charset="2"/>
              </a:rPr>
              <a:t>Notation:</a:t>
            </a:r>
            <a:endParaRPr kumimoji="1" lang="en-US" altLang="zh-CN" sz="2200" i="1" baseline="-30000" dirty="0">
              <a:solidFill>
                <a:srgbClr val="FF0000"/>
              </a:solidFill>
              <a:latin typeface="Times New Roman" panose="02020603050405020304" pitchFamily="18" charset="0"/>
              <a:ea typeface="宋体" panose="02010600030101010101" pitchFamily="2" charset="-122"/>
            </a:endParaRPr>
          </a:p>
        </p:txBody>
      </p:sp>
      <p:graphicFrame>
        <p:nvGraphicFramePr>
          <p:cNvPr id="8198" name="Object 5">
            <a:extLst>
              <a:ext uri="{FF2B5EF4-FFF2-40B4-BE49-F238E27FC236}">
                <a16:creationId xmlns:a16="http://schemas.microsoft.com/office/drawing/2014/main" id="{97A52118-44B1-4699-B444-D344FA6987A4}"/>
              </a:ext>
            </a:extLst>
          </p:cNvPr>
          <p:cNvGraphicFramePr>
            <a:graphicFrameLocks noChangeAspect="1"/>
          </p:cNvGraphicFramePr>
          <p:nvPr/>
        </p:nvGraphicFramePr>
        <p:xfrm>
          <a:off x="2428875" y="3714750"/>
          <a:ext cx="1524000" cy="414338"/>
        </p:xfrm>
        <a:graphic>
          <a:graphicData uri="http://schemas.openxmlformats.org/presentationml/2006/ole">
            <mc:AlternateContent xmlns:mc="http://schemas.openxmlformats.org/markup-compatibility/2006">
              <mc:Choice xmlns:v="urn:schemas-microsoft-com:vml" Requires="v">
                <p:oleObj spid="_x0000_s46143" r:id="rId4" imgW="774364" imgH="215806" progId="Equation.3">
                  <p:embed/>
                </p:oleObj>
              </mc:Choice>
              <mc:Fallback>
                <p:oleObj r:id="rId4" imgW="774364" imgH="215806" progId="Equation.3">
                  <p:embed/>
                  <p:pic>
                    <p:nvPicPr>
                      <p:cNvPr id="8198" name="Object 5">
                        <a:extLst>
                          <a:ext uri="{FF2B5EF4-FFF2-40B4-BE49-F238E27FC236}">
                            <a16:creationId xmlns:a16="http://schemas.microsoft.com/office/drawing/2014/main" id="{97A52118-44B1-4699-B444-D344FA698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75" y="3714750"/>
                        <a:ext cx="15240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a:extLst>
              <a:ext uri="{FF2B5EF4-FFF2-40B4-BE49-F238E27FC236}">
                <a16:creationId xmlns:a16="http://schemas.microsoft.com/office/drawing/2014/main" id="{AD466B27-62F0-186C-824B-843E8FF87643}"/>
              </a:ext>
            </a:extLst>
          </p:cNvPr>
          <p:cNvPicPr>
            <a:picLocks noChangeAspect="1"/>
          </p:cNvPicPr>
          <p:nvPr/>
        </p:nvPicPr>
        <p:blipFill>
          <a:blip r:embed="rId6"/>
          <a:stretch>
            <a:fillRect/>
          </a:stretch>
        </p:blipFill>
        <p:spPr>
          <a:xfrm>
            <a:off x="864548" y="4249084"/>
            <a:ext cx="7414903" cy="19737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2AF02210-F35A-4846-9869-7427125CEA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6B8271F-16F7-4A86-A4A4-114135AB234F}"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1A5F6984-9F02-4B94-914C-4BC63272440A}"/>
              </a:ext>
            </a:extLst>
          </p:cNvPr>
          <p:cNvGrpSpPr>
            <a:grpSpLocks/>
          </p:cNvGrpSpPr>
          <p:nvPr/>
        </p:nvGrpSpPr>
        <p:grpSpPr bwMode="auto">
          <a:xfrm>
            <a:off x="571500" y="500063"/>
            <a:ext cx="7924800" cy="2133600"/>
            <a:chOff x="336" y="528"/>
            <a:chExt cx="4992" cy="1344"/>
          </a:xfrm>
        </p:grpSpPr>
        <p:sp>
          <p:nvSpPr>
            <p:cNvPr id="18444" name="AutoShape 4">
              <a:extLst>
                <a:ext uri="{FF2B5EF4-FFF2-40B4-BE49-F238E27FC236}">
                  <a16:creationId xmlns:a16="http://schemas.microsoft.com/office/drawing/2014/main" id="{D849E4CB-AA41-4CEF-9D99-4398B58CB9E6}"/>
                </a:ext>
              </a:extLst>
            </p:cNvPr>
            <p:cNvSpPr>
              <a:spLocks noChangeArrowheads="1"/>
            </p:cNvSpPr>
            <p:nvPr/>
          </p:nvSpPr>
          <p:spPr bwMode="auto">
            <a:xfrm>
              <a:off x="336" y="528"/>
              <a:ext cx="4992" cy="1344"/>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9933FF"/>
                  </a:solidFill>
                  <a:latin typeface="Times New Roman" panose="02020603050405020304" pitchFamily="18" charset="0"/>
                  <a:ea typeface="宋体" panose="02010600030101010101" pitchFamily="2" charset="-122"/>
                </a:rPr>
                <a:t>【</a:t>
              </a:r>
              <a:r>
                <a:rPr kumimoji="1" lang="en-US" altLang="zh-CN" dirty="0">
                  <a:solidFill>
                    <a:srgbClr val="9933FF"/>
                  </a:solidFill>
                  <a:latin typeface="Times New Roman" panose="02020603050405020304" pitchFamily="18" charset="0"/>
                  <a:ea typeface="宋体" panose="02010600030101010101" pitchFamily="2" charset="-122"/>
                  <a:sym typeface="cajcd fnta1" pitchFamily="18" charset="2"/>
                </a:rPr>
                <a:t> </a:t>
              </a:r>
              <a:r>
                <a:rPr kumimoji="1" lang="en-US" altLang="zh-CN" dirty="0">
                  <a:solidFill>
                    <a:srgbClr val="9933FF"/>
                  </a:solidFill>
                  <a:latin typeface="Times New Roman" panose="02020603050405020304" pitchFamily="18" charset="0"/>
                  <a:ea typeface="宋体" panose="02010600030101010101" pitchFamily="2" charset="-122"/>
                </a:rPr>
                <a:t>Theorem 1】</a:t>
              </a:r>
              <a:r>
                <a:rPr kumimoji="1" lang="en-US" altLang="zh-CN" dirty="0">
                  <a:latin typeface="Times New Roman" panose="02020603050405020304" pitchFamily="18" charset="0"/>
                  <a:ea typeface="宋体" panose="02010600030101010101" pitchFamily="2" charset="-122"/>
                  <a:sym typeface="cajcd fnta1" pitchFamily="18" charset="2"/>
                </a:rPr>
                <a:t> </a:t>
              </a:r>
              <a:r>
                <a:rPr kumimoji="1" lang="en-US" altLang="zh-CN" i="1" dirty="0">
                  <a:solidFill>
                    <a:srgbClr val="000000"/>
                  </a:solidFill>
                  <a:latin typeface="Times New Roman" panose="02020603050405020304" pitchFamily="18" charset="0"/>
                  <a:ea typeface="宋体" panose="02010600030101010101" pitchFamily="2" charset="-122"/>
                  <a:sym typeface="cajcd fnta1" pitchFamily="18" charset="2"/>
                </a:rPr>
                <a:t>R</a:t>
              </a:r>
              <a:r>
                <a:rPr kumimoji="1" lang="en-US" altLang="zh-CN" dirty="0">
                  <a:solidFill>
                    <a:srgbClr val="000000"/>
                  </a:solidFill>
                  <a:latin typeface="Times New Roman" panose="02020603050405020304" pitchFamily="18" charset="0"/>
                  <a:ea typeface="宋体" panose="02010600030101010101" pitchFamily="2" charset="-122"/>
                  <a:sym typeface="cajcd fnta1" pitchFamily="18" charset="2"/>
                </a:rPr>
                <a:t> </a:t>
              </a:r>
              <a:r>
                <a:rPr kumimoji="1" lang="zh-CN" altLang="en-US" dirty="0">
                  <a:solidFill>
                    <a:srgbClr val="000000"/>
                  </a:solidFill>
                  <a:latin typeface="Times New Roman" panose="02020603050405020304" pitchFamily="18" charset="0"/>
                  <a:ea typeface="宋体" panose="02010600030101010101" pitchFamily="2" charset="-122"/>
                  <a:sym typeface="cajcd fnta1" pitchFamily="18" charset="2"/>
                </a:rPr>
                <a:t>是</a:t>
              </a:r>
              <a:r>
                <a:rPr kumimoji="1" lang="en-US" altLang="zh-CN" i="1" dirty="0">
                  <a:solidFill>
                    <a:srgbClr val="000000"/>
                  </a:solidFill>
                  <a:latin typeface="Times New Roman" panose="02020603050405020304" pitchFamily="18" charset="0"/>
                  <a:ea typeface="宋体" panose="02010600030101010101" pitchFamily="2" charset="-122"/>
                  <a:sym typeface="cajcd fnta1" pitchFamily="18" charset="2"/>
                </a:rPr>
                <a:t>A</a:t>
              </a:r>
              <a:r>
                <a:rPr kumimoji="1" lang="zh-CN" altLang="en-US" i="1" dirty="0">
                  <a:solidFill>
                    <a:srgbClr val="000000"/>
                  </a:solidFill>
                  <a:latin typeface="Times New Roman" panose="02020603050405020304" pitchFamily="18" charset="0"/>
                  <a:ea typeface="宋体" panose="02010600030101010101" pitchFamily="2" charset="-122"/>
                  <a:sym typeface="cajcd fnta1" pitchFamily="18" charset="2"/>
                </a:rPr>
                <a:t>上的等价类</a:t>
              </a:r>
              <a:r>
                <a:rPr kumimoji="1" lang="en-US" altLang="zh-CN" dirty="0">
                  <a:solidFill>
                    <a:srgbClr val="000000"/>
                  </a:solidFill>
                  <a:latin typeface="Times New Roman" panose="02020603050405020304" pitchFamily="18" charset="0"/>
                  <a:ea typeface="宋体" panose="02010600030101010101" pitchFamily="2" charset="-122"/>
                  <a:sym typeface="cajcd fnta1" pitchFamily="18" charset="2"/>
                </a:rPr>
                <a:t>. </a:t>
              </a:r>
              <a:r>
                <a:rPr kumimoji="1" lang="zh-CN" altLang="en-US" dirty="0">
                  <a:solidFill>
                    <a:srgbClr val="000000"/>
                  </a:solidFill>
                  <a:latin typeface="Times New Roman" panose="02020603050405020304" pitchFamily="18" charset="0"/>
                  <a:ea typeface="宋体" panose="02010600030101010101" pitchFamily="2" charset="-122"/>
                  <a:sym typeface="cajcd fnta1" pitchFamily="18" charset="2"/>
                </a:rPr>
                <a:t>下列的表达式是</a:t>
              </a:r>
              <a:r>
                <a:rPr kumimoji="1" lang="zh-CN" altLang="en-US" dirty="0">
                  <a:solidFill>
                    <a:srgbClr val="FF0000"/>
                  </a:solidFill>
                  <a:latin typeface="Times New Roman" panose="02020603050405020304" pitchFamily="18" charset="0"/>
                  <a:ea typeface="宋体" panose="02010600030101010101" pitchFamily="2" charset="-122"/>
                  <a:sym typeface="cajcd fnta1" pitchFamily="18" charset="2"/>
                </a:rPr>
                <a:t>等价</a:t>
              </a:r>
              <a:r>
                <a:rPr kumimoji="1" lang="zh-CN" altLang="en-US" dirty="0">
                  <a:solidFill>
                    <a:srgbClr val="000000"/>
                  </a:solidFill>
                  <a:latin typeface="Times New Roman" panose="02020603050405020304" pitchFamily="18" charset="0"/>
                  <a:ea typeface="宋体" panose="02010600030101010101" pitchFamily="2" charset="-122"/>
                  <a:sym typeface="cajcd fnta1" pitchFamily="18" charset="2"/>
                </a:rPr>
                <a:t>的</a:t>
              </a:r>
              <a:r>
                <a:rPr kumimoji="1" lang="en-US" altLang="zh-CN" dirty="0">
                  <a:solidFill>
                    <a:srgbClr val="000000"/>
                  </a:solidFill>
                  <a:latin typeface="Times New Roman" panose="02020603050405020304" pitchFamily="18" charset="0"/>
                  <a:ea typeface="宋体" panose="02010600030101010101" pitchFamily="2" charset="-122"/>
                  <a:sym typeface="cajcd fnta1" pitchFamily="18" charset="2"/>
                </a:rPr>
                <a:t> </a:t>
              </a:r>
            </a:p>
            <a:p>
              <a:pPr eaLnBrk="1" hangingPunct="1"/>
              <a:endParaRPr kumimoji="1" lang="zh-CN" altLang="en-US" dirty="0">
                <a:latin typeface="Times New Roman" panose="02020603050405020304" pitchFamily="18" charset="0"/>
                <a:ea typeface="宋体" panose="02010600030101010101" pitchFamily="2" charset="-122"/>
                <a:sym typeface="cajcd fnta1" pitchFamily="18" charset="2"/>
              </a:endParaRPr>
            </a:p>
          </p:txBody>
        </p:sp>
        <p:graphicFrame>
          <p:nvGraphicFramePr>
            <p:cNvPr id="18445" name="Object 5">
              <a:extLst>
                <a:ext uri="{FF2B5EF4-FFF2-40B4-BE49-F238E27FC236}">
                  <a16:creationId xmlns:a16="http://schemas.microsoft.com/office/drawing/2014/main" id="{802B27B8-A38A-4FE0-A923-FD4476A70C58}"/>
                </a:ext>
              </a:extLst>
            </p:cNvPr>
            <p:cNvGraphicFramePr>
              <a:graphicFrameLocks noChangeAspect="1"/>
            </p:cNvGraphicFramePr>
            <p:nvPr/>
          </p:nvGraphicFramePr>
          <p:xfrm>
            <a:off x="2160" y="1056"/>
            <a:ext cx="1152" cy="742"/>
          </p:xfrm>
          <a:graphic>
            <a:graphicData uri="http://schemas.openxmlformats.org/presentationml/2006/ole">
              <mc:AlternateContent xmlns:mc="http://schemas.openxmlformats.org/markup-compatibility/2006">
                <mc:Choice xmlns:v="urn:schemas-microsoft-com:vml" Requires="v">
                  <p:oleObj spid="_x0000_s50351" r:id="rId4" imgW="1028254" imgH="672808" progId="Equation.3">
                    <p:embed/>
                  </p:oleObj>
                </mc:Choice>
                <mc:Fallback>
                  <p:oleObj r:id="rId4" imgW="1028254" imgH="672808" progId="Equation.3">
                    <p:embed/>
                    <p:pic>
                      <p:nvPicPr>
                        <p:cNvPr id="18445" name="Object 5">
                          <a:extLst>
                            <a:ext uri="{FF2B5EF4-FFF2-40B4-BE49-F238E27FC236}">
                              <a16:creationId xmlns:a16="http://schemas.microsoft.com/office/drawing/2014/main" id="{802B27B8-A38A-4FE0-A923-FD4476A70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1056"/>
                          <a:ext cx="1152"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3" name="Text Box 2">
            <a:extLst>
              <a:ext uri="{FF2B5EF4-FFF2-40B4-BE49-F238E27FC236}">
                <a16:creationId xmlns:a16="http://schemas.microsoft.com/office/drawing/2014/main" id="{0C9BB4F6-84FA-40D5-91FB-E3E200397AE1}"/>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pic>
        <p:nvPicPr>
          <p:cNvPr id="4" name="图片 3">
            <a:extLst>
              <a:ext uri="{FF2B5EF4-FFF2-40B4-BE49-F238E27FC236}">
                <a16:creationId xmlns:a16="http://schemas.microsoft.com/office/drawing/2014/main" id="{1371A0C2-1EAA-4828-8B8C-067566A73D07}"/>
              </a:ext>
            </a:extLst>
          </p:cNvPr>
          <p:cNvPicPr>
            <a:picLocks noChangeAspect="1"/>
          </p:cNvPicPr>
          <p:nvPr/>
        </p:nvPicPr>
        <p:blipFill>
          <a:blip r:embed="rId6"/>
          <a:stretch>
            <a:fillRect/>
          </a:stretch>
        </p:blipFill>
        <p:spPr>
          <a:xfrm>
            <a:off x="318199" y="2888977"/>
            <a:ext cx="8507601" cy="2578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45D49C4B-E9E5-4AC5-BF2A-670F7B1865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FC7956C-1D5E-419A-B39E-6F755057F10B}"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2052099" name="Text Box 3">
            <a:extLst>
              <a:ext uri="{FF2B5EF4-FFF2-40B4-BE49-F238E27FC236}">
                <a16:creationId xmlns:a16="http://schemas.microsoft.com/office/drawing/2014/main" id="{77EDE6A5-B4DB-4B05-85E4-971A6E433295}"/>
              </a:ext>
            </a:extLst>
          </p:cNvPr>
          <p:cNvSpPr txBox="1">
            <a:spLocks noChangeArrowheads="1"/>
          </p:cNvSpPr>
          <p:nvPr/>
        </p:nvSpPr>
        <p:spPr bwMode="auto">
          <a:xfrm>
            <a:off x="285750" y="428625"/>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Equivalence</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relations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and</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partitions</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22532" name="Line 4">
            <a:extLst>
              <a:ext uri="{FF2B5EF4-FFF2-40B4-BE49-F238E27FC236}">
                <a16:creationId xmlns:a16="http://schemas.microsoft.com/office/drawing/2014/main" id="{CFAE5724-C4CB-48E6-AA87-B71423F3CAD0}"/>
              </a:ext>
            </a:extLst>
          </p:cNvPr>
          <p:cNvSpPr>
            <a:spLocks noChangeShapeType="1"/>
          </p:cNvSpPr>
          <p:nvPr/>
        </p:nvSpPr>
        <p:spPr bwMode="auto">
          <a:xfrm>
            <a:off x="428625" y="928688"/>
            <a:ext cx="501015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a:extLst>
              <a:ext uri="{FF2B5EF4-FFF2-40B4-BE49-F238E27FC236}">
                <a16:creationId xmlns:a16="http://schemas.microsoft.com/office/drawing/2014/main" id="{9C329CFB-0E50-43D7-8D4A-C41815FB9040}"/>
              </a:ext>
            </a:extLst>
          </p:cNvPr>
          <p:cNvGrpSpPr>
            <a:grpSpLocks/>
          </p:cNvGrpSpPr>
          <p:nvPr/>
        </p:nvGrpSpPr>
        <p:grpSpPr bwMode="auto">
          <a:xfrm>
            <a:off x="428625" y="2000250"/>
            <a:ext cx="8153400" cy="2382838"/>
            <a:chOff x="288" y="960"/>
            <a:chExt cx="5136" cy="1501"/>
          </a:xfrm>
        </p:grpSpPr>
        <p:sp>
          <p:nvSpPr>
            <p:cNvPr id="22552" name="Text Box 6">
              <a:extLst>
                <a:ext uri="{FF2B5EF4-FFF2-40B4-BE49-F238E27FC236}">
                  <a16:creationId xmlns:a16="http://schemas.microsoft.com/office/drawing/2014/main" id="{88E190C8-E8A0-439F-B647-E5F5BC9916A7}"/>
                </a:ext>
              </a:extLst>
            </p:cNvPr>
            <p:cNvSpPr txBox="1">
              <a:spLocks noChangeArrowheads="1"/>
            </p:cNvSpPr>
            <p:nvPr/>
          </p:nvSpPr>
          <p:spPr bwMode="auto">
            <a:xfrm>
              <a:off x="288" y="960"/>
              <a:ext cx="5136"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286000" indent="-457200">
                <a:defRPr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Times New Roman" panose="02020603050405020304" pitchFamily="18" charset="0"/>
                  <a:ea typeface="宋体" panose="02010600030101010101" pitchFamily="2" charset="-122"/>
                </a:rPr>
                <a:t>Let </a:t>
              </a:r>
              <a:r>
                <a:rPr kumimoji="1" lang="en-US" altLang="zh-CN"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be a collection of subsets of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Then the collection forms a </a:t>
              </a:r>
              <a:r>
                <a:rPr kumimoji="1" lang="en-US" altLang="zh-CN" i="1" dirty="0">
                  <a:solidFill>
                    <a:srgbClr val="008000"/>
                  </a:solidFill>
                  <a:latin typeface="Times New Roman" panose="02020603050405020304" pitchFamily="18" charset="0"/>
                  <a:ea typeface="宋体" panose="02010600030101010101" pitchFamily="2" charset="-122"/>
                </a:rPr>
                <a:t>partition </a:t>
              </a:r>
              <a:r>
                <a:rPr kumimoji="1" lang="en-US" altLang="zh-CN" dirty="0">
                  <a:latin typeface="Times New Roman" panose="02020603050405020304" pitchFamily="18" charset="0"/>
                  <a:ea typeface="宋体" panose="02010600030101010101" pitchFamily="2" charset="-122"/>
                </a:rPr>
                <a:t>of </a:t>
              </a:r>
              <a:r>
                <a:rPr kumimoji="1" lang="en-US" altLang="zh-CN" i="1" dirty="0">
                  <a:latin typeface="Times New Roman" panose="02020603050405020304" pitchFamily="18" charset="0"/>
                  <a:ea typeface="宋体" panose="02010600030101010101" pitchFamily="2" charset="-122"/>
                </a:rPr>
                <a:t>A </a:t>
              </a:r>
              <a:r>
                <a:rPr kumimoji="1" lang="en-US" altLang="zh-CN" dirty="0">
                  <a:latin typeface="Times New Roman" panose="02020603050405020304" pitchFamily="18" charset="0"/>
                  <a:ea typeface="宋体" panose="02010600030101010101" pitchFamily="2" charset="-122"/>
                </a:rPr>
                <a:t>if and only if </a:t>
              </a:r>
            </a:p>
            <a:p>
              <a:pPr lvl="4" eaLnBrk="1" hangingPunct="1">
                <a:spcBef>
                  <a:spcPct val="40000"/>
                </a:spcBef>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 </a:t>
              </a:r>
            </a:p>
            <a:p>
              <a:pPr lvl="4" eaLnBrk="1" hangingPunct="1">
                <a:spcBef>
                  <a:spcPct val="40000"/>
                </a:spcBef>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 </a:t>
              </a:r>
            </a:p>
            <a:p>
              <a:pPr lvl="4" eaLnBrk="1" hangingPunct="1">
                <a:spcBef>
                  <a:spcPct val="40000"/>
                </a:spcBef>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 </a:t>
              </a:r>
            </a:p>
          </p:txBody>
        </p:sp>
        <p:graphicFrame>
          <p:nvGraphicFramePr>
            <p:cNvPr id="22553" name="Object 7">
              <a:extLst>
                <a:ext uri="{FF2B5EF4-FFF2-40B4-BE49-F238E27FC236}">
                  <a16:creationId xmlns:a16="http://schemas.microsoft.com/office/drawing/2014/main" id="{AABDDC1A-A01B-4C51-AEEA-FD2140FFC871}"/>
                </a:ext>
              </a:extLst>
            </p:cNvPr>
            <p:cNvGraphicFramePr>
              <a:graphicFrameLocks noChangeAspect="1"/>
            </p:cNvGraphicFramePr>
            <p:nvPr/>
          </p:nvGraphicFramePr>
          <p:xfrm>
            <a:off x="713" y="1000"/>
            <a:ext cx="654" cy="237"/>
          </p:xfrm>
          <a:graphic>
            <a:graphicData uri="http://schemas.openxmlformats.org/presentationml/2006/ole">
              <mc:AlternateContent xmlns:mc="http://schemas.openxmlformats.org/markup-compatibility/2006">
                <mc:Choice xmlns:v="urn:schemas-microsoft-com:vml" Requires="v">
                  <p:oleObj spid="_x0000_s52560" name="公式" r:id="rId4" imgW="634725" imgH="228501" progId="Equation.3">
                    <p:embed/>
                  </p:oleObj>
                </mc:Choice>
                <mc:Fallback>
                  <p:oleObj name="公式" r:id="rId4" imgW="634725" imgH="228501" progId="Equation.3">
                    <p:embed/>
                    <p:pic>
                      <p:nvPicPr>
                        <p:cNvPr id="22553" name="Object 7">
                          <a:extLst>
                            <a:ext uri="{FF2B5EF4-FFF2-40B4-BE49-F238E27FC236}">
                              <a16:creationId xmlns:a16="http://schemas.microsoft.com/office/drawing/2014/main" id="{AABDDC1A-A01B-4C51-AEEA-FD2140FFC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 y="1000"/>
                          <a:ext cx="6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4" name="Object 8">
              <a:extLst>
                <a:ext uri="{FF2B5EF4-FFF2-40B4-BE49-F238E27FC236}">
                  <a16:creationId xmlns:a16="http://schemas.microsoft.com/office/drawing/2014/main" id="{CA2FC034-C16F-4179-8A04-BF335014B41C}"/>
                </a:ext>
              </a:extLst>
            </p:cNvPr>
            <p:cNvGraphicFramePr>
              <a:graphicFrameLocks noChangeAspect="1"/>
            </p:cNvGraphicFramePr>
            <p:nvPr/>
          </p:nvGraphicFramePr>
          <p:xfrm>
            <a:off x="1666" y="1536"/>
            <a:ext cx="2222" cy="247"/>
          </p:xfrm>
          <a:graphic>
            <a:graphicData uri="http://schemas.openxmlformats.org/presentationml/2006/ole">
              <mc:AlternateContent xmlns:mc="http://schemas.openxmlformats.org/markup-compatibility/2006">
                <mc:Choice xmlns:v="urn:schemas-microsoft-com:vml" Requires="v">
                  <p:oleObj spid="_x0000_s52561" name="公式" r:id="rId6" imgW="1968500" imgH="228600" progId="Equation.3">
                    <p:embed/>
                  </p:oleObj>
                </mc:Choice>
                <mc:Fallback>
                  <p:oleObj name="公式" r:id="rId6" imgW="1968500" imgH="228600" progId="Equation.3">
                    <p:embed/>
                    <p:pic>
                      <p:nvPicPr>
                        <p:cNvPr id="22554" name="Object 8">
                          <a:extLst>
                            <a:ext uri="{FF2B5EF4-FFF2-40B4-BE49-F238E27FC236}">
                              <a16:creationId xmlns:a16="http://schemas.microsoft.com/office/drawing/2014/main" id="{CA2FC034-C16F-4179-8A04-BF335014B4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 y="1536"/>
                          <a:ext cx="222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5" name="Object 9">
              <a:extLst>
                <a:ext uri="{FF2B5EF4-FFF2-40B4-BE49-F238E27FC236}">
                  <a16:creationId xmlns:a16="http://schemas.microsoft.com/office/drawing/2014/main" id="{27E299A8-0568-4CCB-9B64-089F38B1198E}"/>
                </a:ext>
              </a:extLst>
            </p:cNvPr>
            <p:cNvGraphicFramePr>
              <a:graphicFrameLocks noChangeAspect="1"/>
            </p:cNvGraphicFramePr>
            <p:nvPr/>
          </p:nvGraphicFramePr>
          <p:xfrm>
            <a:off x="1770" y="1860"/>
            <a:ext cx="1440" cy="226"/>
          </p:xfrm>
          <a:graphic>
            <a:graphicData uri="http://schemas.openxmlformats.org/presentationml/2006/ole">
              <mc:AlternateContent xmlns:mc="http://schemas.openxmlformats.org/markup-compatibility/2006">
                <mc:Choice xmlns:v="urn:schemas-microsoft-com:vml" Requires="v">
                  <p:oleObj spid="_x0000_s52562" r:id="rId8" imgW="1511300" imgH="241300" progId="Equation.3">
                    <p:embed/>
                  </p:oleObj>
                </mc:Choice>
                <mc:Fallback>
                  <p:oleObj r:id="rId8" imgW="1511300" imgH="241300" progId="Equation.3">
                    <p:embed/>
                    <p:pic>
                      <p:nvPicPr>
                        <p:cNvPr id="22555" name="Object 9">
                          <a:extLst>
                            <a:ext uri="{FF2B5EF4-FFF2-40B4-BE49-F238E27FC236}">
                              <a16:creationId xmlns:a16="http://schemas.microsoft.com/office/drawing/2014/main" id="{27E299A8-0568-4CCB-9B64-089F38B11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0" y="1860"/>
                          <a:ext cx="144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551" name="Object 13">
            <a:extLst>
              <a:ext uri="{FF2B5EF4-FFF2-40B4-BE49-F238E27FC236}">
                <a16:creationId xmlns:a16="http://schemas.microsoft.com/office/drawing/2014/main" id="{AE9AD0AD-C899-4BA3-AB98-521D146043E4}"/>
              </a:ext>
            </a:extLst>
          </p:cNvPr>
          <p:cNvGraphicFramePr>
            <a:graphicFrameLocks noChangeAspect="1"/>
          </p:cNvGraphicFramePr>
          <p:nvPr>
            <p:extLst>
              <p:ext uri="{D42A27DB-BD31-4B8C-83A1-F6EECF244321}">
                <p14:modId xmlns:p14="http://schemas.microsoft.com/office/powerpoint/2010/main" val="3709335763"/>
              </p:ext>
            </p:extLst>
          </p:nvPr>
        </p:nvGraphicFramePr>
        <p:xfrm>
          <a:off x="2912437" y="3949097"/>
          <a:ext cx="822325" cy="450850"/>
        </p:xfrm>
        <a:graphic>
          <a:graphicData uri="http://schemas.openxmlformats.org/presentationml/2006/ole">
            <mc:AlternateContent xmlns:mc="http://schemas.openxmlformats.org/markup-compatibility/2006">
              <mc:Choice xmlns:v="urn:schemas-microsoft-com:vml" Requires="v">
                <p:oleObj spid="_x0000_s52563" name="公式" r:id="rId10" imgW="609336" imgH="342751" progId="Equation.3">
                  <p:embed/>
                </p:oleObj>
              </mc:Choice>
              <mc:Fallback>
                <p:oleObj name="公式" r:id="rId10" imgW="609336" imgH="342751" progId="Equation.3">
                  <p:embed/>
                  <p:pic>
                    <p:nvPicPr>
                      <p:cNvPr id="22551" name="Object 13">
                        <a:extLst>
                          <a:ext uri="{FF2B5EF4-FFF2-40B4-BE49-F238E27FC236}">
                            <a16:creationId xmlns:a16="http://schemas.microsoft.com/office/drawing/2014/main" id="{AE9AD0AD-C899-4BA3-AB98-521D146043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2437" y="3949097"/>
                        <a:ext cx="8223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111" name="Object 15">
            <a:extLst>
              <a:ext uri="{FF2B5EF4-FFF2-40B4-BE49-F238E27FC236}">
                <a16:creationId xmlns:a16="http://schemas.microsoft.com/office/drawing/2014/main" id="{17ADDDD7-A81F-4859-B811-417A2D316567}"/>
              </a:ext>
            </a:extLst>
          </p:cNvPr>
          <p:cNvGraphicFramePr>
            <a:graphicFrameLocks noChangeAspect="1"/>
          </p:cNvGraphicFramePr>
          <p:nvPr>
            <p:extLst>
              <p:ext uri="{D42A27DB-BD31-4B8C-83A1-F6EECF244321}">
                <p14:modId xmlns:p14="http://schemas.microsoft.com/office/powerpoint/2010/main" val="3393185627"/>
              </p:ext>
            </p:extLst>
          </p:nvPr>
        </p:nvGraphicFramePr>
        <p:xfrm>
          <a:off x="1560764" y="4857751"/>
          <a:ext cx="2216150" cy="439737"/>
        </p:xfrm>
        <a:graphic>
          <a:graphicData uri="http://schemas.openxmlformats.org/presentationml/2006/ole">
            <mc:AlternateContent xmlns:mc="http://schemas.openxmlformats.org/markup-compatibility/2006">
              <mc:Choice xmlns:v="urn:schemas-microsoft-com:vml" Requires="v">
                <p:oleObj spid="_x0000_s52564" name="公式" r:id="rId12" imgW="1168400" imgH="228600" progId="Equation.3">
                  <p:embed/>
                </p:oleObj>
              </mc:Choice>
              <mc:Fallback>
                <p:oleObj name="公式" r:id="rId12" imgW="1168400" imgH="228600" progId="Equation.3">
                  <p:embed/>
                  <p:pic>
                    <p:nvPicPr>
                      <p:cNvPr id="2052111" name="Object 15">
                        <a:extLst>
                          <a:ext uri="{FF2B5EF4-FFF2-40B4-BE49-F238E27FC236}">
                            <a16:creationId xmlns:a16="http://schemas.microsoft.com/office/drawing/2014/main" id="{17ADDDD7-A81F-4859-B811-417A2D31656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0764" y="4857751"/>
                        <a:ext cx="22161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6">
            <a:extLst>
              <a:ext uri="{FF2B5EF4-FFF2-40B4-BE49-F238E27FC236}">
                <a16:creationId xmlns:a16="http://schemas.microsoft.com/office/drawing/2014/main" id="{4AB3B320-9613-4F2C-B63D-013130B6B580}"/>
              </a:ext>
            </a:extLst>
          </p:cNvPr>
          <p:cNvGrpSpPr>
            <a:grpSpLocks/>
          </p:cNvGrpSpPr>
          <p:nvPr/>
        </p:nvGrpSpPr>
        <p:grpSpPr bwMode="auto">
          <a:xfrm>
            <a:off x="6012160" y="3306763"/>
            <a:ext cx="2133600" cy="1447800"/>
            <a:chOff x="4461" y="3784"/>
            <a:chExt cx="2760" cy="1680"/>
          </a:xfrm>
        </p:grpSpPr>
        <p:sp>
          <p:nvSpPr>
            <p:cNvPr id="22540" name="Oval 17">
              <a:extLst>
                <a:ext uri="{FF2B5EF4-FFF2-40B4-BE49-F238E27FC236}">
                  <a16:creationId xmlns:a16="http://schemas.microsoft.com/office/drawing/2014/main" id="{CCF558EC-D6EB-4EA8-B601-AA510899060C}"/>
                </a:ext>
              </a:extLst>
            </p:cNvPr>
            <p:cNvSpPr>
              <a:spLocks noChangeArrowheads="1"/>
            </p:cNvSpPr>
            <p:nvPr/>
          </p:nvSpPr>
          <p:spPr bwMode="auto">
            <a:xfrm>
              <a:off x="4461" y="3784"/>
              <a:ext cx="2760" cy="16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541" name="Line 18">
              <a:extLst>
                <a:ext uri="{FF2B5EF4-FFF2-40B4-BE49-F238E27FC236}">
                  <a16:creationId xmlns:a16="http://schemas.microsoft.com/office/drawing/2014/main" id="{2343A15C-A580-48DF-BF53-1DBCCAF9FECE}"/>
                </a:ext>
              </a:extLst>
            </p:cNvPr>
            <p:cNvSpPr>
              <a:spLocks noChangeShapeType="1"/>
            </p:cNvSpPr>
            <p:nvPr/>
          </p:nvSpPr>
          <p:spPr bwMode="auto">
            <a:xfrm flipH="1">
              <a:off x="4701" y="3784"/>
              <a:ext cx="960" cy="13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Line 19">
              <a:extLst>
                <a:ext uri="{FF2B5EF4-FFF2-40B4-BE49-F238E27FC236}">
                  <a16:creationId xmlns:a16="http://schemas.microsoft.com/office/drawing/2014/main" id="{515A621E-C8A2-4EB8-800F-2D5414196EBF}"/>
                </a:ext>
              </a:extLst>
            </p:cNvPr>
            <p:cNvSpPr>
              <a:spLocks noChangeShapeType="1"/>
            </p:cNvSpPr>
            <p:nvPr/>
          </p:nvSpPr>
          <p:spPr bwMode="auto">
            <a:xfrm>
              <a:off x="5301" y="4339"/>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20">
              <a:extLst>
                <a:ext uri="{FF2B5EF4-FFF2-40B4-BE49-F238E27FC236}">
                  <a16:creationId xmlns:a16="http://schemas.microsoft.com/office/drawing/2014/main" id="{52B47E70-A719-46F8-991F-F016184BB9B2}"/>
                </a:ext>
              </a:extLst>
            </p:cNvPr>
            <p:cNvSpPr>
              <a:spLocks noChangeShapeType="1"/>
            </p:cNvSpPr>
            <p:nvPr/>
          </p:nvSpPr>
          <p:spPr bwMode="auto">
            <a:xfrm>
              <a:off x="6021" y="4354"/>
              <a:ext cx="24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21">
              <a:extLst>
                <a:ext uri="{FF2B5EF4-FFF2-40B4-BE49-F238E27FC236}">
                  <a16:creationId xmlns:a16="http://schemas.microsoft.com/office/drawing/2014/main" id="{BE493434-1674-4DF5-A02A-B34F05B902B1}"/>
                </a:ext>
              </a:extLst>
            </p:cNvPr>
            <p:cNvSpPr>
              <a:spLocks noChangeShapeType="1"/>
            </p:cNvSpPr>
            <p:nvPr/>
          </p:nvSpPr>
          <p:spPr bwMode="auto">
            <a:xfrm flipV="1">
              <a:off x="6141" y="4744"/>
              <a:ext cx="108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Text Box 22">
              <a:extLst>
                <a:ext uri="{FF2B5EF4-FFF2-40B4-BE49-F238E27FC236}">
                  <a16:creationId xmlns:a16="http://schemas.microsoft.com/office/drawing/2014/main" id="{89E83642-C28E-4064-9915-BABF2E105A1F}"/>
                </a:ext>
              </a:extLst>
            </p:cNvPr>
            <p:cNvSpPr txBox="1">
              <a:spLocks noChangeArrowheads="1"/>
            </p:cNvSpPr>
            <p:nvPr/>
          </p:nvSpPr>
          <p:spPr bwMode="auto">
            <a:xfrm>
              <a:off x="4581" y="4144"/>
              <a:ext cx="6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800" i="1">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1</a:t>
              </a:r>
              <a:endParaRPr lang="en-US" altLang="zh-CN" sz="1800">
                <a:latin typeface="Times New Roman" panose="02020603050405020304" pitchFamily="18" charset="0"/>
                <a:ea typeface="宋体" panose="02010600030101010101" pitchFamily="2" charset="-122"/>
              </a:endParaRPr>
            </a:p>
          </p:txBody>
        </p:sp>
        <p:sp>
          <p:nvSpPr>
            <p:cNvPr id="22546" name="Text Box 23">
              <a:extLst>
                <a:ext uri="{FF2B5EF4-FFF2-40B4-BE49-F238E27FC236}">
                  <a16:creationId xmlns:a16="http://schemas.microsoft.com/office/drawing/2014/main" id="{3CCF7BDD-3955-4CE7-9BE0-18E36E37689D}"/>
                </a:ext>
              </a:extLst>
            </p:cNvPr>
            <p:cNvSpPr txBox="1">
              <a:spLocks noChangeArrowheads="1"/>
            </p:cNvSpPr>
            <p:nvPr/>
          </p:nvSpPr>
          <p:spPr bwMode="auto">
            <a:xfrm>
              <a:off x="5901" y="3904"/>
              <a:ext cx="6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800" i="1">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2</a:t>
              </a:r>
              <a:endParaRPr lang="en-US" altLang="zh-CN" sz="1800">
                <a:latin typeface="Times New Roman" panose="02020603050405020304" pitchFamily="18" charset="0"/>
                <a:ea typeface="宋体" panose="02010600030101010101" pitchFamily="2" charset="-122"/>
              </a:endParaRPr>
            </a:p>
          </p:txBody>
        </p:sp>
        <p:sp>
          <p:nvSpPr>
            <p:cNvPr id="22547" name="Text Box 24">
              <a:extLst>
                <a:ext uri="{FF2B5EF4-FFF2-40B4-BE49-F238E27FC236}">
                  <a16:creationId xmlns:a16="http://schemas.microsoft.com/office/drawing/2014/main" id="{A5BF36B5-7D80-477B-8F12-30ACE8A6D259}"/>
                </a:ext>
              </a:extLst>
            </p:cNvPr>
            <p:cNvSpPr txBox="1">
              <a:spLocks noChangeArrowheads="1"/>
            </p:cNvSpPr>
            <p:nvPr/>
          </p:nvSpPr>
          <p:spPr bwMode="auto">
            <a:xfrm>
              <a:off x="5301" y="4624"/>
              <a:ext cx="6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800" i="1">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3</a:t>
              </a:r>
              <a:endParaRPr lang="en-US" altLang="zh-CN" sz="1800">
                <a:latin typeface="Times New Roman" panose="02020603050405020304" pitchFamily="18" charset="0"/>
                <a:ea typeface="宋体" panose="02010600030101010101" pitchFamily="2" charset="-122"/>
              </a:endParaRPr>
            </a:p>
          </p:txBody>
        </p:sp>
        <p:sp>
          <p:nvSpPr>
            <p:cNvPr id="22548" name="Text Box 25">
              <a:extLst>
                <a:ext uri="{FF2B5EF4-FFF2-40B4-BE49-F238E27FC236}">
                  <a16:creationId xmlns:a16="http://schemas.microsoft.com/office/drawing/2014/main" id="{1FDC370D-5C6D-4EC4-9A88-93DF7E1ACCA9}"/>
                </a:ext>
              </a:extLst>
            </p:cNvPr>
            <p:cNvSpPr txBox="1">
              <a:spLocks noChangeArrowheads="1"/>
            </p:cNvSpPr>
            <p:nvPr/>
          </p:nvSpPr>
          <p:spPr bwMode="auto">
            <a:xfrm>
              <a:off x="6261" y="4384"/>
              <a:ext cx="6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800" i="1">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4</a:t>
              </a:r>
              <a:endParaRPr lang="en-US" altLang="zh-CN" sz="1800">
                <a:latin typeface="Times New Roman" panose="02020603050405020304" pitchFamily="18" charset="0"/>
                <a:ea typeface="宋体" panose="02010600030101010101" pitchFamily="2" charset="-122"/>
              </a:endParaRPr>
            </a:p>
          </p:txBody>
        </p:sp>
        <p:sp>
          <p:nvSpPr>
            <p:cNvPr id="22549" name="Text Box 26">
              <a:extLst>
                <a:ext uri="{FF2B5EF4-FFF2-40B4-BE49-F238E27FC236}">
                  <a16:creationId xmlns:a16="http://schemas.microsoft.com/office/drawing/2014/main" id="{371B99E5-0FF6-4020-BC93-1BFEC5366C14}"/>
                </a:ext>
              </a:extLst>
            </p:cNvPr>
            <p:cNvSpPr txBox="1">
              <a:spLocks noChangeArrowheads="1"/>
            </p:cNvSpPr>
            <p:nvPr/>
          </p:nvSpPr>
          <p:spPr bwMode="auto">
            <a:xfrm>
              <a:off x="6261" y="4864"/>
              <a:ext cx="6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800" i="1">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5</a:t>
              </a:r>
              <a:endParaRPr lang="en-US" altLang="zh-CN" sz="1800">
                <a:latin typeface="Times New Roman" panose="02020603050405020304" pitchFamily="18" charset="0"/>
                <a:ea typeface="宋体" panose="02010600030101010101" pitchFamily="2" charset="-122"/>
              </a:endParaRPr>
            </a:p>
          </p:txBody>
        </p:sp>
      </p:grpSp>
      <p:sp>
        <p:nvSpPr>
          <p:cNvPr id="22538" name="矩形 27">
            <a:extLst>
              <a:ext uri="{FF2B5EF4-FFF2-40B4-BE49-F238E27FC236}">
                <a16:creationId xmlns:a16="http://schemas.microsoft.com/office/drawing/2014/main" id="{5D31CC8E-6345-41F5-95FE-8B04A1163911}"/>
              </a:ext>
            </a:extLst>
          </p:cNvPr>
          <p:cNvSpPr>
            <a:spLocks noChangeArrowheads="1"/>
          </p:cNvSpPr>
          <p:nvPr/>
        </p:nvSpPr>
        <p:spPr bwMode="auto">
          <a:xfrm>
            <a:off x="357188" y="1000125"/>
            <a:ext cx="8429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Arial" panose="020B0604020202020204" pitchFamily="34" charset="0"/>
                <a:ea typeface="宋体" panose="02010600030101010101" pitchFamily="2" charset="-122"/>
              </a:rPr>
              <a:t>【</a:t>
            </a:r>
            <a:r>
              <a:rPr kumimoji="1" lang="en-US" altLang="zh-CN" dirty="0" err="1">
                <a:latin typeface="Times New Roman" panose="02020603050405020304" pitchFamily="18" charset="0"/>
                <a:ea typeface="宋体" panose="02010600030101010101" pitchFamily="2" charset="-122"/>
                <a:cs typeface="Times New Roman" panose="02020603050405020304" pitchFamily="18" charset="0"/>
              </a:rPr>
              <a:t>Definition】A</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partition</a:t>
            </a:r>
            <a:r>
              <a:rPr kumimoji="1" lang="zh-CN" altLang="en-US" i="1"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分割</a:t>
            </a:r>
            <a:r>
              <a:rPr kumimoji="1" lang="en-US" altLang="zh-CN" i="1" dirty="0">
                <a:solidFill>
                  <a:srgbClr val="008000"/>
                </a:solidFill>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of set </a:t>
            </a:r>
            <a:r>
              <a:rPr kumimoji="1" lang="en-US" altLang="zh-CN" i="1" dirty="0">
                <a:latin typeface="Times New Roman" panose="02020603050405020304" pitchFamily="18" charset="0"/>
                <a:ea typeface="宋体" panose="02010600030101010101" pitchFamily="2" charset="-122"/>
              </a:rPr>
              <a:t>A </a:t>
            </a:r>
            <a:r>
              <a:rPr kumimoji="1" lang="en-US" altLang="zh-CN" dirty="0">
                <a:latin typeface="Times New Roman" panose="02020603050405020304" pitchFamily="18" charset="0"/>
                <a:ea typeface="宋体" panose="02010600030101010101" pitchFamily="2" charset="-122"/>
              </a:rPr>
              <a:t>is a collection of </a:t>
            </a:r>
            <a:r>
              <a:rPr kumimoji="1" lang="en-US" altLang="zh-CN" i="1" dirty="0">
                <a:solidFill>
                  <a:srgbClr val="00B050"/>
                </a:solidFill>
                <a:latin typeface="Times New Roman" panose="02020603050405020304" pitchFamily="18" charset="0"/>
                <a:ea typeface="宋体" panose="02010600030101010101" pitchFamily="2" charset="-122"/>
              </a:rPr>
              <a:t>disjoint</a:t>
            </a:r>
            <a:r>
              <a:rPr kumimoji="1" lang="en-US" altLang="zh-CN" dirty="0">
                <a:latin typeface="Times New Roman" panose="02020603050405020304" pitchFamily="18" charset="0"/>
                <a:ea typeface="宋体" panose="02010600030101010101" pitchFamily="2" charset="-122"/>
              </a:rPr>
              <a:t> </a:t>
            </a:r>
            <a:r>
              <a:rPr kumimoji="1" lang="en-US" altLang="zh-CN" i="1" dirty="0">
                <a:solidFill>
                  <a:srgbClr val="00B050"/>
                </a:solidFill>
                <a:latin typeface="Times New Roman" panose="02020603050405020304" pitchFamily="18" charset="0"/>
                <a:ea typeface="宋体" panose="02010600030101010101" pitchFamily="2" charset="-122"/>
              </a:rPr>
              <a:t>nonempty</a:t>
            </a:r>
            <a:r>
              <a:rPr kumimoji="1" lang="en-US" altLang="zh-CN" dirty="0">
                <a:latin typeface="Times New Roman" panose="02020603050405020304" pitchFamily="18" charset="0"/>
                <a:ea typeface="宋体" panose="02010600030101010101" pitchFamily="2" charset="-122"/>
              </a:rPr>
              <a:t> subsets of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that </a:t>
            </a:r>
            <a:r>
              <a:rPr kumimoji="1" lang="en-US" altLang="zh-CN" dirty="0">
                <a:solidFill>
                  <a:srgbClr val="008000"/>
                </a:solidFill>
                <a:latin typeface="Times New Roman" panose="02020603050405020304" pitchFamily="18" charset="0"/>
                <a:ea typeface="宋体" panose="02010600030101010101" pitchFamily="2" charset="-122"/>
              </a:rPr>
              <a:t>have </a:t>
            </a:r>
            <a:r>
              <a:rPr kumimoji="1" lang="en-US" altLang="zh-CN" i="1" dirty="0">
                <a:solidFill>
                  <a:srgbClr val="008000"/>
                </a:solidFill>
                <a:latin typeface="Times New Roman" panose="02020603050405020304" pitchFamily="18" charset="0"/>
                <a:ea typeface="宋体" panose="02010600030101010101" pitchFamily="2" charset="-122"/>
              </a:rPr>
              <a:t>A</a:t>
            </a:r>
            <a:r>
              <a:rPr kumimoji="1" lang="en-US" altLang="zh-CN" dirty="0">
                <a:solidFill>
                  <a:srgbClr val="008000"/>
                </a:solidFill>
                <a:latin typeface="Times New Roman" panose="02020603050405020304" pitchFamily="18" charset="0"/>
                <a:ea typeface="宋体" panose="02010600030101010101" pitchFamily="2" charset="-122"/>
              </a:rPr>
              <a:t> as their union</a:t>
            </a:r>
            <a:r>
              <a:rPr kumimoji="1" lang="en-US" altLang="zh-CN" dirty="0">
                <a:latin typeface="Times New Roman" panose="02020603050405020304" pitchFamily="18" charset="0"/>
                <a:ea typeface="宋体" panose="02010600030101010101" pitchFamily="2" charset="-122"/>
              </a:rPr>
              <a:t>.</a:t>
            </a:r>
          </a:p>
        </p:txBody>
      </p:sp>
      <p:sp>
        <p:nvSpPr>
          <p:cNvPr id="22539" name="Text Box 2">
            <a:extLst>
              <a:ext uri="{FF2B5EF4-FFF2-40B4-BE49-F238E27FC236}">
                <a16:creationId xmlns:a16="http://schemas.microsoft.com/office/drawing/2014/main" id="{FD3F46C7-830E-4AA7-90CA-80733A9A0B8B}"/>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52111"/>
                                        </p:tgtEl>
                                        <p:attrNameLst>
                                          <p:attrName>style.visibility</p:attrName>
                                        </p:attrNameLst>
                                      </p:cBhvr>
                                      <p:to>
                                        <p:strVal val="visible"/>
                                      </p:to>
                                    </p:set>
                                    <p:animEffect transition="in" filter="wipe(left)">
                                      <p:cBhvr>
                                        <p:cTn id="11" dur="500"/>
                                        <p:tgtEl>
                                          <p:spTgt spid="20521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ou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87B76F18-6C59-4C9A-82EF-287169FDA5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2205A91-C37E-4804-8D6A-13FF67A6BFF9}"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grpSp>
        <p:nvGrpSpPr>
          <p:cNvPr id="2" name="Group 4">
            <a:extLst>
              <a:ext uri="{FF2B5EF4-FFF2-40B4-BE49-F238E27FC236}">
                <a16:creationId xmlns:a16="http://schemas.microsoft.com/office/drawing/2014/main" id="{17E16E9C-06E8-4031-B71E-3EDFE55896BF}"/>
              </a:ext>
            </a:extLst>
          </p:cNvPr>
          <p:cNvGrpSpPr>
            <a:grpSpLocks/>
          </p:cNvGrpSpPr>
          <p:nvPr/>
        </p:nvGrpSpPr>
        <p:grpSpPr bwMode="auto">
          <a:xfrm>
            <a:off x="428625" y="428625"/>
            <a:ext cx="7924800" cy="2133600"/>
            <a:chOff x="336" y="384"/>
            <a:chExt cx="4992" cy="1344"/>
          </a:xfrm>
        </p:grpSpPr>
        <p:sp>
          <p:nvSpPr>
            <p:cNvPr id="24591" name="AutoShape 5">
              <a:extLst>
                <a:ext uri="{FF2B5EF4-FFF2-40B4-BE49-F238E27FC236}">
                  <a16:creationId xmlns:a16="http://schemas.microsoft.com/office/drawing/2014/main" id="{70E57B85-77FC-4922-94C0-806AE0901F35}"/>
                </a:ext>
              </a:extLst>
            </p:cNvPr>
            <p:cNvSpPr>
              <a:spLocks noChangeArrowheads="1"/>
            </p:cNvSpPr>
            <p:nvPr/>
          </p:nvSpPr>
          <p:spPr bwMode="auto">
            <a:xfrm>
              <a:off x="336" y="384"/>
              <a:ext cx="4992" cy="1344"/>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9933FF"/>
                  </a:solidFill>
                  <a:latin typeface="Times New Roman" panose="02020603050405020304" pitchFamily="18" charset="0"/>
                  <a:ea typeface="宋体" panose="02010600030101010101" pitchFamily="2" charset="-122"/>
                </a:rPr>
                <a:t>【</a:t>
              </a:r>
              <a:r>
                <a:rPr kumimoji="1" lang="en-US" altLang="zh-CN">
                  <a:solidFill>
                    <a:srgbClr val="9933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9933FF"/>
                  </a:solidFill>
                  <a:latin typeface="Times New Roman" panose="02020603050405020304" pitchFamily="18" charset="0"/>
                  <a:ea typeface="宋体" panose="02010600030101010101" pitchFamily="2" charset="-122"/>
                </a:rPr>
                <a:t>Theorem 2】</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sym typeface="cajcd fnta1" pitchFamily="18" charset="2"/>
                </a:rPr>
                <a:t>Let </a:t>
              </a:r>
              <a:r>
                <a:rPr kumimoji="1" lang="en-US" altLang="zh-CN" i="1">
                  <a:latin typeface="Times New Roman" panose="02020603050405020304" pitchFamily="18" charset="0"/>
                  <a:ea typeface="宋体" panose="02010600030101010101" pitchFamily="2" charset="-122"/>
                  <a:sym typeface="cajcd fnta1" pitchFamily="18" charset="2"/>
                </a:rPr>
                <a:t>R</a:t>
              </a:r>
              <a:r>
                <a:rPr kumimoji="1" lang="en-US" altLang="zh-CN">
                  <a:latin typeface="Times New Roman" panose="02020603050405020304" pitchFamily="18" charset="0"/>
                  <a:ea typeface="宋体" panose="02010600030101010101" pitchFamily="2" charset="-122"/>
                  <a:sym typeface="cajcd fnta1" pitchFamily="18" charset="2"/>
                </a:rPr>
                <a:t> be an equivalence relation on a set </a:t>
              </a:r>
              <a:r>
                <a:rPr kumimoji="1" lang="en-US" altLang="zh-CN" i="1">
                  <a:latin typeface="Times New Roman" panose="02020603050405020304" pitchFamily="18" charset="0"/>
                  <a:ea typeface="宋体" panose="02010600030101010101" pitchFamily="2" charset="-122"/>
                  <a:sym typeface="cajcd fnta1" pitchFamily="18" charset="2"/>
                </a:rPr>
                <a:t>A</a:t>
              </a:r>
              <a:r>
                <a:rPr kumimoji="1" lang="en-US" altLang="zh-CN">
                  <a:latin typeface="Times New Roman" panose="02020603050405020304" pitchFamily="18" charset="0"/>
                  <a:ea typeface="宋体" panose="02010600030101010101" pitchFamily="2" charset="-122"/>
                  <a:sym typeface="cajcd fnta1" pitchFamily="18" charset="2"/>
                </a:rPr>
                <a:t>. </a:t>
              </a:r>
            </a:p>
            <a:p>
              <a:pPr eaLnBrk="1" hangingPunct="1"/>
              <a:r>
                <a:rPr kumimoji="1" lang="en-US" altLang="zh-CN">
                  <a:latin typeface="Times New Roman" panose="02020603050405020304" pitchFamily="18" charset="0"/>
                  <a:ea typeface="宋体" panose="02010600030101010101" pitchFamily="2" charset="-122"/>
                  <a:sym typeface="cajcd fnta1" pitchFamily="18" charset="2"/>
                </a:rPr>
                <a:t>Then the equivalence classes of </a:t>
              </a:r>
              <a:r>
                <a:rPr kumimoji="1" lang="en-US" altLang="zh-CN" i="1">
                  <a:latin typeface="Times New Roman" panose="02020603050405020304" pitchFamily="18" charset="0"/>
                  <a:ea typeface="宋体" panose="02010600030101010101" pitchFamily="2" charset="-122"/>
                  <a:sym typeface="cajcd fnta1" pitchFamily="18" charset="2"/>
                </a:rPr>
                <a:t>R </a:t>
              </a:r>
              <a:r>
                <a:rPr kumimoji="1" lang="en-US" altLang="zh-CN">
                  <a:latin typeface="Times New Roman" panose="02020603050405020304" pitchFamily="18" charset="0"/>
                  <a:ea typeface="宋体" panose="02010600030101010101" pitchFamily="2" charset="-122"/>
                  <a:sym typeface="cajcd fnta1" pitchFamily="18" charset="2"/>
                </a:rPr>
                <a:t>form a partition of </a:t>
              </a:r>
              <a:r>
                <a:rPr kumimoji="1" lang="en-US" altLang="zh-CN" i="1">
                  <a:latin typeface="Times New Roman" panose="02020603050405020304" pitchFamily="18" charset="0"/>
                  <a:ea typeface="宋体" panose="02010600030101010101" pitchFamily="2" charset="-122"/>
                  <a:sym typeface="cajcd fnta1" pitchFamily="18" charset="2"/>
                </a:rPr>
                <a:t>A.</a:t>
              </a:r>
              <a:r>
                <a:rPr kumimoji="1" lang="en-US" altLang="zh-CN">
                  <a:latin typeface="Times New Roman" panose="02020603050405020304" pitchFamily="18" charset="0"/>
                  <a:ea typeface="宋体" panose="02010600030101010101" pitchFamily="2" charset="-122"/>
                  <a:sym typeface="cajcd fnta1" pitchFamily="18" charset="2"/>
                </a:rPr>
                <a:t> </a:t>
              </a:r>
            </a:p>
            <a:p>
              <a:pPr eaLnBrk="1" hangingPunct="1"/>
              <a:r>
                <a:rPr kumimoji="1" lang="en-US" altLang="zh-CN">
                  <a:latin typeface="Times New Roman" panose="02020603050405020304" pitchFamily="18" charset="0"/>
                  <a:ea typeface="宋体" panose="02010600030101010101" pitchFamily="2" charset="-122"/>
                  <a:sym typeface="cajcd fnta1" pitchFamily="18" charset="2"/>
                </a:rPr>
                <a:t>Conversely, given a partition                 of the set </a:t>
              </a:r>
              <a:r>
                <a:rPr kumimoji="1" lang="en-US" altLang="zh-CN" i="1">
                  <a:latin typeface="Times New Roman" panose="02020603050405020304" pitchFamily="18" charset="0"/>
                  <a:ea typeface="宋体" panose="02010600030101010101" pitchFamily="2" charset="-122"/>
                  <a:sym typeface="cajcd fnta1" pitchFamily="18" charset="2"/>
                </a:rPr>
                <a:t>A</a:t>
              </a:r>
              <a:r>
                <a:rPr kumimoji="1" lang="en-US" altLang="zh-CN">
                  <a:latin typeface="Times New Roman" panose="02020603050405020304" pitchFamily="18" charset="0"/>
                  <a:ea typeface="宋体" panose="02010600030101010101" pitchFamily="2" charset="-122"/>
                  <a:sym typeface="cajcd fnta1" pitchFamily="18" charset="2"/>
                </a:rPr>
                <a:t>, there is </a:t>
              </a:r>
            </a:p>
            <a:p>
              <a:pPr eaLnBrk="1" hangingPunct="1"/>
              <a:r>
                <a:rPr kumimoji="1" lang="en-US" altLang="zh-CN">
                  <a:latin typeface="Times New Roman" panose="02020603050405020304" pitchFamily="18" charset="0"/>
                  <a:ea typeface="宋体" panose="02010600030101010101" pitchFamily="2" charset="-122"/>
                  <a:sym typeface="cajcd fnta1" pitchFamily="18" charset="2"/>
                </a:rPr>
                <a:t>an equivalence relation </a:t>
              </a:r>
              <a:r>
                <a:rPr kumimoji="1" lang="en-US" altLang="zh-CN" i="1">
                  <a:latin typeface="Times New Roman" panose="02020603050405020304" pitchFamily="18" charset="0"/>
                  <a:ea typeface="宋体" panose="02010600030101010101" pitchFamily="2" charset="-122"/>
                  <a:sym typeface="cajcd fnta1" pitchFamily="18" charset="2"/>
                </a:rPr>
                <a:t>R</a:t>
              </a:r>
              <a:r>
                <a:rPr kumimoji="1" lang="en-US" altLang="zh-CN">
                  <a:latin typeface="Times New Roman" panose="02020603050405020304" pitchFamily="18" charset="0"/>
                  <a:ea typeface="宋体" panose="02010600030101010101" pitchFamily="2" charset="-122"/>
                  <a:sym typeface="cajcd fnta1" pitchFamily="18" charset="2"/>
                </a:rPr>
                <a:t> that has the sets                   , </a:t>
              </a:r>
            </a:p>
            <a:p>
              <a:pPr eaLnBrk="1" hangingPunct="1"/>
              <a:r>
                <a:rPr kumimoji="1" lang="en-US" altLang="zh-CN">
                  <a:latin typeface="Times New Roman" panose="02020603050405020304" pitchFamily="18" charset="0"/>
                  <a:ea typeface="宋体" panose="02010600030101010101" pitchFamily="2" charset="-122"/>
                  <a:sym typeface="cajcd fnta1" pitchFamily="18" charset="2"/>
                </a:rPr>
                <a:t>as its equivalence classes. </a:t>
              </a:r>
            </a:p>
          </p:txBody>
        </p:sp>
        <p:graphicFrame>
          <p:nvGraphicFramePr>
            <p:cNvPr id="24592" name="Object 6">
              <a:extLst>
                <a:ext uri="{FF2B5EF4-FFF2-40B4-BE49-F238E27FC236}">
                  <a16:creationId xmlns:a16="http://schemas.microsoft.com/office/drawing/2014/main" id="{6B6FE960-8641-4524-A8F5-6AC5F69BB44B}"/>
                </a:ext>
              </a:extLst>
            </p:cNvPr>
            <p:cNvGraphicFramePr>
              <a:graphicFrameLocks noChangeAspect="1"/>
            </p:cNvGraphicFramePr>
            <p:nvPr/>
          </p:nvGraphicFramePr>
          <p:xfrm>
            <a:off x="2868" y="960"/>
            <a:ext cx="684" cy="241"/>
          </p:xfrm>
          <a:graphic>
            <a:graphicData uri="http://schemas.openxmlformats.org/presentationml/2006/ole">
              <mc:AlternateContent xmlns:mc="http://schemas.openxmlformats.org/markup-compatibility/2006">
                <mc:Choice xmlns:v="urn:schemas-microsoft-com:vml" Requires="v">
                  <p:oleObj spid="_x0000_s53552" r:id="rId4" imgW="647700" imgH="228600" progId="Equation.3">
                    <p:embed/>
                  </p:oleObj>
                </mc:Choice>
                <mc:Fallback>
                  <p:oleObj r:id="rId4" imgW="647700" imgH="228600" progId="Equation.3">
                    <p:embed/>
                    <p:pic>
                      <p:nvPicPr>
                        <p:cNvPr id="24592" name="Object 6">
                          <a:extLst>
                            <a:ext uri="{FF2B5EF4-FFF2-40B4-BE49-F238E27FC236}">
                              <a16:creationId xmlns:a16="http://schemas.microsoft.com/office/drawing/2014/main" id="{6B6FE960-8641-4524-A8F5-6AC5F69BB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8" y="960"/>
                          <a:ext cx="68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Object 7">
              <a:extLst>
                <a:ext uri="{FF2B5EF4-FFF2-40B4-BE49-F238E27FC236}">
                  <a16:creationId xmlns:a16="http://schemas.microsoft.com/office/drawing/2014/main" id="{A7C0AC41-9370-4B80-94D8-3E323A59BECE}"/>
                </a:ext>
              </a:extLst>
            </p:cNvPr>
            <p:cNvGraphicFramePr>
              <a:graphicFrameLocks noChangeAspect="1"/>
            </p:cNvGraphicFramePr>
            <p:nvPr/>
          </p:nvGraphicFramePr>
          <p:xfrm>
            <a:off x="3984" y="1175"/>
            <a:ext cx="576" cy="265"/>
          </p:xfrm>
          <a:graphic>
            <a:graphicData uri="http://schemas.openxmlformats.org/presentationml/2006/ole">
              <mc:AlternateContent xmlns:mc="http://schemas.openxmlformats.org/markup-compatibility/2006">
                <mc:Choice xmlns:v="urn:schemas-microsoft-com:vml" Requires="v">
                  <p:oleObj spid="_x0000_s53553" r:id="rId6" imgW="495300" imgH="228600" progId="Equation.3">
                    <p:embed/>
                  </p:oleObj>
                </mc:Choice>
                <mc:Fallback>
                  <p:oleObj r:id="rId6" imgW="495300" imgH="228600" progId="Equation.3">
                    <p:embed/>
                    <p:pic>
                      <p:nvPicPr>
                        <p:cNvPr id="24593" name="Object 7">
                          <a:extLst>
                            <a:ext uri="{FF2B5EF4-FFF2-40B4-BE49-F238E27FC236}">
                              <a16:creationId xmlns:a16="http://schemas.microsoft.com/office/drawing/2014/main" id="{A7C0AC41-9370-4B80-94D8-3E323A59BE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1175"/>
                          <a:ext cx="57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58248" name="AutoShape 8">
            <a:extLst>
              <a:ext uri="{FF2B5EF4-FFF2-40B4-BE49-F238E27FC236}">
                <a16:creationId xmlns:a16="http://schemas.microsoft.com/office/drawing/2014/main" id="{D587A2AE-DC2C-4A85-BA67-0CB3D0FE6559}"/>
              </a:ext>
            </a:extLst>
          </p:cNvPr>
          <p:cNvSpPr>
            <a:spLocks noChangeArrowheads="1"/>
          </p:cNvSpPr>
          <p:nvPr/>
        </p:nvSpPr>
        <p:spPr bwMode="auto">
          <a:xfrm>
            <a:off x="4386263" y="2628900"/>
            <a:ext cx="3962400" cy="914400"/>
          </a:xfrm>
          <a:prstGeom prst="cloudCallout">
            <a:avLst>
              <a:gd name="adj1" fmla="val -43708"/>
              <a:gd name="adj2" fmla="val -126912"/>
            </a:avLst>
          </a:prstGeom>
          <a:solidFill>
            <a:srgbClr val="99CCFF"/>
          </a:solidFill>
          <a:ln w="9525">
            <a:solidFill>
              <a:srgbClr val="CCCCFF"/>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sz="1800" b="0" dirty="0">
                <a:latin typeface="Times New Roman" panose="02020603050405020304" pitchFamily="18" charset="0"/>
                <a:ea typeface="宋体" panose="02010600030101010101" pitchFamily="2" charset="-122"/>
              </a:rPr>
              <a:t>an equivalence relation on a set </a:t>
            </a:r>
            <a:r>
              <a:rPr kumimoji="1" lang="en-US" altLang="zh-CN" sz="1800" b="0" i="1" dirty="0">
                <a:latin typeface="Times New Roman" panose="02020603050405020304" pitchFamily="18" charset="0"/>
                <a:ea typeface="宋体" panose="02010600030101010101" pitchFamily="2" charset="-122"/>
              </a:rPr>
              <a:t>A</a:t>
            </a:r>
            <a:r>
              <a:rPr kumimoji="1" lang="en-US" altLang="zh-CN" sz="1800" b="0" dirty="0">
                <a:latin typeface="Times New Roman" panose="02020603050405020304" pitchFamily="18" charset="0"/>
                <a:ea typeface="宋体" panose="02010600030101010101" pitchFamily="2" charset="-122"/>
              </a:rPr>
              <a:t>  </a:t>
            </a:r>
            <a:r>
              <a:rPr kumimoji="1" lang="en-US" altLang="zh-CN" sz="1800"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b="0" dirty="0">
                <a:latin typeface="Times New Roman" panose="02020603050405020304" pitchFamily="18" charset="0"/>
                <a:ea typeface="宋体" panose="02010600030101010101" pitchFamily="2" charset="-122"/>
              </a:rPr>
              <a:t> a partition of </a:t>
            </a:r>
            <a:r>
              <a:rPr kumimoji="1" lang="en-US" altLang="zh-CN" sz="1800" b="0" i="1" dirty="0">
                <a:latin typeface="Times New Roman" panose="02020603050405020304" pitchFamily="18" charset="0"/>
                <a:ea typeface="宋体" panose="02010600030101010101" pitchFamily="2" charset="-122"/>
              </a:rPr>
              <a:t>A</a:t>
            </a:r>
            <a:r>
              <a:rPr kumimoji="1" lang="en-US" altLang="zh-CN" sz="1800" b="0" dirty="0">
                <a:latin typeface="Times New Roman" panose="02020603050405020304" pitchFamily="18" charset="0"/>
                <a:ea typeface="宋体" panose="02010600030101010101" pitchFamily="2" charset="-122"/>
              </a:rPr>
              <a:t> </a:t>
            </a:r>
          </a:p>
        </p:txBody>
      </p:sp>
      <p:sp>
        <p:nvSpPr>
          <p:cNvPr id="24588" name="Text Box 2">
            <a:extLst>
              <a:ext uri="{FF2B5EF4-FFF2-40B4-BE49-F238E27FC236}">
                <a16:creationId xmlns:a16="http://schemas.microsoft.com/office/drawing/2014/main" id="{AA436C2A-8954-4873-BE79-4D754A8081F2}"/>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pic>
        <p:nvPicPr>
          <p:cNvPr id="5" name="图片 4">
            <a:extLst>
              <a:ext uri="{FF2B5EF4-FFF2-40B4-BE49-F238E27FC236}">
                <a16:creationId xmlns:a16="http://schemas.microsoft.com/office/drawing/2014/main" id="{4F1C6AB6-BF72-4288-9C93-36F6F85AB390}"/>
              </a:ext>
            </a:extLst>
          </p:cNvPr>
          <p:cNvPicPr>
            <a:picLocks noChangeAspect="1"/>
          </p:cNvPicPr>
          <p:nvPr/>
        </p:nvPicPr>
        <p:blipFill>
          <a:blip r:embed="rId8"/>
          <a:stretch>
            <a:fillRect/>
          </a:stretch>
        </p:blipFill>
        <p:spPr>
          <a:xfrm>
            <a:off x="204056" y="4869160"/>
            <a:ext cx="8735888" cy="824763"/>
          </a:xfrm>
          <a:prstGeom prst="rect">
            <a:avLst/>
          </a:prstGeom>
        </p:spPr>
      </p:pic>
      <p:pic>
        <p:nvPicPr>
          <p:cNvPr id="7" name="图片 6">
            <a:extLst>
              <a:ext uri="{FF2B5EF4-FFF2-40B4-BE49-F238E27FC236}">
                <a16:creationId xmlns:a16="http://schemas.microsoft.com/office/drawing/2014/main" id="{7E349265-2CE6-4A15-B590-B00F02557A81}"/>
              </a:ext>
            </a:extLst>
          </p:cNvPr>
          <p:cNvPicPr>
            <a:picLocks noChangeAspect="1"/>
          </p:cNvPicPr>
          <p:nvPr/>
        </p:nvPicPr>
        <p:blipFill>
          <a:blip r:embed="rId9"/>
          <a:stretch>
            <a:fillRect/>
          </a:stretch>
        </p:blipFill>
        <p:spPr>
          <a:xfrm>
            <a:off x="224681" y="3711945"/>
            <a:ext cx="8544408" cy="720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58248"/>
                                        </p:tgtEl>
                                        <p:attrNameLst>
                                          <p:attrName>style.visibility</p:attrName>
                                        </p:attrNameLst>
                                      </p:cBhvr>
                                      <p:to>
                                        <p:strVal val="visible"/>
                                      </p:to>
                                    </p:set>
                                    <p:animEffect transition="in" filter="strips(downRight)">
                                      <p:cBhvr>
                                        <p:cTn id="12" dur="500"/>
                                        <p:tgtEl>
                                          <p:spTgt spid="2058248"/>
                                        </p:tgtEl>
                                      </p:cBhvr>
                                    </p:animEffect>
                                  </p:childTnLst>
                                  <p:subTnLst>
                                    <p:set>
                                      <p:cBhvr override="childStyle">
                                        <p:cTn dur="1" fill="hold" display="0" masterRel="nextClick" afterEffect="1"/>
                                        <p:tgtEl>
                                          <p:spTgt spid="20582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4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642F9126-C957-4E1E-8C8E-73D09CBFE9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771C961-7774-443E-BA8C-6784F680FAD5}"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2062339" name="AutoShape 3">
            <a:extLst>
              <a:ext uri="{FF2B5EF4-FFF2-40B4-BE49-F238E27FC236}">
                <a16:creationId xmlns:a16="http://schemas.microsoft.com/office/drawing/2014/main" id="{B8D70640-D959-4503-BFDC-EDE240F99478}"/>
              </a:ext>
            </a:extLst>
          </p:cNvPr>
          <p:cNvSpPr>
            <a:spLocks noChangeArrowheads="1"/>
          </p:cNvSpPr>
          <p:nvPr/>
        </p:nvSpPr>
        <p:spPr bwMode="auto">
          <a:xfrm>
            <a:off x="685800" y="2133600"/>
            <a:ext cx="7696200" cy="41910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solidFill>
                  <a:srgbClr val="3333FF"/>
                </a:solidFill>
                <a:latin typeface="Times New Roman" panose="02020603050405020304" pitchFamily="18" charset="0"/>
                <a:ea typeface="宋体" panose="02010600030101010101" pitchFamily="2" charset="-122"/>
              </a:rPr>
              <a:t>Solution:</a:t>
            </a:r>
          </a:p>
        </p:txBody>
      </p:sp>
      <p:sp>
        <p:nvSpPr>
          <p:cNvPr id="2062340" name="Text Box 4">
            <a:extLst>
              <a:ext uri="{FF2B5EF4-FFF2-40B4-BE49-F238E27FC236}">
                <a16:creationId xmlns:a16="http://schemas.microsoft.com/office/drawing/2014/main" id="{16973753-1128-49E8-955C-8D59CD5AC78A}"/>
              </a:ext>
            </a:extLst>
          </p:cNvPr>
          <p:cNvSpPr txBox="1">
            <a:spLocks noChangeArrowheads="1"/>
          </p:cNvSpPr>
          <p:nvPr/>
        </p:nvSpPr>
        <p:spPr bwMode="auto">
          <a:xfrm>
            <a:off x="5715000" y="3276600"/>
            <a:ext cx="25146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buFont typeface="Wingdings" panose="05000000000000000000" pitchFamily="2" charset="2"/>
              <a:buNone/>
            </a:pPr>
            <a:r>
              <a:rPr lang="en-US" altLang="zh-CN" sz="2200">
                <a:solidFill>
                  <a:srgbClr val="000000"/>
                </a:solidFill>
                <a:latin typeface="Times New Roman" panose="02020603050405020304" pitchFamily="18" charset="0"/>
                <a:ea typeface="宋体" panose="02010600030101010101" pitchFamily="2" charset="-122"/>
              </a:rPr>
              <a:t>[0]={0}</a:t>
            </a:r>
            <a:endParaRPr lang="en-US" altLang="zh-CN" sz="2200">
              <a:latin typeface="Times New Roman" panose="02020603050405020304" pitchFamily="18" charset="0"/>
              <a:ea typeface="宋体" panose="02010600030101010101" pitchFamily="2" charset="-122"/>
            </a:endParaRPr>
          </a:p>
          <a:p>
            <a:pPr eaLnBrk="1" hangingPunct="1">
              <a:spcBef>
                <a:spcPct val="30000"/>
              </a:spcBef>
              <a:buFont typeface="Wingdings" panose="05000000000000000000" pitchFamily="2" charset="2"/>
              <a:buNone/>
            </a:pPr>
            <a:r>
              <a:rPr lang="en-US" altLang="zh-CN" sz="2200">
                <a:solidFill>
                  <a:srgbClr val="000000"/>
                </a:solidFill>
                <a:latin typeface="Times New Roman" panose="02020603050405020304" pitchFamily="18" charset="0"/>
                <a:ea typeface="宋体" panose="02010600030101010101" pitchFamily="2" charset="-122"/>
              </a:rPr>
              <a:t>[1]={1,2,3}</a:t>
            </a:r>
            <a:endParaRPr lang="en-US" altLang="zh-CN" sz="2200">
              <a:latin typeface="Times New Roman" panose="02020603050405020304" pitchFamily="18" charset="0"/>
              <a:ea typeface="宋体" panose="02010600030101010101" pitchFamily="2" charset="-122"/>
            </a:endParaRPr>
          </a:p>
          <a:p>
            <a:pPr eaLnBrk="1" hangingPunct="1">
              <a:spcBef>
                <a:spcPct val="30000"/>
              </a:spcBef>
              <a:buFont typeface="Wingdings" panose="05000000000000000000" pitchFamily="2" charset="2"/>
              <a:buNone/>
            </a:pPr>
            <a:r>
              <a:rPr lang="en-US" altLang="zh-CN" sz="2200">
                <a:solidFill>
                  <a:srgbClr val="000000"/>
                </a:solidFill>
                <a:latin typeface="Times New Roman" panose="02020603050405020304" pitchFamily="18" charset="0"/>
                <a:ea typeface="宋体" panose="02010600030101010101" pitchFamily="2" charset="-122"/>
              </a:rPr>
              <a:t>[4]={4,5}</a:t>
            </a:r>
            <a:endParaRPr lang="en-US" altLang="zh-CN" sz="2200">
              <a:latin typeface="Times New Roman" panose="02020603050405020304" pitchFamily="18" charset="0"/>
              <a:ea typeface="宋体" panose="02010600030101010101" pitchFamily="2" charset="-122"/>
            </a:endParaRPr>
          </a:p>
          <a:p>
            <a:pPr eaLnBrk="1" hangingPunct="1">
              <a:spcBef>
                <a:spcPct val="30000"/>
              </a:spcBef>
              <a:buFont typeface="Wingdings" panose="05000000000000000000" pitchFamily="2" charset="2"/>
              <a:buNone/>
            </a:pPr>
            <a:r>
              <a:rPr lang="en-US" altLang="zh-CN" sz="2200" i="1">
                <a:latin typeface="Times New Roman" panose="02020603050405020304" pitchFamily="18" charset="0"/>
                <a:ea typeface="宋体" panose="02010600030101010101" pitchFamily="2" charset="-122"/>
              </a:rPr>
              <a:t>pr</a:t>
            </a:r>
            <a:r>
              <a:rPr lang="en-US" altLang="zh-CN" sz="2200">
                <a:latin typeface="Times New Roman" panose="02020603050405020304" pitchFamily="18" charset="0"/>
                <a:ea typeface="宋体" panose="02010600030101010101" pitchFamily="2" charset="-122"/>
              </a:rPr>
              <a:t>(</a:t>
            </a:r>
            <a:r>
              <a:rPr lang="en-US" altLang="zh-CN" sz="2200" i="1">
                <a:latin typeface="Times New Roman" panose="02020603050405020304" pitchFamily="18" charset="0"/>
                <a:ea typeface="宋体" panose="02010600030101010101" pitchFamily="2" charset="-122"/>
              </a:rPr>
              <a:t>A</a:t>
            </a:r>
            <a:r>
              <a:rPr lang="en-US" altLang="zh-CN" sz="2200">
                <a:latin typeface="Times New Roman" panose="02020603050405020304" pitchFamily="18" charset="0"/>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[0]</a:t>
            </a:r>
            <a:r>
              <a:rPr lang="en-US" altLang="zh-CN" sz="2200">
                <a:latin typeface="Times New Roman" panose="02020603050405020304" pitchFamily="18" charset="0"/>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[1]</a:t>
            </a:r>
            <a:r>
              <a:rPr lang="en-US" altLang="zh-CN" sz="2200">
                <a:latin typeface="Times New Roman" panose="02020603050405020304" pitchFamily="18" charset="0"/>
                <a:ea typeface="宋体" panose="02010600030101010101" pitchFamily="2" charset="-122"/>
              </a:rPr>
              <a:t>,</a:t>
            </a:r>
            <a:r>
              <a:rPr lang="en-US" altLang="zh-CN" sz="2200">
                <a:solidFill>
                  <a:srgbClr val="000000"/>
                </a:solidFill>
                <a:latin typeface="Times New Roman" panose="02020603050405020304" pitchFamily="18" charset="0"/>
                <a:ea typeface="宋体" panose="02010600030101010101" pitchFamily="2" charset="-122"/>
              </a:rPr>
              <a:t> [4]</a:t>
            </a:r>
            <a:r>
              <a:rPr lang="en-US" altLang="zh-CN" sz="2200">
                <a:latin typeface="Times New Roman" panose="02020603050405020304" pitchFamily="18" charset="0"/>
                <a:ea typeface="宋体" panose="02010600030101010101" pitchFamily="2" charset="-122"/>
              </a:rPr>
              <a:t>}</a:t>
            </a:r>
          </a:p>
        </p:txBody>
      </p:sp>
      <p:grpSp>
        <p:nvGrpSpPr>
          <p:cNvPr id="2" name="Group 5">
            <a:extLst>
              <a:ext uri="{FF2B5EF4-FFF2-40B4-BE49-F238E27FC236}">
                <a16:creationId xmlns:a16="http://schemas.microsoft.com/office/drawing/2014/main" id="{4D114080-074E-4091-A236-F9709EF7291E}"/>
              </a:ext>
            </a:extLst>
          </p:cNvPr>
          <p:cNvGrpSpPr>
            <a:grpSpLocks/>
          </p:cNvGrpSpPr>
          <p:nvPr/>
        </p:nvGrpSpPr>
        <p:grpSpPr bwMode="auto">
          <a:xfrm>
            <a:off x="228600" y="762000"/>
            <a:ext cx="8534400" cy="1146175"/>
            <a:chOff x="144" y="480"/>
            <a:chExt cx="5376" cy="722"/>
          </a:xfrm>
        </p:grpSpPr>
        <p:sp>
          <p:nvSpPr>
            <p:cNvPr id="28702" name="Text Box 6">
              <a:extLst>
                <a:ext uri="{FF2B5EF4-FFF2-40B4-BE49-F238E27FC236}">
                  <a16:creationId xmlns:a16="http://schemas.microsoft.com/office/drawing/2014/main" id="{B1D50F73-871D-465F-8CB6-6E8F3C05224C}"/>
                </a:ext>
              </a:extLst>
            </p:cNvPr>
            <p:cNvSpPr txBox="1">
              <a:spLocks noChangeArrowheads="1"/>
            </p:cNvSpPr>
            <p:nvPr/>
          </p:nvSpPr>
          <p:spPr bwMode="auto">
            <a:xfrm>
              <a:off x="144" y="480"/>
              <a:ext cx="5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Find the partition of the set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from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aphicFrame>
          <p:nvGraphicFramePr>
            <p:cNvPr id="28703" name="Object 7">
              <a:extLst>
                <a:ext uri="{FF2B5EF4-FFF2-40B4-BE49-F238E27FC236}">
                  <a16:creationId xmlns:a16="http://schemas.microsoft.com/office/drawing/2014/main" id="{82F7DC5D-B274-42D3-9520-F5EB89EFFF92}"/>
                </a:ext>
              </a:extLst>
            </p:cNvPr>
            <p:cNvGraphicFramePr>
              <a:graphicFrameLocks noChangeAspect="1"/>
            </p:cNvGraphicFramePr>
            <p:nvPr/>
          </p:nvGraphicFramePr>
          <p:xfrm>
            <a:off x="336" y="768"/>
            <a:ext cx="5088" cy="434"/>
          </p:xfrm>
          <a:graphic>
            <a:graphicData uri="http://schemas.openxmlformats.org/presentationml/2006/ole">
              <mc:AlternateContent xmlns:mc="http://schemas.openxmlformats.org/markup-compatibility/2006">
                <mc:Choice xmlns:v="urn:schemas-microsoft-com:vml" Requires="v">
                  <p:oleObj spid="_x0000_s55359" r:id="rId5" imgW="5016500" imgH="431800" progId="Equation.3">
                    <p:embed/>
                  </p:oleObj>
                </mc:Choice>
                <mc:Fallback>
                  <p:oleObj r:id="rId5" imgW="5016500" imgH="431800" progId="Equation.3">
                    <p:embed/>
                    <p:pic>
                      <p:nvPicPr>
                        <p:cNvPr id="28703" name="Object 7">
                          <a:extLst>
                            <a:ext uri="{FF2B5EF4-FFF2-40B4-BE49-F238E27FC236}">
                              <a16:creationId xmlns:a16="http://schemas.microsoft.com/office/drawing/2014/main" id="{82F7DC5D-B274-42D3-9520-F5EB89EFFF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768"/>
                          <a:ext cx="508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a:extLst>
              <a:ext uri="{FF2B5EF4-FFF2-40B4-BE49-F238E27FC236}">
                <a16:creationId xmlns:a16="http://schemas.microsoft.com/office/drawing/2014/main" id="{CB962332-B998-4E7F-84AA-001A10DF5C7F}"/>
              </a:ext>
            </a:extLst>
          </p:cNvPr>
          <p:cNvGrpSpPr>
            <a:grpSpLocks/>
          </p:cNvGrpSpPr>
          <p:nvPr/>
        </p:nvGrpSpPr>
        <p:grpSpPr bwMode="auto">
          <a:xfrm>
            <a:off x="1219200" y="3228975"/>
            <a:ext cx="822325" cy="935038"/>
            <a:chOff x="2421" y="4688"/>
            <a:chExt cx="1295" cy="1474"/>
          </a:xfrm>
        </p:grpSpPr>
        <p:sp>
          <p:nvSpPr>
            <p:cNvPr id="28700" name="Oval 9">
              <a:extLst>
                <a:ext uri="{FF2B5EF4-FFF2-40B4-BE49-F238E27FC236}">
                  <a16:creationId xmlns:a16="http://schemas.microsoft.com/office/drawing/2014/main" id="{4B778CE7-28FA-4DA4-A437-765538645A4F}"/>
                </a:ext>
              </a:extLst>
            </p:cNvPr>
            <p:cNvSpPr>
              <a:spLocks noChangeArrowheads="1"/>
            </p:cNvSpPr>
            <p:nvPr/>
          </p:nvSpPr>
          <p:spPr bwMode="auto">
            <a:xfrm>
              <a:off x="2876" y="5442"/>
              <a:ext cx="840" cy="7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1600" b="0">
                  <a:solidFill>
                    <a:srgbClr val="000000"/>
                  </a:solidFill>
                  <a:latin typeface="Times New Roman" panose="02020603050405020304" pitchFamily="18" charset="0"/>
                  <a:ea typeface="宋体" panose="02010600030101010101" pitchFamily="2" charset="-122"/>
                </a:rPr>
                <a:t>0</a:t>
              </a:r>
            </a:p>
          </p:txBody>
        </p:sp>
        <p:sp>
          <p:nvSpPr>
            <p:cNvPr id="28701" name="Arc 10">
              <a:extLst>
                <a:ext uri="{FF2B5EF4-FFF2-40B4-BE49-F238E27FC236}">
                  <a16:creationId xmlns:a16="http://schemas.microsoft.com/office/drawing/2014/main" id="{B79F9C9D-FBFF-4778-99A6-0A4C1BDF2761}"/>
                </a:ext>
              </a:extLst>
            </p:cNvPr>
            <p:cNvSpPr>
              <a:spLocks/>
            </p:cNvSpPr>
            <p:nvPr/>
          </p:nvSpPr>
          <p:spPr bwMode="auto">
            <a:xfrm flipH="1">
              <a:off x="2421" y="4688"/>
              <a:ext cx="1080" cy="84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7319" y="37805"/>
                  </a:moveTo>
                  <a:cubicBezTo>
                    <a:pt x="2666" y="33705"/>
                    <a:pt x="0" y="27802"/>
                    <a:pt x="0" y="21600"/>
                  </a:cubicBezTo>
                  <a:cubicBezTo>
                    <a:pt x="0" y="9670"/>
                    <a:pt x="9670" y="0"/>
                    <a:pt x="21600" y="0"/>
                  </a:cubicBezTo>
                  <a:cubicBezTo>
                    <a:pt x="33529" y="0"/>
                    <a:pt x="43200" y="9670"/>
                    <a:pt x="43200" y="21600"/>
                  </a:cubicBezTo>
                  <a:cubicBezTo>
                    <a:pt x="43200" y="33529"/>
                    <a:pt x="33529" y="43200"/>
                    <a:pt x="21600" y="43200"/>
                  </a:cubicBezTo>
                  <a:cubicBezTo>
                    <a:pt x="21501" y="43200"/>
                    <a:pt x="21402" y="43199"/>
                    <a:pt x="21304" y="43197"/>
                  </a:cubicBezTo>
                </a:path>
                <a:path w="43200" h="43200" stroke="0" extrusionOk="0">
                  <a:moveTo>
                    <a:pt x="7319" y="37805"/>
                  </a:moveTo>
                  <a:cubicBezTo>
                    <a:pt x="2666" y="33705"/>
                    <a:pt x="0" y="27802"/>
                    <a:pt x="0" y="21600"/>
                  </a:cubicBezTo>
                  <a:cubicBezTo>
                    <a:pt x="0" y="9670"/>
                    <a:pt x="9670" y="0"/>
                    <a:pt x="21600" y="0"/>
                  </a:cubicBezTo>
                  <a:cubicBezTo>
                    <a:pt x="33529" y="0"/>
                    <a:pt x="43200" y="9670"/>
                    <a:pt x="43200" y="21600"/>
                  </a:cubicBezTo>
                  <a:cubicBezTo>
                    <a:pt x="43200" y="33529"/>
                    <a:pt x="33529" y="43200"/>
                    <a:pt x="21600" y="43200"/>
                  </a:cubicBezTo>
                  <a:cubicBezTo>
                    <a:pt x="21501" y="43200"/>
                    <a:pt x="21402" y="43199"/>
                    <a:pt x="21304" y="43197"/>
                  </a:cubicBezTo>
                  <a:lnTo>
                    <a:pt x="21600" y="21600"/>
                  </a:lnTo>
                  <a:lnTo>
                    <a:pt x="7319" y="37805"/>
                  </a:lnTo>
                  <a:close/>
                </a:path>
              </a:pathLst>
            </a:custGeom>
            <a:noFill/>
            <a:ln w="28575">
              <a:solidFill>
                <a:srgbClr val="FFCC00"/>
              </a:solidFill>
              <a:round/>
              <a:headEnd type="arrow" w="sm"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11">
            <a:extLst>
              <a:ext uri="{FF2B5EF4-FFF2-40B4-BE49-F238E27FC236}">
                <a16:creationId xmlns:a16="http://schemas.microsoft.com/office/drawing/2014/main" id="{B708FEC8-AB13-4427-A126-75DE6E0DFE01}"/>
              </a:ext>
            </a:extLst>
          </p:cNvPr>
          <p:cNvGrpSpPr>
            <a:grpSpLocks/>
          </p:cNvGrpSpPr>
          <p:nvPr/>
        </p:nvGrpSpPr>
        <p:grpSpPr bwMode="auto">
          <a:xfrm>
            <a:off x="2362200" y="2924175"/>
            <a:ext cx="1866900" cy="2486025"/>
            <a:chOff x="4701" y="4092"/>
            <a:chExt cx="2940" cy="3917"/>
          </a:xfrm>
        </p:grpSpPr>
        <p:sp>
          <p:nvSpPr>
            <p:cNvPr id="28688" name="Oval 12">
              <a:extLst>
                <a:ext uri="{FF2B5EF4-FFF2-40B4-BE49-F238E27FC236}">
                  <a16:creationId xmlns:a16="http://schemas.microsoft.com/office/drawing/2014/main" id="{82C55E76-66C3-40C7-BFD4-1054E036C4A1}"/>
                </a:ext>
              </a:extLst>
            </p:cNvPr>
            <p:cNvSpPr>
              <a:spLocks noChangeArrowheads="1"/>
            </p:cNvSpPr>
            <p:nvPr/>
          </p:nvSpPr>
          <p:spPr bwMode="auto">
            <a:xfrm>
              <a:off x="6801" y="6495"/>
              <a:ext cx="840" cy="7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1600" b="0">
                  <a:solidFill>
                    <a:srgbClr val="000000"/>
                  </a:solidFill>
                  <a:latin typeface="Times New Roman" panose="02020603050405020304" pitchFamily="18" charset="0"/>
                  <a:ea typeface="宋体" panose="02010600030101010101" pitchFamily="2" charset="-122"/>
                </a:rPr>
                <a:t>2</a:t>
              </a:r>
            </a:p>
          </p:txBody>
        </p:sp>
        <p:sp>
          <p:nvSpPr>
            <p:cNvPr id="28689" name="Oval 13">
              <a:extLst>
                <a:ext uri="{FF2B5EF4-FFF2-40B4-BE49-F238E27FC236}">
                  <a16:creationId xmlns:a16="http://schemas.microsoft.com/office/drawing/2014/main" id="{FDBF8F12-76BB-4634-8E71-3D22F61EFE1B}"/>
                </a:ext>
              </a:extLst>
            </p:cNvPr>
            <p:cNvSpPr>
              <a:spLocks noChangeArrowheads="1"/>
            </p:cNvSpPr>
            <p:nvPr/>
          </p:nvSpPr>
          <p:spPr bwMode="auto">
            <a:xfrm>
              <a:off x="4941" y="6501"/>
              <a:ext cx="840" cy="7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1600" b="0">
                  <a:solidFill>
                    <a:srgbClr val="000000"/>
                  </a:solidFill>
                  <a:latin typeface="Times New Roman" panose="02020603050405020304" pitchFamily="18" charset="0"/>
                  <a:ea typeface="宋体" panose="02010600030101010101" pitchFamily="2" charset="-122"/>
                </a:rPr>
                <a:t>3</a:t>
              </a:r>
            </a:p>
          </p:txBody>
        </p:sp>
        <p:sp>
          <p:nvSpPr>
            <p:cNvPr id="28690" name="Arc 14">
              <a:extLst>
                <a:ext uri="{FF2B5EF4-FFF2-40B4-BE49-F238E27FC236}">
                  <a16:creationId xmlns:a16="http://schemas.microsoft.com/office/drawing/2014/main" id="{6EBE669F-DA26-4240-A6DC-B8F1D7AABE06}"/>
                </a:ext>
              </a:extLst>
            </p:cNvPr>
            <p:cNvSpPr>
              <a:spLocks/>
            </p:cNvSpPr>
            <p:nvPr/>
          </p:nvSpPr>
          <p:spPr bwMode="auto">
            <a:xfrm flipH="1">
              <a:off x="5301" y="4092"/>
              <a:ext cx="840" cy="84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7319" y="37805"/>
                  </a:moveTo>
                  <a:cubicBezTo>
                    <a:pt x="2666" y="33705"/>
                    <a:pt x="0" y="27802"/>
                    <a:pt x="0" y="21600"/>
                  </a:cubicBezTo>
                  <a:cubicBezTo>
                    <a:pt x="0" y="9670"/>
                    <a:pt x="9670" y="0"/>
                    <a:pt x="21600" y="0"/>
                  </a:cubicBezTo>
                  <a:cubicBezTo>
                    <a:pt x="33529" y="0"/>
                    <a:pt x="43200" y="9670"/>
                    <a:pt x="43200" y="21600"/>
                  </a:cubicBezTo>
                  <a:cubicBezTo>
                    <a:pt x="43200" y="33529"/>
                    <a:pt x="33529" y="43200"/>
                    <a:pt x="21600" y="43200"/>
                  </a:cubicBezTo>
                  <a:cubicBezTo>
                    <a:pt x="21501" y="43200"/>
                    <a:pt x="21402" y="43199"/>
                    <a:pt x="21304" y="43197"/>
                  </a:cubicBezTo>
                </a:path>
                <a:path w="43200" h="43200" stroke="0" extrusionOk="0">
                  <a:moveTo>
                    <a:pt x="7319" y="37805"/>
                  </a:moveTo>
                  <a:cubicBezTo>
                    <a:pt x="2666" y="33705"/>
                    <a:pt x="0" y="27802"/>
                    <a:pt x="0" y="21600"/>
                  </a:cubicBezTo>
                  <a:cubicBezTo>
                    <a:pt x="0" y="9670"/>
                    <a:pt x="9670" y="0"/>
                    <a:pt x="21600" y="0"/>
                  </a:cubicBezTo>
                  <a:cubicBezTo>
                    <a:pt x="33529" y="0"/>
                    <a:pt x="43200" y="9670"/>
                    <a:pt x="43200" y="21600"/>
                  </a:cubicBezTo>
                  <a:cubicBezTo>
                    <a:pt x="43200" y="33529"/>
                    <a:pt x="33529" y="43200"/>
                    <a:pt x="21600" y="43200"/>
                  </a:cubicBezTo>
                  <a:cubicBezTo>
                    <a:pt x="21501" y="43200"/>
                    <a:pt x="21402" y="43199"/>
                    <a:pt x="21304" y="43197"/>
                  </a:cubicBezTo>
                  <a:lnTo>
                    <a:pt x="21600" y="21600"/>
                  </a:lnTo>
                  <a:lnTo>
                    <a:pt x="7319" y="37805"/>
                  </a:lnTo>
                  <a:close/>
                </a:path>
              </a:pathLst>
            </a:custGeom>
            <a:noFill/>
            <a:ln w="28575">
              <a:solidFill>
                <a:srgbClr val="FFCC00"/>
              </a:solidFill>
              <a:round/>
              <a:headEnd type="arrow" w="sm"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1" name="Arc 15">
              <a:extLst>
                <a:ext uri="{FF2B5EF4-FFF2-40B4-BE49-F238E27FC236}">
                  <a16:creationId xmlns:a16="http://schemas.microsoft.com/office/drawing/2014/main" id="{1E25F82D-87D5-4440-A11A-ABC8A43C92DF}"/>
                </a:ext>
              </a:extLst>
            </p:cNvPr>
            <p:cNvSpPr>
              <a:spLocks/>
            </p:cNvSpPr>
            <p:nvPr/>
          </p:nvSpPr>
          <p:spPr bwMode="auto">
            <a:xfrm flipH="1">
              <a:off x="4701" y="7144"/>
              <a:ext cx="840" cy="84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5530" y="870"/>
                  </a:moveTo>
                  <a:cubicBezTo>
                    <a:pt x="17501" y="293"/>
                    <a:pt x="19545" y="-1"/>
                    <a:pt x="21600" y="0"/>
                  </a:cubicBezTo>
                  <a:cubicBezTo>
                    <a:pt x="33529" y="0"/>
                    <a:pt x="43200" y="9670"/>
                    <a:pt x="43200" y="21600"/>
                  </a:cubicBezTo>
                  <a:cubicBezTo>
                    <a:pt x="43200" y="33529"/>
                    <a:pt x="33529" y="43200"/>
                    <a:pt x="21600" y="43200"/>
                  </a:cubicBezTo>
                  <a:cubicBezTo>
                    <a:pt x="9670" y="43200"/>
                    <a:pt x="0" y="33529"/>
                    <a:pt x="0" y="21600"/>
                  </a:cubicBezTo>
                  <a:cubicBezTo>
                    <a:pt x="-1" y="15946"/>
                    <a:pt x="2216" y="10517"/>
                    <a:pt x="6174" y="6480"/>
                  </a:cubicBezTo>
                </a:path>
                <a:path w="43200" h="43200" stroke="0" extrusionOk="0">
                  <a:moveTo>
                    <a:pt x="15530" y="870"/>
                  </a:moveTo>
                  <a:cubicBezTo>
                    <a:pt x="17501" y="293"/>
                    <a:pt x="19545" y="-1"/>
                    <a:pt x="21600" y="0"/>
                  </a:cubicBezTo>
                  <a:cubicBezTo>
                    <a:pt x="33529" y="0"/>
                    <a:pt x="43200" y="9670"/>
                    <a:pt x="43200" y="21600"/>
                  </a:cubicBezTo>
                  <a:cubicBezTo>
                    <a:pt x="43200" y="33529"/>
                    <a:pt x="33529" y="43200"/>
                    <a:pt x="21600" y="43200"/>
                  </a:cubicBezTo>
                  <a:cubicBezTo>
                    <a:pt x="9670" y="43200"/>
                    <a:pt x="0" y="33529"/>
                    <a:pt x="0" y="21600"/>
                  </a:cubicBezTo>
                  <a:cubicBezTo>
                    <a:pt x="-1" y="15946"/>
                    <a:pt x="2216" y="10517"/>
                    <a:pt x="6174" y="6480"/>
                  </a:cubicBezTo>
                  <a:lnTo>
                    <a:pt x="21600" y="21600"/>
                  </a:lnTo>
                  <a:lnTo>
                    <a:pt x="15530" y="870"/>
                  </a:lnTo>
                  <a:close/>
                </a:path>
              </a:pathLst>
            </a:custGeom>
            <a:noFill/>
            <a:ln w="28575">
              <a:solidFill>
                <a:srgbClr val="FFCC00"/>
              </a:solidFill>
              <a:round/>
              <a:headEnd type="arrow" w="sm"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2" name="Oval 16">
              <a:extLst>
                <a:ext uri="{FF2B5EF4-FFF2-40B4-BE49-F238E27FC236}">
                  <a16:creationId xmlns:a16="http://schemas.microsoft.com/office/drawing/2014/main" id="{A5D0B400-9014-449E-99F3-BC52A7319376}"/>
                </a:ext>
              </a:extLst>
            </p:cNvPr>
            <p:cNvSpPr>
              <a:spLocks noChangeArrowheads="1"/>
            </p:cNvSpPr>
            <p:nvPr/>
          </p:nvSpPr>
          <p:spPr bwMode="auto">
            <a:xfrm>
              <a:off x="5421" y="4849"/>
              <a:ext cx="840" cy="7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1600" b="0">
                  <a:solidFill>
                    <a:srgbClr val="000000"/>
                  </a:solidFill>
                  <a:latin typeface="Times New Roman" panose="02020603050405020304" pitchFamily="18" charset="0"/>
                  <a:ea typeface="宋体" panose="02010600030101010101" pitchFamily="2" charset="-122"/>
                </a:rPr>
                <a:t>1</a:t>
              </a:r>
            </a:p>
          </p:txBody>
        </p:sp>
        <p:sp>
          <p:nvSpPr>
            <p:cNvPr id="28693" name="Line 17">
              <a:extLst>
                <a:ext uri="{FF2B5EF4-FFF2-40B4-BE49-F238E27FC236}">
                  <a16:creationId xmlns:a16="http://schemas.microsoft.com/office/drawing/2014/main" id="{F59EF6F8-004B-4B9D-8CB5-0E28652538B5}"/>
                </a:ext>
              </a:extLst>
            </p:cNvPr>
            <p:cNvSpPr>
              <a:spLocks noChangeShapeType="1"/>
            </p:cNvSpPr>
            <p:nvPr/>
          </p:nvSpPr>
          <p:spPr bwMode="auto">
            <a:xfrm flipH="1">
              <a:off x="5316" y="5464"/>
              <a:ext cx="225" cy="1055"/>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4" name="Arc 18">
              <a:extLst>
                <a:ext uri="{FF2B5EF4-FFF2-40B4-BE49-F238E27FC236}">
                  <a16:creationId xmlns:a16="http://schemas.microsoft.com/office/drawing/2014/main" id="{D38DB248-6B3F-46CB-9ADB-72B2BAF32508}"/>
                </a:ext>
              </a:extLst>
            </p:cNvPr>
            <p:cNvSpPr>
              <a:spLocks/>
            </p:cNvSpPr>
            <p:nvPr/>
          </p:nvSpPr>
          <p:spPr bwMode="auto">
            <a:xfrm flipH="1">
              <a:off x="6741" y="7169"/>
              <a:ext cx="720" cy="84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5530" y="870"/>
                  </a:moveTo>
                  <a:cubicBezTo>
                    <a:pt x="17501" y="293"/>
                    <a:pt x="19545" y="-1"/>
                    <a:pt x="21600" y="0"/>
                  </a:cubicBezTo>
                  <a:cubicBezTo>
                    <a:pt x="33529" y="0"/>
                    <a:pt x="43200" y="9670"/>
                    <a:pt x="43200" y="21600"/>
                  </a:cubicBezTo>
                  <a:cubicBezTo>
                    <a:pt x="43200" y="33529"/>
                    <a:pt x="33529" y="43200"/>
                    <a:pt x="21600" y="43200"/>
                  </a:cubicBezTo>
                  <a:cubicBezTo>
                    <a:pt x="9670" y="43200"/>
                    <a:pt x="0" y="33529"/>
                    <a:pt x="0" y="21600"/>
                  </a:cubicBezTo>
                  <a:cubicBezTo>
                    <a:pt x="-1" y="15946"/>
                    <a:pt x="2216" y="10517"/>
                    <a:pt x="6174" y="6480"/>
                  </a:cubicBezTo>
                </a:path>
                <a:path w="43200" h="43200" stroke="0" extrusionOk="0">
                  <a:moveTo>
                    <a:pt x="15530" y="870"/>
                  </a:moveTo>
                  <a:cubicBezTo>
                    <a:pt x="17501" y="293"/>
                    <a:pt x="19545" y="-1"/>
                    <a:pt x="21600" y="0"/>
                  </a:cubicBezTo>
                  <a:cubicBezTo>
                    <a:pt x="33529" y="0"/>
                    <a:pt x="43200" y="9670"/>
                    <a:pt x="43200" y="21600"/>
                  </a:cubicBezTo>
                  <a:cubicBezTo>
                    <a:pt x="43200" y="33529"/>
                    <a:pt x="33529" y="43200"/>
                    <a:pt x="21600" y="43200"/>
                  </a:cubicBezTo>
                  <a:cubicBezTo>
                    <a:pt x="9670" y="43200"/>
                    <a:pt x="0" y="33529"/>
                    <a:pt x="0" y="21600"/>
                  </a:cubicBezTo>
                  <a:cubicBezTo>
                    <a:pt x="-1" y="15946"/>
                    <a:pt x="2216" y="10517"/>
                    <a:pt x="6174" y="6480"/>
                  </a:cubicBezTo>
                  <a:lnTo>
                    <a:pt x="21600" y="21600"/>
                  </a:lnTo>
                  <a:lnTo>
                    <a:pt x="15530" y="870"/>
                  </a:lnTo>
                  <a:close/>
                </a:path>
              </a:pathLst>
            </a:custGeom>
            <a:noFill/>
            <a:ln w="28575">
              <a:solidFill>
                <a:srgbClr val="FFCC00"/>
              </a:solidFill>
              <a:round/>
              <a:headEnd type="arrow" w="sm"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5" name="Line 19">
              <a:extLst>
                <a:ext uri="{FF2B5EF4-FFF2-40B4-BE49-F238E27FC236}">
                  <a16:creationId xmlns:a16="http://schemas.microsoft.com/office/drawing/2014/main" id="{59F1E5BC-7C87-4B3C-BC8D-94756230F562}"/>
                </a:ext>
              </a:extLst>
            </p:cNvPr>
            <p:cNvSpPr>
              <a:spLocks noChangeShapeType="1"/>
            </p:cNvSpPr>
            <p:nvPr/>
          </p:nvSpPr>
          <p:spPr bwMode="auto">
            <a:xfrm flipV="1">
              <a:off x="5541" y="5584"/>
              <a:ext cx="240" cy="96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6" name="Line 20">
              <a:extLst>
                <a:ext uri="{FF2B5EF4-FFF2-40B4-BE49-F238E27FC236}">
                  <a16:creationId xmlns:a16="http://schemas.microsoft.com/office/drawing/2014/main" id="{3178D3C4-A140-457A-9109-7DA697E2BBA2}"/>
                </a:ext>
              </a:extLst>
            </p:cNvPr>
            <p:cNvSpPr>
              <a:spLocks noChangeShapeType="1"/>
            </p:cNvSpPr>
            <p:nvPr/>
          </p:nvSpPr>
          <p:spPr bwMode="auto">
            <a:xfrm>
              <a:off x="5781" y="6709"/>
              <a:ext cx="10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7" name="Line 21">
              <a:extLst>
                <a:ext uri="{FF2B5EF4-FFF2-40B4-BE49-F238E27FC236}">
                  <a16:creationId xmlns:a16="http://schemas.microsoft.com/office/drawing/2014/main" id="{A777711E-33AA-4DD9-B53D-BBA86F855857}"/>
                </a:ext>
              </a:extLst>
            </p:cNvPr>
            <p:cNvSpPr>
              <a:spLocks noChangeShapeType="1"/>
            </p:cNvSpPr>
            <p:nvPr/>
          </p:nvSpPr>
          <p:spPr bwMode="auto">
            <a:xfrm>
              <a:off x="5721" y="6935"/>
              <a:ext cx="1080" cy="0"/>
            </a:xfrm>
            <a:prstGeom prst="line">
              <a:avLst/>
            </a:prstGeom>
            <a:noFill/>
            <a:ln w="28575">
              <a:solidFill>
                <a:srgbClr val="FF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22">
              <a:extLst>
                <a:ext uri="{FF2B5EF4-FFF2-40B4-BE49-F238E27FC236}">
                  <a16:creationId xmlns:a16="http://schemas.microsoft.com/office/drawing/2014/main" id="{3DA63426-6968-43C4-B30E-05C66A2A0045}"/>
                </a:ext>
              </a:extLst>
            </p:cNvPr>
            <p:cNvSpPr>
              <a:spLocks noChangeShapeType="1"/>
            </p:cNvSpPr>
            <p:nvPr/>
          </p:nvSpPr>
          <p:spPr bwMode="auto">
            <a:xfrm>
              <a:off x="6141" y="5464"/>
              <a:ext cx="840" cy="108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9" name="Line 23">
              <a:extLst>
                <a:ext uri="{FF2B5EF4-FFF2-40B4-BE49-F238E27FC236}">
                  <a16:creationId xmlns:a16="http://schemas.microsoft.com/office/drawing/2014/main" id="{985C5EC7-9C78-4A06-B233-FCED2BA1053F}"/>
                </a:ext>
              </a:extLst>
            </p:cNvPr>
            <p:cNvSpPr>
              <a:spLocks noChangeShapeType="1"/>
            </p:cNvSpPr>
            <p:nvPr/>
          </p:nvSpPr>
          <p:spPr bwMode="auto">
            <a:xfrm>
              <a:off x="6021" y="5584"/>
              <a:ext cx="840" cy="1080"/>
            </a:xfrm>
            <a:prstGeom prst="line">
              <a:avLst/>
            </a:prstGeom>
            <a:noFill/>
            <a:ln w="28575">
              <a:solidFill>
                <a:srgbClr val="FF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4">
            <a:extLst>
              <a:ext uri="{FF2B5EF4-FFF2-40B4-BE49-F238E27FC236}">
                <a16:creationId xmlns:a16="http://schemas.microsoft.com/office/drawing/2014/main" id="{6C27B9CC-1244-4905-B534-23D973800786}"/>
              </a:ext>
            </a:extLst>
          </p:cNvPr>
          <p:cNvGrpSpPr>
            <a:grpSpLocks/>
          </p:cNvGrpSpPr>
          <p:nvPr/>
        </p:nvGrpSpPr>
        <p:grpSpPr bwMode="auto">
          <a:xfrm>
            <a:off x="4648200" y="2771775"/>
            <a:ext cx="581025" cy="2563813"/>
            <a:chOff x="8706" y="3874"/>
            <a:chExt cx="915" cy="4039"/>
          </a:xfrm>
        </p:grpSpPr>
        <p:sp>
          <p:nvSpPr>
            <p:cNvPr id="28682" name="Oval 25">
              <a:extLst>
                <a:ext uri="{FF2B5EF4-FFF2-40B4-BE49-F238E27FC236}">
                  <a16:creationId xmlns:a16="http://schemas.microsoft.com/office/drawing/2014/main" id="{CB7B8CBF-5A44-4A19-B037-A38F69632B9A}"/>
                </a:ext>
              </a:extLst>
            </p:cNvPr>
            <p:cNvSpPr>
              <a:spLocks noChangeArrowheads="1"/>
            </p:cNvSpPr>
            <p:nvPr/>
          </p:nvSpPr>
          <p:spPr bwMode="auto">
            <a:xfrm>
              <a:off x="8766" y="4504"/>
              <a:ext cx="840" cy="7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1600" b="0">
                  <a:solidFill>
                    <a:srgbClr val="000000"/>
                  </a:solidFill>
                  <a:latin typeface="Times New Roman" panose="02020603050405020304" pitchFamily="18" charset="0"/>
                  <a:ea typeface="宋体" panose="02010600030101010101" pitchFamily="2" charset="-122"/>
                </a:rPr>
                <a:t>4</a:t>
              </a:r>
            </a:p>
          </p:txBody>
        </p:sp>
        <p:sp>
          <p:nvSpPr>
            <p:cNvPr id="28683" name="Oval 26">
              <a:extLst>
                <a:ext uri="{FF2B5EF4-FFF2-40B4-BE49-F238E27FC236}">
                  <a16:creationId xmlns:a16="http://schemas.microsoft.com/office/drawing/2014/main" id="{C9C4A1AF-0997-431C-9EA1-51DA183EBE30}"/>
                </a:ext>
              </a:extLst>
            </p:cNvPr>
            <p:cNvSpPr>
              <a:spLocks noChangeArrowheads="1"/>
            </p:cNvSpPr>
            <p:nvPr/>
          </p:nvSpPr>
          <p:spPr bwMode="auto">
            <a:xfrm>
              <a:off x="8781" y="6424"/>
              <a:ext cx="840" cy="7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1600" b="0">
                  <a:solidFill>
                    <a:srgbClr val="000000"/>
                  </a:solidFill>
                  <a:latin typeface="Times New Roman" panose="02020603050405020304" pitchFamily="18" charset="0"/>
                  <a:ea typeface="宋体" panose="02010600030101010101" pitchFamily="2" charset="-122"/>
                </a:rPr>
                <a:t>5</a:t>
              </a:r>
            </a:p>
          </p:txBody>
        </p:sp>
        <p:sp>
          <p:nvSpPr>
            <p:cNvPr id="28684" name="Arc 27">
              <a:extLst>
                <a:ext uri="{FF2B5EF4-FFF2-40B4-BE49-F238E27FC236}">
                  <a16:creationId xmlns:a16="http://schemas.microsoft.com/office/drawing/2014/main" id="{3682B48C-DF65-48B5-8BEC-EB4C9E390037}"/>
                </a:ext>
              </a:extLst>
            </p:cNvPr>
            <p:cNvSpPr>
              <a:spLocks/>
            </p:cNvSpPr>
            <p:nvPr/>
          </p:nvSpPr>
          <p:spPr bwMode="auto">
            <a:xfrm flipH="1">
              <a:off x="8766" y="3874"/>
              <a:ext cx="720" cy="72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7319" y="37805"/>
                  </a:moveTo>
                  <a:cubicBezTo>
                    <a:pt x="2666" y="33705"/>
                    <a:pt x="0" y="27802"/>
                    <a:pt x="0" y="21600"/>
                  </a:cubicBezTo>
                  <a:cubicBezTo>
                    <a:pt x="0" y="9670"/>
                    <a:pt x="9670" y="0"/>
                    <a:pt x="21600" y="0"/>
                  </a:cubicBezTo>
                  <a:cubicBezTo>
                    <a:pt x="33529" y="0"/>
                    <a:pt x="43200" y="9670"/>
                    <a:pt x="43200" y="21600"/>
                  </a:cubicBezTo>
                  <a:cubicBezTo>
                    <a:pt x="43200" y="33529"/>
                    <a:pt x="33529" y="43200"/>
                    <a:pt x="21600" y="43200"/>
                  </a:cubicBezTo>
                  <a:cubicBezTo>
                    <a:pt x="21501" y="43200"/>
                    <a:pt x="21402" y="43199"/>
                    <a:pt x="21304" y="43197"/>
                  </a:cubicBezTo>
                </a:path>
                <a:path w="43200" h="43200" stroke="0" extrusionOk="0">
                  <a:moveTo>
                    <a:pt x="7319" y="37805"/>
                  </a:moveTo>
                  <a:cubicBezTo>
                    <a:pt x="2666" y="33705"/>
                    <a:pt x="0" y="27802"/>
                    <a:pt x="0" y="21600"/>
                  </a:cubicBezTo>
                  <a:cubicBezTo>
                    <a:pt x="0" y="9670"/>
                    <a:pt x="9670" y="0"/>
                    <a:pt x="21600" y="0"/>
                  </a:cubicBezTo>
                  <a:cubicBezTo>
                    <a:pt x="33529" y="0"/>
                    <a:pt x="43200" y="9670"/>
                    <a:pt x="43200" y="21600"/>
                  </a:cubicBezTo>
                  <a:cubicBezTo>
                    <a:pt x="43200" y="33529"/>
                    <a:pt x="33529" y="43200"/>
                    <a:pt x="21600" y="43200"/>
                  </a:cubicBezTo>
                  <a:cubicBezTo>
                    <a:pt x="21501" y="43200"/>
                    <a:pt x="21402" y="43199"/>
                    <a:pt x="21304" y="43197"/>
                  </a:cubicBezTo>
                  <a:lnTo>
                    <a:pt x="21600" y="21600"/>
                  </a:lnTo>
                  <a:lnTo>
                    <a:pt x="7319" y="37805"/>
                  </a:lnTo>
                  <a:close/>
                </a:path>
              </a:pathLst>
            </a:custGeom>
            <a:noFill/>
            <a:ln w="28575">
              <a:solidFill>
                <a:srgbClr val="FFCC00"/>
              </a:solidFill>
              <a:round/>
              <a:headEnd type="arrow" w="sm"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5" name="Arc 28">
              <a:extLst>
                <a:ext uri="{FF2B5EF4-FFF2-40B4-BE49-F238E27FC236}">
                  <a16:creationId xmlns:a16="http://schemas.microsoft.com/office/drawing/2014/main" id="{FC611932-475A-45D7-A2D9-7946AAF73602}"/>
                </a:ext>
              </a:extLst>
            </p:cNvPr>
            <p:cNvSpPr>
              <a:spLocks/>
            </p:cNvSpPr>
            <p:nvPr/>
          </p:nvSpPr>
          <p:spPr bwMode="auto">
            <a:xfrm flipH="1">
              <a:off x="8706" y="7024"/>
              <a:ext cx="720" cy="889"/>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5530" y="870"/>
                  </a:moveTo>
                  <a:cubicBezTo>
                    <a:pt x="17501" y="293"/>
                    <a:pt x="19545" y="-1"/>
                    <a:pt x="21600" y="0"/>
                  </a:cubicBezTo>
                  <a:cubicBezTo>
                    <a:pt x="33529" y="0"/>
                    <a:pt x="43200" y="9670"/>
                    <a:pt x="43200" y="21600"/>
                  </a:cubicBezTo>
                  <a:cubicBezTo>
                    <a:pt x="43200" y="33529"/>
                    <a:pt x="33529" y="43200"/>
                    <a:pt x="21600" y="43200"/>
                  </a:cubicBezTo>
                  <a:cubicBezTo>
                    <a:pt x="9670" y="43200"/>
                    <a:pt x="0" y="33529"/>
                    <a:pt x="0" y="21600"/>
                  </a:cubicBezTo>
                  <a:cubicBezTo>
                    <a:pt x="-1" y="15946"/>
                    <a:pt x="2216" y="10517"/>
                    <a:pt x="6174" y="6480"/>
                  </a:cubicBezTo>
                </a:path>
                <a:path w="43200" h="43200" stroke="0" extrusionOk="0">
                  <a:moveTo>
                    <a:pt x="15530" y="870"/>
                  </a:moveTo>
                  <a:cubicBezTo>
                    <a:pt x="17501" y="293"/>
                    <a:pt x="19545" y="-1"/>
                    <a:pt x="21600" y="0"/>
                  </a:cubicBezTo>
                  <a:cubicBezTo>
                    <a:pt x="33529" y="0"/>
                    <a:pt x="43200" y="9670"/>
                    <a:pt x="43200" y="21600"/>
                  </a:cubicBezTo>
                  <a:cubicBezTo>
                    <a:pt x="43200" y="33529"/>
                    <a:pt x="33529" y="43200"/>
                    <a:pt x="21600" y="43200"/>
                  </a:cubicBezTo>
                  <a:cubicBezTo>
                    <a:pt x="9670" y="43200"/>
                    <a:pt x="0" y="33529"/>
                    <a:pt x="0" y="21600"/>
                  </a:cubicBezTo>
                  <a:cubicBezTo>
                    <a:pt x="-1" y="15946"/>
                    <a:pt x="2216" y="10517"/>
                    <a:pt x="6174" y="6480"/>
                  </a:cubicBezTo>
                  <a:lnTo>
                    <a:pt x="21600" y="21600"/>
                  </a:lnTo>
                  <a:lnTo>
                    <a:pt x="15530" y="870"/>
                  </a:lnTo>
                  <a:close/>
                </a:path>
              </a:pathLst>
            </a:custGeom>
            <a:noFill/>
            <a:ln w="28575">
              <a:solidFill>
                <a:srgbClr val="FFCC00"/>
              </a:solidFill>
              <a:round/>
              <a:headEnd type="arrow" w="sm"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6" name="Line 29">
              <a:extLst>
                <a:ext uri="{FF2B5EF4-FFF2-40B4-BE49-F238E27FC236}">
                  <a16:creationId xmlns:a16="http://schemas.microsoft.com/office/drawing/2014/main" id="{679FA7F8-69D2-4A77-A95D-1B0DBFE64F18}"/>
                </a:ext>
              </a:extLst>
            </p:cNvPr>
            <p:cNvSpPr>
              <a:spLocks noChangeShapeType="1"/>
            </p:cNvSpPr>
            <p:nvPr/>
          </p:nvSpPr>
          <p:spPr bwMode="auto">
            <a:xfrm>
              <a:off x="9081" y="5224"/>
              <a:ext cx="0" cy="132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30">
              <a:extLst>
                <a:ext uri="{FF2B5EF4-FFF2-40B4-BE49-F238E27FC236}">
                  <a16:creationId xmlns:a16="http://schemas.microsoft.com/office/drawing/2014/main" id="{9A05F440-FC86-4166-87E9-5FC48F6C30F3}"/>
                </a:ext>
              </a:extLst>
            </p:cNvPr>
            <p:cNvSpPr>
              <a:spLocks noChangeShapeType="1"/>
            </p:cNvSpPr>
            <p:nvPr/>
          </p:nvSpPr>
          <p:spPr bwMode="auto">
            <a:xfrm>
              <a:off x="9321" y="5224"/>
              <a:ext cx="0" cy="1200"/>
            </a:xfrm>
            <a:prstGeom prst="line">
              <a:avLst/>
            </a:prstGeom>
            <a:noFill/>
            <a:ln w="28575">
              <a:solidFill>
                <a:srgbClr val="FF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81" name="Text Box 2">
            <a:extLst>
              <a:ext uri="{FF2B5EF4-FFF2-40B4-BE49-F238E27FC236}">
                <a16:creationId xmlns:a16="http://schemas.microsoft.com/office/drawing/2014/main" id="{12BDDE39-5065-4FF5-BCB0-2B0D975C2F91}"/>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62339"/>
                                        </p:tgtEl>
                                        <p:attrNameLst>
                                          <p:attrName>style.visibility</p:attrName>
                                        </p:attrNameLst>
                                      </p:cBhvr>
                                      <p:to>
                                        <p:strVal val="visible"/>
                                      </p:to>
                                    </p:set>
                                    <p:animEffect transition="in" filter="wipe(up)">
                                      <p:cBhvr>
                                        <p:cTn id="12" dur="500"/>
                                        <p:tgtEl>
                                          <p:spTgt spid="2062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par>
                          <p:cTn id="18" fill="hold" nodeType="afterGroup">
                            <p:stCondLst>
                              <p:cond delay="500"/>
                            </p:stCondLst>
                            <p:childTnLst>
                              <p:par>
                                <p:cTn id="19" presetID="4" presetClass="entr" presetSubtype="32"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out)">
                                      <p:cBhvr>
                                        <p:cTn id="21" dur="500"/>
                                        <p:tgtEl>
                                          <p:spTgt spid="4"/>
                                        </p:tgtEl>
                                      </p:cBhvr>
                                    </p:animEffect>
                                  </p:childTnLst>
                                </p:cTn>
                              </p:par>
                            </p:childTnLst>
                          </p:cTn>
                        </p:par>
                        <p:par>
                          <p:cTn id="22" fill="hold" nodeType="afterGroup">
                            <p:stCondLst>
                              <p:cond delay="1000"/>
                            </p:stCondLst>
                            <p:childTnLst>
                              <p:par>
                                <p:cTn id="23" presetID="4" presetClass="entr" presetSubtype="3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ou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62340">
                                            <p:txEl>
                                              <p:pRg st="0" end="0"/>
                                            </p:txEl>
                                          </p:spTgt>
                                        </p:tgtEl>
                                        <p:attrNameLst>
                                          <p:attrName>style.visibility</p:attrName>
                                        </p:attrNameLst>
                                      </p:cBhvr>
                                      <p:to>
                                        <p:strVal val="visible"/>
                                      </p:to>
                                    </p:set>
                                    <p:animEffect transition="in" filter="wipe(left)">
                                      <p:cBhvr>
                                        <p:cTn id="30" dur="500"/>
                                        <p:tgtEl>
                                          <p:spTgt spid="2062340">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4" name="CASHREG.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62340">
                                            <p:txEl>
                                              <p:pRg st="1" end="1"/>
                                            </p:txEl>
                                          </p:spTgt>
                                        </p:tgtEl>
                                        <p:attrNameLst>
                                          <p:attrName>style.visibility</p:attrName>
                                        </p:attrNameLst>
                                      </p:cBhvr>
                                      <p:to>
                                        <p:strVal val="visible"/>
                                      </p:to>
                                    </p:set>
                                    <p:animEffect transition="in" filter="wipe(left)">
                                      <p:cBhvr>
                                        <p:cTn id="35" dur="500"/>
                                        <p:tgtEl>
                                          <p:spTgt spid="2062340">
                                            <p:txEl>
                                              <p:pRg st="1" end="1"/>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4" name="CASHREG.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62340">
                                            <p:txEl>
                                              <p:pRg st="2" end="2"/>
                                            </p:txEl>
                                          </p:spTgt>
                                        </p:tgtEl>
                                        <p:attrNameLst>
                                          <p:attrName>style.visibility</p:attrName>
                                        </p:attrNameLst>
                                      </p:cBhvr>
                                      <p:to>
                                        <p:strVal val="visible"/>
                                      </p:to>
                                    </p:set>
                                    <p:animEffect transition="in" filter="wipe(left)">
                                      <p:cBhvr>
                                        <p:cTn id="40" dur="500"/>
                                        <p:tgtEl>
                                          <p:spTgt spid="2062340">
                                            <p:txEl>
                                              <p:pRg st="2" end="2"/>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4" name="CASHREG.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62340">
                                            <p:txEl>
                                              <p:pRg st="3" end="3"/>
                                            </p:txEl>
                                          </p:spTgt>
                                        </p:tgtEl>
                                        <p:attrNameLst>
                                          <p:attrName>style.visibility</p:attrName>
                                        </p:attrNameLst>
                                      </p:cBhvr>
                                      <p:to>
                                        <p:strVal val="visible"/>
                                      </p:to>
                                    </p:set>
                                    <p:animEffect transition="in" filter="wipe(left)">
                                      <p:cBhvr>
                                        <p:cTn id="45" dur="500"/>
                                        <p:tgtEl>
                                          <p:spTgt spid="2062340">
                                            <p:txEl>
                                              <p:pRg st="3" end="3"/>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339" grpId="0" animBg="1" autoUpdateAnimBg="0"/>
      <p:bldP spid="206234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5257A6F4-A99F-4C56-8F70-4B09C75AFC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D544F82-5B25-4310-81A3-6DBB42CB34B6}"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44C753D1-4FF9-4AB7-AA06-D52A1BC30643}"/>
              </a:ext>
            </a:extLst>
          </p:cNvPr>
          <p:cNvGrpSpPr>
            <a:grpSpLocks/>
          </p:cNvGrpSpPr>
          <p:nvPr/>
        </p:nvGrpSpPr>
        <p:grpSpPr bwMode="auto">
          <a:xfrm>
            <a:off x="381000" y="500063"/>
            <a:ext cx="8153400" cy="1343025"/>
            <a:chOff x="240" y="384"/>
            <a:chExt cx="5136" cy="846"/>
          </a:xfrm>
        </p:grpSpPr>
        <p:sp>
          <p:nvSpPr>
            <p:cNvPr id="30756" name="Text Box 3">
              <a:extLst>
                <a:ext uri="{FF2B5EF4-FFF2-40B4-BE49-F238E27FC236}">
                  <a16:creationId xmlns:a16="http://schemas.microsoft.com/office/drawing/2014/main" id="{F652F410-380A-4422-BEF3-4999A774F714}"/>
                </a:ext>
              </a:extLst>
            </p:cNvPr>
            <p:cNvSpPr txBox="1">
              <a:spLocks noChangeArrowheads="1"/>
            </p:cNvSpPr>
            <p:nvPr/>
          </p:nvSpPr>
          <p:spPr bwMode="auto">
            <a:xfrm>
              <a:off x="240" y="384"/>
              <a:ext cx="513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FF0000"/>
                  </a:solidFill>
                  <a:latin typeface="Times New Roman" panose="02020603050405020304" pitchFamily="18" charset="0"/>
                  <a:ea typeface="宋体" panose="02010600030101010101" pitchFamily="2" charset="-122"/>
                </a:rPr>
                <a:t>Question: </a:t>
              </a:r>
            </a:p>
            <a:p>
              <a:pPr eaLnBrk="1" hangingPunct="1"/>
              <a:r>
                <a:rPr kumimoji="1" lang="en-US" altLang="zh-CN">
                  <a:solidFill>
                    <a:srgbClr val="000000"/>
                  </a:solidFill>
                  <a:latin typeface="Times New Roman" panose="02020603050405020304" pitchFamily="18" charset="0"/>
                  <a:ea typeface="宋体" panose="02010600030101010101" pitchFamily="2" charset="-122"/>
                </a:rPr>
                <a:t>      Congruence Modulo </a:t>
              </a:r>
              <a:r>
                <a:rPr kumimoji="1" lang="en-US" altLang="zh-CN" i="1">
                  <a:solidFill>
                    <a:srgbClr val="000000"/>
                  </a:solidFill>
                  <a:latin typeface="Times New Roman" panose="02020603050405020304" pitchFamily="18" charset="0"/>
                  <a:ea typeface="宋体" panose="02010600030101010101" pitchFamily="2" charset="-122"/>
                </a:rPr>
                <a:t>m</a:t>
              </a:r>
              <a:r>
                <a:rPr kumimoji="1" lang="en-US" altLang="zh-CN">
                  <a:solidFill>
                    <a:schemeClr val="accent1"/>
                  </a:solidFill>
                  <a:latin typeface="Times New Roman" panose="02020603050405020304" pitchFamily="18" charset="0"/>
                  <a:ea typeface="宋体" panose="02010600030101010101" pitchFamily="2" charset="-122"/>
                </a:rPr>
                <a:t> </a:t>
              </a:r>
            </a:p>
          </p:txBody>
        </p:sp>
        <p:graphicFrame>
          <p:nvGraphicFramePr>
            <p:cNvPr id="30757" name="Object 4">
              <a:extLst>
                <a:ext uri="{FF2B5EF4-FFF2-40B4-BE49-F238E27FC236}">
                  <a16:creationId xmlns:a16="http://schemas.microsoft.com/office/drawing/2014/main" id="{22649B70-20DB-4839-A160-BAAA31A4526E}"/>
                </a:ext>
              </a:extLst>
            </p:cNvPr>
            <p:cNvGraphicFramePr>
              <a:graphicFrameLocks noChangeAspect="1"/>
            </p:cNvGraphicFramePr>
            <p:nvPr/>
          </p:nvGraphicFramePr>
          <p:xfrm>
            <a:off x="1008" y="960"/>
            <a:ext cx="3754" cy="270"/>
          </p:xfrm>
          <a:graphic>
            <a:graphicData uri="http://schemas.openxmlformats.org/presentationml/2006/ole">
              <mc:AlternateContent xmlns:mc="http://schemas.openxmlformats.org/markup-compatibility/2006">
                <mc:Choice xmlns:v="urn:schemas-microsoft-com:vml" Requires="v">
                  <p:oleObj spid="_x0000_s56444" name="公式" r:id="rId5" imgW="2806700" imgH="203200" progId="Equation.3">
                    <p:embed/>
                  </p:oleObj>
                </mc:Choice>
                <mc:Fallback>
                  <p:oleObj name="公式" r:id="rId5" imgW="2806700" imgH="203200" progId="Equation.3">
                    <p:embed/>
                    <p:pic>
                      <p:nvPicPr>
                        <p:cNvPr id="30757" name="Object 4">
                          <a:extLst>
                            <a:ext uri="{FF2B5EF4-FFF2-40B4-BE49-F238E27FC236}">
                              <a16:creationId xmlns:a16="http://schemas.microsoft.com/office/drawing/2014/main" id="{22649B70-20DB-4839-A160-BAAA31A452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960"/>
                          <a:ext cx="37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64390" name="Object 6">
            <a:extLst>
              <a:ext uri="{FF2B5EF4-FFF2-40B4-BE49-F238E27FC236}">
                <a16:creationId xmlns:a16="http://schemas.microsoft.com/office/drawing/2014/main" id="{53071B8F-FC9A-4374-8C78-4562AA617ED3}"/>
              </a:ext>
            </a:extLst>
          </p:cNvPr>
          <p:cNvGraphicFramePr>
            <a:graphicFrameLocks noChangeAspect="1"/>
          </p:cNvGraphicFramePr>
          <p:nvPr/>
        </p:nvGraphicFramePr>
        <p:xfrm>
          <a:off x="1714500" y="1962150"/>
          <a:ext cx="3633788" cy="428625"/>
        </p:xfrm>
        <a:graphic>
          <a:graphicData uri="http://schemas.openxmlformats.org/presentationml/2006/ole">
            <mc:AlternateContent xmlns:mc="http://schemas.openxmlformats.org/markup-compatibility/2006">
              <mc:Choice xmlns:v="urn:schemas-microsoft-com:vml" Requires="v">
                <p:oleObj spid="_x0000_s56445" name="公式" r:id="rId7" imgW="1955800" imgH="228600" progId="Equation.3">
                  <p:embed/>
                </p:oleObj>
              </mc:Choice>
              <mc:Fallback>
                <p:oleObj name="公式" r:id="rId7" imgW="1955800" imgH="228600" progId="Equation.3">
                  <p:embed/>
                  <p:pic>
                    <p:nvPicPr>
                      <p:cNvPr id="2064390" name="Object 6">
                        <a:extLst>
                          <a:ext uri="{FF2B5EF4-FFF2-40B4-BE49-F238E27FC236}">
                            <a16:creationId xmlns:a16="http://schemas.microsoft.com/office/drawing/2014/main" id="{53071B8F-FC9A-4374-8C78-4562AA617E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1962150"/>
                        <a:ext cx="36337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391" name="Text Box 7">
            <a:extLst>
              <a:ext uri="{FF2B5EF4-FFF2-40B4-BE49-F238E27FC236}">
                <a16:creationId xmlns:a16="http://schemas.microsoft.com/office/drawing/2014/main" id="{49812376-0360-426F-AE25-CD7E9F9DD39D}"/>
              </a:ext>
            </a:extLst>
          </p:cNvPr>
          <p:cNvSpPr txBox="1">
            <a:spLocks noChangeArrowheads="1"/>
          </p:cNvSpPr>
          <p:nvPr/>
        </p:nvSpPr>
        <p:spPr bwMode="auto">
          <a:xfrm>
            <a:off x="428625" y="2428875"/>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FF0000"/>
                </a:solidFill>
                <a:latin typeface="Times New Roman" panose="02020603050405020304" pitchFamily="18" charset="0"/>
                <a:ea typeface="宋体" panose="02010600030101010101" pitchFamily="2" charset="-122"/>
              </a:rPr>
              <a:t>Question:</a:t>
            </a:r>
            <a:r>
              <a:rPr kumimoji="1" lang="en-US" altLang="zh-CN">
                <a:solidFill>
                  <a:schemeClr val="accent1"/>
                </a:solidFill>
                <a:latin typeface="Times New Roman" panose="02020603050405020304" pitchFamily="18" charset="0"/>
                <a:ea typeface="宋体" panose="02010600030101010101" pitchFamily="2" charset="-122"/>
              </a:rPr>
              <a:t> </a:t>
            </a:r>
          </a:p>
          <a:p>
            <a:pPr eaLnBrk="1" hangingPunct="1"/>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rPr>
              <a:t>|=3. How many different equivalence relations on the set </a:t>
            </a:r>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rPr>
              <a:t> are there?</a:t>
            </a:r>
          </a:p>
        </p:txBody>
      </p:sp>
      <p:sp>
        <p:nvSpPr>
          <p:cNvPr id="2064392" name="AutoShape 8">
            <a:extLst>
              <a:ext uri="{FF2B5EF4-FFF2-40B4-BE49-F238E27FC236}">
                <a16:creationId xmlns:a16="http://schemas.microsoft.com/office/drawing/2014/main" id="{3E9E5F01-9ED8-4A6A-A646-17B2ADF4AFC7}"/>
              </a:ext>
            </a:extLst>
          </p:cNvPr>
          <p:cNvSpPr>
            <a:spLocks noChangeArrowheads="1"/>
          </p:cNvSpPr>
          <p:nvPr/>
        </p:nvSpPr>
        <p:spPr bwMode="auto">
          <a:xfrm>
            <a:off x="800100" y="3997325"/>
            <a:ext cx="7696200" cy="2239987"/>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dirty="0">
                <a:solidFill>
                  <a:srgbClr val="3333FF"/>
                </a:solidFill>
                <a:latin typeface="Times New Roman" panose="02020603050405020304" pitchFamily="18" charset="0"/>
                <a:ea typeface="宋体" panose="02010600030101010101" pitchFamily="2" charset="-122"/>
              </a:rPr>
              <a:t>Solution:</a:t>
            </a:r>
          </a:p>
          <a:p>
            <a:pPr eaLnBrk="1" hangingPunct="1"/>
            <a:r>
              <a:rPr kumimoji="1" lang="en-US" altLang="zh-CN" b="0" dirty="0">
                <a:highlight>
                  <a:srgbClr val="FFFF00"/>
                </a:highlight>
                <a:latin typeface="Times New Roman" panose="02020603050405020304" pitchFamily="18" charset="0"/>
                <a:ea typeface="宋体" panose="02010600030101010101" pitchFamily="2" charset="-122"/>
              </a:rPr>
              <a:t>an equivalence relation on a set </a:t>
            </a:r>
            <a:r>
              <a:rPr kumimoji="1" lang="en-US" altLang="zh-CN" b="0" i="1" dirty="0">
                <a:highlight>
                  <a:srgbClr val="FFFF00"/>
                </a:highlight>
                <a:latin typeface="Times New Roman" panose="02020603050405020304" pitchFamily="18" charset="0"/>
                <a:ea typeface="宋体" panose="02010600030101010101" pitchFamily="2" charset="-122"/>
              </a:rPr>
              <a:t>A</a:t>
            </a:r>
            <a:r>
              <a:rPr kumimoji="1" lang="en-US" altLang="zh-CN" b="0" dirty="0">
                <a:highlight>
                  <a:srgbClr val="FFFF00"/>
                </a:highlight>
                <a:latin typeface="Times New Roman" panose="02020603050405020304" pitchFamily="18" charset="0"/>
                <a:ea typeface="宋体" panose="02010600030101010101" pitchFamily="2" charset="-122"/>
              </a:rPr>
              <a:t>  </a:t>
            </a:r>
            <a:r>
              <a:rPr kumimoji="1" lang="en-US" altLang="zh-CN" b="0" dirty="0">
                <a:highlight>
                  <a:srgbClr val="FFFF00"/>
                </a:highlight>
                <a:latin typeface="Times New Roman" panose="02020603050405020304" pitchFamily="18" charset="0"/>
                <a:ea typeface="宋体" panose="02010600030101010101" pitchFamily="2" charset="-122"/>
                <a:sym typeface="Symbol" panose="05050102010706020507" pitchFamily="18" charset="2"/>
              </a:rPr>
              <a:t></a:t>
            </a:r>
            <a:r>
              <a:rPr kumimoji="1" lang="en-US" altLang="zh-CN" b="0" dirty="0">
                <a:highlight>
                  <a:srgbClr val="FFFF00"/>
                </a:highlight>
                <a:latin typeface="Times New Roman" panose="02020603050405020304" pitchFamily="18" charset="0"/>
                <a:ea typeface="宋体" panose="02010600030101010101" pitchFamily="2" charset="-122"/>
              </a:rPr>
              <a:t> a partition of </a:t>
            </a:r>
            <a:r>
              <a:rPr kumimoji="1" lang="en-US" altLang="zh-CN" b="0" i="1" dirty="0">
                <a:highlight>
                  <a:srgbClr val="FFFF00"/>
                </a:highlight>
                <a:latin typeface="Times New Roman" panose="02020603050405020304" pitchFamily="18" charset="0"/>
                <a:ea typeface="宋体" panose="02010600030101010101" pitchFamily="2" charset="-122"/>
              </a:rPr>
              <a:t>A</a:t>
            </a:r>
            <a:r>
              <a:rPr kumimoji="1" lang="en-US" altLang="zh-CN" b="0" dirty="0">
                <a:highlight>
                  <a:srgbClr val="FFFF00"/>
                </a:highlight>
                <a:latin typeface="Times New Roman" panose="02020603050405020304" pitchFamily="18" charset="0"/>
                <a:ea typeface="宋体" panose="02010600030101010101" pitchFamily="2" charset="-122"/>
              </a:rPr>
              <a:t> </a:t>
            </a:r>
          </a:p>
        </p:txBody>
      </p:sp>
      <p:grpSp>
        <p:nvGrpSpPr>
          <p:cNvPr id="3" name="Group 9">
            <a:extLst>
              <a:ext uri="{FF2B5EF4-FFF2-40B4-BE49-F238E27FC236}">
                <a16:creationId xmlns:a16="http://schemas.microsoft.com/office/drawing/2014/main" id="{BAB89639-7FC0-4903-AB49-209D1F70DE4E}"/>
              </a:ext>
            </a:extLst>
          </p:cNvPr>
          <p:cNvGrpSpPr>
            <a:grpSpLocks/>
          </p:cNvGrpSpPr>
          <p:nvPr/>
        </p:nvGrpSpPr>
        <p:grpSpPr bwMode="auto">
          <a:xfrm>
            <a:off x="1384300" y="5257800"/>
            <a:ext cx="914400" cy="762000"/>
            <a:chOff x="872" y="3312"/>
            <a:chExt cx="576" cy="480"/>
          </a:xfrm>
        </p:grpSpPr>
        <p:sp>
          <p:nvSpPr>
            <p:cNvPr id="30752" name="Oval 10">
              <a:extLst>
                <a:ext uri="{FF2B5EF4-FFF2-40B4-BE49-F238E27FC236}">
                  <a16:creationId xmlns:a16="http://schemas.microsoft.com/office/drawing/2014/main" id="{DF1E1C6A-9A01-4493-9C15-1FE4C6D86D99}"/>
                </a:ext>
              </a:extLst>
            </p:cNvPr>
            <p:cNvSpPr>
              <a:spLocks noChangeArrowheads="1"/>
            </p:cNvSpPr>
            <p:nvPr/>
          </p:nvSpPr>
          <p:spPr bwMode="auto">
            <a:xfrm>
              <a:off x="872"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53" name="Oval 11">
              <a:extLst>
                <a:ext uri="{FF2B5EF4-FFF2-40B4-BE49-F238E27FC236}">
                  <a16:creationId xmlns:a16="http://schemas.microsoft.com/office/drawing/2014/main" id="{472979E9-D3EC-4B57-A6E0-B023E5E7DA13}"/>
                </a:ext>
              </a:extLst>
            </p:cNvPr>
            <p:cNvSpPr>
              <a:spLocks noChangeAspect="1" noChangeArrowheads="1"/>
            </p:cNvSpPr>
            <p:nvPr/>
          </p:nvSpPr>
          <p:spPr bwMode="auto">
            <a:xfrm>
              <a:off x="1064"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54" name="Oval 12">
              <a:extLst>
                <a:ext uri="{FF2B5EF4-FFF2-40B4-BE49-F238E27FC236}">
                  <a16:creationId xmlns:a16="http://schemas.microsoft.com/office/drawing/2014/main" id="{814FC559-039D-4C14-B04E-941528CC7155}"/>
                </a:ext>
              </a:extLst>
            </p:cNvPr>
            <p:cNvSpPr>
              <a:spLocks noChangeAspect="1" noChangeArrowheads="1"/>
            </p:cNvSpPr>
            <p:nvPr/>
          </p:nvSpPr>
          <p:spPr bwMode="auto">
            <a:xfrm>
              <a:off x="1064"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55" name="Oval 13">
              <a:extLst>
                <a:ext uri="{FF2B5EF4-FFF2-40B4-BE49-F238E27FC236}">
                  <a16:creationId xmlns:a16="http://schemas.microsoft.com/office/drawing/2014/main" id="{C4358E24-6E4B-43D5-8A47-A077B89F4B51}"/>
                </a:ext>
              </a:extLst>
            </p:cNvPr>
            <p:cNvSpPr>
              <a:spLocks noChangeAspect="1" noChangeArrowheads="1"/>
            </p:cNvSpPr>
            <p:nvPr/>
          </p:nvSpPr>
          <p:spPr bwMode="auto">
            <a:xfrm>
              <a:off x="1304"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 name="Group 14">
            <a:extLst>
              <a:ext uri="{FF2B5EF4-FFF2-40B4-BE49-F238E27FC236}">
                <a16:creationId xmlns:a16="http://schemas.microsoft.com/office/drawing/2014/main" id="{6F531963-7194-40E2-B7DF-58D84099AFA7}"/>
              </a:ext>
            </a:extLst>
          </p:cNvPr>
          <p:cNvGrpSpPr>
            <a:grpSpLocks/>
          </p:cNvGrpSpPr>
          <p:nvPr/>
        </p:nvGrpSpPr>
        <p:grpSpPr bwMode="auto">
          <a:xfrm>
            <a:off x="2667000" y="5257800"/>
            <a:ext cx="2895600" cy="762000"/>
            <a:chOff x="1592" y="3312"/>
            <a:chExt cx="1824" cy="480"/>
          </a:xfrm>
        </p:grpSpPr>
        <p:sp>
          <p:nvSpPr>
            <p:cNvPr id="30737" name="Oval 15">
              <a:extLst>
                <a:ext uri="{FF2B5EF4-FFF2-40B4-BE49-F238E27FC236}">
                  <a16:creationId xmlns:a16="http://schemas.microsoft.com/office/drawing/2014/main" id="{1D012BCC-7694-4060-9587-D3DECBB408DD}"/>
                </a:ext>
              </a:extLst>
            </p:cNvPr>
            <p:cNvSpPr>
              <a:spLocks noChangeArrowheads="1"/>
            </p:cNvSpPr>
            <p:nvPr/>
          </p:nvSpPr>
          <p:spPr bwMode="auto">
            <a:xfrm>
              <a:off x="1592"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8" name="Oval 16">
              <a:extLst>
                <a:ext uri="{FF2B5EF4-FFF2-40B4-BE49-F238E27FC236}">
                  <a16:creationId xmlns:a16="http://schemas.microsoft.com/office/drawing/2014/main" id="{35381439-7454-469A-A9D9-9CA074A27632}"/>
                </a:ext>
              </a:extLst>
            </p:cNvPr>
            <p:cNvSpPr>
              <a:spLocks noChangeAspect="1" noChangeArrowheads="1"/>
            </p:cNvSpPr>
            <p:nvPr/>
          </p:nvSpPr>
          <p:spPr bwMode="auto">
            <a:xfrm>
              <a:off x="1784"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9" name="Oval 17">
              <a:extLst>
                <a:ext uri="{FF2B5EF4-FFF2-40B4-BE49-F238E27FC236}">
                  <a16:creationId xmlns:a16="http://schemas.microsoft.com/office/drawing/2014/main" id="{DC4B795D-6D21-480B-A6B3-0A0F0396F987}"/>
                </a:ext>
              </a:extLst>
            </p:cNvPr>
            <p:cNvSpPr>
              <a:spLocks noChangeAspect="1" noChangeArrowheads="1"/>
            </p:cNvSpPr>
            <p:nvPr/>
          </p:nvSpPr>
          <p:spPr bwMode="auto">
            <a:xfrm>
              <a:off x="1784"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0" name="Oval 18">
              <a:extLst>
                <a:ext uri="{FF2B5EF4-FFF2-40B4-BE49-F238E27FC236}">
                  <a16:creationId xmlns:a16="http://schemas.microsoft.com/office/drawing/2014/main" id="{9BF18294-09E9-4ADA-BC8A-71D91A367BC4}"/>
                </a:ext>
              </a:extLst>
            </p:cNvPr>
            <p:cNvSpPr>
              <a:spLocks noChangeAspect="1" noChangeArrowheads="1"/>
            </p:cNvSpPr>
            <p:nvPr/>
          </p:nvSpPr>
          <p:spPr bwMode="auto">
            <a:xfrm>
              <a:off x="2024"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1" name="Freeform 19">
              <a:extLst>
                <a:ext uri="{FF2B5EF4-FFF2-40B4-BE49-F238E27FC236}">
                  <a16:creationId xmlns:a16="http://schemas.microsoft.com/office/drawing/2014/main" id="{DF39205C-43E5-42D1-8AC8-49873D3F9E04}"/>
                </a:ext>
              </a:extLst>
            </p:cNvPr>
            <p:cNvSpPr>
              <a:spLocks/>
            </p:cNvSpPr>
            <p:nvPr/>
          </p:nvSpPr>
          <p:spPr bwMode="auto">
            <a:xfrm>
              <a:off x="1688" y="3400"/>
              <a:ext cx="424" cy="248"/>
            </a:xfrm>
            <a:custGeom>
              <a:avLst/>
              <a:gdLst>
                <a:gd name="T0" fmla="*/ 0 w 1140"/>
                <a:gd name="T1" fmla="*/ 0 h 738"/>
                <a:gd name="T2" fmla="*/ 0 w 1140"/>
                <a:gd name="T3" fmla="*/ 0 h 738"/>
                <a:gd name="T4" fmla="*/ 0 w 1140"/>
                <a:gd name="T5" fmla="*/ 0 h 738"/>
                <a:gd name="T6" fmla="*/ 0 w 1140"/>
                <a:gd name="T7" fmla="*/ 0 h 738"/>
                <a:gd name="T8" fmla="*/ 0 w 1140"/>
                <a:gd name="T9" fmla="*/ 0 h 738"/>
                <a:gd name="T10" fmla="*/ 0 w 1140"/>
                <a:gd name="T11" fmla="*/ 0 h 738"/>
                <a:gd name="T12" fmla="*/ 0 w 1140"/>
                <a:gd name="T13" fmla="*/ 0 h 738"/>
                <a:gd name="T14" fmla="*/ 0 w 1140"/>
                <a:gd name="T15" fmla="*/ 0 h 738"/>
                <a:gd name="T16" fmla="*/ 0 w 1140"/>
                <a:gd name="T17" fmla="*/ 0 h 738"/>
                <a:gd name="T18" fmla="*/ 0 w 1140"/>
                <a:gd name="T19" fmla="*/ 0 h 738"/>
                <a:gd name="T20" fmla="*/ 0 w 1140"/>
                <a:gd name="T21" fmla="*/ 0 h 7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0"/>
                <a:gd name="T34" fmla="*/ 0 h 738"/>
                <a:gd name="T35" fmla="*/ 1140 w 1140"/>
                <a:gd name="T36" fmla="*/ 738 h 7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0" h="738">
                  <a:moveTo>
                    <a:pt x="0" y="0"/>
                  </a:moveTo>
                  <a:cubicBezTo>
                    <a:pt x="21" y="63"/>
                    <a:pt x="50" y="98"/>
                    <a:pt x="105" y="135"/>
                  </a:cubicBezTo>
                  <a:cubicBezTo>
                    <a:pt x="175" y="240"/>
                    <a:pt x="135" y="205"/>
                    <a:pt x="210" y="255"/>
                  </a:cubicBezTo>
                  <a:cubicBezTo>
                    <a:pt x="245" y="307"/>
                    <a:pt x="255" y="335"/>
                    <a:pt x="330" y="360"/>
                  </a:cubicBezTo>
                  <a:cubicBezTo>
                    <a:pt x="360" y="370"/>
                    <a:pt x="394" y="372"/>
                    <a:pt x="420" y="390"/>
                  </a:cubicBezTo>
                  <a:cubicBezTo>
                    <a:pt x="482" y="431"/>
                    <a:pt x="535" y="463"/>
                    <a:pt x="600" y="495"/>
                  </a:cubicBezTo>
                  <a:cubicBezTo>
                    <a:pt x="614" y="502"/>
                    <a:pt x="631" y="502"/>
                    <a:pt x="645" y="510"/>
                  </a:cubicBezTo>
                  <a:cubicBezTo>
                    <a:pt x="706" y="544"/>
                    <a:pt x="766" y="591"/>
                    <a:pt x="825" y="630"/>
                  </a:cubicBezTo>
                  <a:cubicBezTo>
                    <a:pt x="855" y="650"/>
                    <a:pt x="926" y="673"/>
                    <a:pt x="960" y="690"/>
                  </a:cubicBezTo>
                  <a:cubicBezTo>
                    <a:pt x="1003" y="711"/>
                    <a:pt x="1002" y="730"/>
                    <a:pt x="1050" y="735"/>
                  </a:cubicBezTo>
                  <a:cubicBezTo>
                    <a:pt x="1080" y="738"/>
                    <a:pt x="1110" y="735"/>
                    <a:pt x="1140" y="73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2" name="Oval 20">
              <a:extLst>
                <a:ext uri="{FF2B5EF4-FFF2-40B4-BE49-F238E27FC236}">
                  <a16:creationId xmlns:a16="http://schemas.microsoft.com/office/drawing/2014/main" id="{FC204459-971A-4F28-9B7C-AF44B9E54F88}"/>
                </a:ext>
              </a:extLst>
            </p:cNvPr>
            <p:cNvSpPr>
              <a:spLocks noChangeArrowheads="1"/>
            </p:cNvSpPr>
            <p:nvPr/>
          </p:nvSpPr>
          <p:spPr bwMode="auto">
            <a:xfrm>
              <a:off x="2216"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3" name="Oval 21">
              <a:extLst>
                <a:ext uri="{FF2B5EF4-FFF2-40B4-BE49-F238E27FC236}">
                  <a16:creationId xmlns:a16="http://schemas.microsoft.com/office/drawing/2014/main" id="{3C06D746-A9A5-4AD5-9BDF-DAEA41B2F11E}"/>
                </a:ext>
              </a:extLst>
            </p:cNvPr>
            <p:cNvSpPr>
              <a:spLocks noChangeAspect="1" noChangeArrowheads="1"/>
            </p:cNvSpPr>
            <p:nvPr/>
          </p:nvSpPr>
          <p:spPr bwMode="auto">
            <a:xfrm>
              <a:off x="2408"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4" name="Oval 22">
              <a:extLst>
                <a:ext uri="{FF2B5EF4-FFF2-40B4-BE49-F238E27FC236}">
                  <a16:creationId xmlns:a16="http://schemas.microsoft.com/office/drawing/2014/main" id="{A14E110C-DD73-4D4B-BE3E-D5D3D2A58B9D}"/>
                </a:ext>
              </a:extLst>
            </p:cNvPr>
            <p:cNvSpPr>
              <a:spLocks noChangeAspect="1" noChangeArrowheads="1"/>
            </p:cNvSpPr>
            <p:nvPr/>
          </p:nvSpPr>
          <p:spPr bwMode="auto">
            <a:xfrm>
              <a:off x="2408"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5" name="Oval 23">
              <a:extLst>
                <a:ext uri="{FF2B5EF4-FFF2-40B4-BE49-F238E27FC236}">
                  <a16:creationId xmlns:a16="http://schemas.microsoft.com/office/drawing/2014/main" id="{CA37D5CB-5475-4FD8-9E21-8E1CD18F341D}"/>
                </a:ext>
              </a:extLst>
            </p:cNvPr>
            <p:cNvSpPr>
              <a:spLocks noChangeAspect="1" noChangeArrowheads="1"/>
            </p:cNvSpPr>
            <p:nvPr/>
          </p:nvSpPr>
          <p:spPr bwMode="auto">
            <a:xfrm>
              <a:off x="2648"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6" name="Oval 24">
              <a:extLst>
                <a:ext uri="{FF2B5EF4-FFF2-40B4-BE49-F238E27FC236}">
                  <a16:creationId xmlns:a16="http://schemas.microsoft.com/office/drawing/2014/main" id="{A707F42B-ACB4-4B9F-B4DB-D6FE2C0C5B89}"/>
                </a:ext>
              </a:extLst>
            </p:cNvPr>
            <p:cNvSpPr>
              <a:spLocks noChangeArrowheads="1"/>
            </p:cNvSpPr>
            <p:nvPr/>
          </p:nvSpPr>
          <p:spPr bwMode="auto">
            <a:xfrm>
              <a:off x="2840"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7" name="Oval 25">
              <a:extLst>
                <a:ext uri="{FF2B5EF4-FFF2-40B4-BE49-F238E27FC236}">
                  <a16:creationId xmlns:a16="http://schemas.microsoft.com/office/drawing/2014/main" id="{5981CC0C-C94B-44F7-87E7-1831C1D2DE83}"/>
                </a:ext>
              </a:extLst>
            </p:cNvPr>
            <p:cNvSpPr>
              <a:spLocks noChangeAspect="1" noChangeArrowheads="1"/>
            </p:cNvSpPr>
            <p:nvPr/>
          </p:nvSpPr>
          <p:spPr bwMode="auto">
            <a:xfrm>
              <a:off x="3032"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8" name="Oval 26">
              <a:extLst>
                <a:ext uri="{FF2B5EF4-FFF2-40B4-BE49-F238E27FC236}">
                  <a16:creationId xmlns:a16="http://schemas.microsoft.com/office/drawing/2014/main" id="{4CBE4BB0-CBA6-473C-A306-D0D8DC5718F2}"/>
                </a:ext>
              </a:extLst>
            </p:cNvPr>
            <p:cNvSpPr>
              <a:spLocks noChangeAspect="1" noChangeArrowheads="1"/>
            </p:cNvSpPr>
            <p:nvPr/>
          </p:nvSpPr>
          <p:spPr bwMode="auto">
            <a:xfrm>
              <a:off x="3032"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49" name="Oval 27">
              <a:extLst>
                <a:ext uri="{FF2B5EF4-FFF2-40B4-BE49-F238E27FC236}">
                  <a16:creationId xmlns:a16="http://schemas.microsoft.com/office/drawing/2014/main" id="{15374B0C-6B62-4C7D-BA8E-664EAA4034FE}"/>
                </a:ext>
              </a:extLst>
            </p:cNvPr>
            <p:cNvSpPr>
              <a:spLocks noChangeAspect="1" noChangeArrowheads="1"/>
            </p:cNvSpPr>
            <p:nvPr/>
          </p:nvSpPr>
          <p:spPr bwMode="auto">
            <a:xfrm>
              <a:off x="3272"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50" name="Freeform 28">
              <a:extLst>
                <a:ext uri="{FF2B5EF4-FFF2-40B4-BE49-F238E27FC236}">
                  <a16:creationId xmlns:a16="http://schemas.microsoft.com/office/drawing/2014/main" id="{BD87F43F-C57F-433E-AD2F-80CDB2C74F8A}"/>
                </a:ext>
              </a:extLst>
            </p:cNvPr>
            <p:cNvSpPr>
              <a:spLocks/>
            </p:cNvSpPr>
            <p:nvPr/>
          </p:nvSpPr>
          <p:spPr bwMode="auto">
            <a:xfrm>
              <a:off x="2226" y="3360"/>
              <a:ext cx="470" cy="144"/>
            </a:xfrm>
            <a:custGeom>
              <a:avLst/>
              <a:gdLst>
                <a:gd name="T0" fmla="*/ 0 w 1275"/>
                <a:gd name="T1" fmla="*/ 0 h 510"/>
                <a:gd name="T2" fmla="*/ 0 w 1275"/>
                <a:gd name="T3" fmla="*/ 0 h 510"/>
                <a:gd name="T4" fmla="*/ 0 w 1275"/>
                <a:gd name="T5" fmla="*/ 0 h 510"/>
                <a:gd name="T6" fmla="*/ 0 w 1275"/>
                <a:gd name="T7" fmla="*/ 0 h 510"/>
                <a:gd name="T8" fmla="*/ 0 w 1275"/>
                <a:gd name="T9" fmla="*/ 0 h 510"/>
                <a:gd name="T10" fmla="*/ 0 w 1275"/>
                <a:gd name="T11" fmla="*/ 0 h 510"/>
                <a:gd name="T12" fmla="*/ 0 w 1275"/>
                <a:gd name="T13" fmla="*/ 0 h 510"/>
                <a:gd name="T14" fmla="*/ 0 w 1275"/>
                <a:gd name="T15" fmla="*/ 0 h 510"/>
                <a:gd name="T16" fmla="*/ 0 60000 65536"/>
                <a:gd name="T17" fmla="*/ 0 60000 65536"/>
                <a:gd name="T18" fmla="*/ 0 60000 65536"/>
                <a:gd name="T19" fmla="*/ 0 60000 65536"/>
                <a:gd name="T20" fmla="*/ 0 60000 65536"/>
                <a:gd name="T21" fmla="*/ 0 60000 65536"/>
                <a:gd name="T22" fmla="*/ 0 60000 65536"/>
                <a:gd name="T23" fmla="*/ 0 60000 65536"/>
                <a:gd name="T24" fmla="*/ 0 w 1275"/>
                <a:gd name="T25" fmla="*/ 0 h 510"/>
                <a:gd name="T26" fmla="*/ 1275 w 1275"/>
                <a:gd name="T27" fmla="*/ 510 h 5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75" h="510">
                  <a:moveTo>
                    <a:pt x="0" y="405"/>
                  </a:moveTo>
                  <a:cubicBezTo>
                    <a:pt x="90" y="427"/>
                    <a:pt x="194" y="465"/>
                    <a:pt x="285" y="480"/>
                  </a:cubicBezTo>
                  <a:cubicBezTo>
                    <a:pt x="345" y="490"/>
                    <a:pt x="465" y="510"/>
                    <a:pt x="465" y="510"/>
                  </a:cubicBezTo>
                  <a:cubicBezTo>
                    <a:pt x="646" y="497"/>
                    <a:pt x="711" y="488"/>
                    <a:pt x="870" y="435"/>
                  </a:cubicBezTo>
                  <a:cubicBezTo>
                    <a:pt x="949" y="409"/>
                    <a:pt x="902" y="429"/>
                    <a:pt x="1005" y="360"/>
                  </a:cubicBezTo>
                  <a:cubicBezTo>
                    <a:pt x="1020" y="350"/>
                    <a:pt x="1050" y="330"/>
                    <a:pt x="1050" y="330"/>
                  </a:cubicBezTo>
                  <a:cubicBezTo>
                    <a:pt x="1091" y="269"/>
                    <a:pt x="1139" y="205"/>
                    <a:pt x="1200" y="165"/>
                  </a:cubicBezTo>
                  <a:cubicBezTo>
                    <a:pt x="1227" y="83"/>
                    <a:pt x="1240" y="71"/>
                    <a:pt x="1275"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1" name="Freeform 29">
              <a:extLst>
                <a:ext uri="{FF2B5EF4-FFF2-40B4-BE49-F238E27FC236}">
                  <a16:creationId xmlns:a16="http://schemas.microsoft.com/office/drawing/2014/main" id="{79FF922F-09A6-44FE-B1CE-FBD49187FB17}"/>
                </a:ext>
              </a:extLst>
            </p:cNvPr>
            <p:cNvSpPr>
              <a:spLocks/>
            </p:cNvSpPr>
            <p:nvPr/>
          </p:nvSpPr>
          <p:spPr bwMode="auto">
            <a:xfrm>
              <a:off x="3128" y="3328"/>
              <a:ext cx="106" cy="456"/>
            </a:xfrm>
            <a:custGeom>
              <a:avLst/>
              <a:gdLst>
                <a:gd name="T0" fmla="*/ 0 w 266"/>
                <a:gd name="T1" fmla="*/ 0 h 1140"/>
                <a:gd name="T2" fmla="*/ 0 w 266"/>
                <a:gd name="T3" fmla="*/ 0 h 1140"/>
                <a:gd name="T4" fmla="*/ 0 w 266"/>
                <a:gd name="T5" fmla="*/ 0 h 1140"/>
                <a:gd name="T6" fmla="*/ 0 w 266"/>
                <a:gd name="T7" fmla="*/ 0 h 1140"/>
                <a:gd name="T8" fmla="*/ 0 w 266"/>
                <a:gd name="T9" fmla="*/ 0 h 1140"/>
                <a:gd name="T10" fmla="*/ 0 w 266"/>
                <a:gd name="T11" fmla="*/ 0 h 1140"/>
                <a:gd name="T12" fmla="*/ 0 w 266"/>
                <a:gd name="T13" fmla="*/ 0 h 1140"/>
                <a:gd name="T14" fmla="*/ 0 60000 65536"/>
                <a:gd name="T15" fmla="*/ 0 60000 65536"/>
                <a:gd name="T16" fmla="*/ 0 60000 65536"/>
                <a:gd name="T17" fmla="*/ 0 60000 65536"/>
                <a:gd name="T18" fmla="*/ 0 60000 65536"/>
                <a:gd name="T19" fmla="*/ 0 60000 65536"/>
                <a:gd name="T20" fmla="*/ 0 60000 65536"/>
                <a:gd name="T21" fmla="*/ 0 w 266"/>
                <a:gd name="T22" fmla="*/ 0 h 1140"/>
                <a:gd name="T23" fmla="*/ 266 w 266"/>
                <a:gd name="T24" fmla="*/ 1140 h 1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6" h="1140">
                  <a:moveTo>
                    <a:pt x="266" y="0"/>
                  </a:moveTo>
                  <a:lnTo>
                    <a:pt x="161" y="105"/>
                  </a:lnTo>
                  <a:cubicBezTo>
                    <a:pt x="161" y="105"/>
                    <a:pt x="161" y="105"/>
                    <a:pt x="161" y="105"/>
                  </a:cubicBezTo>
                  <a:cubicBezTo>
                    <a:pt x="146" y="115"/>
                    <a:pt x="131" y="125"/>
                    <a:pt x="116" y="135"/>
                  </a:cubicBezTo>
                  <a:cubicBezTo>
                    <a:pt x="94" y="201"/>
                    <a:pt x="73" y="263"/>
                    <a:pt x="56" y="330"/>
                  </a:cubicBezTo>
                  <a:cubicBezTo>
                    <a:pt x="37" y="540"/>
                    <a:pt x="0" y="754"/>
                    <a:pt x="56" y="960"/>
                  </a:cubicBezTo>
                  <a:cubicBezTo>
                    <a:pt x="66" y="998"/>
                    <a:pt x="79" y="1103"/>
                    <a:pt x="116" y="11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30">
            <a:extLst>
              <a:ext uri="{FF2B5EF4-FFF2-40B4-BE49-F238E27FC236}">
                <a16:creationId xmlns:a16="http://schemas.microsoft.com/office/drawing/2014/main" id="{5DAF5CDD-B42F-4D1F-A896-48AC84BD9403}"/>
              </a:ext>
            </a:extLst>
          </p:cNvPr>
          <p:cNvGrpSpPr>
            <a:grpSpLocks/>
          </p:cNvGrpSpPr>
          <p:nvPr/>
        </p:nvGrpSpPr>
        <p:grpSpPr bwMode="auto">
          <a:xfrm>
            <a:off x="6092825" y="5257800"/>
            <a:ext cx="917575" cy="762000"/>
            <a:chOff x="3654" y="3264"/>
            <a:chExt cx="578" cy="480"/>
          </a:xfrm>
        </p:grpSpPr>
        <p:sp>
          <p:nvSpPr>
            <p:cNvPr id="30731" name="Oval 31">
              <a:extLst>
                <a:ext uri="{FF2B5EF4-FFF2-40B4-BE49-F238E27FC236}">
                  <a16:creationId xmlns:a16="http://schemas.microsoft.com/office/drawing/2014/main" id="{71F32D91-6E11-40B3-A3B4-D44C59BE57FD}"/>
                </a:ext>
              </a:extLst>
            </p:cNvPr>
            <p:cNvSpPr>
              <a:spLocks noChangeArrowheads="1"/>
            </p:cNvSpPr>
            <p:nvPr/>
          </p:nvSpPr>
          <p:spPr bwMode="auto">
            <a:xfrm>
              <a:off x="3656" y="3264"/>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2" name="Oval 32">
              <a:extLst>
                <a:ext uri="{FF2B5EF4-FFF2-40B4-BE49-F238E27FC236}">
                  <a16:creationId xmlns:a16="http://schemas.microsoft.com/office/drawing/2014/main" id="{3B5F7352-F05A-450B-88D4-C0DAE1586657}"/>
                </a:ext>
              </a:extLst>
            </p:cNvPr>
            <p:cNvSpPr>
              <a:spLocks noChangeAspect="1" noChangeArrowheads="1"/>
            </p:cNvSpPr>
            <p:nvPr/>
          </p:nvSpPr>
          <p:spPr bwMode="auto">
            <a:xfrm>
              <a:off x="3848" y="336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3" name="Oval 33">
              <a:extLst>
                <a:ext uri="{FF2B5EF4-FFF2-40B4-BE49-F238E27FC236}">
                  <a16:creationId xmlns:a16="http://schemas.microsoft.com/office/drawing/2014/main" id="{8FD319A7-A0DE-4CC0-9099-C5B5B8584888}"/>
                </a:ext>
              </a:extLst>
            </p:cNvPr>
            <p:cNvSpPr>
              <a:spLocks noChangeAspect="1" noChangeArrowheads="1"/>
            </p:cNvSpPr>
            <p:nvPr/>
          </p:nvSpPr>
          <p:spPr bwMode="auto">
            <a:xfrm>
              <a:off x="3848" y="3552"/>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4" name="Oval 34">
              <a:extLst>
                <a:ext uri="{FF2B5EF4-FFF2-40B4-BE49-F238E27FC236}">
                  <a16:creationId xmlns:a16="http://schemas.microsoft.com/office/drawing/2014/main" id="{00CB61ED-1256-40E1-925F-11716C15C314}"/>
                </a:ext>
              </a:extLst>
            </p:cNvPr>
            <p:cNvSpPr>
              <a:spLocks noChangeAspect="1" noChangeArrowheads="1"/>
            </p:cNvSpPr>
            <p:nvPr/>
          </p:nvSpPr>
          <p:spPr bwMode="auto">
            <a:xfrm>
              <a:off x="4088" y="3456"/>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5" name="Freeform 35">
              <a:extLst>
                <a:ext uri="{FF2B5EF4-FFF2-40B4-BE49-F238E27FC236}">
                  <a16:creationId xmlns:a16="http://schemas.microsoft.com/office/drawing/2014/main" id="{D1BAE449-CDD4-4117-AD9D-8AD512BBF219}"/>
                </a:ext>
              </a:extLst>
            </p:cNvPr>
            <p:cNvSpPr>
              <a:spLocks/>
            </p:cNvSpPr>
            <p:nvPr/>
          </p:nvSpPr>
          <p:spPr bwMode="auto">
            <a:xfrm>
              <a:off x="3654" y="3322"/>
              <a:ext cx="468" cy="186"/>
            </a:xfrm>
            <a:custGeom>
              <a:avLst/>
              <a:gdLst>
                <a:gd name="T0" fmla="*/ 0 w 1170"/>
                <a:gd name="T1" fmla="*/ 0 h 465"/>
                <a:gd name="T2" fmla="*/ 0 w 1170"/>
                <a:gd name="T3" fmla="*/ 0 h 465"/>
                <a:gd name="T4" fmla="*/ 0 w 1170"/>
                <a:gd name="T5" fmla="*/ 0 h 465"/>
                <a:gd name="T6" fmla="*/ 0 w 1170"/>
                <a:gd name="T7" fmla="*/ 0 h 465"/>
                <a:gd name="T8" fmla="*/ 0 w 1170"/>
                <a:gd name="T9" fmla="*/ 0 h 465"/>
                <a:gd name="T10" fmla="*/ 0 w 1170"/>
                <a:gd name="T11" fmla="*/ 0 h 465"/>
                <a:gd name="T12" fmla="*/ 0 w 1170"/>
                <a:gd name="T13" fmla="*/ 0 h 465"/>
                <a:gd name="T14" fmla="*/ 0 w 1170"/>
                <a:gd name="T15" fmla="*/ 0 h 465"/>
                <a:gd name="T16" fmla="*/ 0 w 1170"/>
                <a:gd name="T17" fmla="*/ 0 h 465"/>
                <a:gd name="T18" fmla="*/ 0 w 1170"/>
                <a:gd name="T19" fmla="*/ 0 h 465"/>
                <a:gd name="T20" fmla="*/ 0 w 1170"/>
                <a:gd name="T21" fmla="*/ 0 h 4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70"/>
                <a:gd name="T34" fmla="*/ 0 h 465"/>
                <a:gd name="T35" fmla="*/ 1170 w 1170"/>
                <a:gd name="T36" fmla="*/ 465 h 4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70" h="465">
                  <a:moveTo>
                    <a:pt x="0" y="465"/>
                  </a:moveTo>
                  <a:cubicBezTo>
                    <a:pt x="220" y="460"/>
                    <a:pt x="440" y="463"/>
                    <a:pt x="660" y="450"/>
                  </a:cubicBezTo>
                  <a:cubicBezTo>
                    <a:pt x="660" y="450"/>
                    <a:pt x="772" y="413"/>
                    <a:pt x="795" y="405"/>
                  </a:cubicBezTo>
                  <a:cubicBezTo>
                    <a:pt x="810" y="400"/>
                    <a:pt x="840" y="390"/>
                    <a:pt x="840" y="390"/>
                  </a:cubicBezTo>
                  <a:cubicBezTo>
                    <a:pt x="855" y="375"/>
                    <a:pt x="868" y="358"/>
                    <a:pt x="885" y="345"/>
                  </a:cubicBezTo>
                  <a:cubicBezTo>
                    <a:pt x="913" y="323"/>
                    <a:pt x="975" y="285"/>
                    <a:pt x="975" y="285"/>
                  </a:cubicBezTo>
                  <a:cubicBezTo>
                    <a:pt x="1011" y="177"/>
                    <a:pt x="956" y="300"/>
                    <a:pt x="1050" y="225"/>
                  </a:cubicBezTo>
                  <a:cubicBezTo>
                    <a:pt x="1062" y="215"/>
                    <a:pt x="1058" y="194"/>
                    <a:pt x="1065" y="180"/>
                  </a:cubicBezTo>
                  <a:cubicBezTo>
                    <a:pt x="1073" y="164"/>
                    <a:pt x="1087" y="151"/>
                    <a:pt x="1095" y="135"/>
                  </a:cubicBezTo>
                  <a:cubicBezTo>
                    <a:pt x="1102" y="121"/>
                    <a:pt x="1102" y="104"/>
                    <a:pt x="1110" y="90"/>
                  </a:cubicBezTo>
                  <a:cubicBezTo>
                    <a:pt x="1128" y="58"/>
                    <a:pt x="1170" y="0"/>
                    <a:pt x="117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36">
              <a:extLst>
                <a:ext uri="{FF2B5EF4-FFF2-40B4-BE49-F238E27FC236}">
                  <a16:creationId xmlns:a16="http://schemas.microsoft.com/office/drawing/2014/main" id="{ED18624E-5253-4F33-B5BE-75D84B9E63F6}"/>
                </a:ext>
              </a:extLst>
            </p:cNvPr>
            <p:cNvSpPr>
              <a:spLocks/>
            </p:cNvSpPr>
            <p:nvPr/>
          </p:nvSpPr>
          <p:spPr bwMode="auto">
            <a:xfrm>
              <a:off x="3966" y="3484"/>
              <a:ext cx="186" cy="180"/>
            </a:xfrm>
            <a:custGeom>
              <a:avLst/>
              <a:gdLst>
                <a:gd name="T0" fmla="*/ 0 w 465"/>
                <a:gd name="T1" fmla="*/ 0 h 450"/>
                <a:gd name="T2" fmla="*/ 0 w 465"/>
                <a:gd name="T3" fmla="*/ 0 h 450"/>
                <a:gd name="T4" fmla="*/ 0 w 465"/>
                <a:gd name="T5" fmla="*/ 0 h 450"/>
                <a:gd name="T6" fmla="*/ 0 w 465"/>
                <a:gd name="T7" fmla="*/ 0 h 450"/>
                <a:gd name="T8" fmla="*/ 0 w 465"/>
                <a:gd name="T9" fmla="*/ 0 h 450"/>
                <a:gd name="T10" fmla="*/ 0 w 465"/>
                <a:gd name="T11" fmla="*/ 0 h 450"/>
                <a:gd name="T12" fmla="*/ 0 w 465"/>
                <a:gd name="T13" fmla="*/ 0 h 450"/>
                <a:gd name="T14" fmla="*/ 0 60000 65536"/>
                <a:gd name="T15" fmla="*/ 0 60000 65536"/>
                <a:gd name="T16" fmla="*/ 0 60000 65536"/>
                <a:gd name="T17" fmla="*/ 0 60000 65536"/>
                <a:gd name="T18" fmla="*/ 0 60000 65536"/>
                <a:gd name="T19" fmla="*/ 0 60000 65536"/>
                <a:gd name="T20" fmla="*/ 0 60000 65536"/>
                <a:gd name="T21" fmla="*/ 0 w 465"/>
                <a:gd name="T22" fmla="*/ 0 h 450"/>
                <a:gd name="T23" fmla="*/ 465 w 465"/>
                <a:gd name="T24" fmla="*/ 450 h 4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450">
                  <a:moveTo>
                    <a:pt x="0" y="0"/>
                  </a:moveTo>
                  <a:cubicBezTo>
                    <a:pt x="47" y="70"/>
                    <a:pt x="68" y="121"/>
                    <a:pt x="135" y="165"/>
                  </a:cubicBezTo>
                  <a:cubicBezTo>
                    <a:pt x="215" y="285"/>
                    <a:pt x="110" y="140"/>
                    <a:pt x="210" y="240"/>
                  </a:cubicBezTo>
                  <a:cubicBezTo>
                    <a:pt x="223" y="253"/>
                    <a:pt x="226" y="273"/>
                    <a:pt x="240" y="285"/>
                  </a:cubicBezTo>
                  <a:cubicBezTo>
                    <a:pt x="267" y="309"/>
                    <a:pt x="300" y="325"/>
                    <a:pt x="330" y="345"/>
                  </a:cubicBezTo>
                  <a:cubicBezTo>
                    <a:pt x="442" y="419"/>
                    <a:pt x="305" y="324"/>
                    <a:pt x="420" y="420"/>
                  </a:cubicBezTo>
                  <a:cubicBezTo>
                    <a:pt x="434" y="432"/>
                    <a:pt x="465" y="450"/>
                    <a:pt x="465" y="45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30" name="Text Box 2">
            <a:extLst>
              <a:ext uri="{FF2B5EF4-FFF2-40B4-BE49-F238E27FC236}">
                <a16:creationId xmlns:a16="http://schemas.microsoft.com/office/drawing/2014/main" id="{8628A594-0DD6-4E4B-8C01-4318B86F1635}"/>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064390"/>
                                        </p:tgtEl>
                                        <p:attrNameLst>
                                          <p:attrName>style.visibility</p:attrName>
                                        </p:attrNameLst>
                                      </p:cBhvr>
                                      <p:to>
                                        <p:strVal val="visible"/>
                                      </p:to>
                                    </p:set>
                                    <p:animEffect transition="in" filter="strips(downRight)">
                                      <p:cBhvr>
                                        <p:cTn id="12" dur="500"/>
                                        <p:tgtEl>
                                          <p:spTgt spid="2064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64391"/>
                                        </p:tgtEl>
                                        <p:attrNameLst>
                                          <p:attrName>style.visibility</p:attrName>
                                        </p:attrNameLst>
                                      </p:cBhvr>
                                      <p:to>
                                        <p:strVal val="visible"/>
                                      </p:to>
                                    </p:set>
                                    <p:animEffect transition="in" filter="strips(downRight)">
                                      <p:cBhvr>
                                        <p:cTn id="17" dur="500"/>
                                        <p:tgtEl>
                                          <p:spTgt spid="2064391"/>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64392"/>
                                        </p:tgtEl>
                                        <p:attrNameLst>
                                          <p:attrName>style.visibility</p:attrName>
                                        </p:attrNameLst>
                                      </p:cBhvr>
                                      <p:to>
                                        <p:strVal val="visible"/>
                                      </p:to>
                                    </p:set>
                                    <p:animEffect transition="in" filter="wipe(up)">
                                      <p:cBhvr>
                                        <p:cTn id="22" dur="500"/>
                                        <p:tgtEl>
                                          <p:spTgt spid="20643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ou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ou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ou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4391" grpId="0" autoUpdateAnimBg="0"/>
      <p:bldP spid="206439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1A24E675-1688-40B0-88DA-D2F66DAF236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56ED57A-734C-477E-A681-73B35B5FA8D0}" type="slidenum">
              <a:rPr lang="zh-CN" altLang="en-US" sz="1400" b="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1902595" name="Text Box 3">
            <a:extLst>
              <a:ext uri="{FF2B5EF4-FFF2-40B4-BE49-F238E27FC236}">
                <a16:creationId xmlns:a16="http://schemas.microsoft.com/office/drawing/2014/main" id="{7F37D65F-272E-40B4-8C6E-761F3EFB0759}"/>
              </a:ext>
            </a:extLst>
          </p:cNvPr>
          <p:cNvSpPr txBox="1">
            <a:spLocks noChangeArrowheads="1"/>
          </p:cNvSpPr>
          <p:nvPr/>
        </p:nvSpPr>
        <p:spPr bwMode="auto">
          <a:xfrm>
            <a:off x="533400" y="571500"/>
            <a:ext cx="77724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solidFill>
                  <a:srgbClr val="FF3300"/>
                </a:solidFill>
                <a:latin typeface="Times New Roman" panose="02020603050405020304" pitchFamily="18" charset="0"/>
                <a:ea typeface="宋体" panose="02010600030101010101" pitchFamily="2" charset="-122"/>
                <a:sym typeface="Symbol" panose="05050102010706020507" pitchFamily="18" charset="2"/>
              </a:rPr>
              <a:t>Question:</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p>
          <a:p>
            <a:pPr eaLnBrk="1" hangingPunct="1">
              <a:spcBef>
                <a:spcPct val="20000"/>
              </a:spcBef>
            </a:pPr>
            <a:r>
              <a:rPr kumimoji="1" lang="en-US" altLang="zh-CN">
                <a:latin typeface="Times New Roman" panose="02020603050405020304" pitchFamily="18" charset="0"/>
                <a:ea typeface="宋体" panose="02010600030101010101" pitchFamily="2" charset="-122"/>
                <a:sym typeface="Symbol" panose="05050102010706020507" pitchFamily="18" charset="2"/>
              </a:rPr>
              <a:t>     How many binary relations are there on a set </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 with </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 elements? </a:t>
            </a:r>
          </a:p>
        </p:txBody>
      </p:sp>
      <p:graphicFrame>
        <p:nvGraphicFramePr>
          <p:cNvPr id="1902596" name="Object 4">
            <a:extLst>
              <a:ext uri="{FF2B5EF4-FFF2-40B4-BE49-F238E27FC236}">
                <a16:creationId xmlns:a16="http://schemas.microsoft.com/office/drawing/2014/main" id="{F9085ABE-D54A-4E3D-8674-F50F6FC06D25}"/>
              </a:ext>
            </a:extLst>
          </p:cNvPr>
          <p:cNvGraphicFramePr>
            <a:graphicFrameLocks noChangeAspect="1"/>
          </p:cNvGraphicFramePr>
          <p:nvPr/>
        </p:nvGraphicFramePr>
        <p:xfrm>
          <a:off x="3352800" y="2324100"/>
          <a:ext cx="1752600" cy="1382713"/>
        </p:xfrm>
        <a:graphic>
          <a:graphicData uri="http://schemas.openxmlformats.org/presentationml/2006/ole">
            <mc:AlternateContent xmlns:mc="http://schemas.openxmlformats.org/markup-compatibility/2006">
              <mc:Choice xmlns:v="urn:schemas-microsoft-com:vml" Requires="v">
                <p:oleObj spid="_x0000_s5246" r:id="rId5" imgW="1168400" imgH="927100" progId="Equation.3">
                  <p:embed/>
                </p:oleObj>
              </mc:Choice>
              <mc:Fallback>
                <p:oleObj r:id="rId5" imgW="1168400" imgH="927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324100"/>
                        <a:ext cx="1752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2597" name="Oval 5">
            <a:extLst>
              <a:ext uri="{FF2B5EF4-FFF2-40B4-BE49-F238E27FC236}">
                <a16:creationId xmlns:a16="http://schemas.microsoft.com/office/drawing/2014/main" id="{B94BCCD9-4150-4EF2-8382-131F534789F6}"/>
              </a:ext>
            </a:extLst>
          </p:cNvPr>
          <p:cNvSpPr>
            <a:spLocks noChangeArrowheads="1"/>
          </p:cNvSpPr>
          <p:nvPr/>
        </p:nvSpPr>
        <p:spPr bwMode="auto">
          <a:xfrm>
            <a:off x="3733800" y="2628900"/>
            <a:ext cx="381000" cy="381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02598" name="AutoShape 6">
            <a:extLst>
              <a:ext uri="{FF2B5EF4-FFF2-40B4-BE49-F238E27FC236}">
                <a16:creationId xmlns:a16="http://schemas.microsoft.com/office/drawing/2014/main" id="{1FB70678-E2B0-4824-9B26-CE1D9019D19F}"/>
              </a:ext>
            </a:extLst>
          </p:cNvPr>
          <p:cNvSpPr>
            <a:spLocks/>
          </p:cNvSpPr>
          <p:nvPr/>
        </p:nvSpPr>
        <p:spPr bwMode="auto">
          <a:xfrm>
            <a:off x="5337175" y="1925638"/>
            <a:ext cx="914400" cy="609600"/>
          </a:xfrm>
          <a:prstGeom prst="borderCallout2">
            <a:avLst>
              <a:gd name="adj1" fmla="val 18750"/>
              <a:gd name="adj2" fmla="val -8333"/>
              <a:gd name="adj3" fmla="val 18750"/>
              <a:gd name="adj4" fmla="val -68750"/>
              <a:gd name="adj5" fmla="val 132032"/>
              <a:gd name="adj6" fmla="val -131426"/>
            </a:avLst>
          </a:prstGeom>
          <a:solidFill>
            <a:srgbClr val="CCFFCC"/>
          </a:solidFill>
          <a:ln w="9525">
            <a:solidFill>
              <a:schemeClr val="tx1"/>
            </a:solidFill>
            <a:miter lim="800000"/>
            <a:headEnd/>
            <a:tailEnd/>
          </a:ln>
        </p:spPr>
        <p:txBody>
          <a:bodyPr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0,1</a:t>
            </a:r>
          </a:p>
        </p:txBody>
      </p:sp>
      <p:sp>
        <p:nvSpPr>
          <p:cNvPr id="1902599" name="Text Box 7">
            <a:extLst>
              <a:ext uri="{FF2B5EF4-FFF2-40B4-BE49-F238E27FC236}">
                <a16:creationId xmlns:a16="http://schemas.microsoft.com/office/drawing/2014/main" id="{4D06A3EC-7C47-4B63-BDCA-7150AB98659F}"/>
              </a:ext>
            </a:extLst>
          </p:cNvPr>
          <p:cNvSpPr txBox="1">
            <a:spLocks noChangeArrowheads="1"/>
          </p:cNvSpPr>
          <p:nvPr/>
        </p:nvSpPr>
        <p:spPr bwMode="auto">
          <a:xfrm>
            <a:off x="1000125" y="3948113"/>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latin typeface="Times New Roman" panose="02020603050405020304" pitchFamily="18" charset="0"/>
                <a:ea typeface="宋体" panose="02010600030101010101" pitchFamily="2" charset="-122"/>
                <a:sym typeface="Symbol" panose="05050102010706020507" pitchFamily="18" charset="2"/>
              </a:rPr>
              <a:t>By the product rule, </a:t>
            </a:r>
          </a:p>
        </p:txBody>
      </p:sp>
      <p:graphicFrame>
        <p:nvGraphicFramePr>
          <p:cNvPr id="1902600" name="Object 8">
            <a:extLst>
              <a:ext uri="{FF2B5EF4-FFF2-40B4-BE49-F238E27FC236}">
                <a16:creationId xmlns:a16="http://schemas.microsoft.com/office/drawing/2014/main" id="{94EE5074-D478-46D5-9610-A7928132D971}"/>
              </a:ext>
            </a:extLst>
          </p:cNvPr>
          <p:cNvGraphicFramePr>
            <a:graphicFrameLocks noChangeAspect="1"/>
          </p:cNvGraphicFramePr>
          <p:nvPr/>
        </p:nvGraphicFramePr>
        <p:xfrm>
          <a:off x="3286125" y="4643438"/>
          <a:ext cx="2319338" cy="720725"/>
        </p:xfrm>
        <a:graphic>
          <a:graphicData uri="http://schemas.openxmlformats.org/presentationml/2006/ole">
            <mc:AlternateContent xmlns:mc="http://schemas.openxmlformats.org/markup-compatibility/2006">
              <mc:Choice xmlns:v="urn:schemas-microsoft-com:vml" Requires="v">
                <p:oleObj spid="_x0000_s5247" r:id="rId7" imgW="1129810" imgH="355446" progId="Equation.3">
                  <p:embed/>
                </p:oleObj>
              </mc:Choice>
              <mc:Fallback>
                <p:oleObj r:id="rId7" imgW="1129810" imgH="35544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25" y="4643438"/>
                        <a:ext cx="23193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02595">
                                            <p:txEl>
                                              <p:pRg st="0" end="0"/>
                                            </p:txEl>
                                          </p:spTgt>
                                        </p:tgtEl>
                                        <p:attrNameLst>
                                          <p:attrName>style.visibility</p:attrName>
                                        </p:attrNameLst>
                                      </p:cBhvr>
                                      <p:to>
                                        <p:strVal val="visible"/>
                                      </p:to>
                                    </p:set>
                                    <p:animEffect transition="in" filter="strips(downRight)">
                                      <p:cBhvr>
                                        <p:cTn id="7" dur="500"/>
                                        <p:tgtEl>
                                          <p:spTgt spid="19025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902595">
                                            <p:txEl>
                                              <p:pRg st="1" end="1"/>
                                            </p:txEl>
                                          </p:spTgt>
                                        </p:tgtEl>
                                        <p:attrNameLst>
                                          <p:attrName>style.visibility</p:attrName>
                                        </p:attrNameLst>
                                      </p:cBhvr>
                                      <p:to>
                                        <p:strVal val="visible"/>
                                      </p:to>
                                    </p:set>
                                    <p:animEffect transition="in" filter="strips(downRight)">
                                      <p:cBhvr>
                                        <p:cTn id="11" dur="500"/>
                                        <p:tgtEl>
                                          <p:spTgt spid="1902595">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1902596"/>
                                        </p:tgtEl>
                                        <p:attrNameLst>
                                          <p:attrName>style.visibility</p:attrName>
                                        </p:attrNameLst>
                                      </p:cBhvr>
                                      <p:to>
                                        <p:strVal val="visible"/>
                                      </p:to>
                                    </p:set>
                                    <p:animEffect transition="in" filter="checkerboard(across)">
                                      <p:cBhvr>
                                        <p:cTn id="16" dur="500"/>
                                        <p:tgtEl>
                                          <p:spTgt spid="19025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902597"/>
                                        </p:tgtEl>
                                        <p:attrNameLst>
                                          <p:attrName>style.visibility</p:attrName>
                                        </p:attrNameLst>
                                      </p:cBhvr>
                                      <p:to>
                                        <p:strVal val="visible"/>
                                      </p:to>
                                    </p:set>
                                    <p:animEffect transition="in" filter="box(in)">
                                      <p:cBhvr>
                                        <p:cTn id="21" dur="500"/>
                                        <p:tgtEl>
                                          <p:spTgt spid="190259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902598"/>
                                        </p:tgtEl>
                                        <p:attrNameLst>
                                          <p:attrName>style.visibility</p:attrName>
                                        </p:attrNameLst>
                                      </p:cBhvr>
                                      <p:to>
                                        <p:strVal val="visible"/>
                                      </p:to>
                                    </p:set>
                                    <p:animEffect transition="in" filter="wipe(left)">
                                      <p:cBhvr>
                                        <p:cTn id="25" dur="500"/>
                                        <p:tgtEl>
                                          <p:spTgt spid="19025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902599">
                                            <p:txEl>
                                              <p:pRg st="0" end="0"/>
                                            </p:txEl>
                                          </p:spTgt>
                                        </p:tgtEl>
                                        <p:attrNameLst>
                                          <p:attrName>style.visibility</p:attrName>
                                        </p:attrNameLst>
                                      </p:cBhvr>
                                      <p:to>
                                        <p:strVal val="visible"/>
                                      </p:to>
                                    </p:set>
                                    <p:animEffect transition="in" filter="strips(downRight)">
                                      <p:cBhvr>
                                        <p:cTn id="30" dur="500"/>
                                        <p:tgtEl>
                                          <p:spTgt spid="1902599">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4" name="PROJCTOR.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902600"/>
                                        </p:tgtEl>
                                        <p:attrNameLst>
                                          <p:attrName>style.visibility</p:attrName>
                                        </p:attrNameLst>
                                      </p:cBhvr>
                                      <p:to>
                                        <p:strVal val="visible"/>
                                      </p:to>
                                    </p:set>
                                    <p:animEffect transition="in" filter="checkerboard(across)">
                                      <p:cBhvr>
                                        <p:cTn id="35" dur="500"/>
                                        <p:tgtEl>
                                          <p:spTgt spid="190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2595" grpId="0" build="p" autoUpdateAnimBg="0" advAuto="0"/>
      <p:bldP spid="1902597" grpId="0" animBg="1"/>
      <p:bldP spid="1902598" grpId="0" animBg="1" autoUpdateAnimBg="0"/>
      <p:bldP spid="19025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9651563B-AA1B-4FFD-9E01-6CCFA65603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F024273-47E9-4CA9-8C9D-45A1FB8CBE4D}"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2066435" name="Text Box 3">
            <a:extLst>
              <a:ext uri="{FF2B5EF4-FFF2-40B4-BE49-F238E27FC236}">
                <a16:creationId xmlns:a16="http://schemas.microsoft.com/office/drawing/2014/main" id="{140BD510-16DC-4822-96B4-919F4F60F49C}"/>
              </a:ext>
            </a:extLst>
          </p:cNvPr>
          <p:cNvSpPr txBox="1">
            <a:spLocks noChangeArrowheads="1"/>
          </p:cNvSpPr>
          <p:nvPr/>
        </p:nvSpPr>
        <p:spPr bwMode="auto">
          <a:xfrm>
            <a:off x="381000" y="428625"/>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3. The operations of equivalence relations </a:t>
            </a:r>
          </a:p>
        </p:txBody>
      </p:sp>
      <p:sp>
        <p:nvSpPr>
          <p:cNvPr id="2066436" name="Line 4">
            <a:extLst>
              <a:ext uri="{FF2B5EF4-FFF2-40B4-BE49-F238E27FC236}">
                <a16:creationId xmlns:a16="http://schemas.microsoft.com/office/drawing/2014/main" id="{016FFA6D-4213-45BA-BDE7-A1B5336FE3A1}"/>
              </a:ext>
            </a:extLst>
          </p:cNvPr>
          <p:cNvSpPr>
            <a:spLocks noChangeShapeType="1"/>
          </p:cNvSpPr>
          <p:nvPr/>
        </p:nvSpPr>
        <p:spPr bwMode="auto">
          <a:xfrm flipV="1">
            <a:off x="533400" y="863600"/>
            <a:ext cx="5334000" cy="22225"/>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a:extLst>
              <a:ext uri="{FF2B5EF4-FFF2-40B4-BE49-F238E27FC236}">
                <a16:creationId xmlns:a16="http://schemas.microsoft.com/office/drawing/2014/main" id="{A9C26950-AC57-4692-A681-C1854B6C48D3}"/>
              </a:ext>
            </a:extLst>
          </p:cNvPr>
          <p:cNvGrpSpPr>
            <a:grpSpLocks/>
          </p:cNvGrpSpPr>
          <p:nvPr/>
        </p:nvGrpSpPr>
        <p:grpSpPr bwMode="auto">
          <a:xfrm>
            <a:off x="357188" y="1071563"/>
            <a:ext cx="7924800" cy="1008062"/>
            <a:chOff x="158" y="935"/>
            <a:chExt cx="4992" cy="635"/>
          </a:xfrm>
        </p:grpSpPr>
        <p:sp>
          <p:nvSpPr>
            <p:cNvPr id="32779" name="AutoShape 6">
              <a:extLst>
                <a:ext uri="{FF2B5EF4-FFF2-40B4-BE49-F238E27FC236}">
                  <a16:creationId xmlns:a16="http://schemas.microsoft.com/office/drawing/2014/main" id="{649A1F8B-B028-451C-90BF-BFA2D4F612EC}"/>
                </a:ext>
              </a:extLst>
            </p:cNvPr>
            <p:cNvSpPr>
              <a:spLocks noChangeArrowheads="1"/>
            </p:cNvSpPr>
            <p:nvPr/>
          </p:nvSpPr>
          <p:spPr bwMode="auto">
            <a:xfrm>
              <a:off x="158" y="935"/>
              <a:ext cx="4992" cy="63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9933FF"/>
                  </a:solidFill>
                  <a:latin typeface="Times New Roman" panose="02020603050405020304" pitchFamily="18" charset="0"/>
                  <a:ea typeface="宋体" panose="02010600030101010101" pitchFamily="2" charset="-122"/>
                </a:rPr>
                <a:t>【</a:t>
              </a:r>
              <a:r>
                <a:rPr kumimoji="1" lang="en-US" altLang="zh-CN" dirty="0">
                  <a:solidFill>
                    <a:srgbClr val="9933FF"/>
                  </a:solidFill>
                  <a:latin typeface="Times New Roman" panose="02020603050405020304" pitchFamily="18" charset="0"/>
                  <a:ea typeface="宋体" panose="02010600030101010101" pitchFamily="2" charset="-122"/>
                  <a:sym typeface="cajcd fnta1" pitchFamily="18" charset="2"/>
                </a:rPr>
                <a:t> </a:t>
              </a:r>
              <a:r>
                <a:rPr kumimoji="1" lang="en-US" altLang="zh-CN" dirty="0">
                  <a:solidFill>
                    <a:srgbClr val="9933FF"/>
                  </a:solidFill>
                  <a:latin typeface="Times New Roman" panose="02020603050405020304" pitchFamily="18" charset="0"/>
                  <a:ea typeface="宋体" panose="02010600030101010101" pitchFamily="2" charset="-122"/>
                </a:rPr>
                <a:t>Theorem 3】</a:t>
              </a:r>
              <a:r>
                <a:rPr kumimoji="1" lang="en-US" altLang="zh-CN" b="0"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If           are equivalence relations on </a:t>
              </a:r>
              <a:r>
                <a:rPr kumimoji="1" lang="en-US" altLang="zh-CN" i="1" dirty="0">
                  <a:latin typeface="Times New Roman" panose="02020603050405020304" pitchFamily="18" charset="0"/>
                  <a:ea typeface="宋体" panose="02010600030101010101" pitchFamily="2" charset="-122"/>
                </a:rPr>
                <a:t>A, </a:t>
              </a:r>
              <a:r>
                <a:rPr kumimoji="1" lang="en-US" altLang="zh-CN" dirty="0">
                  <a:latin typeface="Times New Roman" panose="02020603050405020304" pitchFamily="18" charset="0"/>
                  <a:ea typeface="宋体" panose="02010600030101010101" pitchFamily="2" charset="-122"/>
                </a:rPr>
                <a:t>then</a:t>
              </a:r>
            </a:p>
            <a:p>
              <a:pPr eaLnBrk="1" hangingPunct="1"/>
              <a:r>
                <a:rPr kumimoji="1" lang="en-US" altLang="zh-CN" dirty="0">
                  <a:latin typeface="Times New Roman" panose="02020603050405020304" pitchFamily="18" charset="0"/>
                  <a:ea typeface="宋体" panose="02010600030101010101" pitchFamily="2" charset="-122"/>
                </a:rPr>
                <a:t>              </a:t>
              </a:r>
              <a:r>
                <a:rPr kumimoji="1" lang="en-US" altLang="zh-CN" b="0"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             is an equivalence relation on </a:t>
              </a:r>
              <a:r>
                <a:rPr kumimoji="1" lang="en-US" altLang="zh-CN" i="1" dirty="0">
                  <a:latin typeface="Times New Roman" panose="02020603050405020304" pitchFamily="18" charset="0"/>
                  <a:ea typeface="宋体" panose="02010600030101010101" pitchFamily="2" charset="-122"/>
                </a:rPr>
                <a:t>A.</a:t>
              </a:r>
              <a:endParaRPr kumimoji="1" lang="en-US" altLang="zh-CN" dirty="0">
                <a:latin typeface="Times New Roman" panose="02020603050405020304" pitchFamily="18" charset="0"/>
                <a:ea typeface="宋体" panose="02010600030101010101" pitchFamily="2" charset="-122"/>
              </a:endParaRPr>
            </a:p>
          </p:txBody>
        </p:sp>
        <p:graphicFrame>
          <p:nvGraphicFramePr>
            <p:cNvPr id="32780" name="Object 7">
              <a:extLst>
                <a:ext uri="{FF2B5EF4-FFF2-40B4-BE49-F238E27FC236}">
                  <a16:creationId xmlns:a16="http://schemas.microsoft.com/office/drawing/2014/main" id="{59B4EFBF-4C6F-474D-A84C-3F716CC2E648}"/>
                </a:ext>
              </a:extLst>
            </p:cNvPr>
            <p:cNvGraphicFramePr>
              <a:graphicFrameLocks noChangeAspect="1"/>
            </p:cNvGraphicFramePr>
            <p:nvPr/>
          </p:nvGraphicFramePr>
          <p:xfrm>
            <a:off x="1775" y="1039"/>
            <a:ext cx="405" cy="227"/>
          </p:xfrm>
          <a:graphic>
            <a:graphicData uri="http://schemas.openxmlformats.org/presentationml/2006/ole">
              <mc:AlternateContent xmlns:mc="http://schemas.openxmlformats.org/markup-compatibility/2006">
                <mc:Choice xmlns:v="urn:schemas-microsoft-com:vml" Requires="v">
                  <p:oleObj spid="_x0000_s57562" name="公式" r:id="rId5" imgW="393359" imgH="215713" progId="Equation.3">
                    <p:embed/>
                  </p:oleObj>
                </mc:Choice>
                <mc:Fallback>
                  <p:oleObj name="公式" r:id="rId5" imgW="393359" imgH="215713" progId="Equation.3">
                    <p:embed/>
                    <p:pic>
                      <p:nvPicPr>
                        <p:cNvPr id="32780" name="Object 7">
                          <a:extLst>
                            <a:ext uri="{FF2B5EF4-FFF2-40B4-BE49-F238E27FC236}">
                              <a16:creationId xmlns:a16="http://schemas.microsoft.com/office/drawing/2014/main" id="{59B4EFBF-4C6F-474D-A84C-3F716CC2E6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 y="1039"/>
                          <a:ext cx="4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1" name="Object 8">
              <a:extLst>
                <a:ext uri="{FF2B5EF4-FFF2-40B4-BE49-F238E27FC236}">
                  <a16:creationId xmlns:a16="http://schemas.microsoft.com/office/drawing/2014/main" id="{8FF9A44E-1F58-45BB-B459-BEC9CD7D2653}"/>
                </a:ext>
              </a:extLst>
            </p:cNvPr>
            <p:cNvGraphicFramePr>
              <a:graphicFrameLocks noChangeAspect="1"/>
            </p:cNvGraphicFramePr>
            <p:nvPr/>
          </p:nvGraphicFramePr>
          <p:xfrm>
            <a:off x="327" y="1274"/>
            <a:ext cx="513" cy="227"/>
          </p:xfrm>
          <a:graphic>
            <a:graphicData uri="http://schemas.openxmlformats.org/presentationml/2006/ole">
              <mc:AlternateContent xmlns:mc="http://schemas.openxmlformats.org/markup-compatibility/2006">
                <mc:Choice xmlns:v="urn:schemas-microsoft-com:vml" Requires="v">
                  <p:oleObj spid="_x0000_s57563" name="公式" r:id="rId7" imgW="494870" imgH="215713" progId="Equation.3">
                    <p:embed/>
                  </p:oleObj>
                </mc:Choice>
                <mc:Fallback>
                  <p:oleObj name="公式" r:id="rId7" imgW="494870" imgH="215713" progId="Equation.3">
                    <p:embed/>
                    <p:pic>
                      <p:nvPicPr>
                        <p:cNvPr id="32781" name="Object 8">
                          <a:extLst>
                            <a:ext uri="{FF2B5EF4-FFF2-40B4-BE49-F238E27FC236}">
                              <a16:creationId xmlns:a16="http://schemas.microsoft.com/office/drawing/2014/main" id="{8FF9A44E-1F58-45BB-B459-BEC9CD7D26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 y="1274"/>
                          <a:ext cx="51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66441" name="AutoShape 9">
            <a:extLst>
              <a:ext uri="{FF2B5EF4-FFF2-40B4-BE49-F238E27FC236}">
                <a16:creationId xmlns:a16="http://schemas.microsoft.com/office/drawing/2014/main" id="{5770B408-4614-4B40-927A-2CF9632F672D}"/>
              </a:ext>
            </a:extLst>
          </p:cNvPr>
          <p:cNvSpPr>
            <a:spLocks noChangeArrowheads="1"/>
          </p:cNvSpPr>
          <p:nvPr/>
        </p:nvSpPr>
        <p:spPr bwMode="auto">
          <a:xfrm>
            <a:off x="357188" y="2265363"/>
            <a:ext cx="7993063" cy="338455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dirty="0">
                <a:solidFill>
                  <a:srgbClr val="3333FF"/>
                </a:solidFill>
                <a:latin typeface="Times New Roman" panose="02020603050405020304" pitchFamily="18" charset="0"/>
                <a:ea typeface="宋体" panose="02010600030101010101" pitchFamily="2" charset="-122"/>
              </a:rPr>
              <a:t>Proof:</a:t>
            </a:r>
            <a:r>
              <a:rPr kumimoji="1" lang="en-US" altLang="zh-CN" i="1" dirty="0">
                <a:solidFill>
                  <a:schemeClr val="hlink"/>
                </a:solidFill>
                <a:latin typeface="Times New Roman" panose="02020603050405020304" pitchFamily="18" charset="0"/>
                <a:ea typeface="宋体" panose="02010600030101010101" pitchFamily="2" charset="-122"/>
              </a:rPr>
              <a:t> </a:t>
            </a:r>
          </a:p>
          <a:p>
            <a:pPr lvl="1" eaLnBrk="1" hangingPunct="1">
              <a:spcBef>
                <a:spcPct val="40000"/>
              </a:spcBef>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   reflexive relations is reflexive,</a:t>
            </a:r>
          </a:p>
          <a:p>
            <a:pPr lvl="1" eaLnBrk="1" hangingPunct="1">
              <a:spcBef>
                <a:spcPct val="40000"/>
              </a:spcBef>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   symmetric relations is symmetric,</a:t>
            </a:r>
          </a:p>
          <a:p>
            <a:pPr eaLnBrk="1" hangingPunct="1">
              <a:spcBef>
                <a:spcPct val="40000"/>
              </a:spcBef>
            </a:pPr>
            <a:r>
              <a:rPr kumimoji="1" lang="en-US" altLang="zh-CN" dirty="0">
                <a:latin typeface="Times New Roman" panose="02020603050405020304" pitchFamily="18" charset="0"/>
                <a:ea typeface="宋体" panose="02010600030101010101" pitchFamily="2" charset="-122"/>
              </a:rPr>
              <a:t>and</a:t>
            </a:r>
          </a:p>
          <a:p>
            <a:pPr lvl="1" eaLnBrk="1" hangingPunct="1">
              <a:spcBef>
                <a:spcPct val="40000"/>
              </a:spcBef>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  transitive relations is transitive. </a:t>
            </a:r>
          </a:p>
        </p:txBody>
      </p:sp>
      <p:sp>
        <p:nvSpPr>
          <p:cNvPr id="32778" name="Text Box 2">
            <a:extLst>
              <a:ext uri="{FF2B5EF4-FFF2-40B4-BE49-F238E27FC236}">
                <a16:creationId xmlns:a16="http://schemas.microsoft.com/office/drawing/2014/main" id="{D7A678B4-7BBD-45E1-8669-30554794BFBD}"/>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graphicFrame>
        <p:nvGraphicFramePr>
          <p:cNvPr id="14" name="Object 6">
            <a:extLst>
              <a:ext uri="{FF2B5EF4-FFF2-40B4-BE49-F238E27FC236}">
                <a16:creationId xmlns:a16="http://schemas.microsoft.com/office/drawing/2014/main" id="{1794C1D4-5956-4915-A4AF-11F262BA63BE}"/>
              </a:ext>
            </a:extLst>
          </p:cNvPr>
          <p:cNvGraphicFramePr>
            <a:graphicFrameLocks noChangeAspect="1"/>
          </p:cNvGraphicFramePr>
          <p:nvPr>
            <p:extLst>
              <p:ext uri="{D42A27DB-BD31-4B8C-83A1-F6EECF244321}">
                <p14:modId xmlns:p14="http://schemas.microsoft.com/office/powerpoint/2010/main" val="929238293"/>
              </p:ext>
            </p:extLst>
          </p:nvPr>
        </p:nvGraphicFramePr>
        <p:xfrm>
          <a:off x="1547664" y="1601415"/>
          <a:ext cx="1125538" cy="360362"/>
        </p:xfrm>
        <a:graphic>
          <a:graphicData uri="http://schemas.openxmlformats.org/presentationml/2006/ole">
            <mc:AlternateContent xmlns:mc="http://schemas.openxmlformats.org/markup-compatibility/2006">
              <mc:Choice xmlns:v="urn:schemas-microsoft-com:vml" Requires="v">
                <p:oleObj spid="_x0000_s57564" name="公式" r:id="rId9" imgW="685502" imgH="215806" progId="Equation.3">
                  <p:embed/>
                </p:oleObj>
              </mc:Choice>
              <mc:Fallback>
                <p:oleObj name="公式" r:id="rId9" imgW="685502" imgH="215806" progId="Equation.3">
                  <p:embed/>
                  <p:pic>
                    <p:nvPicPr>
                      <p:cNvPr id="43016" name="Object 6">
                        <a:extLst>
                          <a:ext uri="{FF2B5EF4-FFF2-40B4-BE49-F238E27FC236}">
                            <a16:creationId xmlns:a16="http://schemas.microsoft.com/office/drawing/2014/main" id="{52350BD4-3DCB-4F9F-B5F3-99DB625664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1601415"/>
                        <a:ext cx="11255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66435"/>
                                        </p:tgtEl>
                                        <p:attrNameLst>
                                          <p:attrName>style.visibility</p:attrName>
                                        </p:attrNameLst>
                                      </p:cBhvr>
                                      <p:to>
                                        <p:strVal val="visible"/>
                                      </p:to>
                                    </p:set>
                                    <p:animEffect transition="in" filter="strips(downRight)">
                                      <p:cBhvr>
                                        <p:cTn id="7" dur="500"/>
                                        <p:tgtEl>
                                          <p:spTgt spid="2066435"/>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66436"/>
                                        </p:tgtEl>
                                        <p:attrNameLst>
                                          <p:attrName>style.visibility</p:attrName>
                                        </p:attrNameLst>
                                      </p:cBhvr>
                                      <p:to>
                                        <p:strVal val="visible"/>
                                      </p:to>
                                    </p:set>
                                    <p:animEffect transition="in" filter="wipe(left)">
                                      <p:cBhvr>
                                        <p:cTn id="11" dur="500"/>
                                        <p:tgtEl>
                                          <p:spTgt spid="20664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66441">
                                            <p:bg/>
                                          </p:spTgt>
                                        </p:tgtEl>
                                        <p:attrNameLst>
                                          <p:attrName>style.visibility</p:attrName>
                                        </p:attrNameLst>
                                      </p:cBhvr>
                                      <p:to>
                                        <p:strVal val="visible"/>
                                      </p:to>
                                    </p:set>
                                    <p:animEffect transition="in" filter="wipe(up)">
                                      <p:cBhvr>
                                        <p:cTn id="21" dur="500"/>
                                        <p:tgtEl>
                                          <p:spTgt spid="2066441">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066441">
                                            <p:txEl>
                                              <p:pRg st="0" end="0"/>
                                            </p:txEl>
                                          </p:spTgt>
                                        </p:tgtEl>
                                        <p:attrNameLst>
                                          <p:attrName>style.visibility</p:attrName>
                                        </p:attrNameLst>
                                      </p:cBhvr>
                                      <p:to>
                                        <p:strVal val="visible"/>
                                      </p:to>
                                    </p:set>
                                    <p:animEffect transition="in" filter="wipe(up)">
                                      <p:cBhvr>
                                        <p:cTn id="26" dur="500"/>
                                        <p:tgtEl>
                                          <p:spTgt spid="2066441">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66441">
                                            <p:txEl>
                                              <p:pRg st="1" end="1"/>
                                            </p:txEl>
                                          </p:spTgt>
                                        </p:tgtEl>
                                        <p:attrNameLst>
                                          <p:attrName>style.visibility</p:attrName>
                                        </p:attrNameLst>
                                      </p:cBhvr>
                                      <p:to>
                                        <p:strVal val="visible"/>
                                      </p:to>
                                    </p:set>
                                    <p:animEffect transition="in" filter="wipe(up)">
                                      <p:cBhvr>
                                        <p:cTn id="31" dur="500"/>
                                        <p:tgtEl>
                                          <p:spTgt spid="2066441">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066441">
                                            <p:txEl>
                                              <p:pRg st="2" end="2"/>
                                            </p:txEl>
                                          </p:spTgt>
                                        </p:tgtEl>
                                        <p:attrNameLst>
                                          <p:attrName>style.visibility</p:attrName>
                                        </p:attrNameLst>
                                      </p:cBhvr>
                                      <p:to>
                                        <p:strVal val="visible"/>
                                      </p:to>
                                    </p:set>
                                    <p:animEffect transition="in" filter="wipe(up)">
                                      <p:cBhvr>
                                        <p:cTn id="36" dur="500"/>
                                        <p:tgtEl>
                                          <p:spTgt spid="2066441">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066441">
                                            <p:txEl>
                                              <p:pRg st="3" end="3"/>
                                            </p:txEl>
                                          </p:spTgt>
                                        </p:tgtEl>
                                        <p:attrNameLst>
                                          <p:attrName>style.visibility</p:attrName>
                                        </p:attrNameLst>
                                      </p:cBhvr>
                                      <p:to>
                                        <p:strVal val="visible"/>
                                      </p:to>
                                    </p:set>
                                    <p:animEffect transition="in" filter="wipe(up)">
                                      <p:cBhvr>
                                        <p:cTn id="41" dur="500"/>
                                        <p:tgtEl>
                                          <p:spTgt spid="2066441">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066441">
                                            <p:txEl>
                                              <p:pRg st="4" end="4"/>
                                            </p:txEl>
                                          </p:spTgt>
                                        </p:tgtEl>
                                        <p:attrNameLst>
                                          <p:attrName>style.visibility</p:attrName>
                                        </p:attrNameLst>
                                      </p:cBhvr>
                                      <p:to>
                                        <p:strVal val="visible"/>
                                      </p:to>
                                    </p:set>
                                    <p:animEffect transition="in" filter="wipe(up)">
                                      <p:cBhvr>
                                        <p:cTn id="46" dur="500"/>
                                        <p:tgtEl>
                                          <p:spTgt spid="20664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435" grpId="0" autoUpdateAnimBg="0"/>
      <p:bldP spid="2066441" grpId="0" build="p" bldLvl="2"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0ED2B1B6-1435-4C5C-BA85-C6D57D9DC4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EA5A3C9-CDB1-41DD-8041-72E995CF95AA}"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63567FB2-A7CF-4F56-9528-530AD479F32F}"/>
              </a:ext>
            </a:extLst>
          </p:cNvPr>
          <p:cNvGrpSpPr>
            <a:grpSpLocks/>
          </p:cNvGrpSpPr>
          <p:nvPr/>
        </p:nvGrpSpPr>
        <p:grpSpPr bwMode="auto">
          <a:xfrm>
            <a:off x="392113" y="620713"/>
            <a:ext cx="7924800" cy="1008062"/>
            <a:chOff x="158" y="935"/>
            <a:chExt cx="4992" cy="635"/>
          </a:xfrm>
        </p:grpSpPr>
        <p:sp>
          <p:nvSpPr>
            <p:cNvPr id="38925" name="AutoShape 4">
              <a:extLst>
                <a:ext uri="{FF2B5EF4-FFF2-40B4-BE49-F238E27FC236}">
                  <a16:creationId xmlns:a16="http://schemas.microsoft.com/office/drawing/2014/main" id="{0BB95D7E-8BF5-4052-9595-95DF4ABC4B80}"/>
                </a:ext>
              </a:extLst>
            </p:cNvPr>
            <p:cNvSpPr>
              <a:spLocks noChangeArrowheads="1"/>
            </p:cNvSpPr>
            <p:nvPr/>
          </p:nvSpPr>
          <p:spPr bwMode="auto">
            <a:xfrm>
              <a:off x="158" y="935"/>
              <a:ext cx="4992" cy="63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9933FF"/>
                  </a:solidFill>
                  <a:latin typeface="Times New Roman" panose="02020603050405020304" pitchFamily="18" charset="0"/>
                  <a:ea typeface="宋体" panose="02010600030101010101" pitchFamily="2" charset="-122"/>
                </a:rPr>
                <a:t>【</a:t>
              </a:r>
              <a:r>
                <a:rPr kumimoji="1" lang="en-US" altLang="zh-CN">
                  <a:solidFill>
                    <a:srgbClr val="9933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9933FF"/>
                  </a:solidFill>
                  <a:latin typeface="Times New Roman" panose="02020603050405020304" pitchFamily="18" charset="0"/>
                  <a:ea typeface="宋体" panose="02010600030101010101" pitchFamily="2" charset="-122"/>
                </a:rPr>
                <a:t>Theorem 4】</a:t>
              </a:r>
              <a:r>
                <a:rPr kumimoji="1" lang="en-US" altLang="zh-CN"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If           are equivalence relations on </a:t>
              </a:r>
              <a:r>
                <a:rPr kumimoji="1" lang="en-US" altLang="zh-CN" i="1">
                  <a:latin typeface="Times New Roman" panose="02020603050405020304" pitchFamily="18" charset="0"/>
                  <a:ea typeface="宋体" panose="02010600030101010101" pitchFamily="2" charset="-122"/>
                </a:rPr>
                <a:t>A, </a:t>
              </a:r>
              <a:r>
                <a:rPr kumimoji="1" lang="en-US" altLang="zh-CN">
                  <a:latin typeface="Times New Roman" panose="02020603050405020304" pitchFamily="18" charset="0"/>
                  <a:ea typeface="宋体" panose="02010600030101010101" pitchFamily="2" charset="-122"/>
                </a:rPr>
                <a:t>then</a:t>
              </a:r>
            </a:p>
            <a:p>
              <a:pPr eaLnBrk="1" hangingPunct="1"/>
              <a:r>
                <a:rPr kumimoji="1" lang="en-US" altLang="zh-CN" i="1">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is a reflexive and symmetric relation on A. </a:t>
              </a:r>
              <a:endParaRPr kumimoji="1" lang="en-US" altLang="zh-CN" i="1">
                <a:latin typeface="Times New Roman" panose="02020603050405020304" pitchFamily="18" charset="0"/>
                <a:ea typeface="宋体" panose="02010600030101010101" pitchFamily="2" charset="-122"/>
              </a:endParaRPr>
            </a:p>
          </p:txBody>
        </p:sp>
        <p:graphicFrame>
          <p:nvGraphicFramePr>
            <p:cNvPr id="38926" name="Object 5">
              <a:extLst>
                <a:ext uri="{FF2B5EF4-FFF2-40B4-BE49-F238E27FC236}">
                  <a16:creationId xmlns:a16="http://schemas.microsoft.com/office/drawing/2014/main" id="{A7CBA59F-E5CB-4C1D-B0FE-5EDF1D0086B8}"/>
                </a:ext>
              </a:extLst>
            </p:cNvPr>
            <p:cNvGraphicFramePr>
              <a:graphicFrameLocks noChangeAspect="1"/>
            </p:cNvGraphicFramePr>
            <p:nvPr/>
          </p:nvGraphicFramePr>
          <p:xfrm>
            <a:off x="1775" y="1039"/>
            <a:ext cx="405" cy="227"/>
          </p:xfrm>
          <a:graphic>
            <a:graphicData uri="http://schemas.openxmlformats.org/presentationml/2006/ole">
              <mc:AlternateContent xmlns:mc="http://schemas.openxmlformats.org/markup-compatibility/2006">
                <mc:Choice xmlns:v="urn:schemas-microsoft-com:vml" Requires="v">
                  <p:oleObj spid="_x0000_s60845" name="公式" r:id="rId5" imgW="393359" imgH="215713" progId="Equation.3">
                    <p:embed/>
                  </p:oleObj>
                </mc:Choice>
                <mc:Fallback>
                  <p:oleObj name="公式" r:id="rId5" imgW="393359" imgH="215713" progId="Equation.3">
                    <p:embed/>
                    <p:pic>
                      <p:nvPicPr>
                        <p:cNvPr id="38926" name="Object 5">
                          <a:extLst>
                            <a:ext uri="{FF2B5EF4-FFF2-40B4-BE49-F238E27FC236}">
                              <a16:creationId xmlns:a16="http://schemas.microsoft.com/office/drawing/2014/main" id="{A7CBA59F-E5CB-4C1D-B0FE-5EDF1D008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 y="1039"/>
                          <a:ext cx="4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7" name="Object 6">
              <a:extLst>
                <a:ext uri="{FF2B5EF4-FFF2-40B4-BE49-F238E27FC236}">
                  <a16:creationId xmlns:a16="http://schemas.microsoft.com/office/drawing/2014/main" id="{D3D477CC-3174-4A2A-AE7D-085804AB6307}"/>
                </a:ext>
              </a:extLst>
            </p:cNvPr>
            <p:cNvGraphicFramePr>
              <a:graphicFrameLocks noChangeAspect="1"/>
            </p:cNvGraphicFramePr>
            <p:nvPr/>
          </p:nvGraphicFramePr>
          <p:xfrm>
            <a:off x="340" y="1274"/>
            <a:ext cx="486" cy="227"/>
          </p:xfrm>
          <a:graphic>
            <a:graphicData uri="http://schemas.openxmlformats.org/presentationml/2006/ole">
              <mc:AlternateContent xmlns:mc="http://schemas.openxmlformats.org/markup-compatibility/2006">
                <mc:Choice xmlns:v="urn:schemas-microsoft-com:vml" Requires="v">
                  <p:oleObj spid="_x0000_s60846" name="公式" r:id="rId7" imgW="469696" imgH="215806" progId="Equation.3">
                    <p:embed/>
                  </p:oleObj>
                </mc:Choice>
                <mc:Fallback>
                  <p:oleObj name="公式" r:id="rId7" imgW="469696" imgH="215806" progId="Equation.3">
                    <p:embed/>
                    <p:pic>
                      <p:nvPicPr>
                        <p:cNvPr id="38927" name="Object 6">
                          <a:extLst>
                            <a:ext uri="{FF2B5EF4-FFF2-40B4-BE49-F238E27FC236}">
                              <a16:creationId xmlns:a16="http://schemas.microsoft.com/office/drawing/2014/main" id="{D3D477CC-3174-4A2A-AE7D-085804AB63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1274"/>
                          <a:ext cx="48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72583" name="AutoShape 7">
            <a:extLst>
              <a:ext uri="{FF2B5EF4-FFF2-40B4-BE49-F238E27FC236}">
                <a16:creationId xmlns:a16="http://schemas.microsoft.com/office/drawing/2014/main" id="{90B2C275-5334-4186-9270-0FE9C6E231FB}"/>
              </a:ext>
            </a:extLst>
          </p:cNvPr>
          <p:cNvSpPr>
            <a:spLocks noChangeArrowheads="1"/>
          </p:cNvSpPr>
          <p:nvPr/>
        </p:nvSpPr>
        <p:spPr bwMode="auto">
          <a:xfrm>
            <a:off x="500063" y="1857375"/>
            <a:ext cx="7993062" cy="403225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solidFill>
                  <a:srgbClr val="3333FF"/>
                </a:solidFill>
                <a:latin typeface="Times New Roman" panose="02020603050405020304" pitchFamily="18" charset="0"/>
                <a:ea typeface="宋体" panose="02010600030101010101" pitchFamily="2" charset="-122"/>
              </a:rPr>
              <a:t>Proof:</a:t>
            </a:r>
            <a:r>
              <a:rPr kumimoji="1" lang="en-US" altLang="zh-CN" b="0" i="1">
                <a:solidFill>
                  <a:schemeClr val="hlink"/>
                </a:solidFill>
                <a:latin typeface="Times New Roman" panose="02020603050405020304" pitchFamily="18" charset="0"/>
                <a:ea typeface="宋体" panose="02010600030101010101" pitchFamily="2" charset="-122"/>
              </a:rPr>
              <a:t> </a:t>
            </a:r>
          </a:p>
          <a:p>
            <a:pPr eaLnBrk="1" hangingPunct="1">
              <a:spcBef>
                <a:spcPct val="80000"/>
              </a:spcBef>
            </a:pPr>
            <a:r>
              <a:rPr kumimoji="1" lang="en-US" altLang="zh-CN"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(1) reflexive</a:t>
            </a:r>
          </a:p>
          <a:p>
            <a:pPr lvl="1" eaLnBrk="1" hangingPunct="1">
              <a:spcBef>
                <a:spcPct val="40000"/>
              </a:spcBef>
              <a:buFont typeface="Wingdings" panose="05000000000000000000" pitchFamily="2" charset="2"/>
              <a:buNone/>
            </a:pPr>
            <a:endParaRPr kumimoji="1" lang="zh-CN" altLang="en-US" b="0">
              <a:latin typeface="Times New Roman" panose="02020603050405020304" pitchFamily="18" charset="0"/>
              <a:ea typeface="宋体" panose="02010600030101010101" pitchFamily="2" charset="-122"/>
            </a:endParaRPr>
          </a:p>
        </p:txBody>
      </p:sp>
      <p:graphicFrame>
        <p:nvGraphicFramePr>
          <p:cNvPr id="2072584" name="Object 8">
            <a:extLst>
              <a:ext uri="{FF2B5EF4-FFF2-40B4-BE49-F238E27FC236}">
                <a16:creationId xmlns:a16="http://schemas.microsoft.com/office/drawing/2014/main" id="{A206E4AE-FEEB-441D-97B3-E938986F3F2F}"/>
              </a:ext>
            </a:extLst>
          </p:cNvPr>
          <p:cNvGraphicFramePr>
            <a:graphicFrameLocks noChangeAspect="1"/>
          </p:cNvGraphicFramePr>
          <p:nvPr/>
        </p:nvGraphicFramePr>
        <p:xfrm>
          <a:off x="1530350" y="3141663"/>
          <a:ext cx="5614988" cy="404812"/>
        </p:xfrm>
        <a:graphic>
          <a:graphicData uri="http://schemas.openxmlformats.org/presentationml/2006/ole">
            <mc:AlternateContent xmlns:mc="http://schemas.openxmlformats.org/markup-compatibility/2006">
              <mc:Choice xmlns:v="urn:schemas-microsoft-com:vml" Requires="v">
                <p:oleObj spid="_x0000_s60847" name="公式" r:id="rId9" imgW="3022600" imgH="215900" progId="Equation.3">
                  <p:embed/>
                </p:oleObj>
              </mc:Choice>
              <mc:Fallback>
                <p:oleObj name="公式" r:id="rId9" imgW="3022600" imgH="215900" progId="Equation.3">
                  <p:embed/>
                  <p:pic>
                    <p:nvPicPr>
                      <p:cNvPr id="2072584" name="Object 8">
                        <a:extLst>
                          <a:ext uri="{FF2B5EF4-FFF2-40B4-BE49-F238E27FC236}">
                            <a16:creationId xmlns:a16="http://schemas.microsoft.com/office/drawing/2014/main" id="{A206E4AE-FEEB-441D-97B3-E938986F3F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0350" y="3141663"/>
                        <a:ext cx="561498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2585" name="Text Box 9">
            <a:extLst>
              <a:ext uri="{FF2B5EF4-FFF2-40B4-BE49-F238E27FC236}">
                <a16:creationId xmlns:a16="http://schemas.microsoft.com/office/drawing/2014/main" id="{CF03DF3C-E072-432B-AB55-7B08D1530383}"/>
              </a:ext>
            </a:extLst>
          </p:cNvPr>
          <p:cNvSpPr txBox="1">
            <a:spLocks noChangeArrowheads="1"/>
          </p:cNvSpPr>
          <p:nvPr/>
        </p:nvSpPr>
        <p:spPr bwMode="auto">
          <a:xfrm>
            <a:off x="990600" y="3716338"/>
            <a:ext cx="732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(2) symmetric</a:t>
            </a:r>
          </a:p>
        </p:txBody>
      </p:sp>
      <p:graphicFrame>
        <p:nvGraphicFramePr>
          <p:cNvPr id="2072586" name="Object 10">
            <a:extLst>
              <a:ext uri="{FF2B5EF4-FFF2-40B4-BE49-F238E27FC236}">
                <a16:creationId xmlns:a16="http://schemas.microsoft.com/office/drawing/2014/main" id="{B48A3E06-5BFA-432B-B19E-BDDF19FEEBBB}"/>
              </a:ext>
            </a:extLst>
          </p:cNvPr>
          <p:cNvGraphicFramePr>
            <a:graphicFrameLocks noChangeAspect="1"/>
          </p:cNvGraphicFramePr>
          <p:nvPr/>
        </p:nvGraphicFramePr>
        <p:xfrm>
          <a:off x="1484313" y="4221163"/>
          <a:ext cx="1816100" cy="404812"/>
        </p:xfrm>
        <a:graphic>
          <a:graphicData uri="http://schemas.openxmlformats.org/presentationml/2006/ole">
            <mc:AlternateContent xmlns:mc="http://schemas.openxmlformats.org/markup-compatibility/2006">
              <mc:Choice xmlns:v="urn:schemas-microsoft-com:vml" Requires="v">
                <p:oleObj spid="_x0000_s60848" name="公式" r:id="rId11" imgW="977476" imgH="215806" progId="Equation.3">
                  <p:embed/>
                </p:oleObj>
              </mc:Choice>
              <mc:Fallback>
                <p:oleObj name="公式" r:id="rId11" imgW="977476" imgH="215806" progId="Equation.3">
                  <p:embed/>
                  <p:pic>
                    <p:nvPicPr>
                      <p:cNvPr id="2072586" name="Object 10">
                        <a:extLst>
                          <a:ext uri="{FF2B5EF4-FFF2-40B4-BE49-F238E27FC236}">
                            <a16:creationId xmlns:a16="http://schemas.microsoft.com/office/drawing/2014/main" id="{B48A3E06-5BFA-432B-B19E-BDDF19FEEB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4313" y="4221163"/>
                        <a:ext cx="18161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2587" name="Object 11">
            <a:extLst>
              <a:ext uri="{FF2B5EF4-FFF2-40B4-BE49-F238E27FC236}">
                <a16:creationId xmlns:a16="http://schemas.microsoft.com/office/drawing/2014/main" id="{2E9F0BC1-CE70-4DBB-83DD-EEFF2A30E5E1}"/>
              </a:ext>
            </a:extLst>
          </p:cNvPr>
          <p:cNvGraphicFramePr>
            <a:graphicFrameLocks noChangeAspect="1"/>
          </p:cNvGraphicFramePr>
          <p:nvPr/>
        </p:nvGraphicFramePr>
        <p:xfrm>
          <a:off x="3276600" y="4221163"/>
          <a:ext cx="3090863" cy="404812"/>
        </p:xfrm>
        <a:graphic>
          <a:graphicData uri="http://schemas.openxmlformats.org/presentationml/2006/ole">
            <mc:AlternateContent xmlns:mc="http://schemas.openxmlformats.org/markup-compatibility/2006">
              <mc:Choice xmlns:v="urn:schemas-microsoft-com:vml" Requires="v">
                <p:oleObj spid="_x0000_s60849" name="公式" r:id="rId13" imgW="1663700" imgH="215900" progId="Equation.3">
                  <p:embed/>
                </p:oleObj>
              </mc:Choice>
              <mc:Fallback>
                <p:oleObj name="公式" r:id="rId13" imgW="1663700" imgH="215900" progId="Equation.3">
                  <p:embed/>
                  <p:pic>
                    <p:nvPicPr>
                      <p:cNvPr id="2072587" name="Object 11">
                        <a:extLst>
                          <a:ext uri="{FF2B5EF4-FFF2-40B4-BE49-F238E27FC236}">
                            <a16:creationId xmlns:a16="http://schemas.microsoft.com/office/drawing/2014/main" id="{2E9F0BC1-CE70-4DBB-83DD-EEFF2A30E5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4221163"/>
                        <a:ext cx="309086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2588" name="Object 12">
            <a:extLst>
              <a:ext uri="{FF2B5EF4-FFF2-40B4-BE49-F238E27FC236}">
                <a16:creationId xmlns:a16="http://schemas.microsoft.com/office/drawing/2014/main" id="{2BBA7DBB-EA7B-4681-A35F-41458EBE50AE}"/>
              </a:ext>
            </a:extLst>
          </p:cNvPr>
          <p:cNvGraphicFramePr>
            <a:graphicFrameLocks noChangeAspect="1"/>
          </p:cNvGraphicFramePr>
          <p:nvPr/>
        </p:nvGraphicFramePr>
        <p:xfrm>
          <a:off x="1619250" y="4652963"/>
          <a:ext cx="3113088" cy="404812"/>
        </p:xfrm>
        <a:graphic>
          <a:graphicData uri="http://schemas.openxmlformats.org/presentationml/2006/ole">
            <mc:AlternateContent xmlns:mc="http://schemas.openxmlformats.org/markup-compatibility/2006">
              <mc:Choice xmlns:v="urn:schemas-microsoft-com:vml" Requires="v">
                <p:oleObj spid="_x0000_s60850" name="公式" r:id="rId15" imgW="1675673" imgH="215806" progId="Equation.3">
                  <p:embed/>
                </p:oleObj>
              </mc:Choice>
              <mc:Fallback>
                <p:oleObj name="公式" r:id="rId15" imgW="1675673" imgH="215806" progId="Equation.3">
                  <p:embed/>
                  <p:pic>
                    <p:nvPicPr>
                      <p:cNvPr id="2072588" name="Object 12">
                        <a:extLst>
                          <a:ext uri="{FF2B5EF4-FFF2-40B4-BE49-F238E27FC236}">
                            <a16:creationId xmlns:a16="http://schemas.microsoft.com/office/drawing/2014/main" id="{2BBA7DBB-EA7B-4681-A35F-41458EBE50A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250" y="4652963"/>
                        <a:ext cx="311308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2589" name="Object 13">
            <a:extLst>
              <a:ext uri="{FF2B5EF4-FFF2-40B4-BE49-F238E27FC236}">
                <a16:creationId xmlns:a16="http://schemas.microsoft.com/office/drawing/2014/main" id="{82931CC7-0DE9-4E8B-AB88-1D190B9225FC}"/>
              </a:ext>
            </a:extLst>
          </p:cNvPr>
          <p:cNvGraphicFramePr>
            <a:graphicFrameLocks noChangeAspect="1"/>
          </p:cNvGraphicFramePr>
          <p:nvPr/>
        </p:nvGraphicFramePr>
        <p:xfrm>
          <a:off x="4716463" y="4652963"/>
          <a:ext cx="2192337" cy="404812"/>
        </p:xfrm>
        <a:graphic>
          <a:graphicData uri="http://schemas.openxmlformats.org/presentationml/2006/ole">
            <mc:AlternateContent xmlns:mc="http://schemas.openxmlformats.org/markup-compatibility/2006">
              <mc:Choice xmlns:v="urn:schemas-microsoft-com:vml" Requires="v">
                <p:oleObj spid="_x0000_s60851" name="公式" r:id="rId17" imgW="1180588" imgH="215806" progId="Equation.3">
                  <p:embed/>
                </p:oleObj>
              </mc:Choice>
              <mc:Fallback>
                <p:oleObj name="公式" r:id="rId17" imgW="1180588" imgH="215806" progId="Equation.3">
                  <p:embed/>
                  <p:pic>
                    <p:nvPicPr>
                      <p:cNvPr id="2072589" name="Object 13">
                        <a:extLst>
                          <a:ext uri="{FF2B5EF4-FFF2-40B4-BE49-F238E27FC236}">
                            <a16:creationId xmlns:a16="http://schemas.microsoft.com/office/drawing/2014/main" id="{82931CC7-0DE9-4E8B-AB88-1D190B9225F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6463" y="4652963"/>
                        <a:ext cx="21923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2590" name="Text Box 14">
            <a:extLst>
              <a:ext uri="{FF2B5EF4-FFF2-40B4-BE49-F238E27FC236}">
                <a16:creationId xmlns:a16="http://schemas.microsoft.com/office/drawing/2014/main" id="{6C8BB963-A91D-4A0D-85EA-85148ED70EEE}"/>
              </a:ext>
            </a:extLst>
          </p:cNvPr>
          <p:cNvSpPr txBox="1">
            <a:spLocks noChangeArrowheads="1"/>
          </p:cNvSpPr>
          <p:nvPr/>
        </p:nvSpPr>
        <p:spPr bwMode="auto">
          <a:xfrm>
            <a:off x="971550" y="5157788"/>
            <a:ext cx="732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zh-CN" altLang="en-US" dirty="0">
                <a:solidFill>
                  <a:srgbClr val="FF0000"/>
                </a:solidFill>
                <a:latin typeface="Times New Roman" panose="02020603050405020304" pitchFamily="18" charset="0"/>
                <a:ea typeface="宋体" panose="02010600030101010101" pitchFamily="2" charset="-122"/>
              </a:rPr>
              <a:t>不</a:t>
            </a:r>
            <a:r>
              <a:rPr kumimoji="1" lang="en-US" altLang="zh-CN" dirty="0">
                <a:latin typeface="Times New Roman" panose="02020603050405020304" pitchFamily="18" charset="0"/>
                <a:ea typeface="宋体" panose="02010600030101010101" pitchFamily="2" charset="-122"/>
              </a:rPr>
              <a:t>transitive</a:t>
            </a:r>
          </a:p>
        </p:txBody>
      </p:sp>
      <p:sp>
        <p:nvSpPr>
          <p:cNvPr id="38924" name="Text Box 2">
            <a:extLst>
              <a:ext uri="{FF2B5EF4-FFF2-40B4-BE49-F238E27FC236}">
                <a16:creationId xmlns:a16="http://schemas.microsoft.com/office/drawing/2014/main" id="{8C71311F-47A4-42BE-9B90-F3A6985FE7DE}"/>
              </a:ext>
            </a:extLst>
          </p:cNvPr>
          <p:cNvSpPr txBox="1">
            <a:spLocks noChangeArrowheads="1"/>
          </p:cNvSpPr>
          <p:nvPr/>
        </p:nvSpPr>
        <p:spPr bwMode="auto">
          <a:xfrm>
            <a:off x="4800600" y="4445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9.5   Equivalence Relations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72583">
                                            <p:bg/>
                                          </p:spTgt>
                                        </p:tgtEl>
                                        <p:attrNameLst>
                                          <p:attrName>style.visibility</p:attrName>
                                        </p:attrNameLst>
                                      </p:cBhvr>
                                      <p:to>
                                        <p:strVal val="visible"/>
                                      </p:to>
                                    </p:set>
                                    <p:animEffect transition="in" filter="wipe(up)">
                                      <p:cBhvr>
                                        <p:cTn id="12" dur="500"/>
                                        <p:tgtEl>
                                          <p:spTgt spid="207258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72583">
                                            <p:txEl>
                                              <p:pRg st="0" end="0"/>
                                            </p:txEl>
                                          </p:spTgt>
                                        </p:tgtEl>
                                        <p:attrNameLst>
                                          <p:attrName>style.visibility</p:attrName>
                                        </p:attrNameLst>
                                      </p:cBhvr>
                                      <p:to>
                                        <p:strVal val="visible"/>
                                      </p:to>
                                    </p:set>
                                    <p:animEffect transition="in" filter="wipe(up)">
                                      <p:cBhvr>
                                        <p:cTn id="17" dur="500"/>
                                        <p:tgtEl>
                                          <p:spTgt spid="207258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72583">
                                            <p:txEl>
                                              <p:pRg st="1" end="1"/>
                                            </p:txEl>
                                          </p:spTgt>
                                        </p:tgtEl>
                                        <p:attrNameLst>
                                          <p:attrName>style.visibility</p:attrName>
                                        </p:attrNameLst>
                                      </p:cBhvr>
                                      <p:to>
                                        <p:strVal val="visible"/>
                                      </p:to>
                                    </p:set>
                                    <p:animEffect transition="in" filter="wipe(up)">
                                      <p:cBhvr>
                                        <p:cTn id="22" dur="500"/>
                                        <p:tgtEl>
                                          <p:spTgt spid="207258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072584"/>
                                        </p:tgtEl>
                                        <p:attrNameLst>
                                          <p:attrName>style.visibility</p:attrName>
                                        </p:attrNameLst>
                                      </p:cBhvr>
                                      <p:to>
                                        <p:strVal val="visible"/>
                                      </p:to>
                                    </p:set>
                                    <p:animEffect transition="in" filter="strips(downRight)">
                                      <p:cBhvr>
                                        <p:cTn id="27" dur="500"/>
                                        <p:tgtEl>
                                          <p:spTgt spid="2072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72585"/>
                                        </p:tgtEl>
                                        <p:attrNameLst>
                                          <p:attrName>style.visibility</p:attrName>
                                        </p:attrNameLst>
                                      </p:cBhvr>
                                      <p:to>
                                        <p:strVal val="visible"/>
                                      </p:to>
                                    </p:set>
                                    <p:animEffect transition="in" filter="strips(downRight)">
                                      <p:cBhvr>
                                        <p:cTn id="32" dur="500"/>
                                        <p:tgtEl>
                                          <p:spTgt spid="2072585"/>
                                        </p:tgtEl>
                                      </p:cBhvr>
                                    </p:animEffect>
                                  </p:childTnLst>
                                  <p:subTnLst>
                                    <p:audio>
                                      <p:cMediaNode>
                                        <p:cTn display="0" masterRel="sameClick">
                                          <p:stCondLst>
                                            <p:cond evt="begin" delay="0">
                                              <p:tn val="30"/>
                                            </p:cond>
                                          </p:stCondLst>
                                          <p:endCondLst>
                                            <p:cond evt="onStopAudio" delay="0">
                                              <p:tgtEl>
                                                <p:sldTgt/>
                                              </p:tgtEl>
                                            </p:cond>
                                          </p:endCondLst>
                                        </p:cTn>
                                        <p:tgtEl>
                                          <p:sndTgt r:embed="rId4"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072586"/>
                                        </p:tgtEl>
                                        <p:attrNameLst>
                                          <p:attrName>style.visibility</p:attrName>
                                        </p:attrNameLst>
                                      </p:cBhvr>
                                      <p:to>
                                        <p:strVal val="visible"/>
                                      </p:to>
                                    </p:set>
                                    <p:animEffect transition="in" filter="strips(downRight)">
                                      <p:cBhvr>
                                        <p:cTn id="37" dur="500"/>
                                        <p:tgtEl>
                                          <p:spTgt spid="20725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2072587"/>
                                        </p:tgtEl>
                                        <p:attrNameLst>
                                          <p:attrName>style.visibility</p:attrName>
                                        </p:attrNameLst>
                                      </p:cBhvr>
                                      <p:to>
                                        <p:strVal val="visible"/>
                                      </p:to>
                                    </p:set>
                                    <p:animEffect transition="in" filter="strips(downRight)">
                                      <p:cBhvr>
                                        <p:cTn id="42" dur="500"/>
                                        <p:tgtEl>
                                          <p:spTgt spid="20725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2072588"/>
                                        </p:tgtEl>
                                        <p:attrNameLst>
                                          <p:attrName>style.visibility</p:attrName>
                                        </p:attrNameLst>
                                      </p:cBhvr>
                                      <p:to>
                                        <p:strVal val="visible"/>
                                      </p:to>
                                    </p:set>
                                    <p:animEffect transition="in" filter="strips(downRight)">
                                      <p:cBhvr>
                                        <p:cTn id="47" dur="500"/>
                                        <p:tgtEl>
                                          <p:spTgt spid="207258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2072589"/>
                                        </p:tgtEl>
                                        <p:attrNameLst>
                                          <p:attrName>style.visibility</p:attrName>
                                        </p:attrNameLst>
                                      </p:cBhvr>
                                      <p:to>
                                        <p:strVal val="visible"/>
                                      </p:to>
                                    </p:set>
                                    <p:animEffect transition="in" filter="strips(downRight)">
                                      <p:cBhvr>
                                        <p:cTn id="52" dur="500"/>
                                        <p:tgtEl>
                                          <p:spTgt spid="20725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072590"/>
                                        </p:tgtEl>
                                        <p:attrNameLst>
                                          <p:attrName>style.visibility</p:attrName>
                                        </p:attrNameLst>
                                      </p:cBhvr>
                                      <p:to>
                                        <p:strVal val="visible"/>
                                      </p:to>
                                    </p:set>
                                    <p:animEffect transition="in" filter="strips(downRight)">
                                      <p:cBhvr>
                                        <p:cTn id="57" dur="500"/>
                                        <p:tgtEl>
                                          <p:spTgt spid="2072590"/>
                                        </p:tgtEl>
                                      </p:cBhvr>
                                    </p:animEffect>
                                  </p:childTnLst>
                                  <p:subTnLst>
                                    <p:audio>
                                      <p:cMediaNode>
                                        <p:cTn display="0" masterRel="sameClick">
                                          <p:stCondLst>
                                            <p:cond evt="begin" delay="0">
                                              <p:tn val="5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583" grpId="0" build="p" bldLvl="2" animBg="1" autoUpdateAnimBg="0"/>
      <p:bldP spid="2072585" grpId="0" autoUpdateAnimBg="0"/>
      <p:bldP spid="207259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05181C07-07AE-48BA-BC9E-2A4A4D77D3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916B64E-B9B0-4887-A672-E011926BB090}" type="slidenum">
              <a:rPr lang="zh-CN" altLang="en-US" sz="1400" b="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2148354" name="Text Box 2">
            <a:extLst>
              <a:ext uri="{FF2B5EF4-FFF2-40B4-BE49-F238E27FC236}">
                <a16:creationId xmlns:a16="http://schemas.microsoft.com/office/drawing/2014/main" id="{296DD07A-7E76-4D5D-AE47-00C5D5FA8997}"/>
              </a:ext>
            </a:extLst>
          </p:cNvPr>
          <p:cNvSpPr txBox="1">
            <a:spLocks noChangeArrowheads="1"/>
          </p:cNvSpPr>
          <p:nvPr/>
        </p:nvSpPr>
        <p:spPr bwMode="auto">
          <a:xfrm>
            <a:off x="1547664" y="2687551"/>
            <a:ext cx="7315200" cy="769441"/>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sz="4400" dirty="0">
                <a:solidFill>
                  <a:schemeClr val="accent6">
                    <a:lumMod val="75000"/>
                  </a:schemeClr>
                </a:solidFill>
                <a:effectLst>
                  <a:outerShdw blurRad="38100" dist="38100" dir="2700000" algn="tl">
                    <a:srgbClr val="C0C0C0"/>
                  </a:outerShdw>
                </a:effectLst>
                <a:latin typeface="Arial" pitchFamily="34" charset="0"/>
                <a:ea typeface="宋体" pitchFamily="2" charset="-122"/>
                <a:sym typeface="Webdings" pitchFamily="18" charset="2"/>
              </a:rPr>
              <a:t>9.6   Partial Orderings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48354"/>
                                        </p:tgtEl>
                                        <p:attrNameLst>
                                          <p:attrName>style.visibility</p:attrName>
                                        </p:attrNameLst>
                                      </p:cBhvr>
                                      <p:to>
                                        <p:strVal val="visible"/>
                                      </p:to>
                                    </p:set>
                                    <p:animEffect transition="in" filter="wipe(left)">
                                      <p:cBhvr>
                                        <p:cTn id="7" dur="500"/>
                                        <p:tgtEl>
                                          <p:spTgt spid="214835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2290486A-654E-4833-9AC7-F75959366A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DE63BFD-3AC4-4705-8743-44D92701DEF6}" type="slidenum">
              <a:rPr lang="zh-CN" altLang="en-US" sz="1400" b="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sp>
        <p:nvSpPr>
          <p:cNvPr id="2082819" name="Text Box 3">
            <a:extLst>
              <a:ext uri="{FF2B5EF4-FFF2-40B4-BE49-F238E27FC236}">
                <a16:creationId xmlns:a16="http://schemas.microsoft.com/office/drawing/2014/main" id="{73F4BB32-F871-4DCB-9EA9-566DE809B51A}"/>
              </a:ext>
            </a:extLst>
          </p:cNvPr>
          <p:cNvSpPr txBox="1">
            <a:spLocks noChangeArrowheads="1"/>
          </p:cNvSpPr>
          <p:nvPr/>
        </p:nvSpPr>
        <p:spPr bwMode="auto">
          <a:xfrm>
            <a:off x="500063" y="1071563"/>
            <a:ext cx="8153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286000" indent="-457200">
              <a:defRPr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Arial" panose="020B0604020202020204" pitchFamily="34" charset="0"/>
                <a:ea typeface="宋体" panose="02010600030101010101" pitchFamily="2" charset="-122"/>
              </a:rPr>
              <a:t>【</a:t>
            </a:r>
            <a:r>
              <a:rPr kumimoji="1" lang="en-US" altLang="zh-CN" dirty="0" err="1">
                <a:latin typeface="Arial" panose="020B0604020202020204" pitchFamily="34" charset="0"/>
                <a:ea typeface="宋体" panose="02010600030101010101" pitchFamily="2" charset="-122"/>
              </a:rPr>
              <a:t>Definition】</a:t>
            </a:r>
            <a:r>
              <a:rPr kumimoji="1" lang="en-US" altLang="zh-CN" dirty="0" err="1">
                <a:latin typeface="Times New Roman" panose="02020603050405020304" pitchFamily="18" charset="0"/>
                <a:ea typeface="宋体" panose="02010600030101010101" pitchFamily="2" charset="-122"/>
              </a:rPr>
              <a:t>Let</a:t>
            </a:r>
            <a:r>
              <a:rPr kumimoji="1" lang="en-US" altLang="zh-CN" dirty="0">
                <a:latin typeface="Times New Roman" panose="02020603050405020304" pitchFamily="18" charset="0"/>
                <a:ea typeface="宋体" panose="02010600030101010101" pitchFamily="2" charset="-122"/>
              </a:rPr>
              <a:t> </a:t>
            </a:r>
            <a:r>
              <a:rPr kumimoji="1" lang="en-US" altLang="zh-CN" i="1" dirty="0">
                <a:latin typeface="Times New Roman" panose="02020603050405020304" pitchFamily="18" charset="0"/>
                <a:ea typeface="宋体" panose="02010600030101010101" pitchFamily="2" charset="-122"/>
              </a:rPr>
              <a:t>R </a:t>
            </a:r>
            <a:r>
              <a:rPr kumimoji="1" lang="en-US" altLang="zh-CN" dirty="0">
                <a:latin typeface="Times New Roman" panose="02020603050405020304" pitchFamily="18" charset="0"/>
                <a:ea typeface="宋体" panose="02010600030101010101" pitchFamily="2" charset="-122"/>
              </a:rPr>
              <a:t>be a relation on a set </a:t>
            </a:r>
            <a:r>
              <a:rPr kumimoji="1" lang="en-US" altLang="zh-CN" i="1" dirty="0">
                <a:latin typeface="Times New Roman" panose="02020603050405020304" pitchFamily="18" charset="0"/>
                <a:ea typeface="宋体" panose="02010600030101010101" pitchFamily="2" charset="-122"/>
              </a:rPr>
              <a:t>S</a:t>
            </a:r>
            <a:r>
              <a:rPr kumimoji="1" lang="en-US" altLang="zh-CN" dirty="0">
                <a:latin typeface="Times New Roman" panose="02020603050405020304" pitchFamily="18" charset="0"/>
                <a:ea typeface="宋体" panose="02010600030101010101" pitchFamily="2" charset="-122"/>
              </a:rPr>
              <a:t>. Then </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 is a </a:t>
            </a:r>
            <a:r>
              <a:rPr kumimoji="1" lang="en-US" altLang="zh-CN" i="1" dirty="0">
                <a:solidFill>
                  <a:srgbClr val="008000"/>
                </a:solidFill>
                <a:latin typeface="Times New Roman" panose="02020603050405020304" pitchFamily="18" charset="0"/>
                <a:ea typeface="宋体" panose="02010600030101010101" pitchFamily="2" charset="-122"/>
              </a:rPr>
              <a:t>partial ordering or partial order</a:t>
            </a:r>
            <a:r>
              <a:rPr kumimoji="1" lang="en-US" altLang="zh-CN"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if </a:t>
            </a:r>
            <a:r>
              <a:rPr kumimoji="1" lang="en-US" altLang="zh-CN" i="1" dirty="0">
                <a:latin typeface="Times New Roman" panose="02020603050405020304" pitchFamily="18" charset="0"/>
                <a:ea typeface="宋体" panose="02010600030101010101" pitchFamily="2" charset="-122"/>
              </a:rPr>
              <a:t>R </a:t>
            </a:r>
            <a:r>
              <a:rPr kumimoji="1" lang="en-US" altLang="zh-CN" dirty="0">
                <a:latin typeface="Times New Roman" panose="02020603050405020304" pitchFamily="18" charset="0"/>
                <a:ea typeface="宋体" panose="02010600030101010101" pitchFamily="2" charset="-122"/>
              </a:rPr>
              <a:t>is </a:t>
            </a:r>
          </a:p>
          <a:p>
            <a:pPr lvl="4" eaLnBrk="1" hangingPunct="1">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reflexive</a:t>
            </a:r>
          </a:p>
          <a:p>
            <a:pPr lvl="4" eaLnBrk="1" hangingPunct="1">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antisymmetric  </a:t>
            </a:r>
            <a:r>
              <a:rPr kumimoji="1" lang="zh-CN" altLang="en-US" dirty="0">
                <a:latin typeface="Times New Roman" panose="02020603050405020304" pitchFamily="18" charset="0"/>
                <a:ea typeface="宋体" panose="02010600030101010101" pitchFamily="2" charset="-122"/>
              </a:rPr>
              <a:t>反对称的</a:t>
            </a:r>
            <a:endParaRPr kumimoji="1" lang="en-US" altLang="zh-CN" dirty="0">
              <a:latin typeface="Times New Roman" panose="02020603050405020304" pitchFamily="18" charset="0"/>
              <a:ea typeface="宋体" panose="02010600030101010101" pitchFamily="2" charset="-122"/>
            </a:endParaRPr>
          </a:p>
          <a:p>
            <a:pPr lvl="4" eaLnBrk="1" hangingPunct="1">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rPr>
              <a:t>transitive </a:t>
            </a:r>
          </a:p>
          <a:p>
            <a:pPr eaLnBrk="1" hangingPunct="1">
              <a:spcBef>
                <a:spcPct val="50000"/>
              </a:spcBef>
              <a:buFont typeface="Wingdings" panose="05000000000000000000" pitchFamily="2" charset="2"/>
              <a:buNone/>
            </a:pPr>
            <a:r>
              <a:rPr kumimoji="1" lang="en-US" altLang="zh-CN" dirty="0">
                <a:latin typeface="Times New Roman" panose="02020603050405020304" pitchFamily="18" charset="0"/>
                <a:ea typeface="宋体" panose="02010600030101010101" pitchFamily="2" charset="-122"/>
              </a:rPr>
              <a:t>  </a:t>
            </a:r>
            <a:r>
              <a:rPr kumimoji="1" lang="en-US" altLang="zh-CN" dirty="0">
                <a:solidFill>
                  <a:srgbClr val="000066"/>
                </a:solidFill>
                <a:latin typeface="Times New Roman" panose="02020603050405020304" pitchFamily="18" charset="0"/>
                <a:ea typeface="宋体" panose="02010600030101010101" pitchFamily="2" charset="-122"/>
              </a:rPr>
              <a:t>Notation:</a:t>
            </a:r>
            <a:r>
              <a:rPr kumimoji="1" lang="en-US" altLang="zh-CN"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 (</a:t>
            </a:r>
            <a:r>
              <a:rPr kumimoji="1" lang="en-US" altLang="zh-CN" i="1" dirty="0">
                <a:latin typeface="Times New Roman" panose="02020603050405020304" pitchFamily="18" charset="0"/>
                <a:ea typeface="宋体" panose="02010600030101010101" pitchFamily="2" charset="-122"/>
              </a:rPr>
              <a:t>S, R</a:t>
            </a:r>
            <a:r>
              <a:rPr kumimoji="1" lang="en-US" altLang="zh-CN" dirty="0">
                <a:latin typeface="Times New Roman" panose="02020603050405020304" pitchFamily="18" charset="0"/>
                <a:ea typeface="宋体" panose="02010600030101010101" pitchFamily="2" charset="-122"/>
              </a:rPr>
              <a:t>) ---- </a:t>
            </a:r>
            <a:r>
              <a:rPr kumimoji="1" lang="en-US" altLang="zh-CN" i="1" dirty="0" err="1">
                <a:solidFill>
                  <a:srgbClr val="008000"/>
                </a:solidFill>
                <a:latin typeface="Times New Roman" panose="02020603050405020304" pitchFamily="18" charset="0"/>
                <a:ea typeface="宋体" panose="02010600030101010101" pitchFamily="2" charset="-122"/>
              </a:rPr>
              <a:t>poset</a:t>
            </a:r>
            <a:r>
              <a:rPr kumimoji="1" lang="zh-CN" altLang="en-US" i="1" dirty="0">
                <a:solidFill>
                  <a:srgbClr val="008000"/>
                </a:solidFill>
                <a:latin typeface="Times New Roman" panose="02020603050405020304" pitchFamily="18" charset="0"/>
                <a:ea typeface="宋体" panose="02010600030101010101" pitchFamily="2" charset="-122"/>
              </a:rPr>
              <a:t>偏序集</a:t>
            </a:r>
            <a:r>
              <a:rPr kumimoji="1" lang="en-US" altLang="zh-CN" dirty="0">
                <a:solidFill>
                  <a:schemeClr val="accent1"/>
                </a:solidFill>
                <a:latin typeface="Times New Roman" panose="02020603050405020304" pitchFamily="18" charset="0"/>
                <a:ea typeface="宋体" panose="02010600030101010101" pitchFamily="2" charset="-122"/>
              </a:rPr>
              <a:t> </a:t>
            </a:r>
          </a:p>
        </p:txBody>
      </p:sp>
      <p:sp>
        <p:nvSpPr>
          <p:cNvPr id="2082820" name="Text Box 4">
            <a:extLst>
              <a:ext uri="{FF2B5EF4-FFF2-40B4-BE49-F238E27FC236}">
                <a16:creationId xmlns:a16="http://schemas.microsoft.com/office/drawing/2014/main" id="{65235C4E-BA4E-4162-B93B-40A11E08CDF5}"/>
              </a:ext>
            </a:extLst>
          </p:cNvPr>
          <p:cNvSpPr txBox="1">
            <a:spLocks noChangeArrowheads="1"/>
          </p:cNvSpPr>
          <p:nvPr/>
        </p:nvSpPr>
        <p:spPr bwMode="auto">
          <a:xfrm>
            <a:off x="381000" y="500063"/>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Partial Orderings</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2082821" name="Line 5">
            <a:extLst>
              <a:ext uri="{FF2B5EF4-FFF2-40B4-BE49-F238E27FC236}">
                <a16:creationId xmlns:a16="http://schemas.microsoft.com/office/drawing/2014/main" id="{38148F59-E4EA-463B-9900-2CE78947A444}"/>
              </a:ext>
            </a:extLst>
          </p:cNvPr>
          <p:cNvSpPr>
            <a:spLocks noChangeShapeType="1"/>
          </p:cNvSpPr>
          <p:nvPr/>
        </p:nvSpPr>
        <p:spPr bwMode="auto">
          <a:xfrm>
            <a:off x="533400" y="957263"/>
            <a:ext cx="257016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 name="Text Box 2">
            <a:extLst>
              <a:ext uri="{FF2B5EF4-FFF2-40B4-BE49-F238E27FC236}">
                <a16:creationId xmlns:a16="http://schemas.microsoft.com/office/drawing/2014/main" id="{8F15A9DD-E9A6-4188-BFE0-4FB31C90C1D4}"/>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sp>
        <p:nvSpPr>
          <p:cNvPr id="12" name="Text Box 3">
            <a:extLst>
              <a:ext uri="{FF2B5EF4-FFF2-40B4-BE49-F238E27FC236}">
                <a16:creationId xmlns:a16="http://schemas.microsoft.com/office/drawing/2014/main" id="{BEF8AD5A-C28A-4627-8A83-21BF270B775B}"/>
              </a:ext>
            </a:extLst>
          </p:cNvPr>
          <p:cNvSpPr txBox="1">
            <a:spLocks noChangeArrowheads="1"/>
          </p:cNvSpPr>
          <p:nvPr/>
        </p:nvSpPr>
        <p:spPr bwMode="auto">
          <a:xfrm>
            <a:off x="609650" y="3594087"/>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solidFill>
                  <a:srgbClr val="000066"/>
                </a:solidFill>
                <a:latin typeface="Times New Roman" panose="02020603050405020304" pitchFamily="18" charset="0"/>
                <a:ea typeface="宋体" panose="02010600030101010101" pitchFamily="2" charset="-122"/>
              </a:rPr>
              <a:t>Notation:</a:t>
            </a:r>
            <a:r>
              <a:rPr kumimoji="1" lang="en-US" altLang="zh-CN">
                <a:latin typeface="Times New Roman" panose="02020603050405020304" pitchFamily="18" charset="0"/>
                <a:ea typeface="宋体" panose="02010600030101010101" pitchFamily="2" charset="-122"/>
              </a:rPr>
              <a:t> </a:t>
            </a:r>
          </a:p>
        </p:txBody>
      </p:sp>
      <p:graphicFrame>
        <p:nvGraphicFramePr>
          <p:cNvPr id="13" name="Object 4">
            <a:extLst>
              <a:ext uri="{FF2B5EF4-FFF2-40B4-BE49-F238E27FC236}">
                <a16:creationId xmlns:a16="http://schemas.microsoft.com/office/drawing/2014/main" id="{0CFD648B-90A8-43B6-89A8-87D8E1203A0C}"/>
              </a:ext>
            </a:extLst>
          </p:cNvPr>
          <p:cNvGraphicFramePr>
            <a:graphicFrameLocks noChangeAspect="1"/>
          </p:cNvGraphicFramePr>
          <p:nvPr>
            <p:extLst>
              <p:ext uri="{D42A27DB-BD31-4B8C-83A1-F6EECF244321}">
                <p14:modId xmlns:p14="http://schemas.microsoft.com/office/powerpoint/2010/main" val="3525543263"/>
              </p:ext>
            </p:extLst>
          </p:nvPr>
        </p:nvGraphicFramePr>
        <p:xfrm>
          <a:off x="2051100" y="4056050"/>
          <a:ext cx="6008688" cy="433387"/>
        </p:xfrm>
        <a:graphic>
          <a:graphicData uri="http://schemas.openxmlformats.org/presentationml/2006/ole">
            <mc:AlternateContent xmlns:mc="http://schemas.openxmlformats.org/markup-compatibility/2006">
              <mc:Choice xmlns:v="urn:schemas-microsoft-com:vml" Requires="v">
                <p:oleObj spid="_x0000_s63629" name="公式" r:id="rId5" imgW="2908300" imgH="215900" progId="Equation.3">
                  <p:embed/>
                </p:oleObj>
              </mc:Choice>
              <mc:Fallback>
                <p:oleObj name="公式" r:id="rId5" imgW="2908300" imgH="215900" progId="Equation.3">
                  <p:embed/>
                  <p:pic>
                    <p:nvPicPr>
                      <p:cNvPr id="2084868" name="Object 4">
                        <a:extLst>
                          <a:ext uri="{FF2B5EF4-FFF2-40B4-BE49-F238E27FC236}">
                            <a16:creationId xmlns:a16="http://schemas.microsoft.com/office/drawing/2014/main" id="{B38210F0-16CA-43A8-910B-2A4C53309A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100" y="4056050"/>
                        <a:ext cx="60086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2">
            <a:extLst>
              <a:ext uri="{FF2B5EF4-FFF2-40B4-BE49-F238E27FC236}">
                <a16:creationId xmlns:a16="http://schemas.microsoft.com/office/drawing/2014/main" id="{F1D95362-23B4-4B02-B941-0A9E042BE391}"/>
              </a:ext>
            </a:extLst>
          </p:cNvPr>
          <p:cNvSpPr>
            <a:spLocks noChangeArrowheads="1"/>
          </p:cNvSpPr>
          <p:nvPr/>
        </p:nvSpPr>
        <p:spPr bwMode="auto">
          <a:xfrm>
            <a:off x="2051100" y="3640508"/>
            <a:ext cx="111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i="1"/>
              <a:t>a</a:t>
            </a:r>
            <a:r>
              <a:rPr lang="en-US" altLang="zh-CN"/>
              <a:t> ≼ </a:t>
            </a:r>
            <a:r>
              <a:rPr lang="en-US" altLang="zh-CN" i="1"/>
              <a:t>b</a:t>
            </a:r>
            <a:r>
              <a:rPr lang="en-US" altLang="zh-CN"/>
              <a:t> </a:t>
            </a:r>
            <a:endParaRPr lang="zh-CN" altLang="en-US"/>
          </a:p>
        </p:txBody>
      </p:sp>
      <p:pic>
        <p:nvPicPr>
          <p:cNvPr id="15" name="图片 14">
            <a:extLst>
              <a:ext uri="{FF2B5EF4-FFF2-40B4-BE49-F238E27FC236}">
                <a16:creationId xmlns:a16="http://schemas.microsoft.com/office/drawing/2014/main" id="{FD213320-18B7-44AF-B251-B3981F0BFDB5}"/>
              </a:ext>
            </a:extLst>
          </p:cNvPr>
          <p:cNvPicPr>
            <a:picLocks noChangeAspect="1"/>
          </p:cNvPicPr>
          <p:nvPr/>
        </p:nvPicPr>
        <p:blipFill>
          <a:blip r:embed="rId7"/>
          <a:stretch>
            <a:fillRect/>
          </a:stretch>
        </p:blipFill>
        <p:spPr>
          <a:xfrm>
            <a:off x="233822" y="4847916"/>
            <a:ext cx="8676456" cy="621706"/>
          </a:xfrm>
          <a:prstGeom prst="rect">
            <a:avLst/>
          </a:prstGeom>
        </p:spPr>
      </p:pic>
      <p:pic>
        <p:nvPicPr>
          <p:cNvPr id="16" name="图片 15">
            <a:extLst>
              <a:ext uri="{FF2B5EF4-FFF2-40B4-BE49-F238E27FC236}">
                <a16:creationId xmlns:a16="http://schemas.microsoft.com/office/drawing/2014/main" id="{96594414-E84C-427A-A124-94346EB48109}"/>
              </a:ext>
            </a:extLst>
          </p:cNvPr>
          <p:cNvPicPr>
            <a:picLocks noChangeAspect="1"/>
          </p:cNvPicPr>
          <p:nvPr/>
        </p:nvPicPr>
        <p:blipFill>
          <a:blip r:embed="rId8"/>
          <a:stretch>
            <a:fillRect/>
          </a:stretch>
        </p:blipFill>
        <p:spPr>
          <a:xfrm>
            <a:off x="395585" y="5761416"/>
            <a:ext cx="8615499" cy="7877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82820"/>
                                        </p:tgtEl>
                                        <p:attrNameLst>
                                          <p:attrName>style.visibility</p:attrName>
                                        </p:attrNameLst>
                                      </p:cBhvr>
                                      <p:to>
                                        <p:strVal val="visible"/>
                                      </p:to>
                                    </p:set>
                                    <p:animEffect transition="in" filter="strips(downRight)">
                                      <p:cBhvr>
                                        <p:cTn id="7" dur="500"/>
                                        <p:tgtEl>
                                          <p:spTgt spid="208282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82821"/>
                                        </p:tgtEl>
                                        <p:attrNameLst>
                                          <p:attrName>style.visibility</p:attrName>
                                        </p:attrNameLst>
                                      </p:cBhvr>
                                      <p:to>
                                        <p:strVal val="visible"/>
                                      </p:to>
                                    </p:set>
                                    <p:animEffect transition="in" filter="wipe(left)">
                                      <p:cBhvr>
                                        <p:cTn id="11" dur="500"/>
                                        <p:tgtEl>
                                          <p:spTgt spid="20828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082819">
                                            <p:txEl>
                                              <p:pRg st="0" end="0"/>
                                            </p:txEl>
                                          </p:spTgt>
                                        </p:tgtEl>
                                        <p:attrNameLst>
                                          <p:attrName>style.visibility</p:attrName>
                                        </p:attrNameLst>
                                      </p:cBhvr>
                                      <p:to>
                                        <p:strVal val="visible"/>
                                      </p:to>
                                    </p:set>
                                    <p:animEffect transition="in" filter="strips(downRight)">
                                      <p:cBhvr>
                                        <p:cTn id="16" dur="500"/>
                                        <p:tgtEl>
                                          <p:spTgt spid="2082819">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082819">
                                            <p:txEl>
                                              <p:pRg st="1" end="1"/>
                                            </p:txEl>
                                          </p:spTgt>
                                        </p:tgtEl>
                                        <p:attrNameLst>
                                          <p:attrName>style.visibility</p:attrName>
                                        </p:attrNameLst>
                                      </p:cBhvr>
                                      <p:to>
                                        <p:strVal val="visible"/>
                                      </p:to>
                                    </p:set>
                                    <p:animEffect transition="in" filter="strips(downRight)">
                                      <p:cBhvr>
                                        <p:cTn id="21" dur="500"/>
                                        <p:tgtEl>
                                          <p:spTgt spid="2082819">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PROJCTO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082819">
                                            <p:txEl>
                                              <p:pRg st="2" end="2"/>
                                            </p:txEl>
                                          </p:spTgt>
                                        </p:tgtEl>
                                        <p:attrNameLst>
                                          <p:attrName>style.visibility</p:attrName>
                                        </p:attrNameLst>
                                      </p:cBhvr>
                                      <p:to>
                                        <p:strVal val="visible"/>
                                      </p:to>
                                    </p:set>
                                    <p:animEffect transition="in" filter="strips(downRight)">
                                      <p:cBhvr>
                                        <p:cTn id="26" dur="500"/>
                                        <p:tgtEl>
                                          <p:spTgt spid="2082819">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2082819">
                                            <p:txEl>
                                              <p:pRg st="3" end="3"/>
                                            </p:txEl>
                                          </p:spTgt>
                                        </p:tgtEl>
                                        <p:attrNameLst>
                                          <p:attrName>style.visibility</p:attrName>
                                        </p:attrNameLst>
                                      </p:cBhvr>
                                      <p:to>
                                        <p:strVal val="visible"/>
                                      </p:to>
                                    </p:set>
                                    <p:animEffect transition="in" filter="strips(downRight)">
                                      <p:cBhvr>
                                        <p:cTn id="31" dur="500"/>
                                        <p:tgtEl>
                                          <p:spTgt spid="2082819">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PROJCTOR.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082819">
                                            <p:txEl>
                                              <p:pRg st="4" end="4"/>
                                            </p:txEl>
                                          </p:spTgt>
                                        </p:tgtEl>
                                        <p:attrNameLst>
                                          <p:attrName>style.visibility</p:attrName>
                                        </p:attrNameLst>
                                      </p:cBhvr>
                                      <p:to>
                                        <p:strVal val="visible"/>
                                      </p:to>
                                    </p:set>
                                    <p:animEffect transition="in" filter="strips(downRight)">
                                      <p:cBhvr>
                                        <p:cTn id="36" dur="500"/>
                                        <p:tgtEl>
                                          <p:spTgt spid="2082819">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PROJCTOR.WAV"/>
                                        </p:tgtEl>
                                      </p:cMediaNode>
                                    </p:audio>
                                  </p:subTnLst>
                                </p:cTn>
                              </p:par>
                            </p:childTnLst>
                          </p:cTn>
                        </p:par>
                        <p:par>
                          <p:cTn id="37" fill="hold">
                            <p:stCondLst>
                              <p:cond delay="500"/>
                            </p:stCondLst>
                            <p:childTnLst>
                              <p:par>
                                <p:cTn id="38" presetID="18" presetClass="entr" presetSubtype="6" fill="hold" grpId="0" nodeType="after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strips(downRight)">
                                      <p:cBhvr>
                                        <p:cTn id="40" dur="500"/>
                                        <p:tgtEl>
                                          <p:spTgt spid="12">
                                            <p:txEl>
                                              <p:pRg st="0" end="0"/>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4" name="PROJCTOR.WAV"/>
                                        </p:tgtEl>
                                      </p:cMediaNode>
                                    </p:audio>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2819" grpId="0" build="p" bldLvl="5" autoUpdateAnimBg="0"/>
      <p:bldP spid="2082820" grpId="0" autoUpdateAnimBg="0"/>
      <p:bldP spid="12"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F68699BE-C55F-4AF2-AF5B-D847592B9E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96AB030-9774-4EB3-81A1-B8A0C3955811}" type="slidenum">
              <a:rPr lang="zh-CN" altLang="en-US" sz="1400" b="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10243" name="Text Box 4">
            <a:extLst>
              <a:ext uri="{FF2B5EF4-FFF2-40B4-BE49-F238E27FC236}">
                <a16:creationId xmlns:a16="http://schemas.microsoft.com/office/drawing/2014/main" id="{CB3DA077-DF15-49F4-B8A7-458C08B14E74}"/>
              </a:ext>
            </a:extLst>
          </p:cNvPr>
          <p:cNvSpPr txBox="1">
            <a:spLocks noChangeArrowheads="1"/>
          </p:cNvSpPr>
          <p:nvPr/>
        </p:nvSpPr>
        <p:spPr bwMode="auto">
          <a:xfrm>
            <a:off x="523875" y="745638"/>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dirty="0">
                <a:solidFill>
                  <a:srgbClr val="008000"/>
                </a:solidFill>
                <a:latin typeface="Times New Roman" panose="02020603050405020304" pitchFamily="18" charset="0"/>
                <a:ea typeface="宋体" panose="02010600030101010101" pitchFamily="2" charset="-122"/>
              </a:rPr>
              <a:t>linearly</a:t>
            </a:r>
            <a:r>
              <a:rPr kumimoji="1" lang="en-US" altLang="zh-CN" i="1" dirty="0">
                <a:solidFill>
                  <a:schemeClr val="accent1"/>
                </a:solidFill>
                <a:latin typeface="Times New Roman" panose="02020603050405020304" pitchFamily="18" charset="0"/>
                <a:ea typeface="宋体" panose="02010600030101010101" pitchFamily="2" charset="-122"/>
              </a:rPr>
              <a:t> </a:t>
            </a:r>
            <a:r>
              <a:rPr kumimoji="1" lang="en-US" altLang="zh-CN" i="1" dirty="0">
                <a:solidFill>
                  <a:srgbClr val="008000"/>
                </a:solidFill>
                <a:latin typeface="Times New Roman" panose="02020603050405020304" pitchFamily="18" charset="0"/>
                <a:ea typeface="宋体" panose="02010600030101010101" pitchFamily="2" charset="-122"/>
              </a:rPr>
              <a:t>ordered</a:t>
            </a:r>
            <a:r>
              <a:rPr kumimoji="1" lang="en-US" altLang="zh-CN" i="1" dirty="0">
                <a:solidFill>
                  <a:schemeClr val="accent1"/>
                </a:solidFill>
                <a:latin typeface="Times New Roman" panose="02020603050405020304" pitchFamily="18" charset="0"/>
                <a:ea typeface="宋体" panose="02010600030101010101" pitchFamily="2" charset="-122"/>
              </a:rPr>
              <a:t> </a:t>
            </a:r>
            <a:r>
              <a:rPr kumimoji="1" lang="en-US" altLang="zh-CN" i="1" dirty="0">
                <a:solidFill>
                  <a:srgbClr val="008000"/>
                </a:solidFill>
                <a:latin typeface="Times New Roman" panose="02020603050405020304" pitchFamily="18" charset="0"/>
                <a:ea typeface="宋体" panose="02010600030101010101" pitchFamily="2" charset="-122"/>
              </a:rPr>
              <a:t>set</a:t>
            </a:r>
            <a:r>
              <a:rPr kumimoji="1" lang="zh-CN" altLang="en-US" i="1" dirty="0">
                <a:solidFill>
                  <a:srgbClr val="008000"/>
                </a:solidFill>
                <a:latin typeface="Times New Roman" panose="02020603050405020304" pitchFamily="18" charset="0"/>
                <a:ea typeface="宋体" panose="02010600030101010101" pitchFamily="2" charset="-122"/>
              </a:rPr>
              <a:t>全序或者线序集， </a:t>
            </a:r>
            <a:r>
              <a:rPr kumimoji="1" lang="en-US" altLang="zh-CN" i="1" dirty="0">
                <a:solidFill>
                  <a:srgbClr val="008000"/>
                </a:solidFill>
                <a:latin typeface="Times New Roman" panose="02020603050405020304" pitchFamily="18" charset="0"/>
                <a:ea typeface="宋体" panose="02010600030101010101" pitchFamily="2" charset="-122"/>
              </a:rPr>
              <a:t>chain</a:t>
            </a:r>
            <a:r>
              <a:rPr kumimoji="1" lang="zh-CN" altLang="en-US" dirty="0">
                <a:latin typeface="Times New Roman" panose="02020603050405020304" pitchFamily="18" charset="0"/>
                <a:ea typeface="宋体" panose="02010600030101010101" pitchFamily="2" charset="-122"/>
              </a:rPr>
              <a:t>链</a:t>
            </a:r>
            <a:endParaRPr kumimoji="1" lang="en-US" altLang="zh-CN" dirty="0">
              <a:latin typeface="Times New Roman" panose="02020603050405020304" pitchFamily="18" charset="0"/>
              <a:ea typeface="宋体" panose="02010600030101010101" pitchFamily="2" charset="-122"/>
            </a:endParaRPr>
          </a:p>
        </p:txBody>
      </p:sp>
      <p:grpSp>
        <p:nvGrpSpPr>
          <p:cNvPr id="3" name="Group 7">
            <a:extLst>
              <a:ext uri="{FF2B5EF4-FFF2-40B4-BE49-F238E27FC236}">
                <a16:creationId xmlns:a16="http://schemas.microsoft.com/office/drawing/2014/main" id="{374F39AC-8603-49DB-8614-22719F6F5D16}"/>
              </a:ext>
            </a:extLst>
          </p:cNvPr>
          <p:cNvGrpSpPr>
            <a:grpSpLocks/>
          </p:cNvGrpSpPr>
          <p:nvPr/>
        </p:nvGrpSpPr>
        <p:grpSpPr bwMode="auto">
          <a:xfrm>
            <a:off x="491177" y="2404992"/>
            <a:ext cx="8229600" cy="1193800"/>
            <a:chOff x="288" y="1728"/>
            <a:chExt cx="5184" cy="752"/>
          </a:xfrm>
        </p:grpSpPr>
        <p:sp>
          <p:nvSpPr>
            <p:cNvPr id="10252" name="Text Box 8">
              <a:extLst>
                <a:ext uri="{FF2B5EF4-FFF2-40B4-BE49-F238E27FC236}">
                  <a16:creationId xmlns:a16="http://schemas.microsoft.com/office/drawing/2014/main" id="{8E234316-A3C1-4DF4-AC57-C0578A7DBD8C}"/>
                </a:ext>
              </a:extLst>
            </p:cNvPr>
            <p:cNvSpPr txBox="1">
              <a:spLocks noChangeArrowheads="1"/>
            </p:cNvSpPr>
            <p:nvPr/>
          </p:nvSpPr>
          <p:spPr bwMode="auto">
            <a:xfrm>
              <a:off x="288" y="1728"/>
              <a:ext cx="51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p>
            <a:p>
              <a:pPr eaLnBrk="1" hangingPunct="1"/>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a:t>
              </a:r>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 a </a:t>
              </a:r>
              <a:r>
                <a:rPr kumimoji="1"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poset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In this case either                            . Hence, </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is a total order and </a:t>
              </a:r>
              <a:r>
                <a:rPr kumimoji="1"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 a chain.</a:t>
              </a:r>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aphicFrame>
          <p:nvGraphicFramePr>
            <p:cNvPr id="10253" name="Object 9">
              <a:extLst>
                <a:ext uri="{FF2B5EF4-FFF2-40B4-BE49-F238E27FC236}">
                  <a16:creationId xmlns:a16="http://schemas.microsoft.com/office/drawing/2014/main" id="{434AD4B2-930F-4918-A947-BC0FBDE1FEC5}"/>
                </a:ext>
              </a:extLst>
            </p:cNvPr>
            <p:cNvGraphicFramePr>
              <a:graphicFrameLocks noChangeAspect="1"/>
            </p:cNvGraphicFramePr>
            <p:nvPr/>
          </p:nvGraphicFramePr>
          <p:xfrm>
            <a:off x="3021" y="2208"/>
            <a:ext cx="531" cy="272"/>
          </p:xfrm>
          <a:graphic>
            <a:graphicData uri="http://schemas.openxmlformats.org/presentationml/2006/ole">
              <mc:AlternateContent xmlns:mc="http://schemas.openxmlformats.org/markup-compatibility/2006">
                <mc:Choice xmlns:v="urn:schemas-microsoft-com:vml" Requires="v">
                  <p:oleObj spid="_x0000_s65843" r:id="rId4" imgW="393700" imgH="203200" progId="Equation.3">
                    <p:embed/>
                  </p:oleObj>
                </mc:Choice>
                <mc:Fallback>
                  <p:oleObj r:id="rId4" imgW="393700" imgH="203200" progId="Equation.3">
                    <p:embed/>
                    <p:pic>
                      <p:nvPicPr>
                        <p:cNvPr id="10253" name="Object 9">
                          <a:extLst>
                            <a:ext uri="{FF2B5EF4-FFF2-40B4-BE49-F238E27FC236}">
                              <a16:creationId xmlns:a16="http://schemas.microsoft.com/office/drawing/2014/main" id="{434AD4B2-930F-4918-A947-BC0FBDE1FE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 y="2208"/>
                          <a:ext cx="5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4" name="Object 10">
              <a:extLst>
                <a:ext uri="{FF2B5EF4-FFF2-40B4-BE49-F238E27FC236}">
                  <a16:creationId xmlns:a16="http://schemas.microsoft.com/office/drawing/2014/main" id="{D40A6944-A26C-4F64-BC3E-4B63F27101D9}"/>
                </a:ext>
              </a:extLst>
            </p:cNvPr>
            <p:cNvGraphicFramePr>
              <a:graphicFrameLocks noChangeAspect="1"/>
            </p:cNvGraphicFramePr>
            <p:nvPr/>
          </p:nvGraphicFramePr>
          <p:xfrm>
            <a:off x="630" y="1984"/>
            <a:ext cx="531" cy="272"/>
          </p:xfrm>
          <a:graphic>
            <a:graphicData uri="http://schemas.openxmlformats.org/presentationml/2006/ole">
              <mc:AlternateContent xmlns:mc="http://schemas.openxmlformats.org/markup-compatibility/2006">
                <mc:Choice xmlns:v="urn:schemas-microsoft-com:vml" Requires="v">
                  <p:oleObj spid="_x0000_s65844" r:id="rId6" imgW="393700" imgH="203200" progId="Equation.3">
                    <p:embed/>
                  </p:oleObj>
                </mc:Choice>
                <mc:Fallback>
                  <p:oleObj r:id="rId6" imgW="393700" imgH="203200" progId="Equation.3">
                    <p:embed/>
                    <p:pic>
                      <p:nvPicPr>
                        <p:cNvPr id="10254" name="Object 10">
                          <a:extLst>
                            <a:ext uri="{FF2B5EF4-FFF2-40B4-BE49-F238E27FC236}">
                              <a16:creationId xmlns:a16="http://schemas.microsoft.com/office/drawing/2014/main" id="{D40A6944-A26C-4F64-BC3E-4B63F27101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 y="1984"/>
                          <a:ext cx="53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5" name="Object 11">
              <a:extLst>
                <a:ext uri="{FF2B5EF4-FFF2-40B4-BE49-F238E27FC236}">
                  <a16:creationId xmlns:a16="http://schemas.microsoft.com/office/drawing/2014/main" id="{1AF605E7-D511-43F3-A285-2E3556A08FAD}"/>
                </a:ext>
              </a:extLst>
            </p:cNvPr>
            <p:cNvGraphicFramePr>
              <a:graphicFrameLocks noChangeAspect="1"/>
            </p:cNvGraphicFramePr>
            <p:nvPr/>
          </p:nvGraphicFramePr>
          <p:xfrm>
            <a:off x="3507" y="1977"/>
            <a:ext cx="1242" cy="272"/>
          </p:xfrm>
          <a:graphic>
            <a:graphicData uri="http://schemas.openxmlformats.org/presentationml/2006/ole">
              <mc:AlternateContent xmlns:mc="http://schemas.openxmlformats.org/markup-compatibility/2006">
                <mc:Choice xmlns:v="urn:schemas-microsoft-com:vml" Requires="v">
                  <p:oleObj spid="_x0000_s65845" r:id="rId7" imgW="1002865" imgH="215806" progId="Equation.3">
                    <p:embed/>
                  </p:oleObj>
                </mc:Choice>
                <mc:Fallback>
                  <p:oleObj r:id="rId7" imgW="1002865" imgH="215806" progId="Equation.3">
                    <p:embed/>
                    <p:pic>
                      <p:nvPicPr>
                        <p:cNvPr id="10255" name="Object 11">
                          <a:extLst>
                            <a:ext uri="{FF2B5EF4-FFF2-40B4-BE49-F238E27FC236}">
                              <a16:creationId xmlns:a16="http://schemas.microsoft.com/office/drawing/2014/main" id="{1AF605E7-D511-43F3-A285-2E3556A08F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7" y="1977"/>
                          <a:ext cx="124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2">
            <a:extLst>
              <a:ext uri="{FF2B5EF4-FFF2-40B4-BE49-F238E27FC236}">
                <a16:creationId xmlns:a16="http://schemas.microsoft.com/office/drawing/2014/main" id="{9E7EBFAA-C0A9-4E50-BFE9-63672720364A}"/>
              </a:ext>
            </a:extLst>
          </p:cNvPr>
          <p:cNvGrpSpPr>
            <a:grpSpLocks/>
          </p:cNvGrpSpPr>
          <p:nvPr/>
        </p:nvGrpSpPr>
        <p:grpSpPr bwMode="auto">
          <a:xfrm>
            <a:off x="561975" y="3765480"/>
            <a:ext cx="8229600" cy="457200"/>
            <a:chOff x="336" y="2640"/>
            <a:chExt cx="5184" cy="288"/>
          </a:xfrm>
        </p:grpSpPr>
        <p:sp>
          <p:nvSpPr>
            <p:cNvPr id="10250" name="Text Box 13">
              <a:extLst>
                <a:ext uri="{FF2B5EF4-FFF2-40B4-BE49-F238E27FC236}">
                  <a16:creationId xmlns:a16="http://schemas.microsoft.com/office/drawing/2014/main" id="{D51515BD-D10A-4CF4-B137-E6D76F5F6389}"/>
                </a:ext>
              </a:extLst>
            </p:cNvPr>
            <p:cNvSpPr txBox="1">
              <a:spLocks noChangeArrowheads="1"/>
            </p:cNvSpPr>
            <p:nvPr/>
          </p:nvSpPr>
          <p:spPr bwMode="auto">
            <a:xfrm>
              <a:off x="336" y="2640"/>
              <a:ext cx="5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is a </a:t>
              </a:r>
              <a:r>
                <a:rPr kumimoji="1"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poset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not a totally ordered set.</a:t>
              </a:r>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aphicFrame>
          <p:nvGraphicFramePr>
            <p:cNvPr id="10251" name="Object 14">
              <a:extLst>
                <a:ext uri="{FF2B5EF4-FFF2-40B4-BE49-F238E27FC236}">
                  <a16:creationId xmlns:a16="http://schemas.microsoft.com/office/drawing/2014/main" id="{5ECD4348-7E22-4E5E-9B2B-D201C2635965}"/>
                </a:ext>
              </a:extLst>
            </p:cNvPr>
            <p:cNvGraphicFramePr>
              <a:graphicFrameLocks noChangeAspect="1"/>
            </p:cNvGraphicFramePr>
            <p:nvPr/>
          </p:nvGraphicFramePr>
          <p:xfrm>
            <a:off x="684" y="2649"/>
            <a:ext cx="494" cy="269"/>
          </p:xfrm>
          <a:graphic>
            <a:graphicData uri="http://schemas.openxmlformats.org/presentationml/2006/ole">
              <mc:AlternateContent xmlns:mc="http://schemas.openxmlformats.org/markup-compatibility/2006">
                <mc:Choice xmlns:v="urn:schemas-microsoft-com:vml" Requires="v">
                  <p:oleObj spid="_x0000_s65846" r:id="rId9" imgW="419100" imgH="228600" progId="Equation.3">
                    <p:embed/>
                  </p:oleObj>
                </mc:Choice>
                <mc:Fallback>
                  <p:oleObj r:id="rId9" imgW="419100" imgH="228600" progId="Equation.3">
                    <p:embed/>
                    <p:pic>
                      <p:nvPicPr>
                        <p:cNvPr id="10251" name="Object 14">
                          <a:extLst>
                            <a:ext uri="{FF2B5EF4-FFF2-40B4-BE49-F238E27FC236}">
                              <a16:creationId xmlns:a16="http://schemas.microsoft.com/office/drawing/2014/main" id="{5ECD4348-7E22-4E5E-9B2B-D201C26359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 y="2649"/>
                          <a:ext cx="4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5">
            <a:extLst>
              <a:ext uri="{FF2B5EF4-FFF2-40B4-BE49-F238E27FC236}">
                <a16:creationId xmlns:a16="http://schemas.microsoft.com/office/drawing/2014/main" id="{C2958118-749E-44DC-8495-BF438370ABBB}"/>
              </a:ext>
            </a:extLst>
          </p:cNvPr>
          <p:cNvGrpSpPr>
            <a:grpSpLocks/>
          </p:cNvGrpSpPr>
          <p:nvPr/>
        </p:nvGrpSpPr>
        <p:grpSpPr bwMode="auto">
          <a:xfrm>
            <a:off x="348021" y="4461516"/>
            <a:ext cx="8229600" cy="461962"/>
            <a:chOff x="336" y="3264"/>
            <a:chExt cx="5184" cy="291"/>
          </a:xfrm>
        </p:grpSpPr>
        <p:sp>
          <p:nvSpPr>
            <p:cNvPr id="10248" name="Text Box 16">
              <a:extLst>
                <a:ext uri="{FF2B5EF4-FFF2-40B4-BE49-F238E27FC236}">
                  <a16:creationId xmlns:a16="http://schemas.microsoft.com/office/drawing/2014/main" id="{E7F6A10C-2E12-49F5-B6C1-76047B125DE6}"/>
                </a:ext>
              </a:extLst>
            </p:cNvPr>
            <p:cNvSpPr txBox="1">
              <a:spLocks noChangeArrowheads="1"/>
            </p:cNvSpPr>
            <p:nvPr/>
          </p:nvSpPr>
          <p:spPr bwMode="auto">
            <a:xfrm>
              <a:off x="336" y="3264"/>
              <a:ext cx="5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is a poset, not a totally ordered set.</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aphicFrame>
          <p:nvGraphicFramePr>
            <p:cNvPr id="10249" name="Object 17">
              <a:extLst>
                <a:ext uri="{FF2B5EF4-FFF2-40B4-BE49-F238E27FC236}">
                  <a16:creationId xmlns:a16="http://schemas.microsoft.com/office/drawing/2014/main" id="{F4CD943D-E7FF-41A9-B3CA-8D537DABA8F4}"/>
                </a:ext>
              </a:extLst>
            </p:cNvPr>
            <p:cNvGraphicFramePr>
              <a:graphicFrameLocks noChangeAspect="1"/>
            </p:cNvGraphicFramePr>
            <p:nvPr/>
          </p:nvGraphicFramePr>
          <p:xfrm>
            <a:off x="657" y="3285"/>
            <a:ext cx="837" cy="270"/>
          </p:xfrm>
          <a:graphic>
            <a:graphicData uri="http://schemas.openxmlformats.org/presentationml/2006/ole">
              <mc:AlternateContent xmlns:mc="http://schemas.openxmlformats.org/markup-compatibility/2006">
                <mc:Choice xmlns:v="urn:schemas-microsoft-com:vml" Requires="v">
                  <p:oleObj spid="_x0000_s65847" r:id="rId11" imgW="622030" imgH="203112" progId="Equation.3">
                    <p:embed/>
                  </p:oleObj>
                </mc:Choice>
                <mc:Fallback>
                  <p:oleObj r:id="rId11" imgW="622030" imgH="203112" progId="Equation.3">
                    <p:embed/>
                    <p:pic>
                      <p:nvPicPr>
                        <p:cNvPr id="10249" name="Object 17">
                          <a:extLst>
                            <a:ext uri="{FF2B5EF4-FFF2-40B4-BE49-F238E27FC236}">
                              <a16:creationId xmlns:a16="http://schemas.microsoft.com/office/drawing/2014/main" id="{F4CD943D-E7FF-41A9-B3CA-8D537DABA8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 y="3285"/>
                          <a:ext cx="83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47" name="Text Box 2">
            <a:extLst>
              <a:ext uri="{FF2B5EF4-FFF2-40B4-BE49-F238E27FC236}">
                <a16:creationId xmlns:a16="http://schemas.microsoft.com/office/drawing/2014/main" id="{F7163749-F9BC-4078-999F-5C8D8CC3B90C}"/>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2" name="图片 1">
            <a:extLst>
              <a:ext uri="{FF2B5EF4-FFF2-40B4-BE49-F238E27FC236}">
                <a16:creationId xmlns:a16="http://schemas.microsoft.com/office/drawing/2014/main" id="{07870A07-30BE-8578-DC30-066B9C1C48F3}"/>
              </a:ext>
            </a:extLst>
          </p:cNvPr>
          <p:cNvPicPr>
            <a:picLocks noChangeAspect="1"/>
          </p:cNvPicPr>
          <p:nvPr/>
        </p:nvPicPr>
        <p:blipFill>
          <a:blip r:embed="rId13"/>
          <a:stretch>
            <a:fillRect/>
          </a:stretch>
        </p:blipFill>
        <p:spPr>
          <a:xfrm>
            <a:off x="348021" y="1315749"/>
            <a:ext cx="8616467" cy="6845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EFABE643-E2F9-4AC7-B558-A381AFF151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8D5395C-0966-4654-B55D-7584D438C564}" type="slidenum">
              <a:rPr lang="zh-CN" altLang="en-US" sz="1400" b="0">
                <a:latin typeface="Arial" panose="020B0604020202020204" pitchFamily="34" charset="0"/>
                <a:ea typeface="宋体" panose="02010600030101010101" pitchFamily="2" charset="-122"/>
              </a:rPr>
              <a:pPr/>
              <a:t>35</a:t>
            </a:fld>
            <a:endParaRPr lang="en-US" altLang="zh-CN" sz="1400" b="0">
              <a:latin typeface="Arial" panose="020B0604020202020204" pitchFamily="34" charset="0"/>
              <a:ea typeface="宋体" panose="02010600030101010101" pitchFamily="2" charset="-122"/>
            </a:endParaRPr>
          </a:p>
        </p:txBody>
      </p:sp>
      <p:sp>
        <p:nvSpPr>
          <p:cNvPr id="2088963" name="Text Box 3">
            <a:extLst>
              <a:ext uri="{FF2B5EF4-FFF2-40B4-BE49-F238E27FC236}">
                <a16:creationId xmlns:a16="http://schemas.microsoft.com/office/drawing/2014/main" id="{0A3991E2-10EA-4F0A-998A-1C975D08FF7A}"/>
              </a:ext>
            </a:extLst>
          </p:cNvPr>
          <p:cNvSpPr txBox="1">
            <a:spLocks noChangeArrowheads="1"/>
          </p:cNvSpPr>
          <p:nvPr/>
        </p:nvSpPr>
        <p:spPr bwMode="auto">
          <a:xfrm>
            <a:off x="381000" y="609600"/>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well-ordered </a:t>
            </a: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良序</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2088964" name="Line 4">
            <a:extLst>
              <a:ext uri="{FF2B5EF4-FFF2-40B4-BE49-F238E27FC236}">
                <a16:creationId xmlns:a16="http://schemas.microsoft.com/office/drawing/2014/main" id="{D95353A8-1DA2-41CA-8EE6-7ED29D720660}"/>
              </a:ext>
            </a:extLst>
          </p:cNvPr>
          <p:cNvSpPr>
            <a:spLocks noChangeShapeType="1"/>
          </p:cNvSpPr>
          <p:nvPr/>
        </p:nvSpPr>
        <p:spPr bwMode="auto">
          <a:xfrm>
            <a:off x="533400" y="1066800"/>
            <a:ext cx="302736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Text Box 2">
            <a:extLst>
              <a:ext uri="{FF2B5EF4-FFF2-40B4-BE49-F238E27FC236}">
                <a16:creationId xmlns:a16="http://schemas.microsoft.com/office/drawing/2014/main" id="{3C8E764D-2E11-4222-8F77-2D988AB3E0E8}"/>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4" name="图片 3">
            <a:extLst>
              <a:ext uri="{FF2B5EF4-FFF2-40B4-BE49-F238E27FC236}">
                <a16:creationId xmlns:a16="http://schemas.microsoft.com/office/drawing/2014/main" id="{50C04315-A7B9-4616-94FD-62C3DC2D615D}"/>
              </a:ext>
            </a:extLst>
          </p:cNvPr>
          <p:cNvPicPr>
            <a:picLocks noChangeAspect="1"/>
          </p:cNvPicPr>
          <p:nvPr/>
        </p:nvPicPr>
        <p:blipFill>
          <a:blip r:embed="rId4"/>
          <a:stretch>
            <a:fillRect/>
          </a:stretch>
        </p:blipFill>
        <p:spPr>
          <a:xfrm>
            <a:off x="381000" y="1438711"/>
            <a:ext cx="7960584" cy="576212"/>
          </a:xfrm>
          <a:prstGeom prst="rect">
            <a:avLst/>
          </a:prstGeom>
        </p:spPr>
      </p:pic>
      <p:sp>
        <p:nvSpPr>
          <p:cNvPr id="6" name="文本框 5">
            <a:extLst>
              <a:ext uri="{FF2B5EF4-FFF2-40B4-BE49-F238E27FC236}">
                <a16:creationId xmlns:a16="http://schemas.microsoft.com/office/drawing/2014/main" id="{5DD01144-0AA6-42F3-A00D-0F1F2BD62CD0}"/>
              </a:ext>
            </a:extLst>
          </p:cNvPr>
          <p:cNvSpPr txBox="1"/>
          <p:nvPr/>
        </p:nvSpPr>
        <p:spPr>
          <a:xfrm>
            <a:off x="533400" y="2924944"/>
            <a:ext cx="7808184" cy="830997"/>
          </a:xfrm>
          <a:prstGeom prst="rect">
            <a:avLst/>
          </a:prstGeom>
          <a:noFill/>
        </p:spPr>
        <p:txBody>
          <a:bodyPr wrap="square" rtlCol="0">
            <a:spAutoFit/>
          </a:bodyPr>
          <a:lstStyle/>
          <a:p>
            <a:r>
              <a:rPr lang="zh-CN" altLang="en-US" dirty="0"/>
              <a:t>一般来说偏序如果要比大小就是字典序</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Lexicographic Order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88963"/>
                                        </p:tgtEl>
                                        <p:attrNameLst>
                                          <p:attrName>style.visibility</p:attrName>
                                        </p:attrNameLst>
                                      </p:cBhvr>
                                      <p:to>
                                        <p:strVal val="visible"/>
                                      </p:to>
                                    </p:set>
                                    <p:animEffect transition="in" filter="strips(downRight)">
                                      <p:cBhvr>
                                        <p:cTn id="7" dur="500"/>
                                        <p:tgtEl>
                                          <p:spTgt spid="208896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88964"/>
                                        </p:tgtEl>
                                        <p:attrNameLst>
                                          <p:attrName>style.visibility</p:attrName>
                                        </p:attrNameLst>
                                      </p:cBhvr>
                                      <p:to>
                                        <p:strVal val="visible"/>
                                      </p:to>
                                    </p:set>
                                    <p:animEffect transition="in" filter="wipe(left)">
                                      <p:cBhvr>
                                        <p:cTn id="11" dur="500"/>
                                        <p:tgtEl>
                                          <p:spTgt spid="208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6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1CC2C01C-77B0-4030-819F-EF52982CA4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39BA2B8-E4CD-4474-848A-9E8AB1F3C4D6}" type="slidenum">
              <a:rPr lang="zh-CN" altLang="en-US" sz="1400" b="0">
                <a:latin typeface="Arial" panose="020B0604020202020204" pitchFamily="34" charset="0"/>
                <a:ea typeface="宋体" panose="02010600030101010101" pitchFamily="2" charset="-122"/>
              </a:rPr>
              <a:pPr/>
              <a:t>36</a:t>
            </a:fld>
            <a:endParaRPr lang="en-US" altLang="zh-CN" sz="1400" b="0">
              <a:latin typeface="Arial" panose="020B0604020202020204" pitchFamily="34" charset="0"/>
              <a:ea typeface="宋体" panose="02010600030101010101" pitchFamily="2" charset="-122"/>
            </a:endParaRPr>
          </a:p>
        </p:txBody>
      </p:sp>
      <p:sp>
        <p:nvSpPr>
          <p:cNvPr id="2097155" name="Text Box 3">
            <a:extLst>
              <a:ext uri="{FF2B5EF4-FFF2-40B4-BE49-F238E27FC236}">
                <a16:creationId xmlns:a16="http://schemas.microsoft.com/office/drawing/2014/main" id="{923F068D-357F-44AA-AFC1-2ABAC2244D90}"/>
              </a:ext>
            </a:extLst>
          </p:cNvPr>
          <p:cNvSpPr txBox="1">
            <a:spLocks noChangeArrowheads="1"/>
          </p:cNvSpPr>
          <p:nvPr/>
        </p:nvSpPr>
        <p:spPr bwMode="auto">
          <a:xfrm>
            <a:off x="285750" y="428625"/>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a:t>
            </a:r>
            <a:r>
              <a:rPr kumimoji="1" lang="en-US" altLang="zh-CN" dirty="0" err="1">
                <a:solidFill>
                  <a:srgbClr val="0000CC"/>
                </a:solidFill>
                <a:effectLst>
                  <a:outerShdw blurRad="38100" dist="38100" dir="2700000" algn="tl">
                    <a:srgbClr val="C0C0C0"/>
                  </a:outerShdw>
                </a:effectLst>
                <a:latin typeface="Times New Roman" pitchFamily="18" charset="0"/>
                <a:ea typeface="宋体" pitchFamily="2" charset="-122"/>
              </a:rPr>
              <a:t>Hasse</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 Diagrams</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2097156" name="Line 4">
            <a:extLst>
              <a:ext uri="{FF2B5EF4-FFF2-40B4-BE49-F238E27FC236}">
                <a16:creationId xmlns:a16="http://schemas.microsoft.com/office/drawing/2014/main" id="{4A508EDE-2FD8-4B30-B07D-4E68469C3CD7}"/>
              </a:ext>
            </a:extLst>
          </p:cNvPr>
          <p:cNvSpPr>
            <a:spLocks noChangeShapeType="1"/>
          </p:cNvSpPr>
          <p:nvPr/>
        </p:nvSpPr>
        <p:spPr bwMode="auto">
          <a:xfrm>
            <a:off x="428625" y="857250"/>
            <a:ext cx="24622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7157" name="Text Box 5">
            <a:extLst>
              <a:ext uri="{FF2B5EF4-FFF2-40B4-BE49-F238E27FC236}">
                <a16:creationId xmlns:a16="http://schemas.microsoft.com/office/drawing/2014/main" id="{CF1A291F-FB5D-4651-82C6-F6B8FA37C645}"/>
              </a:ext>
            </a:extLst>
          </p:cNvPr>
          <p:cNvSpPr txBox="1">
            <a:spLocks noChangeArrowheads="1"/>
          </p:cNvSpPr>
          <p:nvPr/>
        </p:nvSpPr>
        <p:spPr bwMode="auto">
          <a:xfrm>
            <a:off x="428625" y="1071563"/>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dirty="0" err="1">
                <a:solidFill>
                  <a:srgbClr val="008000"/>
                </a:solidFill>
                <a:highlight>
                  <a:srgbClr val="FFFF00"/>
                </a:highlight>
                <a:latin typeface="Times New Roman" panose="02020603050405020304" pitchFamily="18" charset="0"/>
                <a:ea typeface="宋体" panose="02010600030101010101" pitchFamily="2" charset="-122"/>
              </a:rPr>
              <a:t>Hasse</a:t>
            </a:r>
            <a:r>
              <a:rPr kumimoji="1" lang="en-US" altLang="zh-CN" i="1" dirty="0">
                <a:solidFill>
                  <a:schemeClr val="accent1"/>
                </a:solidFill>
                <a:highlight>
                  <a:srgbClr val="FFFF00"/>
                </a:highlight>
                <a:latin typeface="Times New Roman" panose="02020603050405020304" pitchFamily="18" charset="0"/>
                <a:ea typeface="宋体" panose="02010600030101010101" pitchFamily="2" charset="-122"/>
              </a:rPr>
              <a:t> </a:t>
            </a:r>
            <a:r>
              <a:rPr kumimoji="1" lang="en-US" altLang="zh-CN" i="1" dirty="0">
                <a:solidFill>
                  <a:srgbClr val="008000"/>
                </a:solidFill>
                <a:highlight>
                  <a:srgbClr val="FFFF00"/>
                </a:highlight>
                <a:latin typeface="Times New Roman" panose="02020603050405020304" pitchFamily="18" charset="0"/>
                <a:ea typeface="宋体" panose="02010600030101010101" pitchFamily="2" charset="-122"/>
              </a:rPr>
              <a:t>Diagrams</a:t>
            </a:r>
            <a:r>
              <a:rPr kumimoji="1" lang="en-US" altLang="zh-CN" dirty="0">
                <a:highlight>
                  <a:srgbClr val="FFFF00"/>
                </a:highlight>
                <a:latin typeface="Times New Roman" panose="02020603050405020304" pitchFamily="18" charset="0"/>
                <a:ea typeface="宋体" panose="02010600030101010101" pitchFamily="2" charset="-122"/>
              </a:rPr>
              <a:t> </a:t>
            </a:r>
          </a:p>
          <a:p>
            <a:pPr eaLnBrk="1" hangingPunct="1"/>
            <a:r>
              <a:rPr kumimoji="1" lang="en-US" altLang="zh-CN" dirty="0">
                <a:latin typeface="Times New Roman" panose="02020603050405020304" pitchFamily="18" charset="0"/>
                <a:ea typeface="宋体" panose="02010600030101010101" pitchFamily="2" charset="-122"/>
              </a:rPr>
              <a:t>     ---- A method used to represent a partial ordering</a:t>
            </a:r>
            <a:endParaRPr kumimoji="1" lang="en-US" altLang="zh-CN" dirty="0">
              <a:latin typeface="宋体" panose="02010600030101010101" pitchFamily="2" charset="-122"/>
              <a:ea typeface="宋体" panose="02010600030101010101" pitchFamily="2" charset="-122"/>
            </a:endParaRPr>
          </a:p>
        </p:txBody>
      </p:sp>
      <p:sp>
        <p:nvSpPr>
          <p:cNvPr id="22535" name="Text Box 2">
            <a:extLst>
              <a:ext uri="{FF2B5EF4-FFF2-40B4-BE49-F238E27FC236}">
                <a16:creationId xmlns:a16="http://schemas.microsoft.com/office/drawing/2014/main" id="{4E0FD351-B0B8-49D4-B702-3CAA767D8EB7}"/>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3" name="图片 2">
            <a:extLst>
              <a:ext uri="{FF2B5EF4-FFF2-40B4-BE49-F238E27FC236}">
                <a16:creationId xmlns:a16="http://schemas.microsoft.com/office/drawing/2014/main" id="{A0DA28E0-92D5-99D6-3047-8DFB841415CA}"/>
              </a:ext>
            </a:extLst>
          </p:cNvPr>
          <p:cNvPicPr>
            <a:picLocks noChangeAspect="1"/>
          </p:cNvPicPr>
          <p:nvPr/>
        </p:nvPicPr>
        <p:blipFill>
          <a:blip r:embed="rId4"/>
          <a:stretch>
            <a:fillRect/>
          </a:stretch>
        </p:blipFill>
        <p:spPr>
          <a:xfrm>
            <a:off x="428625" y="2204864"/>
            <a:ext cx="8585005" cy="1666907"/>
          </a:xfrm>
          <a:prstGeom prst="rect">
            <a:avLst/>
          </a:prstGeom>
        </p:spPr>
      </p:pic>
      <p:sp>
        <p:nvSpPr>
          <p:cNvPr id="2" name="文本框 1">
            <a:extLst>
              <a:ext uri="{FF2B5EF4-FFF2-40B4-BE49-F238E27FC236}">
                <a16:creationId xmlns:a16="http://schemas.microsoft.com/office/drawing/2014/main" id="{735EC5C7-16B5-4718-8399-94B039927E75}"/>
              </a:ext>
            </a:extLst>
          </p:cNvPr>
          <p:cNvSpPr txBox="1"/>
          <p:nvPr/>
        </p:nvSpPr>
        <p:spPr>
          <a:xfrm>
            <a:off x="215008" y="4412315"/>
            <a:ext cx="8147942" cy="1015663"/>
          </a:xfrm>
          <a:prstGeom prst="rect">
            <a:avLst/>
          </a:prstGeom>
          <a:noFill/>
        </p:spPr>
        <p:txBody>
          <a:bodyPr wrap="square" rtlCol="0">
            <a:spAutoFit/>
          </a:bodyPr>
          <a:lstStyle/>
          <a:p>
            <a:r>
              <a:rPr lang="zh-CN" altLang="en-US" sz="2000" dirty="0"/>
              <a:t>更快的方法</a:t>
            </a:r>
            <a:endParaRPr lang="en-US" altLang="zh-CN" sz="2000" dirty="0"/>
          </a:p>
          <a:p>
            <a:r>
              <a:rPr lang="zh-CN" altLang="en-US" sz="2000" dirty="0"/>
              <a:t>先把</a:t>
            </a:r>
            <a:r>
              <a:rPr lang="zh-CN" altLang="en-US" sz="2000" dirty="0">
                <a:solidFill>
                  <a:srgbClr val="FF0000"/>
                </a:solidFill>
              </a:rPr>
              <a:t>没有出现在以下所有关系的值域</a:t>
            </a:r>
            <a:r>
              <a:rPr lang="zh-CN" altLang="en-US" sz="2000" dirty="0"/>
              <a:t>（</a:t>
            </a:r>
            <a:r>
              <a:rPr lang="en-US" altLang="zh-CN" sz="2000" dirty="0"/>
              <a:t>&lt;</a:t>
            </a:r>
            <a:r>
              <a:rPr lang="en-US" altLang="zh-CN" sz="2000" dirty="0" err="1"/>
              <a:t>a,b</a:t>
            </a:r>
            <a:r>
              <a:rPr lang="en-US" altLang="zh-CN" sz="2000" dirty="0"/>
              <a:t>&gt;, </a:t>
            </a:r>
            <a:r>
              <a:rPr lang="zh-CN" altLang="en-US" sz="2000" dirty="0"/>
              <a:t>其中</a:t>
            </a:r>
            <a:r>
              <a:rPr lang="en-US" altLang="zh-CN" sz="2000" dirty="0"/>
              <a:t>b</a:t>
            </a:r>
            <a:r>
              <a:rPr lang="zh-CN" altLang="en-US" sz="2000" dirty="0"/>
              <a:t>为值域）的元素放在第一排。如有多个，一起放在第一排。然后可比的属性之间连线</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97155"/>
                                        </p:tgtEl>
                                        <p:attrNameLst>
                                          <p:attrName>style.visibility</p:attrName>
                                        </p:attrNameLst>
                                      </p:cBhvr>
                                      <p:to>
                                        <p:strVal val="visible"/>
                                      </p:to>
                                    </p:set>
                                    <p:animEffect transition="in" filter="strips(downRight)">
                                      <p:cBhvr>
                                        <p:cTn id="7" dur="500"/>
                                        <p:tgtEl>
                                          <p:spTgt spid="209715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97156"/>
                                        </p:tgtEl>
                                        <p:attrNameLst>
                                          <p:attrName>style.visibility</p:attrName>
                                        </p:attrNameLst>
                                      </p:cBhvr>
                                      <p:to>
                                        <p:strVal val="visible"/>
                                      </p:to>
                                    </p:set>
                                    <p:animEffect transition="in" filter="wipe(left)">
                                      <p:cBhvr>
                                        <p:cTn id="11" dur="500"/>
                                        <p:tgtEl>
                                          <p:spTgt spid="2097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097157">
                                            <p:txEl>
                                              <p:pRg st="0" end="0"/>
                                            </p:txEl>
                                          </p:spTgt>
                                        </p:tgtEl>
                                        <p:attrNameLst>
                                          <p:attrName>style.visibility</p:attrName>
                                        </p:attrNameLst>
                                      </p:cBhvr>
                                      <p:to>
                                        <p:strVal val="visible"/>
                                      </p:to>
                                    </p:set>
                                    <p:animEffect transition="in" filter="strips(downRight)">
                                      <p:cBhvr>
                                        <p:cTn id="16" dur="500"/>
                                        <p:tgtEl>
                                          <p:spTgt spid="2097157">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097157">
                                            <p:txEl>
                                              <p:pRg st="1" end="1"/>
                                            </p:txEl>
                                          </p:spTgt>
                                        </p:tgtEl>
                                        <p:attrNameLst>
                                          <p:attrName>style.visibility</p:attrName>
                                        </p:attrNameLst>
                                      </p:cBhvr>
                                      <p:to>
                                        <p:strVal val="visible"/>
                                      </p:to>
                                    </p:set>
                                    <p:animEffect transition="in" filter="strips(downRight)">
                                      <p:cBhvr>
                                        <p:cTn id="21" dur="500"/>
                                        <p:tgtEl>
                                          <p:spTgt spid="2097157">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155" grpId="0" autoUpdateAnimBg="0"/>
      <p:bldP spid="209715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951582-4ED8-4264-9885-9BA1B7EAD5E8}"/>
              </a:ext>
            </a:extLst>
          </p:cNvPr>
          <p:cNvSpPr>
            <a:spLocks noGrp="1"/>
          </p:cNvSpPr>
          <p:nvPr>
            <p:ph type="sldNum" sz="quarter" idx="10"/>
          </p:nvPr>
        </p:nvSpPr>
        <p:spPr/>
        <p:txBody>
          <a:bodyPr/>
          <a:lstStyle/>
          <a:p>
            <a:pPr>
              <a:defRPr/>
            </a:pPr>
            <a:fld id="{6E90C8E1-212C-4D65-93C1-A0ED19101346}" type="slidenum">
              <a:rPr lang="zh-CN" altLang="en-US" smtClean="0"/>
              <a:pPr>
                <a:defRPr/>
              </a:pPr>
              <a:t>37</a:t>
            </a:fld>
            <a:endParaRPr lang="en-US" altLang="zh-CN"/>
          </a:p>
        </p:txBody>
      </p:sp>
      <p:sp>
        <p:nvSpPr>
          <p:cNvPr id="4" name="文本框 3">
            <a:extLst>
              <a:ext uri="{FF2B5EF4-FFF2-40B4-BE49-F238E27FC236}">
                <a16:creationId xmlns:a16="http://schemas.microsoft.com/office/drawing/2014/main" id="{9E012A6A-A819-422E-9338-C1ED4F5CDD0A}"/>
              </a:ext>
            </a:extLst>
          </p:cNvPr>
          <p:cNvSpPr txBox="1"/>
          <p:nvPr/>
        </p:nvSpPr>
        <p:spPr>
          <a:xfrm>
            <a:off x="971600" y="1196752"/>
            <a:ext cx="7128792" cy="3016210"/>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上界：所有 大于</a:t>
            </a:r>
            <a:r>
              <a:rPr kumimoji="0" lang="zh-CN" altLang="en-US" sz="200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等于</a:t>
            </a:r>
            <a:endParaRPr kumimoji="0" lang="en-US" altLang="zh-CN" sz="200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上确界： 上界最小   </a:t>
            </a:r>
            <a:r>
              <a:rPr lang="en-US" altLang="zh-CN" sz="2000" b="0" dirty="0">
                <a:solidFill>
                  <a:srgbClr val="000000"/>
                </a:solidFill>
                <a:latin typeface="微软雅黑" panose="020B0503020204020204" pitchFamily="34" charset="-122"/>
                <a:ea typeface="微软雅黑" panose="020B0503020204020204" pitchFamily="34" charset="-122"/>
              </a:rPr>
              <a:t> </a:t>
            </a:r>
            <a:r>
              <a:rPr lang="zh-CN" altLang="en-US" sz="2000" b="0" dirty="0">
                <a:solidFill>
                  <a:srgbClr val="FF0000"/>
                </a:solidFill>
                <a:latin typeface="微软雅黑" panose="020B0503020204020204" pitchFamily="34" charset="-122"/>
                <a:ea typeface="微软雅黑" panose="020B0503020204020204" pitchFamily="34" charset="-122"/>
              </a:rPr>
              <a:t>唯一（有两个就是没有）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2000" b="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2000" b="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极大：就是在子集中它的上面没有元素</a:t>
            </a:r>
            <a:endParaRPr lang="en-US" altLang="zh-CN" sz="2000" b="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最大值：子集中处于最高层且每个元素通过图中路径都可以找到它且它的上面没有元素（最大值从极大值</a:t>
            </a:r>
            <a:r>
              <a:rPr lang="zh-CN" altLang="en-US" sz="2000" b="0" dirty="0">
                <a:solidFill>
                  <a:srgbClr val="000000"/>
                </a:solidFill>
                <a:latin typeface="微软雅黑" panose="020B0503020204020204" pitchFamily="34" charset="-122"/>
                <a:ea typeface="微软雅黑" panose="020B0503020204020204" pitchFamily="34" charset="-122"/>
              </a:rPr>
              <a:t>里面找）</a:t>
            </a:r>
            <a:r>
              <a:rPr lang="en-US" altLang="zh-CN" sz="2000" b="0" dirty="0">
                <a:solidFill>
                  <a:srgbClr val="000000"/>
                </a:solidFill>
                <a:latin typeface="微软雅黑" panose="020B0503020204020204" pitchFamily="34" charset="-122"/>
                <a:ea typeface="微软雅黑" panose="020B0503020204020204" pitchFamily="34" charset="-122"/>
              </a:rPr>
              <a:t> </a:t>
            </a:r>
            <a:r>
              <a:rPr lang="zh-CN" altLang="en-US" sz="2000" b="0" dirty="0">
                <a:solidFill>
                  <a:srgbClr val="FF0000"/>
                </a:solidFill>
                <a:latin typeface="微软雅黑" panose="020B0503020204020204" pitchFamily="34" charset="-122"/>
                <a:ea typeface="微软雅黑" panose="020B0503020204020204" pitchFamily="34" charset="-122"/>
              </a:rPr>
              <a:t>唯一（有两个就是没有）</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
        <p:nvSpPr>
          <p:cNvPr id="6" name="Text Box 6">
            <a:extLst>
              <a:ext uri="{FF2B5EF4-FFF2-40B4-BE49-F238E27FC236}">
                <a16:creationId xmlns:a16="http://schemas.microsoft.com/office/drawing/2014/main" id="{7F8508D1-54A2-45D7-85FD-93B8FFC2E018}"/>
              </a:ext>
            </a:extLst>
          </p:cNvPr>
          <p:cNvSpPr txBox="1">
            <a:spLocks noChangeArrowheads="1"/>
          </p:cNvSpPr>
          <p:nvPr/>
        </p:nvSpPr>
        <p:spPr bwMode="auto">
          <a:xfrm>
            <a:off x="468313" y="4803778"/>
            <a:ext cx="858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maximal</a:t>
            </a:r>
            <a:r>
              <a:rPr kumimoji="1" lang="en-US" altLang="zh-CN" i="1" dirty="0">
                <a:solidFill>
                  <a:schemeClr val="accent1"/>
                </a:solidFill>
                <a:latin typeface="Times New Roman" panose="02020603050405020304" pitchFamily="18" charset="0"/>
                <a:ea typeface="宋体" panose="02010600030101010101" pitchFamily="2" charset="-122"/>
                <a:sym typeface="cajcd fnta1" pitchFamily="18" charset="2"/>
              </a:rPr>
              <a:t> </a:t>
            </a: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element</a:t>
            </a:r>
            <a:r>
              <a:rPr kumimoji="1" lang="zh-CN" altLang="en-US" i="1" dirty="0">
                <a:solidFill>
                  <a:srgbClr val="008000"/>
                </a:solidFill>
                <a:latin typeface="Times New Roman" panose="02020603050405020304" pitchFamily="18" charset="0"/>
                <a:ea typeface="宋体" panose="02010600030101010101" pitchFamily="2" charset="-122"/>
                <a:sym typeface="cajcd fnta1" pitchFamily="18" charset="2"/>
              </a:rPr>
              <a:t>极大元</a:t>
            </a:r>
            <a:endParaRPr kumimoji="1" lang="en-US" altLang="zh-CN" dirty="0">
              <a:latin typeface="Times New Roman" panose="02020603050405020304" pitchFamily="18" charset="0"/>
              <a:ea typeface="宋体" panose="02010600030101010101" pitchFamily="2" charset="-122"/>
              <a:sym typeface="cajcd fnta1" pitchFamily="18" charset="2"/>
            </a:endParaRPr>
          </a:p>
        </p:txBody>
      </p:sp>
      <p:sp>
        <p:nvSpPr>
          <p:cNvPr id="11" name="Text Box 7">
            <a:extLst>
              <a:ext uri="{FF2B5EF4-FFF2-40B4-BE49-F238E27FC236}">
                <a16:creationId xmlns:a16="http://schemas.microsoft.com/office/drawing/2014/main" id="{6FC45713-EAD6-40F7-918E-DE06D2EC8426}"/>
              </a:ext>
            </a:extLst>
          </p:cNvPr>
          <p:cNvSpPr txBox="1">
            <a:spLocks noChangeArrowheads="1"/>
          </p:cNvSpPr>
          <p:nvPr/>
        </p:nvSpPr>
        <p:spPr bwMode="auto">
          <a:xfrm>
            <a:off x="495300" y="5273303"/>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greatest</a:t>
            </a:r>
            <a:r>
              <a:rPr kumimoji="1" lang="en-US" altLang="zh-CN" i="1" dirty="0">
                <a:solidFill>
                  <a:schemeClr val="accent1"/>
                </a:solidFill>
                <a:latin typeface="Times New Roman" panose="02020603050405020304" pitchFamily="18" charset="0"/>
                <a:ea typeface="宋体" panose="02010600030101010101" pitchFamily="2" charset="-122"/>
                <a:sym typeface="cajcd fnta1" pitchFamily="18" charset="2"/>
              </a:rPr>
              <a:t> </a:t>
            </a: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element</a:t>
            </a:r>
            <a:r>
              <a:rPr kumimoji="1" lang="en-US" altLang="zh-CN" i="1" dirty="0">
                <a:latin typeface="Times New Roman" panose="02020603050405020304" pitchFamily="18" charset="0"/>
                <a:ea typeface="宋体" panose="02010600030101010101" pitchFamily="2" charset="-122"/>
                <a:sym typeface="cajcd fnta1" pitchFamily="18" charset="2"/>
              </a:rPr>
              <a:t> </a:t>
            </a:r>
            <a:r>
              <a:rPr kumimoji="1" lang="zh-CN" altLang="en-US" i="1" dirty="0">
                <a:latin typeface="Times New Roman" panose="02020603050405020304" pitchFamily="18" charset="0"/>
                <a:ea typeface="宋体" panose="02010600030101010101" pitchFamily="2" charset="-122"/>
                <a:sym typeface="cajcd fnta1" pitchFamily="18" charset="2"/>
              </a:rPr>
              <a:t>最大元</a:t>
            </a:r>
            <a:endParaRPr kumimoji="1" lang="en-US" altLang="zh-CN" dirty="0">
              <a:latin typeface="Times New Roman" panose="02020603050405020304" pitchFamily="18" charset="0"/>
              <a:ea typeface="宋体" panose="02010600030101010101" pitchFamily="2" charset="-122"/>
              <a:sym typeface="cajcd fnta1" pitchFamily="18" charset="2"/>
            </a:endParaRPr>
          </a:p>
        </p:txBody>
      </p:sp>
      <p:sp>
        <p:nvSpPr>
          <p:cNvPr id="15" name="Text Box 5">
            <a:extLst>
              <a:ext uri="{FF2B5EF4-FFF2-40B4-BE49-F238E27FC236}">
                <a16:creationId xmlns:a16="http://schemas.microsoft.com/office/drawing/2014/main" id="{A849DE8C-29F9-4F52-9218-C9B71F29B285}"/>
              </a:ext>
            </a:extLst>
          </p:cNvPr>
          <p:cNvSpPr txBox="1">
            <a:spLocks noChangeArrowheads="1"/>
          </p:cNvSpPr>
          <p:nvPr/>
        </p:nvSpPr>
        <p:spPr bwMode="auto">
          <a:xfrm>
            <a:off x="459296" y="5707426"/>
            <a:ext cx="4217479"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least</a:t>
            </a:r>
            <a:r>
              <a:rPr kumimoji="1" lang="en-US" altLang="zh-CN" i="1" dirty="0">
                <a:solidFill>
                  <a:schemeClr val="accent1"/>
                </a:solidFill>
                <a:latin typeface="Times New Roman" panose="02020603050405020304" pitchFamily="18" charset="0"/>
                <a:ea typeface="宋体" panose="02010600030101010101" pitchFamily="2" charset="-122"/>
                <a:sym typeface="cajcd fnta1" pitchFamily="18" charset="2"/>
              </a:rPr>
              <a:t> </a:t>
            </a: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upper</a:t>
            </a:r>
            <a:r>
              <a:rPr kumimoji="1" lang="en-US" altLang="zh-CN" i="1" dirty="0">
                <a:solidFill>
                  <a:schemeClr val="accent1"/>
                </a:solidFill>
                <a:latin typeface="Times New Roman" panose="02020603050405020304" pitchFamily="18" charset="0"/>
                <a:ea typeface="宋体" panose="02010600030101010101" pitchFamily="2" charset="-122"/>
                <a:sym typeface="cajcd fnta1" pitchFamily="18" charset="2"/>
              </a:rPr>
              <a:t> </a:t>
            </a:r>
            <a:r>
              <a:rPr kumimoji="1" lang="en-US" altLang="zh-CN" i="1" dirty="0" err="1">
                <a:solidFill>
                  <a:srgbClr val="008000"/>
                </a:solidFill>
                <a:latin typeface="Times New Roman" panose="02020603050405020304" pitchFamily="18" charset="0"/>
                <a:ea typeface="宋体" panose="02010600030101010101" pitchFamily="2" charset="-122"/>
                <a:sym typeface="cajcd fnta1" pitchFamily="18" charset="2"/>
              </a:rPr>
              <a:t>bound</a:t>
            </a:r>
            <a:r>
              <a:rPr kumimoji="1" lang="en-US" altLang="zh-CN" dirty="0" err="1">
                <a:latin typeface="Times New Roman" panose="02020603050405020304" pitchFamily="18" charset="0"/>
                <a:ea typeface="宋体" panose="02010600030101010101" pitchFamily="2" charset="-122"/>
                <a:sym typeface="cajcd fnta1" pitchFamily="18" charset="2"/>
              </a:rPr>
              <a:t>,</a:t>
            </a:r>
            <a:r>
              <a:rPr kumimoji="1" lang="en-US" altLang="zh-CN" dirty="0" err="1">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lub</a:t>
            </a:r>
            <a:r>
              <a:rPr kumimoji="1" lang="en-US" altLang="zh-CN"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a:t>
            </a:r>
            <a:r>
              <a:rPr kumimoji="1" lang="en-US" altLang="zh-CN" i="1"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A</a:t>
            </a:r>
            <a:r>
              <a:rPr kumimoji="1" lang="en-US" altLang="zh-CN"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a:t>
            </a:r>
            <a:r>
              <a:rPr kumimoji="1" lang="en-US" altLang="zh-CN" i="1"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 </a:t>
            </a:r>
          </a:p>
          <a:p>
            <a:pPr eaLnBrk="1" hangingPunct="1">
              <a:spcBef>
                <a:spcPct val="30000"/>
              </a:spcBef>
            </a:pP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greatest</a:t>
            </a:r>
            <a:r>
              <a:rPr kumimoji="1" lang="en-US" altLang="zh-CN" i="1" dirty="0">
                <a:solidFill>
                  <a:schemeClr val="accent1"/>
                </a:solidFill>
                <a:latin typeface="Times New Roman" panose="02020603050405020304" pitchFamily="18" charset="0"/>
                <a:ea typeface="宋体" panose="02010600030101010101" pitchFamily="2" charset="-122"/>
                <a:sym typeface="cajcd fnta1" pitchFamily="18" charset="2"/>
              </a:rPr>
              <a:t> </a:t>
            </a: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lower</a:t>
            </a:r>
            <a:r>
              <a:rPr kumimoji="1" lang="en-US" altLang="zh-CN" i="1" dirty="0">
                <a:solidFill>
                  <a:schemeClr val="accent1"/>
                </a:solidFill>
                <a:latin typeface="Times New Roman" panose="02020603050405020304" pitchFamily="18" charset="0"/>
                <a:ea typeface="宋体" panose="02010600030101010101" pitchFamily="2" charset="-122"/>
                <a:sym typeface="cajcd fnta1" pitchFamily="18" charset="2"/>
              </a:rPr>
              <a:t> </a:t>
            </a: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bound</a:t>
            </a:r>
            <a:r>
              <a:rPr kumimoji="1" lang="en-US" altLang="zh-CN" dirty="0">
                <a:latin typeface="Times New Roman" panose="02020603050405020304" pitchFamily="18" charset="0"/>
                <a:ea typeface="宋体" panose="02010600030101010101" pitchFamily="2" charset="-122"/>
                <a:sym typeface="cajcd fnta1" pitchFamily="18" charset="2"/>
              </a:rPr>
              <a:t>, </a:t>
            </a:r>
            <a:r>
              <a:rPr kumimoji="1" lang="en-US" altLang="zh-CN" dirty="0" err="1">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glb</a:t>
            </a:r>
            <a:r>
              <a:rPr kumimoji="1" lang="en-US" altLang="zh-CN"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a:t>
            </a:r>
            <a:r>
              <a:rPr kumimoji="1" lang="en-US" altLang="zh-CN" i="1"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A</a:t>
            </a:r>
            <a:r>
              <a:rPr kumimoji="1" lang="en-US" altLang="zh-CN"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 </a:t>
            </a:r>
          </a:p>
        </p:txBody>
      </p:sp>
    </p:spTree>
    <p:extLst>
      <p:ext uri="{BB962C8B-B14F-4D97-AF65-F5344CB8AC3E}">
        <p14:creationId xmlns:p14="http://schemas.microsoft.com/office/powerpoint/2010/main" val="75613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strips(downRight)">
                                      <p:cBhvr>
                                        <p:cTn id="7" dur="500"/>
                                        <p:tgtEl>
                                          <p:spTgt spid="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strips(downRight)">
                                      <p:cBhvr>
                                        <p:cTn id="12" dur="500"/>
                                        <p:tgtEl>
                                          <p:spTgt spid="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1" name="Text Box 2">
            <a:extLst>
              <a:ext uri="{FF2B5EF4-FFF2-40B4-BE49-F238E27FC236}">
                <a16:creationId xmlns:a16="http://schemas.microsoft.com/office/drawing/2014/main" id="{2BC99D34-59C5-4E7B-A59C-F80BC273CA70}"/>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13" name="图片 12">
            <a:extLst>
              <a:ext uri="{FF2B5EF4-FFF2-40B4-BE49-F238E27FC236}">
                <a16:creationId xmlns:a16="http://schemas.microsoft.com/office/drawing/2014/main" id="{D10FC3E2-38B4-4129-8F8C-3DE87FBD524C}"/>
              </a:ext>
            </a:extLst>
          </p:cNvPr>
          <p:cNvPicPr>
            <a:picLocks noChangeAspect="1"/>
          </p:cNvPicPr>
          <p:nvPr/>
        </p:nvPicPr>
        <p:blipFill>
          <a:blip r:embed="rId3"/>
          <a:stretch>
            <a:fillRect/>
          </a:stretch>
        </p:blipFill>
        <p:spPr>
          <a:xfrm>
            <a:off x="755576" y="836712"/>
            <a:ext cx="3168352" cy="2498472"/>
          </a:xfrm>
          <a:prstGeom prst="rect">
            <a:avLst/>
          </a:prstGeom>
        </p:spPr>
      </p:pic>
      <p:sp>
        <p:nvSpPr>
          <p:cNvPr id="14" name="文本框 13">
            <a:extLst>
              <a:ext uri="{FF2B5EF4-FFF2-40B4-BE49-F238E27FC236}">
                <a16:creationId xmlns:a16="http://schemas.microsoft.com/office/drawing/2014/main" id="{F706B3C1-65DC-4132-8BB7-681759E28A7E}"/>
              </a:ext>
            </a:extLst>
          </p:cNvPr>
          <p:cNvSpPr txBox="1"/>
          <p:nvPr/>
        </p:nvSpPr>
        <p:spPr>
          <a:xfrm>
            <a:off x="4800600" y="980728"/>
            <a:ext cx="2939752" cy="830997"/>
          </a:xfrm>
          <a:prstGeom prst="rect">
            <a:avLst/>
          </a:prstGeom>
          <a:noFill/>
        </p:spPr>
        <p:txBody>
          <a:bodyPr wrap="square" rtlCol="0">
            <a:spAutoFit/>
          </a:bodyPr>
          <a:lstStyle/>
          <a:p>
            <a:r>
              <a:rPr lang="zh-CN" altLang="en-US" dirty="0"/>
              <a:t>对于全集，</a:t>
            </a:r>
            <a:r>
              <a:rPr lang="en-US" altLang="zh-CN" dirty="0"/>
              <a:t>12</a:t>
            </a:r>
            <a:r>
              <a:rPr lang="zh-CN" altLang="en-US" dirty="0"/>
              <a:t>，</a:t>
            </a:r>
            <a:r>
              <a:rPr lang="en-US" altLang="zh-CN" dirty="0"/>
              <a:t>15</a:t>
            </a:r>
            <a:r>
              <a:rPr lang="zh-CN" altLang="en-US" dirty="0"/>
              <a:t>，</a:t>
            </a:r>
            <a:r>
              <a:rPr lang="en-US" altLang="zh-CN" dirty="0"/>
              <a:t>20</a:t>
            </a:r>
            <a:r>
              <a:rPr lang="zh-CN" altLang="en-US" dirty="0"/>
              <a:t>都是极大值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DDBDDC41-76BF-4F12-B1A7-A75E7F3CA3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0696243-3487-4844-B5FA-FD08BC764448}" type="slidenum">
              <a:rPr lang="zh-CN" altLang="en-US" sz="1400" b="0">
                <a:latin typeface="Arial" panose="020B0604020202020204" pitchFamily="34" charset="0"/>
                <a:ea typeface="宋体" panose="02010600030101010101" pitchFamily="2" charset="-122"/>
              </a:rPr>
              <a:pPr/>
              <a:t>39</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89C22115-A9C8-4ECB-A28C-1C1A9F501CC2}"/>
              </a:ext>
            </a:extLst>
          </p:cNvPr>
          <p:cNvGrpSpPr>
            <a:grpSpLocks/>
          </p:cNvGrpSpPr>
          <p:nvPr/>
        </p:nvGrpSpPr>
        <p:grpSpPr bwMode="auto">
          <a:xfrm>
            <a:off x="685800" y="2438400"/>
            <a:ext cx="1371600" cy="2743200"/>
            <a:chOff x="6741" y="2464"/>
            <a:chExt cx="2160" cy="4320"/>
          </a:xfrm>
        </p:grpSpPr>
        <p:sp>
          <p:nvSpPr>
            <p:cNvPr id="57358" name="Oval 4">
              <a:extLst>
                <a:ext uri="{FF2B5EF4-FFF2-40B4-BE49-F238E27FC236}">
                  <a16:creationId xmlns:a16="http://schemas.microsoft.com/office/drawing/2014/main" id="{3C378962-ED97-465E-BBBB-D1EA84E1A54F}"/>
                </a:ext>
              </a:extLst>
            </p:cNvPr>
            <p:cNvSpPr>
              <a:spLocks noChangeAspect="1" noChangeArrowheads="1"/>
            </p:cNvSpPr>
            <p:nvPr/>
          </p:nvSpPr>
          <p:spPr bwMode="auto">
            <a:xfrm>
              <a:off x="6741" y="2464"/>
              <a:ext cx="832" cy="720"/>
            </a:xfrm>
            <a:prstGeom prst="ellipse">
              <a:avLst/>
            </a:prstGeom>
            <a:solidFill>
              <a:srgbClr val="CCFFFF"/>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400" b="0">
                  <a:latin typeface="Times New Roman" panose="02020603050405020304" pitchFamily="18" charset="0"/>
                  <a:ea typeface="宋体" panose="02010600030101010101" pitchFamily="2" charset="-122"/>
                </a:rPr>
                <a:t>24</a:t>
              </a:r>
            </a:p>
          </p:txBody>
        </p:sp>
        <p:sp>
          <p:nvSpPr>
            <p:cNvPr id="57359" name="Oval 5">
              <a:extLst>
                <a:ext uri="{FF2B5EF4-FFF2-40B4-BE49-F238E27FC236}">
                  <a16:creationId xmlns:a16="http://schemas.microsoft.com/office/drawing/2014/main" id="{C753C9FD-94C6-4AED-872A-F439CB00CD94}"/>
                </a:ext>
              </a:extLst>
            </p:cNvPr>
            <p:cNvSpPr>
              <a:spLocks noChangeAspect="1" noChangeArrowheads="1"/>
            </p:cNvSpPr>
            <p:nvPr/>
          </p:nvSpPr>
          <p:spPr bwMode="auto">
            <a:xfrm>
              <a:off x="8023" y="2464"/>
              <a:ext cx="878" cy="720"/>
            </a:xfrm>
            <a:prstGeom prst="ellipse">
              <a:avLst/>
            </a:prstGeom>
            <a:solidFill>
              <a:srgbClr val="CCFFFF"/>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400" b="0">
                  <a:latin typeface="Times New Roman" panose="02020603050405020304" pitchFamily="18" charset="0"/>
                  <a:ea typeface="宋体" panose="02010600030101010101" pitchFamily="2" charset="-122"/>
                </a:rPr>
                <a:t>36</a:t>
              </a:r>
            </a:p>
          </p:txBody>
        </p:sp>
        <p:sp>
          <p:nvSpPr>
            <p:cNvPr id="57360" name="Oval 6">
              <a:extLst>
                <a:ext uri="{FF2B5EF4-FFF2-40B4-BE49-F238E27FC236}">
                  <a16:creationId xmlns:a16="http://schemas.microsoft.com/office/drawing/2014/main" id="{C520FEA1-0C1A-43D2-AC3E-C7B4647D661A}"/>
                </a:ext>
              </a:extLst>
            </p:cNvPr>
            <p:cNvSpPr>
              <a:spLocks noChangeAspect="1" noChangeArrowheads="1"/>
            </p:cNvSpPr>
            <p:nvPr/>
          </p:nvSpPr>
          <p:spPr bwMode="auto">
            <a:xfrm>
              <a:off x="7521" y="3544"/>
              <a:ext cx="840" cy="720"/>
            </a:xfrm>
            <a:prstGeom prst="ellipse">
              <a:avLst/>
            </a:prstGeom>
            <a:solidFill>
              <a:srgbClr val="CCFFFF"/>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400" b="0">
                  <a:latin typeface="Times New Roman" panose="02020603050405020304" pitchFamily="18" charset="0"/>
                  <a:ea typeface="宋体" panose="02010600030101010101" pitchFamily="2" charset="-122"/>
                </a:rPr>
                <a:t>12</a:t>
              </a:r>
            </a:p>
          </p:txBody>
        </p:sp>
        <p:sp>
          <p:nvSpPr>
            <p:cNvPr id="57361" name="Oval 7">
              <a:extLst>
                <a:ext uri="{FF2B5EF4-FFF2-40B4-BE49-F238E27FC236}">
                  <a16:creationId xmlns:a16="http://schemas.microsoft.com/office/drawing/2014/main" id="{50C3F363-4D81-484D-9E1C-158E8DFDDE01}"/>
                </a:ext>
              </a:extLst>
            </p:cNvPr>
            <p:cNvSpPr>
              <a:spLocks noChangeAspect="1" noChangeArrowheads="1"/>
            </p:cNvSpPr>
            <p:nvPr/>
          </p:nvSpPr>
          <p:spPr bwMode="auto">
            <a:xfrm>
              <a:off x="7581" y="4969"/>
              <a:ext cx="720" cy="720"/>
            </a:xfrm>
            <a:prstGeom prst="ellipse">
              <a:avLst/>
            </a:prstGeom>
            <a:solidFill>
              <a:srgbClr val="CCFFFF"/>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400" b="0">
                  <a:latin typeface="Times New Roman" panose="02020603050405020304" pitchFamily="18" charset="0"/>
                  <a:ea typeface="宋体" panose="02010600030101010101" pitchFamily="2" charset="-122"/>
                </a:rPr>
                <a:t>6</a:t>
              </a:r>
            </a:p>
          </p:txBody>
        </p:sp>
        <p:sp>
          <p:nvSpPr>
            <p:cNvPr id="57362" name="Oval 8">
              <a:extLst>
                <a:ext uri="{FF2B5EF4-FFF2-40B4-BE49-F238E27FC236}">
                  <a16:creationId xmlns:a16="http://schemas.microsoft.com/office/drawing/2014/main" id="{155E8C28-40C8-4FBB-973A-3DA19DC4B17E}"/>
                </a:ext>
              </a:extLst>
            </p:cNvPr>
            <p:cNvSpPr>
              <a:spLocks noChangeAspect="1" noChangeArrowheads="1"/>
            </p:cNvSpPr>
            <p:nvPr/>
          </p:nvSpPr>
          <p:spPr bwMode="auto">
            <a:xfrm>
              <a:off x="6951" y="6064"/>
              <a:ext cx="720" cy="720"/>
            </a:xfrm>
            <a:prstGeom prst="ellipse">
              <a:avLst/>
            </a:prstGeom>
            <a:solidFill>
              <a:srgbClr val="CCFFFF"/>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400" b="0">
                  <a:latin typeface="Times New Roman" panose="02020603050405020304" pitchFamily="18" charset="0"/>
                  <a:ea typeface="宋体" panose="02010600030101010101" pitchFamily="2" charset="-122"/>
                </a:rPr>
                <a:t>2</a:t>
              </a:r>
            </a:p>
          </p:txBody>
        </p:sp>
        <p:sp>
          <p:nvSpPr>
            <p:cNvPr id="57363" name="Oval 9">
              <a:extLst>
                <a:ext uri="{FF2B5EF4-FFF2-40B4-BE49-F238E27FC236}">
                  <a16:creationId xmlns:a16="http://schemas.microsoft.com/office/drawing/2014/main" id="{E44F9CC5-FC96-47CC-ABDB-EDF500BEFFE6}"/>
                </a:ext>
              </a:extLst>
            </p:cNvPr>
            <p:cNvSpPr>
              <a:spLocks noChangeAspect="1" noChangeArrowheads="1"/>
            </p:cNvSpPr>
            <p:nvPr/>
          </p:nvSpPr>
          <p:spPr bwMode="auto">
            <a:xfrm>
              <a:off x="8061" y="6064"/>
              <a:ext cx="720" cy="720"/>
            </a:xfrm>
            <a:prstGeom prst="ellipse">
              <a:avLst/>
            </a:prstGeom>
            <a:solidFill>
              <a:srgbClr val="CCFFFF"/>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400" b="0">
                  <a:latin typeface="Times New Roman" panose="02020603050405020304" pitchFamily="18" charset="0"/>
                  <a:ea typeface="宋体" panose="02010600030101010101" pitchFamily="2" charset="-122"/>
                </a:rPr>
                <a:t>3</a:t>
              </a:r>
            </a:p>
          </p:txBody>
        </p:sp>
        <p:sp>
          <p:nvSpPr>
            <p:cNvPr id="57364" name="Line 10">
              <a:extLst>
                <a:ext uri="{FF2B5EF4-FFF2-40B4-BE49-F238E27FC236}">
                  <a16:creationId xmlns:a16="http://schemas.microsoft.com/office/drawing/2014/main" id="{A9DFE9CB-C331-4ECD-9CD3-0FD7CC5FBD2E}"/>
                </a:ext>
              </a:extLst>
            </p:cNvPr>
            <p:cNvSpPr>
              <a:spLocks noChangeShapeType="1"/>
            </p:cNvSpPr>
            <p:nvPr/>
          </p:nvSpPr>
          <p:spPr bwMode="auto">
            <a:xfrm>
              <a:off x="7101" y="3184"/>
              <a:ext cx="720" cy="36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11">
              <a:extLst>
                <a:ext uri="{FF2B5EF4-FFF2-40B4-BE49-F238E27FC236}">
                  <a16:creationId xmlns:a16="http://schemas.microsoft.com/office/drawing/2014/main" id="{C19D262D-AADF-4907-9223-D175AA9EDA15}"/>
                </a:ext>
              </a:extLst>
            </p:cNvPr>
            <p:cNvSpPr>
              <a:spLocks noChangeShapeType="1"/>
            </p:cNvSpPr>
            <p:nvPr/>
          </p:nvSpPr>
          <p:spPr bwMode="auto">
            <a:xfrm flipV="1">
              <a:off x="7821" y="3184"/>
              <a:ext cx="600" cy="36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12">
              <a:extLst>
                <a:ext uri="{FF2B5EF4-FFF2-40B4-BE49-F238E27FC236}">
                  <a16:creationId xmlns:a16="http://schemas.microsoft.com/office/drawing/2014/main" id="{44C275E6-DA30-4544-92EC-ECC7892955E6}"/>
                </a:ext>
              </a:extLst>
            </p:cNvPr>
            <p:cNvSpPr>
              <a:spLocks noChangeShapeType="1"/>
            </p:cNvSpPr>
            <p:nvPr/>
          </p:nvSpPr>
          <p:spPr bwMode="auto">
            <a:xfrm>
              <a:off x="7896" y="4264"/>
              <a:ext cx="0" cy="72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13">
              <a:extLst>
                <a:ext uri="{FF2B5EF4-FFF2-40B4-BE49-F238E27FC236}">
                  <a16:creationId xmlns:a16="http://schemas.microsoft.com/office/drawing/2014/main" id="{B22201D7-1154-4556-B327-B624D8EDC232}"/>
                </a:ext>
              </a:extLst>
            </p:cNvPr>
            <p:cNvSpPr>
              <a:spLocks noChangeShapeType="1"/>
            </p:cNvSpPr>
            <p:nvPr/>
          </p:nvSpPr>
          <p:spPr bwMode="auto">
            <a:xfrm flipH="1">
              <a:off x="7461" y="5704"/>
              <a:ext cx="480" cy="36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14">
              <a:extLst>
                <a:ext uri="{FF2B5EF4-FFF2-40B4-BE49-F238E27FC236}">
                  <a16:creationId xmlns:a16="http://schemas.microsoft.com/office/drawing/2014/main" id="{6F892997-7D46-40B2-A7B7-2687D0962A8D}"/>
                </a:ext>
              </a:extLst>
            </p:cNvPr>
            <p:cNvSpPr>
              <a:spLocks noChangeShapeType="1"/>
            </p:cNvSpPr>
            <p:nvPr/>
          </p:nvSpPr>
          <p:spPr bwMode="auto">
            <a:xfrm>
              <a:off x="7941" y="5704"/>
              <a:ext cx="480" cy="36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29935" name="Text Box 15">
            <a:extLst>
              <a:ext uri="{FF2B5EF4-FFF2-40B4-BE49-F238E27FC236}">
                <a16:creationId xmlns:a16="http://schemas.microsoft.com/office/drawing/2014/main" id="{7E7B871C-4445-410D-BA39-87EF47185832}"/>
              </a:ext>
            </a:extLst>
          </p:cNvPr>
          <p:cNvSpPr txBox="1">
            <a:spLocks noChangeArrowheads="1"/>
          </p:cNvSpPr>
          <p:nvPr/>
        </p:nvSpPr>
        <p:spPr bwMode="auto">
          <a:xfrm>
            <a:off x="2357438" y="1928813"/>
            <a:ext cx="6019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sz="2200" i="1">
                <a:latin typeface="Times New Roman" panose="02020603050405020304" pitchFamily="18" charset="0"/>
                <a:ea typeface="宋体" panose="02010600030101010101" pitchFamily="2" charset="-122"/>
                <a:sym typeface="cajcd fnta1" pitchFamily="18" charset="2"/>
              </a:rPr>
              <a:t>A</a:t>
            </a:r>
            <a:r>
              <a:rPr kumimoji="1" lang="en-US" altLang="zh-CN" sz="2200">
                <a:latin typeface="Times New Roman" panose="02020603050405020304" pitchFamily="18" charset="0"/>
                <a:ea typeface="宋体" panose="02010600030101010101" pitchFamily="2" charset="-122"/>
                <a:sym typeface="cajcd fnta1" pitchFamily="18" charset="2"/>
              </a:rPr>
              <a:t>:</a:t>
            </a:r>
          </a:p>
          <a:p>
            <a:pPr eaLnBrk="1" hangingPunct="1">
              <a:spcBef>
                <a:spcPct val="30000"/>
              </a:spcBef>
            </a:pPr>
            <a:r>
              <a:rPr kumimoji="1" lang="en-US" altLang="zh-CN" sz="2200">
                <a:solidFill>
                  <a:srgbClr val="FF9900"/>
                </a:solidFill>
                <a:latin typeface="Times New Roman" panose="02020603050405020304" pitchFamily="18" charset="0"/>
                <a:ea typeface="宋体" panose="02010600030101010101" pitchFamily="2" charset="-122"/>
                <a:sym typeface="cajcd fnta1" pitchFamily="18" charset="2"/>
              </a:rPr>
              <a:t>maximal elements:</a:t>
            </a:r>
            <a:r>
              <a:rPr kumimoji="1" lang="en-US" altLang="zh-CN" sz="2200">
                <a:latin typeface="Times New Roman" panose="02020603050405020304" pitchFamily="18" charset="0"/>
                <a:ea typeface="宋体" panose="02010600030101010101" pitchFamily="2" charset="-122"/>
                <a:sym typeface="cajcd fnta1" pitchFamily="18" charset="2"/>
              </a:rPr>
              <a:t>  24,36   </a:t>
            </a:r>
            <a:r>
              <a:rPr kumimoji="1" lang="en-US" altLang="zh-CN" sz="2200">
                <a:solidFill>
                  <a:srgbClr val="FF9900"/>
                </a:solidFill>
                <a:latin typeface="Times New Roman" panose="02020603050405020304" pitchFamily="18" charset="0"/>
                <a:ea typeface="宋体" panose="02010600030101010101" pitchFamily="2" charset="-122"/>
                <a:sym typeface="cajcd fnta1" pitchFamily="18" charset="2"/>
              </a:rPr>
              <a:t>minimal elements:</a:t>
            </a:r>
            <a:r>
              <a:rPr kumimoji="1" lang="en-US" altLang="zh-CN" sz="2200">
                <a:latin typeface="Times New Roman" panose="02020603050405020304" pitchFamily="18" charset="0"/>
                <a:ea typeface="宋体" panose="02010600030101010101" pitchFamily="2" charset="-122"/>
                <a:sym typeface="cajcd fnta1" pitchFamily="18" charset="2"/>
              </a:rPr>
              <a:t>2,3 </a:t>
            </a:r>
          </a:p>
          <a:p>
            <a:pPr eaLnBrk="1" hangingPunct="1">
              <a:spcBef>
                <a:spcPct val="30000"/>
              </a:spcBef>
            </a:pPr>
            <a:r>
              <a:rPr kumimoji="1" lang="en-US" altLang="zh-CN" sz="2200">
                <a:solidFill>
                  <a:srgbClr val="FF9900"/>
                </a:solidFill>
                <a:latin typeface="Times New Roman" panose="02020603050405020304" pitchFamily="18" charset="0"/>
                <a:ea typeface="宋体" panose="02010600030101010101" pitchFamily="2" charset="-122"/>
                <a:sym typeface="cajcd fnta1" pitchFamily="18" charset="2"/>
              </a:rPr>
              <a:t>the greatest element:</a:t>
            </a:r>
            <a:r>
              <a:rPr kumimoji="1" lang="en-US" altLang="zh-CN" sz="2200">
                <a:latin typeface="Times New Roman" panose="02020603050405020304" pitchFamily="18" charset="0"/>
                <a:ea typeface="宋体" panose="02010600030101010101" pitchFamily="2" charset="-122"/>
                <a:sym typeface="cajcd fnta1" pitchFamily="18" charset="2"/>
              </a:rPr>
              <a:t>  /        </a:t>
            </a:r>
            <a:r>
              <a:rPr kumimoji="1" lang="en-US" altLang="zh-CN" sz="2200">
                <a:solidFill>
                  <a:srgbClr val="FF9900"/>
                </a:solidFill>
                <a:latin typeface="Times New Roman" panose="02020603050405020304" pitchFamily="18" charset="0"/>
                <a:ea typeface="宋体" panose="02010600030101010101" pitchFamily="2" charset="-122"/>
                <a:sym typeface="cajcd fnta1" pitchFamily="18" charset="2"/>
              </a:rPr>
              <a:t>the least element:</a:t>
            </a:r>
            <a:r>
              <a:rPr kumimoji="1" lang="en-US" altLang="zh-CN" sz="2200">
                <a:latin typeface="Times New Roman" panose="02020603050405020304" pitchFamily="18" charset="0"/>
                <a:ea typeface="宋体" panose="02010600030101010101" pitchFamily="2" charset="-122"/>
                <a:sym typeface="cajcd fnta1" pitchFamily="18" charset="2"/>
              </a:rPr>
              <a:t> /</a:t>
            </a:r>
          </a:p>
        </p:txBody>
      </p:sp>
      <p:grpSp>
        <p:nvGrpSpPr>
          <p:cNvPr id="3" name="Group 16">
            <a:extLst>
              <a:ext uri="{FF2B5EF4-FFF2-40B4-BE49-F238E27FC236}">
                <a16:creationId xmlns:a16="http://schemas.microsoft.com/office/drawing/2014/main" id="{4CC4FC74-930A-4FA1-980E-ACB08C00542F}"/>
              </a:ext>
            </a:extLst>
          </p:cNvPr>
          <p:cNvGrpSpPr>
            <a:grpSpLocks/>
          </p:cNvGrpSpPr>
          <p:nvPr/>
        </p:nvGrpSpPr>
        <p:grpSpPr bwMode="auto">
          <a:xfrm>
            <a:off x="428625" y="428625"/>
            <a:ext cx="8429625" cy="1508125"/>
            <a:chOff x="288" y="912"/>
            <a:chExt cx="5310" cy="950"/>
          </a:xfrm>
        </p:grpSpPr>
        <p:sp>
          <p:nvSpPr>
            <p:cNvPr id="57355" name="Text Box 17">
              <a:extLst>
                <a:ext uri="{FF2B5EF4-FFF2-40B4-BE49-F238E27FC236}">
                  <a16:creationId xmlns:a16="http://schemas.microsoft.com/office/drawing/2014/main" id="{C084EA14-D204-480E-9CB1-8013BCFCD6D6}"/>
                </a:ext>
              </a:extLst>
            </p:cNvPr>
            <p:cNvSpPr txBox="1">
              <a:spLocks noChangeArrowheads="1"/>
            </p:cNvSpPr>
            <p:nvPr/>
          </p:nvSpPr>
          <p:spPr bwMode="auto">
            <a:xfrm>
              <a:off x="288" y="912"/>
              <a:ext cx="5136"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宋体" panose="02010600030101010101" pitchFamily="2" charset="-122"/>
                  <a:ea typeface="宋体" panose="02010600030101010101" pitchFamily="2" charset="-122"/>
                </a:rPr>
                <a:t>〖</a:t>
              </a:r>
              <a:r>
                <a:rPr kumimoji="1" lang="en-US" altLang="zh-CN">
                  <a:latin typeface="Times New Roman" panose="02020603050405020304" pitchFamily="18" charset="0"/>
                  <a:ea typeface="宋体" panose="02010600030101010101" pitchFamily="2" charset="-122"/>
                </a:rPr>
                <a:t>Example 8</a:t>
              </a:r>
              <a:r>
                <a:rPr kumimoji="1" lang="en-US" altLang="zh-CN">
                  <a:latin typeface="宋体" panose="02010600030101010101" pitchFamily="2" charset="-122"/>
                  <a:ea typeface="宋体" panose="02010600030101010101" pitchFamily="2" charset="-122"/>
                </a:rPr>
                <a:t>〗</a:t>
              </a:r>
            </a:p>
            <a:p>
              <a:pPr eaLnBrk="1" hangingPunct="1"/>
              <a:r>
                <a:rPr kumimoji="1" lang="en-US" altLang="zh-CN" sz="2200">
                  <a:latin typeface="Times New Roman" panose="02020603050405020304" pitchFamily="18" charset="0"/>
                  <a:ea typeface="宋体" panose="02010600030101010101" pitchFamily="2" charset="-122"/>
                </a:rPr>
                <a:t>  Determine the maximal elements, minimal elements, greatest </a:t>
              </a:r>
            </a:p>
            <a:p>
              <a:pPr eaLnBrk="1" hangingPunct="1"/>
              <a:r>
                <a:rPr kumimoji="1" lang="en-US" altLang="zh-CN" sz="2200">
                  <a:latin typeface="Times New Roman" panose="02020603050405020304" pitchFamily="18" charset="0"/>
                  <a:ea typeface="宋体" panose="02010600030101010101" pitchFamily="2" charset="-122"/>
                </a:rPr>
                <a:t>  element, least element of set </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 the upper bounds, lower bounds , </a:t>
              </a:r>
            </a:p>
            <a:p>
              <a:pPr eaLnBrk="1" hangingPunct="1"/>
              <a:r>
                <a:rPr kumimoji="1" lang="en-US" altLang="zh-CN" sz="2200">
                  <a:latin typeface="Times New Roman" panose="02020603050405020304" pitchFamily="18" charset="0"/>
                  <a:ea typeface="宋体" panose="02010600030101010101" pitchFamily="2" charset="-122"/>
                </a:rPr>
                <a:t>  least upper bound , greatest lower bound of set            </a:t>
              </a:r>
              <a:r>
                <a:rPr kumimoji="1" lang="zh-CN" altLang="en-US" sz="2200">
                  <a:latin typeface="Times New Roman" panose="02020603050405020304" pitchFamily="18" charset="0"/>
                  <a:ea typeface="宋体" panose="02010600030101010101" pitchFamily="2" charset="-122"/>
                </a:rPr>
                <a:t>。</a:t>
              </a:r>
              <a:r>
                <a:rPr kumimoji="1" lang="zh-CN" altLang="en-US">
                  <a:latin typeface="宋体" panose="02010600030101010101" pitchFamily="2" charset="-122"/>
                  <a:ea typeface="宋体" panose="02010600030101010101" pitchFamily="2" charset="-122"/>
                </a:rPr>
                <a:t> </a:t>
              </a:r>
              <a:r>
                <a:rPr kumimoji="1" lang="zh-CN" altLang="en-US">
                  <a:latin typeface="Times New Roman" panose="02020603050405020304" pitchFamily="18" charset="0"/>
                  <a:ea typeface="宋体" panose="02010600030101010101" pitchFamily="2" charset="-122"/>
                </a:rPr>
                <a:t> </a:t>
              </a:r>
            </a:p>
          </p:txBody>
        </p:sp>
        <p:graphicFrame>
          <p:nvGraphicFramePr>
            <p:cNvPr id="57356" name="Object 18">
              <a:extLst>
                <a:ext uri="{FF2B5EF4-FFF2-40B4-BE49-F238E27FC236}">
                  <a16:creationId xmlns:a16="http://schemas.microsoft.com/office/drawing/2014/main" id="{CBB716E6-DF60-474C-BA47-E16BA56F30A3}"/>
                </a:ext>
              </a:extLst>
            </p:cNvPr>
            <p:cNvGraphicFramePr>
              <a:graphicFrameLocks noChangeAspect="1"/>
            </p:cNvGraphicFramePr>
            <p:nvPr/>
          </p:nvGraphicFramePr>
          <p:xfrm>
            <a:off x="1513" y="924"/>
            <a:ext cx="4085" cy="272"/>
          </p:xfrm>
          <a:graphic>
            <a:graphicData uri="http://schemas.openxmlformats.org/presentationml/2006/ole">
              <mc:AlternateContent xmlns:mc="http://schemas.openxmlformats.org/markup-compatibility/2006">
                <mc:Choice xmlns:v="urn:schemas-microsoft-com:vml" Requires="v">
                  <p:oleObj spid="_x0000_s81020" r:id="rId5" imgW="3327400" imgH="215900" progId="Equation.3">
                    <p:embed/>
                  </p:oleObj>
                </mc:Choice>
                <mc:Fallback>
                  <p:oleObj r:id="rId5" imgW="3327400" imgH="215900" progId="Equation.3">
                    <p:embed/>
                    <p:pic>
                      <p:nvPicPr>
                        <p:cNvPr id="57356" name="Object 18">
                          <a:extLst>
                            <a:ext uri="{FF2B5EF4-FFF2-40B4-BE49-F238E27FC236}">
                              <a16:creationId xmlns:a16="http://schemas.microsoft.com/office/drawing/2014/main" id="{CBB716E6-DF60-474C-BA47-E16BA56F3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 y="924"/>
                          <a:ext cx="408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7" name="Object 19">
              <a:extLst>
                <a:ext uri="{FF2B5EF4-FFF2-40B4-BE49-F238E27FC236}">
                  <a16:creationId xmlns:a16="http://schemas.microsoft.com/office/drawing/2014/main" id="{B4487C50-40ED-4192-9067-FBB50232C853}"/>
                </a:ext>
              </a:extLst>
            </p:cNvPr>
            <p:cNvGraphicFramePr>
              <a:graphicFrameLocks noChangeAspect="1"/>
            </p:cNvGraphicFramePr>
            <p:nvPr/>
          </p:nvGraphicFramePr>
          <p:xfrm>
            <a:off x="4013" y="1584"/>
            <a:ext cx="451" cy="273"/>
          </p:xfrm>
          <a:graphic>
            <a:graphicData uri="http://schemas.openxmlformats.org/presentationml/2006/ole">
              <mc:AlternateContent xmlns:mc="http://schemas.openxmlformats.org/markup-compatibility/2006">
                <mc:Choice xmlns:v="urn:schemas-microsoft-com:vml" Requires="v">
                  <p:oleObj spid="_x0000_s81021" r:id="rId7" imgW="368140" imgH="215806" progId="Equation.3">
                    <p:embed/>
                  </p:oleObj>
                </mc:Choice>
                <mc:Fallback>
                  <p:oleObj r:id="rId7" imgW="368140" imgH="215806" progId="Equation.3">
                    <p:embed/>
                    <p:pic>
                      <p:nvPicPr>
                        <p:cNvPr id="57357" name="Object 19">
                          <a:extLst>
                            <a:ext uri="{FF2B5EF4-FFF2-40B4-BE49-F238E27FC236}">
                              <a16:creationId xmlns:a16="http://schemas.microsoft.com/office/drawing/2014/main" id="{B4487C50-40ED-4192-9067-FBB50232C8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3" y="1584"/>
                          <a:ext cx="45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29940" name="Oval 20">
            <a:extLst>
              <a:ext uri="{FF2B5EF4-FFF2-40B4-BE49-F238E27FC236}">
                <a16:creationId xmlns:a16="http://schemas.microsoft.com/office/drawing/2014/main" id="{35DB93A6-1415-407B-A9FA-08010613333D}"/>
              </a:ext>
            </a:extLst>
          </p:cNvPr>
          <p:cNvSpPr>
            <a:spLocks noChangeArrowheads="1"/>
          </p:cNvSpPr>
          <p:nvPr/>
        </p:nvSpPr>
        <p:spPr bwMode="auto">
          <a:xfrm>
            <a:off x="381000" y="2133600"/>
            <a:ext cx="1981200" cy="16002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29941" name="Text Box 21">
            <a:extLst>
              <a:ext uri="{FF2B5EF4-FFF2-40B4-BE49-F238E27FC236}">
                <a16:creationId xmlns:a16="http://schemas.microsoft.com/office/drawing/2014/main" id="{8DA51311-DFC2-4ACA-851A-199184409A64}"/>
              </a:ext>
            </a:extLst>
          </p:cNvPr>
          <p:cNvSpPr txBox="1">
            <a:spLocks noChangeArrowheads="1"/>
          </p:cNvSpPr>
          <p:nvPr/>
        </p:nvSpPr>
        <p:spPr bwMode="auto">
          <a:xfrm>
            <a:off x="2362200" y="3357563"/>
            <a:ext cx="67818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sz="2200" i="1" dirty="0">
                <a:latin typeface="Times New Roman" panose="02020603050405020304" pitchFamily="18" charset="0"/>
                <a:ea typeface="宋体" panose="02010600030101010101" pitchFamily="2" charset="-122"/>
                <a:sym typeface="cajcd fnta1" pitchFamily="18" charset="2"/>
              </a:rPr>
              <a:t>B</a:t>
            </a:r>
            <a:r>
              <a:rPr kumimoji="1" lang="en-US" altLang="zh-CN" sz="2200" baseline="-25000" dirty="0">
                <a:latin typeface="Times New Roman" panose="02020603050405020304" pitchFamily="18" charset="0"/>
                <a:ea typeface="宋体" panose="02010600030101010101" pitchFamily="2" charset="-122"/>
                <a:sym typeface="cajcd fnta1" pitchFamily="18" charset="2"/>
              </a:rPr>
              <a:t>1</a:t>
            </a:r>
            <a:r>
              <a:rPr kumimoji="1" lang="en-US" altLang="zh-CN" sz="2200" dirty="0">
                <a:latin typeface="Times New Roman" panose="02020603050405020304" pitchFamily="18" charset="0"/>
                <a:ea typeface="宋体" panose="02010600030101010101" pitchFamily="2" charset="-122"/>
                <a:sym typeface="cajcd fnta1" pitchFamily="18" charset="2"/>
              </a:rPr>
              <a:t>:</a:t>
            </a:r>
          </a:p>
          <a:p>
            <a:pPr eaLnBrk="1" hangingPunct="1">
              <a:spcBef>
                <a:spcPct val="30000"/>
              </a:spcBef>
            </a:pP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upper bounds:</a:t>
            </a:r>
            <a:r>
              <a:rPr kumimoji="1" lang="en-US" altLang="zh-CN" sz="2200" dirty="0">
                <a:latin typeface="Times New Roman" panose="02020603050405020304" pitchFamily="18" charset="0"/>
                <a:ea typeface="宋体" panose="02010600030101010101" pitchFamily="2" charset="-122"/>
                <a:sym typeface="cajcd fnta1" pitchFamily="18" charset="2"/>
              </a:rPr>
              <a:t> 6</a:t>
            </a:r>
            <a:r>
              <a:rPr kumimoji="1" lang="en-US" altLang="zh-CN" sz="2200"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,12,24,36 </a:t>
            </a:r>
            <a:r>
              <a:rPr kumimoji="1" lang="en-US" altLang="zh-CN" sz="2200" dirty="0">
                <a:latin typeface="Times New Roman" panose="02020603050405020304" pitchFamily="18" charset="0"/>
                <a:ea typeface="宋体" panose="02010600030101010101" pitchFamily="2" charset="-122"/>
                <a:sym typeface="cajcd fnta1" pitchFamily="18" charset="2"/>
              </a:rPr>
              <a:t>    </a:t>
            </a: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lower bounds:</a:t>
            </a:r>
            <a:r>
              <a:rPr kumimoji="1" lang="en-US" altLang="zh-CN" sz="2200" dirty="0">
                <a:latin typeface="Times New Roman" panose="02020603050405020304" pitchFamily="18" charset="0"/>
                <a:ea typeface="宋体" panose="02010600030101010101" pitchFamily="2" charset="-122"/>
                <a:sym typeface="cajcd fnta1" pitchFamily="18" charset="2"/>
              </a:rPr>
              <a:t> /</a:t>
            </a:r>
          </a:p>
          <a:p>
            <a:pPr eaLnBrk="1" hangingPunct="1">
              <a:spcBef>
                <a:spcPct val="30000"/>
              </a:spcBef>
            </a:pP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The least upper bound:</a:t>
            </a:r>
            <a:r>
              <a:rPr kumimoji="1" lang="en-US" altLang="zh-CN" sz="2200" dirty="0">
                <a:latin typeface="Times New Roman" panose="02020603050405020304" pitchFamily="18" charset="0"/>
                <a:ea typeface="宋体" panose="02010600030101010101" pitchFamily="2" charset="-122"/>
                <a:sym typeface="cajcd fnta1" pitchFamily="18" charset="2"/>
              </a:rPr>
              <a:t> 6     </a:t>
            </a: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The greatest lower bound:</a:t>
            </a:r>
            <a:r>
              <a:rPr kumimoji="1" lang="en-US" altLang="zh-CN" sz="2200" dirty="0">
                <a:latin typeface="Times New Roman" panose="02020603050405020304" pitchFamily="18" charset="0"/>
                <a:ea typeface="宋体" panose="02010600030101010101" pitchFamily="2" charset="-122"/>
                <a:sym typeface="cajcd fnta1" pitchFamily="18" charset="2"/>
              </a:rPr>
              <a:t>/ </a:t>
            </a:r>
          </a:p>
        </p:txBody>
      </p:sp>
      <p:sp>
        <p:nvSpPr>
          <p:cNvPr id="2129942" name="Oval 22">
            <a:extLst>
              <a:ext uri="{FF2B5EF4-FFF2-40B4-BE49-F238E27FC236}">
                <a16:creationId xmlns:a16="http://schemas.microsoft.com/office/drawing/2014/main" id="{FB4C43BB-4505-4033-A333-18061A972191}"/>
              </a:ext>
            </a:extLst>
          </p:cNvPr>
          <p:cNvSpPr>
            <a:spLocks noChangeArrowheads="1"/>
          </p:cNvSpPr>
          <p:nvPr/>
        </p:nvSpPr>
        <p:spPr bwMode="auto">
          <a:xfrm>
            <a:off x="304800" y="3886200"/>
            <a:ext cx="1981200" cy="1600200"/>
          </a:xfrm>
          <a:prstGeom prst="ellipse">
            <a:avLst/>
          </a:prstGeom>
          <a:noFill/>
          <a:ln w="12700">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endParaRPr kumimoji="1" lang="zh-CN" altLang="en-US">
              <a:solidFill>
                <a:schemeClr val="accent1"/>
              </a:solidFill>
              <a:latin typeface="Times New Roman" panose="02020603050405020304" pitchFamily="18" charset="0"/>
              <a:ea typeface="宋体" panose="02010600030101010101" pitchFamily="2" charset="-122"/>
            </a:endParaRPr>
          </a:p>
        </p:txBody>
      </p:sp>
      <p:sp>
        <p:nvSpPr>
          <p:cNvPr id="2129943" name="Text Box 23">
            <a:extLst>
              <a:ext uri="{FF2B5EF4-FFF2-40B4-BE49-F238E27FC236}">
                <a16:creationId xmlns:a16="http://schemas.microsoft.com/office/drawing/2014/main" id="{EC3F8990-A5D9-4639-B62E-E33C07C45741}"/>
              </a:ext>
            </a:extLst>
          </p:cNvPr>
          <p:cNvSpPr txBox="1">
            <a:spLocks noChangeArrowheads="1"/>
          </p:cNvSpPr>
          <p:nvPr/>
        </p:nvSpPr>
        <p:spPr bwMode="auto">
          <a:xfrm>
            <a:off x="2362200" y="4786313"/>
            <a:ext cx="6781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sz="2200" i="1" dirty="0">
                <a:latin typeface="Times New Roman" panose="02020603050405020304" pitchFamily="18" charset="0"/>
                <a:ea typeface="宋体" panose="02010600030101010101" pitchFamily="2" charset="-122"/>
                <a:sym typeface="cajcd fnta1" pitchFamily="18" charset="2"/>
              </a:rPr>
              <a:t>B</a:t>
            </a:r>
            <a:r>
              <a:rPr kumimoji="1" lang="en-US" altLang="zh-CN" sz="2200" baseline="-25000" dirty="0">
                <a:latin typeface="Times New Roman" panose="02020603050405020304" pitchFamily="18" charset="0"/>
                <a:ea typeface="宋体" panose="02010600030101010101" pitchFamily="2" charset="-122"/>
                <a:sym typeface="cajcd fnta1" pitchFamily="18" charset="2"/>
              </a:rPr>
              <a:t>2</a:t>
            </a:r>
            <a:r>
              <a:rPr kumimoji="1" lang="en-US" altLang="zh-CN" sz="2200" dirty="0">
                <a:latin typeface="Times New Roman" panose="02020603050405020304" pitchFamily="18" charset="0"/>
                <a:ea typeface="宋体" panose="02010600030101010101" pitchFamily="2" charset="-122"/>
                <a:sym typeface="cajcd fnta1" pitchFamily="18" charset="2"/>
              </a:rPr>
              <a:t>:</a:t>
            </a:r>
          </a:p>
          <a:p>
            <a:pPr eaLnBrk="1" hangingPunct="1">
              <a:spcBef>
                <a:spcPct val="30000"/>
              </a:spcBef>
            </a:pP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upper bounds:</a:t>
            </a:r>
            <a:r>
              <a:rPr kumimoji="1" lang="en-US" altLang="zh-CN" sz="2200" dirty="0">
                <a:latin typeface="Times New Roman" panose="02020603050405020304" pitchFamily="18" charset="0"/>
                <a:ea typeface="宋体" panose="02010600030101010101" pitchFamily="2" charset="-122"/>
                <a:sym typeface="cajcd fnta1" pitchFamily="18" charset="2"/>
              </a:rPr>
              <a:t> /                    </a:t>
            </a: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lower</a:t>
            </a:r>
            <a:r>
              <a:rPr kumimoji="1" lang="en-US" altLang="zh-CN" sz="2200" dirty="0">
                <a:latin typeface="Times New Roman" panose="02020603050405020304" pitchFamily="18" charset="0"/>
                <a:ea typeface="宋体" panose="02010600030101010101" pitchFamily="2" charset="-122"/>
                <a:sym typeface="cajcd fnta1" pitchFamily="18" charset="2"/>
              </a:rPr>
              <a:t> </a:t>
            </a: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bounds:</a:t>
            </a:r>
            <a:r>
              <a:rPr kumimoji="1" lang="en-US" altLang="zh-CN" sz="2200" dirty="0">
                <a:latin typeface="Times New Roman" panose="02020603050405020304" pitchFamily="18" charset="0"/>
                <a:ea typeface="宋体" panose="02010600030101010101" pitchFamily="2" charset="-122"/>
                <a:sym typeface="cajcd fnta1" pitchFamily="18" charset="2"/>
              </a:rPr>
              <a:t> </a:t>
            </a:r>
            <a:r>
              <a:rPr kumimoji="1" lang="en-US" altLang="zh-CN" sz="2200" dirty="0">
                <a:solidFill>
                  <a:schemeClr val="accent6">
                    <a:lumMod val="60000"/>
                    <a:lumOff val="40000"/>
                  </a:schemeClr>
                </a:solidFill>
                <a:latin typeface="Times New Roman" panose="02020603050405020304" pitchFamily="18" charset="0"/>
                <a:ea typeface="宋体" panose="02010600030101010101" pitchFamily="2" charset="-122"/>
                <a:sym typeface="cajcd fnta1" pitchFamily="18" charset="2"/>
              </a:rPr>
              <a:t>12,6,2,3</a:t>
            </a:r>
            <a:r>
              <a:rPr kumimoji="1" lang="en-US" altLang="zh-CN" sz="2200" dirty="0">
                <a:latin typeface="Times New Roman" panose="02020603050405020304" pitchFamily="18" charset="0"/>
                <a:ea typeface="宋体" panose="02010600030101010101" pitchFamily="2" charset="-122"/>
                <a:sym typeface="cajcd fnta1" pitchFamily="18" charset="2"/>
              </a:rPr>
              <a:t> </a:t>
            </a:r>
          </a:p>
          <a:p>
            <a:pPr eaLnBrk="1" hangingPunct="1">
              <a:spcBef>
                <a:spcPct val="30000"/>
              </a:spcBef>
            </a:pP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The least upper bound:</a:t>
            </a:r>
            <a:r>
              <a:rPr kumimoji="1" lang="en-US" altLang="zh-CN" sz="2200" dirty="0">
                <a:latin typeface="Times New Roman" panose="02020603050405020304" pitchFamily="18" charset="0"/>
                <a:ea typeface="宋体" panose="02010600030101010101" pitchFamily="2" charset="-122"/>
                <a:sym typeface="cajcd fnta1" pitchFamily="18" charset="2"/>
              </a:rPr>
              <a:t> /  </a:t>
            </a:r>
            <a:r>
              <a:rPr kumimoji="1" lang="en-US" altLang="zh-CN" sz="2200" dirty="0">
                <a:solidFill>
                  <a:srgbClr val="FF9900"/>
                </a:solidFill>
                <a:latin typeface="Times New Roman" panose="02020603050405020304" pitchFamily="18" charset="0"/>
                <a:ea typeface="宋体" panose="02010600030101010101" pitchFamily="2" charset="-122"/>
                <a:sym typeface="cajcd fnta1" pitchFamily="18" charset="2"/>
              </a:rPr>
              <a:t>The greatest lower bound:</a:t>
            </a:r>
            <a:r>
              <a:rPr kumimoji="1" lang="en-US" altLang="zh-CN" sz="2200" dirty="0">
                <a:latin typeface="Times New Roman" panose="02020603050405020304" pitchFamily="18" charset="0"/>
                <a:ea typeface="宋体" panose="02010600030101010101" pitchFamily="2" charset="-122"/>
                <a:sym typeface="cajcd fnta1" pitchFamily="18" charset="2"/>
              </a:rPr>
              <a:t>12 </a:t>
            </a:r>
          </a:p>
        </p:txBody>
      </p:sp>
      <p:sp>
        <p:nvSpPr>
          <p:cNvPr id="57354" name="Text Box 2">
            <a:extLst>
              <a:ext uri="{FF2B5EF4-FFF2-40B4-BE49-F238E27FC236}">
                <a16:creationId xmlns:a16="http://schemas.microsoft.com/office/drawing/2014/main" id="{2AF8553A-A443-4A0D-A78D-D46E441850CF}"/>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up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29935">
                                            <p:txEl>
                                              <p:pRg st="0" end="0"/>
                                            </p:txEl>
                                          </p:spTgt>
                                        </p:tgtEl>
                                        <p:attrNameLst>
                                          <p:attrName>style.visibility</p:attrName>
                                        </p:attrNameLst>
                                      </p:cBhvr>
                                      <p:to>
                                        <p:strVal val="visible"/>
                                      </p:to>
                                    </p:set>
                                    <p:animEffect transition="in" filter="strips(downRight)">
                                      <p:cBhvr>
                                        <p:cTn id="17" dur="500"/>
                                        <p:tgtEl>
                                          <p:spTgt spid="212993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29935">
                                            <p:txEl>
                                              <p:pRg st="1" end="1"/>
                                            </p:txEl>
                                          </p:spTgt>
                                        </p:tgtEl>
                                        <p:attrNameLst>
                                          <p:attrName>style.visibility</p:attrName>
                                        </p:attrNameLst>
                                      </p:cBhvr>
                                      <p:to>
                                        <p:strVal val="visible"/>
                                      </p:to>
                                    </p:set>
                                    <p:animEffect transition="in" filter="strips(downRight)">
                                      <p:cBhvr>
                                        <p:cTn id="22" dur="500"/>
                                        <p:tgtEl>
                                          <p:spTgt spid="2129935">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29935">
                                            <p:txEl>
                                              <p:pRg st="2" end="2"/>
                                            </p:txEl>
                                          </p:spTgt>
                                        </p:tgtEl>
                                        <p:attrNameLst>
                                          <p:attrName>style.visibility</p:attrName>
                                        </p:attrNameLst>
                                      </p:cBhvr>
                                      <p:to>
                                        <p:strVal val="visible"/>
                                      </p:to>
                                    </p:set>
                                    <p:animEffect transition="in" filter="strips(downRight)">
                                      <p:cBhvr>
                                        <p:cTn id="27" dur="500"/>
                                        <p:tgtEl>
                                          <p:spTgt spid="2129935">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29942"/>
                                        </p:tgtEl>
                                        <p:attrNameLst>
                                          <p:attrName>style.visibility</p:attrName>
                                        </p:attrNameLst>
                                      </p:cBhvr>
                                      <p:to>
                                        <p:strVal val="visible"/>
                                      </p:to>
                                    </p:set>
                                    <p:animEffect transition="in" filter="box(in)">
                                      <p:cBhvr>
                                        <p:cTn id="32" dur="500"/>
                                        <p:tgtEl>
                                          <p:spTgt spid="21299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129941">
                                            <p:txEl>
                                              <p:pRg st="0" end="0"/>
                                            </p:txEl>
                                          </p:spTgt>
                                        </p:tgtEl>
                                        <p:attrNameLst>
                                          <p:attrName>style.visibility</p:attrName>
                                        </p:attrNameLst>
                                      </p:cBhvr>
                                      <p:to>
                                        <p:strVal val="visible"/>
                                      </p:to>
                                    </p:set>
                                    <p:animEffect transition="in" filter="strips(downRight)">
                                      <p:cBhvr>
                                        <p:cTn id="37" dur="500"/>
                                        <p:tgtEl>
                                          <p:spTgt spid="2129941">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4" name="PROJCTO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129941">
                                            <p:txEl>
                                              <p:pRg st="1" end="1"/>
                                            </p:txEl>
                                          </p:spTgt>
                                        </p:tgtEl>
                                        <p:attrNameLst>
                                          <p:attrName>style.visibility</p:attrName>
                                        </p:attrNameLst>
                                      </p:cBhvr>
                                      <p:to>
                                        <p:strVal val="visible"/>
                                      </p:to>
                                    </p:set>
                                    <p:animEffect transition="in" filter="strips(downRight)">
                                      <p:cBhvr>
                                        <p:cTn id="42" dur="500"/>
                                        <p:tgtEl>
                                          <p:spTgt spid="2129941">
                                            <p:txEl>
                                              <p:pRg st="1" end="1"/>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4" name="PROJCTOR.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129941">
                                            <p:txEl>
                                              <p:pRg st="2" end="2"/>
                                            </p:txEl>
                                          </p:spTgt>
                                        </p:tgtEl>
                                        <p:attrNameLst>
                                          <p:attrName>style.visibility</p:attrName>
                                        </p:attrNameLst>
                                      </p:cBhvr>
                                      <p:to>
                                        <p:strVal val="visible"/>
                                      </p:to>
                                    </p:set>
                                    <p:animEffect transition="in" filter="strips(downRight)">
                                      <p:cBhvr>
                                        <p:cTn id="47" dur="500"/>
                                        <p:tgtEl>
                                          <p:spTgt spid="2129941">
                                            <p:txEl>
                                              <p:pRg st="2" end="2"/>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4" name="PROJCTOR.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129940"/>
                                        </p:tgtEl>
                                        <p:attrNameLst>
                                          <p:attrName>style.visibility</p:attrName>
                                        </p:attrNameLst>
                                      </p:cBhvr>
                                      <p:to>
                                        <p:strVal val="visible"/>
                                      </p:to>
                                    </p:set>
                                    <p:animEffect transition="in" filter="box(in)">
                                      <p:cBhvr>
                                        <p:cTn id="52" dur="500"/>
                                        <p:tgtEl>
                                          <p:spTgt spid="21299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129943">
                                            <p:txEl>
                                              <p:pRg st="0" end="0"/>
                                            </p:txEl>
                                          </p:spTgt>
                                        </p:tgtEl>
                                        <p:attrNameLst>
                                          <p:attrName>style.visibility</p:attrName>
                                        </p:attrNameLst>
                                      </p:cBhvr>
                                      <p:to>
                                        <p:strVal val="visible"/>
                                      </p:to>
                                    </p:set>
                                    <p:animEffect transition="in" filter="strips(downRight)">
                                      <p:cBhvr>
                                        <p:cTn id="57" dur="500"/>
                                        <p:tgtEl>
                                          <p:spTgt spid="2129943">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4" name="PROJCTOR.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2129943">
                                            <p:txEl>
                                              <p:pRg st="1" end="1"/>
                                            </p:txEl>
                                          </p:spTgt>
                                        </p:tgtEl>
                                        <p:attrNameLst>
                                          <p:attrName>style.visibility</p:attrName>
                                        </p:attrNameLst>
                                      </p:cBhvr>
                                      <p:to>
                                        <p:strVal val="visible"/>
                                      </p:to>
                                    </p:set>
                                    <p:animEffect transition="in" filter="strips(downRight)">
                                      <p:cBhvr>
                                        <p:cTn id="62" dur="500"/>
                                        <p:tgtEl>
                                          <p:spTgt spid="2129943">
                                            <p:txEl>
                                              <p:pRg st="1" end="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4" name="PROJCTOR.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2129943">
                                            <p:txEl>
                                              <p:pRg st="2" end="2"/>
                                            </p:txEl>
                                          </p:spTgt>
                                        </p:tgtEl>
                                        <p:attrNameLst>
                                          <p:attrName>style.visibility</p:attrName>
                                        </p:attrNameLst>
                                      </p:cBhvr>
                                      <p:to>
                                        <p:strVal val="visible"/>
                                      </p:to>
                                    </p:set>
                                    <p:animEffect transition="in" filter="strips(downRight)">
                                      <p:cBhvr>
                                        <p:cTn id="67" dur="500"/>
                                        <p:tgtEl>
                                          <p:spTgt spid="2129943">
                                            <p:txEl>
                                              <p:pRg st="2" end="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35" grpId="0" build="p" autoUpdateAnimBg="0"/>
      <p:bldP spid="2129940" grpId="0" animBg="1"/>
      <p:bldP spid="2129941" grpId="0" build="p" autoUpdateAnimBg="0"/>
      <p:bldP spid="2129942" grpId="0" animBg="1" autoUpdateAnimBg="0"/>
      <p:bldP spid="21299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3FB6D412-6A95-4FC8-8157-1F448CC259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77499CB-F975-4087-B7E2-DB4D7B5D961C}" type="slidenum">
              <a:rPr lang="zh-CN" altLang="en-US" sz="1400" b="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A922A69A-E26F-41C3-B2AD-1DED73FB61BA}"/>
              </a:ext>
            </a:extLst>
          </p:cNvPr>
          <p:cNvGrpSpPr>
            <a:grpSpLocks/>
          </p:cNvGrpSpPr>
          <p:nvPr/>
        </p:nvGrpSpPr>
        <p:grpSpPr bwMode="auto">
          <a:xfrm>
            <a:off x="0" y="683824"/>
            <a:ext cx="8462143" cy="915988"/>
            <a:chOff x="288" y="472"/>
            <a:chExt cx="4944" cy="577"/>
          </a:xfrm>
        </p:grpSpPr>
        <p:sp>
          <p:nvSpPr>
            <p:cNvPr id="28677" name="Text Box 4">
              <a:extLst>
                <a:ext uri="{FF2B5EF4-FFF2-40B4-BE49-F238E27FC236}">
                  <a16:creationId xmlns:a16="http://schemas.microsoft.com/office/drawing/2014/main" id="{5D2204C1-ACEC-4CDE-8557-6A8552E10425}"/>
                </a:ext>
              </a:extLst>
            </p:cNvPr>
            <p:cNvSpPr txBox="1">
              <a:spLocks noChangeArrowheads="1"/>
            </p:cNvSpPr>
            <p:nvPr/>
          </p:nvSpPr>
          <p:spPr bwMode="auto">
            <a:xfrm>
              <a:off x="288" y="472"/>
              <a:ext cx="49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Arial" panose="020B0604020202020204" pitchFamily="34" charset="0"/>
                  <a:ea typeface="宋体" panose="02010600030101010101" pitchFamily="2" charset="-122"/>
                </a:rPr>
                <a:t>【</a:t>
              </a:r>
              <a:r>
                <a:rPr kumimoji="1" lang="en-US" altLang="zh-CN" dirty="0" err="1">
                  <a:latin typeface="Times New Roman" panose="02020603050405020304" pitchFamily="18" charset="0"/>
                  <a:ea typeface="宋体" panose="02010600030101010101" pitchFamily="2" charset="-122"/>
                </a:rPr>
                <a:t>Definition】A</a:t>
              </a:r>
              <a:r>
                <a:rPr kumimoji="1" lang="en-US" altLang="zh-CN" dirty="0">
                  <a:latin typeface="Times New Roman" panose="02020603050405020304" pitchFamily="18" charset="0"/>
                  <a:ea typeface="宋体" panose="02010600030101010101" pitchFamily="2" charset="-122"/>
                </a:rPr>
                <a:t> relation </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 on a set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is </a:t>
              </a:r>
              <a:r>
                <a:rPr kumimoji="1" lang="en-US" altLang="zh-CN" dirty="0">
                  <a:solidFill>
                    <a:srgbClr val="FF0000"/>
                  </a:solidFill>
                  <a:latin typeface="Times New Roman" panose="02020603050405020304" pitchFamily="18" charset="0"/>
                  <a:ea typeface="宋体" panose="02010600030101010101" pitchFamily="2" charset="-122"/>
                </a:rPr>
                <a:t>reflexive </a:t>
              </a:r>
              <a:r>
                <a:rPr kumimoji="1" lang="zh-CN" altLang="en-US" dirty="0">
                  <a:solidFill>
                    <a:srgbClr val="FF0000"/>
                  </a:solidFill>
                  <a:latin typeface="Times New Roman" panose="02020603050405020304" pitchFamily="18" charset="0"/>
                  <a:ea typeface="宋体" panose="02010600030101010101" pitchFamily="2" charset="-122"/>
                </a:rPr>
                <a:t>自反性</a:t>
              </a:r>
              <a:r>
                <a:rPr kumimoji="1" lang="en-US" altLang="zh-CN" dirty="0">
                  <a:solidFill>
                    <a:srgbClr val="FF0000"/>
                  </a:solidFill>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if </a:t>
              </a:r>
            </a:p>
          </p:txBody>
        </p:sp>
        <p:graphicFrame>
          <p:nvGraphicFramePr>
            <p:cNvPr id="28678" name="Object 5">
              <a:extLst>
                <a:ext uri="{FF2B5EF4-FFF2-40B4-BE49-F238E27FC236}">
                  <a16:creationId xmlns:a16="http://schemas.microsoft.com/office/drawing/2014/main" id="{5B332749-1046-4B45-B0A0-46A6C8E7F01E}"/>
                </a:ext>
              </a:extLst>
            </p:cNvPr>
            <p:cNvGraphicFramePr>
              <a:graphicFrameLocks noChangeAspect="1"/>
            </p:cNvGraphicFramePr>
            <p:nvPr>
              <p:extLst>
                <p:ext uri="{D42A27DB-BD31-4B8C-83A1-F6EECF244321}">
                  <p14:modId xmlns:p14="http://schemas.microsoft.com/office/powerpoint/2010/main" val="2301866152"/>
                </p:ext>
              </p:extLst>
            </p:nvPr>
          </p:nvGraphicFramePr>
          <p:xfrm>
            <a:off x="1578" y="821"/>
            <a:ext cx="2461" cy="228"/>
          </p:xfrm>
          <a:graphic>
            <a:graphicData uri="http://schemas.openxmlformats.org/presentationml/2006/ole">
              <mc:AlternateContent xmlns:mc="http://schemas.openxmlformats.org/markup-compatibility/2006">
                <mc:Choice xmlns:v="urn:schemas-microsoft-com:vml" Requires="v">
                  <p:oleObj spid="_x0000_s6333" name="Equation" r:id="rId4" imgW="2361960" imgH="215640" progId="Equation.DSMT4">
                    <p:embed/>
                  </p:oleObj>
                </mc:Choice>
                <mc:Fallback>
                  <p:oleObj name="Equation" r:id="rId4" imgW="2361960" imgH="215640" progId="Equation.DSMT4">
                    <p:embed/>
                    <p:pic>
                      <p:nvPicPr>
                        <p:cNvPr id="0" name="Object 5"/>
                        <p:cNvPicPr>
                          <a:picLocks noChangeAspect="1" noChangeArrowheads="1"/>
                        </p:cNvPicPr>
                        <p:nvPr/>
                      </p:nvPicPr>
                      <p:blipFill>
                        <a:blip r:embed="rId5"/>
                        <a:srcRect/>
                        <a:stretch>
                          <a:fillRect/>
                        </a:stretch>
                      </p:blipFill>
                      <p:spPr bwMode="auto">
                        <a:xfrm>
                          <a:off x="1578" y="821"/>
                          <a:ext cx="246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12838" name="Object 6">
            <a:extLst>
              <a:ext uri="{FF2B5EF4-FFF2-40B4-BE49-F238E27FC236}">
                <a16:creationId xmlns:a16="http://schemas.microsoft.com/office/drawing/2014/main" id="{8C386CA7-7AE6-4283-862B-F1E58512AE72}"/>
              </a:ext>
            </a:extLst>
          </p:cNvPr>
          <p:cNvGraphicFramePr>
            <a:graphicFrameLocks noChangeAspect="1"/>
          </p:cNvGraphicFramePr>
          <p:nvPr>
            <p:extLst>
              <p:ext uri="{D42A27DB-BD31-4B8C-83A1-F6EECF244321}">
                <p14:modId xmlns:p14="http://schemas.microsoft.com/office/powerpoint/2010/main" val="76836671"/>
              </p:ext>
            </p:extLst>
          </p:nvPr>
        </p:nvGraphicFramePr>
        <p:xfrm>
          <a:off x="3194050" y="1719788"/>
          <a:ext cx="2965450" cy="411162"/>
        </p:xfrm>
        <a:graphic>
          <a:graphicData uri="http://schemas.openxmlformats.org/presentationml/2006/ole">
            <mc:AlternateContent xmlns:mc="http://schemas.openxmlformats.org/markup-compatibility/2006">
              <mc:Choice xmlns:v="urn:schemas-microsoft-com:vml" Requires="v">
                <p:oleObj spid="_x0000_s6334" r:id="rId6" imgW="1435100" imgH="203200" progId="Equation.3">
                  <p:embed/>
                </p:oleObj>
              </mc:Choice>
              <mc:Fallback>
                <p:oleObj r:id="rId6" imgW="1435100" imgH="203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4050" y="1719788"/>
                        <a:ext cx="2965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9">
            <a:extLst>
              <a:ext uri="{FF2B5EF4-FFF2-40B4-BE49-F238E27FC236}">
                <a16:creationId xmlns:a16="http://schemas.microsoft.com/office/drawing/2014/main" id="{10AD0EAC-5BD8-622F-8631-CEE1AD8DCAE2}"/>
              </a:ext>
            </a:extLst>
          </p:cNvPr>
          <p:cNvSpPr txBox="1">
            <a:spLocks noChangeArrowheads="1"/>
          </p:cNvSpPr>
          <p:nvPr/>
        </p:nvSpPr>
        <p:spPr bwMode="auto">
          <a:xfrm>
            <a:off x="990600" y="2832430"/>
            <a:ext cx="2789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b="0" dirty="0">
                <a:latin typeface="Times New Roman" panose="02020603050405020304" pitchFamily="18" charset="0"/>
                <a:ea typeface="宋体" panose="02010600030101010101" pitchFamily="2" charset="-122"/>
              </a:rPr>
              <a:t>对角线应该全为</a:t>
            </a:r>
            <a:r>
              <a:rPr kumimoji="1" lang="en-US" altLang="zh-CN" b="0" dirty="0">
                <a:latin typeface="Times New Roman" panose="02020603050405020304" pitchFamily="18" charset="0"/>
                <a:ea typeface="宋体" panose="02010600030101010101" pitchFamily="2" charset="-122"/>
              </a:rPr>
              <a:t>1</a:t>
            </a:r>
            <a:endParaRPr kumimoji="1" lang="en-US" altLang="zh-CN" b="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11">
            <a:extLst>
              <a:ext uri="{FF2B5EF4-FFF2-40B4-BE49-F238E27FC236}">
                <a16:creationId xmlns:a16="http://schemas.microsoft.com/office/drawing/2014/main" id="{6EC3D079-63F2-1938-B0A3-9F69FD5AF675}"/>
              </a:ext>
            </a:extLst>
          </p:cNvPr>
          <p:cNvGraphicFramePr>
            <a:graphicFrameLocks noChangeAspect="1"/>
          </p:cNvGraphicFramePr>
          <p:nvPr>
            <p:extLst>
              <p:ext uri="{D42A27DB-BD31-4B8C-83A1-F6EECF244321}">
                <p14:modId xmlns:p14="http://schemas.microsoft.com/office/powerpoint/2010/main" val="25365276"/>
              </p:ext>
            </p:extLst>
          </p:nvPr>
        </p:nvGraphicFramePr>
        <p:xfrm>
          <a:off x="4665936" y="2684760"/>
          <a:ext cx="2362200" cy="1577975"/>
        </p:xfrm>
        <a:graphic>
          <a:graphicData uri="http://schemas.openxmlformats.org/presentationml/2006/ole">
            <mc:AlternateContent xmlns:mc="http://schemas.openxmlformats.org/markup-compatibility/2006">
              <mc:Choice xmlns:v="urn:schemas-microsoft-com:vml" Requires="v">
                <p:oleObj spid="_x0000_s6335" name="Equation" r:id="rId8" imgW="1651000" imgH="1371600" progId="Equation.3">
                  <p:embed/>
                </p:oleObj>
              </mc:Choice>
              <mc:Fallback>
                <p:oleObj name="Equation" r:id="rId8" imgW="1651000" imgH="1371600" progId="Equation.3">
                  <p:embed/>
                  <p:pic>
                    <p:nvPicPr>
                      <p:cNvPr id="1912843" name="Object 11">
                        <a:extLst>
                          <a:ext uri="{FF2B5EF4-FFF2-40B4-BE49-F238E27FC236}">
                            <a16:creationId xmlns:a16="http://schemas.microsoft.com/office/drawing/2014/main" id="{85468CD1-FCBE-4A7E-AD22-796DDCC8A0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5936" y="2684760"/>
                        <a:ext cx="2362200"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12838"/>
                                        </p:tgtEl>
                                        <p:attrNameLst>
                                          <p:attrName>style.visibility</p:attrName>
                                        </p:attrNameLst>
                                      </p:cBhvr>
                                      <p:to>
                                        <p:strVal val="visible"/>
                                      </p:to>
                                    </p:set>
                                    <p:animEffect transition="in" filter="wipe(left)">
                                      <p:cBhvr>
                                        <p:cTn id="12" dur="500"/>
                                        <p:tgtEl>
                                          <p:spTgt spid="191283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6E14FA92-9F83-403A-90E1-A97275F7E5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31030DE-35BA-4979-9C02-4419F65E89DD}" type="slidenum">
              <a:rPr lang="zh-CN" altLang="en-US" sz="1400" b="0">
                <a:latin typeface="Arial" panose="020B0604020202020204" pitchFamily="34" charset="0"/>
                <a:ea typeface="宋体" panose="02010600030101010101" pitchFamily="2" charset="-122"/>
              </a:rPr>
              <a:pPr/>
              <a:t>40</a:t>
            </a:fld>
            <a:endParaRPr lang="en-US" altLang="zh-CN" sz="1400" b="0">
              <a:latin typeface="Arial" panose="020B0604020202020204" pitchFamily="34" charset="0"/>
              <a:ea typeface="宋体" panose="02010600030101010101" pitchFamily="2" charset="-122"/>
            </a:endParaRPr>
          </a:p>
        </p:txBody>
      </p:sp>
      <p:sp>
        <p:nvSpPr>
          <p:cNvPr id="2134019" name="Text Box 3">
            <a:extLst>
              <a:ext uri="{FF2B5EF4-FFF2-40B4-BE49-F238E27FC236}">
                <a16:creationId xmlns:a16="http://schemas.microsoft.com/office/drawing/2014/main" id="{8A192AD4-763B-4963-BF98-25ADCFF1CECC}"/>
              </a:ext>
            </a:extLst>
          </p:cNvPr>
          <p:cNvSpPr txBox="1">
            <a:spLocks noChangeArrowheads="1"/>
          </p:cNvSpPr>
          <p:nvPr/>
        </p:nvSpPr>
        <p:spPr bwMode="auto">
          <a:xfrm>
            <a:off x="381000" y="609600"/>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10. Lattices </a:t>
            </a: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格</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2134020" name="Line 4">
            <a:extLst>
              <a:ext uri="{FF2B5EF4-FFF2-40B4-BE49-F238E27FC236}">
                <a16:creationId xmlns:a16="http://schemas.microsoft.com/office/drawing/2014/main" id="{AD063A7C-F01B-46D8-BC72-F127E5DC8480}"/>
              </a:ext>
            </a:extLst>
          </p:cNvPr>
          <p:cNvSpPr>
            <a:spLocks noChangeShapeType="1"/>
          </p:cNvSpPr>
          <p:nvPr/>
        </p:nvSpPr>
        <p:spPr bwMode="auto">
          <a:xfrm>
            <a:off x="490538" y="1066800"/>
            <a:ext cx="17526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4022" name="Text Box 6">
            <a:extLst>
              <a:ext uri="{FF2B5EF4-FFF2-40B4-BE49-F238E27FC236}">
                <a16:creationId xmlns:a16="http://schemas.microsoft.com/office/drawing/2014/main" id="{04061F69-E9C5-45E0-9F7A-1E70DDE8665F}"/>
              </a:ext>
            </a:extLst>
          </p:cNvPr>
          <p:cNvSpPr txBox="1">
            <a:spLocks noChangeArrowheads="1"/>
          </p:cNvSpPr>
          <p:nvPr/>
        </p:nvSpPr>
        <p:spPr bwMode="auto">
          <a:xfrm>
            <a:off x="457200" y="1219200"/>
            <a:ext cx="8435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dirty="0">
                <a:latin typeface="Times New Roman" panose="02020603050405020304" pitchFamily="18" charset="0"/>
                <a:ea typeface="宋体" panose="02010600030101010101" pitchFamily="2" charset="-122"/>
              </a:rPr>
              <a:t>【Definition】</a:t>
            </a:r>
            <a:r>
              <a:rPr kumimoji="1" lang="zh-CN" altLang="en-US" dirty="0">
                <a:latin typeface="Times New Roman" panose="02020603050405020304" pitchFamily="18" charset="0"/>
                <a:ea typeface="宋体" panose="02010600030101010101" pitchFamily="2" charset="-122"/>
                <a:sym typeface="cajcd fnta1" pitchFamily="18" charset="2"/>
              </a:rPr>
              <a:t>偏序集中的每对元素都有最小上界和最大下界</a:t>
            </a:r>
            <a:endParaRPr kumimoji="1" lang="en-US" altLang="zh-CN" dirty="0">
              <a:latin typeface="Times New Roman" panose="02020603050405020304" pitchFamily="18" charset="0"/>
              <a:ea typeface="宋体" panose="02010600030101010101" pitchFamily="2" charset="-122"/>
              <a:sym typeface="cajcd fnta1" pitchFamily="18" charset="2"/>
            </a:endParaRPr>
          </a:p>
        </p:txBody>
      </p:sp>
      <p:sp>
        <p:nvSpPr>
          <p:cNvPr id="61449" name="Text Box 2">
            <a:extLst>
              <a:ext uri="{FF2B5EF4-FFF2-40B4-BE49-F238E27FC236}">
                <a16:creationId xmlns:a16="http://schemas.microsoft.com/office/drawing/2014/main" id="{B676AD41-183F-4A73-B2D0-EE24144072F2}"/>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3" name="图片 2">
            <a:extLst>
              <a:ext uri="{FF2B5EF4-FFF2-40B4-BE49-F238E27FC236}">
                <a16:creationId xmlns:a16="http://schemas.microsoft.com/office/drawing/2014/main" id="{1D3BF29E-02FF-4D50-BA41-EEDABEE8ABA0}"/>
              </a:ext>
            </a:extLst>
          </p:cNvPr>
          <p:cNvPicPr>
            <a:picLocks noChangeAspect="1"/>
          </p:cNvPicPr>
          <p:nvPr/>
        </p:nvPicPr>
        <p:blipFill>
          <a:blip r:embed="rId4"/>
          <a:stretch>
            <a:fillRect/>
          </a:stretch>
        </p:blipFill>
        <p:spPr>
          <a:xfrm>
            <a:off x="1763688" y="2168860"/>
            <a:ext cx="4784741" cy="2520280"/>
          </a:xfrm>
          <a:prstGeom prst="rect">
            <a:avLst/>
          </a:prstGeom>
        </p:spPr>
      </p:pic>
      <p:pic>
        <p:nvPicPr>
          <p:cNvPr id="5" name="图片 4">
            <a:extLst>
              <a:ext uri="{FF2B5EF4-FFF2-40B4-BE49-F238E27FC236}">
                <a16:creationId xmlns:a16="http://schemas.microsoft.com/office/drawing/2014/main" id="{911F7B66-9070-43D0-A72A-7482C2FF6843}"/>
              </a:ext>
            </a:extLst>
          </p:cNvPr>
          <p:cNvPicPr>
            <a:picLocks noChangeAspect="1"/>
          </p:cNvPicPr>
          <p:nvPr/>
        </p:nvPicPr>
        <p:blipFill>
          <a:blip r:embed="rId5"/>
          <a:stretch>
            <a:fillRect/>
          </a:stretch>
        </p:blipFill>
        <p:spPr>
          <a:xfrm>
            <a:off x="599774" y="5177135"/>
            <a:ext cx="6934801" cy="426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34019"/>
                                        </p:tgtEl>
                                        <p:attrNameLst>
                                          <p:attrName>style.visibility</p:attrName>
                                        </p:attrNameLst>
                                      </p:cBhvr>
                                      <p:to>
                                        <p:strVal val="visible"/>
                                      </p:to>
                                    </p:set>
                                    <p:animEffect transition="in" filter="strips(downRight)">
                                      <p:cBhvr>
                                        <p:cTn id="7" dur="500"/>
                                        <p:tgtEl>
                                          <p:spTgt spid="213401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34020"/>
                                        </p:tgtEl>
                                        <p:attrNameLst>
                                          <p:attrName>style.visibility</p:attrName>
                                        </p:attrNameLst>
                                      </p:cBhvr>
                                      <p:to>
                                        <p:strVal val="visible"/>
                                      </p:to>
                                    </p:set>
                                    <p:animEffect transition="in" filter="wipe(left)">
                                      <p:cBhvr>
                                        <p:cTn id="11" dur="500"/>
                                        <p:tgtEl>
                                          <p:spTgt spid="21340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134022"/>
                                        </p:tgtEl>
                                        <p:attrNameLst>
                                          <p:attrName>style.visibility</p:attrName>
                                        </p:attrNameLst>
                                      </p:cBhvr>
                                      <p:to>
                                        <p:strVal val="visible"/>
                                      </p:to>
                                    </p:set>
                                    <p:animEffect transition="in" filter="strips(downRight)">
                                      <p:cBhvr>
                                        <p:cTn id="16" dur="500"/>
                                        <p:tgtEl>
                                          <p:spTgt spid="2134022"/>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019" grpId="0" autoUpdateAnimBg="0"/>
      <p:bldP spid="213402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A12B0A8D-8A8D-442A-9628-FB54AE8E7A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3DC45B3-9A6F-47D0-B236-B59B925A83D7}" type="slidenum">
              <a:rPr lang="zh-CN" altLang="en-US" sz="1400" b="0">
                <a:latin typeface="Arial" panose="020B0604020202020204" pitchFamily="34" charset="0"/>
                <a:ea typeface="宋体" panose="02010600030101010101" pitchFamily="2" charset="-122"/>
              </a:rPr>
              <a:pPr/>
              <a:t>41</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77877E9D-CEDD-4924-80F4-8BECD610538E}"/>
              </a:ext>
            </a:extLst>
          </p:cNvPr>
          <p:cNvGrpSpPr>
            <a:grpSpLocks/>
          </p:cNvGrpSpPr>
          <p:nvPr/>
        </p:nvGrpSpPr>
        <p:grpSpPr bwMode="auto">
          <a:xfrm>
            <a:off x="381000" y="533400"/>
            <a:ext cx="8153400" cy="463550"/>
            <a:chOff x="240" y="432"/>
            <a:chExt cx="5136" cy="292"/>
          </a:xfrm>
        </p:grpSpPr>
        <p:sp>
          <p:nvSpPr>
            <p:cNvPr id="63512" name="Text Box 4">
              <a:extLst>
                <a:ext uri="{FF2B5EF4-FFF2-40B4-BE49-F238E27FC236}">
                  <a16:creationId xmlns:a16="http://schemas.microsoft.com/office/drawing/2014/main" id="{576A4B68-53F9-4474-971E-F5DF3724C2D1}"/>
                </a:ext>
              </a:extLst>
            </p:cNvPr>
            <p:cNvSpPr txBox="1">
              <a:spLocks noChangeArrowheads="1"/>
            </p:cNvSpPr>
            <p:nvPr/>
          </p:nvSpPr>
          <p:spPr bwMode="auto">
            <a:xfrm>
              <a:off x="240" y="432"/>
              <a:ext cx="51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cajcd fnta1" pitchFamily="18" charset="2"/>
                </a:rPr>
                <a:t>(2)              ?</a:t>
              </a:r>
            </a:p>
          </p:txBody>
        </p:sp>
        <p:graphicFrame>
          <p:nvGraphicFramePr>
            <p:cNvPr id="63513" name="Object 5">
              <a:extLst>
                <a:ext uri="{FF2B5EF4-FFF2-40B4-BE49-F238E27FC236}">
                  <a16:creationId xmlns:a16="http://schemas.microsoft.com/office/drawing/2014/main" id="{E576A7BC-01A6-49DE-AB36-C81691501B15}"/>
                </a:ext>
              </a:extLst>
            </p:cNvPr>
            <p:cNvGraphicFramePr>
              <a:graphicFrameLocks noChangeAspect="1"/>
            </p:cNvGraphicFramePr>
            <p:nvPr/>
          </p:nvGraphicFramePr>
          <p:xfrm>
            <a:off x="612" y="453"/>
            <a:ext cx="530" cy="271"/>
          </p:xfrm>
          <a:graphic>
            <a:graphicData uri="http://schemas.openxmlformats.org/presentationml/2006/ole">
              <mc:AlternateContent xmlns:mc="http://schemas.openxmlformats.org/markup-compatibility/2006">
                <mc:Choice xmlns:v="urn:schemas-microsoft-com:vml" Requires="v">
                  <p:oleObj spid="_x0000_s83556" name="公式" r:id="rId4" imgW="393529" imgH="203112" progId="Equation.3">
                    <p:embed/>
                  </p:oleObj>
                </mc:Choice>
                <mc:Fallback>
                  <p:oleObj name="公式" r:id="rId4" imgW="393529" imgH="203112" progId="Equation.3">
                    <p:embed/>
                    <p:pic>
                      <p:nvPicPr>
                        <p:cNvPr id="63513" name="Object 5">
                          <a:extLst>
                            <a:ext uri="{FF2B5EF4-FFF2-40B4-BE49-F238E27FC236}">
                              <a16:creationId xmlns:a16="http://schemas.microsoft.com/office/drawing/2014/main" id="{E576A7BC-01A6-49DE-AB36-C81691501B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 y="453"/>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6">
            <a:extLst>
              <a:ext uri="{FF2B5EF4-FFF2-40B4-BE49-F238E27FC236}">
                <a16:creationId xmlns:a16="http://schemas.microsoft.com/office/drawing/2014/main" id="{784ADBF9-FBB1-48FD-94C9-BB584CADE0B8}"/>
              </a:ext>
            </a:extLst>
          </p:cNvPr>
          <p:cNvGrpSpPr>
            <a:grpSpLocks/>
          </p:cNvGrpSpPr>
          <p:nvPr/>
        </p:nvGrpSpPr>
        <p:grpSpPr bwMode="auto">
          <a:xfrm>
            <a:off x="990600" y="990600"/>
            <a:ext cx="7162800" cy="1531938"/>
            <a:chOff x="624" y="720"/>
            <a:chExt cx="4512" cy="965"/>
          </a:xfrm>
        </p:grpSpPr>
        <p:sp>
          <p:nvSpPr>
            <p:cNvPr id="63510" name="Text Box 7">
              <a:extLst>
                <a:ext uri="{FF2B5EF4-FFF2-40B4-BE49-F238E27FC236}">
                  <a16:creationId xmlns:a16="http://schemas.microsoft.com/office/drawing/2014/main" id="{2B7EB59B-FD9E-42AF-B707-198D3ECB4BFB}"/>
                </a:ext>
              </a:extLst>
            </p:cNvPr>
            <p:cNvSpPr txBox="1">
              <a:spLocks noChangeArrowheads="1"/>
            </p:cNvSpPr>
            <p:nvPr/>
          </p:nvSpPr>
          <p:spPr bwMode="auto">
            <a:xfrm>
              <a:off x="624" y="720"/>
              <a:ext cx="4512"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10000"/>
                </a:spcBef>
              </a:pPr>
              <a:r>
                <a:rPr kumimoji="1" lang="en-US" altLang="zh-CN" sz="2200" dirty="0" err="1">
                  <a:latin typeface="Times New Roman" panose="02020603050405020304" pitchFamily="18" charset="0"/>
                  <a:ea typeface="宋体" panose="02010600030101010101" pitchFamily="2" charset="-122"/>
                </a:rPr>
                <a:t>lub</a:t>
              </a:r>
              <a:r>
                <a:rPr kumimoji="1" lang="zh-CN" altLang="en-US" sz="2200" dirty="0">
                  <a:latin typeface="Times New Roman" panose="02020603050405020304" pitchFamily="18" charset="0"/>
                  <a:ea typeface="宋体" panose="02010600030101010101" pitchFamily="2" charset="-122"/>
                </a:rPr>
                <a:t>：</a:t>
              </a:r>
              <a:r>
                <a:rPr kumimoji="1" lang="en-US" altLang="zh-CN" sz="2200" dirty="0">
                  <a:latin typeface="Times New Roman" panose="02020603050405020304" pitchFamily="18" charset="0"/>
                  <a:ea typeface="宋体" panose="02010600030101010101" pitchFamily="2" charset="-122"/>
                </a:rPr>
                <a:t>the larger of the two elements</a:t>
              </a:r>
              <a:r>
                <a:rPr kumimoji="1" lang="zh-CN" altLang="en-US" sz="2200" dirty="0">
                  <a:latin typeface="Times New Roman" panose="02020603050405020304" pitchFamily="18" charset="0"/>
                  <a:ea typeface="宋体" panose="02010600030101010101" pitchFamily="2" charset="-122"/>
                </a:rPr>
                <a:t>，</a:t>
              </a:r>
            </a:p>
            <a:p>
              <a:pPr algn="just" eaLnBrk="1" hangingPunct="1">
                <a:spcBef>
                  <a:spcPct val="10000"/>
                </a:spcBef>
              </a:pPr>
              <a:r>
                <a:rPr kumimoji="1" lang="en-US" altLang="zh-CN" sz="2200" dirty="0" err="1">
                  <a:latin typeface="Times New Roman" panose="02020603050405020304" pitchFamily="18" charset="0"/>
                  <a:ea typeface="宋体" panose="02010600030101010101" pitchFamily="2" charset="-122"/>
                </a:rPr>
                <a:t>glb</a:t>
              </a:r>
              <a:r>
                <a:rPr kumimoji="1" lang="zh-CN" altLang="en-US" sz="2200" dirty="0">
                  <a:latin typeface="Times New Roman" panose="02020603050405020304" pitchFamily="18" charset="0"/>
                  <a:ea typeface="宋体" panose="02010600030101010101" pitchFamily="2" charset="-122"/>
                </a:rPr>
                <a:t>：</a:t>
              </a:r>
              <a:r>
                <a:rPr kumimoji="1" lang="en-US" altLang="zh-CN" sz="2200" dirty="0">
                  <a:latin typeface="Times New Roman" panose="02020603050405020304" pitchFamily="18" charset="0"/>
                  <a:ea typeface="宋体" panose="02010600030101010101" pitchFamily="2" charset="-122"/>
                </a:rPr>
                <a:t>the smaller of the two elements.</a:t>
              </a:r>
            </a:p>
            <a:p>
              <a:pPr algn="just" eaLnBrk="1" hangingPunct="1">
                <a:spcBef>
                  <a:spcPct val="10000"/>
                </a:spcBef>
              </a:pPr>
              <a:r>
                <a:rPr kumimoji="1" lang="en-US" altLang="zh-CN" sz="2200" dirty="0">
                  <a:latin typeface="Times New Roman" panose="02020603050405020304" pitchFamily="18" charset="0"/>
                  <a:ea typeface="宋体" panose="02010600030101010101" pitchFamily="2" charset="-122"/>
                </a:rPr>
                <a:t>Hence, the </a:t>
              </a:r>
              <a:r>
                <a:rPr kumimoji="1" lang="en-US" altLang="zh-CN" sz="2200" dirty="0" err="1">
                  <a:latin typeface="Times New Roman" panose="02020603050405020304" pitchFamily="18" charset="0"/>
                  <a:ea typeface="宋体" panose="02010600030101010101" pitchFamily="2" charset="-122"/>
                </a:rPr>
                <a:t>poset</a:t>
              </a:r>
              <a:r>
                <a:rPr kumimoji="1" lang="en-US" altLang="zh-CN" sz="2200" dirty="0">
                  <a:latin typeface="Times New Roman" panose="02020603050405020304" pitchFamily="18" charset="0"/>
                  <a:ea typeface="宋体" panose="02010600030101010101" pitchFamily="2" charset="-122"/>
                </a:rPr>
                <a:t>               is a lattice.</a:t>
              </a:r>
            </a:p>
            <a:p>
              <a:pPr algn="just" eaLnBrk="1" hangingPunct="1">
                <a:spcBef>
                  <a:spcPct val="10000"/>
                </a:spcBef>
              </a:pPr>
              <a:r>
                <a:rPr kumimoji="1" lang="en-US" altLang="zh-CN" sz="2200" dirty="0">
                  <a:solidFill>
                    <a:srgbClr val="FF0000"/>
                  </a:solidFill>
                  <a:latin typeface="Times New Roman" panose="02020603050405020304" pitchFamily="18" charset="0"/>
                  <a:ea typeface="宋体" panose="02010600030101010101" pitchFamily="2" charset="-122"/>
                </a:rPr>
                <a:t>Note:</a:t>
              </a:r>
              <a:r>
                <a:rPr kumimoji="1" lang="en-US" altLang="zh-CN" sz="2200" dirty="0">
                  <a:latin typeface="Times New Roman" panose="02020603050405020304" pitchFamily="18" charset="0"/>
                  <a:ea typeface="宋体" panose="02010600030101010101" pitchFamily="2" charset="-122"/>
                </a:rPr>
                <a:t>  Every totally ordered set is a lattice.</a:t>
              </a:r>
            </a:p>
          </p:txBody>
        </p:sp>
        <p:graphicFrame>
          <p:nvGraphicFramePr>
            <p:cNvPr id="63511" name="Object 8">
              <a:extLst>
                <a:ext uri="{FF2B5EF4-FFF2-40B4-BE49-F238E27FC236}">
                  <a16:creationId xmlns:a16="http://schemas.microsoft.com/office/drawing/2014/main" id="{72525EE1-5EBF-46D7-B61E-FC36F1C345EC}"/>
                </a:ext>
              </a:extLst>
            </p:cNvPr>
            <p:cNvGraphicFramePr>
              <a:graphicFrameLocks noChangeAspect="1"/>
            </p:cNvGraphicFramePr>
            <p:nvPr/>
          </p:nvGraphicFramePr>
          <p:xfrm>
            <a:off x="2016" y="1266"/>
            <a:ext cx="432" cy="221"/>
          </p:xfrm>
          <a:graphic>
            <a:graphicData uri="http://schemas.openxmlformats.org/presentationml/2006/ole">
              <mc:AlternateContent xmlns:mc="http://schemas.openxmlformats.org/markup-compatibility/2006">
                <mc:Choice xmlns:v="urn:schemas-microsoft-com:vml" Requires="v">
                  <p:oleObj spid="_x0000_s83557" name="公式" r:id="rId6" imgW="393529" imgH="203112" progId="Equation.3">
                    <p:embed/>
                  </p:oleObj>
                </mc:Choice>
                <mc:Fallback>
                  <p:oleObj name="公式" r:id="rId6" imgW="393529" imgH="203112" progId="Equation.3">
                    <p:embed/>
                    <p:pic>
                      <p:nvPicPr>
                        <p:cNvPr id="63511" name="Object 8">
                          <a:extLst>
                            <a:ext uri="{FF2B5EF4-FFF2-40B4-BE49-F238E27FC236}">
                              <a16:creationId xmlns:a16="http://schemas.microsoft.com/office/drawing/2014/main" id="{72525EE1-5EBF-46D7-B61E-FC36F1C345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266"/>
                          <a:ext cx="4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9">
            <a:extLst>
              <a:ext uri="{FF2B5EF4-FFF2-40B4-BE49-F238E27FC236}">
                <a16:creationId xmlns:a16="http://schemas.microsoft.com/office/drawing/2014/main" id="{76F60776-579A-45D8-9309-1B3C4DFCF21E}"/>
              </a:ext>
            </a:extLst>
          </p:cNvPr>
          <p:cNvGrpSpPr>
            <a:grpSpLocks/>
          </p:cNvGrpSpPr>
          <p:nvPr/>
        </p:nvGrpSpPr>
        <p:grpSpPr bwMode="auto">
          <a:xfrm>
            <a:off x="357188" y="2571750"/>
            <a:ext cx="8153400" cy="465138"/>
            <a:chOff x="240" y="1728"/>
            <a:chExt cx="5136" cy="293"/>
          </a:xfrm>
        </p:grpSpPr>
        <p:sp>
          <p:nvSpPr>
            <p:cNvPr id="63508" name="Text Box 10">
              <a:extLst>
                <a:ext uri="{FF2B5EF4-FFF2-40B4-BE49-F238E27FC236}">
                  <a16:creationId xmlns:a16="http://schemas.microsoft.com/office/drawing/2014/main" id="{043C4758-B6E5-41A4-A363-9096E49338FA}"/>
                </a:ext>
              </a:extLst>
            </p:cNvPr>
            <p:cNvSpPr txBox="1">
              <a:spLocks noChangeArrowheads="1"/>
            </p:cNvSpPr>
            <p:nvPr/>
          </p:nvSpPr>
          <p:spPr bwMode="auto">
            <a:xfrm>
              <a:off x="240" y="1728"/>
              <a:ext cx="51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cajcd fnta1" pitchFamily="18" charset="2"/>
                </a:rPr>
                <a:t>(3)             ?</a:t>
              </a:r>
            </a:p>
          </p:txBody>
        </p:sp>
        <p:graphicFrame>
          <p:nvGraphicFramePr>
            <p:cNvPr id="63509" name="Object 11">
              <a:extLst>
                <a:ext uri="{FF2B5EF4-FFF2-40B4-BE49-F238E27FC236}">
                  <a16:creationId xmlns:a16="http://schemas.microsoft.com/office/drawing/2014/main" id="{8BD1B7B2-9456-4CCA-A48E-5A74E0057905}"/>
                </a:ext>
              </a:extLst>
            </p:cNvPr>
            <p:cNvGraphicFramePr>
              <a:graphicFrameLocks noChangeAspect="1"/>
            </p:cNvGraphicFramePr>
            <p:nvPr/>
          </p:nvGraphicFramePr>
          <p:xfrm>
            <a:off x="672" y="1749"/>
            <a:ext cx="476" cy="272"/>
          </p:xfrm>
          <a:graphic>
            <a:graphicData uri="http://schemas.openxmlformats.org/presentationml/2006/ole">
              <mc:AlternateContent xmlns:mc="http://schemas.openxmlformats.org/markup-compatibility/2006">
                <mc:Choice xmlns:v="urn:schemas-microsoft-com:vml" Requires="v">
                  <p:oleObj spid="_x0000_s83558" r:id="rId8" imgW="406224" imgH="228501" progId="Equation.3">
                    <p:embed/>
                  </p:oleObj>
                </mc:Choice>
                <mc:Fallback>
                  <p:oleObj r:id="rId8" imgW="406224" imgH="228501" progId="Equation.3">
                    <p:embed/>
                    <p:pic>
                      <p:nvPicPr>
                        <p:cNvPr id="63509" name="Object 11">
                          <a:extLst>
                            <a:ext uri="{FF2B5EF4-FFF2-40B4-BE49-F238E27FC236}">
                              <a16:creationId xmlns:a16="http://schemas.microsoft.com/office/drawing/2014/main" id="{8BD1B7B2-9456-4CCA-A48E-5A74E00579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1749"/>
                          <a:ext cx="4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2">
            <a:extLst>
              <a:ext uri="{FF2B5EF4-FFF2-40B4-BE49-F238E27FC236}">
                <a16:creationId xmlns:a16="http://schemas.microsoft.com/office/drawing/2014/main" id="{A90DEF15-1AD8-4030-B02B-4E89D2C36DB6}"/>
              </a:ext>
            </a:extLst>
          </p:cNvPr>
          <p:cNvGrpSpPr>
            <a:grpSpLocks/>
          </p:cNvGrpSpPr>
          <p:nvPr/>
        </p:nvGrpSpPr>
        <p:grpSpPr bwMode="auto">
          <a:xfrm>
            <a:off x="1000125" y="3071813"/>
            <a:ext cx="7162800" cy="1547812"/>
            <a:chOff x="576" y="2208"/>
            <a:chExt cx="4512" cy="975"/>
          </a:xfrm>
        </p:grpSpPr>
        <p:sp>
          <p:nvSpPr>
            <p:cNvPr id="63505" name="Text Box 13">
              <a:extLst>
                <a:ext uri="{FF2B5EF4-FFF2-40B4-BE49-F238E27FC236}">
                  <a16:creationId xmlns:a16="http://schemas.microsoft.com/office/drawing/2014/main" id="{68EB04DB-A076-4E67-810B-B70DBFB13364}"/>
                </a:ext>
              </a:extLst>
            </p:cNvPr>
            <p:cNvSpPr txBox="1">
              <a:spLocks noChangeArrowheads="1"/>
            </p:cNvSpPr>
            <p:nvPr/>
          </p:nvSpPr>
          <p:spPr bwMode="auto">
            <a:xfrm>
              <a:off x="576" y="2208"/>
              <a:ext cx="4512" cy="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10000"/>
                </a:spcBef>
              </a:pPr>
              <a:r>
                <a:rPr kumimoji="1" lang="zh-CN" altLang="en-US" sz="2200" dirty="0">
                  <a:latin typeface="Times New Roman" panose="02020603050405020304" pitchFamily="18" charset="0"/>
                  <a:ea typeface="宋体" panose="02010600030101010101" pitchFamily="2" charset="-122"/>
                </a:rPr>
                <a:t> </a:t>
              </a:r>
            </a:p>
            <a:p>
              <a:pPr algn="just" eaLnBrk="1" hangingPunct="1">
                <a:spcBef>
                  <a:spcPct val="10000"/>
                </a:spcBef>
              </a:pPr>
              <a:r>
                <a:rPr kumimoji="1" lang="en-US" altLang="zh-CN" sz="2200" dirty="0" err="1">
                  <a:latin typeface="Times New Roman" panose="02020603050405020304" pitchFamily="18" charset="0"/>
                  <a:ea typeface="宋体" panose="02010600030101010101" pitchFamily="2" charset="-122"/>
                </a:rPr>
                <a:t>lub</a:t>
              </a:r>
              <a:r>
                <a:rPr kumimoji="1" lang="zh-CN" altLang="en-US" sz="2200" dirty="0">
                  <a:latin typeface="Times New Roman" panose="02020603050405020304" pitchFamily="18" charset="0"/>
                  <a:ea typeface="宋体" panose="02010600030101010101" pitchFamily="2" charset="-122"/>
                </a:rPr>
                <a:t>：</a:t>
              </a:r>
              <a:r>
                <a:rPr kumimoji="1" lang="en-US" altLang="zh-CN" sz="2200" dirty="0">
                  <a:latin typeface="Times New Roman" panose="02020603050405020304" pitchFamily="18" charset="0"/>
                  <a:ea typeface="宋体" panose="02010600030101010101" pitchFamily="2" charset="-122"/>
                </a:rPr>
                <a:t>the least common multiple</a:t>
              </a:r>
              <a:r>
                <a:rPr kumimoji="1" lang="zh-CN" altLang="en-US" sz="2200" dirty="0">
                  <a:latin typeface="Times New Roman" panose="02020603050405020304" pitchFamily="18" charset="0"/>
                  <a:ea typeface="宋体" panose="02010600030101010101" pitchFamily="2" charset="-122"/>
                </a:rPr>
                <a:t>，</a:t>
              </a:r>
            </a:p>
            <a:p>
              <a:pPr algn="just" eaLnBrk="1" hangingPunct="1">
                <a:spcBef>
                  <a:spcPct val="10000"/>
                </a:spcBef>
              </a:pPr>
              <a:r>
                <a:rPr kumimoji="1" lang="en-US" altLang="zh-CN" sz="2200" dirty="0" err="1">
                  <a:latin typeface="Times New Roman" panose="02020603050405020304" pitchFamily="18" charset="0"/>
                  <a:ea typeface="宋体" panose="02010600030101010101" pitchFamily="2" charset="-122"/>
                </a:rPr>
                <a:t>glb</a:t>
              </a:r>
              <a:r>
                <a:rPr kumimoji="1" lang="zh-CN" altLang="en-US" sz="2200" dirty="0">
                  <a:latin typeface="Times New Roman" panose="02020603050405020304" pitchFamily="18" charset="0"/>
                  <a:ea typeface="宋体" panose="02010600030101010101" pitchFamily="2" charset="-122"/>
                </a:rPr>
                <a:t>：</a:t>
              </a:r>
              <a:r>
                <a:rPr kumimoji="1" lang="en-US" altLang="zh-CN" sz="2200" dirty="0">
                  <a:latin typeface="Times New Roman" panose="02020603050405020304" pitchFamily="18" charset="0"/>
                  <a:ea typeface="宋体" panose="02010600030101010101" pitchFamily="2" charset="-122"/>
                </a:rPr>
                <a:t>the greatest common divisor</a:t>
              </a:r>
            </a:p>
            <a:p>
              <a:pPr algn="just" eaLnBrk="1" hangingPunct="1">
                <a:spcBef>
                  <a:spcPct val="10000"/>
                </a:spcBef>
              </a:pPr>
              <a:r>
                <a:rPr kumimoji="1" lang="en-US" altLang="zh-CN" sz="2200" dirty="0">
                  <a:latin typeface="Times New Roman" panose="02020603050405020304" pitchFamily="18" charset="0"/>
                  <a:ea typeface="宋体" panose="02010600030101010101" pitchFamily="2" charset="-122"/>
                </a:rPr>
                <a:t>Hence, the </a:t>
              </a:r>
              <a:r>
                <a:rPr kumimoji="1" lang="en-US" altLang="zh-CN" sz="2200" dirty="0" err="1">
                  <a:latin typeface="Times New Roman" panose="02020603050405020304" pitchFamily="18" charset="0"/>
                  <a:ea typeface="宋体" panose="02010600030101010101" pitchFamily="2" charset="-122"/>
                </a:rPr>
                <a:t>poset</a:t>
              </a:r>
              <a:r>
                <a:rPr kumimoji="1" lang="en-US" altLang="zh-CN" sz="2200" dirty="0">
                  <a:latin typeface="Times New Roman" panose="02020603050405020304" pitchFamily="18" charset="0"/>
                  <a:ea typeface="宋体" panose="02010600030101010101" pitchFamily="2" charset="-122"/>
                </a:rPr>
                <a:t>                 </a:t>
              </a:r>
              <a:r>
                <a:rPr kumimoji="1" lang="en-US" altLang="zh-CN" sz="2200" dirty="0">
                  <a:solidFill>
                    <a:schemeClr val="accent2"/>
                  </a:solidFill>
                  <a:latin typeface="Times New Roman" panose="02020603050405020304" pitchFamily="18" charset="0"/>
                  <a:ea typeface="宋体" panose="02010600030101010101" pitchFamily="2" charset="-122"/>
                </a:rPr>
                <a:t>is a lattice. </a:t>
              </a:r>
            </a:p>
          </p:txBody>
        </p:sp>
        <p:graphicFrame>
          <p:nvGraphicFramePr>
            <p:cNvPr id="63506" name="Object 14">
              <a:extLst>
                <a:ext uri="{FF2B5EF4-FFF2-40B4-BE49-F238E27FC236}">
                  <a16:creationId xmlns:a16="http://schemas.microsoft.com/office/drawing/2014/main" id="{6D92465B-3038-4DCC-832C-F4695ADDC80B}"/>
                </a:ext>
              </a:extLst>
            </p:cNvPr>
            <p:cNvGraphicFramePr>
              <a:graphicFrameLocks noChangeAspect="1"/>
            </p:cNvGraphicFramePr>
            <p:nvPr/>
          </p:nvGraphicFramePr>
          <p:xfrm>
            <a:off x="624" y="2208"/>
            <a:ext cx="720" cy="243"/>
          </p:xfrm>
          <a:graphic>
            <a:graphicData uri="http://schemas.openxmlformats.org/presentationml/2006/ole">
              <mc:AlternateContent xmlns:mc="http://schemas.openxmlformats.org/markup-compatibility/2006">
                <mc:Choice xmlns:v="urn:schemas-microsoft-com:vml" Requires="v">
                  <p:oleObj spid="_x0000_s83559" name="Equation" r:id="rId10" imgW="672808" imgH="228501" progId="Equation.3">
                    <p:embed/>
                  </p:oleObj>
                </mc:Choice>
                <mc:Fallback>
                  <p:oleObj name="Equation" r:id="rId10" imgW="672808" imgH="228501" progId="Equation.3">
                    <p:embed/>
                    <p:pic>
                      <p:nvPicPr>
                        <p:cNvPr id="63506" name="Object 14">
                          <a:extLst>
                            <a:ext uri="{FF2B5EF4-FFF2-40B4-BE49-F238E27FC236}">
                              <a16:creationId xmlns:a16="http://schemas.microsoft.com/office/drawing/2014/main" id="{6D92465B-3038-4DCC-832C-F4695ADDC80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2208"/>
                          <a:ext cx="72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507" name="Object 15">
              <a:extLst>
                <a:ext uri="{FF2B5EF4-FFF2-40B4-BE49-F238E27FC236}">
                  <a16:creationId xmlns:a16="http://schemas.microsoft.com/office/drawing/2014/main" id="{9CA07185-229C-4E3A-A888-A97392673BDB}"/>
                </a:ext>
              </a:extLst>
            </p:cNvPr>
            <p:cNvGraphicFramePr>
              <a:graphicFrameLocks noChangeAspect="1"/>
            </p:cNvGraphicFramePr>
            <p:nvPr/>
          </p:nvGraphicFramePr>
          <p:xfrm>
            <a:off x="1968" y="2928"/>
            <a:ext cx="432" cy="247"/>
          </p:xfrm>
          <a:graphic>
            <a:graphicData uri="http://schemas.openxmlformats.org/presentationml/2006/ole">
              <mc:AlternateContent xmlns:mc="http://schemas.openxmlformats.org/markup-compatibility/2006">
                <mc:Choice xmlns:v="urn:schemas-microsoft-com:vml" Requires="v">
                  <p:oleObj spid="_x0000_s83560" r:id="rId12" imgW="406224" imgH="228501" progId="Equation.3">
                    <p:embed/>
                  </p:oleObj>
                </mc:Choice>
                <mc:Fallback>
                  <p:oleObj r:id="rId12" imgW="406224" imgH="228501" progId="Equation.3">
                    <p:embed/>
                    <p:pic>
                      <p:nvPicPr>
                        <p:cNvPr id="63507" name="Object 15">
                          <a:extLst>
                            <a:ext uri="{FF2B5EF4-FFF2-40B4-BE49-F238E27FC236}">
                              <a16:creationId xmlns:a16="http://schemas.microsoft.com/office/drawing/2014/main" id="{9CA07185-229C-4E3A-A888-A97392673B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2928"/>
                          <a:ext cx="43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16">
            <a:extLst>
              <a:ext uri="{FF2B5EF4-FFF2-40B4-BE49-F238E27FC236}">
                <a16:creationId xmlns:a16="http://schemas.microsoft.com/office/drawing/2014/main" id="{4F2CCF27-9245-4591-9097-6FB7076549D7}"/>
              </a:ext>
            </a:extLst>
          </p:cNvPr>
          <p:cNvGrpSpPr>
            <a:grpSpLocks/>
          </p:cNvGrpSpPr>
          <p:nvPr/>
        </p:nvGrpSpPr>
        <p:grpSpPr bwMode="auto">
          <a:xfrm>
            <a:off x="285750" y="4643438"/>
            <a:ext cx="8153400" cy="482600"/>
            <a:chOff x="192" y="2880"/>
            <a:chExt cx="5136" cy="304"/>
          </a:xfrm>
        </p:grpSpPr>
        <p:sp>
          <p:nvSpPr>
            <p:cNvPr id="63503" name="Text Box 17">
              <a:extLst>
                <a:ext uri="{FF2B5EF4-FFF2-40B4-BE49-F238E27FC236}">
                  <a16:creationId xmlns:a16="http://schemas.microsoft.com/office/drawing/2014/main" id="{9C30ED3D-2D30-48C8-B6EC-4D6642A9ACD0}"/>
                </a:ext>
              </a:extLst>
            </p:cNvPr>
            <p:cNvSpPr txBox="1">
              <a:spLocks noChangeArrowheads="1"/>
            </p:cNvSpPr>
            <p:nvPr/>
          </p:nvSpPr>
          <p:spPr bwMode="auto">
            <a:xfrm>
              <a:off x="192" y="2880"/>
              <a:ext cx="51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cajcd fnta1" pitchFamily="18" charset="2"/>
                </a:rPr>
                <a:t>(4)                       ?</a:t>
              </a:r>
            </a:p>
          </p:txBody>
        </p:sp>
        <p:graphicFrame>
          <p:nvGraphicFramePr>
            <p:cNvPr id="63504" name="Object 18">
              <a:extLst>
                <a:ext uri="{FF2B5EF4-FFF2-40B4-BE49-F238E27FC236}">
                  <a16:creationId xmlns:a16="http://schemas.microsoft.com/office/drawing/2014/main" id="{F451A390-4E18-431E-862D-82C7DAF70D95}"/>
                </a:ext>
              </a:extLst>
            </p:cNvPr>
            <p:cNvGraphicFramePr>
              <a:graphicFrameLocks noChangeAspect="1"/>
            </p:cNvGraphicFramePr>
            <p:nvPr/>
          </p:nvGraphicFramePr>
          <p:xfrm>
            <a:off x="672" y="2928"/>
            <a:ext cx="768" cy="256"/>
          </p:xfrm>
          <a:graphic>
            <a:graphicData uri="http://schemas.openxmlformats.org/presentationml/2006/ole">
              <mc:AlternateContent xmlns:mc="http://schemas.openxmlformats.org/markup-compatibility/2006">
                <mc:Choice xmlns:v="urn:schemas-microsoft-com:vml" Requires="v">
                  <p:oleObj spid="_x0000_s83561" r:id="rId13" imgW="596641" imgH="203112" progId="Equation.3">
                    <p:embed/>
                  </p:oleObj>
                </mc:Choice>
                <mc:Fallback>
                  <p:oleObj r:id="rId13" imgW="596641" imgH="203112" progId="Equation.3">
                    <p:embed/>
                    <p:pic>
                      <p:nvPicPr>
                        <p:cNvPr id="63504" name="Object 18">
                          <a:extLst>
                            <a:ext uri="{FF2B5EF4-FFF2-40B4-BE49-F238E27FC236}">
                              <a16:creationId xmlns:a16="http://schemas.microsoft.com/office/drawing/2014/main" id="{F451A390-4E18-431E-862D-82C7DAF70D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 y="2928"/>
                          <a:ext cx="76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19">
            <a:extLst>
              <a:ext uri="{FF2B5EF4-FFF2-40B4-BE49-F238E27FC236}">
                <a16:creationId xmlns:a16="http://schemas.microsoft.com/office/drawing/2014/main" id="{F1D3A3B6-8A64-4218-A1F9-F068B9DCEE42}"/>
              </a:ext>
            </a:extLst>
          </p:cNvPr>
          <p:cNvGrpSpPr>
            <a:grpSpLocks/>
          </p:cNvGrpSpPr>
          <p:nvPr/>
        </p:nvGrpSpPr>
        <p:grpSpPr bwMode="auto">
          <a:xfrm>
            <a:off x="928688" y="5132394"/>
            <a:ext cx="7162800" cy="814389"/>
            <a:chOff x="576" y="3161"/>
            <a:chExt cx="4512" cy="513"/>
          </a:xfrm>
        </p:grpSpPr>
        <p:sp>
          <p:nvSpPr>
            <p:cNvPr id="63498" name="Text Box 20">
              <a:extLst>
                <a:ext uri="{FF2B5EF4-FFF2-40B4-BE49-F238E27FC236}">
                  <a16:creationId xmlns:a16="http://schemas.microsoft.com/office/drawing/2014/main" id="{360746F5-166A-4F47-A315-3A56BE14E2BB}"/>
                </a:ext>
              </a:extLst>
            </p:cNvPr>
            <p:cNvSpPr txBox="1">
              <a:spLocks noChangeArrowheads="1"/>
            </p:cNvSpPr>
            <p:nvPr/>
          </p:nvSpPr>
          <p:spPr bwMode="auto">
            <a:xfrm>
              <a:off x="576" y="3168"/>
              <a:ext cx="4512"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10000"/>
                </a:spcBef>
              </a:pPr>
              <a:r>
                <a:rPr kumimoji="1" lang="zh-CN" altLang="en-US" sz="2200" dirty="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lub</a:t>
              </a:r>
              <a:r>
                <a:rPr kumimoji="1" lang="zh-CN" altLang="en-US"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glb</a:t>
              </a:r>
              <a:r>
                <a:rPr kumimoji="1" lang="zh-CN" altLang="en-US" sz="2200" dirty="0">
                  <a:latin typeface="Times New Roman" panose="02020603050405020304" pitchFamily="18" charset="0"/>
                  <a:ea typeface="宋体" panose="02010600030101010101" pitchFamily="2" charset="-122"/>
                </a:rPr>
                <a:t>：   </a:t>
              </a:r>
            </a:p>
            <a:p>
              <a:pPr algn="just" eaLnBrk="1" hangingPunct="1">
                <a:spcBef>
                  <a:spcPct val="10000"/>
                </a:spcBef>
              </a:pPr>
              <a:r>
                <a:rPr kumimoji="1" lang="en-US" altLang="zh-CN" sz="2200" dirty="0">
                  <a:latin typeface="Times New Roman" panose="02020603050405020304" pitchFamily="18" charset="0"/>
                  <a:ea typeface="宋体" panose="02010600030101010101" pitchFamily="2" charset="-122"/>
                </a:rPr>
                <a:t>Hence, the </a:t>
              </a:r>
              <a:r>
                <a:rPr kumimoji="1" lang="en-US" altLang="zh-CN" sz="2200" dirty="0" err="1">
                  <a:latin typeface="Times New Roman" panose="02020603050405020304" pitchFamily="18" charset="0"/>
                  <a:ea typeface="宋体" panose="02010600030101010101" pitchFamily="2" charset="-122"/>
                </a:rPr>
                <a:t>poset</a:t>
              </a:r>
              <a:r>
                <a:rPr kumimoji="1" lang="en-US" altLang="zh-CN" sz="2200" dirty="0">
                  <a:latin typeface="Times New Roman" panose="02020603050405020304" pitchFamily="18" charset="0"/>
                  <a:ea typeface="宋体" panose="02010600030101010101" pitchFamily="2" charset="-122"/>
                </a:rPr>
                <a:t>                 </a:t>
              </a:r>
              <a:r>
                <a:rPr kumimoji="1" lang="en-US" altLang="zh-CN" sz="2200" dirty="0">
                  <a:solidFill>
                    <a:schemeClr val="accent2"/>
                  </a:solidFill>
                  <a:latin typeface="Times New Roman" panose="02020603050405020304" pitchFamily="18" charset="0"/>
                  <a:ea typeface="宋体" panose="02010600030101010101" pitchFamily="2" charset="-122"/>
                </a:rPr>
                <a:t>is a lattice. </a:t>
              </a:r>
            </a:p>
          </p:txBody>
        </p:sp>
        <p:graphicFrame>
          <p:nvGraphicFramePr>
            <p:cNvPr id="63499" name="Object 21">
              <a:extLst>
                <a:ext uri="{FF2B5EF4-FFF2-40B4-BE49-F238E27FC236}">
                  <a16:creationId xmlns:a16="http://schemas.microsoft.com/office/drawing/2014/main" id="{4A1D7002-5630-4C5E-8936-20453582CDA7}"/>
                </a:ext>
              </a:extLst>
            </p:cNvPr>
            <p:cNvGraphicFramePr>
              <a:graphicFrameLocks noChangeAspect="1"/>
            </p:cNvGraphicFramePr>
            <p:nvPr>
              <p:extLst>
                <p:ext uri="{D42A27DB-BD31-4B8C-83A1-F6EECF244321}">
                  <p14:modId xmlns:p14="http://schemas.microsoft.com/office/powerpoint/2010/main" val="136783933"/>
                </p:ext>
              </p:extLst>
            </p:nvPr>
          </p:nvGraphicFramePr>
          <p:xfrm>
            <a:off x="2327" y="3161"/>
            <a:ext cx="482" cy="273"/>
          </p:xfrm>
          <a:graphic>
            <a:graphicData uri="http://schemas.openxmlformats.org/presentationml/2006/ole">
              <mc:AlternateContent xmlns:mc="http://schemas.openxmlformats.org/markup-compatibility/2006">
                <mc:Choice xmlns:v="urn:schemas-microsoft-com:vml" Requires="v">
                  <p:oleObj spid="_x0000_s83562" name="Equation" r:id="rId15" imgW="406080" imgH="228600" progId="Equation.DSMT4">
                    <p:embed/>
                  </p:oleObj>
                </mc:Choice>
                <mc:Fallback>
                  <p:oleObj name="Equation" r:id="rId15" imgW="406080" imgH="228600" progId="Equation.DSMT4">
                    <p:embed/>
                    <p:pic>
                      <p:nvPicPr>
                        <p:cNvPr id="63499" name="Object 21">
                          <a:extLst>
                            <a:ext uri="{FF2B5EF4-FFF2-40B4-BE49-F238E27FC236}">
                              <a16:creationId xmlns:a16="http://schemas.microsoft.com/office/drawing/2014/main" id="{4A1D7002-5630-4C5E-8936-20453582CDA7}"/>
                            </a:ext>
                          </a:extLst>
                        </p:cNvPr>
                        <p:cNvPicPr>
                          <a:picLocks noChangeAspect="1" noChangeArrowheads="1"/>
                        </p:cNvPicPr>
                        <p:nvPr/>
                      </p:nvPicPr>
                      <p:blipFill>
                        <a:blip r:embed="rId16"/>
                        <a:srcRect/>
                        <a:stretch>
                          <a:fillRect/>
                        </a:stretch>
                      </p:blipFill>
                      <p:spPr bwMode="auto">
                        <a:xfrm>
                          <a:off x="2327" y="3161"/>
                          <a:ext cx="48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500" name="Object 22">
              <a:extLst>
                <a:ext uri="{FF2B5EF4-FFF2-40B4-BE49-F238E27FC236}">
                  <a16:creationId xmlns:a16="http://schemas.microsoft.com/office/drawing/2014/main" id="{A49F7208-CEDD-416F-A05F-26967676720C}"/>
                </a:ext>
              </a:extLst>
            </p:cNvPr>
            <p:cNvGraphicFramePr>
              <a:graphicFrameLocks noChangeAspect="1"/>
            </p:cNvGraphicFramePr>
            <p:nvPr>
              <p:extLst>
                <p:ext uri="{D42A27DB-BD31-4B8C-83A1-F6EECF244321}">
                  <p14:modId xmlns:p14="http://schemas.microsoft.com/office/powerpoint/2010/main" val="1628536877"/>
                </p:ext>
              </p:extLst>
            </p:nvPr>
          </p:nvGraphicFramePr>
          <p:xfrm>
            <a:off x="3478" y="3161"/>
            <a:ext cx="483" cy="273"/>
          </p:xfrm>
          <a:graphic>
            <a:graphicData uri="http://schemas.openxmlformats.org/presentationml/2006/ole">
              <mc:AlternateContent xmlns:mc="http://schemas.openxmlformats.org/markup-compatibility/2006">
                <mc:Choice xmlns:v="urn:schemas-microsoft-com:vml" Requires="v">
                  <p:oleObj spid="_x0000_s83563" name="Equation" r:id="rId17" imgW="406080" imgH="228600" progId="Equation.DSMT4">
                    <p:embed/>
                  </p:oleObj>
                </mc:Choice>
                <mc:Fallback>
                  <p:oleObj name="Equation" r:id="rId17" imgW="406080" imgH="228600" progId="Equation.DSMT4">
                    <p:embed/>
                    <p:pic>
                      <p:nvPicPr>
                        <p:cNvPr id="63500" name="Object 22">
                          <a:extLst>
                            <a:ext uri="{FF2B5EF4-FFF2-40B4-BE49-F238E27FC236}">
                              <a16:creationId xmlns:a16="http://schemas.microsoft.com/office/drawing/2014/main" id="{A49F7208-CEDD-416F-A05F-26967676720C}"/>
                            </a:ext>
                          </a:extLst>
                        </p:cNvPr>
                        <p:cNvPicPr>
                          <a:picLocks noChangeAspect="1" noChangeArrowheads="1"/>
                        </p:cNvPicPr>
                        <p:nvPr/>
                      </p:nvPicPr>
                      <p:blipFill>
                        <a:blip r:embed="rId18"/>
                        <a:srcRect/>
                        <a:stretch>
                          <a:fillRect/>
                        </a:stretch>
                      </p:blipFill>
                      <p:spPr bwMode="auto">
                        <a:xfrm>
                          <a:off x="3478" y="3161"/>
                          <a:ext cx="48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501" name="Object 23">
              <a:extLst>
                <a:ext uri="{FF2B5EF4-FFF2-40B4-BE49-F238E27FC236}">
                  <a16:creationId xmlns:a16="http://schemas.microsoft.com/office/drawing/2014/main" id="{6014C3A5-BB06-4BCE-8F38-64B162ECD694}"/>
                </a:ext>
              </a:extLst>
            </p:cNvPr>
            <p:cNvGraphicFramePr>
              <a:graphicFrameLocks noChangeAspect="1"/>
            </p:cNvGraphicFramePr>
            <p:nvPr/>
          </p:nvGraphicFramePr>
          <p:xfrm>
            <a:off x="633" y="3186"/>
            <a:ext cx="1008" cy="252"/>
          </p:xfrm>
          <a:graphic>
            <a:graphicData uri="http://schemas.openxmlformats.org/presentationml/2006/ole">
              <mc:AlternateContent xmlns:mc="http://schemas.openxmlformats.org/markup-compatibility/2006">
                <mc:Choice xmlns:v="urn:schemas-microsoft-com:vml" Requires="v">
                  <p:oleObj spid="_x0000_s83564" r:id="rId19" imgW="888614" imgH="215806" progId="Equation.3">
                    <p:embed/>
                  </p:oleObj>
                </mc:Choice>
                <mc:Fallback>
                  <p:oleObj r:id="rId19" imgW="888614" imgH="215806" progId="Equation.3">
                    <p:embed/>
                    <p:pic>
                      <p:nvPicPr>
                        <p:cNvPr id="63501" name="Object 23">
                          <a:extLst>
                            <a:ext uri="{FF2B5EF4-FFF2-40B4-BE49-F238E27FC236}">
                              <a16:creationId xmlns:a16="http://schemas.microsoft.com/office/drawing/2014/main" id="{6014C3A5-BB06-4BCE-8F38-64B162ECD69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3" y="3186"/>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502" name="Object 24">
              <a:extLst>
                <a:ext uri="{FF2B5EF4-FFF2-40B4-BE49-F238E27FC236}">
                  <a16:creationId xmlns:a16="http://schemas.microsoft.com/office/drawing/2014/main" id="{4326E2B1-EAC9-423F-9CDD-0CC815C41D34}"/>
                </a:ext>
              </a:extLst>
            </p:cNvPr>
            <p:cNvGraphicFramePr>
              <a:graphicFrameLocks noChangeAspect="1"/>
            </p:cNvGraphicFramePr>
            <p:nvPr/>
          </p:nvGraphicFramePr>
          <p:xfrm>
            <a:off x="1884" y="3429"/>
            <a:ext cx="720" cy="240"/>
          </p:xfrm>
          <a:graphic>
            <a:graphicData uri="http://schemas.openxmlformats.org/presentationml/2006/ole">
              <mc:AlternateContent xmlns:mc="http://schemas.openxmlformats.org/markup-compatibility/2006">
                <mc:Choice xmlns:v="urn:schemas-microsoft-com:vml" Requires="v">
                  <p:oleObj spid="_x0000_s83565" r:id="rId21" imgW="596641" imgH="203112" progId="Equation.3">
                    <p:embed/>
                  </p:oleObj>
                </mc:Choice>
                <mc:Fallback>
                  <p:oleObj r:id="rId21" imgW="596641" imgH="203112" progId="Equation.3">
                    <p:embed/>
                    <p:pic>
                      <p:nvPicPr>
                        <p:cNvPr id="63502" name="Object 24">
                          <a:extLst>
                            <a:ext uri="{FF2B5EF4-FFF2-40B4-BE49-F238E27FC236}">
                              <a16:creationId xmlns:a16="http://schemas.microsoft.com/office/drawing/2014/main" id="{4326E2B1-EAC9-423F-9CDD-0CC815C41D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4" y="3429"/>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3497" name="Text Box 2">
            <a:extLst>
              <a:ext uri="{FF2B5EF4-FFF2-40B4-BE49-F238E27FC236}">
                <a16:creationId xmlns:a16="http://schemas.microsoft.com/office/drawing/2014/main" id="{C0DA40E8-61F6-4E8C-B139-29821736D9B8}"/>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down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C315C8A6-9923-4062-B8AE-FBA4887986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77389EE-65FC-4851-A497-3F891F8AE602}" type="slidenum">
              <a:rPr lang="zh-CN" altLang="en-US" sz="1400" b="0">
                <a:latin typeface="Arial" panose="020B0604020202020204" pitchFamily="34" charset="0"/>
                <a:ea typeface="宋体" panose="02010600030101010101" pitchFamily="2" charset="-122"/>
              </a:rPr>
              <a:pPr/>
              <a:t>42</a:t>
            </a:fld>
            <a:endParaRPr lang="en-US" altLang="zh-CN" sz="1400" b="0" dirty="0">
              <a:latin typeface="Arial" panose="020B0604020202020204" pitchFamily="34" charset="0"/>
              <a:ea typeface="宋体" panose="02010600030101010101" pitchFamily="2" charset="-122"/>
            </a:endParaRPr>
          </a:p>
        </p:txBody>
      </p:sp>
      <p:sp>
        <p:nvSpPr>
          <p:cNvPr id="2138115" name="Text Box 3">
            <a:extLst>
              <a:ext uri="{FF2B5EF4-FFF2-40B4-BE49-F238E27FC236}">
                <a16:creationId xmlns:a16="http://schemas.microsoft.com/office/drawing/2014/main" id="{FC920C15-C890-462F-B088-4EA17BB37AD7}"/>
              </a:ext>
            </a:extLst>
          </p:cNvPr>
          <p:cNvSpPr txBox="1">
            <a:spLocks noChangeArrowheads="1"/>
          </p:cNvSpPr>
          <p:nvPr/>
        </p:nvSpPr>
        <p:spPr bwMode="auto">
          <a:xfrm>
            <a:off x="285750" y="500063"/>
            <a:ext cx="80772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11.  Topological Sorting </a:t>
            </a: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拓扑排序</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2138116" name="Line 4">
            <a:extLst>
              <a:ext uri="{FF2B5EF4-FFF2-40B4-BE49-F238E27FC236}">
                <a16:creationId xmlns:a16="http://schemas.microsoft.com/office/drawing/2014/main" id="{D50ABB28-F9A0-4CE6-8FE2-61362D1FC0F4}"/>
              </a:ext>
            </a:extLst>
          </p:cNvPr>
          <p:cNvSpPr>
            <a:spLocks noChangeShapeType="1"/>
          </p:cNvSpPr>
          <p:nvPr/>
        </p:nvSpPr>
        <p:spPr bwMode="auto">
          <a:xfrm>
            <a:off x="357188" y="928688"/>
            <a:ext cx="3278187"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
            <a:extLst>
              <a:ext uri="{FF2B5EF4-FFF2-40B4-BE49-F238E27FC236}">
                <a16:creationId xmlns:a16="http://schemas.microsoft.com/office/drawing/2014/main" id="{32011F74-C190-410D-BB04-51DE9602A473}"/>
              </a:ext>
            </a:extLst>
          </p:cNvPr>
          <p:cNvGrpSpPr>
            <a:grpSpLocks/>
          </p:cNvGrpSpPr>
          <p:nvPr/>
        </p:nvGrpSpPr>
        <p:grpSpPr bwMode="auto">
          <a:xfrm>
            <a:off x="369312" y="1264447"/>
            <a:ext cx="8286750" cy="1200151"/>
            <a:chOff x="288" y="1930"/>
            <a:chExt cx="5220" cy="756"/>
          </a:xfrm>
        </p:grpSpPr>
        <p:sp>
          <p:nvSpPr>
            <p:cNvPr id="65545" name="Text Box 7">
              <a:extLst>
                <a:ext uri="{FF2B5EF4-FFF2-40B4-BE49-F238E27FC236}">
                  <a16:creationId xmlns:a16="http://schemas.microsoft.com/office/drawing/2014/main" id="{40F67B44-6A0B-4E39-84F4-2787590F5BC7}"/>
                </a:ext>
              </a:extLst>
            </p:cNvPr>
            <p:cNvSpPr txBox="1">
              <a:spLocks noChangeArrowheads="1"/>
            </p:cNvSpPr>
            <p:nvPr/>
          </p:nvSpPr>
          <p:spPr bwMode="auto">
            <a:xfrm>
              <a:off x="288" y="1930"/>
              <a:ext cx="522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endParaRPr kumimoji="1" lang="en-US" altLang="zh-CN" dirty="0">
                <a:latin typeface="Times New Roman" panose="02020603050405020304" pitchFamily="18" charset="0"/>
                <a:ea typeface="宋体" panose="02010600030101010101" pitchFamily="2" charset="-122"/>
              </a:endParaRPr>
            </a:p>
            <a:p>
              <a:pPr eaLnBrk="1" hangingPunct="1"/>
              <a:r>
                <a:rPr kumimoji="1" lang="zh-CN" altLang="en-US" dirty="0">
                  <a:latin typeface="Times New Roman" panose="02020603050405020304" pitchFamily="18" charset="0"/>
                  <a:ea typeface="宋体" panose="02010600030101010101" pitchFamily="2" charset="-122"/>
                </a:rPr>
                <a:t>只要         就有            ，则称一个全序</a:t>
              </a:r>
              <a:r>
                <a:rPr kumimoji="1" lang="en-US" altLang="zh-CN"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和偏序</a:t>
              </a:r>
              <a:r>
                <a:rPr kumimoji="1" lang="en-US" altLang="zh-CN" dirty="0">
                  <a:latin typeface="Times New Roman" panose="02020603050405020304" pitchFamily="18" charset="0"/>
                  <a:ea typeface="宋体" panose="02010600030101010101" pitchFamily="2" charset="-122"/>
                  <a:sym typeface="Symbol" panose="05050102010706020507" pitchFamily="18" charset="2"/>
                </a:rPr>
                <a:t>R</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是相容</a:t>
              </a:r>
              <a:r>
                <a:rPr kumimoji="1" lang="en-US" altLang="zh-CN" i="1" dirty="0">
                  <a:solidFill>
                    <a:srgbClr val="008000"/>
                  </a:solidFill>
                  <a:latin typeface="Times New Roman" panose="02020603050405020304" pitchFamily="18" charset="0"/>
                  <a:ea typeface="宋体" panose="02010600030101010101" pitchFamily="2" charset="-122"/>
                </a:rPr>
                <a:t>compatible</a:t>
              </a:r>
              <a:r>
                <a:rPr kumimoji="1" lang="en-US" altLang="zh-CN" dirty="0">
                  <a:latin typeface="Times New Roman" panose="02020603050405020304" pitchFamily="18" charset="0"/>
                  <a:ea typeface="宋体" panose="02010600030101010101" pitchFamily="2" charset="-122"/>
                </a:rPr>
                <a:t>)</a:t>
              </a:r>
            </a:p>
          </p:txBody>
        </p:sp>
        <p:graphicFrame>
          <p:nvGraphicFramePr>
            <p:cNvPr id="65546" name="Object 8">
              <a:extLst>
                <a:ext uri="{FF2B5EF4-FFF2-40B4-BE49-F238E27FC236}">
                  <a16:creationId xmlns:a16="http://schemas.microsoft.com/office/drawing/2014/main" id="{20A8F691-DB29-497A-AFE4-F62430EAB84A}"/>
                </a:ext>
              </a:extLst>
            </p:cNvPr>
            <p:cNvGraphicFramePr>
              <a:graphicFrameLocks noChangeAspect="1"/>
            </p:cNvGraphicFramePr>
            <p:nvPr>
              <p:extLst>
                <p:ext uri="{D42A27DB-BD31-4B8C-83A1-F6EECF244321}">
                  <p14:modId xmlns:p14="http://schemas.microsoft.com/office/powerpoint/2010/main" val="1143284357"/>
                </p:ext>
              </p:extLst>
            </p:nvPr>
          </p:nvGraphicFramePr>
          <p:xfrm>
            <a:off x="717" y="2172"/>
            <a:ext cx="429" cy="272"/>
          </p:xfrm>
          <a:graphic>
            <a:graphicData uri="http://schemas.openxmlformats.org/presentationml/2006/ole">
              <mc:AlternateContent xmlns:mc="http://schemas.openxmlformats.org/markup-compatibility/2006">
                <mc:Choice xmlns:v="urn:schemas-microsoft-com:vml" Requires="v">
                  <p:oleObj spid="_x0000_s84092" r:id="rId5" imgW="291594" imgH="177492" progId="Equation.3">
                    <p:embed/>
                  </p:oleObj>
                </mc:Choice>
                <mc:Fallback>
                  <p:oleObj r:id="rId5" imgW="291594" imgH="177492" progId="Equation.3">
                    <p:embed/>
                    <p:pic>
                      <p:nvPicPr>
                        <p:cNvPr id="65546" name="Object 8">
                          <a:extLst>
                            <a:ext uri="{FF2B5EF4-FFF2-40B4-BE49-F238E27FC236}">
                              <a16:creationId xmlns:a16="http://schemas.microsoft.com/office/drawing/2014/main" id="{20A8F691-DB29-497A-AFE4-F62430EAB8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 y="2172"/>
                          <a:ext cx="4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7" name="Object 9">
              <a:extLst>
                <a:ext uri="{FF2B5EF4-FFF2-40B4-BE49-F238E27FC236}">
                  <a16:creationId xmlns:a16="http://schemas.microsoft.com/office/drawing/2014/main" id="{96802234-9A5A-429A-BB8A-116BC2B433C1}"/>
                </a:ext>
              </a:extLst>
            </p:cNvPr>
            <p:cNvGraphicFramePr>
              <a:graphicFrameLocks noChangeAspect="1"/>
            </p:cNvGraphicFramePr>
            <p:nvPr>
              <p:extLst>
                <p:ext uri="{D42A27DB-BD31-4B8C-83A1-F6EECF244321}">
                  <p14:modId xmlns:p14="http://schemas.microsoft.com/office/powerpoint/2010/main" val="1571770821"/>
                </p:ext>
              </p:extLst>
            </p:nvPr>
          </p:nvGraphicFramePr>
          <p:xfrm>
            <a:off x="1575" y="2142"/>
            <a:ext cx="530" cy="272"/>
          </p:xfrm>
          <a:graphic>
            <a:graphicData uri="http://schemas.openxmlformats.org/presentationml/2006/ole">
              <mc:AlternateContent xmlns:mc="http://schemas.openxmlformats.org/markup-compatibility/2006">
                <mc:Choice xmlns:v="urn:schemas-microsoft-com:vml" Requires="v">
                  <p:oleObj spid="_x0000_s84093" name="Equation" r:id="rId7" imgW="355320" imgH="177480" progId="Equation.DSMT4">
                    <p:embed/>
                  </p:oleObj>
                </mc:Choice>
                <mc:Fallback>
                  <p:oleObj name="Equation" r:id="rId7" imgW="355320" imgH="177480" progId="Equation.DSMT4">
                    <p:embed/>
                    <p:pic>
                      <p:nvPicPr>
                        <p:cNvPr id="65547" name="Object 9">
                          <a:extLst>
                            <a:ext uri="{FF2B5EF4-FFF2-40B4-BE49-F238E27FC236}">
                              <a16:creationId xmlns:a16="http://schemas.microsoft.com/office/drawing/2014/main" id="{96802234-9A5A-429A-BB8A-116BC2B433C1}"/>
                            </a:ext>
                          </a:extLst>
                        </p:cNvPr>
                        <p:cNvPicPr>
                          <a:picLocks noChangeAspect="1" noChangeArrowheads="1"/>
                        </p:cNvPicPr>
                        <p:nvPr/>
                      </p:nvPicPr>
                      <p:blipFill>
                        <a:blip r:embed="rId8"/>
                        <a:srcRect/>
                        <a:stretch>
                          <a:fillRect/>
                        </a:stretch>
                      </p:blipFill>
                      <p:spPr bwMode="auto">
                        <a:xfrm>
                          <a:off x="1575" y="2142"/>
                          <a:ext cx="53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 name="Text Box 4">
            <a:extLst>
              <a:ext uri="{FF2B5EF4-FFF2-40B4-BE49-F238E27FC236}">
                <a16:creationId xmlns:a16="http://schemas.microsoft.com/office/drawing/2014/main" id="{3E5754FD-A66B-48CB-9014-8D6C24951385}"/>
              </a:ext>
            </a:extLst>
          </p:cNvPr>
          <p:cNvSpPr txBox="1">
            <a:spLocks noChangeArrowheads="1"/>
          </p:cNvSpPr>
          <p:nvPr/>
        </p:nvSpPr>
        <p:spPr bwMode="auto">
          <a:xfrm>
            <a:off x="283219" y="2811861"/>
            <a:ext cx="8971417"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zh-CN" altLang="en-US" dirty="0">
                <a:latin typeface="Times New Roman" panose="02020603050405020304" pitchFamily="18" charset="0"/>
                <a:ea typeface="宋体" panose="02010600030101010101" pitchFamily="2" charset="-122"/>
                <a:sym typeface="cajcd fnta1" pitchFamily="18" charset="2"/>
              </a:rPr>
              <a:t>从一个偏序构造一个相容的全序称为</a:t>
            </a: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topological</a:t>
            </a:r>
            <a:r>
              <a:rPr kumimoji="1" lang="en-US" altLang="zh-CN" i="1" dirty="0">
                <a:solidFill>
                  <a:schemeClr val="accent1"/>
                </a:solidFill>
                <a:latin typeface="Times New Roman" panose="02020603050405020304" pitchFamily="18" charset="0"/>
                <a:ea typeface="宋体" panose="02010600030101010101" pitchFamily="2" charset="-122"/>
                <a:sym typeface="cajcd fnta1" pitchFamily="18" charset="2"/>
              </a:rPr>
              <a:t> </a:t>
            </a:r>
            <a:r>
              <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rPr>
              <a:t>sorting</a:t>
            </a:r>
            <a:r>
              <a:rPr kumimoji="1" lang="zh-CN" altLang="en-US" i="1" dirty="0">
                <a:solidFill>
                  <a:srgbClr val="008000"/>
                </a:solidFill>
                <a:latin typeface="Times New Roman" panose="02020603050405020304" pitchFamily="18" charset="0"/>
                <a:ea typeface="宋体" panose="02010600030101010101" pitchFamily="2" charset="-122"/>
                <a:sym typeface="cajcd fnta1" pitchFamily="18" charset="2"/>
              </a:rPr>
              <a:t>拓扑排序</a:t>
            </a:r>
            <a:endParaRPr kumimoji="1" lang="en-US" altLang="zh-CN" i="1" dirty="0">
              <a:solidFill>
                <a:srgbClr val="008000"/>
              </a:solidFill>
              <a:latin typeface="Times New Roman" panose="02020603050405020304" pitchFamily="18" charset="0"/>
              <a:ea typeface="宋体" panose="02010600030101010101" pitchFamily="2" charset="-122"/>
              <a:sym typeface="cajcd fnta1" pitchFamily="18" charset="2"/>
            </a:endParaRPr>
          </a:p>
          <a:p>
            <a:pPr eaLnBrk="1" hangingPunct="1">
              <a:spcBef>
                <a:spcPct val="30000"/>
              </a:spcBef>
            </a:pPr>
            <a:endParaRPr kumimoji="1" lang="en-US" altLang="zh-CN" dirty="0">
              <a:latin typeface="Times New Roman" panose="02020603050405020304" pitchFamily="18" charset="0"/>
              <a:ea typeface="宋体" panose="02010600030101010101" pitchFamily="2" charset="-122"/>
              <a:sym typeface="cajcd fnta1" pitchFamily="18" charset="2"/>
            </a:endParaRPr>
          </a:p>
          <a:p>
            <a:pPr eaLnBrk="1" hangingPunct="1">
              <a:spcBef>
                <a:spcPct val="30000"/>
              </a:spcBef>
            </a:pPr>
            <a:r>
              <a:rPr kumimoji="1" lang="zh-CN" altLang="en-US" dirty="0">
                <a:latin typeface="Times New Roman" panose="02020603050405020304" pitchFamily="18" charset="0"/>
                <a:ea typeface="宋体" panose="02010600030101010101" pitchFamily="2" charset="-122"/>
                <a:sym typeface="cajcd fnta1" pitchFamily="18" charset="2"/>
              </a:rPr>
              <a:t>拓扑排序可能不唯一，有穷非空的偏序一定有拓扑排序</a:t>
            </a:r>
            <a:endParaRPr kumimoji="1" lang="en-US" altLang="zh-CN" dirty="0">
              <a:latin typeface="Times New Roman" panose="02020603050405020304" pitchFamily="18" charset="0"/>
              <a:ea typeface="宋体" panose="02010600030101010101" pitchFamily="2" charset="-122"/>
              <a:sym typeface="cajcd fnta1" pitchFamily="18" charset="2"/>
            </a:endParaRPr>
          </a:p>
        </p:txBody>
      </p:sp>
      <p:sp>
        <p:nvSpPr>
          <p:cNvPr id="65544" name="Text Box 2">
            <a:extLst>
              <a:ext uri="{FF2B5EF4-FFF2-40B4-BE49-F238E27FC236}">
                <a16:creationId xmlns:a16="http://schemas.microsoft.com/office/drawing/2014/main" id="{023091CF-52DA-48A7-A30B-8E10F7FD3956}"/>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3" name="图片 2">
            <a:extLst>
              <a:ext uri="{FF2B5EF4-FFF2-40B4-BE49-F238E27FC236}">
                <a16:creationId xmlns:a16="http://schemas.microsoft.com/office/drawing/2014/main" id="{545E13D5-F265-4652-9599-CC55E39F5213}"/>
              </a:ext>
            </a:extLst>
          </p:cNvPr>
          <p:cNvPicPr>
            <a:picLocks noChangeAspect="1"/>
          </p:cNvPicPr>
          <p:nvPr/>
        </p:nvPicPr>
        <p:blipFill>
          <a:blip r:embed="rId9"/>
          <a:stretch>
            <a:fillRect/>
          </a:stretch>
        </p:blipFill>
        <p:spPr>
          <a:xfrm>
            <a:off x="369311" y="4654678"/>
            <a:ext cx="7967471" cy="1510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38115"/>
                                        </p:tgtEl>
                                        <p:attrNameLst>
                                          <p:attrName>style.visibility</p:attrName>
                                        </p:attrNameLst>
                                      </p:cBhvr>
                                      <p:to>
                                        <p:strVal val="visible"/>
                                      </p:to>
                                    </p:set>
                                    <p:animEffect transition="in" filter="strips(downRight)">
                                      <p:cBhvr>
                                        <p:cTn id="7" dur="500"/>
                                        <p:tgtEl>
                                          <p:spTgt spid="2138115"/>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38116"/>
                                        </p:tgtEl>
                                        <p:attrNameLst>
                                          <p:attrName>style.visibility</p:attrName>
                                        </p:attrNameLst>
                                      </p:cBhvr>
                                      <p:to>
                                        <p:strVal val="visible"/>
                                      </p:to>
                                    </p:set>
                                    <p:animEffect transition="in" filter="wipe(left)">
                                      <p:cBhvr>
                                        <p:cTn id="11" dur="500"/>
                                        <p:tgtEl>
                                          <p:spTgt spid="21381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trips(downRight)">
                                      <p:cBhvr>
                                        <p:cTn id="21" dur="500"/>
                                        <p:tgtEl>
                                          <p:spTgt spid="17"/>
                                        </p:tgtEl>
                                      </p:cBhvr>
                                    </p:animEffect>
                                  </p:childTnLst>
                                  <p:subTnLst>
                                    <p:audio>
                                      <p:cMediaNode>
                                        <p:cTn display="0" masterRel="sameClick">
                                          <p:stCondLst>
                                            <p:cond evt="begin" delay="0">
                                              <p:tn val="19"/>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115" grpId="0" autoUpdateAnimBg="0"/>
      <p:bldP spid="1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17703F88-1814-4894-8EE5-AF2BBF9783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5798577-9468-4ED8-B078-E22AD561B905}" type="slidenum">
              <a:rPr lang="zh-CN" altLang="en-US" sz="1400" b="0">
                <a:latin typeface="Arial" panose="020B0604020202020204" pitchFamily="34" charset="0"/>
                <a:ea typeface="宋体" panose="02010600030101010101" pitchFamily="2" charset="-122"/>
              </a:rPr>
              <a:pPr/>
              <a:t>43</a:t>
            </a:fld>
            <a:endParaRPr lang="en-US" altLang="zh-CN" sz="1400" b="0">
              <a:latin typeface="Arial" panose="020B0604020202020204" pitchFamily="34" charset="0"/>
              <a:ea typeface="宋体" panose="02010600030101010101" pitchFamily="2" charset="-122"/>
            </a:endParaRPr>
          </a:p>
        </p:txBody>
      </p:sp>
      <p:sp>
        <p:nvSpPr>
          <p:cNvPr id="69637" name="Text Box 2">
            <a:extLst>
              <a:ext uri="{FF2B5EF4-FFF2-40B4-BE49-F238E27FC236}">
                <a16:creationId xmlns:a16="http://schemas.microsoft.com/office/drawing/2014/main" id="{5331B303-3A7E-4DF6-B680-F0070E943E36}"/>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3" name="图片 2">
            <a:extLst>
              <a:ext uri="{FF2B5EF4-FFF2-40B4-BE49-F238E27FC236}">
                <a16:creationId xmlns:a16="http://schemas.microsoft.com/office/drawing/2014/main" id="{96312475-0C2B-BE68-2670-D6BCC94C7792}"/>
              </a:ext>
            </a:extLst>
          </p:cNvPr>
          <p:cNvPicPr>
            <a:picLocks noChangeAspect="1"/>
          </p:cNvPicPr>
          <p:nvPr/>
        </p:nvPicPr>
        <p:blipFill>
          <a:blip r:embed="rId3"/>
          <a:stretch>
            <a:fillRect/>
          </a:stretch>
        </p:blipFill>
        <p:spPr>
          <a:xfrm>
            <a:off x="611560" y="1184296"/>
            <a:ext cx="7776864" cy="2244704"/>
          </a:xfrm>
          <a:prstGeom prst="rect">
            <a:avLst/>
          </a:prstGeom>
        </p:spPr>
      </p:pic>
      <p:sp>
        <p:nvSpPr>
          <p:cNvPr id="2" name="文本框 1">
            <a:extLst>
              <a:ext uri="{FF2B5EF4-FFF2-40B4-BE49-F238E27FC236}">
                <a16:creationId xmlns:a16="http://schemas.microsoft.com/office/drawing/2014/main" id="{EA6C42A9-0681-4572-8D0C-205FE007BD09}"/>
              </a:ext>
            </a:extLst>
          </p:cNvPr>
          <p:cNvSpPr txBox="1"/>
          <p:nvPr/>
        </p:nvSpPr>
        <p:spPr>
          <a:xfrm>
            <a:off x="1259632" y="3573016"/>
            <a:ext cx="3540968" cy="461665"/>
          </a:xfrm>
          <a:prstGeom prst="rect">
            <a:avLst/>
          </a:prstGeom>
          <a:noFill/>
        </p:spPr>
        <p:txBody>
          <a:bodyPr wrap="square" rtlCol="0">
            <a:spAutoFit/>
          </a:bodyPr>
          <a:lstStyle/>
          <a:p>
            <a:r>
              <a:rPr lang="zh-CN" altLang="en-US" dirty="0"/>
              <a:t>每次选一个极小元</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2" name="Text Box 2">
            <a:extLst>
              <a:ext uri="{FF2B5EF4-FFF2-40B4-BE49-F238E27FC236}">
                <a16:creationId xmlns:a16="http://schemas.microsoft.com/office/drawing/2014/main" id="{C4D78D94-6431-4CB9-B513-3C3A56EEEA61}"/>
              </a:ext>
            </a:extLst>
          </p:cNvPr>
          <p:cNvSpPr txBox="1">
            <a:spLocks noChangeArrowheads="1"/>
          </p:cNvSpPr>
          <p:nvPr/>
        </p:nvSpPr>
        <p:spPr bwMode="auto">
          <a:xfrm>
            <a:off x="4800600" y="381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9.6   Partial Orderings</a:t>
            </a:r>
          </a:p>
        </p:txBody>
      </p:sp>
      <p:pic>
        <p:nvPicPr>
          <p:cNvPr id="10" name="图片 9">
            <a:extLst>
              <a:ext uri="{FF2B5EF4-FFF2-40B4-BE49-F238E27FC236}">
                <a16:creationId xmlns:a16="http://schemas.microsoft.com/office/drawing/2014/main" id="{713699AB-FF74-6B88-17AF-9466D3CC8142}"/>
              </a:ext>
            </a:extLst>
          </p:cNvPr>
          <p:cNvPicPr>
            <a:picLocks noChangeAspect="1"/>
          </p:cNvPicPr>
          <p:nvPr/>
        </p:nvPicPr>
        <p:blipFill>
          <a:blip r:embed="rId3"/>
          <a:stretch>
            <a:fillRect/>
          </a:stretch>
        </p:blipFill>
        <p:spPr>
          <a:xfrm>
            <a:off x="306458" y="980728"/>
            <a:ext cx="8531084" cy="53285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85C6C07D-B554-4AA7-85E3-7A7CE7E1B7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2496FDC-8C6D-447E-B039-1161CE036676}" type="slidenum">
              <a:rPr lang="zh-CN" altLang="en-US" sz="1400" b="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1916931" name="Text Box 3">
            <a:extLst>
              <a:ext uri="{FF2B5EF4-FFF2-40B4-BE49-F238E27FC236}">
                <a16:creationId xmlns:a16="http://schemas.microsoft.com/office/drawing/2014/main" id="{B92108FB-7414-406D-A19C-DBF834E89F2E}"/>
              </a:ext>
            </a:extLst>
          </p:cNvPr>
          <p:cNvSpPr txBox="1">
            <a:spLocks noChangeArrowheads="1"/>
          </p:cNvSpPr>
          <p:nvPr/>
        </p:nvSpPr>
        <p:spPr bwMode="auto">
          <a:xfrm>
            <a:off x="457200" y="2133600"/>
            <a:ext cx="83820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pPr>
            <a:r>
              <a:rPr kumimoji="1" lang="zh-CN" altLang="en-US" dirty="0">
                <a:latin typeface="Times New Roman" panose="02020603050405020304" pitchFamily="18" charset="0"/>
                <a:ea typeface="宋体" panose="02010600030101010101" pitchFamily="2" charset="-122"/>
              </a:rPr>
              <a:t>对角线全是</a:t>
            </a:r>
            <a:r>
              <a:rPr kumimoji="1" lang="en-US" altLang="zh-CN" dirty="0">
                <a:latin typeface="Times New Roman" panose="02020603050405020304" pitchFamily="18" charset="0"/>
                <a:ea typeface="宋体" panose="02010600030101010101" pitchFamily="2" charset="-122"/>
              </a:rPr>
              <a:t>0</a:t>
            </a:r>
          </a:p>
          <a:p>
            <a:pPr lvl="1" eaLnBrk="1" hangingPunct="1">
              <a:spcBef>
                <a:spcPct val="40000"/>
              </a:spcBef>
            </a:pPr>
            <a:r>
              <a:rPr kumimoji="1" lang="zh-CN" altLang="en-US" dirty="0">
                <a:latin typeface="Times New Roman" panose="02020603050405020304" pitchFamily="18" charset="0"/>
                <a:ea typeface="宋体" panose="02010600030101010101" pitchFamily="2" charset="-122"/>
              </a:rPr>
              <a:t>可以既不是</a:t>
            </a:r>
            <a:r>
              <a:rPr kumimoji="1" lang="en-US" altLang="zh-CN" dirty="0">
                <a:latin typeface="Times New Roman" panose="02020603050405020304" pitchFamily="18" charset="0"/>
                <a:ea typeface="宋体" panose="02010600030101010101" pitchFamily="2" charset="-122"/>
              </a:rPr>
              <a:t>reflexive </a:t>
            </a:r>
            <a:r>
              <a:rPr kumimoji="1" lang="zh-CN" altLang="en-US" dirty="0">
                <a:latin typeface="Times New Roman" panose="02020603050405020304" pitchFamily="18" charset="0"/>
                <a:ea typeface="宋体" panose="02010600030101010101" pitchFamily="2" charset="-122"/>
              </a:rPr>
              <a:t>也不是</a:t>
            </a:r>
            <a:r>
              <a:rPr kumimoji="1" lang="en-US" altLang="zh-CN" dirty="0">
                <a:latin typeface="Times New Roman" panose="02020603050405020304" pitchFamily="18" charset="0"/>
                <a:ea typeface="宋体" panose="02010600030101010101" pitchFamily="2" charset="-122"/>
              </a:rPr>
              <a:t> irreflexive</a:t>
            </a:r>
          </a:p>
        </p:txBody>
      </p:sp>
      <p:grpSp>
        <p:nvGrpSpPr>
          <p:cNvPr id="2" name="Group 4">
            <a:extLst>
              <a:ext uri="{FF2B5EF4-FFF2-40B4-BE49-F238E27FC236}">
                <a16:creationId xmlns:a16="http://schemas.microsoft.com/office/drawing/2014/main" id="{0F84084A-1505-47F8-B7F1-6015DA0E0D2D}"/>
              </a:ext>
            </a:extLst>
          </p:cNvPr>
          <p:cNvGrpSpPr>
            <a:grpSpLocks/>
          </p:cNvGrpSpPr>
          <p:nvPr/>
        </p:nvGrpSpPr>
        <p:grpSpPr bwMode="auto">
          <a:xfrm>
            <a:off x="457200" y="749300"/>
            <a:ext cx="7848600" cy="1023938"/>
            <a:chOff x="288" y="472"/>
            <a:chExt cx="4944" cy="645"/>
          </a:xfrm>
        </p:grpSpPr>
        <p:sp>
          <p:nvSpPr>
            <p:cNvPr id="34822" name="Text Box 5">
              <a:extLst>
                <a:ext uri="{FF2B5EF4-FFF2-40B4-BE49-F238E27FC236}">
                  <a16:creationId xmlns:a16="http://schemas.microsoft.com/office/drawing/2014/main" id="{51E53F10-2187-46AB-8FCC-98309A4BCF74}"/>
                </a:ext>
              </a:extLst>
            </p:cNvPr>
            <p:cNvSpPr txBox="1">
              <a:spLocks noChangeArrowheads="1"/>
            </p:cNvSpPr>
            <p:nvPr/>
          </p:nvSpPr>
          <p:spPr bwMode="auto">
            <a:xfrm>
              <a:off x="288" y="472"/>
              <a:ext cx="494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Arial" panose="020B0604020202020204" pitchFamily="34" charset="0"/>
                  <a:ea typeface="宋体" panose="02010600030101010101" pitchFamily="2" charset="-122"/>
                </a:rPr>
                <a:t>【</a:t>
              </a:r>
              <a:r>
                <a:rPr kumimoji="1" lang="en-US" altLang="zh-CN" dirty="0" err="1">
                  <a:latin typeface="Arial" panose="020B0604020202020204" pitchFamily="34" charset="0"/>
                  <a:ea typeface="宋体" panose="02010600030101010101" pitchFamily="2" charset="-122"/>
                </a:rPr>
                <a:t>Definition】</a:t>
              </a:r>
              <a:r>
                <a:rPr kumimoji="1" lang="en-US" altLang="zh-CN" dirty="0" err="1">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relation </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 on a set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is </a:t>
              </a:r>
              <a:r>
                <a:rPr kumimoji="1" lang="en-US" altLang="zh-CN" i="1" dirty="0">
                  <a:solidFill>
                    <a:srgbClr val="008000"/>
                  </a:solidFill>
                  <a:latin typeface="Times New Roman" panose="02020603050405020304" pitchFamily="18" charset="0"/>
                  <a:ea typeface="宋体" panose="02010600030101010101" pitchFamily="2" charset="-122"/>
                </a:rPr>
                <a:t>irreflexive</a:t>
              </a:r>
              <a:r>
                <a:rPr kumimoji="1" lang="zh-CN" altLang="en-US" dirty="0">
                  <a:solidFill>
                    <a:srgbClr val="008000"/>
                  </a:solidFill>
                  <a:latin typeface="Times New Roman" panose="02020603050405020304" pitchFamily="18" charset="0"/>
                  <a:ea typeface="宋体" panose="02010600030101010101" pitchFamily="2" charset="-122"/>
                </a:rPr>
                <a:t>非自反</a:t>
              </a:r>
              <a:r>
                <a:rPr kumimoji="1" lang="en-US" altLang="zh-CN" dirty="0">
                  <a:solidFill>
                    <a:schemeClr val="accent1"/>
                  </a:solidFill>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 if </a:t>
              </a:r>
            </a:p>
          </p:txBody>
        </p:sp>
        <p:graphicFrame>
          <p:nvGraphicFramePr>
            <p:cNvPr id="34823" name="Object 6">
              <a:extLst>
                <a:ext uri="{FF2B5EF4-FFF2-40B4-BE49-F238E27FC236}">
                  <a16:creationId xmlns:a16="http://schemas.microsoft.com/office/drawing/2014/main" id="{84E9F61F-4691-4BB9-8217-07D31FA1AC39}"/>
                </a:ext>
              </a:extLst>
            </p:cNvPr>
            <p:cNvGraphicFramePr>
              <a:graphicFrameLocks noChangeAspect="1"/>
            </p:cNvGraphicFramePr>
            <p:nvPr/>
          </p:nvGraphicFramePr>
          <p:xfrm>
            <a:off x="1680" y="864"/>
            <a:ext cx="1824" cy="253"/>
          </p:xfrm>
          <a:graphic>
            <a:graphicData uri="http://schemas.openxmlformats.org/presentationml/2006/ole">
              <mc:AlternateContent xmlns:mc="http://schemas.openxmlformats.org/markup-compatibility/2006">
                <mc:Choice xmlns:v="urn:schemas-microsoft-com:vml" Requires="v">
                  <p:oleObj spid="_x0000_s7294" name="Equation" r:id="rId5" imgW="1435100" imgH="203200" progId="Equation.3">
                    <p:embed/>
                  </p:oleObj>
                </mc:Choice>
                <mc:Fallback>
                  <p:oleObj name="Equation" r:id="rId5" imgW="14351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864"/>
                          <a:ext cx="182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16935" name="Object 7">
            <a:extLst>
              <a:ext uri="{FF2B5EF4-FFF2-40B4-BE49-F238E27FC236}">
                <a16:creationId xmlns:a16="http://schemas.microsoft.com/office/drawing/2014/main" id="{530A8D41-DCC9-401B-AA8A-04C8268D98B5}"/>
              </a:ext>
            </a:extLst>
          </p:cNvPr>
          <p:cNvGraphicFramePr>
            <a:graphicFrameLocks noChangeAspect="1"/>
          </p:cNvGraphicFramePr>
          <p:nvPr>
            <p:extLst>
              <p:ext uri="{D42A27DB-BD31-4B8C-83A1-F6EECF244321}">
                <p14:modId xmlns:p14="http://schemas.microsoft.com/office/powerpoint/2010/main" val="884449807"/>
              </p:ext>
            </p:extLst>
          </p:nvPr>
        </p:nvGraphicFramePr>
        <p:xfrm>
          <a:off x="6588224" y="1757093"/>
          <a:ext cx="1957388" cy="1543050"/>
        </p:xfrm>
        <a:graphic>
          <a:graphicData uri="http://schemas.openxmlformats.org/presentationml/2006/ole">
            <mc:AlternateContent xmlns:mc="http://schemas.openxmlformats.org/markup-compatibility/2006">
              <mc:Choice xmlns:v="urn:schemas-microsoft-com:vml" Requires="v">
                <p:oleObj spid="_x0000_s7295" r:id="rId7" imgW="1168400" imgH="927100" progId="Equation.3">
                  <p:embed/>
                </p:oleObj>
              </mc:Choice>
              <mc:Fallback>
                <p:oleObj r:id="rId7" imgW="1168400" imgH="927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224" y="1757093"/>
                        <a:ext cx="1957388"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6931">
                                            <p:txEl>
                                              <p:pRg st="0" end="0"/>
                                            </p:txEl>
                                          </p:spTgt>
                                        </p:tgtEl>
                                        <p:attrNameLst>
                                          <p:attrName>style.visibility</p:attrName>
                                        </p:attrNameLst>
                                      </p:cBhvr>
                                      <p:to>
                                        <p:strVal val="visible"/>
                                      </p:to>
                                    </p:set>
                                    <p:animEffect transition="in" filter="wipe(left)">
                                      <p:cBhvr>
                                        <p:cTn id="12" dur="500"/>
                                        <p:tgtEl>
                                          <p:spTgt spid="191693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16931">
                                            <p:txEl>
                                              <p:pRg st="1" end="1"/>
                                            </p:txEl>
                                          </p:spTgt>
                                        </p:tgtEl>
                                        <p:attrNameLst>
                                          <p:attrName>style.visibility</p:attrName>
                                        </p:attrNameLst>
                                      </p:cBhvr>
                                      <p:to>
                                        <p:strVal val="visible"/>
                                      </p:to>
                                    </p:set>
                                    <p:animEffect transition="in" filter="wipe(left)">
                                      <p:cBhvr>
                                        <p:cTn id="17" dur="500"/>
                                        <p:tgtEl>
                                          <p:spTgt spid="191693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16935"/>
                                        </p:tgtEl>
                                        <p:attrNameLst>
                                          <p:attrName>style.visibility</p:attrName>
                                        </p:attrNameLst>
                                      </p:cBhvr>
                                      <p:to>
                                        <p:strVal val="visible"/>
                                      </p:to>
                                    </p:set>
                                    <p:animEffect transition="in" filter="wipe(left)">
                                      <p:cBhvr>
                                        <p:cTn id="22" dur="500"/>
                                        <p:tgtEl>
                                          <p:spTgt spid="1916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931"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46294100-8598-48AD-8020-C787FA52E3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05698D3-39C8-4730-A3C9-04608889F2BF}" type="slidenum">
              <a:rPr lang="zh-CN" altLang="en-US" sz="1400" b="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1921027" name="Text Box 3">
            <a:extLst>
              <a:ext uri="{FF2B5EF4-FFF2-40B4-BE49-F238E27FC236}">
                <a16:creationId xmlns:a16="http://schemas.microsoft.com/office/drawing/2014/main" id="{D59C4526-B5B8-45A5-9768-9A4801E6ED26}"/>
              </a:ext>
            </a:extLst>
          </p:cNvPr>
          <p:cNvSpPr txBox="1">
            <a:spLocks noChangeArrowheads="1"/>
          </p:cNvSpPr>
          <p:nvPr/>
        </p:nvSpPr>
        <p:spPr bwMode="auto">
          <a:xfrm>
            <a:off x="290513" y="1785938"/>
            <a:ext cx="8382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pPr>
            <a:r>
              <a:rPr kumimoji="1" lang="en-US" altLang="zh-CN">
                <a:solidFill>
                  <a:srgbClr val="FF3300"/>
                </a:solidFill>
                <a:latin typeface="Times New Roman" panose="02020603050405020304" pitchFamily="18" charset="0"/>
                <a:ea typeface="宋体" panose="02010600030101010101" pitchFamily="2" charset="-122"/>
              </a:rPr>
              <a:t>Questions: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a:p>
            <a:pPr lvl="1" eaLnBrk="1" hangingPunct="1">
              <a:spcBef>
                <a:spcPct val="40000"/>
              </a:spcBef>
              <a:buFontTx/>
              <a:buAutoNum type="arabicParenBoth"/>
            </a:pPr>
            <a:r>
              <a:rPr kumimoji="1" lang="en-US" altLang="zh-CN">
                <a:latin typeface="Times New Roman" panose="02020603050405020304" pitchFamily="18" charset="0"/>
                <a:ea typeface="宋体" panose="02010600030101010101" pitchFamily="2" charset="-122"/>
              </a:rPr>
              <a:t>The connection matrix of a symmetric relations? </a:t>
            </a:r>
          </a:p>
        </p:txBody>
      </p:sp>
      <p:sp>
        <p:nvSpPr>
          <p:cNvPr id="1921028" name="Text Box 4">
            <a:extLst>
              <a:ext uri="{FF2B5EF4-FFF2-40B4-BE49-F238E27FC236}">
                <a16:creationId xmlns:a16="http://schemas.microsoft.com/office/drawing/2014/main" id="{C6F3C7E7-389F-4F3C-A319-96DB14751EB5}"/>
              </a:ext>
            </a:extLst>
          </p:cNvPr>
          <p:cNvSpPr txBox="1">
            <a:spLocks noChangeArrowheads="1"/>
          </p:cNvSpPr>
          <p:nvPr/>
        </p:nvSpPr>
        <p:spPr bwMode="auto">
          <a:xfrm>
            <a:off x="457200" y="7493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Arial" panose="020B0604020202020204" pitchFamily="34" charset="0"/>
                <a:ea typeface="宋体" panose="02010600030101010101" pitchFamily="2" charset="-122"/>
              </a:rPr>
              <a:t>【</a:t>
            </a:r>
            <a:r>
              <a:rPr kumimoji="1" lang="en-US" altLang="zh-CN" dirty="0" err="1">
                <a:latin typeface="Arial" panose="020B0604020202020204" pitchFamily="34" charset="0"/>
                <a:ea typeface="宋体" panose="02010600030101010101" pitchFamily="2" charset="-122"/>
              </a:rPr>
              <a:t>Definition】</a:t>
            </a:r>
            <a:r>
              <a:rPr kumimoji="1" lang="en-US" altLang="zh-CN" dirty="0" err="1">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relation </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 on a set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is </a:t>
            </a:r>
            <a:r>
              <a:rPr kumimoji="1" lang="en-US" altLang="zh-CN" i="1" dirty="0">
                <a:solidFill>
                  <a:srgbClr val="008000"/>
                </a:solidFill>
                <a:latin typeface="Times New Roman" panose="02020603050405020304" pitchFamily="18" charset="0"/>
                <a:ea typeface="宋体" panose="02010600030101010101" pitchFamily="2" charset="-122"/>
              </a:rPr>
              <a:t>symmetric</a:t>
            </a:r>
            <a:r>
              <a:rPr kumimoji="1" lang="zh-CN" altLang="en-US" i="1" dirty="0">
                <a:solidFill>
                  <a:srgbClr val="008000"/>
                </a:solidFill>
                <a:latin typeface="Times New Roman" panose="02020603050405020304" pitchFamily="18" charset="0"/>
                <a:ea typeface="宋体" panose="02010600030101010101" pitchFamily="2" charset="-122"/>
              </a:rPr>
              <a:t>对称</a:t>
            </a:r>
            <a:r>
              <a:rPr kumimoji="1" lang="en-US" altLang="zh-CN" dirty="0">
                <a:latin typeface="Times New Roman" panose="02020603050405020304" pitchFamily="18" charset="0"/>
                <a:ea typeface="宋体" panose="02010600030101010101" pitchFamily="2" charset="-122"/>
              </a:rPr>
              <a:t> </a:t>
            </a:r>
            <a:r>
              <a:rPr kumimoji="1" lang="en-US" altLang="zh-CN" i="1" dirty="0">
                <a:solidFill>
                  <a:schemeClr val="accent1"/>
                </a:solidFill>
                <a:latin typeface="Times New Roman" panose="02020603050405020304" pitchFamily="18" charset="0"/>
                <a:ea typeface="宋体" panose="02010600030101010101" pitchFamily="2" charset="-122"/>
              </a:rPr>
              <a:t> </a:t>
            </a:r>
            <a:r>
              <a:rPr kumimoji="1" lang="en-US" altLang="zh-CN"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if </a:t>
            </a:r>
          </a:p>
        </p:txBody>
      </p:sp>
      <p:graphicFrame>
        <p:nvGraphicFramePr>
          <p:cNvPr id="1921029" name="Object 5">
            <a:extLst>
              <a:ext uri="{FF2B5EF4-FFF2-40B4-BE49-F238E27FC236}">
                <a16:creationId xmlns:a16="http://schemas.microsoft.com/office/drawing/2014/main" id="{30CA8FDB-DEAA-4F5A-B279-163D9827687D}"/>
              </a:ext>
            </a:extLst>
          </p:cNvPr>
          <p:cNvGraphicFramePr>
            <a:graphicFrameLocks noChangeAspect="1"/>
          </p:cNvGraphicFramePr>
          <p:nvPr/>
        </p:nvGraphicFramePr>
        <p:xfrm>
          <a:off x="2957513" y="2852738"/>
          <a:ext cx="1957387" cy="1543050"/>
        </p:xfrm>
        <a:graphic>
          <a:graphicData uri="http://schemas.openxmlformats.org/presentationml/2006/ole">
            <mc:AlternateContent xmlns:mc="http://schemas.openxmlformats.org/markup-compatibility/2006">
              <mc:Choice xmlns:v="urn:schemas-microsoft-com:vml" Requires="v">
                <p:oleObj spid="_x0000_s8318" name="Equation" r:id="rId5" imgW="1168400" imgH="927100" progId="Equation.3">
                  <p:embed/>
                </p:oleObj>
              </mc:Choice>
              <mc:Fallback>
                <p:oleObj name="Equation" r:id="rId5" imgW="1168400" imgH="927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7513" y="2852738"/>
                        <a:ext cx="1957387"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1030" name="Object 6">
            <a:extLst>
              <a:ext uri="{FF2B5EF4-FFF2-40B4-BE49-F238E27FC236}">
                <a16:creationId xmlns:a16="http://schemas.microsoft.com/office/drawing/2014/main" id="{FCE3929D-45E5-44B3-A1C0-48C822447E52}"/>
              </a:ext>
            </a:extLst>
          </p:cNvPr>
          <p:cNvGraphicFramePr>
            <a:graphicFrameLocks noChangeAspect="1"/>
          </p:cNvGraphicFramePr>
          <p:nvPr>
            <p:extLst>
              <p:ext uri="{D42A27DB-BD31-4B8C-83A1-F6EECF244321}">
                <p14:modId xmlns:p14="http://schemas.microsoft.com/office/powerpoint/2010/main" val="3377963222"/>
              </p:ext>
            </p:extLst>
          </p:nvPr>
        </p:nvGraphicFramePr>
        <p:xfrm>
          <a:off x="2557463" y="1343025"/>
          <a:ext cx="3581400" cy="384175"/>
        </p:xfrm>
        <a:graphic>
          <a:graphicData uri="http://schemas.openxmlformats.org/presentationml/2006/ole">
            <mc:AlternateContent xmlns:mc="http://schemas.openxmlformats.org/markup-compatibility/2006">
              <mc:Choice xmlns:v="urn:schemas-microsoft-com:vml" Requires="v">
                <p:oleObj spid="_x0000_s8319" name="Equation" r:id="rId7" imgW="1866600" imgH="203040" progId="Equation.DSMT4">
                  <p:embed/>
                </p:oleObj>
              </mc:Choice>
              <mc:Fallback>
                <p:oleObj name="Equation" r:id="rId7" imgW="1866600" imgH="203040" progId="Equation.DSMT4">
                  <p:embed/>
                  <p:pic>
                    <p:nvPicPr>
                      <p:cNvPr id="0" name="Object 6"/>
                      <p:cNvPicPr>
                        <a:picLocks noChangeAspect="1" noChangeArrowheads="1"/>
                      </p:cNvPicPr>
                      <p:nvPr/>
                    </p:nvPicPr>
                    <p:blipFill>
                      <a:blip r:embed="rId8"/>
                      <a:srcRect/>
                      <a:stretch>
                        <a:fillRect/>
                      </a:stretch>
                    </p:blipFill>
                    <p:spPr bwMode="auto">
                      <a:xfrm>
                        <a:off x="2557463" y="1343025"/>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21032" name="Line 8">
            <a:extLst>
              <a:ext uri="{FF2B5EF4-FFF2-40B4-BE49-F238E27FC236}">
                <a16:creationId xmlns:a16="http://schemas.microsoft.com/office/drawing/2014/main" id="{993A1BE6-26F6-4618-9AFF-CEC6FBF19CA7}"/>
              </a:ext>
            </a:extLst>
          </p:cNvPr>
          <p:cNvSpPr>
            <a:spLocks noChangeShapeType="1"/>
          </p:cNvSpPr>
          <p:nvPr/>
        </p:nvSpPr>
        <p:spPr bwMode="auto">
          <a:xfrm>
            <a:off x="3033713" y="2852738"/>
            <a:ext cx="1524000" cy="1447800"/>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1033" name="Line 9">
            <a:extLst>
              <a:ext uri="{FF2B5EF4-FFF2-40B4-BE49-F238E27FC236}">
                <a16:creationId xmlns:a16="http://schemas.microsoft.com/office/drawing/2014/main" id="{8578F244-E64B-4C1F-B9AD-88472303B2D7}"/>
              </a:ext>
            </a:extLst>
          </p:cNvPr>
          <p:cNvSpPr>
            <a:spLocks noChangeShapeType="1"/>
          </p:cNvSpPr>
          <p:nvPr/>
        </p:nvSpPr>
        <p:spPr bwMode="auto">
          <a:xfrm flipH="1">
            <a:off x="3109913" y="2928938"/>
            <a:ext cx="609600" cy="533400"/>
          </a:xfrm>
          <a:prstGeom prst="line">
            <a:avLst/>
          </a:prstGeom>
          <a:noFill/>
          <a:ln w="28575">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1034" name="Line 10">
            <a:extLst>
              <a:ext uri="{FF2B5EF4-FFF2-40B4-BE49-F238E27FC236}">
                <a16:creationId xmlns:a16="http://schemas.microsoft.com/office/drawing/2014/main" id="{712AB4EA-6363-4B92-B854-36ACED7CD2F3}"/>
              </a:ext>
            </a:extLst>
          </p:cNvPr>
          <p:cNvSpPr>
            <a:spLocks noChangeShapeType="1"/>
          </p:cNvSpPr>
          <p:nvPr/>
        </p:nvSpPr>
        <p:spPr bwMode="auto">
          <a:xfrm flipH="1">
            <a:off x="3414713" y="3309938"/>
            <a:ext cx="1066800" cy="990600"/>
          </a:xfrm>
          <a:prstGeom prst="line">
            <a:avLst/>
          </a:prstGeom>
          <a:noFill/>
          <a:ln w="28575">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21028">
                                            <p:txEl>
                                              <p:pRg st="0" end="0"/>
                                            </p:txEl>
                                          </p:spTgt>
                                        </p:tgtEl>
                                        <p:attrNameLst>
                                          <p:attrName>style.visibility</p:attrName>
                                        </p:attrNameLst>
                                      </p:cBhvr>
                                      <p:to>
                                        <p:strVal val="visible"/>
                                      </p:to>
                                    </p:set>
                                    <p:animEffect transition="in" filter="strips(downRight)">
                                      <p:cBhvr>
                                        <p:cTn id="7" dur="500"/>
                                        <p:tgtEl>
                                          <p:spTgt spid="192102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1921030"/>
                                        </p:tgtEl>
                                        <p:attrNameLst>
                                          <p:attrName>style.visibility</p:attrName>
                                        </p:attrNameLst>
                                      </p:cBhvr>
                                      <p:to>
                                        <p:strVal val="visible"/>
                                      </p:to>
                                    </p:set>
                                    <p:animEffect transition="in" filter="checkerboard(across)">
                                      <p:cBhvr>
                                        <p:cTn id="11" dur="500"/>
                                        <p:tgtEl>
                                          <p:spTgt spid="19210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21027">
                                            <p:txEl>
                                              <p:pRg st="0" end="0"/>
                                            </p:txEl>
                                          </p:spTgt>
                                        </p:tgtEl>
                                        <p:attrNameLst>
                                          <p:attrName>style.visibility</p:attrName>
                                        </p:attrNameLst>
                                      </p:cBhvr>
                                      <p:to>
                                        <p:strVal val="visible"/>
                                      </p:to>
                                    </p:set>
                                    <p:animEffect transition="in" filter="wipe(left)">
                                      <p:cBhvr>
                                        <p:cTn id="16" dur="500"/>
                                        <p:tgtEl>
                                          <p:spTgt spid="1921027">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21027">
                                            <p:txEl>
                                              <p:pRg st="1" end="1"/>
                                            </p:txEl>
                                          </p:spTgt>
                                        </p:tgtEl>
                                        <p:attrNameLst>
                                          <p:attrName>style.visibility</p:attrName>
                                        </p:attrNameLst>
                                      </p:cBhvr>
                                      <p:to>
                                        <p:strVal val="visible"/>
                                      </p:to>
                                    </p:set>
                                    <p:animEffect transition="in" filter="wipe(left)">
                                      <p:cBhvr>
                                        <p:cTn id="21" dur="500"/>
                                        <p:tgtEl>
                                          <p:spTgt spid="1921027">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PROJCTO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921029"/>
                                        </p:tgtEl>
                                        <p:attrNameLst>
                                          <p:attrName>style.visibility</p:attrName>
                                        </p:attrNameLst>
                                      </p:cBhvr>
                                      <p:to>
                                        <p:strVal val="visible"/>
                                      </p:to>
                                    </p:set>
                                    <p:animEffect transition="in" filter="wipe(left)">
                                      <p:cBhvr>
                                        <p:cTn id="26" dur="500"/>
                                        <p:tgtEl>
                                          <p:spTgt spid="19210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921032"/>
                                        </p:tgtEl>
                                        <p:attrNameLst>
                                          <p:attrName>style.visibility</p:attrName>
                                        </p:attrNameLst>
                                      </p:cBhvr>
                                      <p:to>
                                        <p:strVal val="visible"/>
                                      </p:to>
                                    </p:set>
                                    <p:animEffect transition="in" filter="strips(downRight)">
                                      <p:cBhvr>
                                        <p:cTn id="31" dur="500"/>
                                        <p:tgtEl>
                                          <p:spTgt spid="19210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1921033"/>
                                        </p:tgtEl>
                                        <p:attrNameLst>
                                          <p:attrName>style.visibility</p:attrName>
                                        </p:attrNameLst>
                                      </p:cBhvr>
                                      <p:to>
                                        <p:strVal val="visible"/>
                                      </p:to>
                                    </p:set>
                                    <p:animEffect transition="in" filter="strips(downLeft)">
                                      <p:cBhvr>
                                        <p:cTn id="36" dur="500"/>
                                        <p:tgtEl>
                                          <p:spTgt spid="19210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1921034"/>
                                        </p:tgtEl>
                                        <p:attrNameLst>
                                          <p:attrName>style.visibility</p:attrName>
                                        </p:attrNameLst>
                                      </p:cBhvr>
                                      <p:to>
                                        <p:strVal val="visible"/>
                                      </p:to>
                                    </p:set>
                                    <p:animEffect transition="in" filter="strips(downLeft)">
                                      <p:cBhvr>
                                        <p:cTn id="41" dur="500"/>
                                        <p:tgtEl>
                                          <p:spTgt spid="192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7" grpId="0" build="p" bldLvl="2" autoUpdateAnimBg="0"/>
      <p:bldP spid="1921028" grpId="0" build="p" bldLvl="2"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3BBBA83D-5246-4E05-8F59-D0DEED20129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140A385-E4FD-4053-A7DB-8D8092036EB3}" type="slidenum">
              <a:rPr lang="zh-CN" altLang="en-US" sz="1400" b="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1925124" name="Text Box 4">
            <a:extLst>
              <a:ext uri="{FF2B5EF4-FFF2-40B4-BE49-F238E27FC236}">
                <a16:creationId xmlns:a16="http://schemas.microsoft.com/office/drawing/2014/main" id="{DE6F51F6-21CC-4F7F-B7FE-718C61BABDB8}"/>
              </a:ext>
            </a:extLst>
          </p:cNvPr>
          <p:cNvSpPr txBox="1">
            <a:spLocks noChangeArrowheads="1"/>
          </p:cNvSpPr>
          <p:nvPr/>
        </p:nvSpPr>
        <p:spPr bwMode="auto">
          <a:xfrm>
            <a:off x="457200" y="749300"/>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Arial" panose="020B0604020202020204" pitchFamily="34" charset="0"/>
                <a:ea typeface="宋体" panose="02010600030101010101" pitchFamily="2" charset="-122"/>
              </a:rPr>
              <a:t>【</a:t>
            </a:r>
            <a:r>
              <a:rPr kumimoji="1" lang="en-US" altLang="zh-CN" dirty="0" err="1">
                <a:latin typeface="Arial" panose="020B0604020202020204" pitchFamily="34" charset="0"/>
                <a:ea typeface="宋体" panose="02010600030101010101" pitchFamily="2" charset="-122"/>
              </a:rPr>
              <a:t>Definition】</a:t>
            </a:r>
            <a:r>
              <a:rPr kumimoji="1" lang="en-US" altLang="zh-CN" dirty="0" err="1">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relation </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 on a set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is </a:t>
            </a:r>
            <a:r>
              <a:rPr kumimoji="1" lang="en-US" altLang="zh-CN" i="1" dirty="0">
                <a:solidFill>
                  <a:srgbClr val="008000"/>
                </a:solidFill>
                <a:latin typeface="Times New Roman" panose="02020603050405020304" pitchFamily="18" charset="0"/>
                <a:ea typeface="宋体" panose="02010600030101010101" pitchFamily="2" charset="-122"/>
              </a:rPr>
              <a:t>antisymmetric</a:t>
            </a:r>
            <a:r>
              <a:rPr kumimoji="1" lang="zh-CN" altLang="en-US" i="1" dirty="0">
                <a:solidFill>
                  <a:srgbClr val="008000"/>
                </a:solidFill>
                <a:latin typeface="Times New Roman" panose="02020603050405020304" pitchFamily="18" charset="0"/>
                <a:ea typeface="宋体" panose="02010600030101010101" pitchFamily="2" charset="-122"/>
              </a:rPr>
              <a:t>反对称</a:t>
            </a:r>
            <a:r>
              <a:rPr kumimoji="1" lang="en-US" altLang="zh-CN" i="1" dirty="0">
                <a:solidFill>
                  <a:schemeClr val="accent1"/>
                </a:solidFill>
                <a:latin typeface="Times New Roman" panose="02020603050405020304" pitchFamily="18" charset="0"/>
                <a:ea typeface="宋体" panose="02010600030101010101" pitchFamily="2" charset="-122"/>
              </a:rPr>
              <a:t>  </a:t>
            </a:r>
            <a:r>
              <a:rPr kumimoji="1" lang="en-US" altLang="zh-CN" i="1" dirty="0">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if </a:t>
            </a:r>
          </a:p>
        </p:txBody>
      </p:sp>
      <p:graphicFrame>
        <p:nvGraphicFramePr>
          <p:cNvPr id="1925125" name="Object 5">
            <a:extLst>
              <a:ext uri="{FF2B5EF4-FFF2-40B4-BE49-F238E27FC236}">
                <a16:creationId xmlns:a16="http://schemas.microsoft.com/office/drawing/2014/main" id="{6747D739-27AD-47CA-B4E1-A524C5144C72}"/>
              </a:ext>
            </a:extLst>
          </p:cNvPr>
          <p:cNvGraphicFramePr>
            <a:graphicFrameLocks noChangeAspect="1"/>
          </p:cNvGraphicFramePr>
          <p:nvPr/>
        </p:nvGraphicFramePr>
        <p:xfrm>
          <a:off x="2514600" y="1371600"/>
          <a:ext cx="4267200" cy="366713"/>
        </p:xfrm>
        <a:graphic>
          <a:graphicData uri="http://schemas.openxmlformats.org/presentationml/2006/ole">
            <mc:AlternateContent xmlns:mc="http://schemas.openxmlformats.org/markup-compatibility/2006">
              <mc:Choice xmlns:v="urn:schemas-microsoft-com:vml" Requires="v">
                <p:oleObj spid="_x0000_s9404" r:id="rId5" imgW="2336800" imgH="203200" progId="Equation.3">
                  <p:embed/>
                </p:oleObj>
              </mc:Choice>
              <mc:Fallback>
                <p:oleObj r:id="rId5" imgW="23368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37160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本框 7">
            <a:extLst>
              <a:ext uri="{FF2B5EF4-FFF2-40B4-BE49-F238E27FC236}">
                <a16:creationId xmlns:a16="http://schemas.microsoft.com/office/drawing/2014/main" id="{F5F886AB-8397-15BD-AA18-CBD0D1C2A212}"/>
              </a:ext>
            </a:extLst>
          </p:cNvPr>
          <p:cNvSpPr txBox="1"/>
          <p:nvPr/>
        </p:nvSpPr>
        <p:spPr>
          <a:xfrm>
            <a:off x="7020272" y="1347844"/>
            <a:ext cx="2250976" cy="646331"/>
          </a:xfrm>
          <a:prstGeom prst="rect">
            <a:avLst/>
          </a:prstGeom>
          <a:noFill/>
        </p:spPr>
        <p:txBody>
          <a:bodyPr wrap="square" rtlCol="0">
            <a:spAutoFit/>
          </a:bodyPr>
          <a:lstStyle/>
          <a:p>
            <a:r>
              <a:rPr lang="zh-CN" altLang="en-US" sz="1800" b="0" dirty="0"/>
              <a:t>即不存在任何一个对称对位于关系</a:t>
            </a:r>
            <a:r>
              <a:rPr lang="en-US" altLang="zh-CN" sz="1800" b="0" dirty="0"/>
              <a:t>R</a:t>
            </a:r>
            <a:r>
              <a:rPr lang="zh-CN" altLang="en-US" sz="1800" b="0" dirty="0"/>
              <a:t>中</a:t>
            </a:r>
          </a:p>
        </p:txBody>
      </p:sp>
      <p:sp>
        <p:nvSpPr>
          <p:cNvPr id="24" name="Text Box 4">
            <a:extLst>
              <a:ext uri="{FF2B5EF4-FFF2-40B4-BE49-F238E27FC236}">
                <a16:creationId xmlns:a16="http://schemas.microsoft.com/office/drawing/2014/main" id="{BC6DDCA4-BF82-4B3E-89EB-6BA67D6D1CCE}"/>
              </a:ext>
            </a:extLst>
          </p:cNvPr>
          <p:cNvSpPr txBox="1">
            <a:spLocks noChangeArrowheads="1"/>
          </p:cNvSpPr>
          <p:nvPr/>
        </p:nvSpPr>
        <p:spPr bwMode="auto">
          <a:xfrm>
            <a:off x="611560" y="4288691"/>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dirty="0">
                <a:latin typeface="Arial" panose="020B0604020202020204" pitchFamily="34" charset="0"/>
                <a:ea typeface="宋体" panose="02010600030101010101" pitchFamily="2" charset="-122"/>
              </a:rPr>
              <a:t>【</a:t>
            </a:r>
            <a:r>
              <a:rPr kumimoji="1" lang="en-US" altLang="zh-CN" dirty="0" err="1">
                <a:latin typeface="Arial" panose="020B0604020202020204" pitchFamily="34" charset="0"/>
                <a:ea typeface="宋体" panose="02010600030101010101" pitchFamily="2" charset="-122"/>
              </a:rPr>
              <a:t>Definition】</a:t>
            </a:r>
            <a:r>
              <a:rPr kumimoji="1" lang="en-US" altLang="zh-CN" dirty="0" err="1">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relation </a:t>
            </a:r>
            <a:r>
              <a:rPr kumimoji="1" lang="en-US" altLang="zh-CN" i="1" dirty="0">
                <a:latin typeface="Times New Roman" panose="02020603050405020304" pitchFamily="18" charset="0"/>
                <a:ea typeface="宋体" panose="02010600030101010101" pitchFamily="2" charset="-122"/>
              </a:rPr>
              <a:t>R</a:t>
            </a:r>
            <a:r>
              <a:rPr kumimoji="1" lang="en-US" altLang="zh-CN" dirty="0">
                <a:latin typeface="Times New Roman" panose="02020603050405020304" pitchFamily="18" charset="0"/>
                <a:ea typeface="宋体" panose="02010600030101010101" pitchFamily="2" charset="-122"/>
              </a:rPr>
              <a:t> on a set </a:t>
            </a:r>
            <a:r>
              <a:rPr kumimoji="1" lang="en-US" altLang="zh-CN" i="1" dirty="0">
                <a:latin typeface="Times New Roman" panose="02020603050405020304" pitchFamily="18" charset="0"/>
                <a:ea typeface="宋体" panose="02010600030101010101" pitchFamily="2" charset="-122"/>
              </a:rPr>
              <a:t>A</a:t>
            </a:r>
            <a:r>
              <a:rPr kumimoji="1" lang="en-US" altLang="zh-CN" dirty="0">
                <a:latin typeface="Times New Roman" panose="02020603050405020304" pitchFamily="18" charset="0"/>
                <a:ea typeface="宋体" panose="02010600030101010101" pitchFamily="2" charset="-122"/>
              </a:rPr>
              <a:t> is </a:t>
            </a:r>
            <a:r>
              <a:rPr kumimoji="1" lang="en-US" altLang="zh-CN" i="1" dirty="0">
                <a:solidFill>
                  <a:srgbClr val="008000"/>
                </a:solidFill>
                <a:latin typeface="Times New Roman" panose="02020603050405020304" pitchFamily="18" charset="0"/>
                <a:ea typeface="宋体" panose="02010600030101010101" pitchFamily="2" charset="-122"/>
              </a:rPr>
              <a:t>transitive</a:t>
            </a:r>
            <a:r>
              <a:rPr kumimoji="1" lang="zh-CN" altLang="en-US" i="1" dirty="0">
                <a:solidFill>
                  <a:schemeClr val="accent1"/>
                </a:solidFill>
                <a:latin typeface="Times New Roman" panose="02020603050405020304" pitchFamily="18" charset="0"/>
                <a:ea typeface="宋体" panose="02010600030101010101" pitchFamily="2" charset="-122"/>
              </a:rPr>
              <a:t>传递的</a:t>
            </a:r>
            <a:r>
              <a:rPr kumimoji="1" lang="en-US" altLang="zh-CN" dirty="0">
                <a:latin typeface="Times New Roman" panose="02020603050405020304" pitchFamily="18" charset="0"/>
                <a:ea typeface="宋体" panose="02010600030101010101" pitchFamily="2" charset="-122"/>
              </a:rPr>
              <a:t>if whenever </a:t>
            </a:r>
          </a:p>
        </p:txBody>
      </p:sp>
      <p:graphicFrame>
        <p:nvGraphicFramePr>
          <p:cNvPr id="25" name="Object 7">
            <a:extLst>
              <a:ext uri="{FF2B5EF4-FFF2-40B4-BE49-F238E27FC236}">
                <a16:creationId xmlns:a16="http://schemas.microsoft.com/office/drawing/2014/main" id="{B15D353B-E448-41A3-826E-45B7096DD5FB}"/>
              </a:ext>
            </a:extLst>
          </p:cNvPr>
          <p:cNvGraphicFramePr>
            <a:graphicFrameLocks noChangeAspect="1"/>
          </p:cNvGraphicFramePr>
          <p:nvPr>
            <p:extLst>
              <p:ext uri="{D42A27DB-BD31-4B8C-83A1-F6EECF244321}">
                <p14:modId xmlns:p14="http://schemas.microsoft.com/office/powerpoint/2010/main" val="3263598981"/>
              </p:ext>
            </p:extLst>
          </p:nvPr>
        </p:nvGraphicFramePr>
        <p:xfrm>
          <a:off x="2673723" y="4834791"/>
          <a:ext cx="4643437" cy="339725"/>
        </p:xfrm>
        <a:graphic>
          <a:graphicData uri="http://schemas.openxmlformats.org/presentationml/2006/ole">
            <mc:AlternateContent xmlns:mc="http://schemas.openxmlformats.org/markup-compatibility/2006">
              <mc:Choice xmlns:v="urn:schemas-microsoft-com:vml" Requires="v">
                <p:oleObj spid="_x0000_s9405" r:id="rId7" imgW="2730500" imgH="203200" progId="Equation.3">
                  <p:embed/>
                </p:oleObj>
              </mc:Choice>
              <mc:Fallback>
                <p:oleObj r:id="rId7" imgW="2730500" imgH="203200" progId="Equation.3">
                  <p:embed/>
                  <p:pic>
                    <p:nvPicPr>
                      <p:cNvPr id="1931271" name="Object 7">
                        <a:extLst>
                          <a:ext uri="{FF2B5EF4-FFF2-40B4-BE49-F238E27FC236}">
                            <a16:creationId xmlns:a16="http://schemas.microsoft.com/office/drawing/2014/main" id="{F94736F9-BF49-4B38-8882-EDF6F25684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3723" y="4834791"/>
                        <a:ext cx="46434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8">
            <a:extLst>
              <a:ext uri="{FF2B5EF4-FFF2-40B4-BE49-F238E27FC236}">
                <a16:creationId xmlns:a16="http://schemas.microsoft.com/office/drawing/2014/main" id="{2FD90A1E-EBE1-4E4B-8A95-5156F267C96D}"/>
              </a:ext>
            </a:extLst>
          </p:cNvPr>
          <p:cNvGraphicFramePr>
            <a:graphicFrameLocks noChangeAspect="1"/>
          </p:cNvGraphicFramePr>
          <p:nvPr>
            <p:extLst>
              <p:ext uri="{D42A27DB-BD31-4B8C-83A1-F6EECF244321}">
                <p14:modId xmlns:p14="http://schemas.microsoft.com/office/powerpoint/2010/main" val="2194255175"/>
              </p:ext>
            </p:extLst>
          </p:nvPr>
        </p:nvGraphicFramePr>
        <p:xfrm>
          <a:off x="2673723" y="5236200"/>
          <a:ext cx="2303463" cy="503238"/>
        </p:xfrm>
        <a:graphic>
          <a:graphicData uri="http://schemas.openxmlformats.org/presentationml/2006/ole">
            <mc:AlternateContent xmlns:mc="http://schemas.openxmlformats.org/markup-compatibility/2006">
              <mc:Choice xmlns:v="urn:schemas-microsoft-com:vml" Requires="v">
                <p:oleObj spid="_x0000_s9406" name="Equation" r:id="rId9" imgW="1218960" imgH="266400" progId="Equation.DSMT4">
                  <p:embed/>
                </p:oleObj>
              </mc:Choice>
              <mc:Fallback>
                <p:oleObj name="Equation" r:id="rId9" imgW="1218960" imgH="266400" progId="Equation.DSMT4">
                  <p:embed/>
                  <p:pic>
                    <p:nvPicPr>
                      <p:cNvPr id="1931272" name="Object 8">
                        <a:extLst>
                          <a:ext uri="{FF2B5EF4-FFF2-40B4-BE49-F238E27FC236}">
                            <a16:creationId xmlns:a16="http://schemas.microsoft.com/office/drawing/2014/main" id="{D1E5A783-4BCC-4940-9FEA-7A64744A9793}"/>
                          </a:ext>
                        </a:extLst>
                      </p:cNvPr>
                      <p:cNvPicPr>
                        <a:picLocks noChangeAspect="1" noChangeArrowheads="1"/>
                      </p:cNvPicPr>
                      <p:nvPr/>
                    </p:nvPicPr>
                    <p:blipFill>
                      <a:blip r:embed="rId10"/>
                      <a:srcRect/>
                      <a:stretch>
                        <a:fillRect/>
                      </a:stretch>
                    </p:blipFill>
                    <p:spPr bwMode="auto">
                      <a:xfrm>
                        <a:off x="2673723" y="5236200"/>
                        <a:ext cx="23034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图片 5">
            <a:extLst>
              <a:ext uri="{FF2B5EF4-FFF2-40B4-BE49-F238E27FC236}">
                <a16:creationId xmlns:a16="http://schemas.microsoft.com/office/drawing/2014/main" id="{E7DE3C63-4F60-4020-9E62-541FA20AE7D4}"/>
              </a:ext>
            </a:extLst>
          </p:cNvPr>
          <p:cNvPicPr>
            <a:picLocks noChangeAspect="1"/>
          </p:cNvPicPr>
          <p:nvPr/>
        </p:nvPicPr>
        <p:blipFill>
          <a:blip r:embed="rId11"/>
          <a:stretch>
            <a:fillRect/>
          </a:stretch>
        </p:blipFill>
        <p:spPr>
          <a:xfrm>
            <a:off x="2051720" y="2272076"/>
            <a:ext cx="1545336" cy="1482852"/>
          </a:xfrm>
          <a:prstGeom prst="rect">
            <a:avLst/>
          </a:prstGeom>
        </p:spPr>
      </p:pic>
      <p:sp>
        <p:nvSpPr>
          <p:cNvPr id="28" name="Text Box 6">
            <a:extLst>
              <a:ext uri="{FF2B5EF4-FFF2-40B4-BE49-F238E27FC236}">
                <a16:creationId xmlns:a16="http://schemas.microsoft.com/office/drawing/2014/main" id="{461A9211-91CB-4568-9647-8E4B76DA4D6F}"/>
              </a:ext>
            </a:extLst>
          </p:cNvPr>
          <p:cNvSpPr txBox="1">
            <a:spLocks noChangeArrowheads="1"/>
          </p:cNvSpPr>
          <p:nvPr/>
        </p:nvSpPr>
        <p:spPr bwMode="auto">
          <a:xfrm>
            <a:off x="4067175" y="2426893"/>
            <a:ext cx="401344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en-US" altLang="zh-CN" dirty="0">
                <a:latin typeface="Times New Roman" panose="02020603050405020304" pitchFamily="18" charset="0"/>
                <a:ea typeface="宋体" panose="02010600030101010101" pitchFamily="2" charset="-122"/>
              </a:rPr>
              <a:t>reflexive, symmetric, antisymmetric, transitive</a:t>
            </a:r>
          </a:p>
          <a:p>
            <a:pPr eaLnBrk="1" hangingPunct="1">
              <a:spcBef>
                <a:spcPct val="40000"/>
              </a:spcBef>
            </a:pP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既对称又反对称</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25124">
                                            <p:txEl>
                                              <p:pRg st="0" end="0"/>
                                            </p:txEl>
                                          </p:spTgt>
                                        </p:tgtEl>
                                        <p:attrNameLst>
                                          <p:attrName>style.visibility</p:attrName>
                                        </p:attrNameLst>
                                      </p:cBhvr>
                                      <p:to>
                                        <p:strVal val="visible"/>
                                      </p:to>
                                    </p:set>
                                    <p:animEffect transition="in" filter="strips(downRight)">
                                      <p:cBhvr>
                                        <p:cTn id="7" dur="500"/>
                                        <p:tgtEl>
                                          <p:spTgt spid="19251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25125"/>
                                        </p:tgtEl>
                                        <p:attrNameLst>
                                          <p:attrName>style.visibility</p:attrName>
                                        </p:attrNameLst>
                                      </p:cBhvr>
                                      <p:to>
                                        <p:strVal val="visible"/>
                                      </p:to>
                                    </p:set>
                                    <p:animEffect transition="in" filter="wipe(left)">
                                      <p:cBhvr>
                                        <p:cTn id="11" dur="500"/>
                                        <p:tgtEl>
                                          <p:spTgt spid="1925125"/>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strips(downRight)">
                                      <p:cBhvr>
                                        <p:cTn id="15" dur="500"/>
                                        <p:tgtEl>
                                          <p:spTgt spid="24">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4" name="PROJCTOR.WAV"/>
                                        </p:tgtEl>
                                      </p:cMediaNode>
                                    </p:audio>
                                  </p:sub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heckerboard(across)">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Effect transition="in" filter="wipe(left)">
                                      <p:cBhvr>
                                        <p:cTn id="28" dur="500"/>
                                        <p:tgtEl>
                                          <p:spTgt spid="2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4" name="PROJCTOR.WAV"/>
                                        </p:tgtEl>
                                      </p:cMediaNode>
                                    </p:audio>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
                                            <p:txEl>
                                              <p:pRg st="1" end="1"/>
                                            </p:txEl>
                                          </p:spTgt>
                                        </p:tgtEl>
                                        <p:attrNameLst>
                                          <p:attrName>style.visibility</p:attrName>
                                        </p:attrNameLst>
                                      </p:cBhvr>
                                      <p:to>
                                        <p:strVal val="visible"/>
                                      </p:to>
                                    </p:set>
                                    <p:animEffect transition="in" filter="wipe(left)">
                                      <p:cBhvr>
                                        <p:cTn id="33" dur="500"/>
                                        <p:tgtEl>
                                          <p:spTgt spid="28">
                                            <p:txEl>
                                              <p:pRg st="1" end="1"/>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24" grpId="0" build="p" bldLvl="2" autoUpdateAnimBg="0" advAuto="0"/>
      <p:bldP spid="24" grpId="0" build="p" bldLvl="2" autoUpdateAnimBg="0" advAuto="0"/>
      <p:bldP spid="28"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728DB6D4-CEE5-489E-A29B-FBA182BE66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142DD44-AFE3-457D-978D-9DB737A43CFC}" type="slidenum">
              <a:rPr lang="zh-CN" altLang="en-US" sz="1400" b="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1937411" name="Text Box 3">
            <a:extLst>
              <a:ext uri="{FF2B5EF4-FFF2-40B4-BE49-F238E27FC236}">
                <a16:creationId xmlns:a16="http://schemas.microsoft.com/office/drawing/2014/main" id="{AC3EDA05-1306-4AE7-9C31-B60F4DA50132}"/>
              </a:ext>
            </a:extLst>
          </p:cNvPr>
          <p:cNvSpPr txBox="1">
            <a:spLocks noChangeArrowheads="1"/>
          </p:cNvSpPr>
          <p:nvPr/>
        </p:nvSpPr>
        <p:spPr bwMode="auto">
          <a:xfrm>
            <a:off x="304800" y="6858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8</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How many relations are there on a set with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elements that are</a:t>
            </a:r>
          </a:p>
          <a:p>
            <a:pPr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reflexive ?</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 symmetric ?</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a:p>
            <a:pPr lvl="1"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                   (3)</a:t>
            </a:r>
            <a:r>
              <a:rPr kumimoji="1" lang="en-US" altLang="zh-CN">
                <a:solidFill>
                  <a:srgbClr val="000000"/>
                </a:solidFill>
                <a:latin typeface="Arial" panose="020B0604020202020204" pitchFamily="34"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antisymmetric  ?</a:t>
            </a:r>
            <a:r>
              <a:rPr kumimoji="1" lang="en-US" altLang="zh-CN">
                <a:solidFill>
                  <a:srgbClr val="000000"/>
                </a:solidFill>
                <a:latin typeface="Arial" panose="020B0604020202020204" pitchFamily="34" charset="0"/>
                <a:ea typeface="宋体" panose="02010600030101010101" pitchFamily="2" charset="-122"/>
              </a:rPr>
              <a:t> </a:t>
            </a:r>
          </a:p>
        </p:txBody>
      </p:sp>
      <p:sp>
        <p:nvSpPr>
          <p:cNvPr id="1937412" name="Text Box 4">
            <a:extLst>
              <a:ext uri="{FF2B5EF4-FFF2-40B4-BE49-F238E27FC236}">
                <a16:creationId xmlns:a16="http://schemas.microsoft.com/office/drawing/2014/main" id="{2E2327B9-4D41-4D04-84F5-6827E82CFCE1}"/>
              </a:ext>
            </a:extLst>
          </p:cNvPr>
          <p:cNvSpPr txBox="1">
            <a:spLocks noChangeArrowheads="1"/>
          </p:cNvSpPr>
          <p:nvPr/>
        </p:nvSpPr>
        <p:spPr bwMode="auto">
          <a:xfrm>
            <a:off x="755650" y="29718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en-US" altLang="zh-CN" i="1">
                <a:solidFill>
                  <a:srgbClr val="6666FF"/>
                </a:solidFill>
                <a:latin typeface="Times New Roman" panose="02020603050405020304" pitchFamily="18" charset="0"/>
                <a:ea typeface="宋体" panose="02010600030101010101" pitchFamily="2" charset="-122"/>
                <a:cs typeface="Times New Roman" panose="02020603050405020304" pitchFamily="18" charset="0"/>
              </a:rPr>
              <a:t>Solution: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937413" name="Text Box 5">
            <a:extLst>
              <a:ext uri="{FF2B5EF4-FFF2-40B4-BE49-F238E27FC236}">
                <a16:creationId xmlns:a16="http://schemas.microsoft.com/office/drawing/2014/main" id="{97605482-69AE-468F-BDDF-AA05D7137C92}"/>
              </a:ext>
            </a:extLst>
          </p:cNvPr>
          <p:cNvSpPr txBox="1">
            <a:spLocks noChangeArrowheads="1"/>
          </p:cNvSpPr>
          <p:nvPr/>
        </p:nvSpPr>
        <p:spPr bwMode="auto">
          <a:xfrm>
            <a:off x="762000" y="3332163"/>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(1)  </a:t>
            </a:r>
          </a:p>
        </p:txBody>
      </p:sp>
      <p:graphicFrame>
        <p:nvGraphicFramePr>
          <p:cNvPr id="1937414" name="Object 6">
            <a:extLst>
              <a:ext uri="{FF2B5EF4-FFF2-40B4-BE49-F238E27FC236}">
                <a16:creationId xmlns:a16="http://schemas.microsoft.com/office/drawing/2014/main" id="{165634A5-7764-4C36-B117-7D3A8A1834F6}"/>
              </a:ext>
            </a:extLst>
          </p:cNvPr>
          <p:cNvGraphicFramePr>
            <a:graphicFrameLocks noChangeAspect="1"/>
          </p:cNvGraphicFramePr>
          <p:nvPr/>
        </p:nvGraphicFramePr>
        <p:xfrm>
          <a:off x="1519238" y="3709988"/>
          <a:ext cx="1817687" cy="1449387"/>
        </p:xfrm>
        <a:graphic>
          <a:graphicData uri="http://schemas.openxmlformats.org/presentationml/2006/ole">
            <mc:AlternateContent xmlns:mc="http://schemas.openxmlformats.org/markup-compatibility/2006">
              <mc:Choice xmlns:v="urn:schemas-microsoft-com:vml" Requires="v">
                <p:oleObj spid="_x0000_s14582" name="Equation" r:id="rId6" imgW="1155700" imgH="927100" progId="Equation.3">
                  <p:embed/>
                </p:oleObj>
              </mc:Choice>
              <mc:Fallback>
                <p:oleObj name="Equation" r:id="rId6" imgW="1155700" imgH="927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238" y="3709988"/>
                        <a:ext cx="1817687"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7415" name="Oval 7">
            <a:extLst>
              <a:ext uri="{FF2B5EF4-FFF2-40B4-BE49-F238E27FC236}">
                <a16:creationId xmlns:a16="http://schemas.microsoft.com/office/drawing/2014/main" id="{24F86760-5EAD-45DE-8E63-68A7DA598EE7}"/>
              </a:ext>
            </a:extLst>
          </p:cNvPr>
          <p:cNvSpPr>
            <a:spLocks noChangeArrowheads="1"/>
          </p:cNvSpPr>
          <p:nvPr/>
        </p:nvSpPr>
        <p:spPr bwMode="auto">
          <a:xfrm>
            <a:off x="1979613" y="3702050"/>
            <a:ext cx="381000" cy="381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37416" name="AutoShape 8">
            <a:extLst>
              <a:ext uri="{FF2B5EF4-FFF2-40B4-BE49-F238E27FC236}">
                <a16:creationId xmlns:a16="http://schemas.microsoft.com/office/drawing/2014/main" id="{5262BBC3-A0D2-43A1-ACD6-80CCF8BD5C64}"/>
              </a:ext>
            </a:extLst>
          </p:cNvPr>
          <p:cNvSpPr>
            <a:spLocks/>
          </p:cNvSpPr>
          <p:nvPr/>
        </p:nvSpPr>
        <p:spPr bwMode="auto">
          <a:xfrm>
            <a:off x="3429000" y="3357563"/>
            <a:ext cx="914400" cy="609600"/>
          </a:xfrm>
          <a:prstGeom prst="borderCallout2">
            <a:avLst>
              <a:gd name="adj1" fmla="val 18750"/>
              <a:gd name="adj2" fmla="val -8333"/>
              <a:gd name="adj3" fmla="val 18750"/>
              <a:gd name="adj4" fmla="val -52431"/>
              <a:gd name="adj5" fmla="val 69532"/>
              <a:gd name="adj6" fmla="val -114412"/>
            </a:avLst>
          </a:prstGeom>
          <a:solidFill>
            <a:srgbClr val="CCFFCC"/>
          </a:solidFill>
          <a:ln w="9525">
            <a:solidFill>
              <a:schemeClr val="tx1"/>
            </a:solidFill>
            <a:miter lim="800000"/>
            <a:headEnd/>
            <a:tailEnd/>
          </a:ln>
        </p:spPr>
        <p:txBody>
          <a:bodyPr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0,1</a:t>
            </a:r>
          </a:p>
        </p:txBody>
      </p:sp>
      <p:graphicFrame>
        <p:nvGraphicFramePr>
          <p:cNvPr id="1937417" name="Object 9">
            <a:extLst>
              <a:ext uri="{FF2B5EF4-FFF2-40B4-BE49-F238E27FC236}">
                <a16:creationId xmlns:a16="http://schemas.microsoft.com/office/drawing/2014/main" id="{BAEC5213-6562-4FDC-8471-2A598B68FA8D}"/>
              </a:ext>
            </a:extLst>
          </p:cNvPr>
          <p:cNvGraphicFramePr>
            <a:graphicFrameLocks noChangeAspect="1"/>
          </p:cNvGraphicFramePr>
          <p:nvPr/>
        </p:nvGraphicFramePr>
        <p:xfrm>
          <a:off x="1908175" y="5445125"/>
          <a:ext cx="914400" cy="600075"/>
        </p:xfrm>
        <a:graphic>
          <a:graphicData uri="http://schemas.openxmlformats.org/presentationml/2006/ole">
            <mc:AlternateContent xmlns:mc="http://schemas.openxmlformats.org/markup-compatibility/2006">
              <mc:Choice xmlns:v="urn:schemas-microsoft-com:vml" Requires="v">
                <p:oleObj spid="_x0000_s14583" r:id="rId8" imgW="330057" imgH="215806" progId="Equation.3">
                  <p:embed/>
                </p:oleObj>
              </mc:Choice>
              <mc:Fallback>
                <p:oleObj r:id="rId8" imgW="330057" imgH="215806"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5445125"/>
                        <a:ext cx="914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7418" name="Text Box 10">
            <a:extLst>
              <a:ext uri="{FF2B5EF4-FFF2-40B4-BE49-F238E27FC236}">
                <a16:creationId xmlns:a16="http://schemas.microsoft.com/office/drawing/2014/main" id="{87226CAC-7894-424A-B91C-AB5AF9AB7DE2}"/>
              </a:ext>
            </a:extLst>
          </p:cNvPr>
          <p:cNvSpPr txBox="1">
            <a:spLocks noChangeArrowheads="1"/>
          </p:cNvSpPr>
          <p:nvPr/>
        </p:nvSpPr>
        <p:spPr bwMode="auto">
          <a:xfrm>
            <a:off x="4859338" y="3357563"/>
            <a:ext cx="396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(2)  </a:t>
            </a:r>
          </a:p>
        </p:txBody>
      </p:sp>
      <p:graphicFrame>
        <p:nvGraphicFramePr>
          <p:cNvPr id="1937419" name="Object 11">
            <a:extLst>
              <a:ext uri="{FF2B5EF4-FFF2-40B4-BE49-F238E27FC236}">
                <a16:creationId xmlns:a16="http://schemas.microsoft.com/office/drawing/2014/main" id="{1FF263C3-6F3F-4BE6-AE0A-C8E4EDCA6D47}"/>
              </a:ext>
            </a:extLst>
          </p:cNvPr>
          <p:cNvGraphicFramePr>
            <a:graphicFrameLocks noChangeAspect="1"/>
          </p:cNvGraphicFramePr>
          <p:nvPr/>
        </p:nvGraphicFramePr>
        <p:xfrm>
          <a:off x="5983288" y="3500438"/>
          <a:ext cx="1828800" cy="1441450"/>
        </p:xfrm>
        <a:graphic>
          <a:graphicData uri="http://schemas.openxmlformats.org/presentationml/2006/ole">
            <mc:AlternateContent xmlns:mc="http://schemas.openxmlformats.org/markup-compatibility/2006">
              <mc:Choice xmlns:v="urn:schemas-microsoft-com:vml" Requires="v">
                <p:oleObj spid="_x0000_s14584" name="Equation" r:id="rId10" imgW="1168400" imgH="927100" progId="Equation.3">
                  <p:embed/>
                </p:oleObj>
              </mc:Choice>
              <mc:Fallback>
                <p:oleObj name="Equation" r:id="rId10" imgW="1168400" imgH="927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83288" y="3500438"/>
                        <a:ext cx="18288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7420" name="Line 12">
            <a:extLst>
              <a:ext uri="{FF2B5EF4-FFF2-40B4-BE49-F238E27FC236}">
                <a16:creationId xmlns:a16="http://schemas.microsoft.com/office/drawing/2014/main" id="{873722D3-F5CA-4E22-82A4-4C5890F5C242}"/>
              </a:ext>
            </a:extLst>
          </p:cNvPr>
          <p:cNvSpPr>
            <a:spLocks noChangeShapeType="1"/>
          </p:cNvSpPr>
          <p:nvPr/>
        </p:nvSpPr>
        <p:spPr bwMode="auto">
          <a:xfrm>
            <a:off x="6059488" y="3500438"/>
            <a:ext cx="1524000" cy="1447800"/>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37421" name="Object 13">
            <a:extLst>
              <a:ext uri="{FF2B5EF4-FFF2-40B4-BE49-F238E27FC236}">
                <a16:creationId xmlns:a16="http://schemas.microsoft.com/office/drawing/2014/main" id="{FA146EBC-830B-4B22-8A81-221A020B7821}"/>
              </a:ext>
            </a:extLst>
          </p:cNvPr>
          <p:cNvGraphicFramePr>
            <a:graphicFrameLocks noChangeAspect="1"/>
          </p:cNvGraphicFramePr>
          <p:nvPr/>
        </p:nvGraphicFramePr>
        <p:xfrm>
          <a:off x="5502275" y="5373688"/>
          <a:ext cx="2628900" cy="754062"/>
        </p:xfrm>
        <a:graphic>
          <a:graphicData uri="http://schemas.openxmlformats.org/presentationml/2006/ole">
            <mc:AlternateContent xmlns:mc="http://schemas.openxmlformats.org/markup-compatibility/2006">
              <mc:Choice xmlns:v="urn:schemas-microsoft-com:vml" Requires="v">
                <p:oleObj spid="_x0000_s14585" name="公式" r:id="rId12" imgW="1129810" imgH="317362" progId="Equation.3">
                  <p:embed/>
                </p:oleObj>
              </mc:Choice>
              <mc:Fallback>
                <p:oleObj name="公式" r:id="rId12" imgW="1129810" imgH="317362"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2275" y="5373688"/>
                        <a:ext cx="26289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7411"/>
                                        </p:tgtEl>
                                        <p:attrNameLst>
                                          <p:attrName>style.visibility</p:attrName>
                                        </p:attrNameLst>
                                      </p:cBhvr>
                                      <p:to>
                                        <p:strVal val="visible"/>
                                      </p:to>
                                    </p:set>
                                    <p:animEffect transition="in" filter="wipe(left)">
                                      <p:cBhvr>
                                        <p:cTn id="7" dur="500"/>
                                        <p:tgtEl>
                                          <p:spTgt spid="1937411"/>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7412">
                                            <p:txEl>
                                              <p:pRg st="0" end="0"/>
                                            </p:txEl>
                                          </p:spTgt>
                                        </p:tgtEl>
                                        <p:attrNameLst>
                                          <p:attrName>style.visibility</p:attrName>
                                        </p:attrNameLst>
                                      </p:cBhvr>
                                      <p:to>
                                        <p:strVal val="visible"/>
                                      </p:to>
                                    </p:set>
                                    <p:animEffect transition="in" filter="wipe(left)">
                                      <p:cBhvr>
                                        <p:cTn id="12" dur="500"/>
                                        <p:tgtEl>
                                          <p:spTgt spid="193741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5"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7413">
                                            <p:txEl>
                                              <p:pRg st="0" end="0"/>
                                            </p:txEl>
                                          </p:spTgt>
                                        </p:tgtEl>
                                        <p:attrNameLst>
                                          <p:attrName>style.visibility</p:attrName>
                                        </p:attrNameLst>
                                      </p:cBhvr>
                                      <p:to>
                                        <p:strVal val="visible"/>
                                      </p:to>
                                    </p:set>
                                    <p:animEffect transition="in" filter="wipe(left)">
                                      <p:cBhvr>
                                        <p:cTn id="17" dur="500"/>
                                        <p:tgtEl>
                                          <p:spTgt spid="193741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5" name="PROJCTOR.WAV"/>
                                        </p:tgtEl>
                                      </p:cMediaNode>
                                    </p:audio>
                                  </p:sub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937414"/>
                                        </p:tgtEl>
                                        <p:attrNameLst>
                                          <p:attrName>style.visibility</p:attrName>
                                        </p:attrNameLst>
                                      </p:cBhvr>
                                      <p:to>
                                        <p:strVal val="visible"/>
                                      </p:to>
                                    </p:set>
                                    <p:animEffect transition="in" filter="wipe(left)">
                                      <p:cBhvr>
                                        <p:cTn id="21" dur="500"/>
                                        <p:tgtEl>
                                          <p:spTgt spid="19374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937415"/>
                                        </p:tgtEl>
                                        <p:attrNameLst>
                                          <p:attrName>style.visibility</p:attrName>
                                        </p:attrNameLst>
                                      </p:cBhvr>
                                      <p:to>
                                        <p:strVal val="visible"/>
                                      </p:to>
                                    </p:set>
                                    <p:animEffect transition="in" filter="box(in)">
                                      <p:cBhvr>
                                        <p:cTn id="26" dur="500"/>
                                        <p:tgtEl>
                                          <p:spTgt spid="1937415"/>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37416"/>
                                        </p:tgtEl>
                                        <p:attrNameLst>
                                          <p:attrName>style.visibility</p:attrName>
                                        </p:attrNameLst>
                                      </p:cBhvr>
                                      <p:to>
                                        <p:strVal val="visible"/>
                                      </p:to>
                                    </p:set>
                                    <p:animEffect transition="in" filter="wipe(left)">
                                      <p:cBhvr>
                                        <p:cTn id="30" dur="500"/>
                                        <p:tgtEl>
                                          <p:spTgt spid="19374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937417"/>
                                        </p:tgtEl>
                                        <p:attrNameLst>
                                          <p:attrName>style.visibility</p:attrName>
                                        </p:attrNameLst>
                                      </p:cBhvr>
                                      <p:to>
                                        <p:strVal val="visible"/>
                                      </p:to>
                                    </p:set>
                                    <p:animEffect transition="in" filter="checkerboard(across)">
                                      <p:cBhvr>
                                        <p:cTn id="35" dur="500"/>
                                        <p:tgtEl>
                                          <p:spTgt spid="19374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37418">
                                            <p:txEl>
                                              <p:pRg st="0" end="0"/>
                                            </p:txEl>
                                          </p:spTgt>
                                        </p:tgtEl>
                                        <p:attrNameLst>
                                          <p:attrName>style.visibility</p:attrName>
                                        </p:attrNameLst>
                                      </p:cBhvr>
                                      <p:to>
                                        <p:strVal val="visible"/>
                                      </p:to>
                                    </p:set>
                                    <p:animEffect transition="in" filter="wipe(left)">
                                      <p:cBhvr>
                                        <p:cTn id="40" dur="500"/>
                                        <p:tgtEl>
                                          <p:spTgt spid="1937418">
                                            <p:txEl>
                                              <p:pRg st="0" end="0"/>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5" name="PROJCTOR.WAV"/>
                                        </p:tgtEl>
                                      </p:cMediaNode>
                                    </p:audio>
                                  </p:sub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1937419"/>
                                        </p:tgtEl>
                                        <p:attrNameLst>
                                          <p:attrName>style.visibility</p:attrName>
                                        </p:attrNameLst>
                                      </p:cBhvr>
                                      <p:to>
                                        <p:strVal val="visible"/>
                                      </p:to>
                                    </p:set>
                                    <p:animEffect transition="in" filter="wipe(left)">
                                      <p:cBhvr>
                                        <p:cTn id="44" dur="500"/>
                                        <p:tgtEl>
                                          <p:spTgt spid="19374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1937420"/>
                                        </p:tgtEl>
                                        <p:attrNameLst>
                                          <p:attrName>style.visibility</p:attrName>
                                        </p:attrNameLst>
                                      </p:cBhvr>
                                      <p:to>
                                        <p:strVal val="visible"/>
                                      </p:to>
                                    </p:set>
                                    <p:animEffect transition="in" filter="strips(downRight)">
                                      <p:cBhvr>
                                        <p:cTn id="49" dur="500"/>
                                        <p:tgtEl>
                                          <p:spTgt spid="19374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1937421"/>
                                        </p:tgtEl>
                                        <p:attrNameLst>
                                          <p:attrName>style.visibility</p:attrName>
                                        </p:attrNameLst>
                                      </p:cBhvr>
                                      <p:to>
                                        <p:strVal val="visible"/>
                                      </p:to>
                                    </p:set>
                                    <p:animEffect transition="in" filter="checkerboard(across)">
                                      <p:cBhvr>
                                        <p:cTn id="54" dur="500"/>
                                        <p:tgtEl>
                                          <p:spTgt spid="193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7411" grpId="0" autoUpdateAnimBg="0"/>
      <p:bldP spid="1937412" grpId="0" build="p" bldLvl="2" autoUpdateAnimBg="0"/>
      <p:bldP spid="1937413" grpId="0" build="p" bldLvl="2" autoUpdateAnimBg="0"/>
      <p:bldP spid="1937415" grpId="0" animBg="1"/>
      <p:bldP spid="1937416" grpId="0" animBg="1" autoUpdateAnimBg="0"/>
      <p:bldP spid="1937418"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0EB3AF2F-5D09-42B4-9CD9-7D7789B256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7B59376-CD15-4506-BD10-5F172FC20972}" type="slidenum">
              <a:rPr lang="zh-CN" altLang="en-US" sz="1400" b="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1939459" name="Text Box 3">
            <a:extLst>
              <a:ext uri="{FF2B5EF4-FFF2-40B4-BE49-F238E27FC236}">
                <a16:creationId xmlns:a16="http://schemas.microsoft.com/office/drawing/2014/main" id="{C30400E9-1F82-4A0B-90EA-9022E74916AD}"/>
              </a:ext>
            </a:extLst>
          </p:cNvPr>
          <p:cNvSpPr txBox="1">
            <a:spLocks noChangeArrowheads="1"/>
          </p:cNvSpPr>
          <p:nvPr/>
        </p:nvSpPr>
        <p:spPr bwMode="auto">
          <a:xfrm>
            <a:off x="539750" y="620713"/>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Solution: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939460" name="Text Box 4">
            <a:extLst>
              <a:ext uri="{FF2B5EF4-FFF2-40B4-BE49-F238E27FC236}">
                <a16:creationId xmlns:a16="http://schemas.microsoft.com/office/drawing/2014/main" id="{7FA1D412-36B8-4333-9312-A2ACD6D6B9C2}"/>
              </a:ext>
            </a:extLst>
          </p:cNvPr>
          <p:cNvSpPr txBox="1">
            <a:spLocks noChangeArrowheads="1"/>
          </p:cNvSpPr>
          <p:nvPr/>
        </p:nvSpPr>
        <p:spPr bwMode="auto">
          <a:xfrm>
            <a:off x="1187450" y="126841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(3)  </a:t>
            </a:r>
          </a:p>
        </p:txBody>
      </p:sp>
      <p:graphicFrame>
        <p:nvGraphicFramePr>
          <p:cNvPr id="1939461" name="Object 5">
            <a:extLst>
              <a:ext uri="{FF2B5EF4-FFF2-40B4-BE49-F238E27FC236}">
                <a16:creationId xmlns:a16="http://schemas.microsoft.com/office/drawing/2014/main" id="{D039510A-2F93-437C-A08E-06DDE3D2FB08}"/>
              </a:ext>
            </a:extLst>
          </p:cNvPr>
          <p:cNvGraphicFramePr>
            <a:graphicFrameLocks noChangeAspect="1"/>
          </p:cNvGraphicFramePr>
          <p:nvPr/>
        </p:nvGraphicFramePr>
        <p:xfrm>
          <a:off x="2411413" y="1341438"/>
          <a:ext cx="1676400" cy="1676400"/>
        </p:xfrm>
        <a:graphic>
          <a:graphicData uri="http://schemas.openxmlformats.org/presentationml/2006/ole">
            <mc:AlternateContent xmlns:mc="http://schemas.openxmlformats.org/markup-compatibility/2006">
              <mc:Choice xmlns:v="urn:schemas-microsoft-com:vml" Requires="v">
                <p:oleObj spid="_x0000_s15488" r:id="rId5" imgW="1143000" imgH="1143000" progId="Equation.3">
                  <p:embed/>
                </p:oleObj>
              </mc:Choice>
              <mc:Fallback>
                <p:oleObj r:id="rId5" imgW="1143000" imgH="1143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341438"/>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9462" name="Line 6">
            <a:extLst>
              <a:ext uri="{FF2B5EF4-FFF2-40B4-BE49-F238E27FC236}">
                <a16:creationId xmlns:a16="http://schemas.microsoft.com/office/drawing/2014/main" id="{ED460411-6A94-48CE-95F9-E2A588615A8E}"/>
              </a:ext>
            </a:extLst>
          </p:cNvPr>
          <p:cNvSpPr>
            <a:spLocks noChangeShapeType="1"/>
          </p:cNvSpPr>
          <p:nvPr/>
        </p:nvSpPr>
        <p:spPr bwMode="auto">
          <a:xfrm>
            <a:off x="2530475" y="1417638"/>
            <a:ext cx="1400175" cy="145415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39463" name="Object 7">
            <a:extLst>
              <a:ext uri="{FF2B5EF4-FFF2-40B4-BE49-F238E27FC236}">
                <a16:creationId xmlns:a16="http://schemas.microsoft.com/office/drawing/2014/main" id="{7E47D9EA-8881-4CC6-A089-995876968E70}"/>
              </a:ext>
            </a:extLst>
          </p:cNvPr>
          <p:cNvGraphicFramePr>
            <a:graphicFrameLocks noChangeAspect="1"/>
          </p:cNvGraphicFramePr>
          <p:nvPr/>
        </p:nvGraphicFramePr>
        <p:xfrm>
          <a:off x="5076825" y="1628775"/>
          <a:ext cx="1417638" cy="784225"/>
        </p:xfrm>
        <a:graphic>
          <a:graphicData uri="http://schemas.openxmlformats.org/presentationml/2006/ole">
            <mc:AlternateContent xmlns:mc="http://schemas.openxmlformats.org/markup-compatibility/2006">
              <mc:Choice xmlns:v="urn:schemas-microsoft-com:vml" Requires="v">
                <p:oleObj spid="_x0000_s15489" name="公式" r:id="rId7" imgW="596900" imgH="330200" progId="Equation.3">
                  <p:embed/>
                </p:oleObj>
              </mc:Choice>
              <mc:Fallback>
                <p:oleObj name="公式" r:id="rId7" imgW="596900" imgH="330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1628775"/>
                        <a:ext cx="14176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9459">
                                            <p:txEl>
                                              <p:pRg st="0" end="0"/>
                                            </p:txEl>
                                          </p:spTgt>
                                        </p:tgtEl>
                                        <p:attrNameLst>
                                          <p:attrName>style.visibility</p:attrName>
                                        </p:attrNameLst>
                                      </p:cBhvr>
                                      <p:to>
                                        <p:strVal val="visible"/>
                                      </p:to>
                                    </p:set>
                                    <p:animEffect transition="in" filter="wipe(left)">
                                      <p:cBhvr>
                                        <p:cTn id="7" dur="500"/>
                                        <p:tgtEl>
                                          <p:spTgt spid="19394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39460">
                                            <p:txEl>
                                              <p:pRg st="0" end="0"/>
                                            </p:txEl>
                                          </p:spTgt>
                                        </p:tgtEl>
                                        <p:attrNameLst>
                                          <p:attrName>style.visibility</p:attrName>
                                        </p:attrNameLst>
                                      </p:cBhvr>
                                      <p:to>
                                        <p:strVal val="visible"/>
                                      </p:to>
                                    </p:set>
                                    <p:animEffect transition="in" filter="wipe(left)">
                                      <p:cBhvr>
                                        <p:cTn id="11" dur="500"/>
                                        <p:tgtEl>
                                          <p:spTgt spid="1939460">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1939461"/>
                                        </p:tgtEl>
                                        <p:attrNameLst>
                                          <p:attrName>style.visibility</p:attrName>
                                        </p:attrNameLst>
                                      </p:cBhvr>
                                      <p:to>
                                        <p:strVal val="visible"/>
                                      </p:to>
                                    </p:set>
                                    <p:animEffect transition="in" filter="checkerboard(across)">
                                      <p:cBhvr>
                                        <p:cTn id="16" dur="500"/>
                                        <p:tgtEl>
                                          <p:spTgt spid="19394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939462"/>
                                        </p:tgtEl>
                                        <p:attrNameLst>
                                          <p:attrName>style.visibility</p:attrName>
                                        </p:attrNameLst>
                                      </p:cBhvr>
                                      <p:to>
                                        <p:strVal val="visible"/>
                                      </p:to>
                                    </p:set>
                                    <p:animEffect transition="in" filter="strips(downRight)">
                                      <p:cBhvr>
                                        <p:cTn id="21" dur="500"/>
                                        <p:tgtEl>
                                          <p:spTgt spid="19394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939463"/>
                                        </p:tgtEl>
                                        <p:attrNameLst>
                                          <p:attrName>style.visibility</p:attrName>
                                        </p:attrNameLst>
                                      </p:cBhvr>
                                      <p:to>
                                        <p:strVal val="visible"/>
                                      </p:to>
                                    </p:set>
                                    <p:animEffect transition="in" filter="checkerboard(across)">
                                      <p:cBhvr>
                                        <p:cTn id="26" dur="500"/>
                                        <p:tgtEl>
                                          <p:spTgt spid="193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9459" grpId="0" build="p" bldLvl="2" autoUpdateAnimBg="0"/>
      <p:bldP spid="1939460" grpId="0" build="p" bldLvl="2"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1780</Words>
  <Application>Microsoft Office PowerPoint</Application>
  <PresentationFormat>全屏显示(4:3)</PresentationFormat>
  <Paragraphs>338</Paragraphs>
  <Slides>44</Slides>
  <Notes>43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44</vt:i4>
      </vt:variant>
    </vt:vector>
  </HeadingPairs>
  <TitlesOfParts>
    <vt:vector size="58" baseType="lpstr">
      <vt:lpstr>Monotype Sorts</vt:lpstr>
      <vt:lpstr>等线</vt:lpstr>
      <vt:lpstr>楷体_GB2312</vt:lpstr>
      <vt:lpstr>宋体</vt:lpstr>
      <vt:lpstr>微软雅黑</vt:lpstr>
      <vt:lpstr>Arial</vt:lpstr>
      <vt:lpstr>Times New Roman</vt:lpstr>
      <vt:lpstr>Wingdings</vt:lpstr>
      <vt:lpstr>Double Lines</vt:lpstr>
      <vt:lpstr>Clip</vt:lpstr>
      <vt:lpstr>Equation</vt:lpstr>
      <vt:lpstr>Equation.3</vt:lpstr>
      <vt:lpstr>公式</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2022-04-20T10:38:01Z</dcterms:created>
  <dcterms:modified xsi:type="dcterms:W3CDTF">2023-06-18T11:04:10Z</dcterms:modified>
</cp:coreProperties>
</file>