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av" ContentType="audio/x-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467" r:id="rId2"/>
    <p:sldId id="468" r:id="rId3"/>
    <p:sldId id="469" r:id="rId4"/>
    <p:sldId id="470" r:id="rId5"/>
    <p:sldId id="471" r:id="rId6"/>
    <p:sldId id="472" r:id="rId7"/>
    <p:sldId id="519" r:id="rId8"/>
    <p:sldId id="474" r:id="rId9"/>
    <p:sldId id="475" r:id="rId10"/>
    <p:sldId id="476" r:id="rId11"/>
    <p:sldId id="525" r:id="rId12"/>
    <p:sldId id="521" r:id="rId13"/>
    <p:sldId id="500" r:id="rId14"/>
    <p:sldId id="501" r:id="rId15"/>
    <p:sldId id="502" r:id="rId16"/>
    <p:sldId id="503" r:id="rId17"/>
    <p:sldId id="504" r:id="rId18"/>
    <p:sldId id="524" r:id="rId19"/>
    <p:sldId id="505" r:id="rId20"/>
    <p:sldId id="506" r:id="rId21"/>
    <p:sldId id="507" r:id="rId22"/>
    <p:sldId id="508" r:id="rId23"/>
    <p:sldId id="509" r:id="rId24"/>
    <p:sldId id="510" r:id="rId25"/>
    <p:sldId id="511" r:id="rId26"/>
    <p:sldId id="512" r:id="rId27"/>
    <p:sldId id="522" r:id="rId28"/>
    <p:sldId id="526" r:id="rId29"/>
    <p:sldId id="513" r:id="rId30"/>
    <p:sldId id="514" r:id="rId31"/>
    <p:sldId id="515" r:id="rId32"/>
    <p:sldId id="516" r:id="rId33"/>
    <p:sldId id="517" r:id="rId34"/>
    <p:sldId id="523" r:id="rId35"/>
  </p:sldIdLst>
  <p:sldSz cx="9144000" cy="6858000" type="screen4x3"/>
  <p:notesSz cx="6815138" cy="99425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楷体_GB2312" pitchFamily="49" charset="-122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楷体_GB2312" pitchFamily="49" charset="-122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楷体_GB2312" pitchFamily="49" charset="-122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楷体_GB2312" pitchFamily="49" charset="-122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楷体_GB2312" pitchFamily="49" charset="-122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楷体_GB2312" pitchFamily="49" charset="-122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楷体_GB2312" pitchFamily="49" charset="-122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楷体_GB2312" pitchFamily="49" charset="-122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楷体_GB2312" pitchFamily="49" charset="-122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349">
          <p15:clr>
            <a:srgbClr val="A4A3A4"/>
          </p15:clr>
        </p15:guide>
        <p15:guide id="2" pos="286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CC"/>
    <a:srgbClr val="9900CC"/>
    <a:srgbClr val="9900FF"/>
    <a:srgbClr val="9933FF"/>
    <a:srgbClr val="6600CC"/>
    <a:srgbClr val="FF7C80"/>
    <a:srgbClr val="33CC33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58" autoAdjust="0"/>
    <p:restoredTop sz="60669" autoAdjust="0"/>
  </p:normalViewPr>
  <p:slideViewPr>
    <p:cSldViewPr>
      <p:cViewPr varScale="1">
        <p:scale>
          <a:sx n="62" d="100"/>
          <a:sy n="62" d="100"/>
        </p:scale>
        <p:origin x="2052" y="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980"/>
    </p:cViewPr>
  </p:sorterViewPr>
  <p:notesViewPr>
    <p:cSldViewPr>
      <p:cViewPr varScale="1">
        <p:scale>
          <a:sx n="39" d="100"/>
          <a:sy n="39" d="100"/>
        </p:scale>
        <p:origin x="-922" y="-83"/>
      </p:cViewPr>
      <p:guideLst>
        <p:guide orient="horz" pos="2349"/>
        <p:guide pos="286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12.xml"/><Relationship Id="rId1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90AC7A83-09DF-44C3-B889-E4B3DBCCE2F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27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buFontTx/>
              <a:buNone/>
              <a:defRPr sz="1000" b="0" i="1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904444CB-2740-489A-A7F1-536C93989C6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62388" y="0"/>
            <a:ext cx="29527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FontTx/>
              <a:buNone/>
              <a:defRPr sz="1000" b="0" i="1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D781A5F2-C6F6-46D2-A810-E415CD947961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1863" y="752475"/>
            <a:ext cx="4953000" cy="37147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51324A96-5056-403E-B4AC-0D5F7A456F2C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8050" y="4722813"/>
            <a:ext cx="4999038" cy="447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8FAFC4A7-5BAF-49A9-933C-F064956FD5A6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5625"/>
            <a:ext cx="29527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buFontTx/>
              <a:buNone/>
              <a:defRPr sz="1000" b="0" i="1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5" name="Rectangle 7">
            <a:extLst>
              <a:ext uri="{FF2B5EF4-FFF2-40B4-BE49-F238E27FC236}">
                <a16:creationId xmlns:a16="http://schemas.microsoft.com/office/drawing/2014/main" id="{C38CF448-04C6-4F49-8899-0F6C078F43F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62388" y="9445625"/>
            <a:ext cx="29527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000" b="0" i="1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C2F587C0-4D78-412F-A3F5-829E62D5B40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>
            <a:extLst>
              <a:ext uri="{FF2B5EF4-FFF2-40B4-BE49-F238E27FC236}">
                <a16:creationId xmlns:a16="http://schemas.microsoft.com/office/drawing/2014/main" id="{B269AF28-4C3E-48D2-B56D-79928F0DEC1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Notes Placeholder 2">
            <a:extLst>
              <a:ext uri="{FF2B5EF4-FFF2-40B4-BE49-F238E27FC236}">
                <a16:creationId xmlns:a16="http://schemas.microsoft.com/office/drawing/2014/main" id="{93A22751-7965-4E70-BEE8-BE4DE48BF2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4" name="Slide Number Placeholder 3">
            <a:extLst>
              <a:ext uri="{FF2B5EF4-FFF2-40B4-BE49-F238E27FC236}">
                <a16:creationId xmlns:a16="http://schemas.microsoft.com/office/drawing/2014/main" id="{30A6135F-017A-404C-97D7-F7CCA6D9449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8ECDCCA-B409-4C8F-B2DA-CD9D5C16C805}" type="slidenum">
              <a:rPr lang="zh-CN" altLang="en-US" sz="1000"/>
              <a:pPr>
                <a:spcBef>
                  <a:spcPct val="0"/>
                </a:spcBef>
              </a:pPr>
              <a:t>1</a:t>
            </a:fld>
            <a:endParaRPr lang="en-US" altLang="zh-CN" sz="10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幻灯片图像占位符 1">
            <a:extLst>
              <a:ext uri="{FF2B5EF4-FFF2-40B4-BE49-F238E27FC236}">
                <a16:creationId xmlns:a16="http://schemas.microsoft.com/office/drawing/2014/main" id="{453A8C6D-BF27-490A-90A6-CB8DB135009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备注占位符 2">
            <a:extLst>
              <a:ext uri="{FF2B5EF4-FFF2-40B4-BE49-F238E27FC236}">
                <a16:creationId xmlns:a16="http://schemas.microsoft.com/office/drawing/2014/main" id="{621ACAC4-938F-490E-8C58-A292075168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844" name="灯片编号占位符 3">
            <a:extLst>
              <a:ext uri="{FF2B5EF4-FFF2-40B4-BE49-F238E27FC236}">
                <a16:creationId xmlns:a16="http://schemas.microsoft.com/office/drawing/2014/main" id="{E026D03E-9694-44F3-9FA4-54F0B83AC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F1957F6-4CDE-41DC-9FEE-653FB5869489}" type="slidenum">
              <a:rPr lang="zh-CN" altLang="en-US" sz="1000"/>
              <a:pPr>
                <a:spcBef>
                  <a:spcPct val="0"/>
                </a:spcBef>
              </a:pPr>
              <a:t>22</a:t>
            </a:fld>
            <a:endParaRPr lang="en-US" altLang="zh-CN" sz="100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>
            <a:extLst>
              <a:ext uri="{FF2B5EF4-FFF2-40B4-BE49-F238E27FC236}">
                <a16:creationId xmlns:a16="http://schemas.microsoft.com/office/drawing/2014/main" id="{0229429D-8300-4476-B1A1-84BB08943FE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Notes Placeholder 2">
            <a:extLst>
              <a:ext uri="{FF2B5EF4-FFF2-40B4-BE49-F238E27FC236}">
                <a16:creationId xmlns:a16="http://schemas.microsoft.com/office/drawing/2014/main" id="{DEAD3000-17F7-448F-BF53-B40F26260E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38916" name="Slide Number Placeholder 3">
            <a:extLst>
              <a:ext uri="{FF2B5EF4-FFF2-40B4-BE49-F238E27FC236}">
                <a16:creationId xmlns:a16="http://schemas.microsoft.com/office/drawing/2014/main" id="{DFFFA254-618A-4E90-B11F-0C33EB15493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6FAF82B-B98D-4ED6-9084-02EBDA8F9734}" type="slidenum">
              <a:rPr lang="zh-CN" altLang="en-US" sz="1000"/>
              <a:pPr>
                <a:spcBef>
                  <a:spcPct val="0"/>
                </a:spcBef>
              </a:pPr>
              <a:t>24</a:t>
            </a:fld>
            <a:endParaRPr lang="en-US" altLang="zh-CN" sz="100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幻灯片图像占位符 1">
            <a:extLst>
              <a:ext uri="{FF2B5EF4-FFF2-40B4-BE49-F238E27FC236}">
                <a16:creationId xmlns:a16="http://schemas.microsoft.com/office/drawing/2014/main" id="{830324A5-05B3-4A8C-8038-AD05066194B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备注占位符 2">
            <a:extLst>
              <a:ext uri="{FF2B5EF4-FFF2-40B4-BE49-F238E27FC236}">
                <a16:creationId xmlns:a16="http://schemas.microsoft.com/office/drawing/2014/main" id="{A5F856B9-5A33-4375-B44A-2E1B33936B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988" name="灯片编号占位符 3">
            <a:extLst>
              <a:ext uri="{FF2B5EF4-FFF2-40B4-BE49-F238E27FC236}">
                <a16:creationId xmlns:a16="http://schemas.microsoft.com/office/drawing/2014/main" id="{1834E9F2-23DA-4AB7-B73F-EC5527C4717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29CB400-A245-4E89-AAC6-01523EF02C46}" type="slidenum">
              <a:rPr lang="zh-CN" altLang="en-US" sz="1000"/>
              <a:pPr>
                <a:spcBef>
                  <a:spcPct val="0"/>
                </a:spcBef>
              </a:pPr>
              <a:t>26</a:t>
            </a:fld>
            <a:endParaRPr lang="en-US" altLang="zh-CN" sz="100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>
            <a:extLst>
              <a:ext uri="{FF2B5EF4-FFF2-40B4-BE49-F238E27FC236}">
                <a16:creationId xmlns:a16="http://schemas.microsoft.com/office/drawing/2014/main" id="{71BB1406-4E4A-47E0-8B97-3E07B8043F0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备注占位符 2">
            <a:extLst>
              <a:ext uri="{FF2B5EF4-FFF2-40B4-BE49-F238E27FC236}">
                <a16:creationId xmlns:a16="http://schemas.microsoft.com/office/drawing/2014/main" id="{908B8A60-6BC5-46AB-BB19-F48733BDC1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036" name="灯片编号占位符 3">
            <a:extLst>
              <a:ext uri="{FF2B5EF4-FFF2-40B4-BE49-F238E27FC236}">
                <a16:creationId xmlns:a16="http://schemas.microsoft.com/office/drawing/2014/main" id="{6DCFBBB0-07B8-4CC6-AAA7-7227EB2AFA0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1B2E7AA-9056-46A5-992A-37E81EFD0F21}" type="slidenum">
              <a:rPr lang="zh-CN" altLang="en-US" sz="1000"/>
              <a:pPr>
                <a:spcBef>
                  <a:spcPct val="0"/>
                </a:spcBef>
              </a:pPr>
              <a:t>27</a:t>
            </a:fld>
            <a:endParaRPr lang="en-US" altLang="zh-CN" sz="100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>
            <a:extLst>
              <a:ext uri="{FF2B5EF4-FFF2-40B4-BE49-F238E27FC236}">
                <a16:creationId xmlns:a16="http://schemas.microsoft.com/office/drawing/2014/main" id="{46B4697F-2D21-415C-AE64-CD0616178BD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备注占位符 2">
            <a:extLst>
              <a:ext uri="{FF2B5EF4-FFF2-40B4-BE49-F238E27FC236}">
                <a16:creationId xmlns:a16="http://schemas.microsoft.com/office/drawing/2014/main" id="{C1A9BC6A-AA7C-44D6-95C9-16FEC5814A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084" name="灯片编号占位符 3">
            <a:extLst>
              <a:ext uri="{FF2B5EF4-FFF2-40B4-BE49-F238E27FC236}">
                <a16:creationId xmlns:a16="http://schemas.microsoft.com/office/drawing/2014/main" id="{96096727-DB73-43C0-9885-F6ECF3D5184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4B6FFF8-B6EE-491A-97E0-3AC03AA54528}" type="slidenum">
              <a:rPr lang="zh-CN" altLang="en-US" sz="1000"/>
              <a:pPr>
                <a:spcBef>
                  <a:spcPct val="0"/>
                </a:spcBef>
              </a:pPr>
              <a:t>28</a:t>
            </a:fld>
            <a:endParaRPr lang="en-US" altLang="zh-CN" sz="100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幻灯片图像占位符 1">
            <a:extLst>
              <a:ext uri="{FF2B5EF4-FFF2-40B4-BE49-F238E27FC236}">
                <a16:creationId xmlns:a16="http://schemas.microsoft.com/office/drawing/2014/main" id="{BC1682A0-EEE7-48AF-A99B-87C87DF1C98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备注占位符 2">
            <a:extLst>
              <a:ext uri="{FF2B5EF4-FFF2-40B4-BE49-F238E27FC236}">
                <a16:creationId xmlns:a16="http://schemas.microsoft.com/office/drawing/2014/main" id="{F10447E0-A77A-44C0-A26F-C482C3D9C6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156" name="灯片编号占位符 3">
            <a:extLst>
              <a:ext uri="{FF2B5EF4-FFF2-40B4-BE49-F238E27FC236}">
                <a16:creationId xmlns:a16="http://schemas.microsoft.com/office/drawing/2014/main" id="{F1049017-8015-4050-B1D9-E866335AD5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292964D-C934-4145-907A-CB7B16CF12B3}" type="slidenum">
              <a:rPr lang="zh-CN" altLang="en-US" sz="1000"/>
              <a:pPr>
                <a:spcBef>
                  <a:spcPct val="0"/>
                </a:spcBef>
              </a:pPr>
              <a:t>30</a:t>
            </a:fld>
            <a:endParaRPr lang="en-US" altLang="zh-CN" sz="100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幻灯片图像占位符 1">
            <a:extLst>
              <a:ext uri="{FF2B5EF4-FFF2-40B4-BE49-F238E27FC236}">
                <a16:creationId xmlns:a16="http://schemas.microsoft.com/office/drawing/2014/main" id="{F1719AEB-1694-4B6F-86B7-43E3AE0D383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备注占位符 2">
            <a:extLst>
              <a:ext uri="{FF2B5EF4-FFF2-40B4-BE49-F238E27FC236}">
                <a16:creationId xmlns:a16="http://schemas.microsoft.com/office/drawing/2014/main" id="{3DA7E8E2-13A6-4127-91D3-DFA810CD24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2228" name="灯片编号占位符 3">
            <a:extLst>
              <a:ext uri="{FF2B5EF4-FFF2-40B4-BE49-F238E27FC236}">
                <a16:creationId xmlns:a16="http://schemas.microsoft.com/office/drawing/2014/main" id="{9EB227F2-AEFA-4EBD-B662-2E2B7840993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6DCBC05-8508-4E01-9B8D-1505628B0017}" type="slidenum">
              <a:rPr lang="zh-CN" altLang="en-US" sz="1000"/>
              <a:pPr>
                <a:spcBef>
                  <a:spcPct val="0"/>
                </a:spcBef>
              </a:pPr>
              <a:t>32</a:t>
            </a:fld>
            <a:endParaRPr lang="en-US" altLang="zh-CN" sz="100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>
            <a:extLst>
              <a:ext uri="{FF2B5EF4-FFF2-40B4-BE49-F238E27FC236}">
                <a16:creationId xmlns:a16="http://schemas.microsoft.com/office/drawing/2014/main" id="{32B5BCA9-A979-4C75-891F-C1B6632C87A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CE22B50-B7F0-4107-B2DB-44CC41C81C89}" type="slidenum">
              <a:rPr lang="zh-CN" altLang="en-US" sz="1000"/>
              <a:pPr>
                <a:spcBef>
                  <a:spcPct val="0"/>
                </a:spcBef>
              </a:pPr>
              <a:t>34</a:t>
            </a:fld>
            <a:endParaRPr lang="en-US" altLang="zh-CN" sz="1000"/>
          </a:p>
        </p:txBody>
      </p:sp>
      <p:sp>
        <p:nvSpPr>
          <p:cNvPr id="55299" name="Rectangle 2">
            <a:extLst>
              <a:ext uri="{FF2B5EF4-FFF2-40B4-BE49-F238E27FC236}">
                <a16:creationId xmlns:a16="http://schemas.microsoft.com/office/drawing/2014/main" id="{B2DF3BA6-D095-4A29-B89E-CDF539F691E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3925" y="746125"/>
            <a:ext cx="4970463" cy="3727450"/>
          </a:xfrm>
          <a:ln/>
        </p:spPr>
      </p:sp>
      <p:sp>
        <p:nvSpPr>
          <p:cNvPr id="55300" name="Rectangle 3">
            <a:extLst>
              <a:ext uri="{FF2B5EF4-FFF2-40B4-BE49-F238E27FC236}">
                <a16:creationId xmlns:a16="http://schemas.microsoft.com/office/drawing/2014/main" id="{A60E9D64-83CF-4369-A7E5-63DDE7BDAC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1038" y="4722813"/>
            <a:ext cx="5453062" cy="44735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>
            <a:extLst>
              <a:ext uri="{FF2B5EF4-FFF2-40B4-BE49-F238E27FC236}">
                <a16:creationId xmlns:a16="http://schemas.microsoft.com/office/drawing/2014/main" id="{04E6E680-A5A3-400B-835F-18FEA47EF42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1" name="备注占位符 2">
            <a:extLst>
              <a:ext uri="{FF2B5EF4-FFF2-40B4-BE49-F238E27FC236}">
                <a16:creationId xmlns:a16="http://schemas.microsoft.com/office/drawing/2014/main" id="{B5E7D64C-238A-4564-AC02-AEA0CFD7C2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72" name="灯片编号占位符 3">
            <a:extLst>
              <a:ext uri="{FF2B5EF4-FFF2-40B4-BE49-F238E27FC236}">
                <a16:creationId xmlns:a16="http://schemas.microsoft.com/office/drawing/2014/main" id="{C6E21F4E-64A3-4B3E-B2BD-5FE595AD23C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7415D1A-BEC6-44D3-A407-9F783B181EA6}" type="slidenum">
              <a:rPr lang="zh-CN" altLang="en-US" sz="1000"/>
              <a:pPr>
                <a:spcBef>
                  <a:spcPct val="0"/>
                </a:spcBef>
              </a:pPr>
              <a:t>2</a:t>
            </a:fld>
            <a:endParaRPr lang="en-US" altLang="zh-CN" sz="10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幻灯片图像占位符 1">
            <a:extLst>
              <a:ext uri="{FF2B5EF4-FFF2-40B4-BE49-F238E27FC236}">
                <a16:creationId xmlns:a16="http://schemas.microsoft.com/office/drawing/2014/main" id="{04F07A79-690C-4A1F-9C27-1DB8CC0B25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9" name="备注占位符 2">
            <a:extLst>
              <a:ext uri="{FF2B5EF4-FFF2-40B4-BE49-F238E27FC236}">
                <a16:creationId xmlns:a16="http://schemas.microsoft.com/office/drawing/2014/main" id="{7F6FFF66-5119-4BD5-90E3-B7F7B5183E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20" name="灯片编号占位符 3">
            <a:extLst>
              <a:ext uri="{FF2B5EF4-FFF2-40B4-BE49-F238E27FC236}">
                <a16:creationId xmlns:a16="http://schemas.microsoft.com/office/drawing/2014/main" id="{E58E1F47-F63F-4156-8AEB-1625E9ECF91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B6C266D-69C2-4239-BC5E-0FA40E7A2D53}" type="slidenum">
              <a:rPr lang="zh-CN" altLang="en-US" sz="1000"/>
              <a:pPr>
                <a:spcBef>
                  <a:spcPct val="0"/>
                </a:spcBef>
              </a:pPr>
              <a:t>3</a:t>
            </a:fld>
            <a:endParaRPr lang="en-US" altLang="zh-CN" sz="10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>
            <a:extLst>
              <a:ext uri="{FF2B5EF4-FFF2-40B4-BE49-F238E27FC236}">
                <a16:creationId xmlns:a16="http://schemas.microsoft.com/office/drawing/2014/main" id="{C48D5C52-FA25-4D79-93ED-208561756DB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5" name="备注占位符 2">
            <a:extLst>
              <a:ext uri="{FF2B5EF4-FFF2-40B4-BE49-F238E27FC236}">
                <a16:creationId xmlns:a16="http://schemas.microsoft.com/office/drawing/2014/main" id="{0B96964C-6A80-435A-BA0F-ED18DEEF81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16" name="灯片编号占位符 3">
            <a:extLst>
              <a:ext uri="{FF2B5EF4-FFF2-40B4-BE49-F238E27FC236}">
                <a16:creationId xmlns:a16="http://schemas.microsoft.com/office/drawing/2014/main" id="{47D62DCC-0513-4C0F-942B-39C71CF21A3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A580E68-05BC-4CEE-949B-B8DFF3092515}" type="slidenum">
              <a:rPr lang="zh-CN" altLang="en-US" sz="1000"/>
              <a:pPr>
                <a:spcBef>
                  <a:spcPct val="0"/>
                </a:spcBef>
              </a:pPr>
              <a:t>6</a:t>
            </a:fld>
            <a:endParaRPr lang="en-US" altLang="zh-CN" sz="10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1">
            <a:extLst>
              <a:ext uri="{FF2B5EF4-FFF2-40B4-BE49-F238E27FC236}">
                <a16:creationId xmlns:a16="http://schemas.microsoft.com/office/drawing/2014/main" id="{E5B2032F-0128-4D75-A573-68D99CE10E5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备注占位符 2">
            <a:extLst>
              <a:ext uri="{FF2B5EF4-FFF2-40B4-BE49-F238E27FC236}">
                <a16:creationId xmlns:a16="http://schemas.microsoft.com/office/drawing/2014/main" id="{5331DE86-9CFE-4CAB-9CB0-9E0EF81864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388" name="灯片编号占位符 3">
            <a:extLst>
              <a:ext uri="{FF2B5EF4-FFF2-40B4-BE49-F238E27FC236}">
                <a16:creationId xmlns:a16="http://schemas.microsoft.com/office/drawing/2014/main" id="{E15B5254-2B54-48A8-B487-1BCE7C477F8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580112F-362B-4F21-81DF-55608C459E85}" type="slidenum">
              <a:rPr lang="zh-CN" altLang="en-US" sz="1000"/>
              <a:pPr>
                <a:spcBef>
                  <a:spcPct val="0"/>
                </a:spcBef>
              </a:pPr>
              <a:t>8</a:t>
            </a:fld>
            <a:endParaRPr lang="en-US" altLang="zh-CN" sz="10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>
            <a:extLst>
              <a:ext uri="{FF2B5EF4-FFF2-40B4-BE49-F238E27FC236}">
                <a16:creationId xmlns:a16="http://schemas.microsoft.com/office/drawing/2014/main" id="{CAB99A71-0F45-460C-9337-6FD051F5ABF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备注占位符 2">
            <a:extLst>
              <a:ext uri="{FF2B5EF4-FFF2-40B4-BE49-F238E27FC236}">
                <a16:creationId xmlns:a16="http://schemas.microsoft.com/office/drawing/2014/main" id="{257D595E-051F-42C3-9083-BAED83092A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9460" name="灯片编号占位符 3">
            <a:extLst>
              <a:ext uri="{FF2B5EF4-FFF2-40B4-BE49-F238E27FC236}">
                <a16:creationId xmlns:a16="http://schemas.microsoft.com/office/drawing/2014/main" id="{41C7BF93-FD55-42B4-8F73-6C2627B00F0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E60B33B-58DA-4E15-B641-086E1E844710}" type="slidenum">
              <a:rPr lang="zh-CN" altLang="en-US" sz="1000"/>
              <a:pPr>
                <a:spcBef>
                  <a:spcPct val="0"/>
                </a:spcBef>
              </a:pPr>
              <a:t>10</a:t>
            </a:fld>
            <a:endParaRPr lang="en-US" altLang="zh-CN" sz="10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>
            <a:extLst>
              <a:ext uri="{FF2B5EF4-FFF2-40B4-BE49-F238E27FC236}">
                <a16:creationId xmlns:a16="http://schemas.microsoft.com/office/drawing/2014/main" id="{A35BD58F-6591-460E-AE18-EE71BE1ECC1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EF7FA4E-955D-4B68-9A93-EDC2F76C0EB3}" type="slidenum">
              <a:rPr lang="zh-CN" altLang="en-US" sz="1000"/>
              <a:pPr>
                <a:spcBef>
                  <a:spcPct val="0"/>
                </a:spcBef>
              </a:pPr>
              <a:t>11</a:t>
            </a:fld>
            <a:endParaRPr lang="en-US" altLang="zh-CN" sz="1000"/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07BD03A5-7FE1-4185-943B-AADD40263AB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3925" y="746125"/>
            <a:ext cx="4970463" cy="3727450"/>
          </a:xfrm>
          <a:ln/>
        </p:spPr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E690079D-B5F4-4088-8A6B-8A8312558A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1038" y="4722813"/>
            <a:ext cx="5453062" cy="44735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幻灯片图像占位符 1">
            <a:extLst>
              <a:ext uri="{FF2B5EF4-FFF2-40B4-BE49-F238E27FC236}">
                <a16:creationId xmlns:a16="http://schemas.microsoft.com/office/drawing/2014/main" id="{9BE13F8A-190A-445A-B5DD-04814DC20FE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备注占位符 2">
            <a:extLst>
              <a:ext uri="{FF2B5EF4-FFF2-40B4-BE49-F238E27FC236}">
                <a16:creationId xmlns:a16="http://schemas.microsoft.com/office/drawing/2014/main" id="{2828B65F-7BF2-44C9-AF64-5B422367FF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580" name="灯片编号占位符 3">
            <a:extLst>
              <a:ext uri="{FF2B5EF4-FFF2-40B4-BE49-F238E27FC236}">
                <a16:creationId xmlns:a16="http://schemas.microsoft.com/office/drawing/2014/main" id="{AE3A0CD3-6620-4242-85A8-DC59E74B22E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22EAEDA-4222-4877-8040-129CA8FA85B1}" type="slidenum">
              <a:rPr lang="zh-CN" altLang="en-US" sz="1000"/>
              <a:pPr>
                <a:spcBef>
                  <a:spcPct val="0"/>
                </a:spcBef>
              </a:pPr>
              <a:t>13</a:t>
            </a:fld>
            <a:endParaRPr lang="en-US" altLang="zh-CN" sz="100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幻灯片图像占位符 1">
            <a:extLst>
              <a:ext uri="{FF2B5EF4-FFF2-40B4-BE49-F238E27FC236}">
                <a16:creationId xmlns:a16="http://schemas.microsoft.com/office/drawing/2014/main" id="{2B3A380D-EA2F-4212-B87C-ECEAEBFCC23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备注占位符 2">
            <a:extLst>
              <a:ext uri="{FF2B5EF4-FFF2-40B4-BE49-F238E27FC236}">
                <a16:creationId xmlns:a16="http://schemas.microsoft.com/office/drawing/2014/main" id="{85901E6A-DF36-4940-AFD5-E91CF9BB18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28" name="灯片编号占位符 3">
            <a:extLst>
              <a:ext uri="{FF2B5EF4-FFF2-40B4-BE49-F238E27FC236}">
                <a16:creationId xmlns:a16="http://schemas.microsoft.com/office/drawing/2014/main" id="{C7F31D42-17A1-4C2F-B94C-6ABC17836DD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8C57AFC-8B99-4CE5-B0B5-45E405BF146B}" type="slidenum">
              <a:rPr lang="zh-CN" altLang="en-US" sz="1000"/>
              <a:pPr>
                <a:spcBef>
                  <a:spcPct val="0"/>
                </a:spcBef>
              </a:pPr>
              <a:t>14</a:t>
            </a:fld>
            <a:endParaRPr lang="en-US" altLang="zh-CN" sz="10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9">
            <a:extLst>
              <a:ext uri="{FF2B5EF4-FFF2-40B4-BE49-F238E27FC236}">
                <a16:creationId xmlns:a16="http://schemas.microsoft.com/office/drawing/2014/main" id="{ECE691A7-36F1-47A3-AC8F-BBD6F4B2560E}"/>
              </a:ext>
            </a:extLst>
          </p:cNvPr>
          <p:cNvGrpSpPr>
            <a:grpSpLocks/>
          </p:cNvGrpSpPr>
          <p:nvPr/>
        </p:nvGrpSpPr>
        <p:grpSpPr bwMode="auto">
          <a:xfrm>
            <a:off x="4763" y="3276600"/>
            <a:ext cx="9137650" cy="152400"/>
            <a:chOff x="3" y="2064"/>
            <a:chExt cx="5756" cy="96"/>
          </a:xfrm>
        </p:grpSpPr>
        <p:sp>
          <p:nvSpPr>
            <p:cNvPr id="5" name="Rectangle 7">
              <a:extLst>
                <a:ext uri="{FF2B5EF4-FFF2-40B4-BE49-F238E27FC236}">
                  <a16:creationId xmlns:a16="http://schemas.microsoft.com/office/drawing/2014/main" id="{0E0684CA-E55F-4B31-B5D8-33C3C5C9C5C2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3" y="2064"/>
              <a:ext cx="5756" cy="47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  <a:defRPr/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6" name="Rectangle 8">
              <a:extLst>
                <a:ext uri="{FF2B5EF4-FFF2-40B4-BE49-F238E27FC236}">
                  <a16:creationId xmlns:a16="http://schemas.microsoft.com/office/drawing/2014/main" id="{E844D05D-7552-430E-AE6F-3D04FE06E581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3" y="2136"/>
              <a:ext cx="5756" cy="24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folHlink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  <a:defRPr/>
              </a:pPr>
              <a:endParaRPr lang="zh-CN" altLang="en-US">
                <a:ea typeface="楷体_GB2312" pitchFamily="49" charset="-122"/>
              </a:endParaRPr>
            </a:p>
          </p:txBody>
        </p:sp>
      </p:grpSp>
      <p:sp>
        <p:nvSpPr>
          <p:cNvPr id="3074" name="Rectangle 2"/>
          <p:cNvSpPr>
            <a:spLocks noGrp="1" noChangeArrowheads="1"/>
          </p:cNvSpPr>
          <p:nvPr>
            <p:ph type="ctrTitle" sz="quarter"/>
          </p:nvPr>
        </p:nvSpPr>
        <p:spPr bwMode="auto">
          <a:xfrm>
            <a:off x="685800" y="2057400"/>
            <a:ext cx="7772400" cy="1143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sz="quarter" idx="1"/>
          </p:nvPr>
        </p:nvSpPr>
        <p:spPr bwMode="auto">
          <a:xfrm>
            <a:off x="1371600" y="4114800"/>
            <a:ext cx="6400800" cy="1752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r>
              <a:rPr lang="en-US" altLang="zh-CN"/>
              <a:t>Click to edit Master subtitle style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298685D7-167C-4036-AF63-BA79E3550AF0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buFontTx/>
              <a:buNone/>
              <a:defRPr sz="1400" b="0"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3BB9A4CC-2951-4B30-B603-8A810202652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spcBef>
                <a:spcPct val="0"/>
              </a:spcBef>
              <a:buFontTx/>
              <a:buNone/>
              <a:defRPr sz="1400" b="0"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270746F2-32F6-4A26-B412-391F1E77EC6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16924A7-CB69-4B0E-8EF6-CEF2E8C4E36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77479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E0548A76-514C-4078-9435-22510D09BBC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B33DF1-E2B3-4E0B-BF56-30123B32DF0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87020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AF8046B4-62CE-4229-9191-8BB0F601CE1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A0885E-6BF4-4B38-A197-0BD923CDEE5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60438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8A60ECA2-CA42-4B27-ACD9-5878D7875FF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F2D739-09DB-434A-B25B-59C6348258A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94908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4D1B8169-F7A1-4AB3-84F4-2DE71B5E39D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0EDCFC-EC2C-4CDF-8432-FA817C9570F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71358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832FDF50-F51C-4094-8AD0-8E184E0CFDA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66168C-FE21-4413-AD99-2FDC517D885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59414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B9C4BEBE-729A-4D00-8D47-319BA171914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7A4E76-D610-45CB-BBB3-3D1236007D3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83086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id="{6C4926AE-68FF-4FC5-B495-6238BD08297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0ADABB-5580-4172-9502-BD51FFF3719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83422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>
            <a:extLst>
              <a:ext uri="{FF2B5EF4-FFF2-40B4-BE49-F238E27FC236}">
                <a16:creationId xmlns:a16="http://schemas.microsoft.com/office/drawing/2014/main" id="{5C7005EF-1518-47AE-99B3-470ED8D2B27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C0C3AD-7954-4A2B-9E7E-0570D4447B9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93635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2355C3F6-B1BB-4C03-8978-74B438AA622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7C5CD9-2C39-4D72-9D82-4D55A34B1AB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31572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2135DD86-F90C-4BCB-AF9B-657FB80DE46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EED450-97DD-48E4-BD2E-423782494CE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92564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w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0" descr="TopNavBlank">
            <a:extLst>
              <a:ext uri="{FF2B5EF4-FFF2-40B4-BE49-F238E27FC236}">
                <a16:creationId xmlns:a16="http://schemas.microsoft.com/office/drawing/2014/main" id="{717A8FF1-DEF5-41E4-A46E-5BB0E92365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476250"/>
          </a:xfrm>
          <a:prstGeom prst="rect">
            <a:avLst/>
          </a:prstGeom>
          <a:gradFill rotWithShape="1">
            <a:gsLst>
              <a:gs pos="0">
                <a:srgbClr val="0000CC"/>
              </a:gs>
              <a:gs pos="50000">
                <a:srgbClr val="6600FF"/>
              </a:gs>
              <a:gs pos="100000">
                <a:srgbClr val="0000CC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3" name="Rectangle 9">
            <a:extLst>
              <a:ext uri="{FF2B5EF4-FFF2-40B4-BE49-F238E27FC236}">
                <a16:creationId xmlns:a16="http://schemas.microsoft.com/office/drawing/2014/main" id="{FEBE77BC-504E-4393-B25F-DBBE20BC4DD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067175" y="64008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1400" b="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567CB7EE-06CE-4BAC-A022-C4184C2D10A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28" name="Rectangle 64">
            <a:extLst>
              <a:ext uri="{FF2B5EF4-FFF2-40B4-BE49-F238E27FC236}">
                <a16:creationId xmlns:a16="http://schemas.microsoft.com/office/drawing/2014/main" id="{7098CC8B-A231-4B88-9A7B-C5A155BEBF43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138613" y="29860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  <a:defRPr/>
            </a:pPr>
            <a:endParaRPr lang="zh-CN" altLang="en-US"/>
          </a:p>
        </p:txBody>
      </p:sp>
      <p:sp>
        <p:nvSpPr>
          <p:cNvPr id="1029" name="Text Box 65">
            <a:extLst>
              <a:ext uri="{FF2B5EF4-FFF2-40B4-BE49-F238E27FC236}">
                <a16:creationId xmlns:a16="http://schemas.microsoft.com/office/drawing/2014/main" id="{A21A66E6-2882-4AB8-9BA3-26E70435D533}"/>
              </a:ext>
            </a:extLst>
          </p:cNvPr>
          <p:cNvSpPr txBox="1">
            <a:spLocks noChangeArrowheads="1"/>
          </p:cNvSpPr>
          <p:nvPr/>
        </p:nvSpPr>
        <p:spPr bwMode="ltGray">
          <a:xfrm>
            <a:off x="1371600" y="6172200"/>
            <a:ext cx="1828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ctr">
              <a:spcBef>
                <a:spcPct val="50000"/>
              </a:spcBef>
              <a:defRPr/>
            </a:pPr>
            <a:endParaRPr lang="zh-CN" altLang="en-US" sz="2000">
              <a:solidFill>
                <a:srgbClr val="990033"/>
              </a:solidFill>
              <a:latin typeface="Arial" charset="0"/>
              <a:ea typeface="宋体" pitchFamily="2" charset="-122"/>
            </a:endParaRPr>
          </a:p>
        </p:txBody>
      </p:sp>
      <p:graphicFrame>
        <p:nvGraphicFramePr>
          <p:cNvPr id="1030" name="Object 79">
            <a:extLst>
              <a:ext uri="{FF2B5EF4-FFF2-40B4-BE49-F238E27FC236}">
                <a16:creationId xmlns:a16="http://schemas.microsoft.com/office/drawing/2014/main" id="{33C55F0B-CF32-4FCD-B700-7F2143F5FABD}"/>
              </a:ext>
            </a:extLst>
          </p:cNvPr>
          <p:cNvGraphicFramePr>
            <a:graphicFrameLocks noChangeAspect="1"/>
          </p:cNvGraphicFramePr>
          <p:nvPr/>
        </p:nvGraphicFramePr>
        <p:xfrm flipH="1">
          <a:off x="8275638" y="5607050"/>
          <a:ext cx="760412" cy="1135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Clip" r:id="rId15" imgW="3154363" imgH="4708525" progId="MS_ClipArt_Gallery.2">
                  <p:embed/>
                </p:oleObj>
              </mc:Choice>
              <mc:Fallback>
                <p:oleObj name="Clip" r:id="rId15" imgW="3154363" imgH="4708525" progId="MS_ClipArt_Gallery.2">
                  <p:embed/>
                  <p:pic>
                    <p:nvPicPr>
                      <p:cNvPr id="0" name="Object 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 flipH="1">
                        <a:off x="8275638" y="5607050"/>
                        <a:ext cx="760412" cy="1135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935" r:id="rId1"/>
    <p:sldLayoutId id="2147483925" r:id="rId2"/>
    <p:sldLayoutId id="2147483926" r:id="rId3"/>
    <p:sldLayoutId id="2147483927" r:id="rId4"/>
    <p:sldLayoutId id="2147483928" r:id="rId5"/>
    <p:sldLayoutId id="2147483929" r:id="rId6"/>
    <p:sldLayoutId id="2147483930" r:id="rId7"/>
    <p:sldLayoutId id="2147483931" r:id="rId8"/>
    <p:sldLayoutId id="2147483932" r:id="rId9"/>
    <p:sldLayoutId id="2147483933" r:id="rId10"/>
    <p:sldLayoutId id="2147483934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Monotype Sorts" pitchFamily="2" charset="2"/>
        <a:buChar char="l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wav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audio" Target="../media/audio3.wav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audio" Target="../media/audio3.wav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wav"/><Relationship Id="rId7" Type="http://schemas.openxmlformats.org/officeDocument/2006/relationships/image" Target="../media/image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4.wmf"/><Relationship Id="rId4" Type="http://schemas.openxmlformats.org/officeDocument/2006/relationships/oleObject" Target="../embeddings/oleObject3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6.w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wav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wav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wav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jpeg"/><Relationship Id="rId4" Type="http://schemas.openxmlformats.org/officeDocument/2006/relationships/audio" Target="../media/audio3.wav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wav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6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audio" Target="../media/audio1.wav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audio" Target="../media/audio3.wav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audio" Target="../media/audio1.wav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7.bin"/><Relationship Id="rId4" Type="http://schemas.openxmlformats.org/officeDocument/2006/relationships/audio" Target="../media/audio3.wav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9.bin"/><Relationship Id="rId4" Type="http://schemas.openxmlformats.org/officeDocument/2006/relationships/audio" Target="../media/audio3.wav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audio" Target="../media/audio3.wav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灯片编号占位符 1">
            <a:extLst>
              <a:ext uri="{FF2B5EF4-FFF2-40B4-BE49-F238E27FC236}">
                <a16:creationId xmlns:a16="http://schemas.microsoft.com/office/drawing/2014/main" id="{00CD3E91-78DC-42BF-A0E2-B65F839FD2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9pPr>
          </a:lstStyle>
          <a:p>
            <a:fld id="{894C96C0-21BE-4D4B-8AF9-EC87C2AE74B0}" type="slidenum">
              <a:rPr lang="zh-CN" altLang="en-US" sz="1400" b="0">
                <a:latin typeface="Arial" panose="020B0604020202020204" pitchFamily="34" charset="0"/>
              </a:rPr>
              <a:pPr/>
              <a:t>1</a:t>
            </a:fld>
            <a:endParaRPr lang="en-US" altLang="zh-CN" sz="1400" b="0">
              <a:latin typeface="Arial" panose="020B0604020202020204" pitchFamily="34" charset="0"/>
            </a:endParaRPr>
          </a:p>
        </p:txBody>
      </p:sp>
      <p:sp>
        <p:nvSpPr>
          <p:cNvPr id="2148354" name="Text Box 2">
            <a:extLst>
              <a:ext uri="{FF2B5EF4-FFF2-40B4-BE49-F238E27FC236}">
                <a16:creationId xmlns:a16="http://schemas.microsoft.com/office/drawing/2014/main" id="{25AE7BE2-EED1-47F4-89B7-84F0D1A5D5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668338"/>
            <a:ext cx="830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30000"/>
              </a:spcBef>
              <a:defRPr/>
            </a:pP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CHAPTER  10    Graphs</a:t>
            </a:r>
            <a:r>
              <a:rPr kumimoji="1" lang="en-US" altLang="zh-CN" b="0" dirty="0">
                <a:latin typeface="Times New Roman" pitchFamily="18" charset="0"/>
              </a:rPr>
              <a:t> </a:t>
            </a:r>
          </a:p>
        </p:txBody>
      </p:sp>
      <p:sp>
        <p:nvSpPr>
          <p:cNvPr id="2148355" name="Text Box 3">
            <a:extLst>
              <a:ext uri="{FF2B5EF4-FFF2-40B4-BE49-F238E27FC236}">
                <a16:creationId xmlns:a16="http://schemas.microsoft.com/office/drawing/2014/main" id="{01C7CA16-EC98-46FC-99FE-021C074DE6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163" y="1341438"/>
            <a:ext cx="8497887" cy="459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60000"/>
              </a:spcBef>
              <a:defRPr/>
            </a:pP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10.1    Graphs and Graph Models </a:t>
            </a:r>
          </a:p>
          <a:p>
            <a:pPr eaLnBrk="1" hangingPunct="1">
              <a:spcBef>
                <a:spcPct val="60000"/>
              </a:spcBef>
              <a:defRPr/>
            </a:pP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10.2    Graph Terminology  and Special Types of Graphs</a:t>
            </a:r>
          </a:p>
          <a:p>
            <a:pPr eaLnBrk="1" hangingPunct="1">
              <a:spcBef>
                <a:spcPct val="60000"/>
              </a:spcBef>
              <a:defRPr/>
            </a:pP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10.3    Representing Graphs and Graph Isomorphism </a:t>
            </a:r>
          </a:p>
          <a:p>
            <a:pPr eaLnBrk="1" hangingPunct="1">
              <a:spcBef>
                <a:spcPct val="60000"/>
              </a:spcBef>
              <a:defRPr/>
            </a:pP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10.4    Connectivity </a:t>
            </a:r>
          </a:p>
          <a:p>
            <a:pPr eaLnBrk="1" hangingPunct="1">
              <a:spcBef>
                <a:spcPct val="60000"/>
              </a:spcBef>
              <a:defRPr/>
            </a:pP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10.5    Euler and Hamilton Paths </a:t>
            </a:r>
          </a:p>
          <a:p>
            <a:pPr eaLnBrk="1" hangingPunct="1">
              <a:spcBef>
                <a:spcPct val="60000"/>
              </a:spcBef>
              <a:defRPr/>
            </a:pP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10.6    Shortest Path Problems </a:t>
            </a:r>
          </a:p>
          <a:p>
            <a:pPr eaLnBrk="1" hangingPunct="1">
              <a:spcBef>
                <a:spcPct val="60000"/>
              </a:spcBef>
              <a:defRPr/>
            </a:pP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10.7    Planar Graphs </a:t>
            </a:r>
          </a:p>
          <a:p>
            <a:pPr eaLnBrk="1" hangingPunct="1">
              <a:spcBef>
                <a:spcPct val="60000"/>
              </a:spcBef>
              <a:defRPr/>
            </a:pP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10.8    Graph Coloring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1">
            <a:extLst>
              <a:ext uri="{FF2B5EF4-FFF2-40B4-BE49-F238E27FC236}">
                <a16:creationId xmlns:a16="http://schemas.microsoft.com/office/drawing/2014/main" id="{1ECAD81D-4D46-405E-A62A-CABEA368BD2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9pPr>
          </a:lstStyle>
          <a:p>
            <a:fld id="{CDC4263D-400C-42EE-86EA-BAF3B3AE1FAE}" type="slidenum">
              <a:rPr lang="zh-CN" altLang="en-US" sz="1400" b="0">
                <a:latin typeface="Arial" panose="020B0604020202020204" pitchFamily="34" charset="0"/>
              </a:rPr>
              <a:pPr/>
              <a:t>10</a:t>
            </a:fld>
            <a:endParaRPr lang="en-US" altLang="zh-CN" sz="1400" b="0">
              <a:latin typeface="Arial" panose="020B0604020202020204" pitchFamily="34" charset="0"/>
            </a:endParaRPr>
          </a:p>
        </p:txBody>
      </p:sp>
      <p:sp>
        <p:nvSpPr>
          <p:cNvPr id="2157571" name="Text Box 3">
            <a:extLst>
              <a:ext uri="{FF2B5EF4-FFF2-40B4-BE49-F238E27FC236}">
                <a16:creationId xmlns:a16="http://schemas.microsoft.com/office/drawing/2014/main" id="{20A0F362-3516-4FB9-92CE-07B0BB1278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313" y="500063"/>
            <a:ext cx="8715375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〖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2</a:t>
            </a:r>
            <a:r>
              <a:rPr kumimoji="1" lang="en-US" altLang="zh-CN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〗 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In a round-robin tournament, each team plays against each other team exactly once. How can we represent the results of the tournament (which team beats which other team)?</a:t>
            </a:r>
          </a:p>
        </p:txBody>
      </p:sp>
      <p:sp>
        <p:nvSpPr>
          <p:cNvPr id="2157572" name="Text Box 4">
            <a:extLst>
              <a:ext uri="{FF2B5EF4-FFF2-40B4-BE49-F238E27FC236}">
                <a16:creationId xmlns:a16="http://schemas.microsoft.com/office/drawing/2014/main" id="{93665E26-9C93-4F3B-B284-A43EDAC445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938" y="2071688"/>
            <a:ext cx="830580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i="1">
                <a:solidFill>
                  <a:srgbClr val="33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Solution: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We should use a </a:t>
            </a:r>
            <a:r>
              <a:rPr lang="en-US" altLang="zh-CN" i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directed graph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with an edge (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indicating that team 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beats team 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.</a:t>
            </a:r>
            <a:endParaRPr kumimoji="1"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Group 5">
            <a:extLst>
              <a:ext uri="{FF2B5EF4-FFF2-40B4-BE49-F238E27FC236}">
                <a16:creationId xmlns:a16="http://schemas.microsoft.com/office/drawing/2014/main" id="{A3AE50CD-EE4E-444A-A9BB-07EF738485E4}"/>
              </a:ext>
            </a:extLst>
          </p:cNvPr>
          <p:cNvGrpSpPr>
            <a:grpSpLocks/>
          </p:cNvGrpSpPr>
          <p:nvPr/>
        </p:nvGrpSpPr>
        <p:grpSpPr bwMode="auto">
          <a:xfrm>
            <a:off x="1739900" y="5329238"/>
            <a:ext cx="1828800" cy="457200"/>
            <a:chOff x="960" y="3504"/>
            <a:chExt cx="1152" cy="288"/>
          </a:xfrm>
        </p:grpSpPr>
        <p:sp>
          <p:nvSpPr>
            <p:cNvPr id="18454" name="AutoShape 6">
              <a:extLst>
                <a:ext uri="{FF2B5EF4-FFF2-40B4-BE49-F238E27FC236}">
                  <a16:creationId xmlns:a16="http://schemas.microsoft.com/office/drawing/2014/main" id="{3ED6FC32-383A-4410-97F2-615D68A586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3600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18455" name="Text Box 7">
              <a:extLst>
                <a:ext uri="{FF2B5EF4-FFF2-40B4-BE49-F238E27FC236}">
                  <a16:creationId xmlns:a16="http://schemas.microsoft.com/office/drawing/2014/main" id="{C8F984D3-5FB3-4D24-BB80-C200B877E6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0" y="3504"/>
              <a:ext cx="105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solidFill>
                    <a:srgbClr val="000099"/>
                  </a:solidFill>
                  <a:latin typeface="Times New Roman" panose="02020603050405020304" pitchFamily="18" charset="0"/>
                </a:rPr>
                <a:t>Penguins</a:t>
              </a:r>
            </a:p>
          </p:txBody>
        </p:sp>
      </p:grpSp>
      <p:grpSp>
        <p:nvGrpSpPr>
          <p:cNvPr id="3" name="Group 8">
            <a:extLst>
              <a:ext uri="{FF2B5EF4-FFF2-40B4-BE49-F238E27FC236}">
                <a16:creationId xmlns:a16="http://schemas.microsoft.com/office/drawing/2014/main" id="{51218CC5-1ED6-46F4-A111-FB8684E3E239}"/>
              </a:ext>
            </a:extLst>
          </p:cNvPr>
          <p:cNvGrpSpPr>
            <a:grpSpLocks/>
          </p:cNvGrpSpPr>
          <p:nvPr/>
        </p:nvGrpSpPr>
        <p:grpSpPr bwMode="auto">
          <a:xfrm>
            <a:off x="5702300" y="3500438"/>
            <a:ext cx="1828800" cy="609600"/>
            <a:chOff x="3456" y="2352"/>
            <a:chExt cx="1152" cy="384"/>
          </a:xfrm>
        </p:grpSpPr>
        <p:sp>
          <p:nvSpPr>
            <p:cNvPr id="18452" name="AutoShape 9">
              <a:extLst>
                <a:ext uri="{FF2B5EF4-FFF2-40B4-BE49-F238E27FC236}">
                  <a16:creationId xmlns:a16="http://schemas.microsoft.com/office/drawing/2014/main" id="{46931747-B325-4DFE-A195-3ACBD14280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2640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18453" name="Text Box 10">
              <a:extLst>
                <a:ext uri="{FF2B5EF4-FFF2-40B4-BE49-F238E27FC236}">
                  <a16:creationId xmlns:a16="http://schemas.microsoft.com/office/drawing/2014/main" id="{0E61CCD1-D8EB-4765-B579-DDDDFA9052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00" y="2352"/>
              <a:ext cx="10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solidFill>
                    <a:srgbClr val="000099"/>
                  </a:solidFill>
                  <a:latin typeface="Times New Roman" panose="02020603050405020304" pitchFamily="18" charset="0"/>
                </a:rPr>
                <a:t>Bruins</a:t>
              </a:r>
            </a:p>
          </p:txBody>
        </p:sp>
      </p:grpSp>
      <p:grpSp>
        <p:nvGrpSpPr>
          <p:cNvPr id="4" name="Group 11">
            <a:extLst>
              <a:ext uri="{FF2B5EF4-FFF2-40B4-BE49-F238E27FC236}">
                <a16:creationId xmlns:a16="http://schemas.microsoft.com/office/drawing/2014/main" id="{C5B08D7D-65DF-4AB2-8070-7F18615553FD}"/>
              </a:ext>
            </a:extLst>
          </p:cNvPr>
          <p:cNvGrpSpPr>
            <a:grpSpLocks/>
          </p:cNvGrpSpPr>
          <p:nvPr/>
        </p:nvGrpSpPr>
        <p:grpSpPr bwMode="auto">
          <a:xfrm>
            <a:off x="5702300" y="5329238"/>
            <a:ext cx="3048000" cy="457200"/>
            <a:chOff x="3456" y="3504"/>
            <a:chExt cx="1920" cy="288"/>
          </a:xfrm>
        </p:grpSpPr>
        <p:sp>
          <p:nvSpPr>
            <p:cNvPr id="18450" name="AutoShape 12">
              <a:extLst>
                <a:ext uri="{FF2B5EF4-FFF2-40B4-BE49-F238E27FC236}">
                  <a16:creationId xmlns:a16="http://schemas.microsoft.com/office/drawing/2014/main" id="{325470E5-E4A5-41AC-8D77-F8DCFCE989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3600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18451" name="Text Box 13">
              <a:extLst>
                <a:ext uri="{FF2B5EF4-FFF2-40B4-BE49-F238E27FC236}">
                  <a16:creationId xmlns:a16="http://schemas.microsoft.com/office/drawing/2014/main" id="{EC0A2D12-56AE-4C74-B2EA-B2154F5E2B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8" y="3504"/>
              <a:ext cx="172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solidFill>
                    <a:srgbClr val="000099"/>
                  </a:solidFill>
                  <a:latin typeface="Times New Roman" panose="02020603050405020304" pitchFamily="18" charset="0"/>
                </a:rPr>
                <a:t>L</a:t>
              </a:r>
              <a:r>
                <a:rPr lang="de-DE" altLang="zh-CN">
                  <a:solidFill>
                    <a:srgbClr val="000099"/>
                  </a:solidFill>
                  <a:latin typeface="Times New Roman" panose="02020603050405020304" pitchFamily="18" charset="0"/>
                </a:rPr>
                <a:t>ü</a:t>
              </a:r>
              <a:r>
                <a:rPr lang="en-US" altLang="zh-CN">
                  <a:solidFill>
                    <a:srgbClr val="000099"/>
                  </a:solidFill>
                  <a:latin typeface="Times New Roman" panose="02020603050405020304" pitchFamily="18" charset="0"/>
                </a:rPr>
                <a:t>beck Giants</a:t>
              </a:r>
            </a:p>
          </p:txBody>
        </p:sp>
      </p:grpSp>
      <p:grpSp>
        <p:nvGrpSpPr>
          <p:cNvPr id="5" name="Group 14">
            <a:extLst>
              <a:ext uri="{FF2B5EF4-FFF2-40B4-BE49-F238E27FC236}">
                <a16:creationId xmlns:a16="http://schemas.microsoft.com/office/drawing/2014/main" id="{A8CB5F2B-A03A-41D6-B6FA-B988734447E4}"/>
              </a:ext>
            </a:extLst>
          </p:cNvPr>
          <p:cNvGrpSpPr>
            <a:grpSpLocks/>
          </p:cNvGrpSpPr>
          <p:nvPr/>
        </p:nvGrpSpPr>
        <p:grpSpPr bwMode="auto">
          <a:xfrm>
            <a:off x="1130300" y="3576638"/>
            <a:ext cx="2438400" cy="533400"/>
            <a:chOff x="576" y="2400"/>
            <a:chExt cx="1536" cy="336"/>
          </a:xfrm>
        </p:grpSpPr>
        <p:sp>
          <p:nvSpPr>
            <p:cNvPr id="18448" name="Text Box 15">
              <a:extLst>
                <a:ext uri="{FF2B5EF4-FFF2-40B4-BE49-F238E27FC236}">
                  <a16:creationId xmlns:a16="http://schemas.microsoft.com/office/drawing/2014/main" id="{DA75E772-FA19-465F-8CF1-1340570BA9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6" y="2400"/>
              <a:ext cx="14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solidFill>
                    <a:srgbClr val="000099"/>
                  </a:solidFill>
                  <a:latin typeface="Times New Roman" panose="02020603050405020304" pitchFamily="18" charset="0"/>
                </a:rPr>
                <a:t>Maple Leafs</a:t>
              </a:r>
            </a:p>
          </p:txBody>
        </p:sp>
        <p:sp>
          <p:nvSpPr>
            <p:cNvPr id="18449" name="AutoShape 16">
              <a:extLst>
                <a:ext uri="{FF2B5EF4-FFF2-40B4-BE49-F238E27FC236}">
                  <a16:creationId xmlns:a16="http://schemas.microsoft.com/office/drawing/2014/main" id="{7EA2EEC7-B1EE-4E8A-AC35-A1CAB39370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2640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</p:grpSp>
      <p:cxnSp>
        <p:nvCxnSpPr>
          <p:cNvPr id="2157585" name="AutoShape 17">
            <a:extLst>
              <a:ext uri="{FF2B5EF4-FFF2-40B4-BE49-F238E27FC236}">
                <a16:creationId xmlns:a16="http://schemas.microsoft.com/office/drawing/2014/main" id="{5C887684-50DB-4D3D-865A-A7A58EA390E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492500" y="4110038"/>
            <a:ext cx="0" cy="1371600"/>
          </a:xfrm>
          <a:prstGeom prst="straightConnector1">
            <a:avLst/>
          </a:prstGeom>
          <a:noFill/>
          <a:ln w="57150">
            <a:solidFill>
              <a:srgbClr val="66FF3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7586" name="AutoShape 18">
            <a:extLst>
              <a:ext uri="{FF2B5EF4-FFF2-40B4-BE49-F238E27FC236}">
                <a16:creationId xmlns:a16="http://schemas.microsoft.com/office/drawing/2014/main" id="{F401B15A-79F1-468D-A010-EAE500E7C125}"/>
              </a:ext>
            </a:extLst>
          </p:cNvPr>
          <p:cNvCxnSpPr>
            <a:cxnSpLocks noChangeShapeType="1"/>
            <a:endCxn id="18449" idx="6"/>
          </p:cNvCxnSpPr>
          <p:nvPr/>
        </p:nvCxnSpPr>
        <p:spPr bwMode="auto">
          <a:xfrm flipH="1">
            <a:off x="3568700" y="4033838"/>
            <a:ext cx="2133600" cy="0"/>
          </a:xfrm>
          <a:prstGeom prst="straightConnector1">
            <a:avLst/>
          </a:prstGeom>
          <a:noFill/>
          <a:ln w="57150">
            <a:solidFill>
              <a:srgbClr val="66FF3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7587" name="AutoShape 19">
            <a:extLst>
              <a:ext uri="{FF2B5EF4-FFF2-40B4-BE49-F238E27FC236}">
                <a16:creationId xmlns:a16="http://schemas.microsoft.com/office/drawing/2014/main" id="{EF36E88F-C799-4324-B705-09E8D000DDB9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3546475" y="4087813"/>
            <a:ext cx="2178050" cy="1416050"/>
          </a:xfrm>
          <a:prstGeom prst="straightConnector1">
            <a:avLst/>
          </a:prstGeom>
          <a:noFill/>
          <a:ln w="57150">
            <a:solidFill>
              <a:srgbClr val="66FF3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7588" name="AutoShape 20">
            <a:extLst>
              <a:ext uri="{FF2B5EF4-FFF2-40B4-BE49-F238E27FC236}">
                <a16:creationId xmlns:a16="http://schemas.microsoft.com/office/drawing/2014/main" id="{0C79A7D6-5528-4348-8767-FA35702D9D13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3568700" y="5557838"/>
            <a:ext cx="2133600" cy="0"/>
          </a:xfrm>
          <a:prstGeom prst="straightConnector1">
            <a:avLst/>
          </a:prstGeom>
          <a:noFill/>
          <a:ln w="57150">
            <a:solidFill>
              <a:srgbClr val="66FF3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7589" name="AutoShape 21">
            <a:extLst>
              <a:ext uri="{FF2B5EF4-FFF2-40B4-BE49-F238E27FC236}">
                <a16:creationId xmlns:a16="http://schemas.microsoft.com/office/drawing/2014/main" id="{E7A6F07F-5402-4EBB-8A0D-C9375B261B33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3546475" y="4087813"/>
            <a:ext cx="2178050" cy="1416050"/>
          </a:xfrm>
          <a:prstGeom prst="straightConnector1">
            <a:avLst/>
          </a:prstGeom>
          <a:noFill/>
          <a:ln w="57150">
            <a:solidFill>
              <a:srgbClr val="66FF3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7590" name="AutoShape 22">
            <a:extLst>
              <a:ext uri="{FF2B5EF4-FFF2-40B4-BE49-F238E27FC236}">
                <a16:creationId xmlns:a16="http://schemas.microsoft.com/office/drawing/2014/main" id="{C810028C-C4F9-4FB2-9A92-66DC510C9E28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778500" y="4110038"/>
            <a:ext cx="0" cy="1371600"/>
          </a:xfrm>
          <a:prstGeom prst="straightConnector1">
            <a:avLst/>
          </a:prstGeom>
          <a:noFill/>
          <a:ln w="57150">
            <a:solidFill>
              <a:srgbClr val="66FF3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447" name="Text Box 2">
            <a:extLst>
              <a:ext uri="{FF2B5EF4-FFF2-40B4-BE49-F238E27FC236}">
                <a16:creationId xmlns:a16="http://schemas.microsoft.com/office/drawing/2014/main" id="{A2A0D5BB-5DFC-4FD2-95F8-F72F45FAA4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9700" y="-26988"/>
            <a:ext cx="3924300" cy="457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>
                <a:latin typeface="Times New Roman" panose="02020603050405020304" pitchFamily="18" charset="0"/>
                <a:cs typeface="Arial" panose="020B0604020202020204" pitchFamily="34" charset="0"/>
                <a:sym typeface="Webdings" panose="05030102010509060703" pitchFamily="18" charset="2"/>
              </a:rPr>
              <a:t>10.1 </a:t>
            </a:r>
            <a:r>
              <a:rPr kumimoji="1" lang="en-US" altLang="zh-CN" sz="1800">
                <a:latin typeface="Times New Roman" panose="02020603050405020304" pitchFamily="18" charset="0"/>
                <a:cs typeface="Arial" panose="020B0604020202020204" pitchFamily="34" charset="0"/>
              </a:rPr>
              <a:t>Graphs and Graph Models</a:t>
            </a:r>
            <a:r>
              <a:rPr kumimoji="1" lang="en-US" altLang="zh-CN">
                <a:cs typeface="Arial" panose="020B0604020202020204" pitchFamily="34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7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5757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7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5757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7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1575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1575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7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1575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1575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7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1575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1575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7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1575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1575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7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1575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1575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7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1575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1575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7571" grpId="0" autoUpdateAnimBg="0"/>
      <p:bldP spid="2157572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灯片编号占位符 1">
            <a:extLst>
              <a:ext uri="{FF2B5EF4-FFF2-40B4-BE49-F238E27FC236}">
                <a16:creationId xmlns:a16="http://schemas.microsoft.com/office/drawing/2014/main" id="{97FC2D3A-0D5B-490F-9250-5C87236550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9pPr>
          </a:lstStyle>
          <a:p>
            <a:fld id="{6C455834-718B-47B6-AB02-40F792B2439F}" type="slidenum">
              <a:rPr lang="zh-CN" altLang="en-US" sz="1400" b="0">
                <a:latin typeface="Arial" panose="020B0604020202020204" pitchFamily="34" charset="0"/>
              </a:rPr>
              <a:pPr/>
              <a:t>11</a:t>
            </a:fld>
            <a:endParaRPr lang="en-US" altLang="zh-CN" sz="1400" b="0">
              <a:latin typeface="Arial" panose="020B0604020202020204" pitchFamily="34" charset="0"/>
            </a:endParaRPr>
          </a:p>
        </p:txBody>
      </p:sp>
      <p:sp>
        <p:nvSpPr>
          <p:cNvPr id="20483" name="Text Box 2">
            <a:extLst>
              <a:ext uri="{FF2B5EF4-FFF2-40B4-BE49-F238E27FC236}">
                <a16:creationId xmlns:a16="http://schemas.microsoft.com/office/drawing/2014/main" id="{7EE4673F-5ADF-46F9-B791-B84AF7D79D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447800"/>
            <a:ext cx="6781800" cy="1570038"/>
          </a:xfrm>
          <a:prstGeom prst="rect">
            <a:avLst/>
          </a:prstGeom>
          <a:solidFill>
            <a:srgbClr val="CCFFFF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>
                <a:latin typeface="Times New Roman" panose="02020603050405020304" pitchFamily="18" charset="0"/>
              </a:rPr>
              <a:t>Homework: (Due on May 11 )</a:t>
            </a:r>
          </a:p>
          <a:p>
            <a:pPr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kumimoji="1" lang="en-US" altLang="zh-CN" i="1" u="sng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Ver. 8 &amp; Ver. 7</a:t>
            </a:r>
          </a:p>
          <a:p>
            <a:pPr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kumimoji="1" lang="en-US" altLang="zh-CN">
                <a:solidFill>
                  <a:srgbClr val="9900CC"/>
                </a:solidFill>
                <a:latin typeface="Times New Roman" panose="02020603050405020304" pitchFamily="18" charset="0"/>
                <a:ea typeface="楷体_GB2312" pitchFamily="49" charset="-122"/>
              </a:rPr>
              <a:t>Sec. 10.1 </a:t>
            </a:r>
            <a:r>
              <a:rPr kumimoji="1" lang="en-US" altLang="zh-CN">
                <a:latin typeface="Times New Roman" panose="02020603050405020304" pitchFamily="18" charset="0"/>
                <a:ea typeface="楷体_GB2312" pitchFamily="49" charset="-122"/>
              </a:rPr>
              <a:t>1, 3-9</a:t>
            </a:r>
            <a:endParaRPr kumimoji="1" lang="en-US" altLang="zh-CN">
              <a:solidFill>
                <a:srgbClr val="FF7C8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灯片编号占位符 1">
            <a:extLst>
              <a:ext uri="{FF2B5EF4-FFF2-40B4-BE49-F238E27FC236}">
                <a16:creationId xmlns:a16="http://schemas.microsoft.com/office/drawing/2014/main" id="{FFD987AF-02F3-478B-8A95-8313C12840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9pPr>
          </a:lstStyle>
          <a:p>
            <a:fld id="{A7D85600-F05D-47F9-9A92-93E04A219D5D}" type="slidenum">
              <a:rPr lang="zh-CN" altLang="en-US" sz="1400" b="0">
                <a:latin typeface="Arial" panose="020B0604020202020204" pitchFamily="34" charset="0"/>
              </a:rPr>
              <a:pPr/>
              <a:t>12</a:t>
            </a:fld>
            <a:endParaRPr lang="en-US" altLang="zh-CN" sz="1400" b="0">
              <a:latin typeface="Arial" panose="020B0604020202020204" pitchFamily="34" charset="0"/>
            </a:endParaRPr>
          </a:p>
        </p:txBody>
      </p:sp>
      <p:sp>
        <p:nvSpPr>
          <p:cNvPr id="2206722" name="Text Box 2">
            <a:extLst>
              <a:ext uri="{FF2B5EF4-FFF2-40B4-BE49-F238E27FC236}">
                <a16:creationId xmlns:a16="http://schemas.microsoft.com/office/drawing/2014/main" id="{DA927ADA-7A2B-4DFC-AB52-C6CC6F5757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668338"/>
            <a:ext cx="830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30000"/>
              </a:spcBef>
              <a:defRPr/>
            </a:pP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CHAPTER  10    Graphs</a:t>
            </a:r>
            <a:r>
              <a:rPr kumimoji="1" lang="en-US" altLang="zh-CN" b="0" dirty="0">
                <a:latin typeface="Times New Roman" pitchFamily="18" charset="0"/>
              </a:rPr>
              <a:t> </a:t>
            </a:r>
          </a:p>
        </p:txBody>
      </p:sp>
      <p:sp>
        <p:nvSpPr>
          <p:cNvPr id="2206723" name="Text Box 3">
            <a:extLst>
              <a:ext uri="{FF2B5EF4-FFF2-40B4-BE49-F238E27FC236}">
                <a16:creationId xmlns:a16="http://schemas.microsoft.com/office/drawing/2014/main" id="{3A3219EF-CE3D-4FC5-8A48-92AF1C5D79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163" y="1341438"/>
            <a:ext cx="8497887" cy="459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60000"/>
              </a:spcBef>
              <a:defRPr/>
            </a:pPr>
            <a:r>
              <a:rPr kumimoji="1" lang="en-US" altLang="zh-CN" dirty="0">
                <a:solidFill>
                  <a:srgbClr val="DDDDD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10.1    Graphs and Graph Models </a:t>
            </a:r>
          </a:p>
          <a:p>
            <a:pPr eaLnBrk="1" hangingPunct="1">
              <a:spcBef>
                <a:spcPct val="60000"/>
              </a:spcBef>
              <a:defRPr/>
            </a:pP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10.2    Graph Terminology  and Special Types of Graphs</a:t>
            </a:r>
          </a:p>
          <a:p>
            <a:pPr eaLnBrk="1" hangingPunct="1">
              <a:spcBef>
                <a:spcPct val="60000"/>
              </a:spcBef>
              <a:defRPr/>
            </a:pPr>
            <a:r>
              <a:rPr kumimoji="1" lang="en-US" altLang="zh-CN" dirty="0">
                <a:solidFill>
                  <a:srgbClr val="DDDDD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10.3    Representing Graphs and Graph Isomorphism </a:t>
            </a:r>
          </a:p>
          <a:p>
            <a:pPr eaLnBrk="1" hangingPunct="1">
              <a:spcBef>
                <a:spcPct val="60000"/>
              </a:spcBef>
              <a:defRPr/>
            </a:pPr>
            <a:r>
              <a:rPr kumimoji="1" lang="en-US" altLang="zh-CN" dirty="0">
                <a:solidFill>
                  <a:srgbClr val="DDDDD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10.4    Connectivity </a:t>
            </a:r>
          </a:p>
          <a:p>
            <a:pPr eaLnBrk="1" hangingPunct="1">
              <a:spcBef>
                <a:spcPct val="60000"/>
              </a:spcBef>
              <a:defRPr/>
            </a:pPr>
            <a:r>
              <a:rPr kumimoji="1" lang="en-US" altLang="zh-CN" dirty="0">
                <a:solidFill>
                  <a:srgbClr val="DDDDD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10.5    Euler and Hamilton Paths </a:t>
            </a:r>
          </a:p>
          <a:p>
            <a:pPr eaLnBrk="1" hangingPunct="1">
              <a:spcBef>
                <a:spcPct val="60000"/>
              </a:spcBef>
              <a:defRPr/>
            </a:pPr>
            <a:r>
              <a:rPr kumimoji="1" lang="en-US" altLang="zh-CN" dirty="0">
                <a:solidFill>
                  <a:srgbClr val="DDDDD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10.6    Shortest Path Problems </a:t>
            </a:r>
          </a:p>
          <a:p>
            <a:pPr eaLnBrk="1" hangingPunct="1">
              <a:spcBef>
                <a:spcPct val="60000"/>
              </a:spcBef>
              <a:defRPr/>
            </a:pPr>
            <a:r>
              <a:rPr kumimoji="1" lang="en-US" altLang="zh-CN" dirty="0">
                <a:solidFill>
                  <a:srgbClr val="DDDDD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10.7    Planar Graphs </a:t>
            </a:r>
          </a:p>
          <a:p>
            <a:pPr eaLnBrk="1" hangingPunct="1">
              <a:spcBef>
                <a:spcPct val="60000"/>
              </a:spcBef>
              <a:defRPr/>
            </a:pPr>
            <a:r>
              <a:rPr kumimoji="1" lang="en-US" altLang="zh-CN" dirty="0">
                <a:solidFill>
                  <a:srgbClr val="DDDDD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10.8    Graph Coloring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灯片编号占位符 1">
            <a:extLst>
              <a:ext uri="{FF2B5EF4-FFF2-40B4-BE49-F238E27FC236}">
                <a16:creationId xmlns:a16="http://schemas.microsoft.com/office/drawing/2014/main" id="{15A759A6-C790-430D-B63E-DAF0E5407FF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9pPr>
          </a:lstStyle>
          <a:p>
            <a:fld id="{44E5FC2C-4E18-4C5E-8BE5-DD1502369CAA}" type="slidenum">
              <a:rPr lang="zh-CN" altLang="en-US" sz="1400" b="0">
                <a:latin typeface="Arial" panose="020B0604020202020204" pitchFamily="34" charset="0"/>
              </a:rPr>
              <a:pPr/>
              <a:t>13</a:t>
            </a:fld>
            <a:endParaRPr lang="en-US" altLang="zh-CN" sz="1400" b="0">
              <a:latin typeface="Arial" panose="020B0604020202020204" pitchFamily="34" charset="0"/>
            </a:endParaRPr>
          </a:p>
        </p:txBody>
      </p:sp>
      <p:sp>
        <p:nvSpPr>
          <p:cNvPr id="23555" name="Text Box 2">
            <a:extLst>
              <a:ext uri="{FF2B5EF4-FFF2-40B4-BE49-F238E27FC236}">
                <a16:creationId xmlns:a16="http://schemas.microsoft.com/office/drawing/2014/main" id="{D3C41D0F-0F36-4C5A-AE7D-B10D4F5A56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5375" y="15875"/>
            <a:ext cx="55086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>
                <a:latin typeface="Times New Roman" panose="02020603050405020304" pitchFamily="18" charset="0"/>
                <a:cs typeface="Arial" panose="020B0604020202020204" pitchFamily="34" charset="0"/>
                <a:sym typeface="Webdings" panose="05030102010509060703" pitchFamily="18" charset="2"/>
              </a:rPr>
              <a:t>10.2 </a:t>
            </a:r>
            <a:r>
              <a:rPr kumimoji="1" lang="en-US" altLang="zh-CN" sz="1800">
                <a:latin typeface="Times New Roman" panose="02020603050405020304" pitchFamily="18" charset="0"/>
                <a:cs typeface="Arial" panose="020B0604020202020204" pitchFamily="34" charset="0"/>
              </a:rPr>
              <a:t>Graph Terminology  and Special Types of Graphs</a:t>
            </a:r>
          </a:p>
        </p:txBody>
      </p:sp>
      <p:sp>
        <p:nvSpPr>
          <p:cNvPr id="2183171" name="Text Box 3">
            <a:extLst>
              <a:ext uri="{FF2B5EF4-FFF2-40B4-BE49-F238E27FC236}">
                <a16:creationId xmlns:a16="http://schemas.microsoft.com/office/drawing/2014/main" id="{99DA3BAB-54C1-4F5D-9B34-66A81BCDA2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750" y="428625"/>
            <a:ext cx="3952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1" hangingPunct="1">
              <a:spcBef>
                <a:spcPct val="30000"/>
              </a:spcBef>
              <a:defRPr/>
            </a:pPr>
            <a:r>
              <a:rPr kumimoji="1" lang="en-US" altLang="zh-CN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1.  Basic Terminology</a:t>
            </a:r>
          </a:p>
        </p:txBody>
      </p:sp>
      <p:sp>
        <p:nvSpPr>
          <p:cNvPr id="2183172" name="Line 4">
            <a:extLst>
              <a:ext uri="{FF2B5EF4-FFF2-40B4-BE49-F238E27FC236}">
                <a16:creationId xmlns:a16="http://schemas.microsoft.com/office/drawing/2014/main" id="{B905081F-CE37-4962-B2EA-EFB46B6B4A7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5763" y="890588"/>
            <a:ext cx="2840037" cy="14287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83173" name="Text Box 5">
            <a:extLst>
              <a:ext uri="{FF2B5EF4-FFF2-40B4-BE49-F238E27FC236}">
                <a16:creationId xmlns:a16="http://schemas.microsoft.com/office/drawing/2014/main" id="{B27DDE65-53BB-4086-84C6-A130CBA212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1000125"/>
            <a:ext cx="830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Undirected Graphs  </a:t>
            </a:r>
            <a:r>
              <a:rPr kumimoji="1"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kumimoji="1"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=(</a:t>
            </a:r>
            <a:r>
              <a:rPr kumimoji="1"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kumimoji="1"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kumimoji="1"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E</a:t>
            </a:r>
            <a:r>
              <a:rPr kumimoji="1"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</a:p>
        </p:txBody>
      </p:sp>
      <p:sp>
        <p:nvSpPr>
          <p:cNvPr id="2183174" name="Text Box 6">
            <a:extLst>
              <a:ext uri="{FF2B5EF4-FFF2-40B4-BE49-F238E27FC236}">
                <a16:creationId xmlns:a16="http://schemas.microsoft.com/office/drawing/2014/main" id="{B99FA19E-5B5D-4E6E-8978-BC6AE6FD5A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938" y="1928813"/>
            <a:ext cx="7696200" cy="4357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algn="just" eaLnBrk="1" hangingPunct="1">
              <a:spcBef>
                <a:spcPct val="30000"/>
              </a:spcBef>
              <a:buFont typeface="Wingdings" panose="05000000000000000000" pitchFamily="2" charset="2"/>
              <a:buChar char="l"/>
              <a:defRPr/>
            </a:pPr>
            <a:r>
              <a:rPr kumimoji="1" lang="en-US" altLang="zh-CN" sz="1800" i="1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</a:rPr>
              <a:t>Vertex,  edge</a:t>
            </a:r>
          </a:p>
          <a:p>
            <a:pPr marL="457200" indent="-457200" eaLnBrk="1" hangingPunct="1">
              <a:spcBef>
                <a:spcPct val="30000"/>
              </a:spcBef>
              <a:buFont typeface="Wingdings" panose="05000000000000000000" pitchFamily="2" charset="2"/>
              <a:buChar char="l"/>
              <a:defRPr/>
            </a:pPr>
            <a:r>
              <a:rPr kumimoji="1" lang="en-US" altLang="zh-CN" sz="1800" dirty="0">
                <a:solidFill>
                  <a:srgbClr val="000000"/>
                </a:solidFill>
                <a:latin typeface="Times New Roman" pitchFamily="18" charset="0"/>
              </a:rPr>
              <a:t>Two vertices, </a:t>
            </a:r>
            <a:r>
              <a:rPr kumimoji="1" lang="en-US" altLang="zh-CN" sz="1800" i="1" dirty="0">
                <a:solidFill>
                  <a:srgbClr val="000000"/>
                </a:solidFill>
                <a:latin typeface="Times New Roman" pitchFamily="18" charset="0"/>
              </a:rPr>
              <a:t>u</a:t>
            </a:r>
            <a:r>
              <a:rPr kumimoji="1" lang="en-US" altLang="zh-CN" sz="1800" dirty="0">
                <a:solidFill>
                  <a:srgbClr val="000000"/>
                </a:solidFill>
                <a:latin typeface="Times New Roman" pitchFamily="18" charset="0"/>
              </a:rPr>
              <a:t> and </a:t>
            </a:r>
            <a:r>
              <a:rPr kumimoji="1" lang="en-US" altLang="zh-CN" sz="1800" i="1" dirty="0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kumimoji="1" lang="en-US" altLang="zh-CN" sz="1800" dirty="0">
                <a:solidFill>
                  <a:srgbClr val="000000"/>
                </a:solidFill>
                <a:latin typeface="Times New Roman" pitchFamily="18" charset="0"/>
              </a:rPr>
              <a:t> in an undirected graph </a:t>
            </a:r>
            <a:r>
              <a:rPr kumimoji="1" lang="en-US" altLang="zh-CN" sz="1800" i="1" dirty="0">
                <a:solidFill>
                  <a:srgbClr val="000000"/>
                </a:solidFill>
                <a:latin typeface="Times New Roman" pitchFamily="18" charset="0"/>
              </a:rPr>
              <a:t>G</a:t>
            </a:r>
            <a:r>
              <a:rPr kumimoji="1" lang="en-US" altLang="zh-CN" sz="1800" dirty="0">
                <a:solidFill>
                  <a:srgbClr val="000000"/>
                </a:solidFill>
                <a:latin typeface="Times New Roman" pitchFamily="18" charset="0"/>
              </a:rPr>
              <a:t> are called </a:t>
            </a:r>
            <a:r>
              <a:rPr kumimoji="1" lang="en-US" altLang="zh-CN" sz="1800" i="1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</a:rPr>
              <a:t>adjacent</a:t>
            </a:r>
            <a:r>
              <a:rPr kumimoji="1" lang="en-US" altLang="zh-CN" sz="1800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</a:rPr>
              <a:t> </a:t>
            </a:r>
            <a:r>
              <a:rPr kumimoji="1" lang="en-US" altLang="zh-CN" sz="1800" dirty="0">
                <a:solidFill>
                  <a:srgbClr val="000000"/>
                </a:solidFill>
                <a:latin typeface="Times New Roman" pitchFamily="18" charset="0"/>
              </a:rPr>
              <a:t>(or</a:t>
            </a:r>
            <a:r>
              <a:rPr kumimoji="1" lang="en-US" altLang="zh-CN" sz="1800" dirty="0">
                <a:solidFill>
                  <a:srgbClr val="CC0000"/>
                </a:solidFill>
                <a:latin typeface="Times New Roman" pitchFamily="18" charset="0"/>
              </a:rPr>
              <a:t> </a:t>
            </a:r>
            <a:r>
              <a:rPr kumimoji="1" lang="en-US" altLang="zh-CN" sz="1800" i="1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</a:rPr>
              <a:t>neighbors</a:t>
            </a:r>
            <a:r>
              <a:rPr kumimoji="1" lang="en-US" altLang="zh-CN" sz="1800" dirty="0">
                <a:solidFill>
                  <a:srgbClr val="000000"/>
                </a:solidFill>
                <a:latin typeface="Times New Roman" pitchFamily="18" charset="0"/>
              </a:rPr>
              <a:t>) in </a:t>
            </a:r>
            <a:r>
              <a:rPr kumimoji="1" lang="en-US" altLang="zh-CN" sz="1800" i="1" dirty="0">
                <a:solidFill>
                  <a:srgbClr val="000000"/>
                </a:solidFill>
                <a:latin typeface="Times New Roman" pitchFamily="18" charset="0"/>
              </a:rPr>
              <a:t>G</a:t>
            </a:r>
            <a:r>
              <a:rPr kumimoji="1" lang="en-US" altLang="zh-CN" sz="1800" dirty="0">
                <a:solidFill>
                  <a:srgbClr val="000000"/>
                </a:solidFill>
                <a:latin typeface="Times New Roman" pitchFamily="18" charset="0"/>
              </a:rPr>
              <a:t>, if {</a:t>
            </a:r>
            <a:r>
              <a:rPr kumimoji="1" lang="en-US" altLang="zh-CN" sz="1800" i="1" dirty="0">
                <a:solidFill>
                  <a:srgbClr val="000000"/>
                </a:solidFill>
                <a:latin typeface="Times New Roman" pitchFamily="18" charset="0"/>
              </a:rPr>
              <a:t>u</a:t>
            </a:r>
            <a:r>
              <a:rPr kumimoji="1" lang="en-US" altLang="zh-CN" sz="1800" dirty="0">
                <a:solidFill>
                  <a:srgbClr val="000000"/>
                </a:solidFill>
                <a:latin typeface="Times New Roman" pitchFamily="18" charset="0"/>
              </a:rPr>
              <a:t>, </a:t>
            </a:r>
            <a:r>
              <a:rPr kumimoji="1" lang="en-US" altLang="zh-CN" sz="1800" i="1" dirty="0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kumimoji="1" lang="en-US" altLang="zh-CN" sz="1800" dirty="0">
                <a:solidFill>
                  <a:srgbClr val="000000"/>
                </a:solidFill>
                <a:latin typeface="Times New Roman" pitchFamily="18" charset="0"/>
              </a:rPr>
              <a:t>} is an edge of </a:t>
            </a:r>
            <a:r>
              <a:rPr kumimoji="1" lang="en-US" altLang="zh-CN" sz="1800" i="1" dirty="0">
                <a:solidFill>
                  <a:srgbClr val="000000"/>
                </a:solidFill>
                <a:latin typeface="Times New Roman" pitchFamily="18" charset="0"/>
              </a:rPr>
              <a:t>G</a:t>
            </a:r>
            <a:r>
              <a:rPr kumimoji="1" lang="en-US" altLang="zh-CN" sz="1800" dirty="0">
                <a:solidFill>
                  <a:srgbClr val="000000"/>
                </a:solidFill>
                <a:latin typeface="Times New Roman" pitchFamily="18" charset="0"/>
              </a:rPr>
              <a:t>. </a:t>
            </a:r>
            <a:endParaRPr kumimoji="1" lang="en-US" altLang="zh-CN" sz="1800" dirty="0">
              <a:solidFill>
                <a:schemeClr val="hlink"/>
              </a:solidFill>
              <a:latin typeface="Times New Roman" pitchFamily="18" charset="0"/>
            </a:endParaRPr>
          </a:p>
          <a:p>
            <a:pPr marL="457200" indent="-457200" algn="just" eaLnBrk="1" hangingPunct="1">
              <a:spcBef>
                <a:spcPct val="30000"/>
              </a:spcBef>
              <a:buFont typeface="Wingdings" panose="05000000000000000000" pitchFamily="2" charset="2"/>
              <a:buChar char="l"/>
              <a:defRPr/>
            </a:pPr>
            <a:r>
              <a:rPr kumimoji="1" lang="en-US" altLang="zh-CN" sz="1800" dirty="0">
                <a:solidFill>
                  <a:srgbClr val="000000"/>
                </a:solidFill>
                <a:latin typeface="Times New Roman" pitchFamily="18" charset="0"/>
              </a:rPr>
              <a:t>An edge </a:t>
            </a:r>
            <a:r>
              <a:rPr kumimoji="1" lang="en-US" altLang="zh-CN" sz="1800" i="1" dirty="0">
                <a:solidFill>
                  <a:srgbClr val="000000"/>
                </a:solidFill>
                <a:latin typeface="Times New Roman" pitchFamily="18" charset="0"/>
              </a:rPr>
              <a:t>e</a:t>
            </a:r>
            <a:r>
              <a:rPr kumimoji="1" lang="en-US" altLang="zh-CN" sz="1800" dirty="0">
                <a:solidFill>
                  <a:srgbClr val="000000"/>
                </a:solidFill>
                <a:latin typeface="Times New Roman" pitchFamily="18" charset="0"/>
              </a:rPr>
              <a:t> connecting </a:t>
            </a:r>
            <a:r>
              <a:rPr kumimoji="1" lang="en-US" altLang="zh-CN" sz="1800" i="1" dirty="0">
                <a:solidFill>
                  <a:srgbClr val="000000"/>
                </a:solidFill>
                <a:latin typeface="Times New Roman" pitchFamily="18" charset="0"/>
              </a:rPr>
              <a:t>u</a:t>
            </a:r>
            <a:r>
              <a:rPr kumimoji="1" lang="en-US" altLang="zh-CN" sz="1800" dirty="0">
                <a:solidFill>
                  <a:srgbClr val="000000"/>
                </a:solidFill>
                <a:latin typeface="Times New Roman" pitchFamily="18" charset="0"/>
              </a:rPr>
              <a:t> and </a:t>
            </a:r>
            <a:r>
              <a:rPr kumimoji="1" lang="en-US" altLang="zh-CN" sz="1800" i="1" dirty="0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kumimoji="1" lang="en-US" altLang="zh-CN" sz="1800" dirty="0">
                <a:solidFill>
                  <a:srgbClr val="000000"/>
                </a:solidFill>
                <a:latin typeface="Times New Roman" pitchFamily="18" charset="0"/>
              </a:rPr>
              <a:t> is called </a:t>
            </a:r>
            <a:r>
              <a:rPr kumimoji="1" lang="en-US" altLang="zh-CN" sz="1800" i="1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</a:rPr>
              <a:t>incident with vertices u and v</a:t>
            </a:r>
            <a:r>
              <a:rPr kumimoji="1" lang="en-US" altLang="zh-CN" sz="1800" dirty="0">
                <a:solidFill>
                  <a:srgbClr val="000000"/>
                </a:solidFill>
                <a:latin typeface="Times New Roman" pitchFamily="18" charset="0"/>
              </a:rPr>
              <a:t>, or is said to connect </a:t>
            </a:r>
            <a:r>
              <a:rPr kumimoji="1" lang="en-US" altLang="zh-CN" sz="1800" i="1" dirty="0">
                <a:solidFill>
                  <a:srgbClr val="000000"/>
                </a:solidFill>
                <a:latin typeface="Times New Roman" pitchFamily="18" charset="0"/>
              </a:rPr>
              <a:t>u</a:t>
            </a:r>
            <a:r>
              <a:rPr kumimoji="1" lang="en-US" altLang="zh-CN" sz="1800" dirty="0">
                <a:solidFill>
                  <a:srgbClr val="000000"/>
                </a:solidFill>
                <a:latin typeface="Times New Roman" pitchFamily="18" charset="0"/>
              </a:rPr>
              <a:t> and </a:t>
            </a:r>
            <a:r>
              <a:rPr kumimoji="1" lang="en-US" altLang="zh-CN" sz="1800" i="1" dirty="0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kumimoji="1" lang="en-US" altLang="zh-CN" sz="1800" dirty="0">
                <a:solidFill>
                  <a:srgbClr val="000000"/>
                </a:solidFill>
                <a:latin typeface="Times New Roman" pitchFamily="18" charset="0"/>
              </a:rPr>
              <a:t>.  </a:t>
            </a:r>
            <a:endParaRPr kumimoji="1" lang="en-US" altLang="zh-CN" sz="1800" dirty="0">
              <a:solidFill>
                <a:schemeClr val="hlink"/>
              </a:solidFill>
              <a:latin typeface="Times New Roman" pitchFamily="18" charset="0"/>
            </a:endParaRPr>
          </a:p>
          <a:p>
            <a:pPr marL="457200" indent="-457200" algn="just" eaLnBrk="1" hangingPunct="1">
              <a:spcBef>
                <a:spcPct val="30000"/>
              </a:spcBef>
              <a:buFont typeface="Wingdings" panose="05000000000000000000" pitchFamily="2" charset="2"/>
              <a:buChar char="l"/>
              <a:defRPr/>
            </a:pPr>
            <a:r>
              <a:rPr kumimoji="1" lang="en-US" altLang="zh-CN" sz="1800" dirty="0">
                <a:solidFill>
                  <a:srgbClr val="000000"/>
                </a:solidFill>
                <a:latin typeface="Times New Roman" pitchFamily="18" charset="0"/>
              </a:rPr>
              <a:t>The vertices </a:t>
            </a:r>
            <a:r>
              <a:rPr kumimoji="1" lang="en-US" altLang="zh-CN" sz="1800" i="1" dirty="0">
                <a:solidFill>
                  <a:srgbClr val="000000"/>
                </a:solidFill>
                <a:latin typeface="Times New Roman" pitchFamily="18" charset="0"/>
              </a:rPr>
              <a:t>u</a:t>
            </a:r>
            <a:r>
              <a:rPr kumimoji="1" lang="en-US" altLang="zh-CN" sz="1800" dirty="0">
                <a:solidFill>
                  <a:srgbClr val="000000"/>
                </a:solidFill>
                <a:latin typeface="Times New Roman" pitchFamily="18" charset="0"/>
              </a:rPr>
              <a:t> and </a:t>
            </a:r>
            <a:r>
              <a:rPr kumimoji="1" lang="en-US" altLang="zh-CN" sz="1800" i="1" dirty="0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kumimoji="1" lang="en-US" altLang="zh-CN" sz="1800" dirty="0">
                <a:solidFill>
                  <a:srgbClr val="000000"/>
                </a:solidFill>
                <a:latin typeface="Times New Roman" pitchFamily="18" charset="0"/>
              </a:rPr>
              <a:t> are called </a:t>
            </a:r>
            <a:r>
              <a:rPr kumimoji="1" lang="en-US" altLang="zh-CN" sz="1800" i="1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</a:rPr>
              <a:t>endpoints</a:t>
            </a:r>
            <a:r>
              <a:rPr kumimoji="1" lang="en-US" altLang="zh-CN" sz="1800" i="1" dirty="0">
                <a:solidFill>
                  <a:schemeClr val="accent1"/>
                </a:solidFill>
                <a:latin typeface="Times New Roman" pitchFamily="18" charset="0"/>
              </a:rPr>
              <a:t> </a:t>
            </a:r>
            <a:r>
              <a:rPr kumimoji="1" lang="en-US" altLang="zh-CN" sz="1800" dirty="0">
                <a:solidFill>
                  <a:srgbClr val="000000"/>
                </a:solidFill>
                <a:latin typeface="Times New Roman" pitchFamily="18" charset="0"/>
              </a:rPr>
              <a:t>of edge {</a:t>
            </a:r>
            <a:r>
              <a:rPr kumimoji="1" lang="en-US" altLang="zh-CN" sz="1800" i="1" dirty="0">
                <a:solidFill>
                  <a:srgbClr val="000000"/>
                </a:solidFill>
                <a:latin typeface="Times New Roman" pitchFamily="18" charset="0"/>
              </a:rPr>
              <a:t>u</a:t>
            </a:r>
            <a:r>
              <a:rPr kumimoji="1" lang="en-US" altLang="zh-CN" sz="1800" dirty="0">
                <a:solidFill>
                  <a:srgbClr val="000000"/>
                </a:solidFill>
                <a:latin typeface="Times New Roman" pitchFamily="18" charset="0"/>
              </a:rPr>
              <a:t>, </a:t>
            </a:r>
            <a:r>
              <a:rPr kumimoji="1" lang="en-US" altLang="zh-CN" sz="1800" i="1" dirty="0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kumimoji="1" lang="en-US" altLang="zh-CN" sz="1800" dirty="0">
                <a:solidFill>
                  <a:srgbClr val="000000"/>
                </a:solidFill>
                <a:latin typeface="Times New Roman" pitchFamily="18" charset="0"/>
              </a:rPr>
              <a:t>}.</a:t>
            </a:r>
            <a:endParaRPr kumimoji="1" lang="en-US" altLang="zh-CN" sz="1800" dirty="0">
              <a:solidFill>
                <a:schemeClr val="hlink"/>
              </a:solidFill>
              <a:latin typeface="Times New Roman" pitchFamily="18" charset="0"/>
            </a:endParaRPr>
          </a:p>
          <a:p>
            <a:pPr marL="457200" indent="-457200" algn="just" eaLnBrk="1" hangingPunct="1">
              <a:spcBef>
                <a:spcPct val="30000"/>
              </a:spcBef>
              <a:buFont typeface="Wingdings" panose="05000000000000000000" pitchFamily="2" charset="2"/>
              <a:buChar char="l"/>
              <a:defRPr/>
            </a:pPr>
            <a:r>
              <a:rPr kumimoji="1" lang="en-US" altLang="zh-CN" sz="1800" i="1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</a:rPr>
              <a:t>loop</a:t>
            </a:r>
          </a:p>
          <a:p>
            <a:pPr marL="457200" indent="-457200" eaLnBrk="1" hangingPunct="1">
              <a:spcBef>
                <a:spcPct val="30000"/>
              </a:spcBef>
              <a:buFont typeface="Wingdings" panose="05000000000000000000" pitchFamily="2" charset="2"/>
              <a:buChar char="l"/>
              <a:defRPr/>
            </a:pPr>
            <a:r>
              <a:rPr kumimoji="1" lang="en-US" altLang="zh-CN" sz="1800" dirty="0">
                <a:solidFill>
                  <a:srgbClr val="000000"/>
                </a:solidFill>
                <a:latin typeface="Times New Roman" pitchFamily="18" charset="0"/>
              </a:rPr>
              <a:t>The </a:t>
            </a:r>
            <a:r>
              <a:rPr kumimoji="1" lang="en-US" altLang="zh-CN" sz="1800" i="1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</a:rPr>
              <a:t>degree of a vertex</a:t>
            </a:r>
            <a:r>
              <a:rPr kumimoji="1" lang="en-US" altLang="zh-CN" sz="1800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</a:rPr>
              <a:t> </a:t>
            </a:r>
            <a:r>
              <a:rPr kumimoji="1" lang="en-US" altLang="zh-CN" sz="1800" dirty="0">
                <a:solidFill>
                  <a:srgbClr val="000000"/>
                </a:solidFill>
                <a:latin typeface="Times New Roman" pitchFamily="18" charset="0"/>
              </a:rPr>
              <a:t>in an undirected graph is the number of edges incident with it, except that a loop at a vertex contributes </a:t>
            </a:r>
            <a:r>
              <a:rPr kumimoji="1" lang="en-US" altLang="zh-CN" sz="1800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</a:rPr>
              <a:t>twice</a:t>
            </a:r>
            <a:r>
              <a:rPr kumimoji="1" lang="en-US" altLang="zh-CN" sz="1800" dirty="0">
                <a:solidFill>
                  <a:srgbClr val="000000"/>
                </a:solidFill>
                <a:latin typeface="Times New Roman" pitchFamily="18" charset="0"/>
              </a:rPr>
              <a:t> to the degree of that vertex</a:t>
            </a:r>
            <a:endParaRPr kumimoji="1" lang="en-US" altLang="zh-CN" sz="1800" dirty="0">
              <a:solidFill>
                <a:schemeClr val="hlink"/>
              </a:solidFill>
              <a:latin typeface="Times New Roman" pitchFamily="18" charset="0"/>
            </a:endParaRPr>
          </a:p>
          <a:p>
            <a:pPr marL="457200" indent="-457200" algn="just" eaLnBrk="1" hangingPunct="1">
              <a:spcBef>
                <a:spcPct val="30000"/>
              </a:spcBef>
              <a:defRPr/>
            </a:pPr>
            <a:r>
              <a:rPr kumimoji="1" lang="en-US" altLang="zh-CN" sz="1800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</a:rPr>
              <a:t>Notation: deg(</a:t>
            </a:r>
            <a:r>
              <a:rPr kumimoji="1" lang="en-US" altLang="zh-CN" sz="1800" i="1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</a:rPr>
              <a:t>v</a:t>
            </a:r>
            <a:r>
              <a:rPr kumimoji="1" lang="en-US" altLang="zh-CN" sz="1800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</a:rPr>
              <a:t>)</a:t>
            </a:r>
          </a:p>
          <a:p>
            <a:pPr marL="914400" lvl="1" indent="-457200" algn="just" eaLnBrk="1" hangingPunct="1">
              <a:spcBef>
                <a:spcPct val="30000"/>
              </a:spcBef>
              <a:buFont typeface="Wingdings" panose="05000000000000000000" pitchFamily="2" charset="2"/>
              <a:buChar char="Ø"/>
              <a:defRPr/>
            </a:pPr>
            <a:r>
              <a:rPr kumimoji="1" lang="en-US" altLang="zh-CN" sz="1800" dirty="0">
                <a:latin typeface="Times New Roman" pitchFamily="18" charset="0"/>
              </a:rPr>
              <a:t>If deg(</a:t>
            </a:r>
            <a:r>
              <a:rPr kumimoji="1" lang="en-US" altLang="zh-CN" sz="1800" i="1" dirty="0">
                <a:latin typeface="Times New Roman" pitchFamily="18" charset="0"/>
              </a:rPr>
              <a:t>v</a:t>
            </a:r>
            <a:r>
              <a:rPr kumimoji="1" lang="en-US" altLang="zh-CN" sz="1800" dirty="0">
                <a:latin typeface="Times New Roman" pitchFamily="18" charset="0"/>
              </a:rPr>
              <a:t>) = 0, </a:t>
            </a:r>
            <a:r>
              <a:rPr kumimoji="1" lang="en-US" altLang="zh-CN" sz="1800" i="1" dirty="0">
                <a:latin typeface="Times New Roman" pitchFamily="18" charset="0"/>
              </a:rPr>
              <a:t>v</a:t>
            </a:r>
            <a:r>
              <a:rPr kumimoji="1" lang="en-US" altLang="zh-CN" sz="1800" dirty="0">
                <a:latin typeface="Times New Roman" pitchFamily="18" charset="0"/>
              </a:rPr>
              <a:t> is called </a:t>
            </a:r>
            <a:r>
              <a:rPr kumimoji="1" lang="en-US" altLang="zh-CN" sz="1800" i="1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</a:rPr>
              <a:t>isolated</a:t>
            </a:r>
            <a:r>
              <a:rPr kumimoji="1" lang="en-US" altLang="zh-CN" sz="1800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</a:rPr>
              <a:t>.</a:t>
            </a:r>
          </a:p>
          <a:p>
            <a:pPr marL="914400" lvl="1" indent="-457200" algn="just" eaLnBrk="1" hangingPunct="1">
              <a:spcBef>
                <a:spcPct val="30000"/>
              </a:spcBef>
              <a:buFont typeface="Wingdings" panose="05000000000000000000" pitchFamily="2" charset="2"/>
              <a:buChar char="Ø"/>
              <a:defRPr/>
            </a:pPr>
            <a:r>
              <a:rPr kumimoji="1" lang="en-US" altLang="zh-CN" sz="1800" dirty="0">
                <a:latin typeface="Times New Roman" pitchFamily="18" charset="0"/>
              </a:rPr>
              <a:t>If deg(</a:t>
            </a:r>
            <a:r>
              <a:rPr kumimoji="1" lang="en-US" altLang="zh-CN" sz="1800" i="1" dirty="0">
                <a:latin typeface="Times New Roman" pitchFamily="18" charset="0"/>
              </a:rPr>
              <a:t>v</a:t>
            </a:r>
            <a:r>
              <a:rPr kumimoji="1" lang="en-US" altLang="zh-CN" sz="1800" dirty="0">
                <a:latin typeface="Times New Roman" pitchFamily="18" charset="0"/>
              </a:rPr>
              <a:t>) = 1, </a:t>
            </a:r>
            <a:r>
              <a:rPr kumimoji="1" lang="en-US" altLang="zh-CN" sz="1800" i="1" dirty="0">
                <a:latin typeface="Times New Roman" pitchFamily="18" charset="0"/>
              </a:rPr>
              <a:t>v</a:t>
            </a:r>
            <a:r>
              <a:rPr kumimoji="1" lang="en-US" altLang="zh-CN" sz="1800" dirty="0">
                <a:latin typeface="Times New Roman" pitchFamily="18" charset="0"/>
              </a:rPr>
              <a:t> is called </a:t>
            </a:r>
            <a:r>
              <a:rPr kumimoji="1" lang="en-US" altLang="zh-CN" sz="1800" i="1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</a:rPr>
              <a:t>pendant</a:t>
            </a:r>
            <a:r>
              <a:rPr kumimoji="1" lang="en-US" altLang="zh-CN" sz="1800" dirty="0">
                <a:latin typeface="Times New Roman" pitchFamily="18" charset="0"/>
              </a:rPr>
              <a:t>.</a:t>
            </a:r>
          </a:p>
        </p:txBody>
      </p:sp>
      <p:grpSp>
        <p:nvGrpSpPr>
          <p:cNvPr id="2" name="Group 7">
            <a:extLst>
              <a:ext uri="{FF2B5EF4-FFF2-40B4-BE49-F238E27FC236}">
                <a16:creationId xmlns:a16="http://schemas.microsoft.com/office/drawing/2014/main" id="{7BF40468-5573-4C86-8EAC-DE75244E23A6}"/>
              </a:ext>
            </a:extLst>
          </p:cNvPr>
          <p:cNvGrpSpPr>
            <a:grpSpLocks/>
          </p:cNvGrpSpPr>
          <p:nvPr/>
        </p:nvGrpSpPr>
        <p:grpSpPr bwMode="auto">
          <a:xfrm>
            <a:off x="5286375" y="500063"/>
            <a:ext cx="3405188" cy="1714500"/>
            <a:chOff x="3320" y="890"/>
            <a:chExt cx="2145" cy="1080"/>
          </a:xfrm>
        </p:grpSpPr>
        <p:cxnSp>
          <p:nvCxnSpPr>
            <p:cNvPr id="23561" name="AutoShape 8">
              <a:extLst>
                <a:ext uri="{FF2B5EF4-FFF2-40B4-BE49-F238E27FC236}">
                  <a16:creationId xmlns:a16="http://schemas.microsoft.com/office/drawing/2014/main" id="{FED352FA-F3A8-439D-A54D-4E539B7FFCA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564" y="1165"/>
              <a:ext cx="0" cy="539"/>
            </a:xfrm>
            <a:prstGeom prst="straightConnector1">
              <a:avLst/>
            </a:prstGeom>
            <a:noFill/>
            <a:ln w="25400">
              <a:solidFill>
                <a:srgbClr val="00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62" name="AutoShape 9">
              <a:extLst>
                <a:ext uri="{FF2B5EF4-FFF2-40B4-BE49-F238E27FC236}">
                  <a16:creationId xmlns:a16="http://schemas.microsoft.com/office/drawing/2014/main" id="{14EC4D93-FF3B-45BA-842A-4A84275D638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3576" y="1145"/>
              <a:ext cx="888" cy="0"/>
            </a:xfrm>
            <a:prstGeom prst="straightConnector1">
              <a:avLst/>
            </a:prstGeom>
            <a:noFill/>
            <a:ln w="25400">
              <a:solidFill>
                <a:srgbClr val="00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63" name="AutoShape 10">
              <a:extLst>
                <a:ext uri="{FF2B5EF4-FFF2-40B4-BE49-F238E27FC236}">
                  <a16:creationId xmlns:a16="http://schemas.microsoft.com/office/drawing/2014/main" id="{2894F694-BE1B-48CB-BFC1-AC9752B8805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3568" y="1156"/>
              <a:ext cx="908" cy="557"/>
            </a:xfrm>
            <a:prstGeom prst="straightConnector1">
              <a:avLst/>
            </a:prstGeom>
            <a:noFill/>
            <a:ln w="25400">
              <a:solidFill>
                <a:srgbClr val="00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64" name="AutoShape 11">
              <a:extLst>
                <a:ext uri="{FF2B5EF4-FFF2-40B4-BE49-F238E27FC236}">
                  <a16:creationId xmlns:a16="http://schemas.microsoft.com/office/drawing/2014/main" id="{1221AD67-CF80-4A6D-9A6F-E0F9C53A4C9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3578" y="1717"/>
              <a:ext cx="1601" cy="17"/>
            </a:xfrm>
            <a:prstGeom prst="straightConnector1">
              <a:avLst/>
            </a:prstGeom>
            <a:noFill/>
            <a:ln w="25400">
              <a:solidFill>
                <a:srgbClr val="00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65" name="AutoShape 12">
              <a:extLst>
                <a:ext uri="{FF2B5EF4-FFF2-40B4-BE49-F238E27FC236}">
                  <a16:creationId xmlns:a16="http://schemas.microsoft.com/office/drawing/2014/main" id="{B82C0A71-4709-4E68-938D-91E65506B1E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3568" y="1156"/>
              <a:ext cx="908" cy="557"/>
            </a:xfrm>
            <a:prstGeom prst="straightConnector1">
              <a:avLst/>
            </a:prstGeom>
            <a:noFill/>
            <a:ln w="25400">
              <a:solidFill>
                <a:srgbClr val="00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66" name="AutoShape 13">
              <a:extLst>
                <a:ext uri="{FF2B5EF4-FFF2-40B4-BE49-F238E27FC236}">
                  <a16:creationId xmlns:a16="http://schemas.microsoft.com/office/drawing/2014/main" id="{1312D15C-C2FA-4204-9161-AC869A0F594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4471" y="1165"/>
              <a:ext cx="0" cy="539"/>
            </a:xfrm>
            <a:prstGeom prst="straightConnector1">
              <a:avLst/>
            </a:prstGeom>
            <a:noFill/>
            <a:ln w="25400">
              <a:solidFill>
                <a:srgbClr val="00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567" name="Text Box 14">
              <a:extLst>
                <a:ext uri="{FF2B5EF4-FFF2-40B4-BE49-F238E27FC236}">
                  <a16:creationId xmlns:a16="http://schemas.microsoft.com/office/drawing/2014/main" id="{512C5D7F-E588-45E9-A941-B513F08917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28" y="917"/>
              <a:ext cx="2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0" i="1">
                  <a:solidFill>
                    <a:srgbClr val="FF7C80"/>
                  </a:solidFill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23568" name="Text Box 15">
              <a:extLst>
                <a:ext uri="{FF2B5EF4-FFF2-40B4-BE49-F238E27FC236}">
                  <a16:creationId xmlns:a16="http://schemas.microsoft.com/office/drawing/2014/main" id="{471151DA-CFE1-4AB5-B605-481D495311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20" y="1553"/>
              <a:ext cx="2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0" i="1">
                  <a:solidFill>
                    <a:srgbClr val="FF7C80"/>
                  </a:solidFill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23569" name="Text Box 16">
              <a:extLst>
                <a:ext uri="{FF2B5EF4-FFF2-40B4-BE49-F238E27FC236}">
                  <a16:creationId xmlns:a16="http://schemas.microsoft.com/office/drawing/2014/main" id="{F2B3C3FA-F618-497E-B3A4-698CA7D70A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08" y="1643"/>
              <a:ext cx="2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0" i="1">
                  <a:solidFill>
                    <a:srgbClr val="FF7C80"/>
                  </a:solidFill>
                  <a:latin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23570" name="Text Box 17">
              <a:extLst>
                <a:ext uri="{FF2B5EF4-FFF2-40B4-BE49-F238E27FC236}">
                  <a16:creationId xmlns:a16="http://schemas.microsoft.com/office/drawing/2014/main" id="{8EFAA015-DB59-4EAC-8FC9-75F2AC1608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36" y="1089"/>
              <a:ext cx="2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0" i="1">
                  <a:solidFill>
                    <a:srgbClr val="FF7C80"/>
                  </a:solidFill>
                  <a:latin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23571" name="Text Box 18">
              <a:extLst>
                <a:ext uri="{FF2B5EF4-FFF2-40B4-BE49-F238E27FC236}">
                  <a16:creationId xmlns:a16="http://schemas.microsoft.com/office/drawing/2014/main" id="{1407D971-6AEB-4E9B-B286-864B261D82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25" y="1553"/>
              <a:ext cx="2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0" i="1">
                  <a:solidFill>
                    <a:srgbClr val="FF7C80"/>
                  </a:solidFill>
                  <a:latin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23572" name="Oval 20">
              <a:extLst>
                <a:ext uri="{FF2B5EF4-FFF2-40B4-BE49-F238E27FC236}">
                  <a16:creationId xmlns:a16="http://schemas.microsoft.com/office/drawing/2014/main" id="{3904DB3B-D9DB-4686-A692-090AE8E7E6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5" y="890"/>
              <a:ext cx="273" cy="265"/>
            </a:xfrm>
            <a:prstGeom prst="ellipse">
              <a:avLst/>
            </a:prstGeom>
            <a:noFill/>
            <a:ln w="28575">
              <a:solidFill>
                <a:srgbClr val="0066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23573" name="Oval 21">
              <a:extLst>
                <a:ext uri="{FF2B5EF4-FFF2-40B4-BE49-F238E27FC236}">
                  <a16:creationId xmlns:a16="http://schemas.microsoft.com/office/drawing/2014/main" id="{22664978-28B9-4ABF-9E7F-7A22724C44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30" y="1344"/>
              <a:ext cx="46" cy="45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23574" name="Text Box 22">
              <a:extLst>
                <a:ext uri="{FF2B5EF4-FFF2-40B4-BE49-F238E27FC236}">
                  <a16:creationId xmlns:a16="http://schemas.microsoft.com/office/drawing/2014/main" id="{CAE84B18-32D7-44F9-AA68-6B9680ACC2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63" y="1162"/>
              <a:ext cx="2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0" i="1">
                  <a:solidFill>
                    <a:srgbClr val="FF7C80"/>
                  </a:solidFill>
                  <a:latin typeface="Times New Roman" panose="02020603050405020304" pitchFamily="18" charset="0"/>
                </a:rPr>
                <a:t>f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3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18317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3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183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3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18317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3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8" dur="500"/>
                                        <p:tgtEl>
                                          <p:spTgt spid="2183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31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3" dur="500"/>
                                        <p:tgtEl>
                                          <p:spTgt spid="21831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31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8" dur="500"/>
                                        <p:tgtEl>
                                          <p:spTgt spid="21831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31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3" dur="500"/>
                                        <p:tgtEl>
                                          <p:spTgt spid="21831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31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8" dur="500"/>
                                        <p:tgtEl>
                                          <p:spTgt spid="21831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31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3" dur="500"/>
                                        <p:tgtEl>
                                          <p:spTgt spid="21831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31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8" dur="500"/>
                                        <p:tgtEl>
                                          <p:spTgt spid="21831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31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3" dur="500"/>
                                        <p:tgtEl>
                                          <p:spTgt spid="21831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31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8" dur="500"/>
                                        <p:tgtEl>
                                          <p:spTgt spid="21831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83171" grpId="0" autoUpdateAnimBg="0"/>
      <p:bldP spid="2183173" grpId="0" autoUpdateAnimBg="0"/>
      <p:bldP spid="2183174" grpId="0" build="p" bldLvl="2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灯片编号占位符 1">
            <a:extLst>
              <a:ext uri="{FF2B5EF4-FFF2-40B4-BE49-F238E27FC236}">
                <a16:creationId xmlns:a16="http://schemas.microsoft.com/office/drawing/2014/main" id="{3610B021-802F-4C24-A38A-3956E972E88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9pPr>
          </a:lstStyle>
          <a:p>
            <a:fld id="{0256D934-0C84-4D34-BE0C-8BDBE9CDA7CA}" type="slidenum">
              <a:rPr lang="zh-CN" altLang="en-US" sz="1400" b="0">
                <a:latin typeface="Arial" panose="020B0604020202020204" pitchFamily="34" charset="0"/>
              </a:rPr>
              <a:pPr/>
              <a:t>14</a:t>
            </a:fld>
            <a:endParaRPr lang="en-US" altLang="zh-CN" sz="1400" b="0">
              <a:latin typeface="Arial" panose="020B0604020202020204" pitchFamily="34" charset="0"/>
            </a:endParaRP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B40AF77C-D364-468D-99DA-A6D668AFC0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>
              <a:ea typeface="楷体_GB2312" pitchFamily="49" charset="-122"/>
            </a:endParaRPr>
          </a:p>
        </p:txBody>
      </p:sp>
      <p:grpSp>
        <p:nvGrpSpPr>
          <p:cNvPr id="2" name="Group 4">
            <a:extLst>
              <a:ext uri="{FF2B5EF4-FFF2-40B4-BE49-F238E27FC236}">
                <a16:creationId xmlns:a16="http://schemas.microsoft.com/office/drawing/2014/main" id="{E8792D94-5E58-4D7D-BB3C-16F98E30AB5C}"/>
              </a:ext>
            </a:extLst>
          </p:cNvPr>
          <p:cNvGrpSpPr>
            <a:grpSpLocks/>
          </p:cNvGrpSpPr>
          <p:nvPr/>
        </p:nvGrpSpPr>
        <p:grpSpPr bwMode="auto">
          <a:xfrm>
            <a:off x="500063" y="500063"/>
            <a:ext cx="8248650" cy="1819275"/>
            <a:chOff x="336" y="384"/>
            <a:chExt cx="5175" cy="1186"/>
          </a:xfrm>
        </p:grpSpPr>
        <p:sp>
          <p:nvSpPr>
            <p:cNvPr id="25610" name="AutoShape 5">
              <a:extLst>
                <a:ext uri="{FF2B5EF4-FFF2-40B4-BE49-F238E27FC236}">
                  <a16:creationId xmlns:a16="http://schemas.microsoft.com/office/drawing/2014/main" id="{364EAB7A-0F60-49A4-830E-371317E6AF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384"/>
              <a:ext cx="5175" cy="1186"/>
            </a:xfrm>
            <a:prstGeom prst="roundRect">
              <a:avLst>
                <a:gd name="adj" fmla="val 16667"/>
              </a:avLst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>
                  <a:solidFill>
                    <a:srgbClr val="9933FF"/>
                  </a:solidFill>
                  <a:latin typeface="Times New Roman" panose="02020603050405020304" pitchFamily="18" charset="0"/>
                </a:rPr>
                <a:t>【</a:t>
              </a:r>
              <a:r>
                <a:rPr kumimoji="1" lang="en-US" altLang="zh-CN" b="0">
                  <a:solidFill>
                    <a:srgbClr val="9933FF"/>
                  </a:solidFill>
                  <a:latin typeface="Times New Roman" panose="02020603050405020304" pitchFamily="18" charset="0"/>
                  <a:sym typeface="cajcd fnta1" pitchFamily="18" charset="2"/>
                </a:rPr>
                <a:t> </a:t>
              </a:r>
              <a:r>
                <a:rPr kumimoji="1" lang="en-US" altLang="zh-CN">
                  <a:solidFill>
                    <a:srgbClr val="9933FF"/>
                  </a:solidFill>
                  <a:latin typeface="Times New Roman" panose="02020603050405020304" pitchFamily="18" charset="0"/>
                </a:rPr>
                <a:t>Theorem 1】</a:t>
              </a:r>
              <a:r>
                <a:rPr kumimoji="1" lang="en-US" altLang="zh-CN">
                  <a:latin typeface="Times New Roman" panose="02020603050405020304" pitchFamily="18" charset="0"/>
                  <a:sym typeface="cajcd fnta1" pitchFamily="18" charset="2"/>
                </a:rPr>
                <a:t> </a:t>
              </a:r>
              <a:r>
                <a:rPr kumimoji="1" lang="en-US" altLang="zh-CN">
                  <a:solidFill>
                    <a:srgbClr val="000000"/>
                  </a:solidFill>
                  <a:latin typeface="Times New Roman" panose="02020603050405020304" pitchFamily="18" charset="0"/>
                </a:rPr>
                <a:t>The Handshaking Theorem </a:t>
              </a:r>
              <a:endParaRPr kumimoji="1" lang="en-US" altLang="zh-CN">
                <a:latin typeface="Times New Roman" panose="02020603050405020304" pitchFamily="18" charset="0"/>
              </a:endParaRPr>
            </a:p>
            <a:p>
              <a:pPr eaLnBrk="1" hangingPunct="1"/>
              <a:r>
                <a:rPr kumimoji="1" lang="en-US" altLang="zh-CN">
                  <a:solidFill>
                    <a:srgbClr val="000000"/>
                  </a:solidFill>
                  <a:latin typeface="Times New Roman" panose="02020603050405020304" pitchFamily="18" charset="0"/>
                </a:rPr>
                <a:t>Let </a:t>
              </a:r>
              <a:r>
                <a:rPr kumimoji="1" lang="en-US" altLang="zh-CN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G</a:t>
              </a:r>
              <a:r>
                <a:rPr kumimoji="1" lang="en-US" altLang="zh-CN">
                  <a:solidFill>
                    <a:srgbClr val="000000"/>
                  </a:solidFill>
                  <a:latin typeface="Times New Roman" panose="02020603050405020304" pitchFamily="18" charset="0"/>
                </a:rPr>
                <a:t> = (</a:t>
              </a:r>
              <a:r>
                <a:rPr kumimoji="1" lang="en-US" altLang="zh-CN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V, E</a:t>
              </a:r>
              <a:r>
                <a:rPr kumimoji="1" lang="en-US" altLang="zh-CN">
                  <a:solidFill>
                    <a:srgbClr val="000000"/>
                  </a:solidFill>
                  <a:latin typeface="Times New Roman" panose="02020603050405020304" pitchFamily="18" charset="0"/>
                </a:rPr>
                <a:t>) be an undirected graph with </a:t>
              </a:r>
              <a:r>
                <a:rPr kumimoji="1" lang="en-US" altLang="zh-CN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e</a:t>
              </a:r>
              <a:r>
                <a:rPr kumimoji="1" lang="en-US" altLang="zh-CN">
                  <a:solidFill>
                    <a:srgbClr val="000000"/>
                  </a:solidFill>
                  <a:latin typeface="Times New Roman" panose="02020603050405020304" pitchFamily="18" charset="0"/>
                </a:rPr>
                <a:t> edges.  Then</a:t>
              </a:r>
            </a:p>
          </p:txBody>
        </p:sp>
        <p:graphicFrame>
          <p:nvGraphicFramePr>
            <p:cNvPr id="25611" name="Object 6">
              <a:extLst>
                <a:ext uri="{FF2B5EF4-FFF2-40B4-BE49-F238E27FC236}">
                  <a16:creationId xmlns:a16="http://schemas.microsoft.com/office/drawing/2014/main" id="{9EED2DBC-A797-4433-ABB1-17C60D2D28B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290" y="1026"/>
            <a:ext cx="1315" cy="4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14" name="公式" r:id="rId5" imgW="914400" imgH="342900" progId="Equation.3">
                    <p:embed/>
                  </p:oleObj>
                </mc:Choice>
                <mc:Fallback>
                  <p:oleObj name="公式" r:id="rId5" imgW="914400" imgH="34290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90" y="1026"/>
                          <a:ext cx="1315" cy="49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5605" name="Rectangle 7">
            <a:extLst>
              <a:ext uri="{FF2B5EF4-FFF2-40B4-BE49-F238E27FC236}">
                <a16:creationId xmlns:a16="http://schemas.microsoft.com/office/drawing/2014/main" id="{58379CC6-E909-4FFF-BE3D-9FE23E7CA4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429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>
              <a:ea typeface="楷体_GB2312" pitchFamily="49" charset="-122"/>
            </a:endParaRPr>
          </a:p>
        </p:txBody>
      </p:sp>
      <p:sp>
        <p:nvSpPr>
          <p:cNvPr id="2184200" name="AutoShape 8">
            <a:extLst>
              <a:ext uri="{FF2B5EF4-FFF2-40B4-BE49-F238E27FC236}">
                <a16:creationId xmlns:a16="http://schemas.microsoft.com/office/drawing/2014/main" id="{AA475A90-F61C-46C1-87C1-FB8C2EB54DB3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1006475" y="2357438"/>
            <a:ext cx="8137525" cy="1320800"/>
          </a:xfrm>
          <a:prstGeom prst="cloudCallout">
            <a:avLst>
              <a:gd name="adj1" fmla="val -2782"/>
              <a:gd name="adj2" fmla="val 81324"/>
            </a:avLst>
          </a:prstGeom>
          <a:solidFill>
            <a:srgbClr val="CCCCFF"/>
          </a:solidFill>
          <a:ln w="9525">
            <a:solidFill>
              <a:srgbClr val="CCECFF"/>
            </a:solidFill>
            <a:round/>
            <a:headEnd/>
            <a:tailEnd/>
          </a:ln>
        </p:spPr>
        <p:txBody>
          <a:bodyPr rot="10800000"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i="1">
                <a:solidFill>
                  <a:srgbClr val="9900FF"/>
                </a:solidFill>
                <a:latin typeface="Times New Roman" panose="02020603050405020304" pitchFamily="18" charset="0"/>
              </a:rPr>
              <a:t>The sum of the degrees over all the vertices is twice the number of edges</a:t>
            </a:r>
            <a:r>
              <a:rPr kumimoji="1" lang="en-US" altLang="zh-CN" i="1">
                <a:solidFill>
                  <a:schemeClr val="accent1"/>
                </a:solidFill>
                <a:latin typeface="Times New Roman" panose="02020603050405020304" pitchFamily="18" charset="0"/>
              </a:rPr>
              <a:t>.</a:t>
            </a:r>
            <a:r>
              <a:rPr kumimoji="1" lang="en-US" altLang="zh-CN" b="0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2184201" name="Text Box 9">
            <a:extLst>
              <a:ext uri="{FF2B5EF4-FFF2-40B4-BE49-F238E27FC236}">
                <a16:creationId xmlns:a16="http://schemas.microsoft.com/office/drawing/2014/main" id="{8D31DF38-0971-408F-ABA2-3C97360573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" y="3786188"/>
            <a:ext cx="8305800" cy="1274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zh-CN" i="1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Proof: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ebdings" panose="05030102010509060703" pitchFamily="18" charset="2"/>
              </a:rPr>
              <a:t>Each edge contributes twice to the degree count of all vertices.</a:t>
            </a:r>
          </a:p>
        </p:txBody>
      </p:sp>
      <p:sp>
        <p:nvSpPr>
          <p:cNvPr id="2184202" name="Text Box 10">
            <a:extLst>
              <a:ext uri="{FF2B5EF4-FFF2-40B4-BE49-F238E27FC236}">
                <a16:creationId xmlns:a16="http://schemas.microsoft.com/office/drawing/2014/main" id="{5D0866DD-6DCB-411C-A0A2-19FD72A3F6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" y="5143500"/>
            <a:ext cx="8305800" cy="858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Note: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ebdings" panose="05030102010509060703" pitchFamily="18" charset="2"/>
              </a:rPr>
              <a:t>This applies even if multiple edges and loops are present.</a:t>
            </a:r>
          </a:p>
        </p:txBody>
      </p:sp>
      <p:sp>
        <p:nvSpPr>
          <p:cNvPr id="25609" name="Text Box 2">
            <a:extLst>
              <a:ext uri="{FF2B5EF4-FFF2-40B4-BE49-F238E27FC236}">
                <a16:creationId xmlns:a16="http://schemas.microsoft.com/office/drawing/2014/main" id="{A52B63B3-86AD-4966-BB02-13FC39C932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5375" y="15875"/>
            <a:ext cx="55086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>
                <a:latin typeface="Times New Roman" panose="02020603050405020304" pitchFamily="18" charset="0"/>
                <a:cs typeface="Arial" panose="020B0604020202020204" pitchFamily="34" charset="0"/>
                <a:sym typeface="Webdings" panose="05030102010509060703" pitchFamily="18" charset="2"/>
              </a:rPr>
              <a:t>10.2 </a:t>
            </a:r>
            <a:r>
              <a:rPr kumimoji="1" lang="en-US" altLang="zh-CN" sz="1800">
                <a:latin typeface="Times New Roman" panose="02020603050405020304" pitchFamily="18" charset="0"/>
                <a:cs typeface="Arial" panose="020B0604020202020204" pitchFamily="34" charset="0"/>
              </a:rPr>
              <a:t>Graph Terminology  and Special Types of Graphs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4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2184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42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842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42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842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4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18420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84200" grpId="0" animBg="1" autoUpdateAnimBg="0"/>
      <p:bldP spid="2184201" grpId="0" build="p" autoUpdateAnimBg="0"/>
      <p:bldP spid="2184202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灯片编号占位符 1">
            <a:extLst>
              <a:ext uri="{FF2B5EF4-FFF2-40B4-BE49-F238E27FC236}">
                <a16:creationId xmlns:a16="http://schemas.microsoft.com/office/drawing/2014/main" id="{53166158-98A9-49AF-8545-FD0FD3A6934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9pPr>
          </a:lstStyle>
          <a:p>
            <a:fld id="{E9D000E4-37E6-4502-A0A3-238F7B8C8ADF}" type="slidenum">
              <a:rPr lang="zh-CN" altLang="en-US" sz="1400" b="0">
                <a:latin typeface="Arial" panose="020B0604020202020204" pitchFamily="34" charset="0"/>
              </a:rPr>
              <a:pPr/>
              <a:t>15</a:t>
            </a:fld>
            <a:endParaRPr lang="en-US" altLang="zh-CN" sz="1400" b="0">
              <a:latin typeface="Arial" panose="020B0604020202020204" pitchFamily="34" charset="0"/>
            </a:endParaRPr>
          </a:p>
        </p:txBody>
      </p:sp>
      <p:sp>
        <p:nvSpPr>
          <p:cNvPr id="2185220" name="Text Box 4">
            <a:extLst>
              <a:ext uri="{FF2B5EF4-FFF2-40B4-BE49-F238E27FC236}">
                <a16:creationId xmlns:a16="http://schemas.microsoft.com/office/drawing/2014/main" id="{3D3A58AD-1344-4B48-9C65-AF072C93EA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" y="1071563"/>
            <a:ext cx="8066088" cy="286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85775" indent="-485775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1pPr>
            <a:lvl2pPr marL="1133475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20000"/>
              </a:spcBef>
            </a:pPr>
            <a:r>
              <a:rPr kumimoji="1" lang="en-US" altLang="zh-CN">
                <a:solidFill>
                  <a:srgbClr val="FF66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Qusetions:</a:t>
            </a:r>
          </a:p>
          <a:p>
            <a:pPr eaLnBrk="1" hangingPunct="1">
              <a:spcBef>
                <a:spcPct val="30000"/>
              </a:spcBef>
            </a:pP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If a graph has 5 vertices, can each vertex have degree 3? 4?</a:t>
            </a:r>
          </a:p>
          <a:p>
            <a:pPr lvl="1" eaLnBrk="1" hangingPunct="1">
              <a:spcBef>
                <a:spcPct val="30000"/>
              </a:spcBef>
              <a:buFont typeface="Wingdings" panose="05000000000000000000" pitchFamily="2" charset="2"/>
              <a:buChar char="n"/>
            </a:pP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The sum is 3•5 = 15 which is an odd number. </a:t>
            </a:r>
          </a:p>
          <a:p>
            <a:pPr lvl="1" eaLnBrk="1" hangingPunct="1"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      </a:t>
            </a:r>
            <a:r>
              <a:rPr kumimoji="1" lang="en-US" altLang="zh-CN">
                <a:solidFill>
                  <a:srgbClr val="FF9933"/>
                </a:solidFill>
                <a:latin typeface="Times New Roman" panose="02020603050405020304" pitchFamily="18" charset="0"/>
              </a:rPr>
              <a:t>Not possible.</a:t>
            </a:r>
          </a:p>
          <a:p>
            <a:pPr lvl="1" eaLnBrk="1" hangingPunct="1">
              <a:spcBef>
                <a:spcPct val="30000"/>
              </a:spcBef>
              <a:buFont typeface="Wingdings" panose="05000000000000000000" pitchFamily="2" charset="2"/>
              <a:buChar char="n"/>
            </a:pP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The sum is 20 = 2 | 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E 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| and 20/2 = 10. </a:t>
            </a:r>
          </a:p>
          <a:p>
            <a:pPr lvl="1" eaLnBrk="1" hangingPunct="1"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kumimoji="1" lang="en-US" altLang="zh-CN">
                <a:solidFill>
                  <a:srgbClr val="FF3300"/>
                </a:solidFill>
                <a:latin typeface="Times New Roman" panose="02020603050405020304" pitchFamily="18" charset="0"/>
              </a:rPr>
              <a:t>      </a:t>
            </a:r>
            <a:r>
              <a:rPr kumimoji="1" lang="en-US" altLang="zh-CN">
                <a:solidFill>
                  <a:srgbClr val="FF9933"/>
                </a:solidFill>
                <a:latin typeface="Times New Roman" panose="02020603050405020304" pitchFamily="18" charset="0"/>
              </a:rPr>
              <a:t>Possible.</a:t>
            </a:r>
          </a:p>
        </p:txBody>
      </p:sp>
      <p:sp>
        <p:nvSpPr>
          <p:cNvPr id="27652" name="Text Box 2">
            <a:extLst>
              <a:ext uri="{FF2B5EF4-FFF2-40B4-BE49-F238E27FC236}">
                <a16:creationId xmlns:a16="http://schemas.microsoft.com/office/drawing/2014/main" id="{563C5363-71CC-4C63-925E-BB8A0B4094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5375" y="15875"/>
            <a:ext cx="55086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>
                <a:latin typeface="Times New Roman" panose="02020603050405020304" pitchFamily="18" charset="0"/>
                <a:cs typeface="Arial" panose="020B0604020202020204" pitchFamily="34" charset="0"/>
                <a:sym typeface="Webdings" panose="05030102010509060703" pitchFamily="18" charset="2"/>
              </a:rPr>
              <a:t>10.2 </a:t>
            </a:r>
            <a:r>
              <a:rPr kumimoji="1" lang="en-US" altLang="zh-CN" sz="1800">
                <a:latin typeface="Times New Roman" panose="02020603050405020304" pitchFamily="18" charset="0"/>
                <a:cs typeface="Arial" panose="020B0604020202020204" pitchFamily="34" charset="0"/>
              </a:rPr>
              <a:t>Graph Terminology  and Special Types of Graphs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5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85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5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85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5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85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5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85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52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1852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52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1852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85220" grpId="0" build="p" bldLvl="2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灯片编号占位符 1">
            <a:extLst>
              <a:ext uri="{FF2B5EF4-FFF2-40B4-BE49-F238E27FC236}">
                <a16:creationId xmlns:a16="http://schemas.microsoft.com/office/drawing/2014/main" id="{7AD9C584-54CF-415B-B567-D6B8E15D476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9pPr>
          </a:lstStyle>
          <a:p>
            <a:fld id="{467CC703-4DA2-485E-B6E2-F9EB0B8BB4C9}" type="slidenum">
              <a:rPr lang="zh-CN" altLang="en-US" sz="1400" b="0">
                <a:latin typeface="Arial" panose="020B0604020202020204" pitchFamily="34" charset="0"/>
              </a:rPr>
              <a:pPr/>
              <a:t>16</a:t>
            </a:fld>
            <a:endParaRPr lang="en-US" altLang="zh-CN" sz="1400" b="0">
              <a:latin typeface="Arial" panose="020B0604020202020204" pitchFamily="34" charset="0"/>
            </a:endParaRP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D2678CAF-603F-416B-8929-814A28B1DA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>
              <a:ea typeface="楷体_GB2312" pitchFamily="49" charset="-122"/>
            </a:endParaRPr>
          </a:p>
        </p:txBody>
      </p:sp>
      <p:sp>
        <p:nvSpPr>
          <p:cNvPr id="2186244" name="AutoShape 4">
            <a:extLst>
              <a:ext uri="{FF2B5EF4-FFF2-40B4-BE49-F238E27FC236}">
                <a16:creationId xmlns:a16="http://schemas.microsoft.com/office/drawing/2014/main" id="{F3171CE4-A3F4-4E85-8B7C-864FBBD070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063" y="571500"/>
            <a:ext cx="8215312" cy="1090613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>
                <a:solidFill>
                  <a:srgbClr val="9900FF"/>
                </a:solidFill>
                <a:latin typeface="Times New Roman" panose="02020603050405020304" pitchFamily="18" charset="0"/>
              </a:rPr>
              <a:t>【</a:t>
            </a:r>
            <a:r>
              <a:rPr kumimoji="1" lang="en-US" altLang="zh-CN" b="0">
                <a:solidFill>
                  <a:srgbClr val="9900FF"/>
                </a:solidFill>
                <a:latin typeface="Times New Roman" panose="02020603050405020304" pitchFamily="18" charset="0"/>
                <a:sym typeface="cajcd fnta1" pitchFamily="18" charset="2"/>
              </a:rPr>
              <a:t> </a:t>
            </a:r>
            <a:r>
              <a:rPr kumimoji="1" lang="en-US" altLang="zh-CN">
                <a:solidFill>
                  <a:srgbClr val="9900FF"/>
                </a:solidFill>
                <a:latin typeface="Times New Roman" panose="02020603050405020304" pitchFamily="18" charset="0"/>
              </a:rPr>
              <a:t>Theorem 2】</a:t>
            </a:r>
            <a:r>
              <a:rPr kumimoji="1" lang="en-US" altLang="zh-CN">
                <a:latin typeface="Times New Roman" panose="02020603050405020304" pitchFamily="18" charset="0"/>
                <a:sym typeface="cajcd fnta1" pitchFamily="18" charset="2"/>
              </a:rPr>
              <a:t> </a:t>
            </a:r>
            <a:r>
              <a:rPr kumimoji="1" lang="en-US" altLang="zh-CN">
                <a:latin typeface="Times New Roman" panose="02020603050405020304" pitchFamily="18" charset="0"/>
              </a:rPr>
              <a:t>An undirected graph has an even number of</a:t>
            </a:r>
          </a:p>
          <a:p>
            <a:pPr eaLnBrk="1" hangingPunct="1"/>
            <a:r>
              <a:rPr kumimoji="1" lang="en-US" altLang="zh-CN">
                <a:latin typeface="Times New Roman" panose="02020603050405020304" pitchFamily="18" charset="0"/>
              </a:rPr>
              <a:t> vertices of odd degree.</a:t>
            </a:r>
            <a:r>
              <a:rPr kumimoji="1" lang="en-US" altLang="zh-CN" b="0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2186246" name="Text Box 6">
            <a:extLst>
              <a:ext uri="{FF2B5EF4-FFF2-40B4-BE49-F238E27FC236}">
                <a16:creationId xmlns:a16="http://schemas.microsoft.com/office/drawing/2014/main" id="{7F8F4889-0CDA-4225-B446-96BE1DB981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063" y="1785938"/>
            <a:ext cx="830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zh-CN" i="1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Proof:</a:t>
            </a:r>
            <a:endParaRPr lang="en-US" altLang="zh-CN" i="1">
              <a:solidFill>
                <a:srgbClr val="0066FF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ebdings" panose="05030102010509060703" pitchFamily="18" charset="2"/>
            </a:endParaRPr>
          </a:p>
        </p:txBody>
      </p:sp>
      <p:sp>
        <p:nvSpPr>
          <p:cNvPr id="28678" name="Rectangle 7">
            <a:extLst>
              <a:ext uri="{FF2B5EF4-FFF2-40B4-BE49-F238E27FC236}">
                <a16:creationId xmlns:a16="http://schemas.microsoft.com/office/drawing/2014/main" id="{45849871-EE42-4962-BAB9-77547A29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>
              <a:ea typeface="楷体_GB2312" pitchFamily="49" charset="-122"/>
            </a:endParaRPr>
          </a:p>
        </p:txBody>
      </p:sp>
      <p:grpSp>
        <p:nvGrpSpPr>
          <p:cNvPr id="2" name="Group 8">
            <a:extLst>
              <a:ext uri="{FF2B5EF4-FFF2-40B4-BE49-F238E27FC236}">
                <a16:creationId xmlns:a16="http://schemas.microsoft.com/office/drawing/2014/main" id="{78A72427-B970-4B1C-AA40-93DAF9E5C5CF}"/>
              </a:ext>
            </a:extLst>
          </p:cNvPr>
          <p:cNvGrpSpPr>
            <a:grpSpLocks/>
          </p:cNvGrpSpPr>
          <p:nvPr/>
        </p:nvGrpSpPr>
        <p:grpSpPr bwMode="auto">
          <a:xfrm>
            <a:off x="500063" y="2357438"/>
            <a:ext cx="7910512" cy="822325"/>
            <a:chOff x="385" y="2069"/>
            <a:chExt cx="4983" cy="518"/>
          </a:xfrm>
        </p:grpSpPr>
        <p:sp>
          <p:nvSpPr>
            <p:cNvPr id="28682" name="Text Box 9">
              <a:extLst>
                <a:ext uri="{FF2B5EF4-FFF2-40B4-BE49-F238E27FC236}">
                  <a16:creationId xmlns:a16="http://schemas.microsoft.com/office/drawing/2014/main" id="{51E83F25-357B-4DDC-8A4B-03B516B6C7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5" y="2069"/>
              <a:ext cx="4983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457200" indent="-4572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>
                  <a:latin typeface="Times New Roman" panose="02020603050405020304" pitchFamily="18" charset="0"/>
                  <a:sym typeface="Webdings" panose="05030102010509060703" pitchFamily="18" charset="2"/>
                </a:rPr>
                <a:t>      </a:t>
              </a:r>
              <a:r>
                <a:rPr kumimoji="1" lang="en-US" altLang="zh-CN">
                  <a:latin typeface="Times New Roman" panose="02020603050405020304" pitchFamily="18" charset="0"/>
                  <a:sym typeface="Webdings" panose="05030102010509060703" pitchFamily="18" charset="2"/>
                </a:rPr>
                <a:t>Let           be the set of vertices of even degree and the set of vertices of odd degree, respectively.</a:t>
              </a:r>
            </a:p>
          </p:txBody>
        </p:sp>
        <p:graphicFrame>
          <p:nvGraphicFramePr>
            <p:cNvPr id="28683" name="Object 10">
              <a:extLst>
                <a:ext uri="{FF2B5EF4-FFF2-40B4-BE49-F238E27FC236}">
                  <a16:creationId xmlns:a16="http://schemas.microsoft.com/office/drawing/2014/main" id="{DACF0615-FEFB-4A73-90F7-67DCC78C63C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066" y="2115"/>
            <a:ext cx="354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688" name="公式" r:id="rId4" imgW="342603" imgH="215713" progId="Equation.3">
                    <p:embed/>
                  </p:oleObj>
                </mc:Choice>
                <mc:Fallback>
                  <p:oleObj name="公式" r:id="rId4" imgW="342603" imgH="215713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66" y="2115"/>
                          <a:ext cx="354" cy="2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186251" name="Object 11">
            <a:extLst>
              <a:ext uri="{FF2B5EF4-FFF2-40B4-BE49-F238E27FC236}">
                <a16:creationId xmlns:a16="http://schemas.microsoft.com/office/drawing/2014/main" id="{78DBD7C8-A78A-49B3-A211-537A398D321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43188" y="3357563"/>
          <a:ext cx="2952750" cy="738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9" name="Equation" r:id="rId6" imgW="1473200" imgH="368300" progId="Equation.3">
                  <p:embed/>
                </p:oleObj>
              </mc:Choice>
              <mc:Fallback>
                <p:oleObj name="Equation" r:id="rId6" imgW="1473200" imgH="3683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3188" y="3357563"/>
                        <a:ext cx="2952750" cy="738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81" name="Text Box 2">
            <a:extLst>
              <a:ext uri="{FF2B5EF4-FFF2-40B4-BE49-F238E27FC236}">
                <a16:creationId xmlns:a16="http://schemas.microsoft.com/office/drawing/2014/main" id="{DD18B1C0-154C-4899-9B02-885675A97C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5375" y="15875"/>
            <a:ext cx="55086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>
                <a:latin typeface="Times New Roman" panose="02020603050405020304" pitchFamily="18" charset="0"/>
                <a:cs typeface="Arial" panose="020B0604020202020204" pitchFamily="34" charset="0"/>
                <a:sym typeface="Webdings" panose="05030102010509060703" pitchFamily="18" charset="2"/>
              </a:rPr>
              <a:t>10.2 </a:t>
            </a:r>
            <a:r>
              <a:rPr kumimoji="1" lang="en-US" altLang="zh-CN" sz="1800">
                <a:latin typeface="Times New Roman" panose="02020603050405020304" pitchFamily="18" charset="0"/>
                <a:cs typeface="Arial" panose="020B0604020202020204" pitchFamily="34" charset="0"/>
              </a:rPr>
              <a:t>Graph Terminology  and Special Types of Graphs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6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86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6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8624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6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86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86244" grpId="0" animBg="1"/>
      <p:bldP spid="2186246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灯片编号占位符 1">
            <a:extLst>
              <a:ext uri="{FF2B5EF4-FFF2-40B4-BE49-F238E27FC236}">
                <a16:creationId xmlns:a16="http://schemas.microsoft.com/office/drawing/2014/main" id="{A7414C36-9F17-4EF3-B7BB-13E60228607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9pPr>
          </a:lstStyle>
          <a:p>
            <a:fld id="{8D4326AB-CAF6-4093-900E-BD1EAE1D48DE}" type="slidenum">
              <a:rPr lang="zh-CN" altLang="en-US" sz="1400" b="0">
                <a:latin typeface="Arial" panose="020B0604020202020204" pitchFamily="34" charset="0"/>
              </a:rPr>
              <a:pPr/>
              <a:t>17</a:t>
            </a:fld>
            <a:endParaRPr lang="en-US" altLang="zh-CN" sz="1400" b="0">
              <a:latin typeface="Arial" panose="020B0604020202020204" pitchFamily="34" charset="0"/>
            </a:endParaRPr>
          </a:p>
        </p:txBody>
      </p:sp>
      <p:sp>
        <p:nvSpPr>
          <p:cNvPr id="2187267" name="Text Box 3">
            <a:extLst>
              <a:ext uri="{FF2B5EF4-FFF2-40B4-BE49-F238E27FC236}">
                <a16:creationId xmlns:a16="http://schemas.microsoft.com/office/drawing/2014/main" id="{20A3CACD-968E-4BEB-AA5A-ECDB30EC9B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476250"/>
            <a:ext cx="830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30000"/>
              </a:spcBef>
            </a:pPr>
            <a:r>
              <a:rPr kumimoji="1" lang="zh-CN" altLang="en-US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Directed Graphs  </a:t>
            </a:r>
            <a:r>
              <a:rPr kumimoji="1"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kumimoji="1"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=(</a:t>
            </a:r>
            <a:r>
              <a:rPr kumimoji="1"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kumimoji="1"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kumimoji="1"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E</a:t>
            </a:r>
            <a:r>
              <a:rPr kumimoji="1"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</a:p>
        </p:txBody>
      </p:sp>
      <p:sp>
        <p:nvSpPr>
          <p:cNvPr id="2187268" name="Text Box 4">
            <a:extLst>
              <a:ext uri="{FF2B5EF4-FFF2-40B4-BE49-F238E27FC236}">
                <a16:creationId xmlns:a16="http://schemas.microsoft.com/office/drawing/2014/main" id="{E3310720-5E63-4E24-828B-0520A5D8BF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2205038"/>
            <a:ext cx="7993062" cy="2767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eaLnBrk="1" hangingPunct="1">
              <a:defRPr/>
            </a:pPr>
            <a:r>
              <a:rPr kumimoji="1" lang="zh-CN" altLang="en-US" sz="2200" dirty="0">
                <a:latin typeface="Times New Roman" pitchFamily="18" charset="0"/>
                <a:sym typeface="Symbol" pitchFamily="18" charset="2"/>
              </a:rPr>
              <a:t>      </a:t>
            </a:r>
            <a:r>
              <a:rPr kumimoji="1" lang="en-US" altLang="zh-CN" sz="2200" dirty="0">
                <a:latin typeface="Times New Roman" pitchFamily="18" charset="0"/>
                <a:sym typeface="Symbol" pitchFamily="18" charset="2"/>
              </a:rPr>
              <a:t>Let (</a:t>
            </a:r>
            <a:r>
              <a:rPr kumimoji="1" lang="en-US" altLang="zh-CN" sz="2200" i="1" dirty="0">
                <a:latin typeface="Times New Roman" pitchFamily="18" charset="0"/>
                <a:sym typeface="Symbol" pitchFamily="18" charset="2"/>
              </a:rPr>
              <a:t>u, v</a:t>
            </a:r>
            <a:r>
              <a:rPr kumimoji="1" lang="en-US" altLang="zh-CN" sz="2200" dirty="0">
                <a:latin typeface="Times New Roman" pitchFamily="18" charset="0"/>
                <a:sym typeface="Symbol" pitchFamily="18" charset="2"/>
              </a:rPr>
              <a:t>)</a:t>
            </a:r>
            <a:r>
              <a:rPr kumimoji="1" lang="en-US" altLang="zh-CN" sz="2200" i="1" dirty="0">
                <a:latin typeface="Times New Roman" pitchFamily="18" charset="0"/>
                <a:sym typeface="Symbol" pitchFamily="18" charset="2"/>
              </a:rPr>
              <a:t> </a:t>
            </a:r>
            <a:r>
              <a:rPr kumimoji="1" lang="en-US" altLang="zh-CN" sz="2200" dirty="0">
                <a:latin typeface="Times New Roman" pitchFamily="18" charset="0"/>
                <a:sym typeface="Symbol" pitchFamily="18" charset="2"/>
              </a:rPr>
              <a:t>be an edge in </a:t>
            </a:r>
            <a:r>
              <a:rPr kumimoji="1" lang="en-US" altLang="zh-CN" sz="2200" i="1" dirty="0">
                <a:latin typeface="Times New Roman" pitchFamily="18" charset="0"/>
                <a:sym typeface="Symbol" pitchFamily="18" charset="2"/>
              </a:rPr>
              <a:t>G</a:t>
            </a:r>
            <a:r>
              <a:rPr kumimoji="1" lang="en-US" altLang="zh-CN" sz="2200" dirty="0">
                <a:latin typeface="Times New Roman" pitchFamily="18" charset="0"/>
                <a:sym typeface="Symbol" pitchFamily="18" charset="2"/>
              </a:rPr>
              <a:t>. Then </a:t>
            </a:r>
            <a:r>
              <a:rPr kumimoji="1" lang="en-US" altLang="zh-CN" sz="2200" i="1" dirty="0">
                <a:latin typeface="Times New Roman" pitchFamily="18" charset="0"/>
                <a:sym typeface="Symbol" pitchFamily="18" charset="2"/>
              </a:rPr>
              <a:t>u </a:t>
            </a:r>
            <a:r>
              <a:rPr kumimoji="1" lang="en-US" altLang="zh-CN" sz="2200" dirty="0">
                <a:latin typeface="Times New Roman" pitchFamily="18" charset="0"/>
                <a:sym typeface="Symbol" pitchFamily="18" charset="2"/>
              </a:rPr>
              <a:t>is an </a:t>
            </a:r>
            <a:r>
              <a:rPr kumimoji="1" lang="en-US" altLang="zh-CN" sz="2200" i="1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sym typeface="Symbol" pitchFamily="18" charset="2"/>
              </a:rPr>
              <a:t>initial vertex </a:t>
            </a:r>
            <a:r>
              <a:rPr kumimoji="1" lang="en-US" altLang="zh-CN" sz="2200" dirty="0">
                <a:latin typeface="Times New Roman" pitchFamily="18" charset="0"/>
                <a:sym typeface="Symbol" pitchFamily="18" charset="2"/>
              </a:rPr>
              <a:t>and is </a:t>
            </a:r>
            <a:r>
              <a:rPr kumimoji="1" lang="en-US" altLang="zh-CN" sz="2200" i="1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sym typeface="Symbol" pitchFamily="18" charset="2"/>
              </a:rPr>
              <a:t>adjacent to </a:t>
            </a:r>
            <a:r>
              <a:rPr kumimoji="1" lang="en-US" altLang="zh-CN" sz="2200" i="1" dirty="0">
                <a:latin typeface="Times New Roman" pitchFamily="18" charset="0"/>
                <a:sym typeface="Symbol" pitchFamily="18" charset="2"/>
              </a:rPr>
              <a:t>v </a:t>
            </a:r>
            <a:r>
              <a:rPr kumimoji="1" lang="en-US" altLang="zh-CN" sz="2200" dirty="0">
                <a:latin typeface="Times New Roman" pitchFamily="18" charset="0"/>
                <a:sym typeface="Symbol" pitchFamily="18" charset="2"/>
              </a:rPr>
              <a:t>and </a:t>
            </a:r>
            <a:r>
              <a:rPr kumimoji="1" lang="en-US" altLang="zh-CN" sz="2200" i="1" dirty="0">
                <a:latin typeface="Times New Roman" pitchFamily="18" charset="0"/>
                <a:sym typeface="Symbol" pitchFamily="18" charset="2"/>
              </a:rPr>
              <a:t>v </a:t>
            </a:r>
            <a:r>
              <a:rPr kumimoji="1" lang="en-US" altLang="zh-CN" sz="2200" dirty="0">
                <a:latin typeface="Times New Roman" pitchFamily="18" charset="0"/>
                <a:sym typeface="Symbol" pitchFamily="18" charset="2"/>
              </a:rPr>
              <a:t>is a </a:t>
            </a:r>
            <a:r>
              <a:rPr kumimoji="1" lang="en-US" altLang="zh-CN" sz="2200" i="1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sym typeface="Symbol" pitchFamily="18" charset="2"/>
              </a:rPr>
              <a:t>terminal vertex </a:t>
            </a:r>
            <a:r>
              <a:rPr kumimoji="1" lang="en-US" altLang="zh-CN" sz="2200" dirty="0">
                <a:latin typeface="Times New Roman" pitchFamily="18" charset="0"/>
                <a:sym typeface="Symbol" pitchFamily="18" charset="2"/>
              </a:rPr>
              <a:t>and is</a:t>
            </a:r>
            <a:r>
              <a:rPr kumimoji="1" lang="en-US" altLang="zh-CN" sz="2200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kumimoji="1" lang="en-US" altLang="zh-CN" sz="2200" i="1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sym typeface="Symbol" pitchFamily="18" charset="2"/>
              </a:rPr>
              <a:t>adjacent from </a:t>
            </a:r>
            <a:r>
              <a:rPr kumimoji="1" lang="en-US" altLang="zh-CN" sz="2200" i="1" dirty="0">
                <a:latin typeface="Times New Roman" pitchFamily="18" charset="0"/>
                <a:sym typeface="Symbol" pitchFamily="18" charset="2"/>
              </a:rPr>
              <a:t>u</a:t>
            </a:r>
            <a:r>
              <a:rPr kumimoji="1" lang="en-US" altLang="zh-CN" sz="2200" dirty="0">
                <a:latin typeface="Times New Roman" pitchFamily="18" charset="0"/>
                <a:sym typeface="Symbol" pitchFamily="18" charset="2"/>
              </a:rPr>
              <a:t>.</a:t>
            </a:r>
          </a:p>
          <a:p>
            <a:pPr marL="457200" indent="-457200" eaLnBrk="1" hangingPunct="1">
              <a:spcBef>
                <a:spcPct val="30000"/>
              </a:spcBef>
              <a:defRPr/>
            </a:pPr>
            <a:r>
              <a:rPr kumimoji="1" lang="en-US" altLang="zh-CN" sz="2200" dirty="0">
                <a:latin typeface="Times New Roman" pitchFamily="18" charset="0"/>
                <a:sym typeface="Symbol" pitchFamily="18" charset="2"/>
              </a:rPr>
              <a:t>      The </a:t>
            </a:r>
            <a:r>
              <a:rPr kumimoji="1" lang="en-US" altLang="zh-CN" sz="2200" i="1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sym typeface="Symbol" pitchFamily="18" charset="2"/>
              </a:rPr>
              <a:t>in degree </a:t>
            </a:r>
            <a:r>
              <a:rPr kumimoji="1" lang="en-US" altLang="zh-CN" sz="2200" dirty="0">
                <a:latin typeface="Times New Roman" pitchFamily="18" charset="0"/>
                <a:sym typeface="Symbol" pitchFamily="18" charset="2"/>
              </a:rPr>
              <a:t>of a vertex </a:t>
            </a:r>
            <a:r>
              <a:rPr kumimoji="1" lang="en-US" altLang="zh-CN" sz="2200" i="1" dirty="0">
                <a:latin typeface="Times New Roman" pitchFamily="18" charset="0"/>
                <a:sym typeface="Symbol" pitchFamily="18" charset="2"/>
              </a:rPr>
              <a:t>v</a:t>
            </a:r>
            <a:r>
              <a:rPr kumimoji="1" lang="en-US" altLang="zh-CN" sz="2200" dirty="0">
                <a:latin typeface="Times New Roman" pitchFamily="18" charset="0"/>
                <a:sym typeface="Symbol" pitchFamily="18" charset="2"/>
              </a:rPr>
              <a:t>, denoted deg</a:t>
            </a:r>
            <a:r>
              <a:rPr kumimoji="1" lang="en-US" altLang="zh-CN" sz="2200" baseline="30000" dirty="0">
                <a:latin typeface="Times New Roman" pitchFamily="18" charset="0"/>
                <a:sym typeface="Symbol" pitchFamily="18" charset="2"/>
              </a:rPr>
              <a:t>-</a:t>
            </a:r>
            <a:r>
              <a:rPr kumimoji="1" lang="en-US" altLang="zh-CN" sz="2200" dirty="0">
                <a:latin typeface="Times New Roman" pitchFamily="18" charset="0"/>
                <a:sym typeface="Symbol" pitchFamily="18" charset="2"/>
              </a:rPr>
              <a:t>(</a:t>
            </a:r>
            <a:r>
              <a:rPr kumimoji="1" lang="en-US" altLang="zh-CN" sz="2200" i="1" dirty="0">
                <a:latin typeface="Times New Roman" pitchFamily="18" charset="0"/>
                <a:sym typeface="Symbol" pitchFamily="18" charset="2"/>
              </a:rPr>
              <a:t>v</a:t>
            </a:r>
            <a:r>
              <a:rPr kumimoji="1" lang="en-US" altLang="zh-CN" sz="2200" dirty="0">
                <a:latin typeface="Times New Roman" pitchFamily="18" charset="0"/>
                <a:sym typeface="Symbol" pitchFamily="18" charset="2"/>
              </a:rPr>
              <a:t>) is the number of edges which terminate at </a:t>
            </a:r>
            <a:r>
              <a:rPr kumimoji="1" lang="en-US" altLang="zh-CN" sz="2200" i="1" dirty="0">
                <a:latin typeface="Times New Roman" pitchFamily="18" charset="0"/>
                <a:sym typeface="Symbol" pitchFamily="18" charset="2"/>
              </a:rPr>
              <a:t>v</a:t>
            </a:r>
            <a:r>
              <a:rPr kumimoji="1" lang="en-US" altLang="zh-CN" sz="2200" dirty="0">
                <a:latin typeface="Times New Roman" pitchFamily="18" charset="0"/>
                <a:sym typeface="Symbol" pitchFamily="18" charset="2"/>
              </a:rPr>
              <a:t>. </a:t>
            </a:r>
          </a:p>
          <a:p>
            <a:pPr marL="457200" indent="-457200" eaLnBrk="1" hangingPunct="1">
              <a:spcBef>
                <a:spcPct val="30000"/>
              </a:spcBef>
              <a:defRPr/>
            </a:pPr>
            <a:r>
              <a:rPr kumimoji="1" lang="en-US" altLang="zh-CN" sz="2200" dirty="0">
                <a:latin typeface="Times New Roman" pitchFamily="18" charset="0"/>
                <a:sym typeface="Symbol" pitchFamily="18" charset="2"/>
              </a:rPr>
              <a:t>      Similarly, the </a:t>
            </a:r>
            <a:r>
              <a:rPr kumimoji="1" lang="en-US" altLang="zh-CN" sz="2200" i="1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sym typeface="Symbol" pitchFamily="18" charset="2"/>
              </a:rPr>
              <a:t>out degree </a:t>
            </a:r>
            <a:r>
              <a:rPr kumimoji="1" lang="en-US" altLang="zh-CN" sz="2200" dirty="0">
                <a:latin typeface="Times New Roman" pitchFamily="18" charset="0"/>
                <a:sym typeface="Symbol" pitchFamily="18" charset="2"/>
              </a:rPr>
              <a:t>of </a:t>
            </a:r>
            <a:r>
              <a:rPr kumimoji="1" lang="en-US" altLang="zh-CN" sz="2200" i="1" dirty="0">
                <a:latin typeface="Times New Roman" pitchFamily="18" charset="0"/>
                <a:sym typeface="Symbol" pitchFamily="18" charset="2"/>
              </a:rPr>
              <a:t>v</a:t>
            </a:r>
            <a:r>
              <a:rPr kumimoji="1" lang="en-US" altLang="zh-CN" sz="2200" dirty="0">
                <a:latin typeface="Times New Roman" pitchFamily="18" charset="0"/>
                <a:sym typeface="Symbol" pitchFamily="18" charset="2"/>
              </a:rPr>
              <a:t>, denoted deg</a:t>
            </a:r>
            <a:r>
              <a:rPr kumimoji="1" lang="en-US" altLang="zh-CN" sz="2200" baseline="30000" dirty="0">
                <a:latin typeface="Times New Roman" pitchFamily="18" charset="0"/>
                <a:sym typeface="Symbol" pitchFamily="18" charset="2"/>
              </a:rPr>
              <a:t>+</a:t>
            </a:r>
            <a:r>
              <a:rPr kumimoji="1" lang="en-US" altLang="zh-CN" sz="2200" dirty="0">
                <a:latin typeface="Times New Roman" pitchFamily="18" charset="0"/>
                <a:sym typeface="Symbol" pitchFamily="18" charset="2"/>
              </a:rPr>
              <a:t>(</a:t>
            </a:r>
            <a:r>
              <a:rPr kumimoji="1" lang="en-US" altLang="zh-CN" sz="2200" i="1" dirty="0">
                <a:latin typeface="Times New Roman" pitchFamily="18" charset="0"/>
                <a:sym typeface="Symbol" pitchFamily="18" charset="2"/>
              </a:rPr>
              <a:t>v</a:t>
            </a:r>
            <a:r>
              <a:rPr kumimoji="1" lang="en-US" altLang="zh-CN" sz="2200" dirty="0">
                <a:latin typeface="Times New Roman" pitchFamily="18" charset="0"/>
                <a:sym typeface="Symbol" pitchFamily="18" charset="2"/>
              </a:rPr>
              <a:t>), is the number of edges which initiate at </a:t>
            </a:r>
            <a:r>
              <a:rPr kumimoji="1" lang="en-US" altLang="zh-CN" sz="2200" i="1" dirty="0">
                <a:latin typeface="Times New Roman" pitchFamily="18" charset="0"/>
                <a:sym typeface="Symbol" pitchFamily="18" charset="2"/>
              </a:rPr>
              <a:t>v</a:t>
            </a:r>
            <a:r>
              <a:rPr kumimoji="1" lang="en-US" altLang="zh-CN" sz="2200" dirty="0">
                <a:latin typeface="Times New Roman" pitchFamily="18" charset="0"/>
                <a:sym typeface="Symbol" pitchFamily="18" charset="2"/>
              </a:rPr>
              <a:t>.</a:t>
            </a:r>
          </a:p>
          <a:p>
            <a:pPr marL="457200" indent="-457200" eaLnBrk="1" hangingPunct="1">
              <a:spcBef>
                <a:spcPct val="30000"/>
              </a:spcBef>
              <a:defRPr/>
            </a:pPr>
            <a:r>
              <a:rPr kumimoji="1" lang="en-US" altLang="zh-CN" sz="2200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sym typeface="Symbol" pitchFamily="18" charset="2"/>
              </a:rPr>
              <a:t>      </a:t>
            </a:r>
            <a:r>
              <a:rPr kumimoji="1" lang="en-US" altLang="zh-CN" sz="2200" i="1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sym typeface="Symbol" pitchFamily="18" charset="2"/>
              </a:rPr>
              <a:t>underlying undirected graph</a:t>
            </a:r>
            <a:endParaRPr kumimoji="1" lang="en-US" altLang="zh-CN" sz="2200" i="1" dirty="0">
              <a:solidFill>
                <a:schemeClr val="accent2">
                  <a:lumMod val="75000"/>
                </a:schemeClr>
              </a:solidFill>
              <a:latin typeface="Times New Roman" pitchFamily="18" charset="0"/>
            </a:endParaRPr>
          </a:p>
        </p:txBody>
      </p:sp>
      <p:grpSp>
        <p:nvGrpSpPr>
          <p:cNvPr id="2" name="Group 5">
            <a:extLst>
              <a:ext uri="{FF2B5EF4-FFF2-40B4-BE49-F238E27FC236}">
                <a16:creationId xmlns:a16="http://schemas.microsoft.com/office/drawing/2014/main" id="{889E4CBA-3BD2-4E4A-BE11-E2A078F48032}"/>
              </a:ext>
            </a:extLst>
          </p:cNvPr>
          <p:cNvGrpSpPr>
            <a:grpSpLocks/>
          </p:cNvGrpSpPr>
          <p:nvPr/>
        </p:nvGrpSpPr>
        <p:grpSpPr bwMode="auto">
          <a:xfrm>
            <a:off x="4429125" y="428625"/>
            <a:ext cx="3405188" cy="1714500"/>
            <a:chOff x="2744" y="618"/>
            <a:chExt cx="2145" cy="1080"/>
          </a:xfrm>
        </p:grpSpPr>
        <p:cxnSp>
          <p:nvCxnSpPr>
            <p:cNvPr id="29703" name="AutoShape 6">
              <a:extLst>
                <a:ext uri="{FF2B5EF4-FFF2-40B4-BE49-F238E27FC236}">
                  <a16:creationId xmlns:a16="http://schemas.microsoft.com/office/drawing/2014/main" id="{4D8076A8-3DE6-41C1-84CF-EF5C7E4C088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988" y="893"/>
              <a:ext cx="0" cy="539"/>
            </a:xfrm>
            <a:prstGeom prst="straightConnector1">
              <a:avLst/>
            </a:prstGeom>
            <a:noFill/>
            <a:ln w="25400">
              <a:solidFill>
                <a:srgbClr val="0066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704" name="AutoShape 7">
              <a:extLst>
                <a:ext uri="{FF2B5EF4-FFF2-40B4-BE49-F238E27FC236}">
                  <a16:creationId xmlns:a16="http://schemas.microsoft.com/office/drawing/2014/main" id="{5F5D4168-34D8-4308-BBD4-E0733DD54D5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3000" y="873"/>
              <a:ext cx="888" cy="0"/>
            </a:xfrm>
            <a:prstGeom prst="straightConnector1">
              <a:avLst/>
            </a:prstGeom>
            <a:noFill/>
            <a:ln w="25400">
              <a:solidFill>
                <a:srgbClr val="0066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705" name="AutoShape 8">
              <a:extLst>
                <a:ext uri="{FF2B5EF4-FFF2-40B4-BE49-F238E27FC236}">
                  <a16:creationId xmlns:a16="http://schemas.microsoft.com/office/drawing/2014/main" id="{3163EFBC-A112-4B44-8648-B00BAF4049E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2992" y="884"/>
              <a:ext cx="908" cy="557"/>
            </a:xfrm>
            <a:prstGeom prst="straightConnector1">
              <a:avLst/>
            </a:prstGeom>
            <a:noFill/>
            <a:ln w="25400">
              <a:solidFill>
                <a:srgbClr val="0066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706" name="AutoShape 9">
              <a:extLst>
                <a:ext uri="{FF2B5EF4-FFF2-40B4-BE49-F238E27FC236}">
                  <a16:creationId xmlns:a16="http://schemas.microsoft.com/office/drawing/2014/main" id="{2334E3EE-188C-4DFF-8FA8-104AC41131A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3002" y="1434"/>
              <a:ext cx="831" cy="11"/>
            </a:xfrm>
            <a:prstGeom prst="straightConnector1">
              <a:avLst/>
            </a:prstGeom>
            <a:noFill/>
            <a:ln w="25400">
              <a:solidFill>
                <a:srgbClr val="0066FF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707" name="AutoShape 10">
              <a:extLst>
                <a:ext uri="{FF2B5EF4-FFF2-40B4-BE49-F238E27FC236}">
                  <a16:creationId xmlns:a16="http://schemas.microsoft.com/office/drawing/2014/main" id="{C24A9C1D-6367-4C78-9EF7-35FA08D4221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2992" y="884"/>
              <a:ext cx="908" cy="557"/>
            </a:xfrm>
            <a:prstGeom prst="straightConnector1">
              <a:avLst/>
            </a:prstGeom>
            <a:noFill/>
            <a:ln w="25400">
              <a:solidFill>
                <a:srgbClr val="0066FF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708" name="AutoShape 11">
              <a:extLst>
                <a:ext uri="{FF2B5EF4-FFF2-40B4-BE49-F238E27FC236}">
                  <a16:creationId xmlns:a16="http://schemas.microsoft.com/office/drawing/2014/main" id="{A77803BF-4181-40DC-97F1-47B08F94EC0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3895" y="893"/>
              <a:ext cx="0" cy="539"/>
            </a:xfrm>
            <a:prstGeom prst="straightConnector1">
              <a:avLst/>
            </a:prstGeom>
            <a:noFill/>
            <a:ln w="25400">
              <a:solidFill>
                <a:srgbClr val="0066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9709" name="Text Box 12">
              <a:extLst>
                <a:ext uri="{FF2B5EF4-FFF2-40B4-BE49-F238E27FC236}">
                  <a16:creationId xmlns:a16="http://schemas.microsoft.com/office/drawing/2014/main" id="{54DC8DA3-8B4B-4648-8417-CCD4DD54C2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52" y="645"/>
              <a:ext cx="2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0" i="1">
                  <a:solidFill>
                    <a:schemeClr val="hlink"/>
                  </a:solidFill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29710" name="Text Box 13">
              <a:extLst>
                <a:ext uri="{FF2B5EF4-FFF2-40B4-BE49-F238E27FC236}">
                  <a16:creationId xmlns:a16="http://schemas.microsoft.com/office/drawing/2014/main" id="{2B53FE17-35E4-4EB5-8AED-70C3765E5C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44" y="1281"/>
              <a:ext cx="2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0" i="1">
                  <a:solidFill>
                    <a:schemeClr val="hlink"/>
                  </a:solidFill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29711" name="Text Box 14">
              <a:extLst>
                <a:ext uri="{FF2B5EF4-FFF2-40B4-BE49-F238E27FC236}">
                  <a16:creationId xmlns:a16="http://schemas.microsoft.com/office/drawing/2014/main" id="{7C9F81FD-CE38-4289-9A70-9E6E7C850A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32" y="1371"/>
              <a:ext cx="2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0" i="1">
                  <a:solidFill>
                    <a:schemeClr val="hlink"/>
                  </a:solidFill>
                  <a:latin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29712" name="Text Box 15">
              <a:extLst>
                <a:ext uri="{FF2B5EF4-FFF2-40B4-BE49-F238E27FC236}">
                  <a16:creationId xmlns:a16="http://schemas.microsoft.com/office/drawing/2014/main" id="{370B39FA-7D19-40DF-8D49-5FDFA829A1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60" y="817"/>
              <a:ext cx="2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0" i="1">
                  <a:solidFill>
                    <a:schemeClr val="hlink"/>
                  </a:solidFill>
                  <a:latin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29713" name="Text Box 16">
              <a:extLst>
                <a:ext uri="{FF2B5EF4-FFF2-40B4-BE49-F238E27FC236}">
                  <a16:creationId xmlns:a16="http://schemas.microsoft.com/office/drawing/2014/main" id="{D9DA03D2-6D63-4F69-9EA7-EA8FDB8963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49" y="1281"/>
              <a:ext cx="2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0" i="1">
                  <a:solidFill>
                    <a:schemeClr val="hlink"/>
                  </a:solidFill>
                  <a:latin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29714" name="Oval 17">
              <a:extLst>
                <a:ext uri="{FF2B5EF4-FFF2-40B4-BE49-F238E27FC236}">
                  <a16:creationId xmlns:a16="http://schemas.microsoft.com/office/drawing/2014/main" id="{665BBA3A-3741-40B5-B9E3-368501D241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9" y="618"/>
              <a:ext cx="273" cy="265"/>
            </a:xfrm>
            <a:prstGeom prst="ellipse">
              <a:avLst/>
            </a:prstGeom>
            <a:noFill/>
            <a:ln w="28575">
              <a:solidFill>
                <a:srgbClr val="0066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cxnSp>
          <p:nvCxnSpPr>
            <p:cNvPr id="29715" name="AutoShape 18">
              <a:extLst>
                <a:ext uri="{FF2B5EF4-FFF2-40B4-BE49-F238E27FC236}">
                  <a16:creationId xmlns:a16="http://schemas.microsoft.com/office/drawing/2014/main" id="{F7D9BB70-4826-4F7D-9632-8FA2A08AA09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3896" y="1425"/>
              <a:ext cx="831" cy="11"/>
            </a:xfrm>
            <a:prstGeom prst="straightConnector1">
              <a:avLst/>
            </a:prstGeom>
            <a:noFill/>
            <a:ln w="25400">
              <a:solidFill>
                <a:srgbClr val="0066FF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9716" name="Line 19">
              <a:extLst>
                <a:ext uri="{FF2B5EF4-FFF2-40B4-BE49-F238E27FC236}">
                  <a16:creationId xmlns:a16="http://schemas.microsoft.com/office/drawing/2014/main" id="{C2A92B90-AA53-4FB4-A0E7-2F3D9C8CCD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23" y="618"/>
              <a:ext cx="91" cy="0"/>
            </a:xfrm>
            <a:prstGeom prst="line">
              <a:avLst/>
            </a:prstGeom>
            <a:noFill/>
            <a:ln w="9525">
              <a:solidFill>
                <a:srgbClr val="0066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9702" name="Text Box 2">
            <a:extLst>
              <a:ext uri="{FF2B5EF4-FFF2-40B4-BE49-F238E27FC236}">
                <a16:creationId xmlns:a16="http://schemas.microsoft.com/office/drawing/2014/main" id="{F73EF6E5-876B-49AB-B047-6CD77ACA4F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5375" y="15875"/>
            <a:ext cx="55086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>
                <a:latin typeface="Times New Roman" panose="02020603050405020304" pitchFamily="18" charset="0"/>
                <a:cs typeface="Arial" panose="020B0604020202020204" pitchFamily="34" charset="0"/>
                <a:sym typeface="Webdings" panose="05030102010509060703" pitchFamily="18" charset="2"/>
              </a:rPr>
              <a:t>10.2 </a:t>
            </a:r>
            <a:r>
              <a:rPr kumimoji="1" lang="en-US" altLang="zh-CN" sz="1800">
                <a:latin typeface="Times New Roman" panose="02020603050405020304" pitchFamily="18" charset="0"/>
                <a:cs typeface="Arial" panose="020B0604020202020204" pitchFamily="34" charset="0"/>
              </a:rPr>
              <a:t>Graph Terminology  and Special Types of Graphs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7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8726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7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2187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7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2187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7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2187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72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21872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87267" grpId="0" autoUpdateAnimBg="0"/>
      <p:bldP spid="2187268" grpId="0" build="p" bldLvl="2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灯片编号占位符 1">
            <a:extLst>
              <a:ext uri="{FF2B5EF4-FFF2-40B4-BE49-F238E27FC236}">
                <a16:creationId xmlns:a16="http://schemas.microsoft.com/office/drawing/2014/main" id="{EA892F46-F95F-489A-AB2A-F61CF99E50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9pPr>
          </a:lstStyle>
          <a:p>
            <a:fld id="{44088E04-0CE3-45A4-A978-3B1E0C220A6F}" type="slidenum">
              <a:rPr lang="zh-CN" altLang="en-US" sz="1400" b="0">
                <a:latin typeface="Arial" panose="020B0604020202020204" pitchFamily="34" charset="0"/>
              </a:rPr>
              <a:pPr/>
              <a:t>18</a:t>
            </a:fld>
            <a:endParaRPr lang="en-US" altLang="zh-CN" sz="1400" b="0">
              <a:latin typeface="Arial" panose="020B0604020202020204" pitchFamily="34" charset="0"/>
            </a:endParaRPr>
          </a:p>
        </p:txBody>
      </p:sp>
      <p:grpSp>
        <p:nvGrpSpPr>
          <p:cNvPr id="2" name="Group 20">
            <a:extLst>
              <a:ext uri="{FF2B5EF4-FFF2-40B4-BE49-F238E27FC236}">
                <a16:creationId xmlns:a16="http://schemas.microsoft.com/office/drawing/2014/main" id="{B989D8DB-1282-4234-8A09-EA4AB02F5F30}"/>
              </a:ext>
            </a:extLst>
          </p:cNvPr>
          <p:cNvGrpSpPr>
            <a:grpSpLocks/>
          </p:cNvGrpSpPr>
          <p:nvPr/>
        </p:nvGrpSpPr>
        <p:grpSpPr bwMode="auto">
          <a:xfrm>
            <a:off x="428625" y="1214438"/>
            <a:ext cx="8215313" cy="1450975"/>
            <a:chOff x="336" y="384"/>
            <a:chExt cx="5175" cy="914"/>
          </a:xfrm>
        </p:grpSpPr>
        <p:sp>
          <p:nvSpPr>
            <p:cNvPr id="30725" name="AutoShape 21">
              <a:extLst>
                <a:ext uri="{FF2B5EF4-FFF2-40B4-BE49-F238E27FC236}">
                  <a16:creationId xmlns:a16="http://schemas.microsoft.com/office/drawing/2014/main" id="{83EDF0BC-FF17-40BF-92DC-547AB71553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384"/>
              <a:ext cx="5175" cy="914"/>
            </a:xfrm>
            <a:prstGeom prst="roundRect">
              <a:avLst>
                <a:gd name="adj" fmla="val 16667"/>
              </a:avLst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>
                  <a:solidFill>
                    <a:srgbClr val="9900CC"/>
                  </a:solidFill>
                  <a:latin typeface="Times New Roman" panose="02020603050405020304" pitchFamily="18" charset="0"/>
                </a:rPr>
                <a:t>【</a:t>
              </a:r>
              <a:r>
                <a:rPr kumimoji="1" lang="en-US" altLang="zh-CN" b="0">
                  <a:solidFill>
                    <a:srgbClr val="9900CC"/>
                  </a:solidFill>
                  <a:latin typeface="Times New Roman" panose="02020603050405020304" pitchFamily="18" charset="0"/>
                  <a:sym typeface="cajcd fnta1" pitchFamily="18" charset="2"/>
                </a:rPr>
                <a:t> </a:t>
              </a:r>
              <a:r>
                <a:rPr kumimoji="1" lang="en-US" altLang="zh-CN">
                  <a:solidFill>
                    <a:srgbClr val="9900CC"/>
                  </a:solidFill>
                  <a:latin typeface="Times New Roman" panose="02020603050405020304" pitchFamily="18" charset="0"/>
                </a:rPr>
                <a:t>Theorem 3】</a:t>
              </a:r>
              <a:r>
                <a:rPr kumimoji="1" lang="en-US" altLang="zh-CN">
                  <a:latin typeface="Times New Roman" panose="02020603050405020304" pitchFamily="18" charset="0"/>
                  <a:sym typeface="cajcd fnta1" pitchFamily="18" charset="2"/>
                </a:rPr>
                <a:t> </a:t>
              </a:r>
              <a:r>
                <a:rPr kumimoji="1" lang="en-US" altLang="zh-CN">
                  <a:latin typeface="Times New Roman" panose="02020603050405020304" pitchFamily="18" charset="0"/>
                </a:rPr>
                <a:t>Let </a:t>
              </a:r>
              <a:r>
                <a:rPr kumimoji="1" lang="en-US" altLang="zh-CN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G = (V, E)</a:t>
              </a:r>
              <a:r>
                <a:rPr kumimoji="1" lang="en-US" altLang="zh-CN">
                  <a:latin typeface="Times New Roman" panose="02020603050405020304" pitchFamily="18" charset="0"/>
                </a:rPr>
                <a:t> be a graph with direct edges. </a:t>
              </a:r>
            </a:p>
            <a:p>
              <a:pPr eaLnBrk="1" hangingPunct="1"/>
              <a:r>
                <a:rPr kumimoji="1" lang="en-US" altLang="zh-CN">
                  <a:latin typeface="Times New Roman" panose="02020603050405020304" pitchFamily="18" charset="0"/>
                </a:rPr>
                <a:t>Then</a:t>
              </a:r>
              <a:endParaRPr kumimoji="1" lang="en-US" altLang="zh-CN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30726" name="Object 22">
              <a:extLst>
                <a:ext uri="{FF2B5EF4-FFF2-40B4-BE49-F238E27FC236}">
                  <a16:creationId xmlns:a16="http://schemas.microsoft.com/office/drawing/2014/main" id="{383EEEB0-9B51-4044-939C-60C4CA58A8E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786" y="799"/>
            <a:ext cx="1744" cy="3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29" name="公式" r:id="rId3" imgW="1663700" imgH="342900" progId="Equation.3">
                    <p:embed/>
                  </p:oleObj>
                </mc:Choice>
                <mc:Fallback>
                  <p:oleObj name="公式" r:id="rId3" imgW="1663700" imgH="342900" progId="Equation.3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86" y="799"/>
                          <a:ext cx="1744" cy="3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0724" name="Text Box 2">
            <a:extLst>
              <a:ext uri="{FF2B5EF4-FFF2-40B4-BE49-F238E27FC236}">
                <a16:creationId xmlns:a16="http://schemas.microsoft.com/office/drawing/2014/main" id="{B5CB28AB-9531-4A66-A1AF-22F8EFDA46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5375" y="15875"/>
            <a:ext cx="55086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>
                <a:latin typeface="Times New Roman" panose="02020603050405020304" pitchFamily="18" charset="0"/>
                <a:cs typeface="Arial" panose="020B0604020202020204" pitchFamily="34" charset="0"/>
                <a:sym typeface="Webdings" panose="05030102010509060703" pitchFamily="18" charset="2"/>
              </a:rPr>
              <a:t>10.2 </a:t>
            </a:r>
            <a:r>
              <a:rPr kumimoji="1" lang="en-US" altLang="zh-CN" sz="1800">
                <a:latin typeface="Times New Roman" panose="02020603050405020304" pitchFamily="18" charset="0"/>
                <a:cs typeface="Arial" panose="020B0604020202020204" pitchFamily="34" charset="0"/>
              </a:rPr>
              <a:t>Graph Terminology  and Special Types of Graphs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灯片编号占位符 1">
            <a:extLst>
              <a:ext uri="{FF2B5EF4-FFF2-40B4-BE49-F238E27FC236}">
                <a16:creationId xmlns:a16="http://schemas.microsoft.com/office/drawing/2014/main" id="{70378CA9-6232-4025-8CF9-1A39F34A4AD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9pPr>
          </a:lstStyle>
          <a:p>
            <a:fld id="{4F1C5558-99F8-4F7D-9537-37EF71C10BCD}" type="slidenum">
              <a:rPr lang="zh-CN" altLang="en-US" sz="1400" b="0">
                <a:latin typeface="Arial" panose="020B0604020202020204" pitchFamily="34" charset="0"/>
              </a:rPr>
              <a:pPr/>
              <a:t>19</a:t>
            </a:fld>
            <a:endParaRPr lang="en-US" altLang="zh-CN" sz="1400" b="0">
              <a:latin typeface="Arial" panose="020B0604020202020204" pitchFamily="34" charset="0"/>
            </a:endParaRPr>
          </a:p>
        </p:txBody>
      </p:sp>
      <p:sp>
        <p:nvSpPr>
          <p:cNvPr id="2188291" name="Text Box 3">
            <a:extLst>
              <a:ext uri="{FF2B5EF4-FFF2-40B4-BE49-F238E27FC236}">
                <a16:creationId xmlns:a16="http://schemas.microsoft.com/office/drawing/2014/main" id="{FBF56509-3381-443A-9B83-EEECDFF9CE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750" y="500063"/>
            <a:ext cx="46085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1" hangingPunct="1">
              <a:spcBef>
                <a:spcPct val="30000"/>
              </a:spcBef>
              <a:defRPr/>
            </a:pPr>
            <a:r>
              <a:rPr kumimoji="1" lang="en-US" altLang="zh-CN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2. Some Special Simple Graphs</a:t>
            </a:r>
            <a:r>
              <a:rPr kumimoji="1" lang="en-US" altLang="zh-CN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</a:p>
        </p:txBody>
      </p:sp>
      <p:sp>
        <p:nvSpPr>
          <p:cNvPr id="2188292" name="Line 4">
            <a:extLst>
              <a:ext uri="{FF2B5EF4-FFF2-40B4-BE49-F238E27FC236}">
                <a16:creationId xmlns:a16="http://schemas.microsoft.com/office/drawing/2014/main" id="{785CBE3C-F374-4745-9B87-29A14CA3E690}"/>
              </a:ext>
            </a:extLst>
          </p:cNvPr>
          <p:cNvSpPr>
            <a:spLocks noChangeShapeType="1"/>
          </p:cNvSpPr>
          <p:nvPr/>
        </p:nvSpPr>
        <p:spPr bwMode="auto">
          <a:xfrm>
            <a:off x="428625" y="928688"/>
            <a:ext cx="4146550" cy="28575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88293" name="Text Box 5">
            <a:extLst>
              <a:ext uri="{FF2B5EF4-FFF2-40B4-BE49-F238E27FC236}">
                <a16:creationId xmlns:a16="http://schemas.microsoft.com/office/drawing/2014/main" id="{4CEF4EB6-3B8E-47C7-8A9D-A3A299565C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750" y="1071563"/>
            <a:ext cx="8424863" cy="1754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85775" indent="-485775" eaLnBrk="1" hangingPunct="1">
              <a:defRPr/>
            </a:pPr>
            <a:r>
              <a:rPr kumimoji="1" lang="en-US" altLang="zh-CN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</a:rPr>
              <a:t>(1) Complete Graphs - </a:t>
            </a:r>
            <a:r>
              <a:rPr kumimoji="1" lang="en-US" altLang="zh-CN" i="1" dirty="0" err="1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</a:rPr>
              <a:t>K</a:t>
            </a:r>
            <a:r>
              <a:rPr kumimoji="1" lang="en-US" altLang="zh-CN" i="1" baseline="-25000" dirty="0" err="1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</a:rPr>
              <a:t>n</a:t>
            </a:r>
            <a:r>
              <a:rPr kumimoji="1" lang="en-US" altLang="zh-CN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</a:rPr>
              <a:t>:   </a:t>
            </a:r>
            <a:r>
              <a:rPr kumimoji="1" lang="en-US" altLang="zh-CN" dirty="0">
                <a:latin typeface="Times New Roman" pitchFamily="18" charset="0"/>
              </a:rPr>
              <a:t>the simple graph with</a:t>
            </a:r>
          </a:p>
          <a:p>
            <a:pPr marL="1133475" lvl="1" indent="-457200" eaLnBrk="1" hangingPunct="1">
              <a:defRPr/>
            </a:pPr>
            <a:r>
              <a:rPr kumimoji="1" lang="en-US" altLang="zh-CN" dirty="0">
                <a:latin typeface="Times New Roman" pitchFamily="18" charset="0"/>
              </a:rPr>
              <a:t>- </a:t>
            </a:r>
            <a:r>
              <a:rPr kumimoji="1" lang="en-US" altLang="zh-CN" i="1" dirty="0">
                <a:latin typeface="Times New Roman" pitchFamily="18" charset="0"/>
              </a:rPr>
              <a:t>n</a:t>
            </a:r>
            <a:r>
              <a:rPr kumimoji="1" lang="en-US" altLang="zh-CN" dirty="0">
                <a:latin typeface="Times New Roman" pitchFamily="18" charset="0"/>
              </a:rPr>
              <a:t> vertices</a:t>
            </a:r>
          </a:p>
          <a:p>
            <a:pPr marL="1133475" lvl="1" indent="-457200" eaLnBrk="1" hangingPunct="1">
              <a:defRPr/>
            </a:pPr>
            <a:r>
              <a:rPr kumimoji="1" lang="en-US" altLang="zh-CN" dirty="0">
                <a:latin typeface="Times New Roman" pitchFamily="18" charset="0"/>
              </a:rPr>
              <a:t>- exactly one edge between every pair of distinct vertices.</a:t>
            </a:r>
          </a:p>
          <a:p>
            <a:pPr marL="485775" indent="-485775" eaLnBrk="1" hangingPunct="1">
              <a:spcBef>
                <a:spcPct val="50000"/>
              </a:spcBef>
              <a:defRPr/>
            </a:pPr>
            <a:r>
              <a:rPr kumimoji="1" lang="en-US" altLang="zh-CN" dirty="0">
                <a:latin typeface="Times New Roman" pitchFamily="18" charset="0"/>
              </a:rPr>
              <a:t>The graphs</a:t>
            </a:r>
            <a:r>
              <a:rPr kumimoji="1" lang="en-US" altLang="zh-CN" i="1" dirty="0">
                <a:latin typeface="Times New Roman" pitchFamily="18" charset="0"/>
              </a:rPr>
              <a:t> </a:t>
            </a:r>
            <a:r>
              <a:rPr kumimoji="1" lang="en-US" altLang="zh-CN" i="1" dirty="0" err="1">
                <a:latin typeface="Times New Roman" pitchFamily="18" charset="0"/>
              </a:rPr>
              <a:t>K</a:t>
            </a:r>
            <a:r>
              <a:rPr kumimoji="1" lang="en-US" altLang="zh-CN" i="1" baseline="-25000" dirty="0" err="1">
                <a:latin typeface="Times New Roman" pitchFamily="18" charset="0"/>
              </a:rPr>
              <a:t>n</a:t>
            </a:r>
            <a:r>
              <a:rPr kumimoji="1" lang="en-US" altLang="zh-CN" dirty="0">
                <a:latin typeface="Times New Roman" pitchFamily="18" charset="0"/>
              </a:rPr>
              <a:t> for </a:t>
            </a:r>
            <a:r>
              <a:rPr kumimoji="1" lang="en-US" altLang="zh-CN" i="1" dirty="0">
                <a:latin typeface="Times New Roman" pitchFamily="18" charset="0"/>
              </a:rPr>
              <a:t>n</a:t>
            </a:r>
            <a:r>
              <a:rPr kumimoji="1" lang="en-US" altLang="zh-CN" dirty="0">
                <a:latin typeface="Times New Roman" pitchFamily="18" charset="0"/>
              </a:rPr>
              <a:t>=1,2,3,4,5.</a:t>
            </a:r>
          </a:p>
        </p:txBody>
      </p:sp>
      <p:sp>
        <p:nvSpPr>
          <p:cNvPr id="2188294" name="AutoShape 6">
            <a:extLst>
              <a:ext uri="{FF2B5EF4-FFF2-40B4-BE49-F238E27FC236}">
                <a16:creationId xmlns:a16="http://schemas.microsoft.com/office/drawing/2014/main" id="{816A197C-A102-48C5-9B97-E6D1159DF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4233863"/>
            <a:ext cx="152400" cy="152400"/>
          </a:xfrm>
          <a:prstGeom prst="flowChartConnector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>
              <a:ea typeface="楷体_GB2312" pitchFamily="49" charset="-122"/>
            </a:endParaRPr>
          </a:p>
        </p:txBody>
      </p:sp>
      <p:grpSp>
        <p:nvGrpSpPr>
          <p:cNvPr id="2" name="Group 7">
            <a:extLst>
              <a:ext uri="{FF2B5EF4-FFF2-40B4-BE49-F238E27FC236}">
                <a16:creationId xmlns:a16="http://schemas.microsoft.com/office/drawing/2014/main" id="{76795D77-5A82-4D13-B542-F83CD345C3A0}"/>
              </a:ext>
            </a:extLst>
          </p:cNvPr>
          <p:cNvGrpSpPr>
            <a:grpSpLocks/>
          </p:cNvGrpSpPr>
          <p:nvPr/>
        </p:nvGrpSpPr>
        <p:grpSpPr bwMode="auto">
          <a:xfrm>
            <a:off x="1676400" y="3167063"/>
            <a:ext cx="152400" cy="1219200"/>
            <a:chOff x="1056" y="2352"/>
            <a:chExt cx="96" cy="768"/>
          </a:xfrm>
        </p:grpSpPr>
        <p:sp>
          <p:nvSpPr>
            <p:cNvPr id="31793" name="AutoShape 8">
              <a:extLst>
                <a:ext uri="{FF2B5EF4-FFF2-40B4-BE49-F238E27FC236}">
                  <a16:creationId xmlns:a16="http://schemas.microsoft.com/office/drawing/2014/main" id="{33918819-CEE6-4255-9919-9A74CEB497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3024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31794" name="AutoShape 9">
              <a:extLst>
                <a:ext uri="{FF2B5EF4-FFF2-40B4-BE49-F238E27FC236}">
                  <a16:creationId xmlns:a16="http://schemas.microsoft.com/office/drawing/2014/main" id="{9A27AFD1-623A-4233-B132-B0E28EA02E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2352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cxnSp>
          <p:nvCxnSpPr>
            <p:cNvPr id="31795" name="AutoShape 10">
              <a:extLst>
                <a:ext uri="{FF2B5EF4-FFF2-40B4-BE49-F238E27FC236}">
                  <a16:creationId xmlns:a16="http://schemas.microsoft.com/office/drawing/2014/main" id="{BC5E25FF-B69B-460C-901A-8E8B9C9A78D5}"/>
                </a:ext>
              </a:extLst>
            </p:cNvPr>
            <p:cNvCxnSpPr>
              <a:cxnSpLocks noChangeShapeType="1"/>
              <a:stCxn id="31793" idx="0"/>
              <a:endCxn id="31794" idx="4"/>
            </p:cNvCxnSpPr>
            <p:nvPr/>
          </p:nvCxnSpPr>
          <p:spPr bwMode="auto">
            <a:xfrm flipV="1">
              <a:off x="1104" y="2448"/>
              <a:ext cx="0" cy="576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" name="Group 11">
            <a:extLst>
              <a:ext uri="{FF2B5EF4-FFF2-40B4-BE49-F238E27FC236}">
                <a16:creationId xmlns:a16="http://schemas.microsoft.com/office/drawing/2014/main" id="{8EE961FE-D243-40B8-9381-1D38C23C0261}"/>
              </a:ext>
            </a:extLst>
          </p:cNvPr>
          <p:cNvGrpSpPr>
            <a:grpSpLocks/>
          </p:cNvGrpSpPr>
          <p:nvPr/>
        </p:nvGrpSpPr>
        <p:grpSpPr bwMode="auto">
          <a:xfrm>
            <a:off x="2514600" y="3167063"/>
            <a:ext cx="1371600" cy="1219200"/>
            <a:chOff x="1584" y="2352"/>
            <a:chExt cx="864" cy="768"/>
          </a:xfrm>
        </p:grpSpPr>
        <p:sp>
          <p:nvSpPr>
            <p:cNvPr id="31787" name="AutoShape 12">
              <a:extLst>
                <a:ext uri="{FF2B5EF4-FFF2-40B4-BE49-F238E27FC236}">
                  <a16:creationId xmlns:a16="http://schemas.microsoft.com/office/drawing/2014/main" id="{8D0EB77E-7CCC-433F-97E0-44F34C4388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3024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31788" name="AutoShape 13">
              <a:extLst>
                <a:ext uri="{FF2B5EF4-FFF2-40B4-BE49-F238E27FC236}">
                  <a16:creationId xmlns:a16="http://schemas.microsoft.com/office/drawing/2014/main" id="{506F7569-12EF-49A9-BEF3-5DB7FEEFEE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" y="3024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31789" name="AutoShape 14">
              <a:extLst>
                <a:ext uri="{FF2B5EF4-FFF2-40B4-BE49-F238E27FC236}">
                  <a16:creationId xmlns:a16="http://schemas.microsoft.com/office/drawing/2014/main" id="{CC8E2B89-7853-4CBB-B827-C3CA2AB460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" y="2352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cxnSp>
          <p:nvCxnSpPr>
            <p:cNvPr id="31790" name="AutoShape 15">
              <a:extLst>
                <a:ext uri="{FF2B5EF4-FFF2-40B4-BE49-F238E27FC236}">
                  <a16:creationId xmlns:a16="http://schemas.microsoft.com/office/drawing/2014/main" id="{39EFCBF5-46C8-44DD-A728-305DE4BF24EF}"/>
                </a:ext>
              </a:extLst>
            </p:cNvPr>
            <p:cNvCxnSpPr>
              <a:cxnSpLocks noChangeShapeType="1"/>
              <a:stCxn id="31787" idx="7"/>
              <a:endCxn id="31789" idx="3"/>
            </p:cNvCxnSpPr>
            <p:nvPr/>
          </p:nvCxnSpPr>
          <p:spPr bwMode="auto">
            <a:xfrm flipV="1">
              <a:off x="1666" y="2434"/>
              <a:ext cx="316" cy="604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791" name="AutoShape 16">
              <a:extLst>
                <a:ext uri="{FF2B5EF4-FFF2-40B4-BE49-F238E27FC236}">
                  <a16:creationId xmlns:a16="http://schemas.microsoft.com/office/drawing/2014/main" id="{61AC2EA7-9DDB-4272-A3E2-599E181A27AF}"/>
                </a:ext>
              </a:extLst>
            </p:cNvPr>
            <p:cNvCxnSpPr>
              <a:cxnSpLocks noChangeShapeType="1"/>
              <a:stCxn id="31787" idx="6"/>
              <a:endCxn id="31788" idx="2"/>
            </p:cNvCxnSpPr>
            <p:nvPr/>
          </p:nvCxnSpPr>
          <p:spPr bwMode="auto">
            <a:xfrm>
              <a:off x="1680" y="3072"/>
              <a:ext cx="672" cy="0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792" name="AutoShape 17">
              <a:extLst>
                <a:ext uri="{FF2B5EF4-FFF2-40B4-BE49-F238E27FC236}">
                  <a16:creationId xmlns:a16="http://schemas.microsoft.com/office/drawing/2014/main" id="{E55D70F0-9D8A-4D59-AD11-C0F8E3643B6F}"/>
                </a:ext>
              </a:extLst>
            </p:cNvPr>
            <p:cNvCxnSpPr>
              <a:cxnSpLocks noChangeShapeType="1"/>
              <a:stCxn id="31788" idx="1"/>
              <a:endCxn id="31789" idx="5"/>
            </p:cNvCxnSpPr>
            <p:nvPr/>
          </p:nvCxnSpPr>
          <p:spPr bwMode="auto">
            <a:xfrm flipH="1" flipV="1">
              <a:off x="2050" y="2434"/>
              <a:ext cx="316" cy="604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" name="Group 18">
            <a:extLst>
              <a:ext uri="{FF2B5EF4-FFF2-40B4-BE49-F238E27FC236}">
                <a16:creationId xmlns:a16="http://schemas.microsoft.com/office/drawing/2014/main" id="{F280E4B5-7E10-4775-9C96-D630BF53058D}"/>
              </a:ext>
            </a:extLst>
          </p:cNvPr>
          <p:cNvGrpSpPr>
            <a:grpSpLocks/>
          </p:cNvGrpSpPr>
          <p:nvPr/>
        </p:nvGrpSpPr>
        <p:grpSpPr bwMode="auto">
          <a:xfrm>
            <a:off x="4648200" y="3167063"/>
            <a:ext cx="1295400" cy="1219200"/>
            <a:chOff x="2928" y="2352"/>
            <a:chExt cx="816" cy="768"/>
          </a:xfrm>
        </p:grpSpPr>
        <p:sp>
          <p:nvSpPr>
            <p:cNvPr id="31777" name="AutoShape 19">
              <a:extLst>
                <a:ext uri="{FF2B5EF4-FFF2-40B4-BE49-F238E27FC236}">
                  <a16:creationId xmlns:a16="http://schemas.microsoft.com/office/drawing/2014/main" id="{4424CD95-CC75-4C50-A428-DED3C75697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3024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31778" name="AutoShape 20">
              <a:extLst>
                <a:ext uri="{FF2B5EF4-FFF2-40B4-BE49-F238E27FC236}">
                  <a16:creationId xmlns:a16="http://schemas.microsoft.com/office/drawing/2014/main" id="{0B650803-2704-4015-BCCA-F5856E80AA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8" y="3024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31779" name="AutoShape 21">
              <a:extLst>
                <a:ext uri="{FF2B5EF4-FFF2-40B4-BE49-F238E27FC236}">
                  <a16:creationId xmlns:a16="http://schemas.microsoft.com/office/drawing/2014/main" id="{6691A0CC-3617-46CF-9220-3F1F440C7D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2352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31780" name="AutoShape 22">
              <a:extLst>
                <a:ext uri="{FF2B5EF4-FFF2-40B4-BE49-F238E27FC236}">
                  <a16:creationId xmlns:a16="http://schemas.microsoft.com/office/drawing/2014/main" id="{E322B340-3A4E-48FF-A3C5-E9E3DEA9E2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8" y="2352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cxnSp>
          <p:nvCxnSpPr>
            <p:cNvPr id="31781" name="AutoShape 23">
              <a:extLst>
                <a:ext uri="{FF2B5EF4-FFF2-40B4-BE49-F238E27FC236}">
                  <a16:creationId xmlns:a16="http://schemas.microsoft.com/office/drawing/2014/main" id="{A32FD6E6-5036-4CBB-AD82-8CFFFFD6EDE0}"/>
                </a:ext>
              </a:extLst>
            </p:cNvPr>
            <p:cNvCxnSpPr>
              <a:cxnSpLocks noChangeShapeType="1"/>
              <a:stCxn id="31777" idx="0"/>
              <a:endCxn id="31779" idx="4"/>
            </p:cNvCxnSpPr>
            <p:nvPr/>
          </p:nvCxnSpPr>
          <p:spPr bwMode="auto">
            <a:xfrm flipV="1">
              <a:off x="2976" y="2448"/>
              <a:ext cx="0" cy="576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782" name="AutoShape 24">
              <a:extLst>
                <a:ext uri="{FF2B5EF4-FFF2-40B4-BE49-F238E27FC236}">
                  <a16:creationId xmlns:a16="http://schemas.microsoft.com/office/drawing/2014/main" id="{8EA11D8F-706E-4009-A81E-2D42A9184084}"/>
                </a:ext>
              </a:extLst>
            </p:cNvPr>
            <p:cNvCxnSpPr>
              <a:cxnSpLocks noChangeShapeType="1"/>
              <a:stCxn id="31779" idx="6"/>
              <a:endCxn id="31780" idx="2"/>
            </p:cNvCxnSpPr>
            <p:nvPr/>
          </p:nvCxnSpPr>
          <p:spPr bwMode="auto">
            <a:xfrm>
              <a:off x="3024" y="2400"/>
              <a:ext cx="624" cy="0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783" name="AutoShape 25">
              <a:extLst>
                <a:ext uri="{FF2B5EF4-FFF2-40B4-BE49-F238E27FC236}">
                  <a16:creationId xmlns:a16="http://schemas.microsoft.com/office/drawing/2014/main" id="{1C6A8016-92BA-4652-B4C4-787FBF1A5635}"/>
                </a:ext>
              </a:extLst>
            </p:cNvPr>
            <p:cNvCxnSpPr>
              <a:cxnSpLocks noChangeShapeType="1"/>
              <a:stCxn id="31780" idx="4"/>
              <a:endCxn id="31778" idx="0"/>
            </p:cNvCxnSpPr>
            <p:nvPr/>
          </p:nvCxnSpPr>
          <p:spPr bwMode="auto">
            <a:xfrm>
              <a:off x="3696" y="2448"/>
              <a:ext cx="0" cy="576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784" name="AutoShape 26">
              <a:extLst>
                <a:ext uri="{FF2B5EF4-FFF2-40B4-BE49-F238E27FC236}">
                  <a16:creationId xmlns:a16="http://schemas.microsoft.com/office/drawing/2014/main" id="{1C006CDA-72E7-466F-A414-C35BBCE72263}"/>
                </a:ext>
              </a:extLst>
            </p:cNvPr>
            <p:cNvCxnSpPr>
              <a:cxnSpLocks noChangeShapeType="1"/>
              <a:stCxn id="31777" idx="6"/>
              <a:endCxn id="31778" idx="2"/>
            </p:cNvCxnSpPr>
            <p:nvPr/>
          </p:nvCxnSpPr>
          <p:spPr bwMode="auto">
            <a:xfrm>
              <a:off x="3024" y="3072"/>
              <a:ext cx="624" cy="0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785" name="AutoShape 27">
              <a:extLst>
                <a:ext uri="{FF2B5EF4-FFF2-40B4-BE49-F238E27FC236}">
                  <a16:creationId xmlns:a16="http://schemas.microsoft.com/office/drawing/2014/main" id="{3579618E-C730-433D-860C-6DFA63A714AA}"/>
                </a:ext>
              </a:extLst>
            </p:cNvPr>
            <p:cNvCxnSpPr>
              <a:cxnSpLocks noChangeShapeType="1"/>
              <a:stCxn id="31777" idx="7"/>
              <a:endCxn id="31780" idx="3"/>
            </p:cNvCxnSpPr>
            <p:nvPr/>
          </p:nvCxnSpPr>
          <p:spPr bwMode="auto">
            <a:xfrm flipV="1">
              <a:off x="3010" y="2434"/>
              <a:ext cx="652" cy="604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786" name="AutoShape 28">
              <a:extLst>
                <a:ext uri="{FF2B5EF4-FFF2-40B4-BE49-F238E27FC236}">
                  <a16:creationId xmlns:a16="http://schemas.microsoft.com/office/drawing/2014/main" id="{1A10F48E-EC2C-4A8C-AE6E-B8B541FC432A}"/>
                </a:ext>
              </a:extLst>
            </p:cNvPr>
            <p:cNvCxnSpPr>
              <a:cxnSpLocks noChangeShapeType="1"/>
              <a:stCxn id="31779" idx="5"/>
              <a:endCxn id="31778" idx="1"/>
            </p:cNvCxnSpPr>
            <p:nvPr/>
          </p:nvCxnSpPr>
          <p:spPr bwMode="auto">
            <a:xfrm>
              <a:off x="3010" y="2434"/>
              <a:ext cx="652" cy="604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5" name="Group 29">
            <a:extLst>
              <a:ext uri="{FF2B5EF4-FFF2-40B4-BE49-F238E27FC236}">
                <a16:creationId xmlns:a16="http://schemas.microsoft.com/office/drawing/2014/main" id="{C2F8C67F-847C-4198-B84C-EA466E448EBE}"/>
              </a:ext>
            </a:extLst>
          </p:cNvPr>
          <p:cNvGrpSpPr>
            <a:grpSpLocks/>
          </p:cNvGrpSpPr>
          <p:nvPr/>
        </p:nvGrpSpPr>
        <p:grpSpPr bwMode="auto">
          <a:xfrm>
            <a:off x="6705600" y="2786063"/>
            <a:ext cx="1676400" cy="1600200"/>
            <a:chOff x="4224" y="2112"/>
            <a:chExt cx="1056" cy="1008"/>
          </a:xfrm>
        </p:grpSpPr>
        <p:sp>
          <p:nvSpPr>
            <p:cNvPr id="31762" name="AutoShape 30">
              <a:extLst>
                <a:ext uri="{FF2B5EF4-FFF2-40B4-BE49-F238E27FC236}">
                  <a16:creationId xmlns:a16="http://schemas.microsoft.com/office/drawing/2014/main" id="{EE216B53-E683-4490-91B1-DEDA2F1FD4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3024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31763" name="AutoShape 31">
              <a:extLst>
                <a:ext uri="{FF2B5EF4-FFF2-40B4-BE49-F238E27FC236}">
                  <a16:creationId xmlns:a16="http://schemas.microsoft.com/office/drawing/2014/main" id="{ED165E35-308F-4AB2-A209-F0292B0626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2" y="3024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31764" name="AutoShape 32">
              <a:extLst>
                <a:ext uri="{FF2B5EF4-FFF2-40B4-BE49-F238E27FC236}">
                  <a16:creationId xmlns:a16="http://schemas.microsoft.com/office/drawing/2014/main" id="{BBD36849-EF0C-43FB-9B5E-CDDA7F9177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2496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31765" name="AutoShape 33">
              <a:extLst>
                <a:ext uri="{FF2B5EF4-FFF2-40B4-BE49-F238E27FC236}">
                  <a16:creationId xmlns:a16="http://schemas.microsoft.com/office/drawing/2014/main" id="{5002FE22-462A-47D4-A8CF-F117DAEF67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4" y="2496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31766" name="AutoShape 34">
              <a:extLst>
                <a:ext uri="{FF2B5EF4-FFF2-40B4-BE49-F238E27FC236}">
                  <a16:creationId xmlns:a16="http://schemas.microsoft.com/office/drawing/2014/main" id="{6D9272FB-2E2C-4422-870C-95D062CB9D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112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cxnSp>
          <p:nvCxnSpPr>
            <p:cNvPr id="31767" name="AutoShape 35">
              <a:extLst>
                <a:ext uri="{FF2B5EF4-FFF2-40B4-BE49-F238E27FC236}">
                  <a16:creationId xmlns:a16="http://schemas.microsoft.com/office/drawing/2014/main" id="{CC15FB06-2684-431D-BB1B-2714A4BB80D2}"/>
                </a:ext>
              </a:extLst>
            </p:cNvPr>
            <p:cNvCxnSpPr>
              <a:cxnSpLocks noChangeShapeType="1"/>
              <a:stCxn id="31764" idx="4"/>
              <a:endCxn id="31762" idx="1"/>
            </p:cNvCxnSpPr>
            <p:nvPr/>
          </p:nvCxnSpPr>
          <p:spPr bwMode="auto">
            <a:xfrm>
              <a:off x="4272" y="2592"/>
              <a:ext cx="158" cy="446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768" name="AutoShape 36">
              <a:extLst>
                <a:ext uri="{FF2B5EF4-FFF2-40B4-BE49-F238E27FC236}">
                  <a16:creationId xmlns:a16="http://schemas.microsoft.com/office/drawing/2014/main" id="{D9D246C8-74FF-4DC1-BA0C-3373BEEF5C4E}"/>
                </a:ext>
              </a:extLst>
            </p:cNvPr>
            <p:cNvCxnSpPr>
              <a:cxnSpLocks noChangeShapeType="1"/>
              <a:stCxn id="31762" idx="6"/>
              <a:endCxn id="31763" idx="2"/>
            </p:cNvCxnSpPr>
            <p:nvPr/>
          </p:nvCxnSpPr>
          <p:spPr bwMode="auto">
            <a:xfrm>
              <a:off x="4512" y="3072"/>
              <a:ext cx="480" cy="0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769" name="AutoShape 37">
              <a:extLst>
                <a:ext uri="{FF2B5EF4-FFF2-40B4-BE49-F238E27FC236}">
                  <a16:creationId xmlns:a16="http://schemas.microsoft.com/office/drawing/2014/main" id="{10B98A1C-E14E-405F-9408-CFF02781F44C}"/>
                </a:ext>
              </a:extLst>
            </p:cNvPr>
            <p:cNvCxnSpPr>
              <a:cxnSpLocks noChangeShapeType="1"/>
              <a:stCxn id="31763" idx="7"/>
              <a:endCxn id="31765" idx="4"/>
            </p:cNvCxnSpPr>
            <p:nvPr/>
          </p:nvCxnSpPr>
          <p:spPr bwMode="auto">
            <a:xfrm flipV="1">
              <a:off x="5074" y="2592"/>
              <a:ext cx="158" cy="446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770" name="AutoShape 38">
              <a:extLst>
                <a:ext uri="{FF2B5EF4-FFF2-40B4-BE49-F238E27FC236}">
                  <a16:creationId xmlns:a16="http://schemas.microsoft.com/office/drawing/2014/main" id="{34C41376-E5A9-4935-BD84-4B2C0CA22C4D}"/>
                </a:ext>
              </a:extLst>
            </p:cNvPr>
            <p:cNvCxnSpPr>
              <a:cxnSpLocks noChangeShapeType="1"/>
              <a:stCxn id="31765" idx="1"/>
              <a:endCxn id="31766" idx="5"/>
            </p:cNvCxnSpPr>
            <p:nvPr/>
          </p:nvCxnSpPr>
          <p:spPr bwMode="auto">
            <a:xfrm flipH="1" flipV="1">
              <a:off x="4786" y="2194"/>
              <a:ext cx="412" cy="316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771" name="AutoShape 39">
              <a:extLst>
                <a:ext uri="{FF2B5EF4-FFF2-40B4-BE49-F238E27FC236}">
                  <a16:creationId xmlns:a16="http://schemas.microsoft.com/office/drawing/2014/main" id="{A9530A17-C480-4A01-98FF-9A19F24A7107}"/>
                </a:ext>
              </a:extLst>
            </p:cNvPr>
            <p:cNvCxnSpPr>
              <a:cxnSpLocks noChangeShapeType="1"/>
              <a:stCxn id="31764" idx="7"/>
              <a:endCxn id="31766" idx="3"/>
            </p:cNvCxnSpPr>
            <p:nvPr/>
          </p:nvCxnSpPr>
          <p:spPr bwMode="auto">
            <a:xfrm flipV="1">
              <a:off x="4306" y="2194"/>
              <a:ext cx="412" cy="316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772" name="AutoShape 40">
              <a:extLst>
                <a:ext uri="{FF2B5EF4-FFF2-40B4-BE49-F238E27FC236}">
                  <a16:creationId xmlns:a16="http://schemas.microsoft.com/office/drawing/2014/main" id="{5A90E498-B63C-49B5-9D4B-623347F78601}"/>
                </a:ext>
              </a:extLst>
            </p:cNvPr>
            <p:cNvCxnSpPr>
              <a:cxnSpLocks noChangeShapeType="1"/>
              <a:stCxn id="31766" idx="4"/>
              <a:endCxn id="31762" idx="0"/>
            </p:cNvCxnSpPr>
            <p:nvPr/>
          </p:nvCxnSpPr>
          <p:spPr bwMode="auto">
            <a:xfrm flipH="1">
              <a:off x="4464" y="2208"/>
              <a:ext cx="288" cy="816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773" name="AutoShape 41">
              <a:extLst>
                <a:ext uri="{FF2B5EF4-FFF2-40B4-BE49-F238E27FC236}">
                  <a16:creationId xmlns:a16="http://schemas.microsoft.com/office/drawing/2014/main" id="{5E73A4EA-FFD8-4AFF-BA99-997D8E456DEC}"/>
                </a:ext>
              </a:extLst>
            </p:cNvPr>
            <p:cNvCxnSpPr>
              <a:cxnSpLocks noChangeShapeType="1"/>
              <a:stCxn id="31766" idx="4"/>
              <a:endCxn id="31763" idx="1"/>
            </p:cNvCxnSpPr>
            <p:nvPr/>
          </p:nvCxnSpPr>
          <p:spPr bwMode="auto">
            <a:xfrm>
              <a:off x="4752" y="2208"/>
              <a:ext cx="254" cy="830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774" name="AutoShape 42">
              <a:extLst>
                <a:ext uri="{FF2B5EF4-FFF2-40B4-BE49-F238E27FC236}">
                  <a16:creationId xmlns:a16="http://schemas.microsoft.com/office/drawing/2014/main" id="{EE263619-EF1C-4B0A-9CB6-9EDEC9A2FE0C}"/>
                </a:ext>
              </a:extLst>
            </p:cNvPr>
            <p:cNvCxnSpPr>
              <a:cxnSpLocks noChangeShapeType="1"/>
              <a:stCxn id="31764" idx="6"/>
              <a:endCxn id="31765" idx="2"/>
            </p:cNvCxnSpPr>
            <p:nvPr/>
          </p:nvCxnSpPr>
          <p:spPr bwMode="auto">
            <a:xfrm>
              <a:off x="4320" y="2544"/>
              <a:ext cx="864" cy="0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775" name="AutoShape 43">
              <a:extLst>
                <a:ext uri="{FF2B5EF4-FFF2-40B4-BE49-F238E27FC236}">
                  <a16:creationId xmlns:a16="http://schemas.microsoft.com/office/drawing/2014/main" id="{FA746CA5-7309-4F1F-9B04-65F4A19024E9}"/>
                </a:ext>
              </a:extLst>
            </p:cNvPr>
            <p:cNvCxnSpPr>
              <a:cxnSpLocks noChangeShapeType="1"/>
              <a:stCxn id="31764" idx="5"/>
              <a:endCxn id="31763" idx="1"/>
            </p:cNvCxnSpPr>
            <p:nvPr/>
          </p:nvCxnSpPr>
          <p:spPr bwMode="auto">
            <a:xfrm>
              <a:off x="4306" y="2578"/>
              <a:ext cx="700" cy="460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776" name="AutoShape 44">
              <a:extLst>
                <a:ext uri="{FF2B5EF4-FFF2-40B4-BE49-F238E27FC236}">
                  <a16:creationId xmlns:a16="http://schemas.microsoft.com/office/drawing/2014/main" id="{D9F732E6-DEEC-4B16-A467-B98EA9339AFF}"/>
                </a:ext>
              </a:extLst>
            </p:cNvPr>
            <p:cNvCxnSpPr>
              <a:cxnSpLocks noChangeShapeType="1"/>
              <a:stCxn id="31762" idx="7"/>
              <a:endCxn id="31765" idx="3"/>
            </p:cNvCxnSpPr>
            <p:nvPr/>
          </p:nvCxnSpPr>
          <p:spPr bwMode="auto">
            <a:xfrm flipV="1">
              <a:off x="4498" y="2578"/>
              <a:ext cx="700" cy="460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188333" name="Text Box 45">
            <a:extLst>
              <a:ext uri="{FF2B5EF4-FFF2-40B4-BE49-F238E27FC236}">
                <a16:creationId xmlns:a16="http://schemas.microsoft.com/office/drawing/2014/main" id="{C44B5CFA-8747-4365-9926-374CA950B7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4538663"/>
            <a:ext cx="609600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b="0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K</a:t>
            </a:r>
            <a:r>
              <a:rPr lang="en-US" altLang="zh-CN" b="0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</a:t>
            </a:r>
          </a:p>
        </p:txBody>
      </p:sp>
      <p:sp>
        <p:nvSpPr>
          <p:cNvPr id="2188334" name="Text Box 46">
            <a:extLst>
              <a:ext uri="{FF2B5EF4-FFF2-40B4-BE49-F238E27FC236}">
                <a16:creationId xmlns:a16="http://schemas.microsoft.com/office/drawing/2014/main" id="{58DE00FB-23E9-49B0-9CD9-F3B497D7A0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4538663"/>
            <a:ext cx="609600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b="0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K</a:t>
            </a:r>
            <a:r>
              <a:rPr lang="en-US" altLang="zh-CN" b="0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</a:p>
        </p:txBody>
      </p:sp>
      <p:sp>
        <p:nvSpPr>
          <p:cNvPr id="2188335" name="Text Box 47">
            <a:extLst>
              <a:ext uri="{FF2B5EF4-FFF2-40B4-BE49-F238E27FC236}">
                <a16:creationId xmlns:a16="http://schemas.microsoft.com/office/drawing/2014/main" id="{6786B7A4-FF80-493E-9C9E-A0CAF4D9C5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4538663"/>
            <a:ext cx="609600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b="0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K</a:t>
            </a:r>
            <a:r>
              <a:rPr lang="en-US" altLang="zh-CN" b="0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3</a:t>
            </a:r>
          </a:p>
        </p:txBody>
      </p:sp>
      <p:sp>
        <p:nvSpPr>
          <p:cNvPr id="2188336" name="Text Box 48">
            <a:extLst>
              <a:ext uri="{FF2B5EF4-FFF2-40B4-BE49-F238E27FC236}">
                <a16:creationId xmlns:a16="http://schemas.microsoft.com/office/drawing/2014/main" id="{6B3E3EFC-00E3-4194-8447-65F57BE23F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4538663"/>
            <a:ext cx="609600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b="0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K</a:t>
            </a:r>
            <a:r>
              <a:rPr lang="en-US" altLang="zh-CN" b="0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4</a:t>
            </a:r>
          </a:p>
        </p:txBody>
      </p:sp>
      <p:sp>
        <p:nvSpPr>
          <p:cNvPr id="2188337" name="Text Box 49">
            <a:extLst>
              <a:ext uri="{FF2B5EF4-FFF2-40B4-BE49-F238E27FC236}">
                <a16:creationId xmlns:a16="http://schemas.microsoft.com/office/drawing/2014/main" id="{8051660E-E4B9-438F-B121-45F9400B21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0" y="4538663"/>
            <a:ext cx="609600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b="0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K</a:t>
            </a:r>
            <a:r>
              <a:rPr lang="en-US" altLang="zh-CN" b="0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5</a:t>
            </a:r>
          </a:p>
        </p:txBody>
      </p:sp>
      <p:sp>
        <p:nvSpPr>
          <p:cNvPr id="2188338" name="Text Box 50">
            <a:extLst>
              <a:ext uri="{FF2B5EF4-FFF2-40B4-BE49-F238E27FC236}">
                <a16:creationId xmlns:a16="http://schemas.microsoft.com/office/drawing/2014/main" id="{AA47045F-9098-4B4A-A781-DBCCDE0A36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625" y="5143500"/>
            <a:ext cx="8066088" cy="931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85775" indent="-485775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20000"/>
              </a:spcBef>
            </a:pPr>
            <a:r>
              <a:rPr kumimoji="1" lang="en-US" altLang="zh-CN">
                <a:solidFill>
                  <a:srgbClr val="FF66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Qusetion:</a:t>
            </a:r>
          </a:p>
          <a:p>
            <a:pPr eaLnBrk="1" hangingPunct="1">
              <a:spcBef>
                <a:spcPct val="30000"/>
              </a:spcBef>
            </a:pPr>
            <a:r>
              <a:rPr kumimoji="1" lang="en-US" altLang="zh-CN" b="0">
                <a:latin typeface="Times New Roman" panose="02020603050405020304" pitchFamily="18" charset="0"/>
              </a:rPr>
              <a:t>        </a:t>
            </a:r>
            <a:r>
              <a:rPr kumimoji="1" lang="en-US" altLang="zh-CN">
                <a:latin typeface="Times New Roman" panose="02020603050405020304" pitchFamily="18" charset="0"/>
              </a:rPr>
              <a:t>The number of edges in </a:t>
            </a:r>
            <a:r>
              <a:rPr kumimoji="1" lang="en-US" altLang="zh-CN" i="1">
                <a:latin typeface="Times New Roman" panose="02020603050405020304" pitchFamily="18" charset="0"/>
              </a:rPr>
              <a:t>K</a:t>
            </a:r>
            <a:r>
              <a:rPr kumimoji="1" lang="en-US" altLang="zh-CN" i="1" baseline="-25000">
                <a:latin typeface="Times New Roman" panose="02020603050405020304" pitchFamily="18" charset="0"/>
              </a:rPr>
              <a:t>n</a:t>
            </a:r>
            <a:r>
              <a:rPr kumimoji="1" lang="en-US" altLang="zh-CN">
                <a:latin typeface="Times New Roman" panose="02020603050405020304" pitchFamily="18" charset="0"/>
              </a:rPr>
              <a:t> ?</a:t>
            </a:r>
          </a:p>
        </p:txBody>
      </p:sp>
      <p:sp>
        <p:nvSpPr>
          <p:cNvPr id="31761" name="Text Box 2">
            <a:extLst>
              <a:ext uri="{FF2B5EF4-FFF2-40B4-BE49-F238E27FC236}">
                <a16:creationId xmlns:a16="http://schemas.microsoft.com/office/drawing/2014/main" id="{01E5B7DC-D958-4FEF-9320-E0C877D9C1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5375" y="15875"/>
            <a:ext cx="55086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>
                <a:latin typeface="Times New Roman" panose="02020603050405020304" pitchFamily="18" charset="0"/>
                <a:cs typeface="Arial" panose="020B0604020202020204" pitchFamily="34" charset="0"/>
                <a:sym typeface="Webdings" panose="05030102010509060703" pitchFamily="18" charset="2"/>
              </a:rPr>
              <a:t>10.2 </a:t>
            </a:r>
            <a:r>
              <a:rPr kumimoji="1" lang="en-US" altLang="zh-CN" sz="1800">
                <a:latin typeface="Times New Roman" panose="02020603050405020304" pitchFamily="18" charset="0"/>
                <a:cs typeface="Arial" panose="020B0604020202020204" pitchFamily="34" charset="0"/>
              </a:rPr>
              <a:t>Graph Terminology  and Special Types of Graphs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8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18829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8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188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82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1882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82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1882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82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1882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82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1882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8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1883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1883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8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1882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1882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8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1883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1883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8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1883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1883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8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1883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1883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8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1883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1883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8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2188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8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2188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88291" grpId="0" autoUpdateAnimBg="0"/>
      <p:bldP spid="2188293" grpId="0" build="p" bldLvl="2"/>
      <p:bldP spid="2188294" grpId="0" animBg="1"/>
      <p:bldP spid="2188333" grpId="0" autoUpdateAnimBg="0"/>
      <p:bldP spid="2188334" grpId="0" autoUpdateAnimBg="0"/>
      <p:bldP spid="2188335" grpId="0" autoUpdateAnimBg="0"/>
      <p:bldP spid="2188336" grpId="0" autoUpdateAnimBg="0"/>
      <p:bldP spid="2188337" grpId="0" autoUpdateAnimBg="0"/>
      <p:bldP spid="2188338" grpId="0" build="p" bldLvl="2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1">
            <a:extLst>
              <a:ext uri="{FF2B5EF4-FFF2-40B4-BE49-F238E27FC236}">
                <a16:creationId xmlns:a16="http://schemas.microsoft.com/office/drawing/2014/main" id="{045309CA-CBFA-4691-AD29-D475287DCD4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9pPr>
          </a:lstStyle>
          <a:p>
            <a:fld id="{D8A086E9-1EDD-4C5A-A8FD-1E35D3772CAC}" type="slidenum">
              <a:rPr lang="zh-CN" altLang="en-US" sz="1400" b="0">
                <a:latin typeface="Arial" panose="020B0604020202020204" pitchFamily="34" charset="0"/>
              </a:rPr>
              <a:pPr/>
              <a:t>2</a:t>
            </a:fld>
            <a:endParaRPr lang="en-US" altLang="zh-CN" sz="1400" b="0">
              <a:latin typeface="Arial" panose="020B0604020202020204" pitchFamily="34" charset="0"/>
            </a:endParaRPr>
          </a:p>
        </p:txBody>
      </p:sp>
      <p:sp>
        <p:nvSpPr>
          <p:cNvPr id="2149378" name="Text Box 2">
            <a:extLst>
              <a:ext uri="{FF2B5EF4-FFF2-40B4-BE49-F238E27FC236}">
                <a16:creationId xmlns:a16="http://schemas.microsoft.com/office/drawing/2014/main" id="{A2DB9BD2-BBD4-47A2-BEA9-5157CA30D8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668338"/>
            <a:ext cx="3952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1" hangingPunct="1">
              <a:spcBef>
                <a:spcPct val="30000"/>
              </a:spcBef>
              <a:defRPr/>
            </a:pPr>
            <a:r>
              <a:rPr kumimoji="1" lang="en-US" altLang="zh-CN" dirty="0"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Graph  Theory</a:t>
            </a:r>
          </a:p>
        </p:txBody>
      </p:sp>
      <p:sp>
        <p:nvSpPr>
          <p:cNvPr id="2149379" name="Text Box 3">
            <a:extLst>
              <a:ext uri="{FF2B5EF4-FFF2-40B4-BE49-F238E27FC236}">
                <a16:creationId xmlns:a16="http://schemas.microsoft.com/office/drawing/2014/main" id="{73F21EDD-9BF9-4394-8A30-4A39533356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613" y="1346200"/>
            <a:ext cx="8763000" cy="3970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>
                <a:solidFill>
                  <a:srgbClr val="9933FF"/>
                </a:solidFill>
                <a:latin typeface="Times New Roman" panose="02020603050405020304" pitchFamily="18" charset="0"/>
              </a:rPr>
              <a:t>Graph  theory</a:t>
            </a:r>
            <a:r>
              <a:rPr kumimoji="1" lang="en-US" altLang="zh-CN" b="0">
                <a:solidFill>
                  <a:srgbClr val="9933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en-US" altLang="zh-CN">
                <a:solidFill>
                  <a:srgbClr val="9933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is an old subject with many modern applications </a:t>
            </a:r>
            <a:r>
              <a:rPr kumimoji="1" lang="en-US" altLang="zh-CN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.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For example, graphs can be used to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    - study the structure of the World Wide Web.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    - determine whether a circuit can be implemented on a planar circuit board.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    - solve problems such as finding the shortest path between two cities in a transportation network.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    - to schedules exams, and so on.   </a:t>
            </a:r>
          </a:p>
        </p:txBody>
      </p:sp>
      <p:sp>
        <p:nvSpPr>
          <p:cNvPr id="6149" name="Text Box 2">
            <a:extLst>
              <a:ext uri="{FF2B5EF4-FFF2-40B4-BE49-F238E27FC236}">
                <a16:creationId xmlns:a16="http://schemas.microsoft.com/office/drawing/2014/main" id="{7DD86863-E448-4275-B587-A81AC53594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9700" y="-26988"/>
            <a:ext cx="3924300" cy="457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>
                <a:latin typeface="Times New Roman" panose="02020603050405020304" pitchFamily="18" charset="0"/>
                <a:cs typeface="Arial" panose="020B0604020202020204" pitchFamily="34" charset="0"/>
                <a:sym typeface="Webdings" panose="05030102010509060703" pitchFamily="18" charset="2"/>
              </a:rPr>
              <a:t>10.1 </a:t>
            </a:r>
            <a:r>
              <a:rPr kumimoji="1" lang="en-US" altLang="zh-CN" sz="1800">
                <a:latin typeface="Times New Roman" panose="02020603050405020304" pitchFamily="18" charset="0"/>
                <a:cs typeface="Arial" panose="020B0604020202020204" pitchFamily="34" charset="0"/>
              </a:rPr>
              <a:t>Graphs and Graph Models</a:t>
            </a:r>
            <a:r>
              <a:rPr kumimoji="1" lang="en-US" altLang="zh-CN">
                <a:cs typeface="Arial" panose="020B0604020202020204" pitchFamily="34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9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14937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49379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灯片编号占位符 1">
            <a:extLst>
              <a:ext uri="{FF2B5EF4-FFF2-40B4-BE49-F238E27FC236}">
                <a16:creationId xmlns:a16="http://schemas.microsoft.com/office/drawing/2014/main" id="{BA636313-3F7D-4AEF-AB54-FCE5BA96E80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9pPr>
          </a:lstStyle>
          <a:p>
            <a:fld id="{468B482F-B395-489E-A994-97FD90FEA1CA}" type="slidenum">
              <a:rPr lang="zh-CN" altLang="en-US" sz="1400" b="0">
                <a:latin typeface="Arial" panose="020B0604020202020204" pitchFamily="34" charset="0"/>
              </a:rPr>
              <a:pPr/>
              <a:t>20</a:t>
            </a:fld>
            <a:endParaRPr lang="en-US" altLang="zh-CN" sz="1400" b="0">
              <a:latin typeface="Arial" panose="020B0604020202020204" pitchFamily="34" charset="0"/>
            </a:endParaRPr>
          </a:p>
        </p:txBody>
      </p:sp>
      <p:sp>
        <p:nvSpPr>
          <p:cNvPr id="2189315" name="Text Box 3">
            <a:extLst>
              <a:ext uri="{FF2B5EF4-FFF2-40B4-BE49-F238E27FC236}">
                <a16:creationId xmlns:a16="http://schemas.microsoft.com/office/drawing/2014/main" id="{710CE96A-8268-4A33-BF25-DE3020FDD3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188" y="714375"/>
            <a:ext cx="8424862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85775" indent="-485775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>
                <a:solidFill>
                  <a:srgbClr val="33CC33"/>
                </a:solidFill>
                <a:latin typeface="Times New Roman" panose="02020603050405020304" pitchFamily="18" charset="0"/>
              </a:rPr>
              <a:t>(2) Cycles </a:t>
            </a:r>
            <a:r>
              <a:rPr kumimoji="1" lang="en-US" altLang="zh-CN" i="1">
                <a:solidFill>
                  <a:srgbClr val="33CC33"/>
                </a:solidFill>
                <a:latin typeface="Times New Roman" panose="02020603050405020304" pitchFamily="18" charset="0"/>
              </a:rPr>
              <a:t>C</a:t>
            </a:r>
            <a:r>
              <a:rPr kumimoji="1" lang="en-US" altLang="zh-CN" i="1" baseline="-25000">
                <a:solidFill>
                  <a:srgbClr val="33CC33"/>
                </a:solidFill>
                <a:latin typeface="Times New Roman" panose="02020603050405020304" pitchFamily="18" charset="0"/>
              </a:rPr>
              <a:t>n</a:t>
            </a:r>
            <a:r>
              <a:rPr kumimoji="1" lang="en-US" altLang="zh-CN" i="1">
                <a:solidFill>
                  <a:srgbClr val="33CC33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>
                <a:solidFill>
                  <a:srgbClr val="33CC33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i="1">
                <a:solidFill>
                  <a:srgbClr val="33CC33"/>
                </a:solidFill>
                <a:latin typeface="Times New Roman" panose="02020603050405020304" pitchFamily="18" charset="0"/>
              </a:rPr>
              <a:t>n</a:t>
            </a:r>
            <a:r>
              <a:rPr kumimoji="1" lang="en-US" altLang="zh-CN">
                <a:solidFill>
                  <a:srgbClr val="33CC33"/>
                </a:solidFill>
                <a:latin typeface="Times New Roman" panose="02020603050405020304" pitchFamily="18" charset="0"/>
              </a:rPr>
              <a:t>&gt;2) 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>
                <a:solidFill>
                  <a:schemeClr val="accent1"/>
                </a:solidFill>
                <a:latin typeface="Times New Roman" panose="02020603050405020304" pitchFamily="18" charset="0"/>
              </a:rPr>
              <a:t>      </a:t>
            </a:r>
            <a:endParaRPr kumimoji="1" lang="en-US" altLang="zh-CN">
              <a:latin typeface="Times New Roman" panose="02020603050405020304" pitchFamily="18" charset="0"/>
            </a:endParaRPr>
          </a:p>
        </p:txBody>
      </p:sp>
      <p:grpSp>
        <p:nvGrpSpPr>
          <p:cNvPr id="2" name="Group 4">
            <a:extLst>
              <a:ext uri="{FF2B5EF4-FFF2-40B4-BE49-F238E27FC236}">
                <a16:creationId xmlns:a16="http://schemas.microsoft.com/office/drawing/2014/main" id="{6B042719-B96D-4E77-B73C-453CAF70E676}"/>
              </a:ext>
            </a:extLst>
          </p:cNvPr>
          <p:cNvGrpSpPr>
            <a:grpSpLocks/>
          </p:cNvGrpSpPr>
          <p:nvPr/>
        </p:nvGrpSpPr>
        <p:grpSpPr bwMode="auto">
          <a:xfrm>
            <a:off x="673100" y="2238375"/>
            <a:ext cx="1371600" cy="1219200"/>
            <a:chOff x="302" y="2366"/>
            <a:chExt cx="864" cy="768"/>
          </a:xfrm>
        </p:grpSpPr>
        <p:sp>
          <p:nvSpPr>
            <p:cNvPr id="32811" name="AutoShape 5">
              <a:extLst>
                <a:ext uri="{FF2B5EF4-FFF2-40B4-BE49-F238E27FC236}">
                  <a16:creationId xmlns:a16="http://schemas.microsoft.com/office/drawing/2014/main" id="{CA14D6B9-F609-40A1-B6DC-92B560AA98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" y="3038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32812" name="AutoShape 6">
              <a:extLst>
                <a:ext uri="{FF2B5EF4-FFF2-40B4-BE49-F238E27FC236}">
                  <a16:creationId xmlns:a16="http://schemas.microsoft.com/office/drawing/2014/main" id="{4354A146-789E-4AE5-B298-805A340A6D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0" y="3038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32813" name="AutoShape 7">
              <a:extLst>
                <a:ext uri="{FF2B5EF4-FFF2-40B4-BE49-F238E27FC236}">
                  <a16:creationId xmlns:a16="http://schemas.microsoft.com/office/drawing/2014/main" id="{648B67DA-A36D-488E-8633-6B2AF5F541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6" y="2366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cxnSp>
          <p:nvCxnSpPr>
            <p:cNvPr id="32814" name="AutoShape 8">
              <a:extLst>
                <a:ext uri="{FF2B5EF4-FFF2-40B4-BE49-F238E27FC236}">
                  <a16:creationId xmlns:a16="http://schemas.microsoft.com/office/drawing/2014/main" id="{24ABF1DA-F3C5-455E-9673-4B72602A40E6}"/>
                </a:ext>
              </a:extLst>
            </p:cNvPr>
            <p:cNvCxnSpPr>
              <a:cxnSpLocks noChangeShapeType="1"/>
              <a:stCxn id="32811" idx="7"/>
              <a:endCxn id="32813" idx="3"/>
            </p:cNvCxnSpPr>
            <p:nvPr/>
          </p:nvCxnSpPr>
          <p:spPr bwMode="auto">
            <a:xfrm flipV="1">
              <a:off x="384" y="2448"/>
              <a:ext cx="316" cy="604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815" name="AutoShape 9">
              <a:extLst>
                <a:ext uri="{FF2B5EF4-FFF2-40B4-BE49-F238E27FC236}">
                  <a16:creationId xmlns:a16="http://schemas.microsoft.com/office/drawing/2014/main" id="{F905B5AD-67E5-4362-AB4D-5F883A2DBEC5}"/>
                </a:ext>
              </a:extLst>
            </p:cNvPr>
            <p:cNvCxnSpPr>
              <a:cxnSpLocks noChangeShapeType="1"/>
              <a:stCxn id="32811" idx="6"/>
              <a:endCxn id="32812" idx="2"/>
            </p:cNvCxnSpPr>
            <p:nvPr/>
          </p:nvCxnSpPr>
          <p:spPr bwMode="auto">
            <a:xfrm>
              <a:off x="398" y="3086"/>
              <a:ext cx="672" cy="0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816" name="AutoShape 10">
              <a:extLst>
                <a:ext uri="{FF2B5EF4-FFF2-40B4-BE49-F238E27FC236}">
                  <a16:creationId xmlns:a16="http://schemas.microsoft.com/office/drawing/2014/main" id="{0B5FB964-E82F-43E8-906C-5D915670E4AD}"/>
                </a:ext>
              </a:extLst>
            </p:cNvPr>
            <p:cNvCxnSpPr>
              <a:cxnSpLocks noChangeShapeType="1"/>
              <a:stCxn id="32812" idx="1"/>
              <a:endCxn id="32813" idx="5"/>
            </p:cNvCxnSpPr>
            <p:nvPr/>
          </p:nvCxnSpPr>
          <p:spPr bwMode="auto">
            <a:xfrm flipH="1" flipV="1">
              <a:off x="768" y="2448"/>
              <a:ext cx="316" cy="604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" name="Group 11">
            <a:extLst>
              <a:ext uri="{FF2B5EF4-FFF2-40B4-BE49-F238E27FC236}">
                <a16:creationId xmlns:a16="http://schemas.microsoft.com/office/drawing/2014/main" id="{E60FDFA1-84AD-4D05-9945-2EF119DA334A}"/>
              </a:ext>
            </a:extLst>
          </p:cNvPr>
          <p:cNvGrpSpPr>
            <a:grpSpLocks/>
          </p:cNvGrpSpPr>
          <p:nvPr/>
        </p:nvGrpSpPr>
        <p:grpSpPr bwMode="auto">
          <a:xfrm>
            <a:off x="2806700" y="2238375"/>
            <a:ext cx="1295400" cy="1219200"/>
            <a:chOff x="1646" y="2366"/>
            <a:chExt cx="816" cy="768"/>
          </a:xfrm>
        </p:grpSpPr>
        <p:sp>
          <p:nvSpPr>
            <p:cNvPr id="32803" name="AutoShape 12">
              <a:extLst>
                <a:ext uri="{FF2B5EF4-FFF2-40B4-BE49-F238E27FC236}">
                  <a16:creationId xmlns:a16="http://schemas.microsoft.com/office/drawing/2014/main" id="{EBEE3721-D137-43C5-B49D-ABFCB0CD70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6" y="3038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32804" name="AutoShape 13">
              <a:extLst>
                <a:ext uri="{FF2B5EF4-FFF2-40B4-BE49-F238E27FC236}">
                  <a16:creationId xmlns:a16="http://schemas.microsoft.com/office/drawing/2014/main" id="{1CF5C738-CCE8-4F60-9746-5E40076A6F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6" y="3038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32805" name="AutoShape 14">
              <a:extLst>
                <a:ext uri="{FF2B5EF4-FFF2-40B4-BE49-F238E27FC236}">
                  <a16:creationId xmlns:a16="http://schemas.microsoft.com/office/drawing/2014/main" id="{D3AAC3EE-B300-4ECF-8A18-CB0F388E71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6" y="2366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32806" name="AutoShape 15">
              <a:extLst>
                <a:ext uri="{FF2B5EF4-FFF2-40B4-BE49-F238E27FC236}">
                  <a16:creationId xmlns:a16="http://schemas.microsoft.com/office/drawing/2014/main" id="{CFF5F0E9-52A1-4ABC-A6E7-8D31A82474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6" y="2366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cxnSp>
          <p:nvCxnSpPr>
            <p:cNvPr id="32807" name="AutoShape 16">
              <a:extLst>
                <a:ext uri="{FF2B5EF4-FFF2-40B4-BE49-F238E27FC236}">
                  <a16:creationId xmlns:a16="http://schemas.microsoft.com/office/drawing/2014/main" id="{EB28F0C5-A955-4E8F-8390-05F03775C2E6}"/>
                </a:ext>
              </a:extLst>
            </p:cNvPr>
            <p:cNvCxnSpPr>
              <a:cxnSpLocks noChangeShapeType="1"/>
              <a:stCxn id="32803" idx="0"/>
              <a:endCxn id="32805" idx="4"/>
            </p:cNvCxnSpPr>
            <p:nvPr/>
          </p:nvCxnSpPr>
          <p:spPr bwMode="auto">
            <a:xfrm flipV="1">
              <a:off x="1694" y="2462"/>
              <a:ext cx="0" cy="576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808" name="AutoShape 17">
              <a:extLst>
                <a:ext uri="{FF2B5EF4-FFF2-40B4-BE49-F238E27FC236}">
                  <a16:creationId xmlns:a16="http://schemas.microsoft.com/office/drawing/2014/main" id="{9AA8EA12-9064-499F-87BC-2557BE722A34}"/>
                </a:ext>
              </a:extLst>
            </p:cNvPr>
            <p:cNvCxnSpPr>
              <a:cxnSpLocks noChangeShapeType="1"/>
              <a:stCxn id="32805" idx="6"/>
              <a:endCxn id="32806" idx="2"/>
            </p:cNvCxnSpPr>
            <p:nvPr/>
          </p:nvCxnSpPr>
          <p:spPr bwMode="auto">
            <a:xfrm>
              <a:off x="1742" y="2414"/>
              <a:ext cx="624" cy="0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809" name="AutoShape 18">
              <a:extLst>
                <a:ext uri="{FF2B5EF4-FFF2-40B4-BE49-F238E27FC236}">
                  <a16:creationId xmlns:a16="http://schemas.microsoft.com/office/drawing/2014/main" id="{15B4CF92-4099-4C2F-AD90-C39C3533BB96}"/>
                </a:ext>
              </a:extLst>
            </p:cNvPr>
            <p:cNvCxnSpPr>
              <a:cxnSpLocks noChangeShapeType="1"/>
              <a:stCxn id="32806" idx="4"/>
              <a:endCxn id="32804" idx="0"/>
            </p:cNvCxnSpPr>
            <p:nvPr/>
          </p:nvCxnSpPr>
          <p:spPr bwMode="auto">
            <a:xfrm>
              <a:off x="2414" y="2462"/>
              <a:ext cx="0" cy="576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810" name="AutoShape 19">
              <a:extLst>
                <a:ext uri="{FF2B5EF4-FFF2-40B4-BE49-F238E27FC236}">
                  <a16:creationId xmlns:a16="http://schemas.microsoft.com/office/drawing/2014/main" id="{3AA9A25E-BAD9-45A4-B464-3A9AFB520484}"/>
                </a:ext>
              </a:extLst>
            </p:cNvPr>
            <p:cNvCxnSpPr>
              <a:cxnSpLocks noChangeShapeType="1"/>
              <a:stCxn id="32803" idx="6"/>
              <a:endCxn id="32804" idx="2"/>
            </p:cNvCxnSpPr>
            <p:nvPr/>
          </p:nvCxnSpPr>
          <p:spPr bwMode="auto">
            <a:xfrm>
              <a:off x="1742" y="3086"/>
              <a:ext cx="624" cy="0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" name="Group 20">
            <a:extLst>
              <a:ext uri="{FF2B5EF4-FFF2-40B4-BE49-F238E27FC236}">
                <a16:creationId xmlns:a16="http://schemas.microsoft.com/office/drawing/2014/main" id="{348FDC10-E105-48FA-ACFB-7C1FA7E7FA1C}"/>
              </a:ext>
            </a:extLst>
          </p:cNvPr>
          <p:cNvGrpSpPr>
            <a:grpSpLocks/>
          </p:cNvGrpSpPr>
          <p:nvPr/>
        </p:nvGrpSpPr>
        <p:grpSpPr bwMode="auto">
          <a:xfrm>
            <a:off x="4918075" y="1857375"/>
            <a:ext cx="1600200" cy="1577975"/>
            <a:chOff x="2976" y="2126"/>
            <a:chExt cx="1008" cy="994"/>
          </a:xfrm>
        </p:grpSpPr>
        <p:sp>
          <p:nvSpPr>
            <p:cNvPr id="32793" name="AutoShape 21">
              <a:extLst>
                <a:ext uri="{FF2B5EF4-FFF2-40B4-BE49-F238E27FC236}">
                  <a16:creationId xmlns:a16="http://schemas.microsoft.com/office/drawing/2014/main" id="{BE640B88-386C-405C-8414-323AFD381B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3024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32794" name="AutoShape 22">
              <a:extLst>
                <a:ext uri="{FF2B5EF4-FFF2-40B4-BE49-F238E27FC236}">
                  <a16:creationId xmlns:a16="http://schemas.microsoft.com/office/drawing/2014/main" id="{91B232DB-69FC-4DE6-8911-A88DBA0963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3024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32795" name="AutoShape 23">
              <a:extLst>
                <a:ext uri="{FF2B5EF4-FFF2-40B4-BE49-F238E27FC236}">
                  <a16:creationId xmlns:a16="http://schemas.microsoft.com/office/drawing/2014/main" id="{3E34F83A-C0AC-475C-A2A8-F98B791F56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2496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32796" name="AutoShape 24">
              <a:extLst>
                <a:ext uri="{FF2B5EF4-FFF2-40B4-BE49-F238E27FC236}">
                  <a16:creationId xmlns:a16="http://schemas.microsoft.com/office/drawing/2014/main" id="{773AA80D-38BE-4995-8148-855A24B240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2496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32797" name="AutoShape 25">
              <a:extLst>
                <a:ext uri="{FF2B5EF4-FFF2-40B4-BE49-F238E27FC236}">
                  <a16:creationId xmlns:a16="http://schemas.microsoft.com/office/drawing/2014/main" id="{8D1BA85B-9D8A-4808-9711-4681711743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2" y="2126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cxnSp>
          <p:nvCxnSpPr>
            <p:cNvPr id="32798" name="AutoShape 26">
              <a:extLst>
                <a:ext uri="{FF2B5EF4-FFF2-40B4-BE49-F238E27FC236}">
                  <a16:creationId xmlns:a16="http://schemas.microsoft.com/office/drawing/2014/main" id="{10A9BE8F-B590-46C7-89C4-239A2513B16C}"/>
                </a:ext>
              </a:extLst>
            </p:cNvPr>
            <p:cNvCxnSpPr>
              <a:cxnSpLocks noChangeShapeType="1"/>
              <a:stCxn id="32795" idx="4"/>
              <a:endCxn id="32793" idx="1"/>
            </p:cNvCxnSpPr>
            <p:nvPr/>
          </p:nvCxnSpPr>
          <p:spPr bwMode="auto">
            <a:xfrm>
              <a:off x="3024" y="2592"/>
              <a:ext cx="158" cy="446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799" name="AutoShape 27">
              <a:extLst>
                <a:ext uri="{FF2B5EF4-FFF2-40B4-BE49-F238E27FC236}">
                  <a16:creationId xmlns:a16="http://schemas.microsoft.com/office/drawing/2014/main" id="{E27A52FD-1338-4DBF-A9EC-12525F36AA53}"/>
                </a:ext>
              </a:extLst>
            </p:cNvPr>
            <p:cNvCxnSpPr>
              <a:cxnSpLocks noChangeShapeType="1"/>
              <a:stCxn id="32793" idx="6"/>
              <a:endCxn id="32794" idx="2"/>
            </p:cNvCxnSpPr>
            <p:nvPr/>
          </p:nvCxnSpPr>
          <p:spPr bwMode="auto">
            <a:xfrm>
              <a:off x="3264" y="3072"/>
              <a:ext cx="432" cy="0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800" name="AutoShape 28">
              <a:extLst>
                <a:ext uri="{FF2B5EF4-FFF2-40B4-BE49-F238E27FC236}">
                  <a16:creationId xmlns:a16="http://schemas.microsoft.com/office/drawing/2014/main" id="{D8B3AEBD-4C53-49B6-9704-8E8177C9D431}"/>
                </a:ext>
              </a:extLst>
            </p:cNvPr>
            <p:cNvCxnSpPr>
              <a:cxnSpLocks noChangeShapeType="1"/>
              <a:stCxn id="32794" idx="7"/>
              <a:endCxn id="32796" idx="4"/>
            </p:cNvCxnSpPr>
            <p:nvPr/>
          </p:nvCxnSpPr>
          <p:spPr bwMode="auto">
            <a:xfrm flipV="1">
              <a:off x="3778" y="2592"/>
              <a:ext cx="158" cy="446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801" name="AutoShape 29">
              <a:extLst>
                <a:ext uri="{FF2B5EF4-FFF2-40B4-BE49-F238E27FC236}">
                  <a16:creationId xmlns:a16="http://schemas.microsoft.com/office/drawing/2014/main" id="{53384C24-498E-4431-AF6D-9AC839072C07}"/>
                </a:ext>
              </a:extLst>
            </p:cNvPr>
            <p:cNvCxnSpPr>
              <a:cxnSpLocks noChangeShapeType="1"/>
              <a:stCxn id="32796" idx="1"/>
              <a:endCxn id="32797" idx="5"/>
            </p:cNvCxnSpPr>
            <p:nvPr/>
          </p:nvCxnSpPr>
          <p:spPr bwMode="auto">
            <a:xfrm flipH="1" flipV="1">
              <a:off x="3504" y="2208"/>
              <a:ext cx="398" cy="302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802" name="AutoShape 30">
              <a:extLst>
                <a:ext uri="{FF2B5EF4-FFF2-40B4-BE49-F238E27FC236}">
                  <a16:creationId xmlns:a16="http://schemas.microsoft.com/office/drawing/2014/main" id="{F338BF7B-5E00-43BC-AC13-844F7974B1A0}"/>
                </a:ext>
              </a:extLst>
            </p:cNvPr>
            <p:cNvCxnSpPr>
              <a:cxnSpLocks noChangeShapeType="1"/>
              <a:stCxn id="32795" idx="7"/>
              <a:endCxn id="32797" idx="3"/>
            </p:cNvCxnSpPr>
            <p:nvPr/>
          </p:nvCxnSpPr>
          <p:spPr bwMode="auto">
            <a:xfrm flipV="1">
              <a:off x="3058" y="2208"/>
              <a:ext cx="378" cy="302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5" name="Group 31">
            <a:extLst>
              <a:ext uri="{FF2B5EF4-FFF2-40B4-BE49-F238E27FC236}">
                <a16:creationId xmlns:a16="http://schemas.microsoft.com/office/drawing/2014/main" id="{9AE3D90C-20FC-4895-9C17-48AF94EC9EB0}"/>
              </a:ext>
            </a:extLst>
          </p:cNvPr>
          <p:cNvGrpSpPr>
            <a:grpSpLocks/>
          </p:cNvGrpSpPr>
          <p:nvPr/>
        </p:nvGrpSpPr>
        <p:grpSpPr bwMode="auto">
          <a:xfrm>
            <a:off x="7127875" y="1911350"/>
            <a:ext cx="1600200" cy="1524000"/>
            <a:chOff x="4368" y="2160"/>
            <a:chExt cx="1008" cy="960"/>
          </a:xfrm>
        </p:grpSpPr>
        <p:sp>
          <p:nvSpPr>
            <p:cNvPr id="32781" name="AutoShape 32">
              <a:extLst>
                <a:ext uri="{FF2B5EF4-FFF2-40B4-BE49-F238E27FC236}">
                  <a16:creationId xmlns:a16="http://schemas.microsoft.com/office/drawing/2014/main" id="{4F3FDDDA-BE58-4190-9AAF-BD8497433B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8" y="3024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32782" name="AutoShape 33">
              <a:extLst>
                <a:ext uri="{FF2B5EF4-FFF2-40B4-BE49-F238E27FC236}">
                  <a16:creationId xmlns:a16="http://schemas.microsoft.com/office/drawing/2014/main" id="{29BA2AD3-C123-41C6-A9C0-BEE7D66DBA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0" y="3024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32783" name="AutoShape 34">
              <a:extLst>
                <a:ext uri="{FF2B5EF4-FFF2-40B4-BE49-F238E27FC236}">
                  <a16:creationId xmlns:a16="http://schemas.microsoft.com/office/drawing/2014/main" id="{4997C396-7921-496F-8F4B-A80A4F4850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8" y="2592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32784" name="AutoShape 35">
              <a:extLst>
                <a:ext uri="{FF2B5EF4-FFF2-40B4-BE49-F238E27FC236}">
                  <a16:creationId xmlns:a16="http://schemas.microsoft.com/office/drawing/2014/main" id="{09AB5910-72D2-4FB8-8B9F-1C6A736903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0" y="2592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32785" name="AutoShape 36">
              <a:extLst>
                <a:ext uri="{FF2B5EF4-FFF2-40B4-BE49-F238E27FC236}">
                  <a16:creationId xmlns:a16="http://schemas.microsoft.com/office/drawing/2014/main" id="{F12FF71E-5459-4CB9-AB62-7BC334F83E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8" y="2160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cxnSp>
          <p:nvCxnSpPr>
            <p:cNvPr id="32786" name="AutoShape 37">
              <a:extLst>
                <a:ext uri="{FF2B5EF4-FFF2-40B4-BE49-F238E27FC236}">
                  <a16:creationId xmlns:a16="http://schemas.microsoft.com/office/drawing/2014/main" id="{5373E1B5-DFE2-46B5-87A6-DE78AE3DE6BF}"/>
                </a:ext>
              </a:extLst>
            </p:cNvPr>
            <p:cNvCxnSpPr>
              <a:cxnSpLocks noChangeShapeType="1"/>
              <a:stCxn id="32783" idx="4"/>
              <a:endCxn id="32781" idx="1"/>
            </p:cNvCxnSpPr>
            <p:nvPr/>
          </p:nvCxnSpPr>
          <p:spPr bwMode="auto">
            <a:xfrm>
              <a:off x="4416" y="2688"/>
              <a:ext cx="206" cy="350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787" name="AutoShape 38">
              <a:extLst>
                <a:ext uri="{FF2B5EF4-FFF2-40B4-BE49-F238E27FC236}">
                  <a16:creationId xmlns:a16="http://schemas.microsoft.com/office/drawing/2014/main" id="{F9A1EDC7-54B5-4396-86A1-42646CC55EFD}"/>
                </a:ext>
              </a:extLst>
            </p:cNvPr>
            <p:cNvCxnSpPr>
              <a:cxnSpLocks noChangeShapeType="1"/>
              <a:stCxn id="32781" idx="6"/>
              <a:endCxn id="32782" idx="2"/>
            </p:cNvCxnSpPr>
            <p:nvPr/>
          </p:nvCxnSpPr>
          <p:spPr bwMode="auto">
            <a:xfrm>
              <a:off x="4704" y="3072"/>
              <a:ext cx="336" cy="0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788" name="AutoShape 39">
              <a:extLst>
                <a:ext uri="{FF2B5EF4-FFF2-40B4-BE49-F238E27FC236}">
                  <a16:creationId xmlns:a16="http://schemas.microsoft.com/office/drawing/2014/main" id="{DD9620A6-6DCB-48AD-B40B-E0F499CB3E2A}"/>
                </a:ext>
              </a:extLst>
            </p:cNvPr>
            <p:cNvCxnSpPr>
              <a:cxnSpLocks noChangeShapeType="1"/>
              <a:stCxn id="32782" idx="7"/>
              <a:endCxn id="32784" idx="4"/>
            </p:cNvCxnSpPr>
            <p:nvPr/>
          </p:nvCxnSpPr>
          <p:spPr bwMode="auto">
            <a:xfrm flipV="1">
              <a:off x="5122" y="2688"/>
              <a:ext cx="206" cy="350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789" name="AutoShape 40">
              <a:extLst>
                <a:ext uri="{FF2B5EF4-FFF2-40B4-BE49-F238E27FC236}">
                  <a16:creationId xmlns:a16="http://schemas.microsoft.com/office/drawing/2014/main" id="{AB5B7DD3-666D-408C-BC01-5B40880731A1}"/>
                </a:ext>
              </a:extLst>
            </p:cNvPr>
            <p:cNvCxnSpPr>
              <a:cxnSpLocks noChangeShapeType="1"/>
              <a:stCxn id="32784" idx="0"/>
              <a:endCxn id="32791" idx="5"/>
            </p:cNvCxnSpPr>
            <p:nvPr/>
          </p:nvCxnSpPr>
          <p:spPr bwMode="auto">
            <a:xfrm flipH="1" flipV="1">
              <a:off x="5122" y="2242"/>
              <a:ext cx="206" cy="350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790" name="AutoShape 41">
              <a:extLst>
                <a:ext uri="{FF2B5EF4-FFF2-40B4-BE49-F238E27FC236}">
                  <a16:creationId xmlns:a16="http://schemas.microsoft.com/office/drawing/2014/main" id="{A44462AC-AAAE-427D-ABC9-C0617390438B}"/>
                </a:ext>
              </a:extLst>
            </p:cNvPr>
            <p:cNvCxnSpPr>
              <a:cxnSpLocks noChangeShapeType="1"/>
              <a:stCxn id="32783" idx="0"/>
              <a:endCxn id="32785" idx="3"/>
            </p:cNvCxnSpPr>
            <p:nvPr/>
          </p:nvCxnSpPr>
          <p:spPr bwMode="auto">
            <a:xfrm flipV="1">
              <a:off x="4416" y="2242"/>
              <a:ext cx="206" cy="350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2791" name="AutoShape 42">
              <a:extLst>
                <a:ext uri="{FF2B5EF4-FFF2-40B4-BE49-F238E27FC236}">
                  <a16:creationId xmlns:a16="http://schemas.microsoft.com/office/drawing/2014/main" id="{5F9FECCD-0AE4-43D4-A388-AF69A1478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0" y="2160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cxnSp>
          <p:nvCxnSpPr>
            <p:cNvPr id="32792" name="AutoShape 43">
              <a:extLst>
                <a:ext uri="{FF2B5EF4-FFF2-40B4-BE49-F238E27FC236}">
                  <a16:creationId xmlns:a16="http://schemas.microsoft.com/office/drawing/2014/main" id="{BF18008C-6BEC-4FE2-80A0-48D62993BFF3}"/>
                </a:ext>
              </a:extLst>
            </p:cNvPr>
            <p:cNvCxnSpPr>
              <a:cxnSpLocks noChangeShapeType="1"/>
              <a:stCxn id="32785" idx="6"/>
              <a:endCxn id="32791" idx="2"/>
            </p:cNvCxnSpPr>
            <p:nvPr/>
          </p:nvCxnSpPr>
          <p:spPr bwMode="auto">
            <a:xfrm>
              <a:off x="4704" y="2208"/>
              <a:ext cx="336" cy="0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189356" name="Text Box 44">
            <a:extLst>
              <a:ext uri="{FF2B5EF4-FFF2-40B4-BE49-F238E27FC236}">
                <a16:creationId xmlns:a16="http://schemas.microsoft.com/office/drawing/2014/main" id="{2B5ABBC0-1C49-4882-B149-A49CFA4CF5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8075" y="3740150"/>
            <a:ext cx="685800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b="0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C</a:t>
            </a:r>
            <a:r>
              <a:rPr lang="en-US" altLang="zh-CN" b="0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3</a:t>
            </a:r>
          </a:p>
        </p:txBody>
      </p:sp>
      <p:sp>
        <p:nvSpPr>
          <p:cNvPr id="2189357" name="Text Box 45">
            <a:extLst>
              <a:ext uri="{FF2B5EF4-FFF2-40B4-BE49-F238E27FC236}">
                <a16:creationId xmlns:a16="http://schemas.microsoft.com/office/drawing/2014/main" id="{03D0BF9A-F933-4C98-8AF6-F44F7B6287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65475" y="3740150"/>
            <a:ext cx="685800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b="0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C</a:t>
            </a:r>
            <a:r>
              <a:rPr lang="en-US" altLang="zh-CN" b="0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4</a:t>
            </a:r>
          </a:p>
        </p:txBody>
      </p:sp>
      <p:sp>
        <p:nvSpPr>
          <p:cNvPr id="2189358" name="Text Box 46">
            <a:extLst>
              <a:ext uri="{FF2B5EF4-FFF2-40B4-BE49-F238E27FC236}">
                <a16:creationId xmlns:a16="http://schemas.microsoft.com/office/drawing/2014/main" id="{FE2368F5-BBB0-4832-B2DE-8F41A97C56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51475" y="3740150"/>
            <a:ext cx="685800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b="0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C</a:t>
            </a:r>
            <a:r>
              <a:rPr lang="en-US" altLang="zh-CN" b="0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5</a:t>
            </a:r>
          </a:p>
        </p:txBody>
      </p:sp>
      <p:sp>
        <p:nvSpPr>
          <p:cNvPr id="2189359" name="Text Box 47">
            <a:extLst>
              <a:ext uri="{FF2B5EF4-FFF2-40B4-BE49-F238E27FC236}">
                <a16:creationId xmlns:a16="http://schemas.microsoft.com/office/drawing/2014/main" id="{4F4FC84B-C482-4DB0-A3E4-341D4907FE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61275" y="3740150"/>
            <a:ext cx="685800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b="0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C</a:t>
            </a:r>
            <a:r>
              <a:rPr lang="en-US" altLang="zh-CN" b="0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6</a:t>
            </a:r>
          </a:p>
        </p:txBody>
      </p:sp>
      <p:sp>
        <p:nvSpPr>
          <p:cNvPr id="32780" name="Text Box 2">
            <a:extLst>
              <a:ext uri="{FF2B5EF4-FFF2-40B4-BE49-F238E27FC236}">
                <a16:creationId xmlns:a16="http://schemas.microsoft.com/office/drawing/2014/main" id="{A5C7C143-A59A-47D6-AA8B-767FBFBD57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5375" y="15875"/>
            <a:ext cx="55086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>
                <a:latin typeface="Times New Roman" panose="02020603050405020304" pitchFamily="18" charset="0"/>
                <a:cs typeface="Arial" panose="020B0604020202020204" pitchFamily="34" charset="0"/>
                <a:sym typeface="Webdings" panose="05030102010509060703" pitchFamily="18" charset="2"/>
              </a:rPr>
              <a:t>10.2 </a:t>
            </a:r>
            <a:r>
              <a:rPr kumimoji="1" lang="en-US" altLang="zh-CN" sz="1800">
                <a:latin typeface="Times New Roman" panose="02020603050405020304" pitchFamily="18" charset="0"/>
                <a:cs typeface="Arial" panose="020B0604020202020204" pitchFamily="34" charset="0"/>
              </a:rPr>
              <a:t>Graph Terminology  and Special Types of Graphs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9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89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9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189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9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1893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1893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9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893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1893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9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1893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1893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9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1893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1893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89315" grpId="0" build="p" bldLvl="2"/>
      <p:bldP spid="2189356" grpId="0" autoUpdateAnimBg="0"/>
      <p:bldP spid="2189357" grpId="0" autoUpdateAnimBg="0"/>
      <p:bldP spid="2189358" grpId="0" autoUpdateAnimBg="0"/>
      <p:bldP spid="2189359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灯片编号占位符 1">
            <a:extLst>
              <a:ext uri="{FF2B5EF4-FFF2-40B4-BE49-F238E27FC236}">
                <a16:creationId xmlns:a16="http://schemas.microsoft.com/office/drawing/2014/main" id="{729CA1A5-2170-4AAC-8CE8-7DB606935BA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9pPr>
          </a:lstStyle>
          <a:p>
            <a:fld id="{F682426F-1371-49E9-AB17-12D464BB885A}" type="slidenum">
              <a:rPr lang="zh-CN" altLang="en-US" sz="1400" b="0">
                <a:latin typeface="Arial" panose="020B0604020202020204" pitchFamily="34" charset="0"/>
              </a:rPr>
              <a:pPr/>
              <a:t>21</a:t>
            </a:fld>
            <a:endParaRPr lang="en-US" altLang="zh-CN" sz="1400" b="0">
              <a:latin typeface="Arial" panose="020B0604020202020204" pitchFamily="34" charset="0"/>
            </a:endParaRPr>
          </a:p>
        </p:txBody>
      </p:sp>
      <p:sp>
        <p:nvSpPr>
          <p:cNvPr id="2190339" name="Text Box 3">
            <a:extLst>
              <a:ext uri="{FF2B5EF4-FFF2-40B4-BE49-F238E27FC236}">
                <a16:creationId xmlns:a16="http://schemas.microsoft.com/office/drawing/2014/main" id="{262E89F6-6C8B-4EA6-8600-BF541D16CD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750" y="571500"/>
            <a:ext cx="8424863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85775" indent="-485775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>
                <a:solidFill>
                  <a:srgbClr val="33CC33"/>
                </a:solidFill>
                <a:latin typeface="Times New Roman" panose="02020603050405020304" pitchFamily="18" charset="0"/>
              </a:rPr>
              <a:t>(3) Wheels </a:t>
            </a:r>
            <a:r>
              <a:rPr kumimoji="1" lang="en-US" altLang="zh-CN" i="1">
                <a:solidFill>
                  <a:srgbClr val="33CC33"/>
                </a:solidFill>
                <a:latin typeface="Times New Roman" panose="02020603050405020304" pitchFamily="18" charset="0"/>
              </a:rPr>
              <a:t>W</a:t>
            </a:r>
            <a:r>
              <a:rPr kumimoji="1" lang="en-US" altLang="zh-CN" i="1" baseline="-25000">
                <a:solidFill>
                  <a:srgbClr val="33CC33"/>
                </a:solidFill>
                <a:latin typeface="Times New Roman" panose="02020603050405020304" pitchFamily="18" charset="0"/>
              </a:rPr>
              <a:t>n</a:t>
            </a:r>
            <a:r>
              <a:rPr kumimoji="1" lang="en-US" altLang="zh-CN">
                <a:solidFill>
                  <a:srgbClr val="33CC33"/>
                </a:solidFill>
                <a:latin typeface="Times New Roman" panose="02020603050405020304" pitchFamily="18" charset="0"/>
              </a:rPr>
              <a:t> (</a:t>
            </a:r>
            <a:r>
              <a:rPr kumimoji="1" lang="en-US" altLang="zh-CN" i="1">
                <a:solidFill>
                  <a:srgbClr val="33CC33"/>
                </a:solidFill>
                <a:latin typeface="Times New Roman" panose="02020603050405020304" pitchFamily="18" charset="0"/>
              </a:rPr>
              <a:t>n</a:t>
            </a:r>
            <a:r>
              <a:rPr kumimoji="1" lang="en-US" altLang="zh-CN">
                <a:solidFill>
                  <a:srgbClr val="33CC33"/>
                </a:solidFill>
                <a:latin typeface="Times New Roman" panose="02020603050405020304" pitchFamily="18" charset="0"/>
              </a:rPr>
              <a:t>&gt;2)</a:t>
            </a:r>
            <a:r>
              <a:rPr kumimoji="1" lang="en-US" altLang="zh-CN">
                <a:latin typeface="Times New Roman" panose="02020603050405020304" pitchFamily="18" charset="0"/>
              </a:rPr>
              <a:t> </a:t>
            </a:r>
            <a:endParaRPr kumimoji="1" lang="en-US" altLang="zh-CN">
              <a:solidFill>
                <a:schemeClr val="accent1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kumimoji="1" lang="en-US" altLang="zh-CN">
                <a:solidFill>
                  <a:schemeClr val="accent1"/>
                </a:solidFill>
                <a:latin typeface="Times New Roman" panose="02020603050405020304" pitchFamily="18" charset="0"/>
              </a:rPr>
              <a:t>      </a:t>
            </a:r>
            <a:r>
              <a:rPr kumimoji="1" lang="en-US" altLang="zh-CN">
                <a:latin typeface="Times New Roman" panose="02020603050405020304" pitchFamily="18" charset="0"/>
              </a:rPr>
              <a:t>Add one additional vertex to the cycle 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C</a:t>
            </a:r>
            <a:r>
              <a:rPr kumimoji="1" lang="en-US" altLang="zh-CN" i="1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n</a:t>
            </a:r>
            <a:r>
              <a:rPr kumimoji="1" lang="en-US" altLang="zh-CN">
                <a:latin typeface="Times New Roman" panose="02020603050405020304" pitchFamily="18" charset="0"/>
              </a:rPr>
              <a:t> and add an edge from each vertex in 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C</a:t>
            </a:r>
            <a:r>
              <a:rPr kumimoji="1" lang="en-US" altLang="zh-CN" i="1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n</a:t>
            </a:r>
            <a:r>
              <a:rPr kumimoji="1" lang="en-US" altLang="zh-CN">
                <a:latin typeface="Times New Roman" panose="02020603050405020304" pitchFamily="18" charset="0"/>
              </a:rPr>
              <a:t> to the new vertex to produce 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W</a:t>
            </a:r>
            <a:r>
              <a:rPr kumimoji="1" lang="en-US" altLang="zh-CN" i="1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n</a:t>
            </a:r>
            <a:r>
              <a:rPr kumimoji="1" lang="en-US" altLang="zh-CN"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2190340" name="Text Box 4">
            <a:extLst>
              <a:ext uri="{FF2B5EF4-FFF2-40B4-BE49-F238E27FC236}">
                <a16:creationId xmlns:a16="http://schemas.microsoft.com/office/drawing/2014/main" id="{C02CED40-1E06-47EA-9F62-D140D3BFFD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2175" y="4806950"/>
            <a:ext cx="860425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b="0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W</a:t>
            </a:r>
            <a:r>
              <a:rPr lang="en-US" altLang="zh-CN" b="0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3</a:t>
            </a:r>
          </a:p>
        </p:txBody>
      </p:sp>
      <p:sp>
        <p:nvSpPr>
          <p:cNvPr id="2190341" name="Text Box 5">
            <a:extLst>
              <a:ext uri="{FF2B5EF4-FFF2-40B4-BE49-F238E27FC236}">
                <a16:creationId xmlns:a16="http://schemas.microsoft.com/office/drawing/2014/main" id="{718F1388-4F4C-43B7-80BB-742BE9D4A9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49575" y="4806950"/>
            <a:ext cx="784225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b="0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W</a:t>
            </a:r>
            <a:r>
              <a:rPr lang="en-US" altLang="zh-CN" b="0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4</a:t>
            </a:r>
          </a:p>
        </p:txBody>
      </p:sp>
      <p:sp>
        <p:nvSpPr>
          <p:cNvPr id="2190342" name="Text Box 6">
            <a:extLst>
              <a:ext uri="{FF2B5EF4-FFF2-40B4-BE49-F238E27FC236}">
                <a16:creationId xmlns:a16="http://schemas.microsoft.com/office/drawing/2014/main" id="{5A0C6FDD-DBCC-4906-824B-7F85BBF291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5575" y="4806950"/>
            <a:ext cx="784225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b="0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W</a:t>
            </a:r>
            <a:r>
              <a:rPr lang="en-US" altLang="zh-CN" b="0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5</a:t>
            </a:r>
          </a:p>
        </p:txBody>
      </p:sp>
      <p:sp>
        <p:nvSpPr>
          <p:cNvPr id="2190343" name="Text Box 7">
            <a:extLst>
              <a:ext uri="{FF2B5EF4-FFF2-40B4-BE49-F238E27FC236}">
                <a16:creationId xmlns:a16="http://schemas.microsoft.com/office/drawing/2014/main" id="{3E199E7A-FF8C-4DAC-A89A-3B4A27D584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45375" y="4806950"/>
            <a:ext cx="784225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b="0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W</a:t>
            </a:r>
            <a:r>
              <a:rPr lang="en-US" altLang="zh-CN" b="0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6</a:t>
            </a:r>
          </a:p>
        </p:txBody>
      </p:sp>
      <p:grpSp>
        <p:nvGrpSpPr>
          <p:cNvPr id="2" name="Group 8">
            <a:extLst>
              <a:ext uri="{FF2B5EF4-FFF2-40B4-BE49-F238E27FC236}">
                <a16:creationId xmlns:a16="http://schemas.microsoft.com/office/drawing/2014/main" id="{55CF539E-6285-495B-AB87-A90226A88D00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3305175"/>
            <a:ext cx="1371600" cy="1219200"/>
            <a:chOff x="288" y="2256"/>
            <a:chExt cx="864" cy="768"/>
          </a:xfrm>
        </p:grpSpPr>
        <p:sp>
          <p:nvSpPr>
            <p:cNvPr id="33853" name="AutoShape 9">
              <a:extLst>
                <a:ext uri="{FF2B5EF4-FFF2-40B4-BE49-F238E27FC236}">
                  <a16:creationId xmlns:a16="http://schemas.microsoft.com/office/drawing/2014/main" id="{EB1244B0-6024-4E94-B40C-E53758C1C6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2928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33854" name="AutoShape 10">
              <a:extLst>
                <a:ext uri="{FF2B5EF4-FFF2-40B4-BE49-F238E27FC236}">
                  <a16:creationId xmlns:a16="http://schemas.microsoft.com/office/drawing/2014/main" id="{D636F363-AD08-4CA4-8A16-DE13352289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2928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33855" name="AutoShape 11">
              <a:extLst>
                <a:ext uri="{FF2B5EF4-FFF2-40B4-BE49-F238E27FC236}">
                  <a16:creationId xmlns:a16="http://schemas.microsoft.com/office/drawing/2014/main" id="{2339C13E-A566-4891-B9B6-DB4C28542D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" y="2256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cxnSp>
          <p:nvCxnSpPr>
            <p:cNvPr id="33856" name="AutoShape 12">
              <a:extLst>
                <a:ext uri="{FF2B5EF4-FFF2-40B4-BE49-F238E27FC236}">
                  <a16:creationId xmlns:a16="http://schemas.microsoft.com/office/drawing/2014/main" id="{25206F9E-3ABE-4C09-A400-C67A2F7260A1}"/>
                </a:ext>
              </a:extLst>
            </p:cNvPr>
            <p:cNvCxnSpPr>
              <a:cxnSpLocks noChangeShapeType="1"/>
              <a:stCxn id="33853" idx="7"/>
              <a:endCxn id="33855" idx="3"/>
            </p:cNvCxnSpPr>
            <p:nvPr/>
          </p:nvCxnSpPr>
          <p:spPr bwMode="auto">
            <a:xfrm flipV="1">
              <a:off x="370" y="2338"/>
              <a:ext cx="316" cy="604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857" name="AutoShape 13">
              <a:extLst>
                <a:ext uri="{FF2B5EF4-FFF2-40B4-BE49-F238E27FC236}">
                  <a16:creationId xmlns:a16="http://schemas.microsoft.com/office/drawing/2014/main" id="{59819F01-E044-468D-ADD8-D996490F35D7}"/>
                </a:ext>
              </a:extLst>
            </p:cNvPr>
            <p:cNvCxnSpPr>
              <a:cxnSpLocks noChangeShapeType="1"/>
              <a:stCxn id="33853" idx="6"/>
              <a:endCxn id="33854" idx="2"/>
            </p:cNvCxnSpPr>
            <p:nvPr/>
          </p:nvCxnSpPr>
          <p:spPr bwMode="auto">
            <a:xfrm>
              <a:off x="384" y="2976"/>
              <a:ext cx="672" cy="0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858" name="AutoShape 14">
              <a:extLst>
                <a:ext uri="{FF2B5EF4-FFF2-40B4-BE49-F238E27FC236}">
                  <a16:creationId xmlns:a16="http://schemas.microsoft.com/office/drawing/2014/main" id="{AEA74CC0-E0A1-4C59-9E8D-EDA4A23B9A1D}"/>
                </a:ext>
              </a:extLst>
            </p:cNvPr>
            <p:cNvCxnSpPr>
              <a:cxnSpLocks noChangeShapeType="1"/>
              <a:stCxn id="33854" idx="1"/>
              <a:endCxn id="33855" idx="5"/>
            </p:cNvCxnSpPr>
            <p:nvPr/>
          </p:nvCxnSpPr>
          <p:spPr bwMode="auto">
            <a:xfrm flipH="1" flipV="1">
              <a:off x="754" y="2338"/>
              <a:ext cx="316" cy="604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3859" name="AutoShape 15">
              <a:extLst>
                <a:ext uri="{FF2B5EF4-FFF2-40B4-BE49-F238E27FC236}">
                  <a16:creationId xmlns:a16="http://schemas.microsoft.com/office/drawing/2014/main" id="{BD14A0A8-32BF-40DA-941A-A804E7D8F0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" y="2688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cxnSp>
          <p:nvCxnSpPr>
            <p:cNvPr id="33860" name="AutoShape 16">
              <a:extLst>
                <a:ext uri="{FF2B5EF4-FFF2-40B4-BE49-F238E27FC236}">
                  <a16:creationId xmlns:a16="http://schemas.microsoft.com/office/drawing/2014/main" id="{F3103D34-457C-4E0D-B4A0-12178E2A6DC9}"/>
                </a:ext>
              </a:extLst>
            </p:cNvPr>
            <p:cNvCxnSpPr>
              <a:cxnSpLocks noChangeShapeType="1"/>
              <a:stCxn id="33853" idx="6"/>
              <a:endCxn id="33859" idx="3"/>
            </p:cNvCxnSpPr>
            <p:nvPr/>
          </p:nvCxnSpPr>
          <p:spPr bwMode="auto">
            <a:xfrm flipV="1">
              <a:off x="384" y="2770"/>
              <a:ext cx="302" cy="206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861" name="AutoShape 17">
              <a:extLst>
                <a:ext uri="{FF2B5EF4-FFF2-40B4-BE49-F238E27FC236}">
                  <a16:creationId xmlns:a16="http://schemas.microsoft.com/office/drawing/2014/main" id="{C40827ED-CAA7-4122-8C9F-165DB4320358}"/>
                </a:ext>
              </a:extLst>
            </p:cNvPr>
            <p:cNvCxnSpPr>
              <a:cxnSpLocks noChangeShapeType="1"/>
              <a:stCxn id="33854" idx="2"/>
              <a:endCxn id="33859" idx="5"/>
            </p:cNvCxnSpPr>
            <p:nvPr/>
          </p:nvCxnSpPr>
          <p:spPr bwMode="auto">
            <a:xfrm flipH="1" flipV="1">
              <a:off x="754" y="2770"/>
              <a:ext cx="302" cy="206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862" name="AutoShape 18">
              <a:extLst>
                <a:ext uri="{FF2B5EF4-FFF2-40B4-BE49-F238E27FC236}">
                  <a16:creationId xmlns:a16="http://schemas.microsoft.com/office/drawing/2014/main" id="{7ACD28F5-77CA-4B43-A2C6-771213AC32EC}"/>
                </a:ext>
              </a:extLst>
            </p:cNvPr>
            <p:cNvCxnSpPr>
              <a:cxnSpLocks noChangeShapeType="1"/>
              <a:stCxn id="33859" idx="0"/>
              <a:endCxn id="33855" idx="4"/>
            </p:cNvCxnSpPr>
            <p:nvPr/>
          </p:nvCxnSpPr>
          <p:spPr bwMode="auto">
            <a:xfrm flipV="1">
              <a:off x="720" y="2352"/>
              <a:ext cx="0" cy="336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" name="Group 19">
            <a:extLst>
              <a:ext uri="{FF2B5EF4-FFF2-40B4-BE49-F238E27FC236}">
                <a16:creationId xmlns:a16="http://schemas.microsoft.com/office/drawing/2014/main" id="{79D5A606-C772-4DD4-8091-F60C304FD56E}"/>
              </a:ext>
            </a:extLst>
          </p:cNvPr>
          <p:cNvGrpSpPr>
            <a:grpSpLocks/>
          </p:cNvGrpSpPr>
          <p:nvPr/>
        </p:nvGrpSpPr>
        <p:grpSpPr bwMode="auto">
          <a:xfrm>
            <a:off x="2590800" y="3305175"/>
            <a:ext cx="1295400" cy="1219200"/>
            <a:chOff x="1632" y="2256"/>
            <a:chExt cx="816" cy="768"/>
          </a:xfrm>
        </p:grpSpPr>
        <p:sp>
          <p:nvSpPr>
            <p:cNvPr id="33840" name="AutoShape 20">
              <a:extLst>
                <a:ext uri="{FF2B5EF4-FFF2-40B4-BE49-F238E27FC236}">
                  <a16:creationId xmlns:a16="http://schemas.microsoft.com/office/drawing/2014/main" id="{8B68D1FC-A33F-4B2B-8D3B-416F437A28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2" y="2928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33841" name="AutoShape 21">
              <a:extLst>
                <a:ext uri="{FF2B5EF4-FFF2-40B4-BE49-F238E27FC236}">
                  <a16:creationId xmlns:a16="http://schemas.microsoft.com/office/drawing/2014/main" id="{00E006AA-3FF2-4F3F-892D-374528F9DA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" y="2928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33842" name="AutoShape 22">
              <a:extLst>
                <a:ext uri="{FF2B5EF4-FFF2-40B4-BE49-F238E27FC236}">
                  <a16:creationId xmlns:a16="http://schemas.microsoft.com/office/drawing/2014/main" id="{4EE12C4C-88EA-489A-891F-9A5D0F3989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2" y="2256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33843" name="AutoShape 23">
              <a:extLst>
                <a:ext uri="{FF2B5EF4-FFF2-40B4-BE49-F238E27FC236}">
                  <a16:creationId xmlns:a16="http://schemas.microsoft.com/office/drawing/2014/main" id="{9112E156-8B81-466F-A349-2C221AF599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" y="2256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cxnSp>
          <p:nvCxnSpPr>
            <p:cNvPr id="33844" name="AutoShape 24">
              <a:extLst>
                <a:ext uri="{FF2B5EF4-FFF2-40B4-BE49-F238E27FC236}">
                  <a16:creationId xmlns:a16="http://schemas.microsoft.com/office/drawing/2014/main" id="{DC231777-45F2-4E87-86A6-D4E7C4CD28E3}"/>
                </a:ext>
              </a:extLst>
            </p:cNvPr>
            <p:cNvCxnSpPr>
              <a:cxnSpLocks noChangeShapeType="1"/>
              <a:stCxn id="33840" idx="0"/>
              <a:endCxn id="33842" idx="4"/>
            </p:cNvCxnSpPr>
            <p:nvPr/>
          </p:nvCxnSpPr>
          <p:spPr bwMode="auto">
            <a:xfrm flipV="1">
              <a:off x="1680" y="2352"/>
              <a:ext cx="0" cy="576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845" name="AutoShape 25">
              <a:extLst>
                <a:ext uri="{FF2B5EF4-FFF2-40B4-BE49-F238E27FC236}">
                  <a16:creationId xmlns:a16="http://schemas.microsoft.com/office/drawing/2014/main" id="{A08B5448-95A2-426D-B946-0169856553F4}"/>
                </a:ext>
              </a:extLst>
            </p:cNvPr>
            <p:cNvCxnSpPr>
              <a:cxnSpLocks noChangeShapeType="1"/>
              <a:stCxn id="33842" idx="6"/>
              <a:endCxn id="33843" idx="2"/>
            </p:cNvCxnSpPr>
            <p:nvPr/>
          </p:nvCxnSpPr>
          <p:spPr bwMode="auto">
            <a:xfrm>
              <a:off x="1728" y="2304"/>
              <a:ext cx="624" cy="0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846" name="AutoShape 26">
              <a:extLst>
                <a:ext uri="{FF2B5EF4-FFF2-40B4-BE49-F238E27FC236}">
                  <a16:creationId xmlns:a16="http://schemas.microsoft.com/office/drawing/2014/main" id="{AA97AB5F-2B36-48CB-8ACF-76F407781C08}"/>
                </a:ext>
              </a:extLst>
            </p:cNvPr>
            <p:cNvCxnSpPr>
              <a:cxnSpLocks noChangeShapeType="1"/>
              <a:stCxn id="33843" idx="4"/>
              <a:endCxn id="33841" idx="0"/>
            </p:cNvCxnSpPr>
            <p:nvPr/>
          </p:nvCxnSpPr>
          <p:spPr bwMode="auto">
            <a:xfrm>
              <a:off x="2400" y="2352"/>
              <a:ext cx="0" cy="576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847" name="AutoShape 27">
              <a:extLst>
                <a:ext uri="{FF2B5EF4-FFF2-40B4-BE49-F238E27FC236}">
                  <a16:creationId xmlns:a16="http://schemas.microsoft.com/office/drawing/2014/main" id="{E3852332-CD4D-4F97-AC1B-BC2EECB34B6D}"/>
                </a:ext>
              </a:extLst>
            </p:cNvPr>
            <p:cNvCxnSpPr>
              <a:cxnSpLocks noChangeShapeType="1"/>
              <a:stCxn id="33840" idx="6"/>
              <a:endCxn id="33841" idx="2"/>
            </p:cNvCxnSpPr>
            <p:nvPr/>
          </p:nvCxnSpPr>
          <p:spPr bwMode="auto">
            <a:xfrm>
              <a:off x="1728" y="2976"/>
              <a:ext cx="624" cy="0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3848" name="AutoShape 28">
              <a:extLst>
                <a:ext uri="{FF2B5EF4-FFF2-40B4-BE49-F238E27FC236}">
                  <a16:creationId xmlns:a16="http://schemas.microsoft.com/office/drawing/2014/main" id="{A7F56101-885F-4E67-B5C8-F10F412DE2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6" y="2592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cxnSp>
          <p:nvCxnSpPr>
            <p:cNvPr id="33849" name="AutoShape 29">
              <a:extLst>
                <a:ext uri="{FF2B5EF4-FFF2-40B4-BE49-F238E27FC236}">
                  <a16:creationId xmlns:a16="http://schemas.microsoft.com/office/drawing/2014/main" id="{A3D599AE-9971-40D4-9C7F-193F4F88CF5B}"/>
                </a:ext>
              </a:extLst>
            </p:cNvPr>
            <p:cNvCxnSpPr>
              <a:cxnSpLocks noChangeShapeType="1"/>
              <a:stCxn id="33840" idx="7"/>
              <a:endCxn id="33848" idx="3"/>
            </p:cNvCxnSpPr>
            <p:nvPr/>
          </p:nvCxnSpPr>
          <p:spPr bwMode="auto">
            <a:xfrm flipV="1">
              <a:off x="1714" y="2674"/>
              <a:ext cx="286" cy="268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850" name="AutoShape 30">
              <a:extLst>
                <a:ext uri="{FF2B5EF4-FFF2-40B4-BE49-F238E27FC236}">
                  <a16:creationId xmlns:a16="http://schemas.microsoft.com/office/drawing/2014/main" id="{A5970C58-6CEF-4D59-AB18-1E9AF04535EF}"/>
                </a:ext>
              </a:extLst>
            </p:cNvPr>
            <p:cNvCxnSpPr>
              <a:cxnSpLocks noChangeShapeType="1"/>
              <a:stCxn id="33848" idx="1"/>
              <a:endCxn id="33842" idx="5"/>
            </p:cNvCxnSpPr>
            <p:nvPr/>
          </p:nvCxnSpPr>
          <p:spPr bwMode="auto">
            <a:xfrm flipH="1" flipV="1">
              <a:off x="1714" y="2338"/>
              <a:ext cx="286" cy="268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851" name="AutoShape 31">
              <a:extLst>
                <a:ext uri="{FF2B5EF4-FFF2-40B4-BE49-F238E27FC236}">
                  <a16:creationId xmlns:a16="http://schemas.microsoft.com/office/drawing/2014/main" id="{EA383DE7-DEFA-4DFC-BF5B-6DD78C2F1901}"/>
                </a:ext>
              </a:extLst>
            </p:cNvPr>
            <p:cNvCxnSpPr>
              <a:cxnSpLocks noChangeShapeType="1"/>
              <a:stCxn id="33848" idx="7"/>
              <a:endCxn id="33843" idx="3"/>
            </p:cNvCxnSpPr>
            <p:nvPr/>
          </p:nvCxnSpPr>
          <p:spPr bwMode="auto">
            <a:xfrm flipV="1">
              <a:off x="2068" y="2338"/>
              <a:ext cx="298" cy="268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852" name="AutoShape 32">
              <a:extLst>
                <a:ext uri="{FF2B5EF4-FFF2-40B4-BE49-F238E27FC236}">
                  <a16:creationId xmlns:a16="http://schemas.microsoft.com/office/drawing/2014/main" id="{C52E5DEE-A818-4142-8388-E48AA0BF3573}"/>
                </a:ext>
              </a:extLst>
            </p:cNvPr>
            <p:cNvCxnSpPr>
              <a:cxnSpLocks noChangeShapeType="1"/>
              <a:stCxn id="33848" idx="5"/>
              <a:endCxn id="33841" idx="1"/>
            </p:cNvCxnSpPr>
            <p:nvPr/>
          </p:nvCxnSpPr>
          <p:spPr bwMode="auto">
            <a:xfrm>
              <a:off x="2068" y="2674"/>
              <a:ext cx="298" cy="268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" name="Group 33">
            <a:extLst>
              <a:ext uri="{FF2B5EF4-FFF2-40B4-BE49-F238E27FC236}">
                <a16:creationId xmlns:a16="http://schemas.microsoft.com/office/drawing/2014/main" id="{A0914BC7-9321-405A-8BFF-301A293E5550}"/>
              </a:ext>
            </a:extLst>
          </p:cNvPr>
          <p:cNvGrpSpPr>
            <a:grpSpLocks/>
          </p:cNvGrpSpPr>
          <p:nvPr/>
        </p:nvGrpSpPr>
        <p:grpSpPr bwMode="auto">
          <a:xfrm>
            <a:off x="4702175" y="2924175"/>
            <a:ext cx="1600200" cy="1577975"/>
            <a:chOff x="2962" y="2016"/>
            <a:chExt cx="1008" cy="994"/>
          </a:xfrm>
        </p:grpSpPr>
        <p:sp>
          <p:nvSpPr>
            <p:cNvPr id="33824" name="AutoShape 34">
              <a:extLst>
                <a:ext uri="{FF2B5EF4-FFF2-40B4-BE49-F238E27FC236}">
                  <a16:creationId xmlns:a16="http://schemas.microsoft.com/office/drawing/2014/main" id="{19B03047-5E6F-4FB4-A737-C01023EBBE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4" y="2914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33825" name="AutoShape 35">
              <a:extLst>
                <a:ext uri="{FF2B5EF4-FFF2-40B4-BE49-F238E27FC236}">
                  <a16:creationId xmlns:a16="http://schemas.microsoft.com/office/drawing/2014/main" id="{11C4F8F7-AA75-4101-AC76-1C4FA5D86E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82" y="2914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33826" name="AutoShape 36">
              <a:extLst>
                <a:ext uri="{FF2B5EF4-FFF2-40B4-BE49-F238E27FC236}">
                  <a16:creationId xmlns:a16="http://schemas.microsoft.com/office/drawing/2014/main" id="{F6FE4F83-2B1D-41FF-944C-37FB53ED57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2" y="2386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33827" name="AutoShape 37">
              <a:extLst>
                <a:ext uri="{FF2B5EF4-FFF2-40B4-BE49-F238E27FC236}">
                  <a16:creationId xmlns:a16="http://schemas.microsoft.com/office/drawing/2014/main" id="{EEAE89E6-5AFE-417D-9BA8-5AA434F66A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4" y="2386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33828" name="AutoShape 38">
              <a:extLst>
                <a:ext uri="{FF2B5EF4-FFF2-40B4-BE49-F238E27FC236}">
                  <a16:creationId xmlns:a16="http://schemas.microsoft.com/office/drawing/2014/main" id="{ED62D5B4-4DFD-4BDE-8DA9-75E6A19322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2016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cxnSp>
          <p:nvCxnSpPr>
            <p:cNvPr id="33829" name="AutoShape 39">
              <a:extLst>
                <a:ext uri="{FF2B5EF4-FFF2-40B4-BE49-F238E27FC236}">
                  <a16:creationId xmlns:a16="http://schemas.microsoft.com/office/drawing/2014/main" id="{ABF930FC-5106-49B0-AEC9-BF2721D005B3}"/>
                </a:ext>
              </a:extLst>
            </p:cNvPr>
            <p:cNvCxnSpPr>
              <a:cxnSpLocks noChangeShapeType="1"/>
              <a:stCxn id="33826" idx="4"/>
              <a:endCxn id="33824" idx="1"/>
            </p:cNvCxnSpPr>
            <p:nvPr/>
          </p:nvCxnSpPr>
          <p:spPr bwMode="auto">
            <a:xfrm>
              <a:off x="3010" y="2482"/>
              <a:ext cx="158" cy="446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830" name="AutoShape 40">
              <a:extLst>
                <a:ext uri="{FF2B5EF4-FFF2-40B4-BE49-F238E27FC236}">
                  <a16:creationId xmlns:a16="http://schemas.microsoft.com/office/drawing/2014/main" id="{390A029D-1CE4-493D-9720-097E1E893FB1}"/>
                </a:ext>
              </a:extLst>
            </p:cNvPr>
            <p:cNvCxnSpPr>
              <a:cxnSpLocks noChangeShapeType="1"/>
              <a:stCxn id="33824" idx="6"/>
              <a:endCxn id="33825" idx="2"/>
            </p:cNvCxnSpPr>
            <p:nvPr/>
          </p:nvCxnSpPr>
          <p:spPr bwMode="auto">
            <a:xfrm>
              <a:off x="3250" y="2962"/>
              <a:ext cx="432" cy="0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831" name="AutoShape 41">
              <a:extLst>
                <a:ext uri="{FF2B5EF4-FFF2-40B4-BE49-F238E27FC236}">
                  <a16:creationId xmlns:a16="http://schemas.microsoft.com/office/drawing/2014/main" id="{7ADE938F-CCC2-42D8-B144-C1D27F5BC28D}"/>
                </a:ext>
              </a:extLst>
            </p:cNvPr>
            <p:cNvCxnSpPr>
              <a:cxnSpLocks noChangeShapeType="1"/>
              <a:stCxn id="33825" idx="7"/>
              <a:endCxn id="33827" idx="4"/>
            </p:cNvCxnSpPr>
            <p:nvPr/>
          </p:nvCxnSpPr>
          <p:spPr bwMode="auto">
            <a:xfrm flipV="1">
              <a:off x="3764" y="2482"/>
              <a:ext cx="158" cy="446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832" name="AutoShape 42">
              <a:extLst>
                <a:ext uri="{FF2B5EF4-FFF2-40B4-BE49-F238E27FC236}">
                  <a16:creationId xmlns:a16="http://schemas.microsoft.com/office/drawing/2014/main" id="{088DC3DA-0DC5-43B7-9746-70BE0FE1DED0}"/>
                </a:ext>
              </a:extLst>
            </p:cNvPr>
            <p:cNvCxnSpPr>
              <a:cxnSpLocks noChangeShapeType="1"/>
              <a:stCxn id="33827" idx="1"/>
              <a:endCxn id="33828" idx="5"/>
            </p:cNvCxnSpPr>
            <p:nvPr/>
          </p:nvCxnSpPr>
          <p:spPr bwMode="auto">
            <a:xfrm flipH="1" flipV="1">
              <a:off x="3490" y="2098"/>
              <a:ext cx="398" cy="302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833" name="AutoShape 43">
              <a:extLst>
                <a:ext uri="{FF2B5EF4-FFF2-40B4-BE49-F238E27FC236}">
                  <a16:creationId xmlns:a16="http://schemas.microsoft.com/office/drawing/2014/main" id="{E58165C3-FDE5-4838-9D8F-33C2A8AFBC57}"/>
                </a:ext>
              </a:extLst>
            </p:cNvPr>
            <p:cNvCxnSpPr>
              <a:cxnSpLocks noChangeShapeType="1"/>
              <a:stCxn id="33826" idx="7"/>
              <a:endCxn id="33828" idx="3"/>
            </p:cNvCxnSpPr>
            <p:nvPr/>
          </p:nvCxnSpPr>
          <p:spPr bwMode="auto">
            <a:xfrm flipV="1">
              <a:off x="3044" y="2098"/>
              <a:ext cx="378" cy="302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3834" name="AutoShape 44">
              <a:extLst>
                <a:ext uri="{FF2B5EF4-FFF2-40B4-BE49-F238E27FC236}">
                  <a16:creationId xmlns:a16="http://schemas.microsoft.com/office/drawing/2014/main" id="{992CED01-4B45-4EA0-B249-2089DFE1AA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2496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cxnSp>
          <p:nvCxnSpPr>
            <p:cNvPr id="33835" name="AutoShape 45">
              <a:extLst>
                <a:ext uri="{FF2B5EF4-FFF2-40B4-BE49-F238E27FC236}">
                  <a16:creationId xmlns:a16="http://schemas.microsoft.com/office/drawing/2014/main" id="{5EBC6887-AF8A-46ED-89E9-74AFB478D549}"/>
                </a:ext>
              </a:extLst>
            </p:cNvPr>
            <p:cNvCxnSpPr>
              <a:cxnSpLocks noChangeShapeType="1"/>
              <a:stCxn id="33824" idx="7"/>
              <a:endCxn id="33834" idx="4"/>
            </p:cNvCxnSpPr>
            <p:nvPr/>
          </p:nvCxnSpPr>
          <p:spPr bwMode="auto">
            <a:xfrm flipV="1">
              <a:off x="3236" y="2592"/>
              <a:ext cx="220" cy="336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836" name="AutoShape 46">
              <a:extLst>
                <a:ext uri="{FF2B5EF4-FFF2-40B4-BE49-F238E27FC236}">
                  <a16:creationId xmlns:a16="http://schemas.microsoft.com/office/drawing/2014/main" id="{383C76BC-2584-439F-A1A4-7A2A5098C8B7}"/>
                </a:ext>
              </a:extLst>
            </p:cNvPr>
            <p:cNvCxnSpPr>
              <a:cxnSpLocks noChangeShapeType="1"/>
              <a:stCxn id="33825" idx="1"/>
              <a:endCxn id="33834" idx="4"/>
            </p:cNvCxnSpPr>
            <p:nvPr/>
          </p:nvCxnSpPr>
          <p:spPr bwMode="auto">
            <a:xfrm flipH="1" flipV="1">
              <a:off x="3456" y="2592"/>
              <a:ext cx="240" cy="336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837" name="AutoShape 47">
              <a:extLst>
                <a:ext uri="{FF2B5EF4-FFF2-40B4-BE49-F238E27FC236}">
                  <a16:creationId xmlns:a16="http://schemas.microsoft.com/office/drawing/2014/main" id="{1294D531-90FD-472F-86BF-8CA24B623541}"/>
                </a:ext>
              </a:extLst>
            </p:cNvPr>
            <p:cNvCxnSpPr>
              <a:cxnSpLocks noChangeShapeType="1"/>
              <a:stCxn id="33826" idx="5"/>
              <a:endCxn id="33834" idx="2"/>
            </p:cNvCxnSpPr>
            <p:nvPr/>
          </p:nvCxnSpPr>
          <p:spPr bwMode="auto">
            <a:xfrm>
              <a:off x="3044" y="2468"/>
              <a:ext cx="364" cy="76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838" name="AutoShape 48">
              <a:extLst>
                <a:ext uri="{FF2B5EF4-FFF2-40B4-BE49-F238E27FC236}">
                  <a16:creationId xmlns:a16="http://schemas.microsoft.com/office/drawing/2014/main" id="{156C082E-1A45-4D53-B312-C4DB80E3210F}"/>
                </a:ext>
              </a:extLst>
            </p:cNvPr>
            <p:cNvCxnSpPr>
              <a:cxnSpLocks noChangeShapeType="1"/>
              <a:stCxn id="33834" idx="6"/>
              <a:endCxn id="33827" idx="3"/>
            </p:cNvCxnSpPr>
            <p:nvPr/>
          </p:nvCxnSpPr>
          <p:spPr bwMode="auto">
            <a:xfrm flipV="1">
              <a:off x="3504" y="2468"/>
              <a:ext cx="384" cy="76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839" name="AutoShape 49">
              <a:extLst>
                <a:ext uri="{FF2B5EF4-FFF2-40B4-BE49-F238E27FC236}">
                  <a16:creationId xmlns:a16="http://schemas.microsoft.com/office/drawing/2014/main" id="{1A69FA5B-5134-4CD8-B164-57D8FBF6113F}"/>
                </a:ext>
              </a:extLst>
            </p:cNvPr>
            <p:cNvCxnSpPr>
              <a:cxnSpLocks noChangeShapeType="1"/>
              <a:stCxn id="33834" idx="0"/>
              <a:endCxn id="33828" idx="4"/>
            </p:cNvCxnSpPr>
            <p:nvPr/>
          </p:nvCxnSpPr>
          <p:spPr bwMode="auto">
            <a:xfrm flipV="1">
              <a:off x="3456" y="2112"/>
              <a:ext cx="0" cy="384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5" name="Group 50">
            <a:extLst>
              <a:ext uri="{FF2B5EF4-FFF2-40B4-BE49-F238E27FC236}">
                <a16:creationId xmlns:a16="http://schemas.microsoft.com/office/drawing/2014/main" id="{0459FC9A-E569-4379-AFB1-790C6E5AA54E}"/>
              </a:ext>
            </a:extLst>
          </p:cNvPr>
          <p:cNvGrpSpPr>
            <a:grpSpLocks/>
          </p:cNvGrpSpPr>
          <p:nvPr/>
        </p:nvGrpSpPr>
        <p:grpSpPr bwMode="auto">
          <a:xfrm>
            <a:off x="6911975" y="2978150"/>
            <a:ext cx="1600200" cy="1524000"/>
            <a:chOff x="4354" y="2050"/>
            <a:chExt cx="1008" cy="960"/>
          </a:xfrm>
        </p:grpSpPr>
        <p:sp>
          <p:nvSpPr>
            <p:cNvPr id="33805" name="AutoShape 51">
              <a:extLst>
                <a:ext uri="{FF2B5EF4-FFF2-40B4-BE49-F238E27FC236}">
                  <a16:creationId xmlns:a16="http://schemas.microsoft.com/office/drawing/2014/main" id="{4ADDEDF1-8609-4B8D-9322-347468ECA8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4" y="2914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33806" name="AutoShape 52">
              <a:extLst>
                <a:ext uri="{FF2B5EF4-FFF2-40B4-BE49-F238E27FC236}">
                  <a16:creationId xmlns:a16="http://schemas.microsoft.com/office/drawing/2014/main" id="{FB851BCB-D1AA-4398-9D18-3B3F21E18A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6" y="2914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33807" name="AutoShape 53">
              <a:extLst>
                <a:ext uri="{FF2B5EF4-FFF2-40B4-BE49-F238E27FC236}">
                  <a16:creationId xmlns:a16="http://schemas.microsoft.com/office/drawing/2014/main" id="{6453B583-486D-4A86-AD90-9D361EC0FC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54" y="2482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33808" name="AutoShape 54">
              <a:extLst>
                <a:ext uri="{FF2B5EF4-FFF2-40B4-BE49-F238E27FC236}">
                  <a16:creationId xmlns:a16="http://schemas.microsoft.com/office/drawing/2014/main" id="{7C3B68C3-7ECA-4B9B-8081-0F8616D55E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66" y="2482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33809" name="AutoShape 55">
              <a:extLst>
                <a:ext uri="{FF2B5EF4-FFF2-40B4-BE49-F238E27FC236}">
                  <a16:creationId xmlns:a16="http://schemas.microsoft.com/office/drawing/2014/main" id="{494E53F3-AFB9-4B5B-A2D2-6AA83F22A8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4" y="2050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cxnSp>
          <p:nvCxnSpPr>
            <p:cNvPr id="33810" name="AutoShape 56">
              <a:extLst>
                <a:ext uri="{FF2B5EF4-FFF2-40B4-BE49-F238E27FC236}">
                  <a16:creationId xmlns:a16="http://schemas.microsoft.com/office/drawing/2014/main" id="{486F0876-DB1C-4479-B407-43F9D3F13DFD}"/>
                </a:ext>
              </a:extLst>
            </p:cNvPr>
            <p:cNvCxnSpPr>
              <a:cxnSpLocks noChangeShapeType="1"/>
              <a:stCxn id="33807" idx="4"/>
              <a:endCxn id="33805" idx="1"/>
            </p:cNvCxnSpPr>
            <p:nvPr/>
          </p:nvCxnSpPr>
          <p:spPr bwMode="auto">
            <a:xfrm>
              <a:off x="4402" y="2578"/>
              <a:ext cx="206" cy="350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811" name="AutoShape 57">
              <a:extLst>
                <a:ext uri="{FF2B5EF4-FFF2-40B4-BE49-F238E27FC236}">
                  <a16:creationId xmlns:a16="http://schemas.microsoft.com/office/drawing/2014/main" id="{AF4C9C83-98C8-486C-A982-85C4A2FD4BEA}"/>
                </a:ext>
              </a:extLst>
            </p:cNvPr>
            <p:cNvCxnSpPr>
              <a:cxnSpLocks noChangeShapeType="1"/>
              <a:stCxn id="33805" idx="6"/>
              <a:endCxn id="33806" idx="2"/>
            </p:cNvCxnSpPr>
            <p:nvPr/>
          </p:nvCxnSpPr>
          <p:spPr bwMode="auto">
            <a:xfrm>
              <a:off x="4690" y="2962"/>
              <a:ext cx="336" cy="0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812" name="AutoShape 58">
              <a:extLst>
                <a:ext uri="{FF2B5EF4-FFF2-40B4-BE49-F238E27FC236}">
                  <a16:creationId xmlns:a16="http://schemas.microsoft.com/office/drawing/2014/main" id="{CDF7DB0F-ED1F-4010-877F-A8B7103BF801}"/>
                </a:ext>
              </a:extLst>
            </p:cNvPr>
            <p:cNvCxnSpPr>
              <a:cxnSpLocks noChangeShapeType="1"/>
              <a:stCxn id="33806" idx="7"/>
              <a:endCxn id="33808" idx="4"/>
            </p:cNvCxnSpPr>
            <p:nvPr/>
          </p:nvCxnSpPr>
          <p:spPr bwMode="auto">
            <a:xfrm flipV="1">
              <a:off x="5108" y="2578"/>
              <a:ext cx="206" cy="350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813" name="AutoShape 59">
              <a:extLst>
                <a:ext uri="{FF2B5EF4-FFF2-40B4-BE49-F238E27FC236}">
                  <a16:creationId xmlns:a16="http://schemas.microsoft.com/office/drawing/2014/main" id="{660872A5-068B-40C0-8051-626037BB9138}"/>
                </a:ext>
              </a:extLst>
            </p:cNvPr>
            <p:cNvCxnSpPr>
              <a:cxnSpLocks noChangeShapeType="1"/>
              <a:stCxn id="33808" idx="0"/>
              <a:endCxn id="33815" idx="5"/>
            </p:cNvCxnSpPr>
            <p:nvPr/>
          </p:nvCxnSpPr>
          <p:spPr bwMode="auto">
            <a:xfrm flipH="1" flipV="1">
              <a:off x="5108" y="2132"/>
              <a:ext cx="206" cy="350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814" name="AutoShape 60">
              <a:extLst>
                <a:ext uri="{FF2B5EF4-FFF2-40B4-BE49-F238E27FC236}">
                  <a16:creationId xmlns:a16="http://schemas.microsoft.com/office/drawing/2014/main" id="{BE094909-4227-4091-8696-C767E1680504}"/>
                </a:ext>
              </a:extLst>
            </p:cNvPr>
            <p:cNvCxnSpPr>
              <a:cxnSpLocks noChangeShapeType="1"/>
              <a:stCxn id="33807" idx="0"/>
              <a:endCxn id="33809" idx="3"/>
            </p:cNvCxnSpPr>
            <p:nvPr/>
          </p:nvCxnSpPr>
          <p:spPr bwMode="auto">
            <a:xfrm flipV="1">
              <a:off x="4402" y="2132"/>
              <a:ext cx="206" cy="350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3815" name="AutoShape 61">
              <a:extLst>
                <a:ext uri="{FF2B5EF4-FFF2-40B4-BE49-F238E27FC236}">
                  <a16:creationId xmlns:a16="http://schemas.microsoft.com/office/drawing/2014/main" id="{1FE43A65-DFE0-4ADD-BBB8-513CA73B0D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6" y="2050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cxnSp>
          <p:nvCxnSpPr>
            <p:cNvPr id="33816" name="AutoShape 62">
              <a:extLst>
                <a:ext uri="{FF2B5EF4-FFF2-40B4-BE49-F238E27FC236}">
                  <a16:creationId xmlns:a16="http://schemas.microsoft.com/office/drawing/2014/main" id="{1151358F-CF83-4448-8A7E-9502F4C62076}"/>
                </a:ext>
              </a:extLst>
            </p:cNvPr>
            <p:cNvCxnSpPr>
              <a:cxnSpLocks noChangeShapeType="1"/>
              <a:stCxn id="33809" idx="6"/>
              <a:endCxn id="33815" idx="2"/>
            </p:cNvCxnSpPr>
            <p:nvPr/>
          </p:nvCxnSpPr>
          <p:spPr bwMode="auto">
            <a:xfrm>
              <a:off x="4690" y="2098"/>
              <a:ext cx="336" cy="0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3817" name="AutoShape 63">
              <a:extLst>
                <a:ext uri="{FF2B5EF4-FFF2-40B4-BE49-F238E27FC236}">
                  <a16:creationId xmlns:a16="http://schemas.microsoft.com/office/drawing/2014/main" id="{7A6EBAD9-B2AE-4144-9583-4867D3DA18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" y="2484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cxnSp>
          <p:nvCxnSpPr>
            <p:cNvPr id="33818" name="AutoShape 64">
              <a:extLst>
                <a:ext uri="{FF2B5EF4-FFF2-40B4-BE49-F238E27FC236}">
                  <a16:creationId xmlns:a16="http://schemas.microsoft.com/office/drawing/2014/main" id="{85CEED1C-BD96-4440-8700-5E5C41F97BC1}"/>
                </a:ext>
              </a:extLst>
            </p:cNvPr>
            <p:cNvCxnSpPr>
              <a:cxnSpLocks noChangeShapeType="1"/>
              <a:stCxn id="33805" idx="7"/>
              <a:endCxn id="33817" idx="4"/>
            </p:cNvCxnSpPr>
            <p:nvPr/>
          </p:nvCxnSpPr>
          <p:spPr bwMode="auto">
            <a:xfrm flipV="1">
              <a:off x="4676" y="2580"/>
              <a:ext cx="172" cy="348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819" name="AutoShape 65">
              <a:extLst>
                <a:ext uri="{FF2B5EF4-FFF2-40B4-BE49-F238E27FC236}">
                  <a16:creationId xmlns:a16="http://schemas.microsoft.com/office/drawing/2014/main" id="{DC12A612-B106-405A-B752-19B611AEC3FF}"/>
                </a:ext>
              </a:extLst>
            </p:cNvPr>
            <p:cNvCxnSpPr>
              <a:cxnSpLocks noChangeShapeType="1"/>
              <a:stCxn id="33806" idx="1"/>
              <a:endCxn id="33817" idx="4"/>
            </p:cNvCxnSpPr>
            <p:nvPr/>
          </p:nvCxnSpPr>
          <p:spPr bwMode="auto">
            <a:xfrm flipH="1" flipV="1">
              <a:off x="4848" y="2580"/>
              <a:ext cx="192" cy="348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820" name="AutoShape 66">
              <a:extLst>
                <a:ext uri="{FF2B5EF4-FFF2-40B4-BE49-F238E27FC236}">
                  <a16:creationId xmlns:a16="http://schemas.microsoft.com/office/drawing/2014/main" id="{44653399-D62F-4E1F-8EFF-5199F35F8284}"/>
                </a:ext>
              </a:extLst>
            </p:cNvPr>
            <p:cNvCxnSpPr>
              <a:cxnSpLocks noChangeShapeType="1"/>
              <a:stCxn id="33807" idx="6"/>
              <a:endCxn id="33817" idx="2"/>
            </p:cNvCxnSpPr>
            <p:nvPr/>
          </p:nvCxnSpPr>
          <p:spPr bwMode="auto">
            <a:xfrm>
              <a:off x="4450" y="2530"/>
              <a:ext cx="350" cy="2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821" name="AutoShape 67">
              <a:extLst>
                <a:ext uri="{FF2B5EF4-FFF2-40B4-BE49-F238E27FC236}">
                  <a16:creationId xmlns:a16="http://schemas.microsoft.com/office/drawing/2014/main" id="{CBAE0847-6051-4BF1-9799-62FC9D15F13F}"/>
                </a:ext>
              </a:extLst>
            </p:cNvPr>
            <p:cNvCxnSpPr>
              <a:cxnSpLocks noChangeShapeType="1"/>
              <a:stCxn id="33817" idx="6"/>
              <a:endCxn id="33808" idx="2"/>
            </p:cNvCxnSpPr>
            <p:nvPr/>
          </p:nvCxnSpPr>
          <p:spPr bwMode="auto">
            <a:xfrm flipV="1">
              <a:off x="4896" y="2530"/>
              <a:ext cx="370" cy="2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822" name="AutoShape 68">
              <a:extLst>
                <a:ext uri="{FF2B5EF4-FFF2-40B4-BE49-F238E27FC236}">
                  <a16:creationId xmlns:a16="http://schemas.microsoft.com/office/drawing/2014/main" id="{AEEC9774-175F-49E4-AF43-074A81F855A1}"/>
                </a:ext>
              </a:extLst>
            </p:cNvPr>
            <p:cNvCxnSpPr>
              <a:cxnSpLocks noChangeShapeType="1"/>
              <a:stCxn id="33817" idx="0"/>
              <a:endCxn id="33809" idx="5"/>
            </p:cNvCxnSpPr>
            <p:nvPr/>
          </p:nvCxnSpPr>
          <p:spPr bwMode="auto">
            <a:xfrm flipH="1" flipV="1">
              <a:off x="4676" y="2132"/>
              <a:ext cx="172" cy="352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823" name="AutoShape 69">
              <a:extLst>
                <a:ext uri="{FF2B5EF4-FFF2-40B4-BE49-F238E27FC236}">
                  <a16:creationId xmlns:a16="http://schemas.microsoft.com/office/drawing/2014/main" id="{BECD19A4-E6F9-48C4-8EDB-569C9476AED0}"/>
                </a:ext>
              </a:extLst>
            </p:cNvPr>
            <p:cNvCxnSpPr>
              <a:cxnSpLocks noChangeShapeType="1"/>
              <a:stCxn id="33817" idx="0"/>
              <a:endCxn id="33815" idx="3"/>
            </p:cNvCxnSpPr>
            <p:nvPr/>
          </p:nvCxnSpPr>
          <p:spPr bwMode="auto">
            <a:xfrm flipV="1">
              <a:off x="4848" y="2132"/>
              <a:ext cx="192" cy="352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3804" name="Text Box 2">
            <a:extLst>
              <a:ext uri="{FF2B5EF4-FFF2-40B4-BE49-F238E27FC236}">
                <a16:creationId xmlns:a16="http://schemas.microsoft.com/office/drawing/2014/main" id="{F5297981-1833-4454-9B4D-49415C9380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5375" y="15875"/>
            <a:ext cx="55086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>
                <a:latin typeface="Times New Roman" panose="02020603050405020304" pitchFamily="18" charset="0"/>
                <a:cs typeface="Arial" panose="020B0604020202020204" pitchFamily="34" charset="0"/>
                <a:sym typeface="Webdings" panose="05030102010509060703" pitchFamily="18" charset="2"/>
              </a:rPr>
              <a:t>10.2 </a:t>
            </a:r>
            <a:r>
              <a:rPr kumimoji="1" lang="en-US" altLang="zh-CN" sz="1800">
                <a:latin typeface="Times New Roman" panose="02020603050405020304" pitchFamily="18" charset="0"/>
                <a:cs typeface="Arial" panose="020B0604020202020204" pitchFamily="34" charset="0"/>
              </a:rPr>
              <a:t>Graph Terminology  and Special Types of Graphs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0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90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0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190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0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1903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1903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0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903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1903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0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1903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1903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0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1903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1903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90339" grpId="0" build="p" bldLvl="2"/>
      <p:bldP spid="2190340" grpId="0" autoUpdateAnimBg="0"/>
      <p:bldP spid="2190341" grpId="0" autoUpdateAnimBg="0"/>
      <p:bldP spid="2190342" grpId="0" autoUpdateAnimBg="0"/>
      <p:bldP spid="2190343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灯片编号占位符 1">
            <a:extLst>
              <a:ext uri="{FF2B5EF4-FFF2-40B4-BE49-F238E27FC236}">
                <a16:creationId xmlns:a16="http://schemas.microsoft.com/office/drawing/2014/main" id="{1A3FA6F2-F036-4350-B67C-25AEF0B69F4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9pPr>
          </a:lstStyle>
          <a:p>
            <a:fld id="{227A41C4-2654-46F5-AE2A-F57D985B190A}" type="slidenum">
              <a:rPr lang="zh-CN" altLang="en-US" sz="1400" b="0">
                <a:latin typeface="Arial" panose="020B0604020202020204" pitchFamily="34" charset="0"/>
              </a:rPr>
              <a:pPr/>
              <a:t>22</a:t>
            </a:fld>
            <a:endParaRPr lang="en-US" altLang="zh-CN" sz="1400" b="0">
              <a:latin typeface="Arial" panose="020B0604020202020204" pitchFamily="34" charset="0"/>
            </a:endParaRPr>
          </a:p>
        </p:txBody>
      </p:sp>
      <p:sp>
        <p:nvSpPr>
          <p:cNvPr id="2191363" name="Text Box 3">
            <a:extLst>
              <a:ext uri="{FF2B5EF4-FFF2-40B4-BE49-F238E27FC236}">
                <a16:creationId xmlns:a16="http://schemas.microsoft.com/office/drawing/2014/main" id="{EB06BFA8-FE2D-4150-840B-8C8B785813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188" y="642938"/>
            <a:ext cx="8424862" cy="175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85775" indent="-485775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>
                <a:solidFill>
                  <a:srgbClr val="33CC33"/>
                </a:solidFill>
                <a:latin typeface="Times New Roman" panose="02020603050405020304" pitchFamily="18" charset="0"/>
              </a:rPr>
              <a:t>(4) </a:t>
            </a:r>
            <a:r>
              <a:rPr kumimoji="1" lang="en-US" altLang="zh-CN" i="1">
                <a:solidFill>
                  <a:srgbClr val="33CC33"/>
                </a:solidFill>
                <a:latin typeface="Times New Roman" panose="02020603050405020304" pitchFamily="18" charset="0"/>
              </a:rPr>
              <a:t>n-Cubes</a:t>
            </a:r>
            <a:r>
              <a:rPr kumimoji="1" lang="en-US" altLang="zh-CN">
                <a:solidFill>
                  <a:srgbClr val="33CC33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i="1">
                <a:solidFill>
                  <a:srgbClr val="33CC33"/>
                </a:solidFill>
                <a:latin typeface="Times New Roman" panose="02020603050405020304" pitchFamily="18" charset="0"/>
              </a:rPr>
              <a:t>Q</a:t>
            </a:r>
            <a:r>
              <a:rPr kumimoji="1" lang="en-US" altLang="zh-CN" i="1" baseline="-25000">
                <a:solidFill>
                  <a:srgbClr val="33CC33"/>
                </a:solidFill>
                <a:latin typeface="Times New Roman" panose="02020603050405020304" pitchFamily="18" charset="0"/>
              </a:rPr>
              <a:t>n</a:t>
            </a:r>
            <a:r>
              <a:rPr kumimoji="1" lang="en-US" altLang="zh-CN">
                <a:solidFill>
                  <a:srgbClr val="33CC33"/>
                </a:solidFill>
                <a:latin typeface="Times New Roman" panose="02020603050405020304" pitchFamily="18" charset="0"/>
              </a:rPr>
              <a:t> (</a:t>
            </a:r>
            <a:r>
              <a:rPr kumimoji="1" lang="en-US" altLang="zh-CN" i="1">
                <a:solidFill>
                  <a:srgbClr val="33CC33"/>
                </a:solidFill>
                <a:latin typeface="Times New Roman" panose="02020603050405020304" pitchFamily="18" charset="0"/>
              </a:rPr>
              <a:t>n</a:t>
            </a:r>
            <a:r>
              <a:rPr kumimoji="1" lang="en-US" altLang="zh-CN">
                <a:solidFill>
                  <a:srgbClr val="33CC33"/>
                </a:solidFill>
                <a:latin typeface="Times New Roman" panose="02020603050405020304" pitchFamily="18" charset="0"/>
              </a:rPr>
              <a:t>&gt;0)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>
                <a:solidFill>
                  <a:schemeClr val="accent1"/>
                </a:solidFill>
                <a:latin typeface="Times New Roman" panose="02020603050405020304" pitchFamily="18" charset="0"/>
              </a:rPr>
              <a:t>      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Q</a:t>
            </a:r>
            <a:r>
              <a:rPr kumimoji="1" lang="en-US" altLang="zh-CN" i="1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n</a:t>
            </a:r>
            <a:r>
              <a:rPr kumimoji="1" lang="en-US" altLang="zh-CN">
                <a:latin typeface="Times New Roman" panose="02020603050405020304" pitchFamily="18" charset="0"/>
              </a:rPr>
              <a:t> is the graph with 2</a:t>
            </a:r>
            <a:r>
              <a:rPr kumimoji="1" lang="en-US" altLang="zh-CN" i="1" baseline="30000">
                <a:latin typeface="Times New Roman" panose="02020603050405020304" pitchFamily="18" charset="0"/>
              </a:rPr>
              <a:t>n</a:t>
            </a:r>
            <a:r>
              <a:rPr kumimoji="1" lang="en-US" altLang="zh-CN">
                <a:latin typeface="Times New Roman" panose="02020603050405020304" pitchFamily="18" charset="0"/>
              </a:rPr>
              <a:t> vertices representing bit strings of length </a:t>
            </a:r>
            <a:r>
              <a:rPr kumimoji="1" lang="en-US" altLang="zh-CN" i="1">
                <a:latin typeface="Times New Roman" panose="02020603050405020304" pitchFamily="18" charset="0"/>
              </a:rPr>
              <a:t>n</a:t>
            </a:r>
            <a:r>
              <a:rPr kumimoji="1" lang="en-US" altLang="zh-CN">
                <a:latin typeface="Times New Roman" panose="02020603050405020304" pitchFamily="18" charset="0"/>
              </a:rPr>
              <a:t>. An edge exists between two vertices that differ in exactly one bit position.</a:t>
            </a:r>
          </a:p>
        </p:txBody>
      </p:sp>
      <p:sp>
        <p:nvSpPr>
          <p:cNvPr id="2191364" name="Text Box 4">
            <a:extLst>
              <a:ext uri="{FF2B5EF4-FFF2-40B4-BE49-F238E27FC236}">
                <a16:creationId xmlns:a16="http://schemas.microsoft.com/office/drawing/2014/main" id="{BB9C1543-8DA7-41D7-9EB7-8D69EFCA2A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2175" y="4892675"/>
            <a:ext cx="685800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b="0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Q</a:t>
            </a:r>
            <a:r>
              <a:rPr lang="en-US" altLang="zh-CN" b="0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</a:t>
            </a:r>
          </a:p>
        </p:txBody>
      </p:sp>
      <p:sp>
        <p:nvSpPr>
          <p:cNvPr id="2191365" name="Text Box 5">
            <a:extLst>
              <a:ext uri="{FF2B5EF4-FFF2-40B4-BE49-F238E27FC236}">
                <a16:creationId xmlns:a16="http://schemas.microsoft.com/office/drawing/2014/main" id="{AA33A8DA-198D-48A3-B4D6-3126BC03B0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4914900"/>
            <a:ext cx="685800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b="0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Q</a:t>
            </a:r>
            <a:r>
              <a:rPr lang="en-US" altLang="zh-CN" b="0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</a:p>
        </p:txBody>
      </p:sp>
      <p:sp>
        <p:nvSpPr>
          <p:cNvPr id="2191366" name="Text Box 6">
            <a:extLst>
              <a:ext uri="{FF2B5EF4-FFF2-40B4-BE49-F238E27FC236}">
                <a16:creationId xmlns:a16="http://schemas.microsoft.com/office/drawing/2014/main" id="{80FD5BBA-7134-40FB-BA68-EE4A986E10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4914900"/>
            <a:ext cx="685800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b="0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Q</a:t>
            </a:r>
            <a:r>
              <a:rPr lang="en-US" altLang="zh-CN" b="0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3</a:t>
            </a:r>
          </a:p>
        </p:txBody>
      </p:sp>
      <p:grpSp>
        <p:nvGrpSpPr>
          <p:cNvPr id="2" name="Group 7">
            <a:extLst>
              <a:ext uri="{FF2B5EF4-FFF2-40B4-BE49-F238E27FC236}">
                <a16:creationId xmlns:a16="http://schemas.microsoft.com/office/drawing/2014/main" id="{8DC41E78-16DC-4D3D-8ACF-44C08B1EE5A6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4000500"/>
            <a:ext cx="1905000" cy="609600"/>
            <a:chOff x="240" y="2640"/>
            <a:chExt cx="1200" cy="384"/>
          </a:xfrm>
        </p:grpSpPr>
        <p:sp>
          <p:nvSpPr>
            <p:cNvPr id="34870" name="AutoShape 8">
              <a:extLst>
                <a:ext uri="{FF2B5EF4-FFF2-40B4-BE49-F238E27FC236}">
                  <a16:creationId xmlns:a16="http://schemas.microsoft.com/office/drawing/2014/main" id="{C9828CF6-6C32-4BFD-9769-CBF363F152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2928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34871" name="AutoShape 9">
              <a:extLst>
                <a:ext uri="{FF2B5EF4-FFF2-40B4-BE49-F238E27FC236}">
                  <a16:creationId xmlns:a16="http://schemas.microsoft.com/office/drawing/2014/main" id="{07B26D82-1B96-4BE4-A7D2-600E3DA19A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2928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cxnSp>
          <p:nvCxnSpPr>
            <p:cNvPr id="34872" name="AutoShape 10">
              <a:extLst>
                <a:ext uri="{FF2B5EF4-FFF2-40B4-BE49-F238E27FC236}">
                  <a16:creationId xmlns:a16="http://schemas.microsoft.com/office/drawing/2014/main" id="{B80AF4CF-6160-4523-987C-E7342ACE7D3E}"/>
                </a:ext>
              </a:extLst>
            </p:cNvPr>
            <p:cNvCxnSpPr>
              <a:cxnSpLocks noChangeShapeType="1"/>
              <a:stCxn id="34870" idx="6"/>
              <a:endCxn id="34871" idx="2"/>
            </p:cNvCxnSpPr>
            <p:nvPr/>
          </p:nvCxnSpPr>
          <p:spPr bwMode="auto">
            <a:xfrm>
              <a:off x="384" y="2976"/>
              <a:ext cx="672" cy="0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191371" name="Text Box 11">
              <a:extLst>
                <a:ext uri="{FF2B5EF4-FFF2-40B4-BE49-F238E27FC236}">
                  <a16:creationId xmlns:a16="http://schemas.microsoft.com/office/drawing/2014/main" id="{EDA4E0DE-A784-4C07-8233-97BDEF72A6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" y="2640"/>
              <a:ext cx="432" cy="2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0</a:t>
              </a:r>
              <a:endParaRPr lang="en-US" altLang="zh-CN" sz="2000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2191372" name="Text Box 12">
              <a:extLst>
                <a:ext uri="{FF2B5EF4-FFF2-40B4-BE49-F238E27FC236}">
                  <a16:creationId xmlns:a16="http://schemas.microsoft.com/office/drawing/2014/main" id="{D8A65CDC-B6CA-435A-B45E-94B1EA24C7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8" y="2640"/>
              <a:ext cx="432" cy="2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1</a:t>
              </a:r>
            </a:p>
          </p:txBody>
        </p:sp>
      </p:grpSp>
      <p:grpSp>
        <p:nvGrpSpPr>
          <p:cNvPr id="3" name="Group 13">
            <a:extLst>
              <a:ext uri="{FF2B5EF4-FFF2-40B4-BE49-F238E27FC236}">
                <a16:creationId xmlns:a16="http://schemas.microsoft.com/office/drawing/2014/main" id="{ECDF68BA-A52A-458B-A0C5-2716EBA2FDCC}"/>
              </a:ext>
            </a:extLst>
          </p:cNvPr>
          <p:cNvGrpSpPr>
            <a:grpSpLocks/>
          </p:cNvGrpSpPr>
          <p:nvPr/>
        </p:nvGrpSpPr>
        <p:grpSpPr bwMode="auto">
          <a:xfrm>
            <a:off x="2438400" y="3238500"/>
            <a:ext cx="2590800" cy="1463675"/>
            <a:chOff x="1536" y="2160"/>
            <a:chExt cx="1632" cy="922"/>
          </a:xfrm>
        </p:grpSpPr>
        <p:grpSp>
          <p:nvGrpSpPr>
            <p:cNvPr id="34857" name="Group 14">
              <a:extLst>
                <a:ext uri="{FF2B5EF4-FFF2-40B4-BE49-F238E27FC236}">
                  <a16:creationId xmlns:a16="http://schemas.microsoft.com/office/drawing/2014/main" id="{D51C7BCB-6382-4927-98E1-443026E1E38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72" y="2256"/>
              <a:ext cx="816" cy="768"/>
              <a:chOff x="1646" y="2366"/>
              <a:chExt cx="816" cy="768"/>
            </a:xfrm>
          </p:grpSpPr>
          <p:sp>
            <p:nvSpPr>
              <p:cNvPr id="34862" name="AutoShape 15">
                <a:extLst>
                  <a:ext uri="{FF2B5EF4-FFF2-40B4-BE49-F238E27FC236}">
                    <a16:creationId xmlns:a16="http://schemas.microsoft.com/office/drawing/2014/main" id="{EBCDB80D-6CC1-4A59-99EE-47D7D959E9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46" y="3038"/>
                <a:ext cx="96" cy="96"/>
              </a:xfrm>
              <a:prstGeom prst="flowChartConnector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anose="02010600030101010101" pitchFamily="2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anose="02010600030101010101" pitchFamily="2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anose="02010600030101010101" pitchFamily="2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anose="02010600030101010101" pitchFamily="2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anose="02010600030101010101" pitchFamily="2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>
                  <a:ea typeface="楷体_GB2312" pitchFamily="49" charset="-122"/>
                </a:endParaRPr>
              </a:p>
            </p:txBody>
          </p:sp>
          <p:sp>
            <p:nvSpPr>
              <p:cNvPr id="34863" name="AutoShape 16">
                <a:extLst>
                  <a:ext uri="{FF2B5EF4-FFF2-40B4-BE49-F238E27FC236}">
                    <a16:creationId xmlns:a16="http://schemas.microsoft.com/office/drawing/2014/main" id="{3678DED9-58CF-4B60-BC81-F31ABC9692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66" y="3038"/>
                <a:ext cx="96" cy="96"/>
              </a:xfrm>
              <a:prstGeom prst="flowChartConnector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anose="02010600030101010101" pitchFamily="2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anose="02010600030101010101" pitchFamily="2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anose="02010600030101010101" pitchFamily="2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anose="02010600030101010101" pitchFamily="2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anose="02010600030101010101" pitchFamily="2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>
                  <a:ea typeface="楷体_GB2312" pitchFamily="49" charset="-122"/>
                </a:endParaRPr>
              </a:p>
            </p:txBody>
          </p:sp>
          <p:sp>
            <p:nvSpPr>
              <p:cNvPr id="34864" name="AutoShape 17">
                <a:extLst>
                  <a:ext uri="{FF2B5EF4-FFF2-40B4-BE49-F238E27FC236}">
                    <a16:creationId xmlns:a16="http://schemas.microsoft.com/office/drawing/2014/main" id="{E97305B6-D826-4F92-86DA-0018562735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46" y="2366"/>
                <a:ext cx="96" cy="96"/>
              </a:xfrm>
              <a:prstGeom prst="flowChartConnector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anose="02010600030101010101" pitchFamily="2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anose="02010600030101010101" pitchFamily="2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anose="02010600030101010101" pitchFamily="2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anose="02010600030101010101" pitchFamily="2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anose="02010600030101010101" pitchFamily="2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>
                  <a:ea typeface="楷体_GB2312" pitchFamily="49" charset="-122"/>
                </a:endParaRPr>
              </a:p>
            </p:txBody>
          </p:sp>
          <p:sp>
            <p:nvSpPr>
              <p:cNvPr id="34865" name="AutoShape 18">
                <a:extLst>
                  <a:ext uri="{FF2B5EF4-FFF2-40B4-BE49-F238E27FC236}">
                    <a16:creationId xmlns:a16="http://schemas.microsoft.com/office/drawing/2014/main" id="{5FE28301-9F9C-4050-8995-6F8D8B3FEC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66" y="2366"/>
                <a:ext cx="96" cy="96"/>
              </a:xfrm>
              <a:prstGeom prst="flowChartConnector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anose="02010600030101010101" pitchFamily="2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anose="02010600030101010101" pitchFamily="2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anose="02010600030101010101" pitchFamily="2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anose="02010600030101010101" pitchFamily="2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anose="02010600030101010101" pitchFamily="2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>
                  <a:ea typeface="楷体_GB2312" pitchFamily="49" charset="-122"/>
                </a:endParaRPr>
              </a:p>
            </p:txBody>
          </p:sp>
          <p:cxnSp>
            <p:nvCxnSpPr>
              <p:cNvPr id="34866" name="AutoShape 19">
                <a:extLst>
                  <a:ext uri="{FF2B5EF4-FFF2-40B4-BE49-F238E27FC236}">
                    <a16:creationId xmlns:a16="http://schemas.microsoft.com/office/drawing/2014/main" id="{BA305C6A-2506-439A-A2EE-31BE67D92BCC}"/>
                  </a:ext>
                </a:extLst>
              </p:cNvPr>
              <p:cNvCxnSpPr>
                <a:cxnSpLocks noChangeShapeType="1"/>
                <a:stCxn id="34862" idx="0"/>
                <a:endCxn id="34864" idx="4"/>
              </p:cNvCxnSpPr>
              <p:nvPr/>
            </p:nvCxnSpPr>
            <p:spPr bwMode="auto">
              <a:xfrm flipV="1">
                <a:off x="1694" y="2462"/>
                <a:ext cx="0" cy="576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4867" name="AutoShape 20">
                <a:extLst>
                  <a:ext uri="{FF2B5EF4-FFF2-40B4-BE49-F238E27FC236}">
                    <a16:creationId xmlns:a16="http://schemas.microsoft.com/office/drawing/2014/main" id="{26418143-6238-4F43-AA95-5542903CCD6C}"/>
                  </a:ext>
                </a:extLst>
              </p:cNvPr>
              <p:cNvCxnSpPr>
                <a:cxnSpLocks noChangeShapeType="1"/>
                <a:stCxn id="34864" idx="6"/>
                <a:endCxn id="34865" idx="2"/>
              </p:cNvCxnSpPr>
              <p:nvPr/>
            </p:nvCxnSpPr>
            <p:spPr bwMode="auto">
              <a:xfrm>
                <a:off x="1742" y="2414"/>
                <a:ext cx="624" cy="0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4868" name="AutoShape 21">
                <a:extLst>
                  <a:ext uri="{FF2B5EF4-FFF2-40B4-BE49-F238E27FC236}">
                    <a16:creationId xmlns:a16="http://schemas.microsoft.com/office/drawing/2014/main" id="{9B283460-A1B2-461A-AAC8-E12D0C177B06}"/>
                  </a:ext>
                </a:extLst>
              </p:cNvPr>
              <p:cNvCxnSpPr>
                <a:cxnSpLocks noChangeShapeType="1"/>
                <a:stCxn id="34865" idx="4"/>
                <a:endCxn id="34863" idx="0"/>
              </p:cNvCxnSpPr>
              <p:nvPr/>
            </p:nvCxnSpPr>
            <p:spPr bwMode="auto">
              <a:xfrm>
                <a:off x="2414" y="2462"/>
                <a:ext cx="0" cy="576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4869" name="AutoShape 22">
                <a:extLst>
                  <a:ext uri="{FF2B5EF4-FFF2-40B4-BE49-F238E27FC236}">
                    <a16:creationId xmlns:a16="http://schemas.microsoft.com/office/drawing/2014/main" id="{FD8E2C61-71CF-4F47-805C-73A97394CE57}"/>
                  </a:ext>
                </a:extLst>
              </p:cNvPr>
              <p:cNvCxnSpPr>
                <a:cxnSpLocks noChangeShapeType="1"/>
                <a:stCxn id="34862" idx="6"/>
                <a:endCxn id="34863" idx="2"/>
              </p:cNvCxnSpPr>
              <p:nvPr/>
            </p:nvCxnSpPr>
            <p:spPr bwMode="auto">
              <a:xfrm>
                <a:off x="1742" y="3086"/>
                <a:ext cx="624" cy="0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2191383" name="Text Box 23">
              <a:extLst>
                <a:ext uri="{FF2B5EF4-FFF2-40B4-BE49-F238E27FC236}">
                  <a16:creationId xmlns:a16="http://schemas.microsoft.com/office/drawing/2014/main" id="{02621050-6465-4D95-A136-85AC8ECF27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6" y="2832"/>
              <a:ext cx="432" cy="2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00</a:t>
              </a:r>
            </a:p>
          </p:txBody>
        </p:sp>
        <p:sp>
          <p:nvSpPr>
            <p:cNvPr id="2191384" name="Text Box 24">
              <a:extLst>
                <a:ext uri="{FF2B5EF4-FFF2-40B4-BE49-F238E27FC236}">
                  <a16:creationId xmlns:a16="http://schemas.microsoft.com/office/drawing/2014/main" id="{BDC0F80C-0102-4274-B6A1-CB8A7C0115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6" y="2832"/>
              <a:ext cx="432" cy="2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01</a:t>
              </a:r>
            </a:p>
          </p:txBody>
        </p:sp>
        <p:sp>
          <p:nvSpPr>
            <p:cNvPr id="2191385" name="Text Box 25">
              <a:extLst>
                <a:ext uri="{FF2B5EF4-FFF2-40B4-BE49-F238E27FC236}">
                  <a16:creationId xmlns:a16="http://schemas.microsoft.com/office/drawing/2014/main" id="{817DFA2C-6D0F-49C9-8D71-F704AF0B73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6" y="2160"/>
              <a:ext cx="432" cy="2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11</a:t>
              </a:r>
            </a:p>
          </p:txBody>
        </p:sp>
        <p:sp>
          <p:nvSpPr>
            <p:cNvPr id="2191386" name="Text Box 26">
              <a:extLst>
                <a:ext uri="{FF2B5EF4-FFF2-40B4-BE49-F238E27FC236}">
                  <a16:creationId xmlns:a16="http://schemas.microsoft.com/office/drawing/2014/main" id="{A9289A53-CB2E-409B-B266-3607D03641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6" y="2160"/>
              <a:ext cx="432" cy="2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10</a:t>
              </a:r>
            </a:p>
          </p:txBody>
        </p:sp>
      </p:grpSp>
      <p:grpSp>
        <p:nvGrpSpPr>
          <p:cNvPr id="5" name="Group 27">
            <a:extLst>
              <a:ext uri="{FF2B5EF4-FFF2-40B4-BE49-F238E27FC236}">
                <a16:creationId xmlns:a16="http://schemas.microsoft.com/office/drawing/2014/main" id="{964B0FB6-8DE2-45F2-8F53-ABBFB1F559F8}"/>
              </a:ext>
            </a:extLst>
          </p:cNvPr>
          <p:cNvGrpSpPr>
            <a:grpSpLocks/>
          </p:cNvGrpSpPr>
          <p:nvPr/>
        </p:nvGrpSpPr>
        <p:grpSpPr bwMode="auto">
          <a:xfrm>
            <a:off x="5105400" y="2781300"/>
            <a:ext cx="3352800" cy="1920875"/>
            <a:chOff x="3216" y="1872"/>
            <a:chExt cx="2112" cy="1210"/>
          </a:xfrm>
        </p:grpSpPr>
        <p:grpSp>
          <p:nvGrpSpPr>
            <p:cNvPr id="34827" name="Group 28">
              <a:extLst>
                <a:ext uri="{FF2B5EF4-FFF2-40B4-BE49-F238E27FC236}">
                  <a16:creationId xmlns:a16="http://schemas.microsoft.com/office/drawing/2014/main" id="{E46E8152-A989-4C6D-AE0E-414E512FA0F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00" y="2256"/>
              <a:ext cx="816" cy="768"/>
              <a:chOff x="1646" y="2366"/>
              <a:chExt cx="816" cy="768"/>
            </a:xfrm>
          </p:grpSpPr>
          <p:sp>
            <p:nvSpPr>
              <p:cNvPr id="34849" name="AutoShape 29">
                <a:extLst>
                  <a:ext uri="{FF2B5EF4-FFF2-40B4-BE49-F238E27FC236}">
                    <a16:creationId xmlns:a16="http://schemas.microsoft.com/office/drawing/2014/main" id="{692C810E-B0D8-4459-86DF-0207E2D2D1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46" y="3038"/>
                <a:ext cx="96" cy="96"/>
              </a:xfrm>
              <a:prstGeom prst="flowChartConnector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anose="02010600030101010101" pitchFamily="2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anose="02010600030101010101" pitchFamily="2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anose="02010600030101010101" pitchFamily="2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anose="02010600030101010101" pitchFamily="2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anose="02010600030101010101" pitchFamily="2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>
                  <a:ea typeface="楷体_GB2312" pitchFamily="49" charset="-122"/>
                </a:endParaRPr>
              </a:p>
            </p:txBody>
          </p:sp>
          <p:sp>
            <p:nvSpPr>
              <p:cNvPr id="34850" name="AutoShape 30">
                <a:extLst>
                  <a:ext uri="{FF2B5EF4-FFF2-40B4-BE49-F238E27FC236}">
                    <a16:creationId xmlns:a16="http://schemas.microsoft.com/office/drawing/2014/main" id="{B5E7C84D-789F-46C4-8419-27B86F13D6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66" y="3038"/>
                <a:ext cx="96" cy="96"/>
              </a:xfrm>
              <a:prstGeom prst="flowChartConnector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anose="02010600030101010101" pitchFamily="2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anose="02010600030101010101" pitchFamily="2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anose="02010600030101010101" pitchFamily="2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anose="02010600030101010101" pitchFamily="2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anose="02010600030101010101" pitchFamily="2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>
                  <a:ea typeface="楷体_GB2312" pitchFamily="49" charset="-122"/>
                </a:endParaRPr>
              </a:p>
            </p:txBody>
          </p:sp>
          <p:sp>
            <p:nvSpPr>
              <p:cNvPr id="34851" name="AutoShape 31">
                <a:extLst>
                  <a:ext uri="{FF2B5EF4-FFF2-40B4-BE49-F238E27FC236}">
                    <a16:creationId xmlns:a16="http://schemas.microsoft.com/office/drawing/2014/main" id="{7EE17472-0D53-40B9-8494-A720DA02C5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46" y="2366"/>
                <a:ext cx="96" cy="96"/>
              </a:xfrm>
              <a:prstGeom prst="flowChartConnector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anose="02010600030101010101" pitchFamily="2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anose="02010600030101010101" pitchFamily="2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anose="02010600030101010101" pitchFamily="2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anose="02010600030101010101" pitchFamily="2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anose="02010600030101010101" pitchFamily="2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>
                  <a:ea typeface="楷体_GB2312" pitchFamily="49" charset="-122"/>
                </a:endParaRPr>
              </a:p>
            </p:txBody>
          </p:sp>
          <p:sp>
            <p:nvSpPr>
              <p:cNvPr id="34852" name="AutoShape 32">
                <a:extLst>
                  <a:ext uri="{FF2B5EF4-FFF2-40B4-BE49-F238E27FC236}">
                    <a16:creationId xmlns:a16="http://schemas.microsoft.com/office/drawing/2014/main" id="{C5DCACE7-882B-450A-926F-7920C90A91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66" y="2366"/>
                <a:ext cx="96" cy="96"/>
              </a:xfrm>
              <a:prstGeom prst="flowChartConnector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anose="02010600030101010101" pitchFamily="2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anose="02010600030101010101" pitchFamily="2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anose="02010600030101010101" pitchFamily="2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anose="02010600030101010101" pitchFamily="2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anose="02010600030101010101" pitchFamily="2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>
                  <a:ea typeface="楷体_GB2312" pitchFamily="49" charset="-122"/>
                </a:endParaRPr>
              </a:p>
            </p:txBody>
          </p:sp>
          <p:cxnSp>
            <p:nvCxnSpPr>
              <p:cNvPr id="34853" name="AutoShape 33">
                <a:extLst>
                  <a:ext uri="{FF2B5EF4-FFF2-40B4-BE49-F238E27FC236}">
                    <a16:creationId xmlns:a16="http://schemas.microsoft.com/office/drawing/2014/main" id="{3DBC7542-F1D2-4A6F-953F-A7361E78C5ED}"/>
                  </a:ext>
                </a:extLst>
              </p:cNvPr>
              <p:cNvCxnSpPr>
                <a:cxnSpLocks noChangeShapeType="1"/>
                <a:stCxn id="34849" idx="0"/>
                <a:endCxn id="34851" idx="4"/>
              </p:cNvCxnSpPr>
              <p:nvPr/>
            </p:nvCxnSpPr>
            <p:spPr bwMode="auto">
              <a:xfrm flipV="1">
                <a:off x="1694" y="2462"/>
                <a:ext cx="0" cy="576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4854" name="AutoShape 34">
                <a:extLst>
                  <a:ext uri="{FF2B5EF4-FFF2-40B4-BE49-F238E27FC236}">
                    <a16:creationId xmlns:a16="http://schemas.microsoft.com/office/drawing/2014/main" id="{C7CEFC6A-12C6-44BE-860D-EC7229AD6C1D}"/>
                  </a:ext>
                </a:extLst>
              </p:cNvPr>
              <p:cNvCxnSpPr>
                <a:cxnSpLocks noChangeShapeType="1"/>
                <a:stCxn id="34851" idx="6"/>
                <a:endCxn id="34852" idx="2"/>
              </p:cNvCxnSpPr>
              <p:nvPr/>
            </p:nvCxnSpPr>
            <p:spPr bwMode="auto">
              <a:xfrm>
                <a:off x="1742" y="2414"/>
                <a:ext cx="624" cy="0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4855" name="AutoShape 35">
                <a:extLst>
                  <a:ext uri="{FF2B5EF4-FFF2-40B4-BE49-F238E27FC236}">
                    <a16:creationId xmlns:a16="http://schemas.microsoft.com/office/drawing/2014/main" id="{79E30D83-C8E4-4E12-82F1-CB12BC77E71B}"/>
                  </a:ext>
                </a:extLst>
              </p:cNvPr>
              <p:cNvCxnSpPr>
                <a:cxnSpLocks noChangeShapeType="1"/>
                <a:stCxn id="34852" idx="4"/>
                <a:endCxn id="34850" idx="0"/>
              </p:cNvCxnSpPr>
              <p:nvPr/>
            </p:nvCxnSpPr>
            <p:spPr bwMode="auto">
              <a:xfrm>
                <a:off x="2414" y="2462"/>
                <a:ext cx="0" cy="576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4856" name="AutoShape 36">
                <a:extLst>
                  <a:ext uri="{FF2B5EF4-FFF2-40B4-BE49-F238E27FC236}">
                    <a16:creationId xmlns:a16="http://schemas.microsoft.com/office/drawing/2014/main" id="{B0ECA372-10C4-4B7F-9372-6E987B556229}"/>
                  </a:ext>
                </a:extLst>
              </p:cNvPr>
              <p:cNvCxnSpPr>
                <a:cxnSpLocks noChangeShapeType="1"/>
                <a:stCxn id="34849" idx="6"/>
                <a:endCxn id="34850" idx="2"/>
              </p:cNvCxnSpPr>
              <p:nvPr/>
            </p:nvCxnSpPr>
            <p:spPr bwMode="auto">
              <a:xfrm>
                <a:off x="1742" y="3086"/>
                <a:ext cx="624" cy="0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2191397" name="Text Box 37">
              <a:extLst>
                <a:ext uri="{FF2B5EF4-FFF2-40B4-BE49-F238E27FC236}">
                  <a16:creationId xmlns:a16="http://schemas.microsoft.com/office/drawing/2014/main" id="{B0336668-A79A-4D9F-A36D-9149B24B97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6" y="2832"/>
              <a:ext cx="432" cy="2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000</a:t>
              </a:r>
            </a:p>
          </p:txBody>
        </p:sp>
        <p:sp>
          <p:nvSpPr>
            <p:cNvPr id="2191398" name="Text Box 38">
              <a:extLst>
                <a:ext uri="{FF2B5EF4-FFF2-40B4-BE49-F238E27FC236}">
                  <a16:creationId xmlns:a16="http://schemas.microsoft.com/office/drawing/2014/main" id="{758CD16F-F9CD-4C8F-B075-D40167D81D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64" y="2832"/>
              <a:ext cx="432" cy="2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001</a:t>
              </a:r>
            </a:p>
          </p:txBody>
        </p:sp>
        <p:sp>
          <p:nvSpPr>
            <p:cNvPr id="2191399" name="Text Box 39">
              <a:extLst>
                <a:ext uri="{FF2B5EF4-FFF2-40B4-BE49-F238E27FC236}">
                  <a16:creationId xmlns:a16="http://schemas.microsoft.com/office/drawing/2014/main" id="{8BEA9965-88F9-475A-BD9C-643DED1C36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68" y="2208"/>
              <a:ext cx="432" cy="2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101</a:t>
              </a:r>
            </a:p>
          </p:txBody>
        </p:sp>
        <p:sp>
          <p:nvSpPr>
            <p:cNvPr id="2191400" name="Text Box 40">
              <a:extLst>
                <a:ext uri="{FF2B5EF4-FFF2-40B4-BE49-F238E27FC236}">
                  <a16:creationId xmlns:a16="http://schemas.microsoft.com/office/drawing/2014/main" id="{E92CA1BE-66D8-4DB8-B1E2-B009740905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6" y="2160"/>
              <a:ext cx="432" cy="2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100</a:t>
              </a:r>
            </a:p>
          </p:txBody>
        </p:sp>
        <p:grpSp>
          <p:nvGrpSpPr>
            <p:cNvPr id="34832" name="Group 41">
              <a:extLst>
                <a:ext uri="{FF2B5EF4-FFF2-40B4-BE49-F238E27FC236}">
                  <a16:creationId xmlns:a16="http://schemas.microsoft.com/office/drawing/2014/main" id="{981B7D9F-3F96-4C8A-81FC-ADE29D969C9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32" y="1968"/>
              <a:ext cx="816" cy="768"/>
              <a:chOff x="1646" y="2366"/>
              <a:chExt cx="816" cy="768"/>
            </a:xfrm>
          </p:grpSpPr>
          <p:sp>
            <p:nvSpPr>
              <p:cNvPr id="34841" name="AutoShape 42">
                <a:extLst>
                  <a:ext uri="{FF2B5EF4-FFF2-40B4-BE49-F238E27FC236}">
                    <a16:creationId xmlns:a16="http://schemas.microsoft.com/office/drawing/2014/main" id="{CEEE7DCF-373F-4CD4-A053-7D2AE9DF29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46" y="3038"/>
                <a:ext cx="96" cy="96"/>
              </a:xfrm>
              <a:prstGeom prst="flowChartConnector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anose="02010600030101010101" pitchFamily="2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anose="02010600030101010101" pitchFamily="2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anose="02010600030101010101" pitchFamily="2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anose="02010600030101010101" pitchFamily="2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anose="02010600030101010101" pitchFamily="2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>
                  <a:ea typeface="楷体_GB2312" pitchFamily="49" charset="-122"/>
                </a:endParaRPr>
              </a:p>
            </p:txBody>
          </p:sp>
          <p:sp>
            <p:nvSpPr>
              <p:cNvPr id="34842" name="AutoShape 43">
                <a:extLst>
                  <a:ext uri="{FF2B5EF4-FFF2-40B4-BE49-F238E27FC236}">
                    <a16:creationId xmlns:a16="http://schemas.microsoft.com/office/drawing/2014/main" id="{277FA109-2A79-48DB-860F-49594379E1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66" y="3038"/>
                <a:ext cx="96" cy="96"/>
              </a:xfrm>
              <a:prstGeom prst="flowChartConnector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anose="02010600030101010101" pitchFamily="2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anose="02010600030101010101" pitchFamily="2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anose="02010600030101010101" pitchFamily="2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anose="02010600030101010101" pitchFamily="2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anose="02010600030101010101" pitchFamily="2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>
                  <a:ea typeface="楷体_GB2312" pitchFamily="49" charset="-122"/>
                </a:endParaRPr>
              </a:p>
            </p:txBody>
          </p:sp>
          <p:sp>
            <p:nvSpPr>
              <p:cNvPr id="34843" name="AutoShape 44">
                <a:extLst>
                  <a:ext uri="{FF2B5EF4-FFF2-40B4-BE49-F238E27FC236}">
                    <a16:creationId xmlns:a16="http://schemas.microsoft.com/office/drawing/2014/main" id="{04AD6ADB-0F80-4270-A575-C3EDF474A0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46" y="2366"/>
                <a:ext cx="96" cy="96"/>
              </a:xfrm>
              <a:prstGeom prst="flowChartConnector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anose="02010600030101010101" pitchFamily="2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anose="02010600030101010101" pitchFamily="2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anose="02010600030101010101" pitchFamily="2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anose="02010600030101010101" pitchFamily="2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anose="02010600030101010101" pitchFamily="2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>
                  <a:ea typeface="楷体_GB2312" pitchFamily="49" charset="-122"/>
                </a:endParaRPr>
              </a:p>
            </p:txBody>
          </p:sp>
          <p:sp>
            <p:nvSpPr>
              <p:cNvPr id="34844" name="AutoShape 45">
                <a:extLst>
                  <a:ext uri="{FF2B5EF4-FFF2-40B4-BE49-F238E27FC236}">
                    <a16:creationId xmlns:a16="http://schemas.microsoft.com/office/drawing/2014/main" id="{AEE2CB56-B17F-4425-A680-53ABE80B13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66" y="2366"/>
                <a:ext cx="96" cy="96"/>
              </a:xfrm>
              <a:prstGeom prst="flowChartConnector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anose="02010600030101010101" pitchFamily="2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anose="02010600030101010101" pitchFamily="2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anose="02010600030101010101" pitchFamily="2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anose="02010600030101010101" pitchFamily="2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anose="02010600030101010101" pitchFamily="2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>
                  <a:ea typeface="楷体_GB2312" pitchFamily="49" charset="-122"/>
                </a:endParaRPr>
              </a:p>
            </p:txBody>
          </p:sp>
          <p:cxnSp>
            <p:nvCxnSpPr>
              <p:cNvPr id="34845" name="AutoShape 46">
                <a:extLst>
                  <a:ext uri="{FF2B5EF4-FFF2-40B4-BE49-F238E27FC236}">
                    <a16:creationId xmlns:a16="http://schemas.microsoft.com/office/drawing/2014/main" id="{6ECE4D4E-3563-45CC-A45F-B78ADB478E59}"/>
                  </a:ext>
                </a:extLst>
              </p:cNvPr>
              <p:cNvCxnSpPr>
                <a:cxnSpLocks noChangeShapeType="1"/>
                <a:stCxn id="34841" idx="0"/>
                <a:endCxn id="34843" idx="4"/>
              </p:cNvCxnSpPr>
              <p:nvPr/>
            </p:nvCxnSpPr>
            <p:spPr bwMode="auto">
              <a:xfrm flipV="1">
                <a:off x="1694" y="2462"/>
                <a:ext cx="0" cy="576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4846" name="AutoShape 47">
                <a:extLst>
                  <a:ext uri="{FF2B5EF4-FFF2-40B4-BE49-F238E27FC236}">
                    <a16:creationId xmlns:a16="http://schemas.microsoft.com/office/drawing/2014/main" id="{6D39EFA8-6AC3-47D7-85B9-CFA2D9123488}"/>
                  </a:ext>
                </a:extLst>
              </p:cNvPr>
              <p:cNvCxnSpPr>
                <a:cxnSpLocks noChangeShapeType="1"/>
                <a:stCxn id="34843" idx="6"/>
                <a:endCxn id="34844" idx="2"/>
              </p:cNvCxnSpPr>
              <p:nvPr/>
            </p:nvCxnSpPr>
            <p:spPr bwMode="auto">
              <a:xfrm>
                <a:off x="1742" y="2414"/>
                <a:ext cx="624" cy="0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4847" name="AutoShape 48">
                <a:extLst>
                  <a:ext uri="{FF2B5EF4-FFF2-40B4-BE49-F238E27FC236}">
                    <a16:creationId xmlns:a16="http://schemas.microsoft.com/office/drawing/2014/main" id="{D690499F-B56F-4184-B12E-F94BB3224FB7}"/>
                  </a:ext>
                </a:extLst>
              </p:cNvPr>
              <p:cNvCxnSpPr>
                <a:cxnSpLocks noChangeShapeType="1"/>
                <a:stCxn id="34844" idx="4"/>
                <a:endCxn id="34842" idx="0"/>
              </p:cNvCxnSpPr>
              <p:nvPr/>
            </p:nvCxnSpPr>
            <p:spPr bwMode="auto">
              <a:xfrm>
                <a:off x="2414" y="2462"/>
                <a:ext cx="0" cy="576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4848" name="AutoShape 49">
                <a:extLst>
                  <a:ext uri="{FF2B5EF4-FFF2-40B4-BE49-F238E27FC236}">
                    <a16:creationId xmlns:a16="http://schemas.microsoft.com/office/drawing/2014/main" id="{34916701-BFE8-4881-AF1B-BCF371AF0E05}"/>
                  </a:ext>
                </a:extLst>
              </p:cNvPr>
              <p:cNvCxnSpPr>
                <a:cxnSpLocks noChangeShapeType="1"/>
                <a:stCxn id="34841" idx="6"/>
                <a:endCxn id="34842" idx="2"/>
              </p:cNvCxnSpPr>
              <p:nvPr/>
            </p:nvCxnSpPr>
            <p:spPr bwMode="auto">
              <a:xfrm>
                <a:off x="1742" y="3086"/>
                <a:ext cx="624" cy="0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2191410" name="Text Box 50">
              <a:extLst>
                <a:ext uri="{FF2B5EF4-FFF2-40B4-BE49-F238E27FC236}">
                  <a16:creationId xmlns:a16="http://schemas.microsoft.com/office/drawing/2014/main" id="{D6213D74-4003-4187-9758-765C519196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6" y="2496"/>
              <a:ext cx="432" cy="2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010</a:t>
              </a:r>
            </a:p>
          </p:txBody>
        </p:sp>
        <p:sp>
          <p:nvSpPr>
            <p:cNvPr id="2191411" name="Text Box 51">
              <a:extLst>
                <a:ext uri="{FF2B5EF4-FFF2-40B4-BE49-F238E27FC236}">
                  <a16:creationId xmlns:a16="http://schemas.microsoft.com/office/drawing/2014/main" id="{F5ED2E83-1752-4F4C-ABF3-EAB20C5F1C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96" y="2544"/>
              <a:ext cx="432" cy="2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011</a:t>
              </a:r>
            </a:p>
          </p:txBody>
        </p:sp>
        <p:sp>
          <p:nvSpPr>
            <p:cNvPr id="2191412" name="Text Box 52">
              <a:extLst>
                <a:ext uri="{FF2B5EF4-FFF2-40B4-BE49-F238E27FC236}">
                  <a16:creationId xmlns:a16="http://schemas.microsoft.com/office/drawing/2014/main" id="{3C641265-1511-49FA-86DD-DE4F85F578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96" y="1872"/>
              <a:ext cx="432" cy="2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111</a:t>
              </a:r>
            </a:p>
          </p:txBody>
        </p:sp>
        <p:sp>
          <p:nvSpPr>
            <p:cNvPr id="2191413" name="Text Box 53">
              <a:extLst>
                <a:ext uri="{FF2B5EF4-FFF2-40B4-BE49-F238E27FC236}">
                  <a16:creationId xmlns:a16="http://schemas.microsoft.com/office/drawing/2014/main" id="{53C46438-7094-4FC9-97FD-6C247829CD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6" y="1872"/>
              <a:ext cx="432" cy="2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110</a:t>
              </a:r>
            </a:p>
          </p:txBody>
        </p:sp>
        <p:cxnSp>
          <p:nvCxnSpPr>
            <p:cNvPr id="34837" name="AutoShape 54">
              <a:extLst>
                <a:ext uri="{FF2B5EF4-FFF2-40B4-BE49-F238E27FC236}">
                  <a16:creationId xmlns:a16="http://schemas.microsoft.com/office/drawing/2014/main" id="{61044853-D2A5-4848-9ED7-EB4D459BE82D}"/>
                </a:ext>
              </a:extLst>
            </p:cNvPr>
            <p:cNvCxnSpPr>
              <a:cxnSpLocks noChangeShapeType="1"/>
              <a:stCxn id="34851" idx="7"/>
              <a:endCxn id="34843" idx="3"/>
            </p:cNvCxnSpPr>
            <p:nvPr/>
          </p:nvCxnSpPr>
          <p:spPr bwMode="auto">
            <a:xfrm flipV="1">
              <a:off x="3682" y="2050"/>
              <a:ext cx="364" cy="220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4838" name="AutoShape 55">
              <a:extLst>
                <a:ext uri="{FF2B5EF4-FFF2-40B4-BE49-F238E27FC236}">
                  <a16:creationId xmlns:a16="http://schemas.microsoft.com/office/drawing/2014/main" id="{BD407EDB-9089-4D96-9BE9-ADAAC3F0C10C}"/>
                </a:ext>
              </a:extLst>
            </p:cNvPr>
            <p:cNvCxnSpPr>
              <a:cxnSpLocks noChangeShapeType="1"/>
              <a:stCxn id="34852" idx="7"/>
              <a:endCxn id="34844" idx="3"/>
            </p:cNvCxnSpPr>
            <p:nvPr/>
          </p:nvCxnSpPr>
          <p:spPr bwMode="auto">
            <a:xfrm flipV="1">
              <a:off x="4402" y="2050"/>
              <a:ext cx="364" cy="220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4839" name="AutoShape 56">
              <a:extLst>
                <a:ext uri="{FF2B5EF4-FFF2-40B4-BE49-F238E27FC236}">
                  <a16:creationId xmlns:a16="http://schemas.microsoft.com/office/drawing/2014/main" id="{EE358DBC-A3DB-46FF-ADC0-4EC471F32DF9}"/>
                </a:ext>
              </a:extLst>
            </p:cNvPr>
            <p:cNvCxnSpPr>
              <a:cxnSpLocks noChangeShapeType="1"/>
              <a:stCxn id="34850" idx="7"/>
              <a:endCxn id="34842" idx="3"/>
            </p:cNvCxnSpPr>
            <p:nvPr/>
          </p:nvCxnSpPr>
          <p:spPr bwMode="auto">
            <a:xfrm flipV="1">
              <a:off x="4402" y="2722"/>
              <a:ext cx="364" cy="220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4840" name="AutoShape 57">
              <a:extLst>
                <a:ext uri="{FF2B5EF4-FFF2-40B4-BE49-F238E27FC236}">
                  <a16:creationId xmlns:a16="http://schemas.microsoft.com/office/drawing/2014/main" id="{BC8C7BAB-4D96-41D4-BC31-81FA3CA9EF97}"/>
                </a:ext>
              </a:extLst>
            </p:cNvPr>
            <p:cNvCxnSpPr>
              <a:cxnSpLocks noChangeShapeType="1"/>
              <a:stCxn id="34849" idx="7"/>
              <a:endCxn id="34841" idx="3"/>
            </p:cNvCxnSpPr>
            <p:nvPr/>
          </p:nvCxnSpPr>
          <p:spPr bwMode="auto">
            <a:xfrm flipV="1">
              <a:off x="3682" y="2722"/>
              <a:ext cx="364" cy="220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4826" name="Text Box 2">
            <a:extLst>
              <a:ext uri="{FF2B5EF4-FFF2-40B4-BE49-F238E27FC236}">
                <a16:creationId xmlns:a16="http://schemas.microsoft.com/office/drawing/2014/main" id="{89F4E4AF-797E-40FD-AACF-F0B5E03404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5375" y="15875"/>
            <a:ext cx="55086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>
                <a:latin typeface="Times New Roman" panose="02020603050405020304" pitchFamily="18" charset="0"/>
                <a:cs typeface="Arial" panose="020B0604020202020204" pitchFamily="34" charset="0"/>
                <a:sym typeface="Webdings" panose="05030102010509060703" pitchFamily="18" charset="2"/>
              </a:rPr>
              <a:t>10.2 </a:t>
            </a:r>
            <a:r>
              <a:rPr kumimoji="1" lang="en-US" altLang="zh-CN" sz="1800">
                <a:latin typeface="Times New Roman" panose="02020603050405020304" pitchFamily="18" charset="0"/>
                <a:cs typeface="Arial" panose="020B0604020202020204" pitchFamily="34" charset="0"/>
              </a:rPr>
              <a:t>Graph Terminology  and Special Types of Graphs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91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191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1913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1913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1913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913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1913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1913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91363" grpId="0" build="p" bldLvl="2"/>
      <p:bldP spid="2191364" grpId="0" autoUpdateAnimBg="0"/>
      <p:bldP spid="2191365" grpId="0" autoUpdateAnimBg="0"/>
      <p:bldP spid="2191366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灯片编号占位符 1">
            <a:extLst>
              <a:ext uri="{FF2B5EF4-FFF2-40B4-BE49-F238E27FC236}">
                <a16:creationId xmlns:a16="http://schemas.microsoft.com/office/drawing/2014/main" id="{F426D7AA-1F78-4EC9-8451-6971EB563C6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9pPr>
          </a:lstStyle>
          <a:p>
            <a:fld id="{ABB7D02E-B9BD-42CB-8D50-EAB7B48D9223}" type="slidenum">
              <a:rPr lang="zh-CN" altLang="en-US" sz="1400" b="0">
                <a:latin typeface="Arial" panose="020B0604020202020204" pitchFamily="34" charset="0"/>
              </a:rPr>
              <a:pPr/>
              <a:t>23</a:t>
            </a:fld>
            <a:endParaRPr lang="en-US" altLang="zh-CN" sz="1400" b="0">
              <a:latin typeface="Arial" panose="020B0604020202020204" pitchFamily="34" charset="0"/>
            </a:endParaRPr>
          </a:p>
        </p:txBody>
      </p:sp>
      <p:sp>
        <p:nvSpPr>
          <p:cNvPr id="2192387" name="Text Box 3">
            <a:extLst>
              <a:ext uri="{FF2B5EF4-FFF2-40B4-BE49-F238E27FC236}">
                <a16:creationId xmlns:a16="http://schemas.microsoft.com/office/drawing/2014/main" id="{4E4A7298-5178-4A50-AA69-742D6D0D62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188" y="1143000"/>
            <a:ext cx="8424862" cy="228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85775" indent="-485775" eaLnBrk="1" hangingPunct="1">
              <a:defRPr/>
            </a:pP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   A simple graph </a:t>
            </a:r>
            <a:r>
              <a:rPr kumimoji="1" lang="en-US" altLang="zh-CN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G 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is </a:t>
            </a:r>
            <a:r>
              <a:rPr kumimoji="1" lang="en-US" altLang="zh-CN" i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bipartite</a:t>
            </a:r>
            <a:r>
              <a:rPr kumimoji="1" lang="en-US" altLang="zh-CN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if </a:t>
            </a:r>
            <a:r>
              <a:rPr kumimoji="1" lang="en-US" altLang="zh-CN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V 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can be partitioned into two disjoint subsets </a:t>
            </a:r>
            <a:r>
              <a:rPr kumimoji="1" lang="en-US" altLang="zh-CN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V</a:t>
            </a:r>
            <a:r>
              <a:rPr kumimoji="1" lang="en-US" altLang="zh-CN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</a:t>
            </a:r>
            <a:r>
              <a:rPr kumimoji="1" lang="en-US" altLang="zh-CN" i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and </a:t>
            </a:r>
            <a:r>
              <a:rPr kumimoji="1" lang="en-US" altLang="zh-CN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V</a:t>
            </a:r>
            <a:r>
              <a:rPr kumimoji="1" lang="en-US" altLang="zh-CN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  <a:r>
              <a:rPr kumimoji="1" lang="en-US" altLang="zh-CN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such that every edge connects a vertex in </a:t>
            </a:r>
            <a:r>
              <a:rPr kumimoji="1" lang="en-US" altLang="zh-CN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V</a:t>
            </a:r>
            <a:r>
              <a:rPr kumimoji="1" lang="en-US" altLang="zh-CN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</a:t>
            </a:r>
            <a:r>
              <a:rPr kumimoji="1" lang="en-US" altLang="zh-CN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and a vertex in </a:t>
            </a:r>
            <a:r>
              <a:rPr kumimoji="1" lang="en-US" altLang="zh-CN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V</a:t>
            </a:r>
            <a:r>
              <a:rPr kumimoji="1" lang="en-US" altLang="zh-CN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</a:t>
            </a:r>
          </a:p>
          <a:p>
            <a:pPr marL="485775" indent="-485775" eaLnBrk="1" hangingPunct="1">
              <a:lnSpc>
                <a:spcPct val="120000"/>
              </a:lnSpc>
              <a:spcBef>
                <a:spcPct val="30000"/>
              </a:spcBef>
              <a:defRPr/>
            </a:pPr>
            <a:r>
              <a:rPr kumimoji="1" lang="en-US" altLang="zh-CN" dirty="0">
                <a:solidFill>
                  <a:srgbClr val="FF3300"/>
                </a:solidFill>
                <a:latin typeface="Times New Roman" pitchFamily="18" charset="0"/>
              </a:rPr>
              <a:t>Note: </a:t>
            </a:r>
          </a:p>
          <a:p>
            <a:pPr marL="485775" indent="-485775" eaLnBrk="1" hangingPunct="1">
              <a:lnSpc>
                <a:spcPct val="120000"/>
              </a:lnSpc>
              <a:spcBef>
                <a:spcPct val="30000"/>
              </a:spcBef>
              <a:defRPr/>
            </a:pP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     There are no edges which connect vertices in </a:t>
            </a:r>
            <a:r>
              <a:rPr kumimoji="1" lang="en-US" altLang="zh-CN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V</a:t>
            </a:r>
            <a:r>
              <a:rPr kumimoji="1" lang="en-US" altLang="zh-CN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</a:t>
            </a:r>
            <a:r>
              <a:rPr kumimoji="1" lang="en-US" altLang="zh-CN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or in </a:t>
            </a:r>
            <a:r>
              <a:rPr kumimoji="1" lang="en-US" altLang="zh-CN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V</a:t>
            </a:r>
            <a:r>
              <a:rPr kumimoji="1" lang="en-US" altLang="zh-CN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</a:t>
            </a:r>
          </a:p>
        </p:txBody>
      </p:sp>
      <p:sp>
        <p:nvSpPr>
          <p:cNvPr id="2192388" name="Text Box 4">
            <a:extLst>
              <a:ext uri="{FF2B5EF4-FFF2-40B4-BE49-F238E27FC236}">
                <a16:creationId xmlns:a16="http://schemas.microsoft.com/office/drawing/2014/main" id="{DB0632AE-C672-48CA-9F87-4B3E1ED76F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" y="3571875"/>
            <a:ext cx="830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For example,</a:t>
            </a:r>
          </a:p>
        </p:txBody>
      </p:sp>
      <p:grpSp>
        <p:nvGrpSpPr>
          <p:cNvPr id="2" name="Group 5">
            <a:extLst>
              <a:ext uri="{FF2B5EF4-FFF2-40B4-BE49-F238E27FC236}">
                <a16:creationId xmlns:a16="http://schemas.microsoft.com/office/drawing/2014/main" id="{BF4B864A-4268-4118-A814-38CB8B659382}"/>
              </a:ext>
            </a:extLst>
          </p:cNvPr>
          <p:cNvGrpSpPr>
            <a:grpSpLocks/>
          </p:cNvGrpSpPr>
          <p:nvPr/>
        </p:nvGrpSpPr>
        <p:grpSpPr bwMode="auto">
          <a:xfrm>
            <a:off x="2714625" y="4214813"/>
            <a:ext cx="2819400" cy="1676400"/>
            <a:chOff x="1701" y="2795"/>
            <a:chExt cx="1776" cy="1056"/>
          </a:xfrm>
        </p:grpSpPr>
        <p:sp>
          <p:nvSpPr>
            <p:cNvPr id="36878" name="Line 6">
              <a:extLst>
                <a:ext uri="{FF2B5EF4-FFF2-40B4-BE49-F238E27FC236}">
                  <a16:creationId xmlns:a16="http://schemas.microsoft.com/office/drawing/2014/main" id="{23BB3160-E570-4E6B-A1DE-6CB1862A23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4" y="2838"/>
              <a:ext cx="1039" cy="0"/>
            </a:xfrm>
            <a:prstGeom prst="line">
              <a:avLst/>
            </a:prstGeom>
            <a:noFill/>
            <a:ln w="28575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79" name="Line 7">
              <a:extLst>
                <a:ext uri="{FF2B5EF4-FFF2-40B4-BE49-F238E27FC236}">
                  <a16:creationId xmlns:a16="http://schemas.microsoft.com/office/drawing/2014/main" id="{3DCB0801-AEDA-4C3D-B02C-75EE154C8E4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10" y="2838"/>
              <a:ext cx="494" cy="497"/>
            </a:xfrm>
            <a:prstGeom prst="line">
              <a:avLst/>
            </a:prstGeom>
            <a:noFill/>
            <a:ln w="28575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80" name="Line 8">
              <a:extLst>
                <a:ext uri="{FF2B5EF4-FFF2-40B4-BE49-F238E27FC236}">
                  <a16:creationId xmlns:a16="http://schemas.microsoft.com/office/drawing/2014/main" id="{D364109F-F0F9-4D23-A629-0F795D6BB6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85" y="3380"/>
              <a:ext cx="1558" cy="0"/>
            </a:xfrm>
            <a:prstGeom prst="line">
              <a:avLst/>
            </a:prstGeom>
            <a:noFill/>
            <a:ln w="28575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81" name="Line 9">
              <a:extLst>
                <a:ext uri="{FF2B5EF4-FFF2-40B4-BE49-F238E27FC236}">
                  <a16:creationId xmlns:a16="http://schemas.microsoft.com/office/drawing/2014/main" id="{26AB41D5-FA6A-4300-B7CF-4013EA06E40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18" y="2928"/>
              <a:ext cx="0" cy="407"/>
            </a:xfrm>
            <a:prstGeom prst="line">
              <a:avLst/>
            </a:prstGeom>
            <a:noFill/>
            <a:ln w="28575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82" name="Line 10">
              <a:extLst>
                <a:ext uri="{FF2B5EF4-FFF2-40B4-BE49-F238E27FC236}">
                  <a16:creationId xmlns:a16="http://schemas.microsoft.com/office/drawing/2014/main" id="{9A24707E-1301-4B96-8215-F835096C6C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85" y="3380"/>
              <a:ext cx="519" cy="407"/>
            </a:xfrm>
            <a:prstGeom prst="line">
              <a:avLst/>
            </a:prstGeom>
            <a:noFill/>
            <a:ln w="28575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83" name="Line 11">
              <a:extLst>
                <a:ext uri="{FF2B5EF4-FFF2-40B4-BE49-F238E27FC236}">
                  <a16:creationId xmlns:a16="http://schemas.microsoft.com/office/drawing/2014/main" id="{77CE3F5D-10D9-4F76-B462-4059218075A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54" y="2849"/>
              <a:ext cx="1089" cy="915"/>
            </a:xfrm>
            <a:prstGeom prst="line">
              <a:avLst/>
            </a:prstGeom>
            <a:noFill/>
            <a:ln w="28575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84" name="Oval 12">
              <a:extLst>
                <a:ext uri="{FF2B5EF4-FFF2-40B4-BE49-F238E27FC236}">
                  <a16:creationId xmlns:a16="http://schemas.microsoft.com/office/drawing/2014/main" id="{E3F1B1C1-A664-4FCF-B02D-510B7202A9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1" y="3316"/>
              <a:ext cx="109" cy="9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36885" name="Oval 13">
              <a:extLst>
                <a:ext uri="{FF2B5EF4-FFF2-40B4-BE49-F238E27FC236}">
                  <a16:creationId xmlns:a16="http://schemas.microsoft.com/office/drawing/2014/main" id="{962122AB-3EF5-4C26-ABB9-7340AEBE97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8" y="3335"/>
              <a:ext cx="109" cy="9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36886" name="Oval 14">
              <a:extLst>
                <a:ext uri="{FF2B5EF4-FFF2-40B4-BE49-F238E27FC236}">
                  <a16:creationId xmlns:a16="http://schemas.microsoft.com/office/drawing/2014/main" id="{086479AA-2FE3-406F-83CB-9DC65B50D7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8" y="2795"/>
              <a:ext cx="109" cy="9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36887" name="Oval 15">
              <a:extLst>
                <a:ext uri="{FF2B5EF4-FFF2-40B4-BE49-F238E27FC236}">
                  <a16:creationId xmlns:a16="http://schemas.microsoft.com/office/drawing/2014/main" id="{20270BED-B35E-424A-996F-E3693E8BCC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4" y="2795"/>
              <a:ext cx="109" cy="9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36888" name="Oval 16">
              <a:extLst>
                <a:ext uri="{FF2B5EF4-FFF2-40B4-BE49-F238E27FC236}">
                  <a16:creationId xmlns:a16="http://schemas.microsoft.com/office/drawing/2014/main" id="{7E8BD7D8-853D-4D00-997C-0593E21DAA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7" y="3753"/>
              <a:ext cx="109" cy="9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</p:grpSp>
      <p:sp>
        <p:nvSpPr>
          <p:cNvPr id="2192401" name="Text Box 17">
            <a:extLst>
              <a:ext uri="{FF2B5EF4-FFF2-40B4-BE49-F238E27FC236}">
                <a16:creationId xmlns:a16="http://schemas.microsoft.com/office/drawing/2014/main" id="{77E31C59-D799-44E7-B014-1E7FA9DBD3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313" y="500063"/>
            <a:ext cx="3952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1" hangingPunct="1">
              <a:spcBef>
                <a:spcPct val="30000"/>
              </a:spcBef>
              <a:defRPr/>
            </a:pPr>
            <a:r>
              <a:rPr kumimoji="1" lang="en-US" altLang="zh-CN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3. Bipartite Graphs</a:t>
            </a:r>
          </a:p>
        </p:txBody>
      </p:sp>
      <p:sp>
        <p:nvSpPr>
          <p:cNvPr id="2192402" name="Line 18">
            <a:extLst>
              <a:ext uri="{FF2B5EF4-FFF2-40B4-BE49-F238E27FC236}">
                <a16:creationId xmlns:a16="http://schemas.microsoft.com/office/drawing/2014/main" id="{E70EEE49-8D8D-4F8B-A806-D6ECE518C36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7188" y="928688"/>
            <a:ext cx="2840037" cy="14287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Text Box 8">
            <a:extLst>
              <a:ext uri="{FF2B5EF4-FFF2-40B4-BE49-F238E27FC236}">
                <a16:creationId xmlns:a16="http://schemas.microsoft.com/office/drawing/2014/main" id="{34CBB93D-B09E-41C9-B726-4307608DC5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7625" y="5643563"/>
            <a:ext cx="685800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v</a:t>
            </a:r>
            <a:r>
              <a:rPr lang="en-US" altLang="zh-CN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4</a:t>
            </a:r>
          </a:p>
        </p:txBody>
      </p:sp>
      <p:sp>
        <p:nvSpPr>
          <p:cNvPr id="21" name="Text Box 8">
            <a:extLst>
              <a:ext uri="{FF2B5EF4-FFF2-40B4-BE49-F238E27FC236}">
                <a16:creationId xmlns:a16="http://schemas.microsoft.com/office/drawing/2014/main" id="{4F0B2F90-4BE4-4676-81DF-21D689EED4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9250" y="3857625"/>
            <a:ext cx="685800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v</a:t>
            </a:r>
            <a:r>
              <a:rPr lang="en-US" altLang="zh-CN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</a:p>
        </p:txBody>
      </p:sp>
      <p:sp>
        <p:nvSpPr>
          <p:cNvPr id="22" name="Text Box 8">
            <a:extLst>
              <a:ext uri="{FF2B5EF4-FFF2-40B4-BE49-F238E27FC236}">
                <a16:creationId xmlns:a16="http://schemas.microsoft.com/office/drawing/2014/main" id="{28B219C3-4084-4AF7-BFD7-C895487790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0688" y="5000625"/>
            <a:ext cx="685800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v</a:t>
            </a:r>
            <a:r>
              <a:rPr lang="en-US" altLang="zh-CN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3</a:t>
            </a:r>
          </a:p>
        </p:txBody>
      </p:sp>
      <p:sp>
        <p:nvSpPr>
          <p:cNvPr id="23" name="Text Box 8">
            <a:extLst>
              <a:ext uri="{FF2B5EF4-FFF2-40B4-BE49-F238E27FC236}">
                <a16:creationId xmlns:a16="http://schemas.microsoft.com/office/drawing/2014/main" id="{072B6406-4ADA-4394-B233-0246ECBEDA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14688" y="3929063"/>
            <a:ext cx="685800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v</a:t>
            </a:r>
            <a:r>
              <a:rPr lang="en-US" altLang="zh-CN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</a:t>
            </a:r>
          </a:p>
        </p:txBody>
      </p:sp>
      <p:sp>
        <p:nvSpPr>
          <p:cNvPr id="24" name="Text Box 8">
            <a:extLst>
              <a:ext uri="{FF2B5EF4-FFF2-40B4-BE49-F238E27FC236}">
                <a16:creationId xmlns:a16="http://schemas.microsoft.com/office/drawing/2014/main" id="{9FE1E44E-47DC-4FDA-B51B-30B83BBE18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7438" y="5214938"/>
            <a:ext cx="685800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v</a:t>
            </a:r>
            <a:r>
              <a:rPr lang="en-US" altLang="zh-CN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5</a:t>
            </a:r>
          </a:p>
        </p:txBody>
      </p:sp>
      <p:sp>
        <p:nvSpPr>
          <p:cNvPr id="36877" name="Text Box 2">
            <a:extLst>
              <a:ext uri="{FF2B5EF4-FFF2-40B4-BE49-F238E27FC236}">
                <a16:creationId xmlns:a16="http://schemas.microsoft.com/office/drawing/2014/main" id="{9F9EF59A-8B29-4CBF-9541-ECDE8043F9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5375" y="15875"/>
            <a:ext cx="55086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>
                <a:latin typeface="Times New Roman" panose="02020603050405020304" pitchFamily="18" charset="0"/>
                <a:cs typeface="Arial" panose="020B0604020202020204" pitchFamily="34" charset="0"/>
                <a:sym typeface="Webdings" panose="05030102010509060703" pitchFamily="18" charset="2"/>
              </a:rPr>
              <a:t>10.2 </a:t>
            </a:r>
            <a:r>
              <a:rPr kumimoji="1" lang="en-US" altLang="zh-CN" sz="1800">
                <a:latin typeface="Times New Roman" panose="02020603050405020304" pitchFamily="18" charset="0"/>
                <a:cs typeface="Arial" panose="020B0604020202020204" pitchFamily="34" charset="0"/>
              </a:rPr>
              <a:t>Graph Terminology  and Special Types of Graphs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2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19240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2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192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2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192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2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192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2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192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2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19238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92387" grpId="0" build="p" bldLvl="2"/>
      <p:bldP spid="2192388" grpId="0" autoUpdateAnimBg="0"/>
      <p:bldP spid="2192401" grpId="0" autoUpdateAnimBg="0"/>
      <p:bldP spid="20" grpId="0"/>
      <p:bldP spid="21" grpId="0"/>
      <p:bldP spid="22" grpId="0"/>
      <p:bldP spid="23" grpId="0"/>
      <p:bldP spid="2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灯片编号占位符 1">
            <a:extLst>
              <a:ext uri="{FF2B5EF4-FFF2-40B4-BE49-F238E27FC236}">
                <a16:creationId xmlns:a16="http://schemas.microsoft.com/office/drawing/2014/main" id="{22B20211-3210-4462-8C7D-50B3838942A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9pPr>
          </a:lstStyle>
          <a:p>
            <a:fld id="{B6C2BBC7-4A46-4F1A-85B6-8E6DDD11DB30}" type="slidenum">
              <a:rPr lang="zh-CN" altLang="en-US" sz="1400" b="0">
                <a:latin typeface="Arial" panose="020B0604020202020204" pitchFamily="34" charset="0"/>
              </a:rPr>
              <a:pPr/>
              <a:t>24</a:t>
            </a:fld>
            <a:endParaRPr lang="en-US" altLang="zh-CN" sz="1400" b="0">
              <a:latin typeface="Arial" panose="020B0604020202020204" pitchFamily="34" charset="0"/>
            </a:endParaRPr>
          </a:p>
        </p:txBody>
      </p:sp>
      <p:sp>
        <p:nvSpPr>
          <p:cNvPr id="2193411" name="Text Box 3">
            <a:extLst>
              <a:ext uri="{FF2B5EF4-FFF2-40B4-BE49-F238E27FC236}">
                <a16:creationId xmlns:a16="http://schemas.microsoft.com/office/drawing/2014/main" id="{668C4259-9581-4A16-A58A-3D783480DD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052513"/>
            <a:ext cx="830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〖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1</a:t>
            </a:r>
            <a:r>
              <a:rPr kumimoji="1" lang="en-US" altLang="zh-CN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〗 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Is 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kumimoji="1" lang="en-US" altLang="zh-CN" baseline="-25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bipartite?</a:t>
            </a:r>
          </a:p>
        </p:txBody>
      </p:sp>
      <p:grpSp>
        <p:nvGrpSpPr>
          <p:cNvPr id="2" name="Group 4">
            <a:extLst>
              <a:ext uri="{FF2B5EF4-FFF2-40B4-BE49-F238E27FC236}">
                <a16:creationId xmlns:a16="http://schemas.microsoft.com/office/drawing/2014/main" id="{3363B6A6-7A0E-4F84-ADCD-09D9FBD88A19}"/>
              </a:ext>
            </a:extLst>
          </p:cNvPr>
          <p:cNvGrpSpPr>
            <a:grpSpLocks/>
          </p:cNvGrpSpPr>
          <p:nvPr/>
        </p:nvGrpSpPr>
        <p:grpSpPr bwMode="auto">
          <a:xfrm>
            <a:off x="2124075" y="1989138"/>
            <a:ext cx="2514600" cy="1371600"/>
            <a:chOff x="96" y="960"/>
            <a:chExt cx="1584" cy="864"/>
          </a:xfrm>
        </p:grpSpPr>
        <p:grpSp>
          <p:nvGrpSpPr>
            <p:cNvPr id="37895" name="Group 5">
              <a:extLst>
                <a:ext uri="{FF2B5EF4-FFF2-40B4-BE49-F238E27FC236}">
                  <a16:creationId xmlns:a16="http://schemas.microsoft.com/office/drawing/2014/main" id="{A8748C3C-34C7-4A70-898F-2BFAA495FD9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4" y="1056"/>
              <a:ext cx="864" cy="768"/>
              <a:chOff x="302" y="2366"/>
              <a:chExt cx="864" cy="768"/>
            </a:xfrm>
          </p:grpSpPr>
          <p:sp>
            <p:nvSpPr>
              <p:cNvPr id="37899" name="AutoShape 6">
                <a:extLst>
                  <a:ext uri="{FF2B5EF4-FFF2-40B4-BE49-F238E27FC236}">
                    <a16:creationId xmlns:a16="http://schemas.microsoft.com/office/drawing/2014/main" id="{2F5E9B43-3480-4504-8869-D46D5C7479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" y="3038"/>
                <a:ext cx="96" cy="96"/>
              </a:xfrm>
              <a:prstGeom prst="flowChartConnector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anose="02010600030101010101" pitchFamily="2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anose="02010600030101010101" pitchFamily="2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anose="02010600030101010101" pitchFamily="2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anose="02010600030101010101" pitchFamily="2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anose="02010600030101010101" pitchFamily="2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>
                  <a:ea typeface="楷体_GB2312" pitchFamily="49" charset="-122"/>
                </a:endParaRPr>
              </a:p>
            </p:txBody>
          </p:sp>
          <p:sp>
            <p:nvSpPr>
              <p:cNvPr id="37900" name="AutoShape 7">
                <a:extLst>
                  <a:ext uri="{FF2B5EF4-FFF2-40B4-BE49-F238E27FC236}">
                    <a16:creationId xmlns:a16="http://schemas.microsoft.com/office/drawing/2014/main" id="{C9BFDE14-AF36-4AA3-B062-2569F5D553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70" y="3038"/>
                <a:ext cx="96" cy="96"/>
              </a:xfrm>
              <a:prstGeom prst="flowChartConnector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anose="02010600030101010101" pitchFamily="2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anose="02010600030101010101" pitchFamily="2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anose="02010600030101010101" pitchFamily="2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anose="02010600030101010101" pitchFamily="2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anose="02010600030101010101" pitchFamily="2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>
                  <a:ea typeface="楷体_GB2312" pitchFamily="49" charset="-122"/>
                </a:endParaRPr>
              </a:p>
            </p:txBody>
          </p:sp>
          <p:sp>
            <p:nvSpPr>
              <p:cNvPr id="37901" name="AutoShape 8">
                <a:extLst>
                  <a:ext uri="{FF2B5EF4-FFF2-40B4-BE49-F238E27FC236}">
                    <a16:creationId xmlns:a16="http://schemas.microsoft.com/office/drawing/2014/main" id="{1C74E219-8D70-4608-8796-9FCE2160AE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6" y="2366"/>
                <a:ext cx="96" cy="96"/>
              </a:xfrm>
              <a:prstGeom prst="flowChartConnector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anose="02010600030101010101" pitchFamily="2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anose="02010600030101010101" pitchFamily="2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anose="02010600030101010101" pitchFamily="2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anose="02010600030101010101" pitchFamily="2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anose="02010600030101010101" pitchFamily="2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>
                  <a:ea typeface="楷体_GB2312" pitchFamily="49" charset="-122"/>
                </a:endParaRPr>
              </a:p>
            </p:txBody>
          </p:sp>
          <p:cxnSp>
            <p:nvCxnSpPr>
              <p:cNvPr id="37902" name="AutoShape 9">
                <a:extLst>
                  <a:ext uri="{FF2B5EF4-FFF2-40B4-BE49-F238E27FC236}">
                    <a16:creationId xmlns:a16="http://schemas.microsoft.com/office/drawing/2014/main" id="{6360FE69-44A9-4A64-BB02-EFCD03A7AD04}"/>
                  </a:ext>
                </a:extLst>
              </p:cNvPr>
              <p:cNvCxnSpPr>
                <a:cxnSpLocks noChangeShapeType="1"/>
                <a:stCxn id="37899" idx="7"/>
                <a:endCxn id="37901" idx="3"/>
              </p:cNvCxnSpPr>
              <p:nvPr/>
            </p:nvCxnSpPr>
            <p:spPr bwMode="auto">
              <a:xfrm flipV="1">
                <a:off x="384" y="2448"/>
                <a:ext cx="316" cy="604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7903" name="AutoShape 10">
                <a:extLst>
                  <a:ext uri="{FF2B5EF4-FFF2-40B4-BE49-F238E27FC236}">
                    <a16:creationId xmlns:a16="http://schemas.microsoft.com/office/drawing/2014/main" id="{2D5B6C8A-E3F3-40A0-95BA-6B89C6F82890}"/>
                  </a:ext>
                </a:extLst>
              </p:cNvPr>
              <p:cNvCxnSpPr>
                <a:cxnSpLocks noChangeShapeType="1"/>
                <a:stCxn id="37899" idx="6"/>
                <a:endCxn id="37900" idx="2"/>
              </p:cNvCxnSpPr>
              <p:nvPr/>
            </p:nvCxnSpPr>
            <p:spPr bwMode="auto">
              <a:xfrm>
                <a:off x="398" y="3086"/>
                <a:ext cx="672" cy="0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7904" name="AutoShape 11">
                <a:extLst>
                  <a:ext uri="{FF2B5EF4-FFF2-40B4-BE49-F238E27FC236}">
                    <a16:creationId xmlns:a16="http://schemas.microsoft.com/office/drawing/2014/main" id="{E86B3A2F-4397-49FA-9902-361C1C811C67}"/>
                  </a:ext>
                </a:extLst>
              </p:cNvPr>
              <p:cNvCxnSpPr>
                <a:cxnSpLocks noChangeShapeType="1"/>
                <a:stCxn id="37900" idx="1"/>
                <a:endCxn id="37901" idx="5"/>
              </p:cNvCxnSpPr>
              <p:nvPr/>
            </p:nvCxnSpPr>
            <p:spPr bwMode="auto">
              <a:xfrm flipH="1" flipV="1">
                <a:off x="768" y="2448"/>
                <a:ext cx="316" cy="604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2193420" name="Text Box 12">
              <a:extLst>
                <a:ext uri="{FF2B5EF4-FFF2-40B4-BE49-F238E27FC236}">
                  <a16:creationId xmlns:a16="http://schemas.microsoft.com/office/drawing/2014/main" id="{156214CE-0ADF-4860-AA20-E6679667D7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2" y="960"/>
              <a:ext cx="432" cy="28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v</a:t>
              </a:r>
              <a:r>
                <a:rPr lang="en-US" altLang="zh-CN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193421" name="Text Box 13">
              <a:extLst>
                <a:ext uri="{FF2B5EF4-FFF2-40B4-BE49-F238E27FC236}">
                  <a16:creationId xmlns:a16="http://schemas.microsoft.com/office/drawing/2014/main" id="{47B34727-3DD3-4507-8669-5B7EEA0AD3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" y="1488"/>
              <a:ext cx="432" cy="28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v</a:t>
              </a:r>
              <a:r>
                <a:rPr lang="en-US" altLang="zh-CN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193422" name="Text Box 14">
              <a:extLst>
                <a:ext uri="{FF2B5EF4-FFF2-40B4-BE49-F238E27FC236}">
                  <a16:creationId xmlns:a16="http://schemas.microsoft.com/office/drawing/2014/main" id="{2C9EBDC9-8E1D-431A-98C2-3E0D8FB348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8" y="1536"/>
              <a:ext cx="432" cy="28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v</a:t>
              </a:r>
              <a:r>
                <a:rPr lang="en-US" altLang="zh-CN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3</a:t>
              </a:r>
            </a:p>
          </p:txBody>
        </p:sp>
      </p:grpSp>
      <p:sp>
        <p:nvSpPr>
          <p:cNvPr id="2193423" name="Rectangle 15">
            <a:extLst>
              <a:ext uri="{FF2B5EF4-FFF2-40B4-BE49-F238E27FC236}">
                <a16:creationId xmlns:a16="http://schemas.microsoft.com/office/drawing/2014/main" id="{B017D065-1811-4377-8488-BA5F9F1C5B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5875" y="4005263"/>
            <a:ext cx="3436938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zh-CN">
                <a:solidFill>
                  <a:srgbClr val="FF33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No.</a:t>
            </a:r>
            <a:endParaRPr lang="en-US" altLang="zh-CN">
              <a:solidFill>
                <a:srgbClr val="66FF33"/>
              </a:solidFill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  <p:sp>
        <p:nvSpPr>
          <p:cNvPr id="37894" name="Text Box 2">
            <a:extLst>
              <a:ext uri="{FF2B5EF4-FFF2-40B4-BE49-F238E27FC236}">
                <a16:creationId xmlns:a16="http://schemas.microsoft.com/office/drawing/2014/main" id="{FDE908B9-94A5-4657-8771-2C17075796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5375" y="15875"/>
            <a:ext cx="55086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>
                <a:latin typeface="Times New Roman" panose="02020603050405020304" pitchFamily="18" charset="0"/>
                <a:cs typeface="Arial" panose="020B0604020202020204" pitchFamily="34" charset="0"/>
                <a:sym typeface="Webdings" panose="05030102010509060703" pitchFamily="18" charset="2"/>
              </a:rPr>
              <a:t>10.2 </a:t>
            </a:r>
            <a:r>
              <a:rPr kumimoji="1" lang="en-US" altLang="zh-CN" sz="1800">
                <a:latin typeface="Times New Roman" panose="02020603050405020304" pitchFamily="18" charset="0"/>
                <a:cs typeface="Arial" panose="020B0604020202020204" pitchFamily="34" charset="0"/>
              </a:rPr>
              <a:t>Graph Terminology  and Special Types of Graphs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3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934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3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1934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934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93411" grpId="0" autoUpdateAnimBg="0"/>
      <p:bldP spid="2193423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灯片编号占位符 1">
            <a:extLst>
              <a:ext uri="{FF2B5EF4-FFF2-40B4-BE49-F238E27FC236}">
                <a16:creationId xmlns:a16="http://schemas.microsoft.com/office/drawing/2014/main" id="{0A6F9EA5-6ABA-4541-A704-BDB461340DB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9pPr>
          </a:lstStyle>
          <a:p>
            <a:fld id="{B16E0697-E0AD-4653-93F0-12F105CF72C8}" type="slidenum">
              <a:rPr lang="zh-CN" altLang="en-US" sz="1400" b="0">
                <a:latin typeface="Arial" panose="020B0604020202020204" pitchFamily="34" charset="0"/>
              </a:rPr>
              <a:pPr/>
              <a:t>25</a:t>
            </a:fld>
            <a:endParaRPr lang="en-US" altLang="zh-CN" sz="1400" b="0">
              <a:latin typeface="Arial" panose="020B0604020202020204" pitchFamily="34" charset="0"/>
            </a:endParaRPr>
          </a:p>
        </p:txBody>
      </p:sp>
      <p:sp>
        <p:nvSpPr>
          <p:cNvPr id="2194435" name="Text Box 3">
            <a:extLst>
              <a:ext uri="{FF2B5EF4-FFF2-40B4-BE49-F238E27FC236}">
                <a16:creationId xmlns:a16="http://schemas.microsoft.com/office/drawing/2014/main" id="{973D8B98-8C84-4E9E-BCA7-45FE3F7B04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692150"/>
            <a:ext cx="830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〖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2</a:t>
            </a:r>
            <a:r>
              <a:rPr kumimoji="1" lang="en-US" altLang="zh-CN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〗 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Is 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kumimoji="1" lang="en-US" altLang="zh-CN" baseline="-25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6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bipartite?</a:t>
            </a:r>
          </a:p>
        </p:txBody>
      </p:sp>
      <p:sp>
        <p:nvSpPr>
          <p:cNvPr id="2194436" name="Rectangle 4">
            <a:extLst>
              <a:ext uri="{FF2B5EF4-FFF2-40B4-BE49-F238E27FC236}">
                <a16:creationId xmlns:a16="http://schemas.microsoft.com/office/drawing/2014/main" id="{289E9175-48B0-4E59-9418-89DAC4FDAB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3068638"/>
            <a:ext cx="5832475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zh-CN">
                <a:solidFill>
                  <a:srgbClr val="FF33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Yes.</a:t>
            </a:r>
            <a:r>
              <a:rPr lang="en-US" altLang="zh-CN">
                <a:solidFill>
                  <a:srgbClr val="66FF33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Because we can display 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zh-CN" baseline="-25000">
                <a:latin typeface="Times New Roman" panose="02020603050405020304" pitchFamily="18" charset="0"/>
                <a:sym typeface="Symbol" panose="05050102010706020507" pitchFamily="18" charset="2"/>
              </a:rPr>
              <a:t>6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 like this:</a:t>
            </a:r>
            <a:endParaRPr lang="en-US" altLang="zh-CN">
              <a:solidFill>
                <a:srgbClr val="66FF33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grpSp>
        <p:nvGrpSpPr>
          <p:cNvPr id="2" name="Group 5">
            <a:extLst>
              <a:ext uri="{FF2B5EF4-FFF2-40B4-BE49-F238E27FC236}">
                <a16:creationId xmlns:a16="http://schemas.microsoft.com/office/drawing/2014/main" id="{8C2111FE-D37E-4157-8204-117F510E5F64}"/>
              </a:ext>
            </a:extLst>
          </p:cNvPr>
          <p:cNvGrpSpPr>
            <a:grpSpLocks/>
          </p:cNvGrpSpPr>
          <p:nvPr/>
        </p:nvGrpSpPr>
        <p:grpSpPr bwMode="auto">
          <a:xfrm>
            <a:off x="2620963" y="1011238"/>
            <a:ext cx="2743200" cy="2057400"/>
            <a:chOff x="96" y="2544"/>
            <a:chExt cx="1728" cy="1296"/>
          </a:xfrm>
        </p:grpSpPr>
        <p:sp>
          <p:nvSpPr>
            <p:cNvPr id="2194438" name="Text Box 6">
              <a:extLst>
                <a:ext uri="{FF2B5EF4-FFF2-40B4-BE49-F238E27FC236}">
                  <a16:creationId xmlns:a16="http://schemas.microsoft.com/office/drawing/2014/main" id="{FB557771-D0C4-44D4-8483-AE512D15B5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3072"/>
              <a:ext cx="432" cy="28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v</a:t>
              </a:r>
              <a:r>
                <a:rPr lang="en-US" altLang="zh-CN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5</a:t>
              </a:r>
            </a:p>
          </p:txBody>
        </p:sp>
        <p:grpSp>
          <p:nvGrpSpPr>
            <p:cNvPr id="39965" name="Group 7">
              <a:extLst>
                <a:ext uri="{FF2B5EF4-FFF2-40B4-BE49-F238E27FC236}">
                  <a16:creationId xmlns:a16="http://schemas.microsoft.com/office/drawing/2014/main" id="{39FDED09-A726-4A40-8A04-35590FBC2C5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6" y="2544"/>
              <a:ext cx="1488" cy="1296"/>
              <a:chOff x="96" y="2544"/>
              <a:chExt cx="1488" cy="1296"/>
            </a:xfrm>
          </p:grpSpPr>
          <p:sp>
            <p:nvSpPr>
              <p:cNvPr id="2194440" name="Text Box 8">
                <a:extLst>
                  <a:ext uri="{FF2B5EF4-FFF2-40B4-BE49-F238E27FC236}">
                    <a16:creationId xmlns:a16="http://schemas.microsoft.com/office/drawing/2014/main" id="{2E9763FB-2CB3-4383-962B-ED522F45AC6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0" y="2544"/>
                <a:ext cx="432" cy="288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en-US" altLang="zh-CN" i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v</a:t>
                </a:r>
                <a:r>
                  <a:rPr lang="en-US" altLang="zh-CN" baseline="-25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1</a:t>
                </a:r>
              </a:p>
            </p:txBody>
          </p:sp>
          <p:grpSp>
            <p:nvGrpSpPr>
              <p:cNvPr id="39967" name="Group 9">
                <a:extLst>
                  <a:ext uri="{FF2B5EF4-FFF2-40B4-BE49-F238E27FC236}">
                    <a16:creationId xmlns:a16="http://schemas.microsoft.com/office/drawing/2014/main" id="{3DBE7BBE-7702-4ACB-A559-97C70A2A74C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36" y="2736"/>
                <a:ext cx="1008" cy="960"/>
                <a:chOff x="4368" y="2160"/>
                <a:chExt cx="1008" cy="960"/>
              </a:xfrm>
            </p:grpSpPr>
            <p:sp>
              <p:nvSpPr>
                <p:cNvPr id="39972" name="AutoShape 10">
                  <a:extLst>
                    <a:ext uri="{FF2B5EF4-FFF2-40B4-BE49-F238E27FC236}">
                      <a16:creationId xmlns:a16="http://schemas.microsoft.com/office/drawing/2014/main" id="{BE03B7EA-B620-4F3E-9B27-3B8C1D7A862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08" y="3024"/>
                  <a:ext cx="96" cy="96"/>
                </a:xfrm>
                <a:prstGeom prst="flowChartConnector">
                  <a:avLst/>
                </a:prstGeom>
                <a:solidFill>
                  <a:srgbClr val="FF33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宋体" panose="02010600030101010101" pitchFamily="2" charset="-122"/>
                    </a:defRPr>
                  </a:lvl1pPr>
                  <a:lvl2pPr marL="742950" indent="-285750"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宋体" panose="02010600030101010101" pitchFamily="2" charset="-122"/>
                    </a:defRPr>
                  </a:lvl2pPr>
                  <a:lvl3pPr marL="1143000" indent="-228600"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宋体" panose="02010600030101010101" pitchFamily="2" charset="-122"/>
                    </a:defRPr>
                  </a:lvl3pPr>
                  <a:lvl4pPr marL="1600200" indent="-228600"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宋体" panose="02010600030101010101" pitchFamily="2" charset="-122"/>
                    </a:defRPr>
                  </a:lvl4pPr>
                  <a:lvl5pPr marL="2057400" indent="-228600"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宋体" panose="02010600030101010101" pitchFamily="2" charset="-122"/>
                    </a:defRPr>
                  </a:lvl9pPr>
                </a:lstStyle>
                <a:p>
                  <a:pPr algn="r">
                    <a:spcBef>
                      <a:spcPct val="50000"/>
                    </a:spcBef>
                    <a:buFont typeface="Wingdings" panose="05000000000000000000" pitchFamily="2" charset="2"/>
                    <a:buChar char="Ø"/>
                  </a:pPr>
                  <a:endParaRPr lang="zh-CN" altLang="en-US">
                    <a:ea typeface="楷体_GB2312" pitchFamily="49" charset="-122"/>
                  </a:endParaRPr>
                </a:p>
              </p:txBody>
            </p:sp>
            <p:sp>
              <p:nvSpPr>
                <p:cNvPr id="39973" name="AutoShape 11">
                  <a:extLst>
                    <a:ext uri="{FF2B5EF4-FFF2-40B4-BE49-F238E27FC236}">
                      <a16:creationId xmlns:a16="http://schemas.microsoft.com/office/drawing/2014/main" id="{74E20326-D59F-47ED-8A61-60025810A80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40" y="3024"/>
                  <a:ext cx="96" cy="96"/>
                </a:xfrm>
                <a:prstGeom prst="flowChartConnector">
                  <a:avLst/>
                </a:prstGeom>
                <a:solidFill>
                  <a:srgbClr val="FF33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宋体" panose="02010600030101010101" pitchFamily="2" charset="-122"/>
                    </a:defRPr>
                  </a:lvl1pPr>
                  <a:lvl2pPr marL="742950" indent="-285750"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宋体" panose="02010600030101010101" pitchFamily="2" charset="-122"/>
                    </a:defRPr>
                  </a:lvl2pPr>
                  <a:lvl3pPr marL="1143000" indent="-228600"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宋体" panose="02010600030101010101" pitchFamily="2" charset="-122"/>
                    </a:defRPr>
                  </a:lvl3pPr>
                  <a:lvl4pPr marL="1600200" indent="-228600"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宋体" panose="02010600030101010101" pitchFamily="2" charset="-122"/>
                    </a:defRPr>
                  </a:lvl4pPr>
                  <a:lvl5pPr marL="2057400" indent="-228600"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宋体" panose="02010600030101010101" pitchFamily="2" charset="-122"/>
                    </a:defRPr>
                  </a:lvl9pPr>
                </a:lstStyle>
                <a:p>
                  <a:pPr algn="r">
                    <a:spcBef>
                      <a:spcPct val="50000"/>
                    </a:spcBef>
                    <a:buFont typeface="Wingdings" panose="05000000000000000000" pitchFamily="2" charset="2"/>
                    <a:buChar char="Ø"/>
                  </a:pPr>
                  <a:endParaRPr lang="zh-CN" altLang="en-US">
                    <a:ea typeface="楷体_GB2312" pitchFamily="49" charset="-122"/>
                  </a:endParaRPr>
                </a:p>
              </p:txBody>
            </p:sp>
            <p:sp>
              <p:nvSpPr>
                <p:cNvPr id="39974" name="AutoShape 12">
                  <a:extLst>
                    <a:ext uri="{FF2B5EF4-FFF2-40B4-BE49-F238E27FC236}">
                      <a16:creationId xmlns:a16="http://schemas.microsoft.com/office/drawing/2014/main" id="{3046B59A-3C7C-42FE-9F3D-E6B2CB35FC0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68" y="2592"/>
                  <a:ext cx="96" cy="96"/>
                </a:xfrm>
                <a:prstGeom prst="flowChartConnector">
                  <a:avLst/>
                </a:prstGeom>
                <a:solidFill>
                  <a:srgbClr val="FF33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宋体" panose="02010600030101010101" pitchFamily="2" charset="-122"/>
                    </a:defRPr>
                  </a:lvl1pPr>
                  <a:lvl2pPr marL="742950" indent="-285750"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宋体" panose="02010600030101010101" pitchFamily="2" charset="-122"/>
                    </a:defRPr>
                  </a:lvl2pPr>
                  <a:lvl3pPr marL="1143000" indent="-228600"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宋体" panose="02010600030101010101" pitchFamily="2" charset="-122"/>
                    </a:defRPr>
                  </a:lvl3pPr>
                  <a:lvl4pPr marL="1600200" indent="-228600"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宋体" panose="02010600030101010101" pitchFamily="2" charset="-122"/>
                    </a:defRPr>
                  </a:lvl4pPr>
                  <a:lvl5pPr marL="2057400" indent="-228600"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宋体" panose="02010600030101010101" pitchFamily="2" charset="-122"/>
                    </a:defRPr>
                  </a:lvl9pPr>
                </a:lstStyle>
                <a:p>
                  <a:pPr algn="r">
                    <a:spcBef>
                      <a:spcPct val="50000"/>
                    </a:spcBef>
                    <a:buFont typeface="Wingdings" panose="05000000000000000000" pitchFamily="2" charset="2"/>
                    <a:buChar char="Ø"/>
                  </a:pPr>
                  <a:endParaRPr lang="zh-CN" altLang="en-US">
                    <a:ea typeface="楷体_GB2312" pitchFamily="49" charset="-122"/>
                  </a:endParaRPr>
                </a:p>
              </p:txBody>
            </p:sp>
            <p:sp>
              <p:nvSpPr>
                <p:cNvPr id="39975" name="AutoShape 13">
                  <a:extLst>
                    <a:ext uri="{FF2B5EF4-FFF2-40B4-BE49-F238E27FC236}">
                      <a16:creationId xmlns:a16="http://schemas.microsoft.com/office/drawing/2014/main" id="{61F85516-1370-4B35-A51B-1C04A7192BD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0" y="2592"/>
                  <a:ext cx="96" cy="96"/>
                </a:xfrm>
                <a:prstGeom prst="flowChartConnector">
                  <a:avLst/>
                </a:prstGeom>
                <a:solidFill>
                  <a:srgbClr val="FF33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宋体" panose="02010600030101010101" pitchFamily="2" charset="-122"/>
                    </a:defRPr>
                  </a:lvl1pPr>
                  <a:lvl2pPr marL="742950" indent="-285750"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宋体" panose="02010600030101010101" pitchFamily="2" charset="-122"/>
                    </a:defRPr>
                  </a:lvl2pPr>
                  <a:lvl3pPr marL="1143000" indent="-228600"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宋体" panose="02010600030101010101" pitchFamily="2" charset="-122"/>
                    </a:defRPr>
                  </a:lvl3pPr>
                  <a:lvl4pPr marL="1600200" indent="-228600"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宋体" panose="02010600030101010101" pitchFamily="2" charset="-122"/>
                    </a:defRPr>
                  </a:lvl4pPr>
                  <a:lvl5pPr marL="2057400" indent="-228600"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宋体" panose="02010600030101010101" pitchFamily="2" charset="-122"/>
                    </a:defRPr>
                  </a:lvl9pPr>
                </a:lstStyle>
                <a:p>
                  <a:pPr algn="r">
                    <a:spcBef>
                      <a:spcPct val="50000"/>
                    </a:spcBef>
                    <a:buFont typeface="Wingdings" panose="05000000000000000000" pitchFamily="2" charset="2"/>
                    <a:buChar char="Ø"/>
                  </a:pPr>
                  <a:endParaRPr lang="zh-CN" altLang="en-US">
                    <a:ea typeface="楷体_GB2312" pitchFamily="49" charset="-122"/>
                  </a:endParaRPr>
                </a:p>
              </p:txBody>
            </p:sp>
            <p:sp>
              <p:nvSpPr>
                <p:cNvPr id="39976" name="AutoShape 14">
                  <a:extLst>
                    <a:ext uri="{FF2B5EF4-FFF2-40B4-BE49-F238E27FC236}">
                      <a16:creationId xmlns:a16="http://schemas.microsoft.com/office/drawing/2014/main" id="{0C72A4BA-0555-443A-B344-91C8F097FEC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08" y="2160"/>
                  <a:ext cx="96" cy="96"/>
                </a:xfrm>
                <a:prstGeom prst="flowChartConnector">
                  <a:avLst/>
                </a:prstGeom>
                <a:solidFill>
                  <a:srgbClr val="FF33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宋体" panose="02010600030101010101" pitchFamily="2" charset="-122"/>
                    </a:defRPr>
                  </a:lvl1pPr>
                  <a:lvl2pPr marL="742950" indent="-285750"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宋体" panose="02010600030101010101" pitchFamily="2" charset="-122"/>
                    </a:defRPr>
                  </a:lvl2pPr>
                  <a:lvl3pPr marL="1143000" indent="-228600"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宋体" panose="02010600030101010101" pitchFamily="2" charset="-122"/>
                    </a:defRPr>
                  </a:lvl3pPr>
                  <a:lvl4pPr marL="1600200" indent="-228600"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宋体" panose="02010600030101010101" pitchFamily="2" charset="-122"/>
                    </a:defRPr>
                  </a:lvl4pPr>
                  <a:lvl5pPr marL="2057400" indent="-228600"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宋体" panose="02010600030101010101" pitchFamily="2" charset="-122"/>
                    </a:defRPr>
                  </a:lvl9pPr>
                </a:lstStyle>
                <a:p>
                  <a:pPr algn="r">
                    <a:spcBef>
                      <a:spcPct val="50000"/>
                    </a:spcBef>
                    <a:buFont typeface="Wingdings" panose="05000000000000000000" pitchFamily="2" charset="2"/>
                    <a:buChar char="Ø"/>
                  </a:pPr>
                  <a:endParaRPr lang="zh-CN" altLang="en-US">
                    <a:ea typeface="楷体_GB2312" pitchFamily="49" charset="-122"/>
                  </a:endParaRPr>
                </a:p>
              </p:txBody>
            </p:sp>
            <p:cxnSp>
              <p:nvCxnSpPr>
                <p:cNvPr id="39977" name="AutoShape 15">
                  <a:extLst>
                    <a:ext uri="{FF2B5EF4-FFF2-40B4-BE49-F238E27FC236}">
                      <a16:creationId xmlns:a16="http://schemas.microsoft.com/office/drawing/2014/main" id="{599A62B6-CB1D-4A96-872C-205ADC44F162}"/>
                    </a:ext>
                  </a:extLst>
                </p:cNvPr>
                <p:cNvCxnSpPr>
                  <a:cxnSpLocks noChangeShapeType="1"/>
                  <a:stCxn id="39974" idx="4"/>
                  <a:endCxn id="39972" idx="1"/>
                </p:cNvCxnSpPr>
                <p:nvPr/>
              </p:nvCxnSpPr>
              <p:spPr bwMode="auto">
                <a:xfrm>
                  <a:off x="4416" y="2688"/>
                  <a:ext cx="206" cy="350"/>
                </a:xfrm>
                <a:prstGeom prst="straightConnector1">
                  <a:avLst/>
                </a:prstGeom>
                <a:noFill/>
                <a:ln w="25400">
                  <a:solidFill>
                    <a:srgbClr val="66FF33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39978" name="AutoShape 16">
                  <a:extLst>
                    <a:ext uri="{FF2B5EF4-FFF2-40B4-BE49-F238E27FC236}">
                      <a16:creationId xmlns:a16="http://schemas.microsoft.com/office/drawing/2014/main" id="{8E2384B5-241F-461E-9C4F-C38B7CEAA70E}"/>
                    </a:ext>
                  </a:extLst>
                </p:cNvPr>
                <p:cNvCxnSpPr>
                  <a:cxnSpLocks noChangeShapeType="1"/>
                  <a:stCxn id="39972" idx="6"/>
                  <a:endCxn id="39973" idx="2"/>
                </p:cNvCxnSpPr>
                <p:nvPr/>
              </p:nvCxnSpPr>
              <p:spPr bwMode="auto">
                <a:xfrm>
                  <a:off x="4704" y="3072"/>
                  <a:ext cx="336" cy="0"/>
                </a:xfrm>
                <a:prstGeom prst="straightConnector1">
                  <a:avLst/>
                </a:prstGeom>
                <a:noFill/>
                <a:ln w="25400">
                  <a:solidFill>
                    <a:srgbClr val="66FF33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39979" name="AutoShape 17">
                  <a:extLst>
                    <a:ext uri="{FF2B5EF4-FFF2-40B4-BE49-F238E27FC236}">
                      <a16:creationId xmlns:a16="http://schemas.microsoft.com/office/drawing/2014/main" id="{8F8B14F8-214C-4826-A1CB-FFE8AF744793}"/>
                    </a:ext>
                  </a:extLst>
                </p:cNvPr>
                <p:cNvCxnSpPr>
                  <a:cxnSpLocks noChangeShapeType="1"/>
                  <a:stCxn id="39973" idx="7"/>
                  <a:endCxn id="39975" idx="4"/>
                </p:cNvCxnSpPr>
                <p:nvPr/>
              </p:nvCxnSpPr>
              <p:spPr bwMode="auto">
                <a:xfrm flipV="1">
                  <a:off x="5122" y="2688"/>
                  <a:ext cx="206" cy="350"/>
                </a:xfrm>
                <a:prstGeom prst="straightConnector1">
                  <a:avLst/>
                </a:prstGeom>
                <a:noFill/>
                <a:ln w="25400">
                  <a:solidFill>
                    <a:srgbClr val="66FF33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39980" name="AutoShape 18">
                  <a:extLst>
                    <a:ext uri="{FF2B5EF4-FFF2-40B4-BE49-F238E27FC236}">
                      <a16:creationId xmlns:a16="http://schemas.microsoft.com/office/drawing/2014/main" id="{06257A7D-AD17-4C52-9BD4-C45F54390C39}"/>
                    </a:ext>
                  </a:extLst>
                </p:cNvPr>
                <p:cNvCxnSpPr>
                  <a:cxnSpLocks noChangeShapeType="1"/>
                  <a:stCxn id="39975" idx="0"/>
                  <a:endCxn id="39982" idx="5"/>
                </p:cNvCxnSpPr>
                <p:nvPr/>
              </p:nvCxnSpPr>
              <p:spPr bwMode="auto">
                <a:xfrm flipH="1" flipV="1">
                  <a:off x="5122" y="2242"/>
                  <a:ext cx="206" cy="350"/>
                </a:xfrm>
                <a:prstGeom prst="straightConnector1">
                  <a:avLst/>
                </a:prstGeom>
                <a:noFill/>
                <a:ln w="25400">
                  <a:solidFill>
                    <a:srgbClr val="66FF33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39981" name="AutoShape 19">
                  <a:extLst>
                    <a:ext uri="{FF2B5EF4-FFF2-40B4-BE49-F238E27FC236}">
                      <a16:creationId xmlns:a16="http://schemas.microsoft.com/office/drawing/2014/main" id="{E9620D36-0BBF-43EB-90B1-124C7DB47661}"/>
                    </a:ext>
                  </a:extLst>
                </p:cNvPr>
                <p:cNvCxnSpPr>
                  <a:cxnSpLocks noChangeShapeType="1"/>
                  <a:stCxn id="39974" idx="0"/>
                  <a:endCxn id="39976" idx="3"/>
                </p:cNvCxnSpPr>
                <p:nvPr/>
              </p:nvCxnSpPr>
              <p:spPr bwMode="auto">
                <a:xfrm flipV="1">
                  <a:off x="4416" y="2242"/>
                  <a:ext cx="206" cy="350"/>
                </a:xfrm>
                <a:prstGeom prst="straightConnector1">
                  <a:avLst/>
                </a:prstGeom>
                <a:noFill/>
                <a:ln w="25400">
                  <a:solidFill>
                    <a:srgbClr val="66FF33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39982" name="AutoShape 20">
                  <a:extLst>
                    <a:ext uri="{FF2B5EF4-FFF2-40B4-BE49-F238E27FC236}">
                      <a16:creationId xmlns:a16="http://schemas.microsoft.com/office/drawing/2014/main" id="{F113EA54-4E63-49BF-AA3D-EFA1C03C4EF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40" y="2160"/>
                  <a:ext cx="96" cy="96"/>
                </a:xfrm>
                <a:prstGeom prst="flowChartConnector">
                  <a:avLst/>
                </a:prstGeom>
                <a:solidFill>
                  <a:srgbClr val="FF33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宋体" panose="02010600030101010101" pitchFamily="2" charset="-122"/>
                    </a:defRPr>
                  </a:lvl1pPr>
                  <a:lvl2pPr marL="742950" indent="-285750"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宋体" panose="02010600030101010101" pitchFamily="2" charset="-122"/>
                    </a:defRPr>
                  </a:lvl2pPr>
                  <a:lvl3pPr marL="1143000" indent="-228600"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宋体" panose="02010600030101010101" pitchFamily="2" charset="-122"/>
                    </a:defRPr>
                  </a:lvl3pPr>
                  <a:lvl4pPr marL="1600200" indent="-228600"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宋体" panose="02010600030101010101" pitchFamily="2" charset="-122"/>
                    </a:defRPr>
                  </a:lvl4pPr>
                  <a:lvl5pPr marL="2057400" indent="-228600"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宋体" panose="02010600030101010101" pitchFamily="2" charset="-122"/>
                    </a:defRPr>
                  </a:lvl9pPr>
                </a:lstStyle>
                <a:p>
                  <a:pPr algn="r">
                    <a:spcBef>
                      <a:spcPct val="50000"/>
                    </a:spcBef>
                    <a:buFont typeface="Wingdings" panose="05000000000000000000" pitchFamily="2" charset="2"/>
                    <a:buChar char="Ø"/>
                  </a:pPr>
                  <a:endParaRPr lang="zh-CN" altLang="en-US">
                    <a:ea typeface="楷体_GB2312" pitchFamily="49" charset="-122"/>
                  </a:endParaRPr>
                </a:p>
              </p:txBody>
            </p:sp>
            <p:cxnSp>
              <p:nvCxnSpPr>
                <p:cNvPr id="39983" name="AutoShape 21">
                  <a:extLst>
                    <a:ext uri="{FF2B5EF4-FFF2-40B4-BE49-F238E27FC236}">
                      <a16:creationId xmlns:a16="http://schemas.microsoft.com/office/drawing/2014/main" id="{F3C96907-5119-4221-A6B1-50838403F48E}"/>
                    </a:ext>
                  </a:extLst>
                </p:cNvPr>
                <p:cNvCxnSpPr>
                  <a:cxnSpLocks noChangeShapeType="1"/>
                  <a:stCxn id="39976" idx="6"/>
                  <a:endCxn id="39982" idx="2"/>
                </p:cNvCxnSpPr>
                <p:nvPr/>
              </p:nvCxnSpPr>
              <p:spPr bwMode="auto">
                <a:xfrm>
                  <a:off x="4704" y="2208"/>
                  <a:ext cx="336" cy="0"/>
                </a:xfrm>
                <a:prstGeom prst="straightConnector1">
                  <a:avLst/>
                </a:prstGeom>
                <a:noFill/>
                <a:ln w="25400">
                  <a:solidFill>
                    <a:srgbClr val="66FF33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sp>
            <p:nvSpPr>
              <p:cNvPr id="2194454" name="Text Box 22">
                <a:extLst>
                  <a:ext uri="{FF2B5EF4-FFF2-40B4-BE49-F238E27FC236}">
                    <a16:creationId xmlns:a16="http://schemas.microsoft.com/office/drawing/2014/main" id="{1627254F-235B-4AE9-985A-D0575045E9B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6" y="3024"/>
                <a:ext cx="432" cy="288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en-US" altLang="zh-CN" i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v</a:t>
                </a:r>
                <a:r>
                  <a:rPr lang="en-US" altLang="zh-CN" baseline="-250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2</a:t>
                </a:r>
              </a:p>
            </p:txBody>
          </p:sp>
          <p:sp>
            <p:nvSpPr>
              <p:cNvPr id="2194455" name="Text Box 23">
                <a:extLst>
                  <a:ext uri="{FF2B5EF4-FFF2-40B4-BE49-F238E27FC236}">
                    <a16:creationId xmlns:a16="http://schemas.microsoft.com/office/drawing/2014/main" id="{AF479996-2212-4494-9505-804F4138CA8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8" y="3504"/>
                <a:ext cx="432" cy="288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en-US" altLang="zh-CN" i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v</a:t>
                </a:r>
                <a:r>
                  <a:rPr lang="en-US" altLang="zh-CN" baseline="-250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3</a:t>
                </a:r>
              </a:p>
            </p:txBody>
          </p:sp>
          <p:sp>
            <p:nvSpPr>
              <p:cNvPr id="2194456" name="Text Box 24">
                <a:extLst>
                  <a:ext uri="{FF2B5EF4-FFF2-40B4-BE49-F238E27FC236}">
                    <a16:creationId xmlns:a16="http://schemas.microsoft.com/office/drawing/2014/main" id="{483C049C-3FAE-433D-A2DB-95B6652B56E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04" y="3552"/>
                <a:ext cx="432" cy="288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en-US" altLang="zh-CN" i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v</a:t>
                </a:r>
                <a:r>
                  <a:rPr lang="en-US" altLang="zh-CN" baseline="-250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4</a:t>
                </a:r>
              </a:p>
            </p:txBody>
          </p:sp>
          <p:sp>
            <p:nvSpPr>
              <p:cNvPr id="2194457" name="Text Box 25">
                <a:extLst>
                  <a:ext uri="{FF2B5EF4-FFF2-40B4-BE49-F238E27FC236}">
                    <a16:creationId xmlns:a16="http://schemas.microsoft.com/office/drawing/2014/main" id="{6C051CA4-EEE7-42C4-8C6C-D16737E6469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52" y="2640"/>
                <a:ext cx="432" cy="288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en-US" altLang="zh-CN" i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v</a:t>
                </a:r>
                <a:r>
                  <a:rPr lang="en-US" altLang="zh-CN" baseline="-250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6</a:t>
                </a:r>
              </a:p>
            </p:txBody>
          </p:sp>
        </p:grpSp>
      </p:grpSp>
      <p:grpSp>
        <p:nvGrpSpPr>
          <p:cNvPr id="5" name="Group 26">
            <a:extLst>
              <a:ext uri="{FF2B5EF4-FFF2-40B4-BE49-F238E27FC236}">
                <a16:creationId xmlns:a16="http://schemas.microsoft.com/office/drawing/2014/main" id="{2197468C-D9E9-4909-B3E4-C8B2EE2B4364}"/>
              </a:ext>
            </a:extLst>
          </p:cNvPr>
          <p:cNvGrpSpPr>
            <a:grpSpLocks/>
          </p:cNvGrpSpPr>
          <p:nvPr/>
        </p:nvGrpSpPr>
        <p:grpSpPr bwMode="auto">
          <a:xfrm>
            <a:off x="2460625" y="3930650"/>
            <a:ext cx="3048000" cy="1828800"/>
            <a:chOff x="3648" y="2592"/>
            <a:chExt cx="1920" cy="1152"/>
          </a:xfrm>
        </p:grpSpPr>
        <p:sp>
          <p:nvSpPr>
            <p:cNvPr id="39946" name="AutoShape 27">
              <a:extLst>
                <a:ext uri="{FF2B5EF4-FFF2-40B4-BE49-F238E27FC236}">
                  <a16:creationId xmlns:a16="http://schemas.microsoft.com/office/drawing/2014/main" id="{AB4DB932-A8ED-41DC-BF79-CF3C0ADF6C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3600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39947" name="AutoShape 28">
              <a:extLst>
                <a:ext uri="{FF2B5EF4-FFF2-40B4-BE49-F238E27FC236}">
                  <a16:creationId xmlns:a16="http://schemas.microsoft.com/office/drawing/2014/main" id="{6CFE22C0-D7D0-449C-99AF-C00DEDD9E5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2" y="3600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39948" name="AutoShape 29">
              <a:extLst>
                <a:ext uri="{FF2B5EF4-FFF2-40B4-BE49-F238E27FC236}">
                  <a16:creationId xmlns:a16="http://schemas.microsoft.com/office/drawing/2014/main" id="{E4691528-D804-4536-BFB1-21F2943FD3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2" y="3120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39949" name="AutoShape 30">
              <a:extLst>
                <a:ext uri="{FF2B5EF4-FFF2-40B4-BE49-F238E27FC236}">
                  <a16:creationId xmlns:a16="http://schemas.microsoft.com/office/drawing/2014/main" id="{950D5E04-EAEE-4B06-95AE-E39D3DF019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3120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39950" name="AutoShape 31">
              <a:extLst>
                <a:ext uri="{FF2B5EF4-FFF2-40B4-BE49-F238E27FC236}">
                  <a16:creationId xmlns:a16="http://schemas.microsoft.com/office/drawing/2014/main" id="{0B773C6A-5219-429B-B911-6433142406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2736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cxnSp>
          <p:nvCxnSpPr>
            <p:cNvPr id="39951" name="AutoShape 32">
              <a:extLst>
                <a:ext uri="{FF2B5EF4-FFF2-40B4-BE49-F238E27FC236}">
                  <a16:creationId xmlns:a16="http://schemas.microsoft.com/office/drawing/2014/main" id="{26B65EBD-D232-4B14-A5F1-AF2CDC858C8C}"/>
                </a:ext>
              </a:extLst>
            </p:cNvPr>
            <p:cNvCxnSpPr>
              <a:cxnSpLocks noChangeShapeType="1"/>
              <a:stCxn id="39948" idx="4"/>
              <a:endCxn id="39946" idx="1"/>
            </p:cNvCxnSpPr>
            <p:nvPr/>
          </p:nvCxnSpPr>
          <p:spPr bwMode="auto">
            <a:xfrm flipH="1">
              <a:off x="4046" y="3216"/>
              <a:ext cx="994" cy="398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9952" name="AutoShape 33">
              <a:extLst>
                <a:ext uri="{FF2B5EF4-FFF2-40B4-BE49-F238E27FC236}">
                  <a16:creationId xmlns:a16="http://schemas.microsoft.com/office/drawing/2014/main" id="{3855329C-BF79-40D5-9347-9EBF43572F81}"/>
                </a:ext>
              </a:extLst>
            </p:cNvPr>
            <p:cNvCxnSpPr>
              <a:cxnSpLocks noChangeShapeType="1"/>
              <a:stCxn id="39946" idx="6"/>
              <a:endCxn id="39947" idx="2"/>
            </p:cNvCxnSpPr>
            <p:nvPr/>
          </p:nvCxnSpPr>
          <p:spPr bwMode="auto">
            <a:xfrm>
              <a:off x="4128" y="3648"/>
              <a:ext cx="864" cy="0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9953" name="AutoShape 34">
              <a:extLst>
                <a:ext uri="{FF2B5EF4-FFF2-40B4-BE49-F238E27FC236}">
                  <a16:creationId xmlns:a16="http://schemas.microsoft.com/office/drawing/2014/main" id="{2028E22D-6468-45DA-B092-35E5CBE68EB1}"/>
                </a:ext>
              </a:extLst>
            </p:cNvPr>
            <p:cNvCxnSpPr>
              <a:cxnSpLocks noChangeShapeType="1"/>
              <a:stCxn id="39947" idx="7"/>
              <a:endCxn id="39949" idx="4"/>
            </p:cNvCxnSpPr>
            <p:nvPr/>
          </p:nvCxnSpPr>
          <p:spPr bwMode="auto">
            <a:xfrm flipH="1" flipV="1">
              <a:off x="4080" y="3216"/>
              <a:ext cx="994" cy="398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9954" name="AutoShape 35">
              <a:extLst>
                <a:ext uri="{FF2B5EF4-FFF2-40B4-BE49-F238E27FC236}">
                  <a16:creationId xmlns:a16="http://schemas.microsoft.com/office/drawing/2014/main" id="{93C463B8-3FE1-4CF1-A0CD-DE0465A9E174}"/>
                </a:ext>
              </a:extLst>
            </p:cNvPr>
            <p:cNvCxnSpPr>
              <a:cxnSpLocks noChangeShapeType="1"/>
              <a:stCxn id="39949" idx="0"/>
              <a:endCxn id="39956" idx="5"/>
            </p:cNvCxnSpPr>
            <p:nvPr/>
          </p:nvCxnSpPr>
          <p:spPr bwMode="auto">
            <a:xfrm flipV="1">
              <a:off x="4080" y="2818"/>
              <a:ext cx="1042" cy="302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9955" name="AutoShape 36">
              <a:extLst>
                <a:ext uri="{FF2B5EF4-FFF2-40B4-BE49-F238E27FC236}">
                  <a16:creationId xmlns:a16="http://schemas.microsoft.com/office/drawing/2014/main" id="{9A99BAEF-5EAE-44EC-834A-FB2F7B5CFA25}"/>
                </a:ext>
              </a:extLst>
            </p:cNvPr>
            <p:cNvCxnSpPr>
              <a:cxnSpLocks noChangeShapeType="1"/>
              <a:stCxn id="39948" idx="0"/>
              <a:endCxn id="39950" idx="3"/>
            </p:cNvCxnSpPr>
            <p:nvPr/>
          </p:nvCxnSpPr>
          <p:spPr bwMode="auto">
            <a:xfrm flipH="1" flipV="1">
              <a:off x="4046" y="2818"/>
              <a:ext cx="994" cy="302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9956" name="AutoShape 37">
              <a:extLst>
                <a:ext uri="{FF2B5EF4-FFF2-40B4-BE49-F238E27FC236}">
                  <a16:creationId xmlns:a16="http://schemas.microsoft.com/office/drawing/2014/main" id="{FD8F0195-D6A1-4D91-A3C1-CCAA539498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0" y="2736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cxnSp>
          <p:nvCxnSpPr>
            <p:cNvPr id="39957" name="AutoShape 38">
              <a:extLst>
                <a:ext uri="{FF2B5EF4-FFF2-40B4-BE49-F238E27FC236}">
                  <a16:creationId xmlns:a16="http://schemas.microsoft.com/office/drawing/2014/main" id="{A12ED724-1951-4DC7-B3A9-2115915C3EDF}"/>
                </a:ext>
              </a:extLst>
            </p:cNvPr>
            <p:cNvCxnSpPr>
              <a:cxnSpLocks noChangeShapeType="1"/>
              <a:stCxn id="39950" idx="6"/>
              <a:endCxn id="39956" idx="2"/>
            </p:cNvCxnSpPr>
            <p:nvPr/>
          </p:nvCxnSpPr>
          <p:spPr bwMode="auto">
            <a:xfrm>
              <a:off x="4128" y="2784"/>
              <a:ext cx="912" cy="0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194471" name="Text Box 39">
              <a:extLst>
                <a:ext uri="{FF2B5EF4-FFF2-40B4-BE49-F238E27FC236}">
                  <a16:creationId xmlns:a16="http://schemas.microsoft.com/office/drawing/2014/main" id="{D77A32EF-0436-48BA-8DEF-BC4A229EAD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6" y="2592"/>
              <a:ext cx="432" cy="28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v</a:t>
              </a:r>
              <a:r>
                <a:rPr lang="en-US" altLang="zh-CN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194472" name="Text Box 40">
              <a:extLst>
                <a:ext uri="{FF2B5EF4-FFF2-40B4-BE49-F238E27FC236}">
                  <a16:creationId xmlns:a16="http://schemas.microsoft.com/office/drawing/2014/main" id="{A25C52F8-FCEB-4BBE-A134-60DF8C67B3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36" y="2640"/>
              <a:ext cx="432" cy="28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v</a:t>
              </a:r>
              <a:r>
                <a:rPr lang="en-US" altLang="zh-CN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194473" name="Text Box 41">
              <a:extLst>
                <a:ext uri="{FF2B5EF4-FFF2-40B4-BE49-F238E27FC236}">
                  <a16:creationId xmlns:a16="http://schemas.microsoft.com/office/drawing/2014/main" id="{2C02827E-6E6A-4673-A20B-1BAEF33E32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36" y="2976"/>
              <a:ext cx="432" cy="28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v</a:t>
              </a:r>
              <a:r>
                <a:rPr lang="en-US" altLang="zh-CN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194474" name="Text Box 42">
              <a:extLst>
                <a:ext uri="{FF2B5EF4-FFF2-40B4-BE49-F238E27FC236}">
                  <a16:creationId xmlns:a16="http://schemas.microsoft.com/office/drawing/2014/main" id="{A82D7795-9361-4EFD-84D9-C9E50D6E1D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8" y="2976"/>
              <a:ext cx="432" cy="28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v</a:t>
              </a:r>
              <a:r>
                <a:rPr lang="en-US" altLang="zh-CN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194475" name="Text Box 43">
              <a:extLst>
                <a:ext uri="{FF2B5EF4-FFF2-40B4-BE49-F238E27FC236}">
                  <a16:creationId xmlns:a16="http://schemas.microsoft.com/office/drawing/2014/main" id="{644B0FC8-B108-4833-B037-EFF3E2915F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6" y="3456"/>
              <a:ext cx="432" cy="28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v</a:t>
              </a:r>
              <a:r>
                <a:rPr lang="en-US" altLang="zh-CN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194476" name="Text Box 44">
              <a:extLst>
                <a:ext uri="{FF2B5EF4-FFF2-40B4-BE49-F238E27FC236}">
                  <a16:creationId xmlns:a16="http://schemas.microsoft.com/office/drawing/2014/main" id="{0AD21706-3130-4EB9-BD40-21239AD047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36" y="3408"/>
              <a:ext cx="432" cy="28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v</a:t>
              </a:r>
              <a:r>
                <a:rPr lang="en-US" altLang="zh-CN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4</a:t>
              </a:r>
            </a:p>
          </p:txBody>
        </p:sp>
      </p:grpSp>
      <p:sp>
        <p:nvSpPr>
          <p:cNvPr id="2194477" name="Oval 45">
            <a:extLst>
              <a:ext uri="{FF2B5EF4-FFF2-40B4-BE49-F238E27FC236}">
                <a16:creationId xmlns:a16="http://schemas.microsoft.com/office/drawing/2014/main" id="{D7A755B5-BDDD-4F9C-A222-C78FEA9CAF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4425" y="3787775"/>
            <a:ext cx="1219200" cy="2209800"/>
          </a:xfrm>
          <a:prstGeom prst="ellipse">
            <a:avLst/>
          </a:prstGeom>
          <a:noFill/>
          <a:ln w="25400">
            <a:solidFill>
              <a:srgbClr val="00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>
              <a:ea typeface="楷体_GB2312" pitchFamily="49" charset="-122"/>
            </a:endParaRPr>
          </a:p>
        </p:txBody>
      </p:sp>
      <p:sp>
        <p:nvSpPr>
          <p:cNvPr id="2194478" name="Oval 46">
            <a:extLst>
              <a:ext uri="{FF2B5EF4-FFF2-40B4-BE49-F238E27FC236}">
                <a16:creationId xmlns:a16="http://schemas.microsoft.com/office/drawing/2014/main" id="{B6B21468-D945-4D98-B5A7-6BC3449926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9425" y="3787775"/>
            <a:ext cx="1219200" cy="2209800"/>
          </a:xfrm>
          <a:prstGeom prst="ellipse">
            <a:avLst/>
          </a:prstGeom>
          <a:noFill/>
          <a:ln w="25400">
            <a:solidFill>
              <a:srgbClr val="00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>
              <a:ea typeface="楷体_GB2312" pitchFamily="49" charset="-122"/>
            </a:endParaRPr>
          </a:p>
        </p:txBody>
      </p:sp>
      <p:sp>
        <p:nvSpPr>
          <p:cNvPr id="39945" name="Text Box 2">
            <a:extLst>
              <a:ext uri="{FF2B5EF4-FFF2-40B4-BE49-F238E27FC236}">
                <a16:creationId xmlns:a16="http://schemas.microsoft.com/office/drawing/2014/main" id="{E7DE52A6-BC25-432F-86C2-2ADECB623A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5375" y="15875"/>
            <a:ext cx="55086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>
                <a:latin typeface="Times New Roman" panose="02020603050405020304" pitchFamily="18" charset="0"/>
                <a:cs typeface="Arial" panose="020B0604020202020204" pitchFamily="34" charset="0"/>
                <a:sym typeface="Webdings" panose="05030102010509060703" pitchFamily="18" charset="2"/>
              </a:rPr>
              <a:t>10.2 </a:t>
            </a:r>
            <a:r>
              <a:rPr kumimoji="1" lang="en-US" altLang="zh-CN" sz="1800">
                <a:latin typeface="Times New Roman" panose="02020603050405020304" pitchFamily="18" charset="0"/>
                <a:cs typeface="Arial" panose="020B0604020202020204" pitchFamily="34" charset="0"/>
              </a:rPr>
              <a:t>Graph Terminology  and Special Types of Graphs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4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9443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4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1944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944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4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2194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4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2194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94435" grpId="0" autoUpdateAnimBg="0"/>
      <p:bldP spid="2194436" grpId="0" autoUpdateAnimBg="0"/>
      <p:bldP spid="2194477" grpId="0" animBg="1"/>
      <p:bldP spid="219447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灯片编号占位符 1">
            <a:extLst>
              <a:ext uri="{FF2B5EF4-FFF2-40B4-BE49-F238E27FC236}">
                <a16:creationId xmlns:a16="http://schemas.microsoft.com/office/drawing/2014/main" id="{FC508C75-B03E-4679-A78E-EA4AB13AE79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9pPr>
          </a:lstStyle>
          <a:p>
            <a:fld id="{4DA2954C-3E9F-4805-A888-B0065BC10E24}" type="slidenum">
              <a:rPr lang="zh-CN" altLang="en-US" sz="1400" b="0">
                <a:latin typeface="Arial" panose="020B0604020202020204" pitchFamily="34" charset="0"/>
              </a:rPr>
              <a:pPr/>
              <a:t>26</a:t>
            </a:fld>
            <a:endParaRPr lang="en-US" altLang="zh-CN" sz="1400" b="0">
              <a:latin typeface="Arial" panose="020B0604020202020204" pitchFamily="34" charset="0"/>
            </a:endParaRPr>
          </a:p>
        </p:txBody>
      </p:sp>
      <p:sp>
        <p:nvSpPr>
          <p:cNvPr id="2195459" name="Text Box 3">
            <a:extLst>
              <a:ext uri="{FF2B5EF4-FFF2-40B4-BE49-F238E27FC236}">
                <a16:creationId xmlns:a16="http://schemas.microsoft.com/office/drawing/2014/main" id="{72172A31-9B50-4B83-8B59-FA52D046F7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750" y="571500"/>
            <a:ext cx="8858250" cy="179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85775" indent="-485775" algn="just" eaLnBrk="1" hangingPunct="1">
              <a:spcBef>
                <a:spcPct val="20000"/>
              </a:spcBef>
              <a:defRPr/>
            </a:pPr>
            <a:r>
              <a:rPr kumimoji="1" lang="zh-CN" altLang="en-US" dirty="0">
                <a:latin typeface="Times New Roman" pitchFamily="18" charset="0"/>
                <a:sym typeface="Symbol" pitchFamily="18" charset="2"/>
              </a:rPr>
              <a:t> </a:t>
            </a:r>
            <a:r>
              <a:rPr kumimoji="1" lang="en-US" altLang="zh-CN" dirty="0">
                <a:latin typeface="Times New Roman" pitchFamily="18" charset="0"/>
                <a:sym typeface="Symbol" pitchFamily="18" charset="2"/>
              </a:rPr>
              <a:t>The </a:t>
            </a:r>
            <a:r>
              <a:rPr kumimoji="1" lang="en-US" altLang="zh-CN" i="1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sym typeface="Symbol" pitchFamily="18" charset="2"/>
              </a:rPr>
              <a:t>complete bipartite graph</a:t>
            </a:r>
            <a:r>
              <a:rPr kumimoji="1" lang="en-US" altLang="zh-CN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kumimoji="1" lang="en-US" altLang="zh-CN" dirty="0">
                <a:latin typeface="Times New Roman" pitchFamily="18" charset="0"/>
                <a:sym typeface="Symbol" pitchFamily="18" charset="2"/>
              </a:rPr>
              <a:t>is the simple graph that has its vertex </a:t>
            </a:r>
          </a:p>
          <a:p>
            <a:pPr marL="485775" indent="-485775" algn="just" eaLnBrk="1" hangingPunct="1">
              <a:spcBef>
                <a:spcPct val="20000"/>
              </a:spcBef>
              <a:defRPr/>
            </a:pPr>
            <a:r>
              <a:rPr kumimoji="1" lang="en-US" altLang="zh-CN" dirty="0">
                <a:latin typeface="Times New Roman" pitchFamily="18" charset="0"/>
                <a:sym typeface="Symbol" pitchFamily="18" charset="2"/>
              </a:rPr>
              <a:t>set partitioned into two subsets </a:t>
            </a:r>
            <a:r>
              <a:rPr kumimoji="1" lang="en-US" altLang="zh-CN" i="1" dirty="0">
                <a:latin typeface="Times New Roman" pitchFamily="18" charset="0"/>
                <a:sym typeface="Symbol" pitchFamily="18" charset="2"/>
              </a:rPr>
              <a:t>V</a:t>
            </a:r>
            <a:r>
              <a:rPr kumimoji="1" lang="en-US" altLang="zh-CN" baseline="-25000" dirty="0">
                <a:latin typeface="Times New Roman" pitchFamily="18" charset="0"/>
                <a:sym typeface="Symbol" pitchFamily="18" charset="2"/>
              </a:rPr>
              <a:t>1</a:t>
            </a:r>
            <a:r>
              <a:rPr kumimoji="1" lang="en-US" altLang="zh-CN" dirty="0">
                <a:latin typeface="Times New Roman" pitchFamily="18" charset="0"/>
                <a:sym typeface="Symbol" pitchFamily="18" charset="2"/>
              </a:rPr>
              <a:t> and </a:t>
            </a:r>
            <a:r>
              <a:rPr kumimoji="1" lang="en-US" altLang="zh-CN" i="1" dirty="0">
                <a:latin typeface="Times New Roman" pitchFamily="18" charset="0"/>
                <a:sym typeface="Symbol" pitchFamily="18" charset="2"/>
              </a:rPr>
              <a:t>V</a:t>
            </a:r>
            <a:r>
              <a:rPr kumimoji="1" lang="en-US" altLang="zh-CN" baseline="-25000" dirty="0">
                <a:latin typeface="Times New Roman" pitchFamily="18" charset="0"/>
                <a:sym typeface="Symbol" pitchFamily="18" charset="2"/>
              </a:rPr>
              <a:t>2</a:t>
            </a:r>
            <a:r>
              <a:rPr kumimoji="1" lang="en-US" altLang="zh-CN" dirty="0">
                <a:latin typeface="Times New Roman" pitchFamily="18" charset="0"/>
                <a:sym typeface="Symbol" pitchFamily="18" charset="2"/>
              </a:rPr>
              <a:t> with </a:t>
            </a:r>
            <a:r>
              <a:rPr kumimoji="1" lang="en-US" altLang="zh-CN" i="1" dirty="0">
                <a:latin typeface="Times New Roman" pitchFamily="18" charset="0"/>
                <a:sym typeface="Symbol" pitchFamily="18" charset="2"/>
              </a:rPr>
              <a:t>m </a:t>
            </a:r>
            <a:r>
              <a:rPr kumimoji="1" lang="en-US" altLang="zh-CN" dirty="0">
                <a:latin typeface="Times New Roman" pitchFamily="18" charset="0"/>
                <a:sym typeface="Symbol" pitchFamily="18" charset="2"/>
              </a:rPr>
              <a:t>and </a:t>
            </a:r>
            <a:r>
              <a:rPr kumimoji="1" lang="en-US" altLang="zh-CN" i="1" dirty="0">
                <a:latin typeface="Times New Roman" pitchFamily="18" charset="0"/>
                <a:sym typeface="Symbol" pitchFamily="18" charset="2"/>
              </a:rPr>
              <a:t>n</a:t>
            </a:r>
            <a:r>
              <a:rPr kumimoji="1" lang="en-US" altLang="zh-CN" dirty="0">
                <a:latin typeface="Times New Roman" pitchFamily="18" charset="0"/>
                <a:sym typeface="Symbol" pitchFamily="18" charset="2"/>
              </a:rPr>
              <a:t> vertices, </a:t>
            </a:r>
          </a:p>
          <a:p>
            <a:pPr marL="485775" indent="-485775" algn="just" eaLnBrk="1" hangingPunct="1">
              <a:spcBef>
                <a:spcPct val="20000"/>
              </a:spcBef>
              <a:defRPr/>
            </a:pPr>
            <a:r>
              <a:rPr kumimoji="1" lang="en-US" altLang="zh-CN" dirty="0">
                <a:latin typeface="Times New Roman" pitchFamily="18" charset="0"/>
                <a:sym typeface="Symbol" pitchFamily="18" charset="2"/>
              </a:rPr>
              <a:t>respectively, and </a:t>
            </a:r>
            <a:r>
              <a:rPr kumimoji="1" lang="en-US" altLang="zh-CN" i="1" dirty="0">
                <a:solidFill>
                  <a:srgbClr val="0000FF"/>
                </a:solidFill>
                <a:latin typeface="Times New Roman" pitchFamily="18" charset="0"/>
                <a:sym typeface="Symbol" pitchFamily="18" charset="2"/>
              </a:rPr>
              <a:t>every</a:t>
            </a:r>
            <a:r>
              <a:rPr kumimoji="1" lang="en-US" altLang="zh-CN" dirty="0">
                <a:latin typeface="Times New Roman" pitchFamily="18" charset="0"/>
                <a:sym typeface="Symbol" pitchFamily="18" charset="2"/>
              </a:rPr>
              <a:t> </a:t>
            </a:r>
            <a:r>
              <a:rPr kumimoji="1" lang="en-US" altLang="zh-CN" i="1" dirty="0">
                <a:solidFill>
                  <a:srgbClr val="0000FF"/>
                </a:solidFill>
                <a:latin typeface="Times New Roman" pitchFamily="18" charset="0"/>
                <a:sym typeface="Symbol" pitchFamily="18" charset="2"/>
              </a:rPr>
              <a:t>vertex</a:t>
            </a:r>
            <a:r>
              <a:rPr kumimoji="1" lang="en-US" altLang="zh-CN" dirty="0">
                <a:latin typeface="Times New Roman" pitchFamily="18" charset="0"/>
                <a:sym typeface="Symbol" pitchFamily="18" charset="2"/>
              </a:rPr>
              <a:t> in </a:t>
            </a:r>
            <a:r>
              <a:rPr kumimoji="1" lang="en-US" altLang="zh-CN" i="1" dirty="0">
                <a:latin typeface="Times New Roman" pitchFamily="18" charset="0"/>
                <a:sym typeface="Symbol" pitchFamily="18" charset="2"/>
              </a:rPr>
              <a:t>V</a:t>
            </a:r>
            <a:r>
              <a:rPr kumimoji="1" lang="en-US" altLang="zh-CN" baseline="-25000" dirty="0">
                <a:latin typeface="Times New Roman" pitchFamily="18" charset="0"/>
                <a:sym typeface="Symbol" pitchFamily="18" charset="2"/>
              </a:rPr>
              <a:t>1</a:t>
            </a:r>
            <a:r>
              <a:rPr kumimoji="1" lang="en-US" altLang="zh-CN" dirty="0">
                <a:latin typeface="Times New Roman" pitchFamily="18" charset="0"/>
                <a:sym typeface="Symbol" pitchFamily="18" charset="2"/>
              </a:rPr>
              <a:t> is connected to </a:t>
            </a:r>
            <a:r>
              <a:rPr kumimoji="1" lang="en-US" altLang="zh-CN" i="1" dirty="0">
                <a:solidFill>
                  <a:srgbClr val="0000FF"/>
                </a:solidFill>
                <a:latin typeface="Times New Roman" pitchFamily="18" charset="0"/>
                <a:sym typeface="Symbol" pitchFamily="18" charset="2"/>
              </a:rPr>
              <a:t>every vertex</a:t>
            </a:r>
            <a:r>
              <a:rPr kumimoji="1" lang="en-US" altLang="zh-CN" dirty="0">
                <a:latin typeface="Times New Roman" pitchFamily="18" charset="0"/>
                <a:sym typeface="Symbol" pitchFamily="18" charset="2"/>
              </a:rPr>
              <a:t> in </a:t>
            </a:r>
          </a:p>
          <a:p>
            <a:pPr marL="485775" indent="-485775" algn="just" eaLnBrk="1" hangingPunct="1">
              <a:spcBef>
                <a:spcPct val="20000"/>
              </a:spcBef>
              <a:defRPr/>
            </a:pPr>
            <a:r>
              <a:rPr kumimoji="1" lang="en-US" altLang="zh-CN" i="1" dirty="0">
                <a:latin typeface="Times New Roman" pitchFamily="18" charset="0"/>
                <a:sym typeface="Symbol" pitchFamily="18" charset="2"/>
              </a:rPr>
              <a:t>V</a:t>
            </a:r>
            <a:r>
              <a:rPr kumimoji="1" lang="en-US" altLang="zh-CN" baseline="-25000" dirty="0">
                <a:latin typeface="Times New Roman" pitchFamily="18" charset="0"/>
                <a:sym typeface="Symbol" pitchFamily="18" charset="2"/>
              </a:rPr>
              <a:t>2</a:t>
            </a:r>
            <a:r>
              <a:rPr kumimoji="1" lang="en-US" altLang="zh-CN" dirty="0">
                <a:latin typeface="Times New Roman" pitchFamily="18" charset="0"/>
                <a:sym typeface="Symbol" pitchFamily="18" charset="2"/>
              </a:rPr>
              <a:t>, denoted by </a:t>
            </a:r>
            <a:r>
              <a:rPr kumimoji="1" lang="en-US" altLang="zh-CN" i="1" dirty="0" err="1">
                <a:latin typeface="Times New Roman" pitchFamily="18" charset="0"/>
                <a:sym typeface="Symbol" pitchFamily="18" charset="2"/>
              </a:rPr>
              <a:t>K</a:t>
            </a:r>
            <a:r>
              <a:rPr kumimoji="1" lang="en-US" altLang="zh-CN" i="1" baseline="-25000" dirty="0" err="1">
                <a:latin typeface="Times New Roman" pitchFamily="18" charset="0"/>
                <a:sym typeface="Symbol" pitchFamily="18" charset="2"/>
              </a:rPr>
              <a:t>m</a:t>
            </a:r>
            <a:r>
              <a:rPr kumimoji="1" lang="en-US" altLang="zh-CN" baseline="-25000" dirty="0" err="1">
                <a:latin typeface="Times New Roman" pitchFamily="18" charset="0"/>
                <a:sym typeface="Symbol" pitchFamily="18" charset="2"/>
              </a:rPr>
              <a:t>,</a:t>
            </a:r>
            <a:r>
              <a:rPr kumimoji="1" lang="en-US" altLang="zh-CN" i="1" baseline="-25000" dirty="0" err="1">
                <a:latin typeface="Times New Roman" pitchFamily="18" charset="0"/>
                <a:sym typeface="Symbol" pitchFamily="18" charset="2"/>
              </a:rPr>
              <a:t>n</a:t>
            </a:r>
            <a:r>
              <a:rPr kumimoji="1" lang="en-US" altLang="zh-CN" dirty="0">
                <a:latin typeface="Times New Roman" pitchFamily="18" charset="0"/>
                <a:sym typeface="Symbol" pitchFamily="18" charset="2"/>
              </a:rPr>
              <a:t>, where </a:t>
            </a:r>
            <a:r>
              <a:rPr kumimoji="1" lang="en-US" altLang="zh-CN" i="1" dirty="0">
                <a:latin typeface="Times New Roman" pitchFamily="18" charset="0"/>
                <a:sym typeface="Symbol" pitchFamily="18" charset="2"/>
              </a:rPr>
              <a:t>m </a:t>
            </a:r>
            <a:r>
              <a:rPr kumimoji="1" lang="en-US" altLang="zh-CN" dirty="0">
                <a:latin typeface="Times New Roman" pitchFamily="18" charset="0"/>
                <a:sym typeface="Symbol" pitchFamily="18" charset="2"/>
              </a:rPr>
              <a:t>= | </a:t>
            </a:r>
            <a:r>
              <a:rPr kumimoji="1" lang="en-US" altLang="zh-CN" i="1" dirty="0">
                <a:latin typeface="Times New Roman" pitchFamily="18" charset="0"/>
                <a:sym typeface="Symbol" pitchFamily="18" charset="2"/>
              </a:rPr>
              <a:t>V</a:t>
            </a:r>
            <a:r>
              <a:rPr kumimoji="1" lang="en-US" altLang="zh-CN" baseline="-25000" dirty="0">
                <a:latin typeface="Times New Roman" pitchFamily="18" charset="0"/>
                <a:sym typeface="Symbol" pitchFamily="18" charset="2"/>
              </a:rPr>
              <a:t>1</a:t>
            </a:r>
            <a:r>
              <a:rPr kumimoji="1" lang="en-US" altLang="zh-CN" i="1" dirty="0">
                <a:latin typeface="Times New Roman" pitchFamily="18" charset="0"/>
                <a:sym typeface="Symbol" pitchFamily="18" charset="2"/>
              </a:rPr>
              <a:t> </a:t>
            </a:r>
            <a:r>
              <a:rPr kumimoji="1" lang="en-US" altLang="zh-CN" dirty="0">
                <a:latin typeface="Times New Roman" pitchFamily="18" charset="0"/>
                <a:sym typeface="Symbol" pitchFamily="18" charset="2"/>
              </a:rPr>
              <a:t>| and </a:t>
            </a:r>
            <a:r>
              <a:rPr kumimoji="1" lang="en-US" altLang="zh-CN" i="1" dirty="0">
                <a:latin typeface="Times New Roman" pitchFamily="18" charset="0"/>
                <a:sym typeface="Symbol" pitchFamily="18" charset="2"/>
              </a:rPr>
              <a:t>n </a:t>
            </a:r>
            <a:r>
              <a:rPr kumimoji="1" lang="en-US" altLang="zh-CN" dirty="0">
                <a:latin typeface="Times New Roman" pitchFamily="18" charset="0"/>
                <a:sym typeface="Symbol" pitchFamily="18" charset="2"/>
              </a:rPr>
              <a:t>= | </a:t>
            </a:r>
            <a:r>
              <a:rPr kumimoji="1" lang="en-US" altLang="zh-CN" i="1" dirty="0">
                <a:latin typeface="Times New Roman" pitchFamily="18" charset="0"/>
                <a:sym typeface="Symbol" pitchFamily="18" charset="2"/>
              </a:rPr>
              <a:t>V</a:t>
            </a:r>
            <a:r>
              <a:rPr kumimoji="1" lang="en-US" altLang="zh-CN" baseline="-25000" dirty="0">
                <a:latin typeface="Times New Roman" pitchFamily="18" charset="0"/>
                <a:sym typeface="Symbol" pitchFamily="18" charset="2"/>
              </a:rPr>
              <a:t>2 </a:t>
            </a:r>
            <a:r>
              <a:rPr kumimoji="1" lang="en-US" altLang="zh-CN" dirty="0">
                <a:latin typeface="Times New Roman" pitchFamily="18" charset="0"/>
                <a:sym typeface="Symbol" pitchFamily="18" charset="2"/>
              </a:rPr>
              <a:t>|.</a:t>
            </a:r>
          </a:p>
        </p:txBody>
      </p:sp>
      <p:sp>
        <p:nvSpPr>
          <p:cNvPr id="2195460" name="Text Box 4">
            <a:extLst>
              <a:ext uri="{FF2B5EF4-FFF2-40B4-BE49-F238E27FC236}">
                <a16:creationId xmlns:a16="http://schemas.microsoft.com/office/drawing/2014/main" id="{47BA3B9E-59B8-4302-9DAB-7C59E55359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188" y="2786063"/>
            <a:ext cx="8305800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30000"/>
              </a:spcBef>
            </a:pPr>
            <a:r>
              <a:rPr kumimoji="1"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For example,</a:t>
            </a:r>
          </a:p>
          <a:p>
            <a:pPr algn="just">
              <a:spcBef>
                <a:spcPct val="30000"/>
              </a:spcBef>
              <a:buFontTx/>
              <a:buAutoNum type="arabicParenBoth"/>
            </a:pPr>
            <a:r>
              <a:rPr kumimoji="1" lang="en-US" altLang="zh-CN">
                <a:latin typeface="Times New Roman" panose="02020603050405020304" pitchFamily="18" charset="0"/>
              </a:rPr>
              <a:t>A Star network is a </a:t>
            </a:r>
            <a:r>
              <a:rPr kumimoji="1" lang="en-US" altLang="zh-CN" i="1">
                <a:latin typeface="Times New Roman" panose="02020603050405020304" pitchFamily="18" charset="0"/>
              </a:rPr>
              <a:t>K</a:t>
            </a:r>
            <a:r>
              <a:rPr kumimoji="1" lang="en-US" altLang="zh-CN" baseline="-25000">
                <a:latin typeface="Times New Roman" panose="02020603050405020304" pitchFamily="18" charset="0"/>
              </a:rPr>
              <a:t>1,</a:t>
            </a:r>
            <a:r>
              <a:rPr kumimoji="1" lang="en-US" altLang="zh-CN" i="1" baseline="-25000">
                <a:latin typeface="Times New Roman" panose="02020603050405020304" pitchFamily="18" charset="0"/>
              </a:rPr>
              <a:t>n</a:t>
            </a:r>
            <a:r>
              <a:rPr kumimoji="1" lang="en-US" altLang="zh-CN" i="1">
                <a:latin typeface="Times New Roman" panose="02020603050405020304" pitchFamily="18" charset="0"/>
              </a:rPr>
              <a:t> </a:t>
            </a:r>
          </a:p>
          <a:p>
            <a:pPr algn="just">
              <a:spcBef>
                <a:spcPct val="10000"/>
              </a:spcBef>
            </a:pPr>
            <a:r>
              <a:rPr kumimoji="1" lang="en-US" altLang="zh-CN">
                <a:latin typeface="Times New Roman" panose="02020603050405020304" pitchFamily="18" charset="0"/>
              </a:rPr>
              <a:t>       </a:t>
            </a:r>
            <a:endParaRPr kumimoji="1" lang="en-US" altLang="zh-CN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grpSp>
        <p:nvGrpSpPr>
          <p:cNvPr id="2" name="Group 5">
            <a:extLst>
              <a:ext uri="{FF2B5EF4-FFF2-40B4-BE49-F238E27FC236}">
                <a16:creationId xmlns:a16="http://schemas.microsoft.com/office/drawing/2014/main" id="{20E9AFF0-52B6-48A7-98FA-1B4AE653489C}"/>
              </a:ext>
            </a:extLst>
          </p:cNvPr>
          <p:cNvGrpSpPr>
            <a:grpSpLocks/>
          </p:cNvGrpSpPr>
          <p:nvPr/>
        </p:nvGrpSpPr>
        <p:grpSpPr bwMode="auto">
          <a:xfrm>
            <a:off x="5357813" y="2714625"/>
            <a:ext cx="1600200" cy="1524000"/>
            <a:chOff x="4241" y="1933"/>
            <a:chExt cx="1008" cy="960"/>
          </a:xfrm>
        </p:grpSpPr>
        <p:sp>
          <p:nvSpPr>
            <p:cNvPr id="40980" name="AutoShape 6">
              <a:extLst>
                <a:ext uri="{FF2B5EF4-FFF2-40B4-BE49-F238E27FC236}">
                  <a16:creationId xmlns:a16="http://schemas.microsoft.com/office/drawing/2014/main" id="{7E8F8D9F-6B67-44BF-BD42-C8CE067AEA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1" y="2797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40981" name="AutoShape 7">
              <a:extLst>
                <a:ext uri="{FF2B5EF4-FFF2-40B4-BE49-F238E27FC236}">
                  <a16:creationId xmlns:a16="http://schemas.microsoft.com/office/drawing/2014/main" id="{5604FD72-7636-4F66-A30F-A1312D3407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13" y="2797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40982" name="AutoShape 8">
              <a:extLst>
                <a:ext uri="{FF2B5EF4-FFF2-40B4-BE49-F238E27FC236}">
                  <a16:creationId xmlns:a16="http://schemas.microsoft.com/office/drawing/2014/main" id="{EA02A171-7BAD-4983-9707-DCEA532E25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1" y="2365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40983" name="AutoShape 9">
              <a:extLst>
                <a:ext uri="{FF2B5EF4-FFF2-40B4-BE49-F238E27FC236}">
                  <a16:creationId xmlns:a16="http://schemas.microsoft.com/office/drawing/2014/main" id="{6CBA6315-86F3-4DFD-8E3C-E9417C8DB7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3" y="2365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40984" name="AutoShape 10">
              <a:extLst>
                <a:ext uri="{FF2B5EF4-FFF2-40B4-BE49-F238E27FC236}">
                  <a16:creationId xmlns:a16="http://schemas.microsoft.com/office/drawing/2014/main" id="{98F0AB59-651B-4C14-A695-2EAD8FBCB7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1" y="1933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40985" name="AutoShape 11">
              <a:extLst>
                <a:ext uri="{FF2B5EF4-FFF2-40B4-BE49-F238E27FC236}">
                  <a16:creationId xmlns:a16="http://schemas.microsoft.com/office/drawing/2014/main" id="{01CB5F77-85FC-429F-AC1F-733234655D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13" y="1933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40986" name="AutoShape 12">
              <a:extLst>
                <a:ext uri="{FF2B5EF4-FFF2-40B4-BE49-F238E27FC236}">
                  <a16:creationId xmlns:a16="http://schemas.microsoft.com/office/drawing/2014/main" id="{2B53CBB8-AC54-403C-93F6-C71AA560EC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7" y="2367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cxnSp>
          <p:nvCxnSpPr>
            <p:cNvPr id="40987" name="AutoShape 13">
              <a:extLst>
                <a:ext uri="{FF2B5EF4-FFF2-40B4-BE49-F238E27FC236}">
                  <a16:creationId xmlns:a16="http://schemas.microsoft.com/office/drawing/2014/main" id="{D2D02C94-89F2-4123-B1BC-53EC3A5A51BC}"/>
                </a:ext>
              </a:extLst>
            </p:cNvPr>
            <p:cNvCxnSpPr>
              <a:cxnSpLocks noChangeShapeType="1"/>
              <a:stCxn id="40980" idx="7"/>
              <a:endCxn id="40986" idx="4"/>
            </p:cNvCxnSpPr>
            <p:nvPr/>
          </p:nvCxnSpPr>
          <p:spPr bwMode="auto">
            <a:xfrm flipV="1">
              <a:off x="4563" y="2463"/>
              <a:ext cx="172" cy="348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988" name="AutoShape 14">
              <a:extLst>
                <a:ext uri="{FF2B5EF4-FFF2-40B4-BE49-F238E27FC236}">
                  <a16:creationId xmlns:a16="http://schemas.microsoft.com/office/drawing/2014/main" id="{2EA7863A-14B1-4F7B-AEC4-33298CAA6BD3}"/>
                </a:ext>
              </a:extLst>
            </p:cNvPr>
            <p:cNvCxnSpPr>
              <a:cxnSpLocks noChangeShapeType="1"/>
              <a:stCxn id="40981" idx="1"/>
              <a:endCxn id="40986" idx="4"/>
            </p:cNvCxnSpPr>
            <p:nvPr/>
          </p:nvCxnSpPr>
          <p:spPr bwMode="auto">
            <a:xfrm flipH="1" flipV="1">
              <a:off x="4735" y="2463"/>
              <a:ext cx="192" cy="348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989" name="AutoShape 15">
              <a:extLst>
                <a:ext uri="{FF2B5EF4-FFF2-40B4-BE49-F238E27FC236}">
                  <a16:creationId xmlns:a16="http://schemas.microsoft.com/office/drawing/2014/main" id="{BD60AF4A-A777-46F6-9198-079476F7186F}"/>
                </a:ext>
              </a:extLst>
            </p:cNvPr>
            <p:cNvCxnSpPr>
              <a:cxnSpLocks noChangeShapeType="1"/>
              <a:stCxn id="40982" idx="6"/>
              <a:endCxn id="40986" idx="2"/>
            </p:cNvCxnSpPr>
            <p:nvPr/>
          </p:nvCxnSpPr>
          <p:spPr bwMode="auto">
            <a:xfrm>
              <a:off x="4337" y="2413"/>
              <a:ext cx="350" cy="2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990" name="AutoShape 16">
              <a:extLst>
                <a:ext uri="{FF2B5EF4-FFF2-40B4-BE49-F238E27FC236}">
                  <a16:creationId xmlns:a16="http://schemas.microsoft.com/office/drawing/2014/main" id="{1C6BC42F-5909-4B66-8B72-87512F13570D}"/>
                </a:ext>
              </a:extLst>
            </p:cNvPr>
            <p:cNvCxnSpPr>
              <a:cxnSpLocks noChangeShapeType="1"/>
              <a:stCxn id="40986" idx="6"/>
              <a:endCxn id="40983" idx="2"/>
            </p:cNvCxnSpPr>
            <p:nvPr/>
          </p:nvCxnSpPr>
          <p:spPr bwMode="auto">
            <a:xfrm flipV="1">
              <a:off x="4783" y="2413"/>
              <a:ext cx="370" cy="2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991" name="AutoShape 17">
              <a:extLst>
                <a:ext uri="{FF2B5EF4-FFF2-40B4-BE49-F238E27FC236}">
                  <a16:creationId xmlns:a16="http://schemas.microsoft.com/office/drawing/2014/main" id="{2BE266F6-BF0E-4D53-806F-FB7F8216C951}"/>
                </a:ext>
              </a:extLst>
            </p:cNvPr>
            <p:cNvCxnSpPr>
              <a:cxnSpLocks noChangeShapeType="1"/>
              <a:stCxn id="40986" idx="0"/>
              <a:endCxn id="40984" idx="5"/>
            </p:cNvCxnSpPr>
            <p:nvPr/>
          </p:nvCxnSpPr>
          <p:spPr bwMode="auto">
            <a:xfrm flipH="1" flipV="1">
              <a:off x="4563" y="2015"/>
              <a:ext cx="172" cy="352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992" name="AutoShape 18">
              <a:extLst>
                <a:ext uri="{FF2B5EF4-FFF2-40B4-BE49-F238E27FC236}">
                  <a16:creationId xmlns:a16="http://schemas.microsoft.com/office/drawing/2014/main" id="{2677396F-6747-42D0-9952-596F9D92E988}"/>
                </a:ext>
              </a:extLst>
            </p:cNvPr>
            <p:cNvCxnSpPr>
              <a:cxnSpLocks noChangeShapeType="1"/>
              <a:stCxn id="40986" idx="0"/>
              <a:endCxn id="40985" idx="3"/>
            </p:cNvCxnSpPr>
            <p:nvPr/>
          </p:nvCxnSpPr>
          <p:spPr bwMode="auto">
            <a:xfrm flipV="1">
              <a:off x="4735" y="2015"/>
              <a:ext cx="192" cy="352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195475" name="Text Box 19">
            <a:extLst>
              <a:ext uri="{FF2B5EF4-FFF2-40B4-BE49-F238E27FC236}">
                <a16:creationId xmlns:a16="http://schemas.microsoft.com/office/drawing/2014/main" id="{18E08BCB-2DA9-4ADF-A5F4-14F4B4A956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4508500"/>
            <a:ext cx="830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30000"/>
              </a:spcBef>
            </a:pPr>
            <a:r>
              <a:rPr kumimoji="1" lang="en-US" altLang="zh-CN">
                <a:latin typeface="Times New Roman" panose="02020603050405020304" pitchFamily="18" charset="0"/>
              </a:rPr>
              <a:t>(2)  </a:t>
            </a:r>
            <a:r>
              <a:rPr kumimoji="1" lang="en-US" altLang="zh-CN" i="1">
                <a:latin typeface="Times New Roman" panose="02020603050405020304" pitchFamily="18" charset="0"/>
              </a:rPr>
              <a:t>K</a:t>
            </a:r>
            <a:r>
              <a:rPr kumimoji="1" lang="en-US" altLang="zh-CN" baseline="-25000">
                <a:latin typeface="Times New Roman" panose="02020603050405020304" pitchFamily="18" charset="0"/>
              </a:rPr>
              <a:t>3,2</a:t>
            </a:r>
            <a:endParaRPr kumimoji="1" lang="en-US" altLang="zh-CN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grpSp>
        <p:nvGrpSpPr>
          <p:cNvPr id="3" name="Group 20">
            <a:extLst>
              <a:ext uri="{FF2B5EF4-FFF2-40B4-BE49-F238E27FC236}">
                <a16:creationId xmlns:a16="http://schemas.microsoft.com/office/drawing/2014/main" id="{02EEE724-99C4-430E-B92D-2C783F41F123}"/>
              </a:ext>
            </a:extLst>
          </p:cNvPr>
          <p:cNvGrpSpPr>
            <a:grpSpLocks/>
          </p:cNvGrpSpPr>
          <p:nvPr/>
        </p:nvGrpSpPr>
        <p:grpSpPr bwMode="auto">
          <a:xfrm>
            <a:off x="2714625" y="4572000"/>
            <a:ext cx="2133600" cy="1219200"/>
            <a:chOff x="864" y="2126"/>
            <a:chExt cx="1344" cy="768"/>
          </a:xfrm>
        </p:grpSpPr>
        <p:sp>
          <p:nvSpPr>
            <p:cNvPr id="40969" name="AutoShape 21">
              <a:extLst>
                <a:ext uri="{FF2B5EF4-FFF2-40B4-BE49-F238E27FC236}">
                  <a16:creationId xmlns:a16="http://schemas.microsoft.com/office/drawing/2014/main" id="{15417092-025A-42AE-8CE5-3364FAA008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2798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40970" name="AutoShape 22">
              <a:extLst>
                <a:ext uri="{FF2B5EF4-FFF2-40B4-BE49-F238E27FC236}">
                  <a16:creationId xmlns:a16="http://schemas.microsoft.com/office/drawing/2014/main" id="{F5D57D5F-0F85-466A-B15A-93EB4DD670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0" y="2784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40971" name="AutoShape 23">
              <a:extLst>
                <a:ext uri="{FF2B5EF4-FFF2-40B4-BE49-F238E27FC236}">
                  <a16:creationId xmlns:a16="http://schemas.microsoft.com/office/drawing/2014/main" id="{BBD62451-C00A-4296-A9D8-AE9807BA06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" y="2126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40972" name="AutoShape 24">
              <a:extLst>
                <a:ext uri="{FF2B5EF4-FFF2-40B4-BE49-F238E27FC236}">
                  <a16:creationId xmlns:a16="http://schemas.microsoft.com/office/drawing/2014/main" id="{9F14E597-8C68-429F-B5B2-14754F998E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2126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40973" name="AutoShape 25">
              <a:extLst>
                <a:ext uri="{FF2B5EF4-FFF2-40B4-BE49-F238E27FC236}">
                  <a16:creationId xmlns:a16="http://schemas.microsoft.com/office/drawing/2014/main" id="{F3FD0A3A-459D-456E-8EBD-E9F4D34852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2126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cxnSp>
          <p:nvCxnSpPr>
            <p:cNvPr id="40974" name="AutoShape 26">
              <a:extLst>
                <a:ext uri="{FF2B5EF4-FFF2-40B4-BE49-F238E27FC236}">
                  <a16:creationId xmlns:a16="http://schemas.microsoft.com/office/drawing/2014/main" id="{B0F441EC-F27B-4033-9839-99805823C8AC}"/>
                </a:ext>
              </a:extLst>
            </p:cNvPr>
            <p:cNvCxnSpPr>
              <a:cxnSpLocks noChangeShapeType="1"/>
              <a:stCxn id="40971" idx="4"/>
              <a:endCxn id="40969" idx="1"/>
            </p:cNvCxnSpPr>
            <p:nvPr/>
          </p:nvCxnSpPr>
          <p:spPr bwMode="auto">
            <a:xfrm>
              <a:off x="912" y="2222"/>
              <a:ext cx="254" cy="590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975" name="AutoShape 27">
              <a:extLst>
                <a:ext uri="{FF2B5EF4-FFF2-40B4-BE49-F238E27FC236}">
                  <a16:creationId xmlns:a16="http://schemas.microsoft.com/office/drawing/2014/main" id="{D35C3C30-5C65-4C94-A91D-6A9FCC6CEA07}"/>
                </a:ext>
              </a:extLst>
            </p:cNvPr>
            <p:cNvCxnSpPr>
              <a:cxnSpLocks noChangeShapeType="1"/>
              <a:stCxn id="40973" idx="3"/>
              <a:endCxn id="40969" idx="0"/>
            </p:cNvCxnSpPr>
            <p:nvPr/>
          </p:nvCxnSpPr>
          <p:spPr bwMode="auto">
            <a:xfrm flipH="1">
              <a:off x="1200" y="2208"/>
              <a:ext cx="302" cy="590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976" name="AutoShape 28">
              <a:extLst>
                <a:ext uri="{FF2B5EF4-FFF2-40B4-BE49-F238E27FC236}">
                  <a16:creationId xmlns:a16="http://schemas.microsoft.com/office/drawing/2014/main" id="{92457545-EF70-422E-892E-2A763D308B2A}"/>
                </a:ext>
              </a:extLst>
            </p:cNvPr>
            <p:cNvCxnSpPr>
              <a:cxnSpLocks noChangeShapeType="1"/>
              <a:stCxn id="40970" idx="7"/>
              <a:endCxn id="40972" idx="4"/>
            </p:cNvCxnSpPr>
            <p:nvPr/>
          </p:nvCxnSpPr>
          <p:spPr bwMode="auto">
            <a:xfrm flipV="1">
              <a:off x="1892" y="2222"/>
              <a:ext cx="268" cy="576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977" name="AutoShape 29">
              <a:extLst>
                <a:ext uri="{FF2B5EF4-FFF2-40B4-BE49-F238E27FC236}">
                  <a16:creationId xmlns:a16="http://schemas.microsoft.com/office/drawing/2014/main" id="{3235509E-36F7-46AB-BD6F-AD606838323A}"/>
                </a:ext>
              </a:extLst>
            </p:cNvPr>
            <p:cNvCxnSpPr>
              <a:cxnSpLocks noChangeShapeType="1"/>
              <a:stCxn id="40972" idx="3"/>
              <a:endCxn id="40969" idx="7"/>
            </p:cNvCxnSpPr>
            <p:nvPr/>
          </p:nvCxnSpPr>
          <p:spPr bwMode="auto">
            <a:xfrm flipH="1">
              <a:off x="1234" y="2208"/>
              <a:ext cx="892" cy="604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978" name="AutoShape 30">
              <a:extLst>
                <a:ext uri="{FF2B5EF4-FFF2-40B4-BE49-F238E27FC236}">
                  <a16:creationId xmlns:a16="http://schemas.microsoft.com/office/drawing/2014/main" id="{2714F1E0-9EBF-4540-9B45-235962C48640}"/>
                </a:ext>
              </a:extLst>
            </p:cNvPr>
            <p:cNvCxnSpPr>
              <a:cxnSpLocks noChangeShapeType="1"/>
              <a:stCxn id="40971" idx="5"/>
              <a:endCxn id="40970" idx="1"/>
            </p:cNvCxnSpPr>
            <p:nvPr/>
          </p:nvCxnSpPr>
          <p:spPr bwMode="auto">
            <a:xfrm>
              <a:off x="946" y="2208"/>
              <a:ext cx="878" cy="590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979" name="AutoShape 31">
              <a:extLst>
                <a:ext uri="{FF2B5EF4-FFF2-40B4-BE49-F238E27FC236}">
                  <a16:creationId xmlns:a16="http://schemas.microsoft.com/office/drawing/2014/main" id="{A2C19126-C4C9-4C9B-9776-2A8ADB104050}"/>
                </a:ext>
              </a:extLst>
            </p:cNvPr>
            <p:cNvCxnSpPr>
              <a:cxnSpLocks noChangeShapeType="1"/>
              <a:stCxn id="40973" idx="5"/>
              <a:endCxn id="40970" idx="0"/>
            </p:cNvCxnSpPr>
            <p:nvPr/>
          </p:nvCxnSpPr>
          <p:spPr bwMode="auto">
            <a:xfrm>
              <a:off x="1570" y="2208"/>
              <a:ext cx="288" cy="576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40968" name="Text Box 2">
            <a:extLst>
              <a:ext uri="{FF2B5EF4-FFF2-40B4-BE49-F238E27FC236}">
                <a16:creationId xmlns:a16="http://schemas.microsoft.com/office/drawing/2014/main" id="{0DA33F23-230E-4A9C-873A-2B96CEFBE3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5375" y="15875"/>
            <a:ext cx="55086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>
                <a:latin typeface="Times New Roman" panose="02020603050405020304" pitchFamily="18" charset="0"/>
                <a:cs typeface="Arial" panose="020B0604020202020204" pitchFamily="34" charset="0"/>
                <a:sym typeface="Webdings" panose="05030102010509060703" pitchFamily="18" charset="2"/>
              </a:rPr>
              <a:t>10.2 </a:t>
            </a:r>
            <a:r>
              <a:rPr kumimoji="1" lang="en-US" altLang="zh-CN" sz="1800">
                <a:latin typeface="Times New Roman" panose="02020603050405020304" pitchFamily="18" charset="0"/>
                <a:cs typeface="Arial" panose="020B0604020202020204" pitchFamily="34" charset="0"/>
              </a:rPr>
              <a:t>Graph Terminology  and Special Types of Graphs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5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95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5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195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5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195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5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195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5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195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54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1954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54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1954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5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19547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95459" grpId="0" build="p" bldLvl="2"/>
      <p:bldP spid="2195460" grpId="0" build="p" autoUpdateAnimBg="0"/>
      <p:bldP spid="2195475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灯片编号占位符 1">
            <a:extLst>
              <a:ext uri="{FF2B5EF4-FFF2-40B4-BE49-F238E27FC236}">
                <a16:creationId xmlns:a16="http://schemas.microsoft.com/office/drawing/2014/main" id="{FB243FCE-3A1A-4D04-8453-F486895F7F7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9pPr>
          </a:lstStyle>
          <a:p>
            <a:fld id="{5229A411-9279-494E-91BF-97485F639F6F}" type="slidenum">
              <a:rPr lang="zh-CN" altLang="en-US" sz="1400" b="0">
                <a:latin typeface="Arial" panose="020B0604020202020204" pitchFamily="34" charset="0"/>
              </a:rPr>
              <a:pPr/>
              <a:t>27</a:t>
            </a:fld>
            <a:endParaRPr lang="en-US" altLang="zh-CN" sz="1400" b="0">
              <a:latin typeface="Arial" panose="020B0604020202020204" pitchFamily="34" charset="0"/>
            </a:endParaRPr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7DC8BCC3-3E20-401D-B4C2-7FBE55A951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>
              <a:ea typeface="楷体_GB2312" pitchFamily="49" charset="-122"/>
            </a:endParaRPr>
          </a:p>
        </p:txBody>
      </p:sp>
      <p:sp>
        <p:nvSpPr>
          <p:cNvPr id="2207748" name="AutoShape 4">
            <a:extLst>
              <a:ext uri="{FF2B5EF4-FFF2-40B4-BE49-F238E27FC236}">
                <a16:creationId xmlns:a16="http://schemas.microsoft.com/office/drawing/2014/main" id="{0D2EEB64-1F3E-4EDA-8F89-5DA4CB36F2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538163"/>
            <a:ext cx="8142287" cy="1666875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>
                <a:solidFill>
                  <a:srgbClr val="9900FF"/>
                </a:solidFill>
                <a:latin typeface="Times New Roman" panose="02020603050405020304" pitchFamily="18" charset="0"/>
              </a:rPr>
              <a:t>【</a:t>
            </a:r>
            <a:r>
              <a:rPr kumimoji="1" lang="en-US" altLang="zh-CN" b="0">
                <a:solidFill>
                  <a:srgbClr val="9900FF"/>
                </a:solidFill>
                <a:latin typeface="Times New Roman" panose="02020603050405020304" pitchFamily="18" charset="0"/>
                <a:sym typeface="cajcd fnta1" pitchFamily="18" charset="2"/>
              </a:rPr>
              <a:t> </a:t>
            </a:r>
            <a:r>
              <a:rPr kumimoji="1" lang="en-US" altLang="zh-CN">
                <a:solidFill>
                  <a:srgbClr val="9900FF"/>
                </a:solidFill>
                <a:latin typeface="Times New Roman" panose="02020603050405020304" pitchFamily="18" charset="0"/>
              </a:rPr>
              <a:t>Theorem 4】</a:t>
            </a:r>
            <a:r>
              <a:rPr kumimoji="1" lang="en-US" altLang="zh-CN">
                <a:latin typeface="Times New Roman" panose="02020603050405020304" pitchFamily="18" charset="0"/>
                <a:sym typeface="cajcd fnta1" pitchFamily="18" charset="2"/>
              </a:rPr>
              <a:t> </a:t>
            </a:r>
            <a:r>
              <a:rPr kumimoji="1" lang="en-US" altLang="zh-CN">
                <a:latin typeface="Times New Roman" panose="02020603050405020304" pitchFamily="18" charset="0"/>
              </a:rPr>
              <a:t>A simple graph is bipartite if and only if it is</a:t>
            </a:r>
          </a:p>
          <a:p>
            <a:pPr eaLnBrk="1" hangingPunct="1"/>
            <a:r>
              <a:rPr kumimoji="1" lang="en-US" altLang="zh-CN">
                <a:latin typeface="Times New Roman" panose="02020603050405020304" pitchFamily="18" charset="0"/>
              </a:rPr>
              <a:t> possible to assign one of two different colors to each vertex </a:t>
            </a:r>
          </a:p>
          <a:p>
            <a:pPr eaLnBrk="1" hangingPunct="1"/>
            <a:r>
              <a:rPr kumimoji="1" lang="en-US" altLang="zh-CN">
                <a:latin typeface="Times New Roman" panose="02020603050405020304" pitchFamily="18" charset="0"/>
              </a:rPr>
              <a:t>of the graph so that no two adjacent vertices are assigned the</a:t>
            </a:r>
          </a:p>
          <a:p>
            <a:pPr eaLnBrk="1" hangingPunct="1"/>
            <a:r>
              <a:rPr kumimoji="1" lang="en-US" altLang="zh-CN">
                <a:latin typeface="Times New Roman" panose="02020603050405020304" pitchFamily="18" charset="0"/>
              </a:rPr>
              <a:t> same color.</a:t>
            </a:r>
            <a:r>
              <a:rPr kumimoji="1" lang="en-US" altLang="zh-CN" b="0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43013" name="Rectangle 5">
            <a:extLst>
              <a:ext uri="{FF2B5EF4-FFF2-40B4-BE49-F238E27FC236}">
                <a16:creationId xmlns:a16="http://schemas.microsoft.com/office/drawing/2014/main" id="{A6E19E22-F301-486A-95E2-BE1308D765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429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>
              <a:ea typeface="楷体_GB2312" pitchFamily="49" charset="-122"/>
            </a:endParaRPr>
          </a:p>
        </p:txBody>
      </p:sp>
      <p:sp>
        <p:nvSpPr>
          <p:cNvPr id="2207750" name="Text Box 6">
            <a:extLst>
              <a:ext uri="{FF2B5EF4-FFF2-40B4-BE49-F238E27FC236}">
                <a16:creationId xmlns:a16="http://schemas.microsoft.com/office/drawing/2014/main" id="{E0F31C45-3658-4725-BC80-D48607DC91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2332038"/>
            <a:ext cx="830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zh-CN" i="1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Proof:</a:t>
            </a:r>
            <a:endParaRPr lang="en-US" altLang="zh-CN" i="1">
              <a:solidFill>
                <a:srgbClr val="0066FF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ebdings" panose="05030102010509060703" pitchFamily="18" charset="2"/>
            </a:endParaRPr>
          </a:p>
        </p:txBody>
      </p:sp>
      <p:sp>
        <p:nvSpPr>
          <p:cNvPr id="43015" name="Rectangle 7">
            <a:extLst>
              <a:ext uri="{FF2B5EF4-FFF2-40B4-BE49-F238E27FC236}">
                <a16:creationId xmlns:a16="http://schemas.microsoft.com/office/drawing/2014/main" id="{78F60E50-D9E6-4686-BD1D-4A06A57665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>
              <a:ea typeface="楷体_GB2312" pitchFamily="49" charset="-122"/>
            </a:endParaRPr>
          </a:p>
        </p:txBody>
      </p:sp>
      <p:sp>
        <p:nvSpPr>
          <p:cNvPr id="2207753" name="Text Box 9">
            <a:extLst>
              <a:ext uri="{FF2B5EF4-FFF2-40B4-BE49-F238E27FC236}">
                <a16:creationId xmlns:a16="http://schemas.microsoft.com/office/drawing/2014/main" id="{1BCEB330-705B-44D5-AB68-EDE0C5A926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2908300"/>
            <a:ext cx="7910512" cy="2465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AutoNum type="arabicParenBoth"/>
            </a:pPr>
            <a:r>
              <a:rPr kumimoji="1" lang="en-US" altLang="zh-CN">
                <a:latin typeface="Times New Roman" panose="02020603050405020304" pitchFamily="18" charset="0"/>
                <a:sym typeface="Webdings" panose="05030102010509060703" pitchFamily="18" charset="2"/>
              </a:rPr>
              <a:t>Suppose that </a:t>
            </a:r>
            <a:r>
              <a:rPr kumimoji="1" lang="en-US" altLang="zh-CN" i="1">
                <a:latin typeface="Times New Roman" panose="02020603050405020304" pitchFamily="18" charset="0"/>
                <a:sym typeface="Webdings" panose="05030102010509060703" pitchFamily="18" charset="2"/>
              </a:rPr>
              <a:t>G</a:t>
            </a:r>
            <a:r>
              <a:rPr kumimoji="1" lang="en-US" altLang="zh-CN">
                <a:latin typeface="Times New Roman" panose="02020603050405020304" pitchFamily="18" charset="0"/>
                <a:sym typeface="Webdings" panose="05030102010509060703" pitchFamily="18" charset="2"/>
              </a:rPr>
              <a:t>=(</a:t>
            </a:r>
            <a:r>
              <a:rPr kumimoji="1" lang="en-US" altLang="zh-CN" i="1">
                <a:latin typeface="Times New Roman" panose="02020603050405020304" pitchFamily="18" charset="0"/>
                <a:sym typeface="Webdings" panose="05030102010509060703" pitchFamily="18" charset="2"/>
              </a:rPr>
              <a:t>V</a:t>
            </a:r>
            <a:r>
              <a:rPr kumimoji="1" lang="en-US" altLang="zh-CN">
                <a:latin typeface="Times New Roman" panose="02020603050405020304" pitchFamily="18" charset="0"/>
                <a:sym typeface="Webdings" panose="05030102010509060703" pitchFamily="18" charset="2"/>
              </a:rPr>
              <a:t>, </a:t>
            </a:r>
            <a:r>
              <a:rPr kumimoji="1" lang="en-US" altLang="zh-CN" i="1">
                <a:latin typeface="Times New Roman" panose="02020603050405020304" pitchFamily="18" charset="0"/>
                <a:sym typeface="Webdings" panose="05030102010509060703" pitchFamily="18" charset="2"/>
              </a:rPr>
              <a:t>E</a:t>
            </a:r>
            <a:r>
              <a:rPr kumimoji="1" lang="en-US" altLang="zh-CN">
                <a:latin typeface="Times New Roman" panose="02020603050405020304" pitchFamily="18" charset="0"/>
                <a:sym typeface="Webdings" panose="05030102010509060703" pitchFamily="18" charset="2"/>
              </a:rPr>
              <a:t>) is a bipartite simple graph. Then </a:t>
            </a:r>
            <a:r>
              <a:rPr kumimoji="1" lang="en-US" altLang="zh-CN" i="1">
                <a:latin typeface="Times New Roman" panose="02020603050405020304" pitchFamily="18" charset="0"/>
                <a:sym typeface="Webdings" panose="05030102010509060703" pitchFamily="18" charset="2"/>
              </a:rPr>
              <a:t>V</a:t>
            </a:r>
            <a:r>
              <a:rPr kumimoji="1" lang="en-US" altLang="zh-CN">
                <a:latin typeface="Times New Roman" panose="02020603050405020304" pitchFamily="18" charset="0"/>
                <a:sym typeface="Webdings" panose="05030102010509060703" pitchFamily="18" charset="2"/>
              </a:rPr>
              <a:t>=</a:t>
            </a:r>
            <a:r>
              <a:rPr kumimoji="1" lang="en-US" altLang="zh-CN" i="1">
                <a:latin typeface="Times New Roman" panose="02020603050405020304" pitchFamily="18" charset="0"/>
                <a:sym typeface="Webdings" panose="05030102010509060703" pitchFamily="18" charset="2"/>
              </a:rPr>
              <a:t>V</a:t>
            </a:r>
            <a:r>
              <a:rPr kumimoji="1" lang="en-US" altLang="zh-CN" baseline="-25000">
                <a:latin typeface="Times New Roman" panose="02020603050405020304" pitchFamily="18" charset="0"/>
                <a:sym typeface="Webdings" panose="05030102010509060703" pitchFamily="18" charset="2"/>
              </a:rPr>
              <a:t>1</a:t>
            </a:r>
            <a:r>
              <a:rPr kumimoji="1"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kumimoji="1" lang="en-US" altLang="zh-CN" i="1">
                <a:latin typeface="Times New Roman" panose="02020603050405020304" pitchFamily="18" charset="0"/>
                <a:sym typeface="Webdings" panose="05030102010509060703" pitchFamily="18" charset="2"/>
              </a:rPr>
              <a:t>V</a:t>
            </a:r>
            <a:r>
              <a:rPr kumimoji="1" lang="en-US" altLang="zh-CN" baseline="-25000">
                <a:latin typeface="Times New Roman" panose="02020603050405020304" pitchFamily="18" charset="0"/>
                <a:sym typeface="Webdings" panose="05030102010509060703" pitchFamily="18" charset="2"/>
              </a:rPr>
              <a:t>2</a:t>
            </a:r>
            <a:r>
              <a:rPr kumimoji="1" lang="en-US" altLang="zh-CN">
                <a:latin typeface="Times New Roman" panose="02020603050405020304" pitchFamily="18" charset="0"/>
                <a:sym typeface="Webdings" panose="05030102010509060703" pitchFamily="18" charset="2"/>
              </a:rPr>
              <a:t>,where </a:t>
            </a:r>
            <a:r>
              <a:rPr kumimoji="1" lang="en-US" altLang="zh-CN" i="1">
                <a:latin typeface="Times New Roman" panose="02020603050405020304" pitchFamily="18" charset="0"/>
                <a:sym typeface="Webdings" panose="05030102010509060703" pitchFamily="18" charset="2"/>
              </a:rPr>
              <a:t>V</a:t>
            </a:r>
            <a:r>
              <a:rPr kumimoji="1" lang="en-US" altLang="zh-CN" baseline="-25000">
                <a:latin typeface="Times New Roman" panose="02020603050405020304" pitchFamily="18" charset="0"/>
                <a:sym typeface="Webdings" panose="05030102010509060703" pitchFamily="18" charset="2"/>
              </a:rPr>
              <a:t>1</a:t>
            </a:r>
            <a:r>
              <a:rPr kumimoji="1" lang="en-US" altLang="zh-CN">
                <a:latin typeface="Times New Roman" panose="02020603050405020304" pitchFamily="18" charset="0"/>
                <a:sym typeface="Webdings" panose="05030102010509060703" pitchFamily="18" charset="2"/>
              </a:rPr>
              <a:t>,</a:t>
            </a:r>
            <a:r>
              <a:rPr kumimoji="1" lang="en-US" altLang="zh-CN" i="1">
                <a:latin typeface="Times New Roman" panose="02020603050405020304" pitchFamily="18" charset="0"/>
                <a:sym typeface="Webdings" panose="05030102010509060703" pitchFamily="18" charset="2"/>
              </a:rPr>
              <a:t>V</a:t>
            </a:r>
            <a:r>
              <a:rPr kumimoji="1" lang="en-US" altLang="zh-CN" baseline="-25000">
                <a:latin typeface="Times New Roman" panose="02020603050405020304" pitchFamily="18" charset="0"/>
                <a:sym typeface="Webdings" panose="05030102010509060703" pitchFamily="18" charset="2"/>
              </a:rPr>
              <a:t>2 </a:t>
            </a:r>
            <a:r>
              <a:rPr kumimoji="1" lang="en-US" altLang="zh-CN">
                <a:latin typeface="Times New Roman" panose="02020603050405020304" pitchFamily="18" charset="0"/>
                <a:sym typeface="Webdings" panose="05030102010509060703" pitchFamily="18" charset="2"/>
              </a:rPr>
              <a:t>are disjoint sets and every edge in E connects a vertex in  </a:t>
            </a:r>
            <a:r>
              <a:rPr kumimoji="1" lang="en-US" altLang="zh-CN" i="1">
                <a:latin typeface="Times New Roman" panose="02020603050405020304" pitchFamily="18" charset="0"/>
                <a:sym typeface="Webdings" panose="05030102010509060703" pitchFamily="18" charset="2"/>
              </a:rPr>
              <a:t>V</a:t>
            </a:r>
            <a:r>
              <a:rPr kumimoji="1" lang="en-US" altLang="zh-CN" baseline="-25000">
                <a:latin typeface="Times New Roman" panose="02020603050405020304" pitchFamily="18" charset="0"/>
                <a:sym typeface="Webdings" panose="05030102010509060703" pitchFamily="18" charset="2"/>
              </a:rPr>
              <a:t>1</a:t>
            </a:r>
            <a:r>
              <a:rPr kumimoji="1" lang="en-US" altLang="zh-CN">
                <a:latin typeface="Times New Roman" panose="02020603050405020304" pitchFamily="18" charset="0"/>
                <a:sym typeface="Webdings" panose="05030102010509060703" pitchFamily="18" charset="2"/>
              </a:rPr>
              <a:t> and a vertex in  </a:t>
            </a:r>
            <a:r>
              <a:rPr kumimoji="1" lang="en-US" altLang="zh-CN" i="1">
                <a:latin typeface="Times New Roman" panose="02020603050405020304" pitchFamily="18" charset="0"/>
                <a:sym typeface="Webdings" panose="05030102010509060703" pitchFamily="18" charset="2"/>
              </a:rPr>
              <a:t>V</a:t>
            </a:r>
            <a:r>
              <a:rPr kumimoji="1" lang="en-US" altLang="zh-CN" baseline="-25000">
                <a:latin typeface="Times New Roman" panose="02020603050405020304" pitchFamily="18" charset="0"/>
                <a:sym typeface="Webdings" panose="05030102010509060703" pitchFamily="18" charset="2"/>
              </a:rPr>
              <a:t>2</a:t>
            </a:r>
            <a:r>
              <a:rPr kumimoji="1" lang="en-US" altLang="zh-CN">
                <a:latin typeface="Times New Roman" panose="02020603050405020304" pitchFamily="18" charset="0"/>
                <a:sym typeface="Webdings" panose="05030102010509060703" pitchFamily="18" charset="2"/>
              </a:rPr>
              <a:t> .</a:t>
            </a:r>
          </a:p>
          <a:p>
            <a:pPr eaLnBrk="1" hangingPunct="1">
              <a:spcBef>
                <a:spcPct val="50000"/>
              </a:spcBef>
              <a:buFontTx/>
              <a:buAutoNum type="arabicParenBoth"/>
            </a:pPr>
            <a:r>
              <a:rPr kumimoji="1" lang="en-US" altLang="zh-CN">
                <a:latin typeface="Times New Roman" panose="02020603050405020304" pitchFamily="18" charset="0"/>
                <a:sym typeface="Webdings" panose="05030102010509060703" pitchFamily="18" charset="2"/>
              </a:rPr>
              <a:t>Suppose that it is possible to assign colors to the vertices of the graph using just two colors so that no two adjacent vertices are assigned the same color.</a:t>
            </a:r>
          </a:p>
        </p:txBody>
      </p:sp>
      <p:sp>
        <p:nvSpPr>
          <p:cNvPr id="43017" name="Text Box 2">
            <a:extLst>
              <a:ext uri="{FF2B5EF4-FFF2-40B4-BE49-F238E27FC236}">
                <a16:creationId xmlns:a16="http://schemas.microsoft.com/office/drawing/2014/main" id="{AD7580F5-E93A-4EB8-8206-653F9002D0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5375" y="15875"/>
            <a:ext cx="55086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>
                <a:latin typeface="Times New Roman" panose="02020603050405020304" pitchFamily="18" charset="0"/>
                <a:cs typeface="Arial" panose="020B0604020202020204" pitchFamily="34" charset="0"/>
                <a:sym typeface="Webdings" panose="05030102010509060703" pitchFamily="18" charset="2"/>
              </a:rPr>
              <a:t>10.2 </a:t>
            </a:r>
            <a:r>
              <a:rPr kumimoji="1" lang="en-US" altLang="zh-CN" sz="1800">
                <a:latin typeface="Times New Roman" panose="02020603050405020304" pitchFamily="18" charset="0"/>
                <a:cs typeface="Arial" panose="020B0604020202020204" pitchFamily="34" charset="0"/>
              </a:rPr>
              <a:t>Graph Terminology  and Special Types of Graphs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7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07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7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0775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77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22077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77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22077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07748" grpId="0" animBg="1"/>
      <p:bldP spid="2207750" grpId="0" autoUpdateAnimBg="0"/>
      <p:bldP spid="220775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灯片编号占位符 1">
            <a:extLst>
              <a:ext uri="{FF2B5EF4-FFF2-40B4-BE49-F238E27FC236}">
                <a16:creationId xmlns:a16="http://schemas.microsoft.com/office/drawing/2014/main" id="{09717FAB-91E2-484C-85D0-8B266841525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9pPr>
          </a:lstStyle>
          <a:p>
            <a:fld id="{5C37F291-50D9-4A95-AD20-EC1566FCACC8}" type="slidenum">
              <a:rPr lang="zh-CN" altLang="en-US" sz="1400" b="0">
                <a:latin typeface="Arial" panose="020B0604020202020204" pitchFamily="34" charset="0"/>
              </a:rPr>
              <a:pPr/>
              <a:t>28</a:t>
            </a:fld>
            <a:endParaRPr lang="en-US" altLang="zh-CN" sz="1400" b="0">
              <a:latin typeface="Arial" panose="020B0604020202020204" pitchFamily="34" charset="0"/>
            </a:endParaRPr>
          </a:p>
        </p:txBody>
      </p:sp>
      <p:sp>
        <p:nvSpPr>
          <p:cNvPr id="45059" name="Text Box 2">
            <a:extLst>
              <a:ext uri="{FF2B5EF4-FFF2-40B4-BE49-F238E27FC236}">
                <a16:creationId xmlns:a16="http://schemas.microsoft.com/office/drawing/2014/main" id="{7024BF68-CD61-4087-BF82-8CB9509565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5375" y="15875"/>
            <a:ext cx="55086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>
                <a:latin typeface="Times New Roman" panose="02020603050405020304" pitchFamily="18" charset="0"/>
                <a:cs typeface="Arial" panose="020B0604020202020204" pitchFamily="34" charset="0"/>
                <a:sym typeface="Webdings" panose="05030102010509060703" pitchFamily="18" charset="2"/>
              </a:rPr>
              <a:t>10.2 </a:t>
            </a:r>
            <a:r>
              <a:rPr kumimoji="1" lang="en-US" altLang="zh-CN" sz="1800">
                <a:latin typeface="Times New Roman" panose="02020603050405020304" pitchFamily="18" charset="0"/>
                <a:cs typeface="Arial" panose="020B0604020202020204" pitchFamily="34" charset="0"/>
              </a:rPr>
              <a:t>Graph Terminology  and Special Types of Graphs</a:t>
            </a:r>
          </a:p>
        </p:txBody>
      </p:sp>
      <p:sp>
        <p:nvSpPr>
          <p:cNvPr id="2183171" name="Text Box 3">
            <a:extLst>
              <a:ext uri="{FF2B5EF4-FFF2-40B4-BE49-F238E27FC236}">
                <a16:creationId xmlns:a16="http://schemas.microsoft.com/office/drawing/2014/main" id="{F321B577-9FBA-49EA-A927-A1FEAB220C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750" y="428625"/>
            <a:ext cx="45735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1" hangingPunct="1">
              <a:spcBef>
                <a:spcPct val="30000"/>
              </a:spcBef>
              <a:defRPr/>
            </a:pPr>
            <a:r>
              <a:rPr kumimoji="1" lang="en-US" altLang="zh-CN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Bipartite Graphs and Matching </a:t>
            </a:r>
          </a:p>
        </p:txBody>
      </p:sp>
      <p:sp>
        <p:nvSpPr>
          <p:cNvPr id="2183172" name="Line 4">
            <a:extLst>
              <a:ext uri="{FF2B5EF4-FFF2-40B4-BE49-F238E27FC236}">
                <a16:creationId xmlns:a16="http://schemas.microsoft.com/office/drawing/2014/main" id="{27234AB5-2C2A-4C30-AAD2-3E91F11E091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5763" y="890588"/>
            <a:ext cx="4105275" cy="14287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83173" name="Text Box 5">
            <a:extLst>
              <a:ext uri="{FF2B5EF4-FFF2-40B4-BE49-F238E27FC236}">
                <a16:creationId xmlns:a16="http://schemas.microsoft.com/office/drawing/2014/main" id="{E92E8E2D-079A-47EC-A11C-9C600B740D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750" y="1047750"/>
            <a:ext cx="7947025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ts val="600"/>
              </a:spcBef>
            </a:pPr>
            <a:r>
              <a:rPr lang="en-US" altLang="zh-CN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  </a:t>
            </a:r>
            <a:r>
              <a:rPr lang="en-US" altLang="zh-CN" i="1">
                <a:solidFill>
                  <a:srgbClr val="0000CC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Job assignments </a:t>
            </a:r>
            <a:r>
              <a:rPr lang="en-US" altLang="zh-CN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- vertices represent the jobs and the employees, edges link employees with those jobs they have been trained to do. A common goal is to match jobs to employees so that the most jobs are done.</a:t>
            </a:r>
          </a:p>
        </p:txBody>
      </p:sp>
      <p:pic>
        <p:nvPicPr>
          <p:cNvPr id="45063" name="Picture 3" descr="Two bipartite graphs, A and B, with 8 vertices each.">
            <a:extLst>
              <a:ext uri="{FF2B5EF4-FFF2-40B4-BE49-F238E27FC236}">
                <a16:creationId xmlns:a16="http://schemas.microsoft.com/office/drawing/2014/main" id="{65D27D16-011B-4E15-B4B1-E54F10482E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2852738"/>
            <a:ext cx="8462963" cy="280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3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18317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3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183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3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18317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83171" grpId="0" autoUpdateAnimBg="0"/>
      <p:bldP spid="2183173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灯片编号占位符 1">
            <a:extLst>
              <a:ext uri="{FF2B5EF4-FFF2-40B4-BE49-F238E27FC236}">
                <a16:creationId xmlns:a16="http://schemas.microsoft.com/office/drawing/2014/main" id="{9F2910B3-458F-4210-A549-2302CDDA9A0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9pPr>
          </a:lstStyle>
          <a:p>
            <a:fld id="{05E09B30-6945-4748-8032-1FF70CCF8C5C}" type="slidenum">
              <a:rPr lang="zh-CN" altLang="en-US" sz="1400" b="0">
                <a:latin typeface="Arial" panose="020B0604020202020204" pitchFamily="34" charset="0"/>
              </a:rPr>
              <a:pPr/>
              <a:t>29</a:t>
            </a:fld>
            <a:endParaRPr lang="en-US" altLang="zh-CN" sz="1400" b="0">
              <a:latin typeface="Arial" panose="020B0604020202020204" pitchFamily="34" charset="0"/>
            </a:endParaRPr>
          </a:p>
        </p:txBody>
      </p:sp>
      <p:sp>
        <p:nvSpPr>
          <p:cNvPr id="2196483" name="Text Box 3">
            <a:extLst>
              <a:ext uri="{FF2B5EF4-FFF2-40B4-BE49-F238E27FC236}">
                <a16:creationId xmlns:a16="http://schemas.microsoft.com/office/drawing/2014/main" id="{73AAAB5C-484E-4B97-83F8-85D83EA9C2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620713"/>
            <a:ext cx="8424862" cy="2197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85775" indent="-485775" eaLnBrk="1" hangingPunct="1">
              <a:defRPr/>
            </a:pPr>
            <a:r>
              <a:rPr kumimoji="1" lang="en-US" altLang="zh-CN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</a:rPr>
              <a:t>Regular graph</a:t>
            </a:r>
            <a:r>
              <a:rPr kumimoji="1" lang="en-US" altLang="zh-CN" b="0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</a:rPr>
              <a:t> </a:t>
            </a:r>
            <a:endParaRPr kumimoji="1" lang="en-US" altLang="zh-CN" dirty="0">
              <a:solidFill>
                <a:schemeClr val="accent2">
                  <a:lumMod val="75000"/>
                </a:schemeClr>
              </a:solidFill>
              <a:latin typeface="Times New Roman" pitchFamily="18" charset="0"/>
            </a:endParaRPr>
          </a:p>
          <a:p>
            <a:pPr marL="485775" indent="-485775" eaLnBrk="1" hangingPunct="1">
              <a:spcBef>
                <a:spcPct val="50000"/>
              </a:spcBef>
              <a:defRPr/>
            </a:pPr>
            <a:r>
              <a:rPr kumimoji="1" lang="en-US" altLang="zh-CN" dirty="0">
                <a:latin typeface="Times New Roman" pitchFamily="18" charset="0"/>
              </a:rPr>
              <a:t>      A simply graph is called </a:t>
            </a:r>
            <a:r>
              <a:rPr kumimoji="1" lang="en-US" altLang="zh-CN" i="1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</a:rPr>
              <a:t>regular</a:t>
            </a:r>
            <a:r>
              <a:rPr kumimoji="1" lang="en-US" altLang="zh-CN" dirty="0">
                <a:latin typeface="Times New Roman" pitchFamily="18" charset="0"/>
              </a:rPr>
              <a:t> if every vertex of this graph has the same degree.</a:t>
            </a:r>
          </a:p>
          <a:p>
            <a:pPr marL="485775" indent="-485775" eaLnBrk="1" hangingPunct="1">
              <a:spcBef>
                <a:spcPct val="20000"/>
              </a:spcBef>
              <a:defRPr/>
            </a:pPr>
            <a:r>
              <a:rPr kumimoji="1" lang="en-US" altLang="zh-CN" dirty="0">
                <a:latin typeface="Times New Roman" pitchFamily="18" charset="0"/>
              </a:rPr>
              <a:t>      A</a:t>
            </a:r>
            <a:r>
              <a:rPr kumimoji="1" lang="en-US" altLang="zh-CN" dirty="0">
                <a:solidFill>
                  <a:srgbClr val="008000"/>
                </a:solidFill>
                <a:latin typeface="Times New Roman" pitchFamily="18" charset="0"/>
              </a:rPr>
              <a:t> </a:t>
            </a:r>
            <a:r>
              <a:rPr kumimoji="1" lang="en-US" altLang="zh-CN" i="1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</a:rPr>
              <a:t>regular graph</a:t>
            </a:r>
            <a:r>
              <a:rPr kumimoji="1" lang="en-US" altLang="zh-CN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</a:rPr>
              <a:t> </a:t>
            </a:r>
            <a:r>
              <a:rPr kumimoji="1" lang="en-US" altLang="zh-CN" dirty="0">
                <a:latin typeface="Times New Roman" pitchFamily="18" charset="0"/>
              </a:rPr>
              <a:t>is called </a:t>
            </a:r>
            <a:r>
              <a:rPr kumimoji="1" lang="en-US" altLang="zh-CN" i="1" dirty="0">
                <a:latin typeface="Times New Roman" pitchFamily="18" charset="0"/>
              </a:rPr>
              <a:t>n</a:t>
            </a:r>
            <a:r>
              <a:rPr kumimoji="1" lang="en-US" altLang="zh-CN" dirty="0">
                <a:latin typeface="Times New Roman" pitchFamily="18" charset="0"/>
              </a:rPr>
              <a:t>-regular if every vertex in this graph has degree </a:t>
            </a:r>
            <a:r>
              <a:rPr kumimoji="1" lang="en-US" altLang="zh-CN" i="1" dirty="0">
                <a:latin typeface="Times New Roman" pitchFamily="18" charset="0"/>
              </a:rPr>
              <a:t>n</a:t>
            </a:r>
            <a:r>
              <a:rPr kumimoji="1" lang="en-US" altLang="zh-CN" dirty="0">
                <a:latin typeface="Times New Roman" pitchFamily="18" charset="0"/>
              </a:rPr>
              <a:t>.</a:t>
            </a:r>
          </a:p>
        </p:txBody>
      </p:sp>
      <p:sp>
        <p:nvSpPr>
          <p:cNvPr id="2196484" name="Text Box 4">
            <a:extLst>
              <a:ext uri="{FF2B5EF4-FFF2-40B4-BE49-F238E27FC236}">
                <a16:creationId xmlns:a16="http://schemas.microsoft.com/office/drawing/2014/main" id="{9E7789E5-622B-4279-BCD0-09FB0776B6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2955925"/>
            <a:ext cx="830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30000"/>
              </a:spcBef>
            </a:pPr>
            <a:r>
              <a:rPr kumimoji="1"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For example,</a:t>
            </a:r>
          </a:p>
        </p:txBody>
      </p:sp>
      <p:sp>
        <p:nvSpPr>
          <p:cNvPr id="2196485" name="Text Box 5">
            <a:extLst>
              <a:ext uri="{FF2B5EF4-FFF2-40B4-BE49-F238E27FC236}">
                <a16:creationId xmlns:a16="http://schemas.microsoft.com/office/drawing/2014/main" id="{33AAEE0E-432F-4F04-A4E8-6176E43ABF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450" y="4411663"/>
            <a:ext cx="830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30000"/>
              </a:spcBef>
            </a:pPr>
            <a:r>
              <a:rPr kumimoji="1" lang="en-US" altLang="zh-CN">
                <a:latin typeface="Times New Roman" panose="02020603050405020304" pitchFamily="18" charset="0"/>
              </a:rPr>
              <a:t>(2)   </a:t>
            </a:r>
            <a:r>
              <a:rPr kumimoji="1"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For which values of </a:t>
            </a:r>
            <a:r>
              <a:rPr kumimoji="1"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kumimoji="1"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 and </a:t>
            </a:r>
            <a:r>
              <a:rPr kumimoji="1"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kumimoji="1"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 is </a:t>
            </a:r>
            <a:r>
              <a:rPr kumimoji="1"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kumimoji="1" lang="en-US" altLang="zh-CN" i="1" baseline="-25000">
                <a:latin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kumimoji="1" lang="en-US" altLang="zh-CN" baseline="-25000">
                <a:latin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kumimoji="1" lang="en-US" altLang="zh-CN" i="1" baseline="-2500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kumimoji="1"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 regular?</a:t>
            </a:r>
          </a:p>
        </p:txBody>
      </p:sp>
      <p:sp>
        <p:nvSpPr>
          <p:cNvPr id="47110" name="Rectangle 6">
            <a:extLst>
              <a:ext uri="{FF2B5EF4-FFF2-40B4-BE49-F238E27FC236}">
                <a16:creationId xmlns:a16="http://schemas.microsoft.com/office/drawing/2014/main" id="{03E814B6-98B8-4EC4-ADBC-DA59F2C7CF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>
              <a:ea typeface="楷体_GB2312" pitchFamily="49" charset="-122"/>
            </a:endParaRPr>
          </a:p>
        </p:txBody>
      </p:sp>
      <p:grpSp>
        <p:nvGrpSpPr>
          <p:cNvPr id="2" name="Group 7">
            <a:extLst>
              <a:ext uri="{FF2B5EF4-FFF2-40B4-BE49-F238E27FC236}">
                <a16:creationId xmlns:a16="http://schemas.microsoft.com/office/drawing/2014/main" id="{16845499-242E-4FA4-B4B9-DCBDED784257}"/>
              </a:ext>
            </a:extLst>
          </p:cNvPr>
          <p:cNvGrpSpPr>
            <a:grpSpLocks/>
          </p:cNvGrpSpPr>
          <p:nvPr/>
        </p:nvGrpSpPr>
        <p:grpSpPr bwMode="auto">
          <a:xfrm>
            <a:off x="395288" y="3605213"/>
            <a:ext cx="8305800" cy="561975"/>
            <a:chOff x="249" y="2115"/>
            <a:chExt cx="5232" cy="354"/>
          </a:xfrm>
        </p:grpSpPr>
        <p:sp>
          <p:nvSpPr>
            <p:cNvPr id="47113" name="Text Box 8">
              <a:extLst>
                <a:ext uri="{FF2B5EF4-FFF2-40B4-BE49-F238E27FC236}">
                  <a16:creationId xmlns:a16="http://schemas.microsoft.com/office/drawing/2014/main" id="{53AA198C-C809-4B59-B31F-03D83D89D5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" y="2115"/>
              <a:ext cx="52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457200" indent="-4572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30000"/>
                </a:spcBef>
              </a:pPr>
              <a:r>
                <a:rPr kumimoji="1" lang="en-US" altLang="zh-CN">
                  <a:latin typeface="Times New Roman" panose="02020603050405020304" pitchFamily="18" charset="0"/>
                </a:rPr>
                <a:t>(1)             </a:t>
              </a:r>
              <a:r>
                <a:rPr kumimoji="1" lang="en-US" altLang="zh-CN">
                  <a:latin typeface="Times New Roman" panose="02020603050405020304" pitchFamily="18" charset="0"/>
                  <a:sym typeface="Symbol" panose="05050102010706020507" pitchFamily="18" charset="2"/>
                </a:rPr>
                <a:t>is a (</a:t>
              </a:r>
              <a:r>
                <a:rPr kumimoji="1" lang="en-US" altLang="zh-CN" i="1">
                  <a:latin typeface="Times New Roman" panose="02020603050405020304" pitchFamily="18" charset="0"/>
                  <a:sym typeface="Symbol" panose="05050102010706020507" pitchFamily="18" charset="2"/>
                </a:rPr>
                <a:t>n</a:t>
              </a:r>
              <a:r>
                <a:rPr kumimoji="1" lang="en-US" altLang="zh-CN">
                  <a:latin typeface="Times New Roman" panose="02020603050405020304" pitchFamily="18" charset="0"/>
                  <a:sym typeface="Symbol" panose="05050102010706020507" pitchFamily="18" charset="2"/>
                </a:rPr>
                <a:t>-1)-regular.</a:t>
              </a:r>
              <a:r>
                <a:rPr kumimoji="1" lang="en-US" altLang="zh-CN" b="0">
                  <a:latin typeface="Times New Roman" panose="02020603050405020304" pitchFamily="18" charset="0"/>
                  <a:sym typeface="Symbol" panose="05050102010706020507" pitchFamily="18" charset="2"/>
                </a:rPr>
                <a:t> </a:t>
              </a:r>
            </a:p>
          </p:txBody>
        </p:sp>
        <p:graphicFrame>
          <p:nvGraphicFramePr>
            <p:cNvPr id="47114" name="Object 9">
              <a:extLst>
                <a:ext uri="{FF2B5EF4-FFF2-40B4-BE49-F238E27FC236}">
                  <a16:creationId xmlns:a16="http://schemas.microsoft.com/office/drawing/2014/main" id="{262DC737-689D-47AE-AAF4-E539806B053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14" y="2151"/>
            <a:ext cx="252" cy="3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117" name="公式" r:id="rId4" imgW="177492" imgH="228204" progId="Equation.3">
                    <p:embed/>
                  </p:oleObj>
                </mc:Choice>
                <mc:Fallback>
                  <p:oleObj name="公式" r:id="rId4" imgW="177492" imgH="228204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4" y="2151"/>
                          <a:ext cx="252" cy="3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7112" name="Text Box 2">
            <a:extLst>
              <a:ext uri="{FF2B5EF4-FFF2-40B4-BE49-F238E27FC236}">
                <a16:creationId xmlns:a16="http://schemas.microsoft.com/office/drawing/2014/main" id="{B344A89B-9364-4164-AFBD-1883A215DE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5375" y="15875"/>
            <a:ext cx="55086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>
                <a:latin typeface="Times New Roman" panose="02020603050405020304" pitchFamily="18" charset="0"/>
                <a:cs typeface="Arial" panose="020B0604020202020204" pitchFamily="34" charset="0"/>
                <a:sym typeface="Webdings" panose="05030102010509060703" pitchFamily="18" charset="2"/>
              </a:rPr>
              <a:t>10.2 </a:t>
            </a:r>
            <a:r>
              <a:rPr kumimoji="1" lang="en-US" altLang="zh-CN" sz="1800">
                <a:latin typeface="Times New Roman" panose="02020603050405020304" pitchFamily="18" charset="0"/>
                <a:cs typeface="Arial" panose="020B0604020202020204" pitchFamily="34" charset="0"/>
              </a:rPr>
              <a:t>Graph Terminology  and Special Types of Graphs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6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96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6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96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6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96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6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9648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6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19648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96483" grpId="0" build="p"/>
      <p:bldP spid="2196484" grpId="0" autoUpdateAnimBg="0"/>
      <p:bldP spid="2196485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灯片编号占位符 1">
            <a:extLst>
              <a:ext uri="{FF2B5EF4-FFF2-40B4-BE49-F238E27FC236}">
                <a16:creationId xmlns:a16="http://schemas.microsoft.com/office/drawing/2014/main" id="{52C72569-5B6E-42C0-AA9B-25774010AF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9pPr>
          </a:lstStyle>
          <a:p>
            <a:fld id="{BA59C4E3-1E88-44F4-B9FD-5DEEABDEB165}" type="slidenum">
              <a:rPr lang="zh-CN" altLang="en-US" sz="1400" b="0">
                <a:latin typeface="Arial" panose="020B0604020202020204" pitchFamily="34" charset="0"/>
              </a:rPr>
              <a:pPr/>
              <a:t>3</a:t>
            </a:fld>
            <a:endParaRPr lang="en-US" altLang="zh-CN" sz="1400" b="0">
              <a:latin typeface="Arial" panose="020B0604020202020204" pitchFamily="34" charset="0"/>
            </a:endParaRPr>
          </a:p>
        </p:txBody>
      </p:sp>
      <p:sp>
        <p:nvSpPr>
          <p:cNvPr id="2150402" name="Text Box 2">
            <a:extLst>
              <a:ext uri="{FF2B5EF4-FFF2-40B4-BE49-F238E27FC236}">
                <a16:creationId xmlns:a16="http://schemas.microsoft.com/office/drawing/2014/main" id="{55D1E73B-5C3D-4417-A985-B262BDB0CA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668338"/>
            <a:ext cx="5410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  <a:sym typeface="Webdings" pitchFamily="18" charset="2"/>
              </a:rPr>
              <a:t>10.1   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rPr>
              <a:t>Graphs and Graph Models </a:t>
            </a:r>
          </a:p>
        </p:txBody>
      </p:sp>
      <p:sp>
        <p:nvSpPr>
          <p:cNvPr id="2150405" name="Text Box 5">
            <a:extLst>
              <a:ext uri="{FF2B5EF4-FFF2-40B4-BE49-F238E27FC236}">
                <a16:creationId xmlns:a16="http://schemas.microsoft.com/office/drawing/2014/main" id="{AF437A66-1B9B-4C92-857E-2B9404E708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313" y="3857625"/>
            <a:ext cx="6769100" cy="210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85775" indent="-485775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1pPr>
            <a:lvl2pPr marL="1133475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40000"/>
              </a:spcBef>
            </a:pPr>
            <a:r>
              <a:rPr kumimoji="1" lang="en-US" altLang="zh-CN">
                <a:latin typeface="Times New Roman" panose="02020603050405020304" pitchFamily="18" charset="0"/>
              </a:rPr>
              <a:t>Types of </a:t>
            </a:r>
            <a:r>
              <a:rPr kumimoji="1" lang="en-US" altLang="zh-CN" i="1">
                <a:solidFill>
                  <a:srgbClr val="0000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Undirected Graphs</a:t>
            </a:r>
          </a:p>
          <a:p>
            <a:pPr lvl="1" eaLnBrk="1" hangingPunct="1">
              <a:spcBef>
                <a:spcPct val="50000"/>
              </a:spcBef>
              <a:buFont typeface="Wingdings" panose="05000000000000000000" pitchFamily="2" charset="2"/>
              <a:buChar char="n"/>
            </a:pPr>
            <a:r>
              <a:rPr kumimoji="1"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Simple graph</a:t>
            </a:r>
          </a:p>
          <a:p>
            <a:pPr lvl="1" eaLnBrk="1" hangingPunct="1">
              <a:spcBef>
                <a:spcPct val="50000"/>
              </a:spcBef>
              <a:buFont typeface="Wingdings" panose="05000000000000000000" pitchFamily="2" charset="2"/>
              <a:buChar char="n"/>
            </a:pPr>
            <a:r>
              <a:rPr kumimoji="1"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Multigraph</a:t>
            </a:r>
          </a:p>
          <a:p>
            <a:pPr lvl="1" eaLnBrk="1" hangingPunct="1">
              <a:spcBef>
                <a:spcPct val="50000"/>
              </a:spcBef>
              <a:buFont typeface="Wingdings" panose="05000000000000000000" pitchFamily="2" charset="2"/>
              <a:buChar char="n"/>
            </a:pPr>
            <a:r>
              <a:rPr kumimoji="1"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Pseudograph</a:t>
            </a:r>
          </a:p>
        </p:txBody>
      </p:sp>
      <p:sp>
        <p:nvSpPr>
          <p:cNvPr id="2150407" name="Text Box 7">
            <a:extLst>
              <a:ext uri="{FF2B5EF4-FFF2-40B4-BE49-F238E27FC236}">
                <a16:creationId xmlns:a16="http://schemas.microsoft.com/office/drawing/2014/main" id="{641EEC07-36F4-4B7D-B95D-EC73C8E89E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1268413"/>
            <a:ext cx="838200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>
                <a:solidFill>
                  <a:srgbClr val="9900CC"/>
                </a:solidFill>
                <a:latin typeface="Arial" panose="020B0604020202020204" pitchFamily="34" charset="0"/>
              </a:rPr>
              <a:t>【Definition 1】</a:t>
            </a:r>
            <a:r>
              <a:rPr kumimoji="1" lang="en-US" altLang="zh-CN">
                <a:latin typeface="Arial" panose="020B0604020202020204" pitchFamily="34" charset="0"/>
              </a:rPr>
              <a:t> </a:t>
            </a:r>
            <a:r>
              <a:rPr kumimoji="1"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A </a:t>
            </a:r>
            <a:r>
              <a:rPr kumimoji="1" lang="en-US" altLang="zh-CN" i="1">
                <a:solidFill>
                  <a:srgbClr val="0000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graph</a:t>
            </a:r>
            <a:r>
              <a:rPr kumimoji="1"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kumimoji="1"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=(</a:t>
            </a:r>
            <a:r>
              <a:rPr kumimoji="1"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kumimoji="1"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kumimoji="1"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E</a:t>
            </a:r>
            <a:r>
              <a:rPr kumimoji="1"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) consists of </a:t>
            </a:r>
            <a:r>
              <a:rPr kumimoji="1"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kumimoji="1"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, a nonempty set of </a:t>
            </a:r>
            <a:r>
              <a:rPr kumimoji="1" lang="en-US" altLang="zh-CN" i="1">
                <a:solidFill>
                  <a:srgbClr val="0000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vertices</a:t>
            </a:r>
            <a:r>
              <a:rPr kumimoji="1"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 (or </a:t>
            </a:r>
            <a:r>
              <a:rPr kumimoji="1" lang="en-US" altLang="zh-CN" i="1">
                <a:solidFill>
                  <a:srgbClr val="0000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nodes</a:t>
            </a:r>
            <a:r>
              <a:rPr kumimoji="1"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) and </a:t>
            </a:r>
            <a:r>
              <a:rPr kumimoji="1"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E</a:t>
            </a:r>
            <a:r>
              <a:rPr kumimoji="1"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, a set of </a:t>
            </a:r>
            <a:r>
              <a:rPr kumimoji="1" lang="en-US" altLang="zh-CN" i="1">
                <a:solidFill>
                  <a:srgbClr val="0000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edges</a:t>
            </a:r>
            <a:r>
              <a:rPr kumimoji="1"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. Each  edge has either one or two vertices associated with it, called its </a:t>
            </a:r>
            <a:r>
              <a:rPr kumimoji="1" lang="en-US" altLang="zh-CN" i="1">
                <a:solidFill>
                  <a:srgbClr val="0000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endpoints</a:t>
            </a:r>
            <a:r>
              <a:rPr kumimoji="1"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. An edge is said to </a:t>
            </a:r>
            <a:r>
              <a:rPr kumimoji="1" lang="en-US" altLang="zh-CN" i="1">
                <a:solidFill>
                  <a:srgbClr val="0000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connect</a:t>
            </a:r>
            <a:r>
              <a:rPr kumimoji="1"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 its endpoints.</a:t>
            </a:r>
          </a:p>
        </p:txBody>
      </p:sp>
      <p:sp>
        <p:nvSpPr>
          <p:cNvPr id="2150408" name="Text Box 8">
            <a:extLst>
              <a:ext uri="{FF2B5EF4-FFF2-40B4-BE49-F238E27FC236}">
                <a16:creationId xmlns:a16="http://schemas.microsoft.com/office/drawing/2014/main" id="{2C00E50E-BD76-4023-8064-6247C40FEF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2924175"/>
            <a:ext cx="83820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1pPr>
            <a:lvl2pPr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>
                <a:solidFill>
                  <a:srgbClr val="FF7C80"/>
                </a:solidFill>
                <a:latin typeface="Times New Roman" panose="02020603050405020304" pitchFamily="18" charset="0"/>
              </a:rPr>
              <a:t>Remark:</a:t>
            </a:r>
          </a:p>
          <a:p>
            <a:pPr lvl="1" eaLnBrk="1" hangingPunct="1"/>
            <a:r>
              <a:rPr kumimoji="1" lang="en-US" altLang="zh-CN" i="1">
                <a:solidFill>
                  <a:srgbClr val="0000CC"/>
                </a:solidFill>
                <a:latin typeface="Times New Roman" panose="02020603050405020304" pitchFamily="18" charset="0"/>
              </a:rPr>
              <a:t>Infinite Graph, finite Graph</a:t>
            </a:r>
            <a:endParaRPr kumimoji="1" lang="en-US" altLang="zh-CN" i="1">
              <a:solidFill>
                <a:srgbClr val="0000CC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8199" name="Text Box 2">
            <a:extLst>
              <a:ext uri="{FF2B5EF4-FFF2-40B4-BE49-F238E27FC236}">
                <a16:creationId xmlns:a16="http://schemas.microsoft.com/office/drawing/2014/main" id="{C61CE1DC-B4F2-4C3E-B5F4-1B3856AA9F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9700" y="-26988"/>
            <a:ext cx="3924300" cy="457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>
                <a:latin typeface="Times New Roman" panose="02020603050405020304" pitchFamily="18" charset="0"/>
                <a:cs typeface="Arial" panose="020B0604020202020204" pitchFamily="34" charset="0"/>
                <a:sym typeface="Webdings" panose="05030102010509060703" pitchFamily="18" charset="2"/>
              </a:rPr>
              <a:t>10.1 </a:t>
            </a:r>
            <a:r>
              <a:rPr kumimoji="1" lang="en-US" altLang="zh-CN" sz="1800">
                <a:latin typeface="Times New Roman" panose="02020603050405020304" pitchFamily="18" charset="0"/>
                <a:cs typeface="Arial" panose="020B0604020202020204" pitchFamily="34" charset="0"/>
              </a:rPr>
              <a:t>Graphs and Graph Models</a:t>
            </a:r>
            <a:r>
              <a:rPr kumimoji="1" lang="en-US" altLang="zh-CN">
                <a:cs typeface="Arial" panose="020B0604020202020204" pitchFamily="34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5040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21504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21504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8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0" dur="500"/>
                                        <p:tgtEl>
                                          <p:spTgt spid="21504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1504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1504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1504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1504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402" grpId="0" autoUpdateAnimBg="0"/>
      <p:bldP spid="2150405" grpId="0" build="p" bldLvl="2" autoUpdateAnimBg="0"/>
      <p:bldP spid="2150407" grpId="0" build="p" autoUpdateAnimBg="0"/>
      <p:bldP spid="2150408" grpId="0" build="p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灯片编号占位符 1">
            <a:extLst>
              <a:ext uri="{FF2B5EF4-FFF2-40B4-BE49-F238E27FC236}">
                <a16:creationId xmlns:a16="http://schemas.microsoft.com/office/drawing/2014/main" id="{BD4C0AE0-0247-40EF-A445-00BAB213345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9pPr>
          </a:lstStyle>
          <a:p>
            <a:fld id="{AC9A1FB3-AC28-438C-9623-024A1F7D05DF}" type="slidenum">
              <a:rPr lang="zh-CN" altLang="en-US" sz="1400" b="0">
                <a:latin typeface="Arial" panose="020B0604020202020204" pitchFamily="34" charset="0"/>
              </a:rPr>
              <a:pPr/>
              <a:t>30</a:t>
            </a:fld>
            <a:endParaRPr lang="en-US" altLang="zh-CN" sz="1400" b="0">
              <a:latin typeface="Arial" panose="020B0604020202020204" pitchFamily="34" charset="0"/>
            </a:endParaRPr>
          </a:p>
        </p:txBody>
      </p:sp>
      <p:sp>
        <p:nvSpPr>
          <p:cNvPr id="2197507" name="Text Box 3">
            <a:extLst>
              <a:ext uri="{FF2B5EF4-FFF2-40B4-BE49-F238E27FC236}">
                <a16:creationId xmlns:a16="http://schemas.microsoft.com/office/drawing/2014/main" id="{C7DB029E-103F-4097-BEBD-8F72DA36FF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750" y="571500"/>
            <a:ext cx="698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1" hangingPunct="1">
              <a:spcBef>
                <a:spcPct val="30000"/>
              </a:spcBef>
              <a:defRPr/>
            </a:pPr>
            <a:r>
              <a:rPr kumimoji="1" lang="en-US" altLang="zh-CN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4. Some applications of special types of graphs</a:t>
            </a:r>
          </a:p>
        </p:txBody>
      </p:sp>
      <p:sp>
        <p:nvSpPr>
          <p:cNvPr id="2197508" name="Line 4">
            <a:extLst>
              <a:ext uri="{FF2B5EF4-FFF2-40B4-BE49-F238E27FC236}">
                <a16:creationId xmlns:a16="http://schemas.microsoft.com/office/drawing/2014/main" id="{403DB078-ABF5-4353-A048-A96649DE1308}"/>
              </a:ext>
            </a:extLst>
          </p:cNvPr>
          <p:cNvSpPr>
            <a:spLocks noChangeShapeType="1"/>
          </p:cNvSpPr>
          <p:nvPr/>
        </p:nvSpPr>
        <p:spPr bwMode="auto">
          <a:xfrm>
            <a:off x="428625" y="1000125"/>
            <a:ext cx="6021388" cy="28575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97509" name="Text Box 5">
            <a:extLst>
              <a:ext uri="{FF2B5EF4-FFF2-40B4-BE49-F238E27FC236}">
                <a16:creationId xmlns:a16="http://schemas.microsoft.com/office/drawing/2014/main" id="{5C94ED3C-6A22-4E28-A076-7EB87231DB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188" y="1214438"/>
            <a:ext cx="830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〖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3</a:t>
            </a:r>
            <a:r>
              <a:rPr kumimoji="1" lang="en-US" altLang="zh-CN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〗 </a:t>
            </a:r>
            <a:r>
              <a:rPr kumimoji="1"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Local Area Networks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.</a:t>
            </a:r>
          </a:p>
        </p:txBody>
      </p:sp>
      <p:sp>
        <p:nvSpPr>
          <p:cNvPr id="2197510" name="Text Box 6">
            <a:extLst>
              <a:ext uri="{FF2B5EF4-FFF2-40B4-BE49-F238E27FC236}">
                <a16:creationId xmlns:a16="http://schemas.microsoft.com/office/drawing/2014/main" id="{6AA216EC-12D2-4D78-9893-816CB7CEBE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5813" y="1714500"/>
            <a:ext cx="4967287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AutoNum type="arabicPeriod"/>
            </a:pP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Star topology</a:t>
            </a:r>
          </a:p>
          <a:p>
            <a:pPr eaLnBrk="1" hangingPunct="1">
              <a:spcBef>
                <a:spcPct val="50000"/>
              </a:spcBef>
              <a:buFontTx/>
              <a:buAutoNum type="arabicPeriod"/>
            </a:pP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Ring topology</a:t>
            </a:r>
          </a:p>
          <a:p>
            <a:pPr eaLnBrk="1" hangingPunct="1">
              <a:spcBef>
                <a:spcPct val="50000"/>
              </a:spcBef>
              <a:buFontTx/>
              <a:buAutoNum type="arabicPeriod"/>
            </a:pP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Hybrid topology</a:t>
            </a:r>
          </a:p>
        </p:txBody>
      </p:sp>
      <p:grpSp>
        <p:nvGrpSpPr>
          <p:cNvPr id="2" name="Group 7">
            <a:extLst>
              <a:ext uri="{FF2B5EF4-FFF2-40B4-BE49-F238E27FC236}">
                <a16:creationId xmlns:a16="http://schemas.microsoft.com/office/drawing/2014/main" id="{9D1CCB70-01B9-4411-87C7-A9BBB32A4E37}"/>
              </a:ext>
            </a:extLst>
          </p:cNvPr>
          <p:cNvGrpSpPr>
            <a:grpSpLocks/>
          </p:cNvGrpSpPr>
          <p:nvPr/>
        </p:nvGrpSpPr>
        <p:grpSpPr bwMode="auto">
          <a:xfrm>
            <a:off x="857250" y="3643313"/>
            <a:ext cx="1741488" cy="1943100"/>
            <a:chOff x="340" y="2804"/>
            <a:chExt cx="1279" cy="1315"/>
          </a:xfrm>
        </p:grpSpPr>
        <p:sp>
          <p:nvSpPr>
            <p:cNvPr id="48166" name="Oval 8">
              <a:extLst>
                <a:ext uri="{FF2B5EF4-FFF2-40B4-BE49-F238E27FC236}">
                  <a16:creationId xmlns:a16="http://schemas.microsoft.com/office/drawing/2014/main" id="{3061EB2D-C693-4F60-96EA-F57F593EE6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4" y="3385"/>
              <a:ext cx="136" cy="136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48167" name="Line 9">
              <a:extLst>
                <a:ext uri="{FF2B5EF4-FFF2-40B4-BE49-F238E27FC236}">
                  <a16:creationId xmlns:a16="http://schemas.microsoft.com/office/drawing/2014/main" id="{ECD19A97-8588-4357-8986-AA26660FC6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48" y="2931"/>
              <a:ext cx="0" cy="454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68" name="Rectangle 10">
              <a:extLst>
                <a:ext uri="{FF2B5EF4-FFF2-40B4-BE49-F238E27FC236}">
                  <a16:creationId xmlns:a16="http://schemas.microsoft.com/office/drawing/2014/main" id="{BA837924-7EB6-4962-ACC9-DE483E5F94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4" y="2804"/>
              <a:ext cx="136" cy="136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48169" name="Line 11">
              <a:extLst>
                <a:ext uri="{FF2B5EF4-FFF2-40B4-BE49-F238E27FC236}">
                  <a16:creationId xmlns:a16="http://schemas.microsoft.com/office/drawing/2014/main" id="{02187ED4-D886-4204-AB85-1AC7B2C88A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48" y="3530"/>
              <a:ext cx="0" cy="454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70" name="Rectangle 12">
              <a:extLst>
                <a:ext uri="{FF2B5EF4-FFF2-40B4-BE49-F238E27FC236}">
                  <a16:creationId xmlns:a16="http://schemas.microsoft.com/office/drawing/2014/main" id="{0269C4F2-229D-49B2-8A56-F46172EF73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5" y="3983"/>
              <a:ext cx="136" cy="136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48171" name="Line 13">
              <a:extLst>
                <a:ext uri="{FF2B5EF4-FFF2-40B4-BE49-F238E27FC236}">
                  <a16:creationId xmlns:a16="http://schemas.microsoft.com/office/drawing/2014/main" id="{AF3F3A62-9B1F-47B3-9D92-36BE46AA40D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6" y="3502"/>
              <a:ext cx="408" cy="209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72" name="Line 14">
              <a:extLst>
                <a:ext uri="{FF2B5EF4-FFF2-40B4-BE49-F238E27FC236}">
                  <a16:creationId xmlns:a16="http://schemas.microsoft.com/office/drawing/2014/main" id="{44B8AA74-A8DE-475B-A1F5-7774526E52A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20" y="3113"/>
              <a:ext cx="454" cy="308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73" name="Rectangle 15">
              <a:extLst>
                <a:ext uri="{FF2B5EF4-FFF2-40B4-BE49-F238E27FC236}">
                  <a16:creationId xmlns:a16="http://schemas.microsoft.com/office/drawing/2014/main" id="{2BDB084C-E603-4414-8500-BD921C85B3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" y="3657"/>
              <a:ext cx="136" cy="136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48174" name="Rectangle 16">
              <a:extLst>
                <a:ext uri="{FF2B5EF4-FFF2-40B4-BE49-F238E27FC236}">
                  <a16:creationId xmlns:a16="http://schemas.microsoft.com/office/drawing/2014/main" id="{6DD70971-61F3-4B5E-995B-3C30E38E77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3" y="3040"/>
              <a:ext cx="136" cy="136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48175" name="Line 17">
              <a:extLst>
                <a:ext uri="{FF2B5EF4-FFF2-40B4-BE49-F238E27FC236}">
                  <a16:creationId xmlns:a16="http://schemas.microsoft.com/office/drawing/2014/main" id="{B8B23853-B0B3-4736-99BB-95FBE43B19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6" y="3022"/>
              <a:ext cx="408" cy="408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76" name="Rectangle 18">
              <a:extLst>
                <a:ext uri="{FF2B5EF4-FFF2-40B4-BE49-F238E27FC236}">
                  <a16:creationId xmlns:a16="http://schemas.microsoft.com/office/drawing/2014/main" id="{DC128B92-7CD5-4CA5-9641-ACA8085DD9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" y="2931"/>
              <a:ext cx="136" cy="136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48177" name="Line 19">
              <a:extLst>
                <a:ext uri="{FF2B5EF4-FFF2-40B4-BE49-F238E27FC236}">
                  <a16:creationId xmlns:a16="http://schemas.microsoft.com/office/drawing/2014/main" id="{18D66880-BE86-419C-8925-BECA380047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11" y="3512"/>
              <a:ext cx="408" cy="408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78" name="Rectangle 20">
              <a:extLst>
                <a:ext uri="{FF2B5EF4-FFF2-40B4-BE49-F238E27FC236}">
                  <a16:creationId xmlns:a16="http://schemas.microsoft.com/office/drawing/2014/main" id="{3F1CD01D-67AD-4B0C-9F3D-5A40E779D0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9" y="3838"/>
              <a:ext cx="136" cy="136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</p:grpSp>
      <p:grpSp>
        <p:nvGrpSpPr>
          <p:cNvPr id="3" name="Group 21">
            <a:extLst>
              <a:ext uri="{FF2B5EF4-FFF2-40B4-BE49-F238E27FC236}">
                <a16:creationId xmlns:a16="http://schemas.microsoft.com/office/drawing/2014/main" id="{EB1B28CC-2A7F-420B-8CA1-2092EF4CAEF4}"/>
              </a:ext>
            </a:extLst>
          </p:cNvPr>
          <p:cNvGrpSpPr>
            <a:grpSpLocks/>
          </p:cNvGrpSpPr>
          <p:nvPr/>
        </p:nvGrpSpPr>
        <p:grpSpPr bwMode="auto">
          <a:xfrm>
            <a:off x="6072188" y="3714750"/>
            <a:ext cx="2232025" cy="1958975"/>
            <a:chOff x="2381" y="2659"/>
            <a:chExt cx="1697" cy="1370"/>
          </a:xfrm>
        </p:grpSpPr>
        <p:sp>
          <p:nvSpPr>
            <p:cNvPr id="48157" name="Oval 22">
              <a:extLst>
                <a:ext uri="{FF2B5EF4-FFF2-40B4-BE49-F238E27FC236}">
                  <a16:creationId xmlns:a16="http://schemas.microsoft.com/office/drawing/2014/main" id="{DB78BFD9-DF3D-438F-B032-ED254FF7FC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6" y="2750"/>
              <a:ext cx="1588" cy="1224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48158" name="Rectangle 23">
              <a:extLst>
                <a:ext uri="{FF2B5EF4-FFF2-40B4-BE49-F238E27FC236}">
                  <a16:creationId xmlns:a16="http://schemas.microsoft.com/office/drawing/2014/main" id="{4828D816-2E26-4F72-8CCD-76A37FCC69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5" y="2659"/>
              <a:ext cx="136" cy="13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48159" name="Rectangle 24">
              <a:extLst>
                <a:ext uri="{FF2B5EF4-FFF2-40B4-BE49-F238E27FC236}">
                  <a16:creationId xmlns:a16="http://schemas.microsoft.com/office/drawing/2014/main" id="{95D3129A-4DD4-457E-A18F-F7431E2640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15" y="2758"/>
              <a:ext cx="136" cy="13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48160" name="Rectangle 25">
              <a:extLst>
                <a:ext uri="{FF2B5EF4-FFF2-40B4-BE49-F238E27FC236}">
                  <a16:creationId xmlns:a16="http://schemas.microsoft.com/office/drawing/2014/main" id="{CAA6EE02-571A-4C84-8D61-D96A4C4A12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42" y="3194"/>
              <a:ext cx="136" cy="13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48161" name="Rectangle 26">
              <a:extLst>
                <a:ext uri="{FF2B5EF4-FFF2-40B4-BE49-F238E27FC236}">
                  <a16:creationId xmlns:a16="http://schemas.microsoft.com/office/drawing/2014/main" id="{ECC816DB-7CF9-42F6-8860-18ED20E7F7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1" y="3203"/>
              <a:ext cx="136" cy="13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48162" name="Rectangle 27">
              <a:extLst>
                <a:ext uri="{FF2B5EF4-FFF2-40B4-BE49-F238E27FC236}">
                  <a16:creationId xmlns:a16="http://schemas.microsoft.com/office/drawing/2014/main" id="{CE12BF5F-51A3-469B-B2DD-CFA70E8211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8" y="2795"/>
              <a:ext cx="136" cy="13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48163" name="Rectangle 28">
              <a:extLst>
                <a:ext uri="{FF2B5EF4-FFF2-40B4-BE49-F238E27FC236}">
                  <a16:creationId xmlns:a16="http://schemas.microsoft.com/office/drawing/2014/main" id="{37AFA153-F41C-435D-B3A0-747DE9AD09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2" y="3657"/>
              <a:ext cx="136" cy="13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48164" name="Rectangle 29">
              <a:extLst>
                <a:ext uri="{FF2B5EF4-FFF2-40B4-BE49-F238E27FC236}">
                  <a16:creationId xmlns:a16="http://schemas.microsoft.com/office/drawing/2014/main" id="{41F9F845-0FEB-484B-BAD0-B0D8A473E3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2" y="3893"/>
              <a:ext cx="136" cy="13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48165" name="Rectangle 30">
              <a:extLst>
                <a:ext uri="{FF2B5EF4-FFF2-40B4-BE49-F238E27FC236}">
                  <a16:creationId xmlns:a16="http://schemas.microsoft.com/office/drawing/2014/main" id="{97E06E7B-4855-4276-983F-CF93EAA366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51" y="3730"/>
              <a:ext cx="136" cy="13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</p:grpSp>
      <p:grpSp>
        <p:nvGrpSpPr>
          <p:cNvPr id="4" name="Group 21">
            <a:extLst>
              <a:ext uri="{FF2B5EF4-FFF2-40B4-BE49-F238E27FC236}">
                <a16:creationId xmlns:a16="http://schemas.microsoft.com/office/drawing/2014/main" id="{C1E8ECD5-24B6-4F0E-BE63-12668EBDE1C7}"/>
              </a:ext>
            </a:extLst>
          </p:cNvPr>
          <p:cNvGrpSpPr>
            <a:grpSpLocks/>
          </p:cNvGrpSpPr>
          <p:nvPr/>
        </p:nvGrpSpPr>
        <p:grpSpPr bwMode="auto">
          <a:xfrm>
            <a:off x="3367088" y="3724275"/>
            <a:ext cx="2232025" cy="1958975"/>
            <a:chOff x="2381" y="2659"/>
            <a:chExt cx="1697" cy="1370"/>
          </a:xfrm>
        </p:grpSpPr>
        <p:sp>
          <p:nvSpPr>
            <p:cNvPr id="48148" name="Oval 22">
              <a:extLst>
                <a:ext uri="{FF2B5EF4-FFF2-40B4-BE49-F238E27FC236}">
                  <a16:creationId xmlns:a16="http://schemas.microsoft.com/office/drawing/2014/main" id="{A03D7D5F-9B3C-402B-A809-6553215D7F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6" y="2750"/>
              <a:ext cx="1588" cy="1224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48149" name="Rectangle 23">
              <a:extLst>
                <a:ext uri="{FF2B5EF4-FFF2-40B4-BE49-F238E27FC236}">
                  <a16:creationId xmlns:a16="http://schemas.microsoft.com/office/drawing/2014/main" id="{F2A0C155-5D85-4A05-8D22-890E3CAD82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5" y="2659"/>
              <a:ext cx="136" cy="13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48150" name="Rectangle 24">
              <a:extLst>
                <a:ext uri="{FF2B5EF4-FFF2-40B4-BE49-F238E27FC236}">
                  <a16:creationId xmlns:a16="http://schemas.microsoft.com/office/drawing/2014/main" id="{CE506E73-8413-48C1-A704-0814F40D24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15" y="2758"/>
              <a:ext cx="136" cy="13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48151" name="Rectangle 25">
              <a:extLst>
                <a:ext uri="{FF2B5EF4-FFF2-40B4-BE49-F238E27FC236}">
                  <a16:creationId xmlns:a16="http://schemas.microsoft.com/office/drawing/2014/main" id="{369F68B5-12DE-4622-83DD-1B6BEC027B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42" y="3194"/>
              <a:ext cx="136" cy="13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48152" name="Rectangle 26">
              <a:extLst>
                <a:ext uri="{FF2B5EF4-FFF2-40B4-BE49-F238E27FC236}">
                  <a16:creationId xmlns:a16="http://schemas.microsoft.com/office/drawing/2014/main" id="{8445FF20-8212-4E7E-8789-05EC094FBF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1" y="3203"/>
              <a:ext cx="136" cy="13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48153" name="Rectangle 27">
              <a:extLst>
                <a:ext uri="{FF2B5EF4-FFF2-40B4-BE49-F238E27FC236}">
                  <a16:creationId xmlns:a16="http://schemas.microsoft.com/office/drawing/2014/main" id="{ECF69BBB-3BE2-44C6-A390-5A8AF6922E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8" y="2795"/>
              <a:ext cx="136" cy="13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48154" name="Rectangle 28">
              <a:extLst>
                <a:ext uri="{FF2B5EF4-FFF2-40B4-BE49-F238E27FC236}">
                  <a16:creationId xmlns:a16="http://schemas.microsoft.com/office/drawing/2014/main" id="{0FFCE070-5D78-4DA7-9F2E-4168DE27DC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2" y="3657"/>
              <a:ext cx="136" cy="13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48155" name="Rectangle 29">
              <a:extLst>
                <a:ext uri="{FF2B5EF4-FFF2-40B4-BE49-F238E27FC236}">
                  <a16:creationId xmlns:a16="http://schemas.microsoft.com/office/drawing/2014/main" id="{C6C4AC7D-248C-4442-8A4B-000E3ABC5D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2" y="3893"/>
              <a:ext cx="136" cy="13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48156" name="Rectangle 30">
              <a:extLst>
                <a:ext uri="{FF2B5EF4-FFF2-40B4-BE49-F238E27FC236}">
                  <a16:creationId xmlns:a16="http://schemas.microsoft.com/office/drawing/2014/main" id="{EDE342BC-2EFE-4928-AB3D-4B757D1193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51" y="3730"/>
              <a:ext cx="136" cy="13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</p:grpSp>
      <p:sp>
        <p:nvSpPr>
          <p:cNvPr id="56" name="Oval 8">
            <a:extLst>
              <a:ext uri="{FF2B5EF4-FFF2-40B4-BE49-F238E27FC236}">
                <a16:creationId xmlns:a16="http://schemas.microsoft.com/office/drawing/2014/main" id="{E8EDE778-3710-41F9-84ED-75B7831577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2313" y="4572000"/>
            <a:ext cx="185737" cy="201613"/>
          </a:xfrm>
          <a:prstGeom prst="ellips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>
              <a:ea typeface="楷体_GB2312" pitchFamily="49" charset="-122"/>
            </a:endParaRPr>
          </a:p>
        </p:txBody>
      </p:sp>
      <p:sp>
        <p:nvSpPr>
          <p:cNvPr id="57" name="Line 19">
            <a:extLst>
              <a:ext uri="{FF2B5EF4-FFF2-40B4-BE49-F238E27FC236}">
                <a16:creationId xmlns:a16="http://schemas.microsoft.com/office/drawing/2014/main" id="{E5F94EA7-ECE5-4D0B-8837-F5AFB88ABDCD}"/>
              </a:ext>
            </a:extLst>
          </p:cNvPr>
          <p:cNvSpPr>
            <a:spLocks noChangeShapeType="1"/>
          </p:cNvSpPr>
          <p:nvPr/>
        </p:nvSpPr>
        <p:spPr bwMode="auto">
          <a:xfrm>
            <a:off x="7215188" y="4714875"/>
            <a:ext cx="642937" cy="500063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" name="Line 19">
            <a:extLst>
              <a:ext uri="{FF2B5EF4-FFF2-40B4-BE49-F238E27FC236}">
                <a16:creationId xmlns:a16="http://schemas.microsoft.com/office/drawing/2014/main" id="{9B03C477-E614-487B-9295-0A5E5A1D478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215188" y="4572000"/>
            <a:ext cx="928687" cy="71438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" name="Line 19">
            <a:extLst>
              <a:ext uri="{FF2B5EF4-FFF2-40B4-BE49-F238E27FC236}">
                <a16:creationId xmlns:a16="http://schemas.microsoft.com/office/drawing/2014/main" id="{E4F9D713-11F3-4398-8E7B-3AD98CB6DC66}"/>
              </a:ext>
            </a:extLst>
          </p:cNvPr>
          <p:cNvSpPr>
            <a:spLocks noChangeShapeType="1"/>
          </p:cNvSpPr>
          <p:nvPr/>
        </p:nvSpPr>
        <p:spPr bwMode="auto">
          <a:xfrm>
            <a:off x="7215188" y="4714875"/>
            <a:ext cx="71437" cy="85725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0" name="Line 19">
            <a:extLst>
              <a:ext uri="{FF2B5EF4-FFF2-40B4-BE49-F238E27FC236}">
                <a16:creationId xmlns:a16="http://schemas.microsoft.com/office/drawing/2014/main" id="{2F37C6D5-8809-48FB-9D4D-866259D4DCE3}"/>
              </a:ext>
            </a:extLst>
          </p:cNvPr>
          <p:cNvSpPr>
            <a:spLocks noChangeShapeType="1"/>
          </p:cNvSpPr>
          <p:nvPr/>
        </p:nvSpPr>
        <p:spPr bwMode="auto">
          <a:xfrm>
            <a:off x="6572250" y="4071938"/>
            <a:ext cx="571500" cy="500062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" name="Line 19">
            <a:extLst>
              <a:ext uri="{FF2B5EF4-FFF2-40B4-BE49-F238E27FC236}">
                <a16:creationId xmlns:a16="http://schemas.microsoft.com/office/drawing/2014/main" id="{0AD43E10-65C9-433B-8464-938849B48545}"/>
              </a:ext>
            </a:extLst>
          </p:cNvPr>
          <p:cNvSpPr>
            <a:spLocks noChangeShapeType="1"/>
          </p:cNvSpPr>
          <p:nvPr/>
        </p:nvSpPr>
        <p:spPr bwMode="auto">
          <a:xfrm>
            <a:off x="6286500" y="4572000"/>
            <a:ext cx="785813" cy="71438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2" name="Line 19">
            <a:extLst>
              <a:ext uri="{FF2B5EF4-FFF2-40B4-BE49-F238E27FC236}">
                <a16:creationId xmlns:a16="http://schemas.microsoft.com/office/drawing/2014/main" id="{74C335C6-10A6-4CA4-9888-81727CA8978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500813" y="4786313"/>
            <a:ext cx="571500" cy="428625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3" name="Line 19">
            <a:extLst>
              <a:ext uri="{FF2B5EF4-FFF2-40B4-BE49-F238E27FC236}">
                <a16:creationId xmlns:a16="http://schemas.microsoft.com/office/drawing/2014/main" id="{F3D0D540-9A13-44DF-8D52-053B8B42D236}"/>
              </a:ext>
            </a:extLst>
          </p:cNvPr>
          <p:cNvSpPr>
            <a:spLocks noChangeShapeType="1"/>
          </p:cNvSpPr>
          <p:nvPr/>
        </p:nvSpPr>
        <p:spPr bwMode="auto">
          <a:xfrm>
            <a:off x="7143750" y="3929063"/>
            <a:ext cx="71438" cy="714375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4" name="Line 19">
            <a:extLst>
              <a:ext uri="{FF2B5EF4-FFF2-40B4-BE49-F238E27FC236}">
                <a16:creationId xmlns:a16="http://schemas.microsoft.com/office/drawing/2014/main" id="{CD189829-0BDE-4404-B468-EC5AFEF098C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215188" y="4071938"/>
            <a:ext cx="500062" cy="500062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147" name="Text Box 2">
            <a:extLst>
              <a:ext uri="{FF2B5EF4-FFF2-40B4-BE49-F238E27FC236}">
                <a16:creationId xmlns:a16="http://schemas.microsoft.com/office/drawing/2014/main" id="{DC03B216-5C45-466D-B1A8-2C63F44D11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5375" y="15875"/>
            <a:ext cx="55086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>
                <a:latin typeface="Times New Roman" panose="02020603050405020304" pitchFamily="18" charset="0"/>
                <a:cs typeface="Arial" panose="020B0604020202020204" pitchFamily="34" charset="0"/>
                <a:sym typeface="Webdings" panose="05030102010509060703" pitchFamily="18" charset="2"/>
              </a:rPr>
              <a:t>10.2 </a:t>
            </a:r>
            <a:r>
              <a:rPr kumimoji="1" lang="en-US" altLang="zh-CN" sz="1800">
                <a:latin typeface="Times New Roman" panose="02020603050405020304" pitchFamily="18" charset="0"/>
                <a:cs typeface="Arial" panose="020B0604020202020204" pitchFamily="34" charset="0"/>
              </a:rPr>
              <a:t>Graph Terminology  and Special Types of Graphs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7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19750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7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197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7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19750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75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1975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75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1975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75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1975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97507" grpId="0" autoUpdateAnimBg="0"/>
      <p:bldP spid="2197509" grpId="0" autoUpdateAnimBg="0"/>
      <p:bldP spid="2197510" grpId="0" build="p" autoUpdateAnimBg="0"/>
      <p:bldP spid="5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灯片编号占位符 1">
            <a:extLst>
              <a:ext uri="{FF2B5EF4-FFF2-40B4-BE49-F238E27FC236}">
                <a16:creationId xmlns:a16="http://schemas.microsoft.com/office/drawing/2014/main" id="{E29639AE-09C8-4B0B-8E6D-1B8F5F4129A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9pPr>
          </a:lstStyle>
          <a:p>
            <a:fld id="{9DD909C3-DF00-46C8-85C4-C806931BF7B1}" type="slidenum">
              <a:rPr lang="zh-CN" altLang="en-US" sz="1400" b="0">
                <a:latin typeface="Arial" panose="020B0604020202020204" pitchFamily="34" charset="0"/>
              </a:rPr>
              <a:pPr/>
              <a:t>31</a:t>
            </a:fld>
            <a:endParaRPr lang="en-US" altLang="zh-CN" sz="1400" b="0">
              <a:latin typeface="Arial" panose="020B0604020202020204" pitchFamily="34" charset="0"/>
            </a:endParaRPr>
          </a:p>
        </p:txBody>
      </p:sp>
      <p:sp>
        <p:nvSpPr>
          <p:cNvPr id="2198531" name="Text Box 3">
            <a:extLst>
              <a:ext uri="{FF2B5EF4-FFF2-40B4-BE49-F238E27FC236}">
                <a16:creationId xmlns:a16="http://schemas.microsoft.com/office/drawing/2014/main" id="{5ECF1093-2632-4DBD-91B9-F723AE9776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750" y="571500"/>
            <a:ext cx="61928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1" hangingPunct="1">
              <a:spcBef>
                <a:spcPct val="30000"/>
              </a:spcBef>
              <a:defRPr/>
            </a:pPr>
            <a:r>
              <a:rPr kumimoji="1" lang="en-US" altLang="zh-CN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5. </a:t>
            </a:r>
            <a:r>
              <a:rPr kumimoji="1" lang="en-US" altLang="zh-CN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New Graphs from Old</a:t>
            </a:r>
            <a:endParaRPr kumimoji="1" lang="en-US" altLang="zh-CN" dirty="0"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2198532" name="Line 4">
            <a:extLst>
              <a:ext uri="{FF2B5EF4-FFF2-40B4-BE49-F238E27FC236}">
                <a16:creationId xmlns:a16="http://schemas.microsoft.com/office/drawing/2014/main" id="{5E97AE2F-8F7B-486F-8B6C-A0903F46DEB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5750" y="1000125"/>
            <a:ext cx="4148138" cy="254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98533" name="Text Box 5">
            <a:extLst>
              <a:ext uri="{FF2B5EF4-FFF2-40B4-BE49-F238E27FC236}">
                <a16:creationId xmlns:a16="http://schemas.microsoft.com/office/drawing/2014/main" id="{A6572C6C-4C8F-436E-A9AA-5930FCE1A8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750" y="1143000"/>
            <a:ext cx="838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kumimoji="1" lang="en-US" altLang="zh-CN" dirty="0">
                <a:solidFill>
                  <a:schemeClr val="accent2">
                    <a:lumMod val="75000"/>
                  </a:schemeClr>
                </a:solidFill>
                <a:latin typeface="Arial" charset="0"/>
              </a:rPr>
              <a:t>【Definition】 </a:t>
            </a:r>
            <a:r>
              <a:rPr kumimoji="1" lang="en-US" altLang="zh-CN" i="1" dirty="0">
                <a:latin typeface="Times New Roman" pitchFamily="18" charset="0"/>
                <a:sym typeface="Symbol" pitchFamily="18" charset="2"/>
              </a:rPr>
              <a:t>G=</a:t>
            </a:r>
            <a:r>
              <a:rPr kumimoji="1" lang="en-US" altLang="zh-CN" dirty="0">
                <a:latin typeface="Arial" charset="0"/>
              </a:rPr>
              <a:t> </a:t>
            </a:r>
            <a:r>
              <a:rPr kumimoji="1" lang="en-US" altLang="zh-CN" dirty="0">
                <a:latin typeface="Times New Roman" pitchFamily="18" charset="0"/>
                <a:sym typeface="Symbol" pitchFamily="18" charset="2"/>
              </a:rPr>
              <a:t>(</a:t>
            </a:r>
            <a:r>
              <a:rPr kumimoji="1" lang="en-US" altLang="zh-CN" i="1" dirty="0">
                <a:latin typeface="Times New Roman" pitchFamily="18" charset="0"/>
                <a:sym typeface="Symbol" pitchFamily="18" charset="2"/>
              </a:rPr>
              <a:t>V</a:t>
            </a:r>
            <a:r>
              <a:rPr kumimoji="1" lang="en-US" altLang="zh-CN" dirty="0">
                <a:latin typeface="Times New Roman" pitchFamily="18" charset="0"/>
                <a:sym typeface="Symbol" pitchFamily="18" charset="2"/>
              </a:rPr>
              <a:t>, </a:t>
            </a:r>
            <a:r>
              <a:rPr kumimoji="1" lang="en-US" altLang="zh-CN" i="1" dirty="0">
                <a:latin typeface="Times New Roman" pitchFamily="18" charset="0"/>
                <a:sym typeface="Symbol" pitchFamily="18" charset="2"/>
              </a:rPr>
              <a:t>E</a:t>
            </a:r>
            <a:r>
              <a:rPr kumimoji="1" lang="en-US" altLang="zh-CN" dirty="0">
                <a:latin typeface="Times New Roman" pitchFamily="18" charset="0"/>
                <a:sym typeface="Symbol" pitchFamily="18" charset="2"/>
              </a:rPr>
              <a:t>) , </a:t>
            </a:r>
            <a:r>
              <a:rPr kumimoji="1" lang="en-US" altLang="zh-CN" i="1" dirty="0">
                <a:latin typeface="Times New Roman" pitchFamily="18" charset="0"/>
                <a:sym typeface="Symbol" pitchFamily="18" charset="2"/>
              </a:rPr>
              <a:t>H=</a:t>
            </a:r>
            <a:r>
              <a:rPr kumimoji="1" lang="en-US" altLang="zh-CN" dirty="0">
                <a:latin typeface="Arial" charset="0"/>
              </a:rPr>
              <a:t> </a:t>
            </a:r>
            <a:r>
              <a:rPr kumimoji="1" lang="en-US" altLang="zh-CN" dirty="0">
                <a:latin typeface="Times New Roman" pitchFamily="18" charset="0"/>
                <a:sym typeface="Symbol" pitchFamily="18" charset="2"/>
              </a:rPr>
              <a:t>(</a:t>
            </a:r>
            <a:r>
              <a:rPr kumimoji="1" lang="en-US" altLang="zh-CN" i="1" dirty="0">
                <a:latin typeface="Times New Roman" pitchFamily="18" charset="0"/>
                <a:sym typeface="Symbol" pitchFamily="18" charset="2"/>
              </a:rPr>
              <a:t>W</a:t>
            </a:r>
            <a:r>
              <a:rPr kumimoji="1" lang="en-US" altLang="zh-CN" dirty="0">
                <a:latin typeface="Times New Roman" pitchFamily="18" charset="0"/>
                <a:sym typeface="Symbol" pitchFamily="18" charset="2"/>
              </a:rPr>
              <a:t>, </a:t>
            </a:r>
            <a:r>
              <a:rPr kumimoji="1" lang="en-US" altLang="zh-CN" i="1" dirty="0">
                <a:latin typeface="Times New Roman" pitchFamily="18" charset="0"/>
                <a:sym typeface="Symbol" pitchFamily="18" charset="2"/>
              </a:rPr>
              <a:t>F</a:t>
            </a:r>
            <a:r>
              <a:rPr kumimoji="1" lang="en-US" altLang="zh-CN" dirty="0">
                <a:latin typeface="Times New Roman" pitchFamily="18" charset="0"/>
                <a:sym typeface="Symbol" pitchFamily="18" charset="2"/>
              </a:rPr>
              <a:t>)</a:t>
            </a:r>
          </a:p>
        </p:txBody>
      </p:sp>
      <p:grpSp>
        <p:nvGrpSpPr>
          <p:cNvPr id="2" name="Group 6">
            <a:extLst>
              <a:ext uri="{FF2B5EF4-FFF2-40B4-BE49-F238E27FC236}">
                <a16:creationId xmlns:a16="http://schemas.microsoft.com/office/drawing/2014/main" id="{B71C9EF2-0617-4ED2-930B-4F1454FB55B2}"/>
              </a:ext>
            </a:extLst>
          </p:cNvPr>
          <p:cNvGrpSpPr>
            <a:grpSpLocks/>
          </p:cNvGrpSpPr>
          <p:nvPr/>
        </p:nvGrpSpPr>
        <p:grpSpPr bwMode="auto">
          <a:xfrm>
            <a:off x="1149350" y="1631950"/>
            <a:ext cx="6264275" cy="474663"/>
            <a:chOff x="839" y="1480"/>
            <a:chExt cx="3946" cy="299"/>
          </a:xfrm>
        </p:grpSpPr>
        <p:sp>
          <p:nvSpPr>
            <p:cNvPr id="6186" name="Text Box 7">
              <a:extLst>
                <a:ext uri="{FF2B5EF4-FFF2-40B4-BE49-F238E27FC236}">
                  <a16:creationId xmlns:a16="http://schemas.microsoft.com/office/drawing/2014/main" id="{A2786781-E1D5-42CB-8BE0-A76581B635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9" y="1480"/>
              <a:ext cx="394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buFont typeface="Wingdings" panose="05000000000000000000" pitchFamily="2" charset="2"/>
                <a:buChar char="n"/>
                <a:defRPr/>
              </a:pPr>
              <a:r>
                <a:rPr kumimoji="1" lang="zh-CN" altLang="en-US" i="1" dirty="0">
                  <a:latin typeface="Times New Roman" pitchFamily="18" charset="0"/>
                </a:rPr>
                <a:t>  </a:t>
              </a:r>
              <a:r>
                <a:rPr kumimoji="1" lang="en-US" altLang="zh-CN" i="1" dirty="0">
                  <a:latin typeface="Times New Roman" pitchFamily="18" charset="0"/>
                </a:rPr>
                <a:t>H </a:t>
              </a:r>
              <a:r>
                <a:rPr kumimoji="1" lang="en-US" altLang="zh-CN" dirty="0">
                  <a:latin typeface="Times New Roman" pitchFamily="18" charset="0"/>
                </a:rPr>
                <a:t>is a </a:t>
              </a:r>
              <a:r>
                <a:rPr kumimoji="1" lang="en-US" altLang="zh-CN" i="1" dirty="0" err="1">
                  <a:solidFill>
                    <a:schemeClr val="accent2">
                      <a:lumMod val="75000"/>
                    </a:schemeClr>
                  </a:solidFill>
                  <a:latin typeface="Times New Roman" pitchFamily="18" charset="0"/>
                </a:rPr>
                <a:t>subgraph</a:t>
              </a:r>
              <a:r>
                <a:rPr kumimoji="1" lang="en-US" altLang="zh-CN" i="1" dirty="0">
                  <a:latin typeface="Times New Roman" pitchFamily="18" charset="0"/>
                </a:rPr>
                <a:t> </a:t>
              </a:r>
              <a:r>
                <a:rPr kumimoji="1" lang="en-US" altLang="zh-CN" dirty="0">
                  <a:latin typeface="Times New Roman" pitchFamily="18" charset="0"/>
                </a:rPr>
                <a:t>of </a:t>
              </a:r>
              <a:r>
                <a:rPr kumimoji="1" lang="en-US" altLang="zh-CN" i="1" dirty="0">
                  <a:latin typeface="Times New Roman" pitchFamily="18" charset="0"/>
                </a:rPr>
                <a:t>G  </a:t>
              </a:r>
              <a:r>
                <a:rPr kumimoji="1" lang="en-US" altLang="zh-CN" dirty="0">
                  <a:latin typeface="Times New Roman" pitchFamily="18" charset="0"/>
                </a:rPr>
                <a:t>if                              .</a:t>
              </a:r>
            </a:p>
          </p:txBody>
        </p:sp>
        <p:graphicFrame>
          <p:nvGraphicFramePr>
            <p:cNvPr id="50218" name="Object 8">
              <a:extLst>
                <a:ext uri="{FF2B5EF4-FFF2-40B4-BE49-F238E27FC236}">
                  <a16:creationId xmlns:a16="http://schemas.microsoft.com/office/drawing/2014/main" id="{D04130E3-6545-479B-9B4C-A07DB2FD528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107" y="1507"/>
            <a:ext cx="1281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223" r:id="rId5" imgW="939392" imgH="203112" progId="Equation.3">
                    <p:embed/>
                  </p:oleObj>
                </mc:Choice>
                <mc:Fallback>
                  <p:oleObj r:id="rId5" imgW="939392" imgH="203112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07" y="1507"/>
                          <a:ext cx="1281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9">
            <a:extLst>
              <a:ext uri="{FF2B5EF4-FFF2-40B4-BE49-F238E27FC236}">
                <a16:creationId xmlns:a16="http://schemas.microsoft.com/office/drawing/2014/main" id="{ABFADFAC-6345-4C3F-B6E3-AD2A2E82B7B6}"/>
              </a:ext>
            </a:extLst>
          </p:cNvPr>
          <p:cNvGrpSpPr>
            <a:grpSpLocks/>
          </p:cNvGrpSpPr>
          <p:nvPr/>
        </p:nvGrpSpPr>
        <p:grpSpPr bwMode="auto">
          <a:xfrm>
            <a:off x="1149350" y="2640013"/>
            <a:ext cx="7200900" cy="488950"/>
            <a:chOff x="884" y="1888"/>
            <a:chExt cx="4536" cy="308"/>
          </a:xfrm>
        </p:grpSpPr>
        <p:sp>
          <p:nvSpPr>
            <p:cNvPr id="6185" name="Text Box 10">
              <a:extLst>
                <a:ext uri="{FF2B5EF4-FFF2-40B4-BE49-F238E27FC236}">
                  <a16:creationId xmlns:a16="http://schemas.microsoft.com/office/drawing/2014/main" id="{5DAB69D3-55F2-46B5-9CD9-B565150E1E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84" y="1888"/>
              <a:ext cx="453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buFont typeface="Wingdings" panose="05000000000000000000" pitchFamily="2" charset="2"/>
                <a:buChar char="n"/>
                <a:defRPr/>
              </a:pPr>
              <a:r>
                <a:rPr kumimoji="1" lang="zh-CN" altLang="en-US" i="1" dirty="0">
                  <a:latin typeface="Times New Roman" pitchFamily="18" charset="0"/>
                </a:rPr>
                <a:t>  </a:t>
              </a:r>
              <a:r>
                <a:rPr kumimoji="1" lang="en-US" altLang="zh-CN" i="1" dirty="0">
                  <a:latin typeface="Times New Roman" pitchFamily="18" charset="0"/>
                </a:rPr>
                <a:t>H </a:t>
              </a:r>
              <a:r>
                <a:rPr kumimoji="1" lang="en-US" altLang="zh-CN" dirty="0">
                  <a:latin typeface="Times New Roman" pitchFamily="18" charset="0"/>
                </a:rPr>
                <a:t>is </a:t>
              </a:r>
              <a:r>
                <a:rPr kumimoji="1" lang="en-US" altLang="zh-CN" dirty="0">
                  <a:solidFill>
                    <a:schemeClr val="accent2">
                      <a:lumMod val="75000"/>
                    </a:schemeClr>
                  </a:solidFill>
                  <a:latin typeface="Times New Roman" pitchFamily="18" charset="0"/>
                </a:rPr>
                <a:t>a </a:t>
              </a:r>
              <a:r>
                <a:rPr kumimoji="1" lang="en-US" altLang="zh-CN" i="1" dirty="0">
                  <a:solidFill>
                    <a:schemeClr val="accent2">
                      <a:lumMod val="75000"/>
                    </a:schemeClr>
                  </a:solidFill>
                  <a:latin typeface="Times New Roman" pitchFamily="18" charset="0"/>
                </a:rPr>
                <a:t>spanning </a:t>
              </a:r>
              <a:r>
                <a:rPr kumimoji="1" lang="en-US" altLang="zh-CN" i="1" dirty="0" err="1">
                  <a:solidFill>
                    <a:schemeClr val="accent2">
                      <a:lumMod val="75000"/>
                    </a:schemeClr>
                  </a:solidFill>
                  <a:latin typeface="Times New Roman" pitchFamily="18" charset="0"/>
                </a:rPr>
                <a:t>subgraph</a:t>
              </a:r>
              <a:r>
                <a:rPr kumimoji="1" lang="en-US" altLang="zh-CN" i="1" dirty="0">
                  <a:solidFill>
                    <a:schemeClr val="accent2">
                      <a:lumMod val="75000"/>
                    </a:schemeClr>
                  </a:solidFill>
                  <a:latin typeface="Times New Roman" pitchFamily="18" charset="0"/>
                </a:rPr>
                <a:t> </a:t>
              </a:r>
              <a:r>
                <a:rPr kumimoji="1" lang="en-US" altLang="zh-CN" dirty="0">
                  <a:latin typeface="Times New Roman" pitchFamily="18" charset="0"/>
                </a:rPr>
                <a:t>of </a:t>
              </a:r>
              <a:r>
                <a:rPr kumimoji="1" lang="en-US" altLang="zh-CN" i="1" dirty="0">
                  <a:latin typeface="Times New Roman" pitchFamily="18" charset="0"/>
                </a:rPr>
                <a:t>G  </a:t>
              </a:r>
              <a:r>
                <a:rPr kumimoji="1" lang="en-US" altLang="zh-CN" dirty="0">
                  <a:latin typeface="Times New Roman" pitchFamily="18" charset="0"/>
                </a:rPr>
                <a:t>if                              .</a:t>
              </a:r>
            </a:p>
          </p:txBody>
        </p:sp>
        <p:graphicFrame>
          <p:nvGraphicFramePr>
            <p:cNvPr id="50216" name="Object 11">
              <a:extLst>
                <a:ext uri="{FF2B5EF4-FFF2-40B4-BE49-F238E27FC236}">
                  <a16:creationId xmlns:a16="http://schemas.microsoft.com/office/drawing/2014/main" id="{8DF15F43-047D-4CE6-80D1-A7702651109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924" y="1924"/>
            <a:ext cx="1212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224" name="公式" r:id="rId7" imgW="888614" imgH="203112" progId="Equation.3">
                    <p:embed/>
                  </p:oleObj>
                </mc:Choice>
                <mc:Fallback>
                  <p:oleObj name="公式" r:id="rId7" imgW="888614" imgH="203112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24" y="1924"/>
                          <a:ext cx="1212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198540" name="Text Box 12">
            <a:extLst>
              <a:ext uri="{FF2B5EF4-FFF2-40B4-BE49-F238E27FC236}">
                <a16:creationId xmlns:a16="http://schemas.microsoft.com/office/drawing/2014/main" id="{7A3376C9-2217-4702-90E2-96596A3DC6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750" y="2928938"/>
            <a:ext cx="830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30000"/>
              </a:spcBef>
            </a:pPr>
            <a:r>
              <a:rPr kumimoji="1"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For example,</a:t>
            </a:r>
          </a:p>
        </p:txBody>
      </p:sp>
      <p:grpSp>
        <p:nvGrpSpPr>
          <p:cNvPr id="4" name="Group 13">
            <a:extLst>
              <a:ext uri="{FF2B5EF4-FFF2-40B4-BE49-F238E27FC236}">
                <a16:creationId xmlns:a16="http://schemas.microsoft.com/office/drawing/2014/main" id="{6441A241-679C-487C-B177-68A9137D6E44}"/>
              </a:ext>
            </a:extLst>
          </p:cNvPr>
          <p:cNvGrpSpPr>
            <a:grpSpLocks/>
          </p:cNvGrpSpPr>
          <p:nvPr/>
        </p:nvGrpSpPr>
        <p:grpSpPr bwMode="auto">
          <a:xfrm>
            <a:off x="2286000" y="3500438"/>
            <a:ext cx="1676400" cy="1600200"/>
            <a:chOff x="4224" y="2112"/>
            <a:chExt cx="1056" cy="1008"/>
          </a:xfrm>
        </p:grpSpPr>
        <p:sp>
          <p:nvSpPr>
            <p:cNvPr id="50200" name="AutoShape 14">
              <a:extLst>
                <a:ext uri="{FF2B5EF4-FFF2-40B4-BE49-F238E27FC236}">
                  <a16:creationId xmlns:a16="http://schemas.microsoft.com/office/drawing/2014/main" id="{D4C167F7-C361-4414-B64C-FF825D7155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3024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50201" name="AutoShape 15">
              <a:extLst>
                <a:ext uri="{FF2B5EF4-FFF2-40B4-BE49-F238E27FC236}">
                  <a16:creationId xmlns:a16="http://schemas.microsoft.com/office/drawing/2014/main" id="{EA88A72F-D3AD-4228-AAF5-1E261F571C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2" y="3024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50202" name="AutoShape 16">
              <a:extLst>
                <a:ext uri="{FF2B5EF4-FFF2-40B4-BE49-F238E27FC236}">
                  <a16:creationId xmlns:a16="http://schemas.microsoft.com/office/drawing/2014/main" id="{46BA7659-832E-45E0-A33E-7592F66745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2496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50203" name="AutoShape 17">
              <a:extLst>
                <a:ext uri="{FF2B5EF4-FFF2-40B4-BE49-F238E27FC236}">
                  <a16:creationId xmlns:a16="http://schemas.microsoft.com/office/drawing/2014/main" id="{2ABAE1AF-9004-4B1A-B143-CEE2791F07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4" y="2496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50204" name="AutoShape 18">
              <a:extLst>
                <a:ext uri="{FF2B5EF4-FFF2-40B4-BE49-F238E27FC236}">
                  <a16:creationId xmlns:a16="http://schemas.microsoft.com/office/drawing/2014/main" id="{694C84B6-C168-4D01-A391-0440517BFA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112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cxnSp>
          <p:nvCxnSpPr>
            <p:cNvPr id="50205" name="AutoShape 19">
              <a:extLst>
                <a:ext uri="{FF2B5EF4-FFF2-40B4-BE49-F238E27FC236}">
                  <a16:creationId xmlns:a16="http://schemas.microsoft.com/office/drawing/2014/main" id="{643F84FF-A69F-4C10-8B32-BA4E89EF1EEB}"/>
                </a:ext>
              </a:extLst>
            </p:cNvPr>
            <p:cNvCxnSpPr>
              <a:cxnSpLocks noChangeShapeType="1"/>
              <a:stCxn id="50202" idx="4"/>
              <a:endCxn id="50200" idx="1"/>
            </p:cNvCxnSpPr>
            <p:nvPr/>
          </p:nvCxnSpPr>
          <p:spPr bwMode="auto">
            <a:xfrm>
              <a:off x="4272" y="2592"/>
              <a:ext cx="158" cy="446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206" name="AutoShape 20">
              <a:extLst>
                <a:ext uri="{FF2B5EF4-FFF2-40B4-BE49-F238E27FC236}">
                  <a16:creationId xmlns:a16="http://schemas.microsoft.com/office/drawing/2014/main" id="{378D729D-E281-4F58-9EB6-79EAF7670D63}"/>
                </a:ext>
              </a:extLst>
            </p:cNvPr>
            <p:cNvCxnSpPr>
              <a:cxnSpLocks noChangeShapeType="1"/>
              <a:stCxn id="50200" idx="6"/>
              <a:endCxn id="50201" idx="2"/>
            </p:cNvCxnSpPr>
            <p:nvPr/>
          </p:nvCxnSpPr>
          <p:spPr bwMode="auto">
            <a:xfrm>
              <a:off x="4512" y="3072"/>
              <a:ext cx="480" cy="0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207" name="AutoShape 21">
              <a:extLst>
                <a:ext uri="{FF2B5EF4-FFF2-40B4-BE49-F238E27FC236}">
                  <a16:creationId xmlns:a16="http://schemas.microsoft.com/office/drawing/2014/main" id="{3010671F-021B-439A-B36F-EA75E51515EB}"/>
                </a:ext>
              </a:extLst>
            </p:cNvPr>
            <p:cNvCxnSpPr>
              <a:cxnSpLocks noChangeShapeType="1"/>
              <a:stCxn id="50201" idx="7"/>
              <a:endCxn id="50203" idx="4"/>
            </p:cNvCxnSpPr>
            <p:nvPr/>
          </p:nvCxnSpPr>
          <p:spPr bwMode="auto">
            <a:xfrm flipV="1">
              <a:off x="5074" y="2592"/>
              <a:ext cx="158" cy="446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208" name="AutoShape 22">
              <a:extLst>
                <a:ext uri="{FF2B5EF4-FFF2-40B4-BE49-F238E27FC236}">
                  <a16:creationId xmlns:a16="http://schemas.microsoft.com/office/drawing/2014/main" id="{1AD03FF9-1D43-4346-928A-EA9B425CC317}"/>
                </a:ext>
              </a:extLst>
            </p:cNvPr>
            <p:cNvCxnSpPr>
              <a:cxnSpLocks noChangeShapeType="1"/>
              <a:stCxn id="50203" idx="1"/>
              <a:endCxn id="50204" idx="5"/>
            </p:cNvCxnSpPr>
            <p:nvPr/>
          </p:nvCxnSpPr>
          <p:spPr bwMode="auto">
            <a:xfrm flipH="1" flipV="1">
              <a:off x="4786" y="2194"/>
              <a:ext cx="412" cy="316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209" name="AutoShape 23">
              <a:extLst>
                <a:ext uri="{FF2B5EF4-FFF2-40B4-BE49-F238E27FC236}">
                  <a16:creationId xmlns:a16="http://schemas.microsoft.com/office/drawing/2014/main" id="{993386E2-F172-46ED-A1EF-EF68EE2ADE48}"/>
                </a:ext>
              </a:extLst>
            </p:cNvPr>
            <p:cNvCxnSpPr>
              <a:cxnSpLocks noChangeShapeType="1"/>
              <a:stCxn id="50202" idx="7"/>
              <a:endCxn id="50204" idx="3"/>
            </p:cNvCxnSpPr>
            <p:nvPr/>
          </p:nvCxnSpPr>
          <p:spPr bwMode="auto">
            <a:xfrm flipV="1">
              <a:off x="4306" y="2194"/>
              <a:ext cx="412" cy="316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210" name="AutoShape 24">
              <a:extLst>
                <a:ext uri="{FF2B5EF4-FFF2-40B4-BE49-F238E27FC236}">
                  <a16:creationId xmlns:a16="http://schemas.microsoft.com/office/drawing/2014/main" id="{AD83C32A-AC43-4998-80DB-76432AA9CBB0}"/>
                </a:ext>
              </a:extLst>
            </p:cNvPr>
            <p:cNvCxnSpPr>
              <a:cxnSpLocks noChangeShapeType="1"/>
              <a:stCxn id="50204" idx="4"/>
              <a:endCxn id="50200" idx="0"/>
            </p:cNvCxnSpPr>
            <p:nvPr/>
          </p:nvCxnSpPr>
          <p:spPr bwMode="auto">
            <a:xfrm flipH="1">
              <a:off x="4464" y="2208"/>
              <a:ext cx="288" cy="816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211" name="AutoShape 25">
              <a:extLst>
                <a:ext uri="{FF2B5EF4-FFF2-40B4-BE49-F238E27FC236}">
                  <a16:creationId xmlns:a16="http://schemas.microsoft.com/office/drawing/2014/main" id="{4D391D7E-E5FE-4FAE-91DD-1B2BBCDD826B}"/>
                </a:ext>
              </a:extLst>
            </p:cNvPr>
            <p:cNvCxnSpPr>
              <a:cxnSpLocks noChangeShapeType="1"/>
              <a:stCxn id="50204" idx="4"/>
              <a:endCxn id="50201" idx="1"/>
            </p:cNvCxnSpPr>
            <p:nvPr/>
          </p:nvCxnSpPr>
          <p:spPr bwMode="auto">
            <a:xfrm>
              <a:off x="4752" y="2208"/>
              <a:ext cx="254" cy="830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212" name="AutoShape 26">
              <a:extLst>
                <a:ext uri="{FF2B5EF4-FFF2-40B4-BE49-F238E27FC236}">
                  <a16:creationId xmlns:a16="http://schemas.microsoft.com/office/drawing/2014/main" id="{8758095F-9A1F-48F9-B854-4FECD1E9480B}"/>
                </a:ext>
              </a:extLst>
            </p:cNvPr>
            <p:cNvCxnSpPr>
              <a:cxnSpLocks noChangeShapeType="1"/>
              <a:stCxn id="50202" idx="6"/>
              <a:endCxn id="50203" idx="2"/>
            </p:cNvCxnSpPr>
            <p:nvPr/>
          </p:nvCxnSpPr>
          <p:spPr bwMode="auto">
            <a:xfrm>
              <a:off x="4320" y="2544"/>
              <a:ext cx="864" cy="0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213" name="AutoShape 27">
              <a:extLst>
                <a:ext uri="{FF2B5EF4-FFF2-40B4-BE49-F238E27FC236}">
                  <a16:creationId xmlns:a16="http://schemas.microsoft.com/office/drawing/2014/main" id="{E0D67431-C243-4FDF-A5E7-5E6ED433721F}"/>
                </a:ext>
              </a:extLst>
            </p:cNvPr>
            <p:cNvCxnSpPr>
              <a:cxnSpLocks noChangeShapeType="1"/>
              <a:stCxn id="50202" idx="5"/>
              <a:endCxn id="50201" idx="1"/>
            </p:cNvCxnSpPr>
            <p:nvPr/>
          </p:nvCxnSpPr>
          <p:spPr bwMode="auto">
            <a:xfrm>
              <a:off x="4306" y="2578"/>
              <a:ext cx="700" cy="460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214" name="AutoShape 28">
              <a:extLst>
                <a:ext uri="{FF2B5EF4-FFF2-40B4-BE49-F238E27FC236}">
                  <a16:creationId xmlns:a16="http://schemas.microsoft.com/office/drawing/2014/main" id="{F74379BE-34D6-48AD-8A92-68D1C791F118}"/>
                </a:ext>
              </a:extLst>
            </p:cNvPr>
            <p:cNvCxnSpPr>
              <a:cxnSpLocks noChangeShapeType="1"/>
              <a:stCxn id="50200" idx="7"/>
              <a:endCxn id="50203" idx="3"/>
            </p:cNvCxnSpPr>
            <p:nvPr/>
          </p:nvCxnSpPr>
          <p:spPr bwMode="auto">
            <a:xfrm flipV="1">
              <a:off x="4498" y="2578"/>
              <a:ext cx="700" cy="460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198557" name="Text Box 29">
            <a:extLst>
              <a:ext uri="{FF2B5EF4-FFF2-40B4-BE49-F238E27FC236}">
                <a16:creationId xmlns:a16="http://schemas.microsoft.com/office/drawing/2014/main" id="{E694346D-EC31-4D63-AC59-BECF44862A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7500" y="5286375"/>
            <a:ext cx="609600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K</a:t>
            </a:r>
            <a:r>
              <a:rPr lang="en-US" altLang="zh-CN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5</a:t>
            </a:r>
          </a:p>
        </p:txBody>
      </p:sp>
      <p:grpSp>
        <p:nvGrpSpPr>
          <p:cNvPr id="5" name="Group 30">
            <a:extLst>
              <a:ext uri="{FF2B5EF4-FFF2-40B4-BE49-F238E27FC236}">
                <a16:creationId xmlns:a16="http://schemas.microsoft.com/office/drawing/2014/main" id="{67CCA904-5631-44D8-A0A4-775262FA8200}"/>
              </a:ext>
            </a:extLst>
          </p:cNvPr>
          <p:cNvGrpSpPr>
            <a:grpSpLocks/>
          </p:cNvGrpSpPr>
          <p:nvPr/>
        </p:nvGrpSpPr>
        <p:grpSpPr bwMode="auto">
          <a:xfrm>
            <a:off x="5072063" y="3714750"/>
            <a:ext cx="1676400" cy="990600"/>
            <a:chOff x="3600" y="2544"/>
            <a:chExt cx="1056" cy="624"/>
          </a:xfrm>
        </p:grpSpPr>
        <p:sp>
          <p:nvSpPr>
            <p:cNvPr id="50191" name="AutoShape 31">
              <a:extLst>
                <a:ext uri="{FF2B5EF4-FFF2-40B4-BE49-F238E27FC236}">
                  <a16:creationId xmlns:a16="http://schemas.microsoft.com/office/drawing/2014/main" id="{596C0099-337C-46ED-8576-8B5E2B594B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2" y="3072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50192" name="AutoShape 32">
              <a:extLst>
                <a:ext uri="{FF2B5EF4-FFF2-40B4-BE49-F238E27FC236}">
                  <a16:creationId xmlns:a16="http://schemas.microsoft.com/office/drawing/2014/main" id="{0AD6C0B0-D118-4ED0-8D0D-4A32EE514B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8" y="3072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50193" name="AutoShape 33">
              <a:extLst>
                <a:ext uri="{FF2B5EF4-FFF2-40B4-BE49-F238E27FC236}">
                  <a16:creationId xmlns:a16="http://schemas.microsoft.com/office/drawing/2014/main" id="{63100FBC-1EA4-4343-98C8-9A35B0DDE9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544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50194" name="AutoShape 34">
              <a:extLst>
                <a:ext uri="{FF2B5EF4-FFF2-40B4-BE49-F238E27FC236}">
                  <a16:creationId xmlns:a16="http://schemas.microsoft.com/office/drawing/2014/main" id="{245C6161-C3CA-474A-8242-C416FC2315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0" y="2544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cxnSp>
          <p:nvCxnSpPr>
            <p:cNvPr id="50195" name="AutoShape 35">
              <a:extLst>
                <a:ext uri="{FF2B5EF4-FFF2-40B4-BE49-F238E27FC236}">
                  <a16:creationId xmlns:a16="http://schemas.microsoft.com/office/drawing/2014/main" id="{B9594A06-9883-4730-B48D-C80A365A1EF4}"/>
                </a:ext>
              </a:extLst>
            </p:cNvPr>
            <p:cNvCxnSpPr>
              <a:cxnSpLocks noChangeShapeType="1"/>
              <a:stCxn id="50193" idx="4"/>
              <a:endCxn id="50191" idx="1"/>
            </p:cNvCxnSpPr>
            <p:nvPr/>
          </p:nvCxnSpPr>
          <p:spPr bwMode="auto">
            <a:xfrm>
              <a:off x="3648" y="2640"/>
              <a:ext cx="158" cy="446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196" name="AutoShape 36">
              <a:extLst>
                <a:ext uri="{FF2B5EF4-FFF2-40B4-BE49-F238E27FC236}">
                  <a16:creationId xmlns:a16="http://schemas.microsoft.com/office/drawing/2014/main" id="{6B5F65EC-5DAA-4F6E-ABFF-4F9ADDBFDE86}"/>
                </a:ext>
              </a:extLst>
            </p:cNvPr>
            <p:cNvCxnSpPr>
              <a:cxnSpLocks noChangeShapeType="1"/>
              <a:stCxn id="50191" idx="6"/>
              <a:endCxn id="50192" idx="2"/>
            </p:cNvCxnSpPr>
            <p:nvPr/>
          </p:nvCxnSpPr>
          <p:spPr bwMode="auto">
            <a:xfrm>
              <a:off x="3888" y="3120"/>
              <a:ext cx="480" cy="0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197" name="AutoShape 37">
              <a:extLst>
                <a:ext uri="{FF2B5EF4-FFF2-40B4-BE49-F238E27FC236}">
                  <a16:creationId xmlns:a16="http://schemas.microsoft.com/office/drawing/2014/main" id="{0E0B1DC1-E791-41A9-A59C-04EB21DDA0FE}"/>
                </a:ext>
              </a:extLst>
            </p:cNvPr>
            <p:cNvCxnSpPr>
              <a:cxnSpLocks noChangeShapeType="1"/>
              <a:stCxn id="50192" idx="7"/>
              <a:endCxn id="50194" idx="4"/>
            </p:cNvCxnSpPr>
            <p:nvPr/>
          </p:nvCxnSpPr>
          <p:spPr bwMode="auto">
            <a:xfrm flipV="1">
              <a:off x="4450" y="2640"/>
              <a:ext cx="158" cy="446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198" name="AutoShape 38">
              <a:extLst>
                <a:ext uri="{FF2B5EF4-FFF2-40B4-BE49-F238E27FC236}">
                  <a16:creationId xmlns:a16="http://schemas.microsoft.com/office/drawing/2014/main" id="{B0F3506C-5251-4D39-AADF-A41349204279}"/>
                </a:ext>
              </a:extLst>
            </p:cNvPr>
            <p:cNvCxnSpPr>
              <a:cxnSpLocks noChangeShapeType="1"/>
              <a:stCxn id="50193" idx="6"/>
              <a:endCxn id="50194" idx="2"/>
            </p:cNvCxnSpPr>
            <p:nvPr/>
          </p:nvCxnSpPr>
          <p:spPr bwMode="auto">
            <a:xfrm>
              <a:off x="3696" y="2592"/>
              <a:ext cx="864" cy="0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199" name="AutoShape 39">
              <a:extLst>
                <a:ext uri="{FF2B5EF4-FFF2-40B4-BE49-F238E27FC236}">
                  <a16:creationId xmlns:a16="http://schemas.microsoft.com/office/drawing/2014/main" id="{DD3B1642-02EE-487C-947A-AA58B163B73D}"/>
                </a:ext>
              </a:extLst>
            </p:cNvPr>
            <p:cNvCxnSpPr>
              <a:cxnSpLocks noChangeShapeType="1"/>
              <a:stCxn id="50191" idx="7"/>
              <a:endCxn id="50194" idx="3"/>
            </p:cNvCxnSpPr>
            <p:nvPr/>
          </p:nvCxnSpPr>
          <p:spPr bwMode="auto">
            <a:xfrm flipV="1">
              <a:off x="3874" y="2626"/>
              <a:ext cx="700" cy="460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198568" name="Text Box 40">
            <a:extLst>
              <a:ext uri="{FF2B5EF4-FFF2-40B4-BE49-F238E27FC236}">
                <a16:creationId xmlns:a16="http://schemas.microsoft.com/office/drawing/2014/main" id="{CC67FB02-B81F-4D41-B3CC-AF6F70313A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29188" y="5143500"/>
            <a:ext cx="2743200" cy="5191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subgraph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of</a:t>
            </a:r>
            <a:r>
              <a:rPr lang="en-US" altLang="zh-CN" sz="2800" b="0" dirty="0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</a:t>
            </a:r>
            <a:r>
              <a:rPr lang="en-US" altLang="zh-CN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K</a:t>
            </a:r>
            <a:r>
              <a:rPr lang="en-US" altLang="zh-CN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5</a:t>
            </a:r>
          </a:p>
        </p:txBody>
      </p:sp>
      <p:sp>
        <p:nvSpPr>
          <p:cNvPr id="2198571" name="Text Box 43">
            <a:extLst>
              <a:ext uri="{FF2B5EF4-FFF2-40B4-BE49-F238E27FC236}">
                <a16:creationId xmlns:a16="http://schemas.microsoft.com/office/drawing/2014/main" id="{394E6D5F-1CE8-4DBF-A20B-367F480E98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9350" y="2136775"/>
            <a:ext cx="7200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buFont typeface="Wingdings" panose="05000000000000000000" pitchFamily="2" charset="2"/>
              <a:buChar char="n"/>
              <a:defRPr/>
            </a:pPr>
            <a:r>
              <a:rPr kumimoji="1" lang="zh-CN" altLang="en-US" i="1" dirty="0">
                <a:latin typeface="Times New Roman" pitchFamily="18" charset="0"/>
              </a:rPr>
              <a:t> </a:t>
            </a:r>
            <a:r>
              <a:rPr kumimoji="1" lang="en-US" altLang="zh-CN" dirty="0" err="1">
                <a:latin typeface="Times New Roman" pitchFamily="18" charset="0"/>
                <a:ea typeface="楷体_GB2312" pitchFamily="49" charset="-122"/>
              </a:rPr>
              <a:t>subgraph</a:t>
            </a:r>
            <a:r>
              <a:rPr kumimoji="1" lang="zh-CN" altLang="en-US" dirty="0">
                <a:ea typeface="楷体_GB2312" pitchFamily="49" charset="-122"/>
              </a:rPr>
              <a:t> </a:t>
            </a:r>
            <a:r>
              <a:rPr kumimoji="1" lang="en-US" altLang="zh-CN" i="1" dirty="0">
                <a:latin typeface="Times New Roman" pitchFamily="18" charset="0"/>
              </a:rPr>
              <a:t>H </a:t>
            </a:r>
            <a:r>
              <a:rPr kumimoji="1" lang="en-US" altLang="zh-CN" dirty="0">
                <a:latin typeface="Times New Roman" pitchFamily="18" charset="0"/>
              </a:rPr>
              <a:t>is </a:t>
            </a:r>
            <a:r>
              <a:rPr kumimoji="1" lang="en-US" altLang="zh-CN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</a:rPr>
              <a:t>a </a:t>
            </a:r>
            <a:r>
              <a:rPr kumimoji="1" lang="en-US" altLang="zh-CN" i="1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</a:rPr>
              <a:t>proper </a:t>
            </a:r>
            <a:r>
              <a:rPr kumimoji="1" lang="en-US" altLang="zh-CN" i="1" dirty="0" err="1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</a:rPr>
              <a:t>subgraph</a:t>
            </a:r>
            <a:r>
              <a:rPr kumimoji="1" lang="en-US" altLang="zh-CN" i="1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</a:rPr>
              <a:t> </a:t>
            </a:r>
            <a:r>
              <a:rPr kumimoji="1" lang="en-US" altLang="zh-CN" dirty="0">
                <a:latin typeface="Times New Roman" pitchFamily="18" charset="0"/>
              </a:rPr>
              <a:t>of </a:t>
            </a:r>
            <a:r>
              <a:rPr kumimoji="1" lang="en-US" altLang="zh-CN" i="1" dirty="0">
                <a:latin typeface="Times New Roman" pitchFamily="18" charset="0"/>
              </a:rPr>
              <a:t>G if H</a:t>
            </a:r>
            <a:r>
              <a:rPr kumimoji="1" lang="en-US" altLang="zh-CN" i="1" dirty="0">
                <a:latin typeface="Times New Roman" pitchFamily="18" charset="0"/>
                <a:sym typeface="Symbol" pitchFamily="18" charset="2"/>
              </a:rPr>
              <a:t></a:t>
            </a:r>
            <a:r>
              <a:rPr kumimoji="1" lang="en-US" altLang="zh-CN" i="1" dirty="0">
                <a:latin typeface="Times New Roman" pitchFamily="18" charset="0"/>
              </a:rPr>
              <a:t>G</a:t>
            </a:r>
            <a:r>
              <a:rPr kumimoji="1" lang="en-US" altLang="zh-CN" dirty="0">
                <a:latin typeface="Times New Roman" pitchFamily="18" charset="0"/>
              </a:rPr>
              <a:t>.</a:t>
            </a:r>
          </a:p>
        </p:txBody>
      </p:sp>
      <p:sp>
        <p:nvSpPr>
          <p:cNvPr id="50190" name="Text Box 2">
            <a:extLst>
              <a:ext uri="{FF2B5EF4-FFF2-40B4-BE49-F238E27FC236}">
                <a16:creationId xmlns:a16="http://schemas.microsoft.com/office/drawing/2014/main" id="{172006F3-CF2E-4748-9DBB-26EC292909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5375" y="15875"/>
            <a:ext cx="55086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>
                <a:latin typeface="Times New Roman" panose="02020603050405020304" pitchFamily="18" charset="0"/>
                <a:cs typeface="Arial" panose="020B0604020202020204" pitchFamily="34" charset="0"/>
                <a:sym typeface="Webdings" panose="05030102010509060703" pitchFamily="18" charset="2"/>
              </a:rPr>
              <a:t>10.2 </a:t>
            </a:r>
            <a:r>
              <a:rPr kumimoji="1" lang="en-US" altLang="zh-CN" sz="1800">
                <a:latin typeface="Times New Roman" panose="02020603050405020304" pitchFamily="18" charset="0"/>
                <a:cs typeface="Arial" panose="020B0604020202020204" pitchFamily="34" charset="0"/>
              </a:rPr>
              <a:t>Graph Terminology  and Special Types of Graphs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8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19853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8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198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85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500"/>
                                        <p:tgtEl>
                                          <p:spTgt spid="21985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8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6" dur="500"/>
                                        <p:tgtEl>
                                          <p:spTgt spid="2198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8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19854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8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1985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1985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8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1985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1985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98531" grpId="0" autoUpdateAnimBg="0"/>
      <p:bldP spid="2198533" grpId="0" build="p" autoUpdateAnimBg="0"/>
      <p:bldP spid="2198540" grpId="0" autoUpdateAnimBg="0"/>
      <p:bldP spid="2198557" grpId="0" autoUpdateAnimBg="0"/>
      <p:bldP spid="2198568" grpId="0" autoUpdateAnimBg="0"/>
      <p:bldP spid="2198571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灯片编号占位符 1">
            <a:extLst>
              <a:ext uri="{FF2B5EF4-FFF2-40B4-BE49-F238E27FC236}">
                <a16:creationId xmlns:a16="http://schemas.microsoft.com/office/drawing/2014/main" id="{083F8A28-5375-4AF8-B2F0-496BAFB990A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9pPr>
          </a:lstStyle>
          <a:p>
            <a:fld id="{2D2C1ACB-EB49-4802-A22A-8F1E4EB7D61D}" type="slidenum">
              <a:rPr lang="zh-CN" altLang="en-US" sz="1400" b="0">
                <a:latin typeface="Arial" panose="020B0604020202020204" pitchFamily="34" charset="0"/>
              </a:rPr>
              <a:pPr/>
              <a:t>32</a:t>
            </a:fld>
            <a:endParaRPr lang="en-US" altLang="zh-CN" sz="1400" b="0">
              <a:latin typeface="Arial" panose="020B0604020202020204" pitchFamily="34" charset="0"/>
            </a:endParaRPr>
          </a:p>
        </p:txBody>
      </p:sp>
      <p:sp>
        <p:nvSpPr>
          <p:cNvPr id="2199555" name="Text Box 3">
            <a:extLst>
              <a:ext uri="{FF2B5EF4-FFF2-40B4-BE49-F238E27FC236}">
                <a16:creationId xmlns:a16="http://schemas.microsoft.com/office/drawing/2014/main" id="{F6C708FD-957D-4F75-83F3-A52D55E2E3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692150"/>
            <a:ext cx="83058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〖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4</a:t>
            </a:r>
            <a:r>
              <a:rPr kumimoji="1" lang="en-US" altLang="zh-CN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〗 </a:t>
            </a:r>
            <a:r>
              <a:rPr kumimoji="1"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How many subgraphs with at least one vertex does </a:t>
            </a:r>
            <a:r>
              <a:rPr kumimoji="1" lang="en-US" altLang="zh-CN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W</a:t>
            </a:r>
            <a:r>
              <a:rPr kumimoji="1" lang="en-US" altLang="zh-CN" baseline="-25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kumimoji="1"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have?</a:t>
            </a:r>
            <a:endParaRPr kumimoji="1" lang="en-US" altLang="zh-CN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199556" name="Rectangle 4">
            <a:extLst>
              <a:ext uri="{FF2B5EF4-FFF2-40B4-BE49-F238E27FC236}">
                <a16:creationId xmlns:a16="http://schemas.microsoft.com/office/drawing/2014/main" id="{747139A8-49B0-433B-B50B-6E2CB0A7C9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1771650"/>
            <a:ext cx="5832475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zh-CN" i="1">
                <a:solidFill>
                  <a:srgbClr val="0066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Solution:</a:t>
            </a:r>
          </a:p>
        </p:txBody>
      </p:sp>
      <p:grpSp>
        <p:nvGrpSpPr>
          <p:cNvPr id="2" name="Group 5">
            <a:extLst>
              <a:ext uri="{FF2B5EF4-FFF2-40B4-BE49-F238E27FC236}">
                <a16:creationId xmlns:a16="http://schemas.microsoft.com/office/drawing/2014/main" id="{1A27BE32-CB3A-4EDE-8A0F-1F3B201867AD}"/>
              </a:ext>
            </a:extLst>
          </p:cNvPr>
          <p:cNvGrpSpPr>
            <a:grpSpLocks/>
          </p:cNvGrpSpPr>
          <p:nvPr/>
        </p:nvGrpSpPr>
        <p:grpSpPr bwMode="auto">
          <a:xfrm>
            <a:off x="2124075" y="2565400"/>
            <a:ext cx="1371600" cy="1219200"/>
            <a:chOff x="288" y="2256"/>
            <a:chExt cx="864" cy="768"/>
          </a:xfrm>
        </p:grpSpPr>
        <p:sp>
          <p:nvSpPr>
            <p:cNvPr id="51223" name="AutoShape 6">
              <a:extLst>
                <a:ext uri="{FF2B5EF4-FFF2-40B4-BE49-F238E27FC236}">
                  <a16:creationId xmlns:a16="http://schemas.microsoft.com/office/drawing/2014/main" id="{7A63726E-15D4-4259-9C36-8C610B043D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2928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51224" name="AutoShape 7">
              <a:extLst>
                <a:ext uri="{FF2B5EF4-FFF2-40B4-BE49-F238E27FC236}">
                  <a16:creationId xmlns:a16="http://schemas.microsoft.com/office/drawing/2014/main" id="{7914470F-EF33-46EF-A39A-F649DFF53F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2928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51225" name="AutoShape 8">
              <a:extLst>
                <a:ext uri="{FF2B5EF4-FFF2-40B4-BE49-F238E27FC236}">
                  <a16:creationId xmlns:a16="http://schemas.microsoft.com/office/drawing/2014/main" id="{C68C7A9A-46EB-43C0-A888-FF12850505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" y="2256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cxnSp>
          <p:nvCxnSpPr>
            <p:cNvPr id="51226" name="AutoShape 9">
              <a:extLst>
                <a:ext uri="{FF2B5EF4-FFF2-40B4-BE49-F238E27FC236}">
                  <a16:creationId xmlns:a16="http://schemas.microsoft.com/office/drawing/2014/main" id="{009C801E-4F13-4E51-A4F5-02C6294DD4C2}"/>
                </a:ext>
              </a:extLst>
            </p:cNvPr>
            <p:cNvCxnSpPr>
              <a:cxnSpLocks noChangeShapeType="1"/>
              <a:stCxn id="51223" idx="7"/>
              <a:endCxn id="51225" idx="3"/>
            </p:cNvCxnSpPr>
            <p:nvPr/>
          </p:nvCxnSpPr>
          <p:spPr bwMode="auto">
            <a:xfrm flipV="1">
              <a:off x="370" y="2338"/>
              <a:ext cx="316" cy="604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227" name="AutoShape 10">
              <a:extLst>
                <a:ext uri="{FF2B5EF4-FFF2-40B4-BE49-F238E27FC236}">
                  <a16:creationId xmlns:a16="http://schemas.microsoft.com/office/drawing/2014/main" id="{4A38EE71-AAAD-4AC8-BFEE-401D8D557729}"/>
                </a:ext>
              </a:extLst>
            </p:cNvPr>
            <p:cNvCxnSpPr>
              <a:cxnSpLocks noChangeShapeType="1"/>
              <a:stCxn id="51223" idx="6"/>
              <a:endCxn id="51224" idx="2"/>
            </p:cNvCxnSpPr>
            <p:nvPr/>
          </p:nvCxnSpPr>
          <p:spPr bwMode="auto">
            <a:xfrm>
              <a:off x="384" y="2976"/>
              <a:ext cx="672" cy="0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228" name="AutoShape 11">
              <a:extLst>
                <a:ext uri="{FF2B5EF4-FFF2-40B4-BE49-F238E27FC236}">
                  <a16:creationId xmlns:a16="http://schemas.microsoft.com/office/drawing/2014/main" id="{2D28534C-4F70-4838-AFF6-D409D68E2E3E}"/>
                </a:ext>
              </a:extLst>
            </p:cNvPr>
            <p:cNvCxnSpPr>
              <a:cxnSpLocks noChangeShapeType="1"/>
              <a:stCxn id="51224" idx="1"/>
              <a:endCxn id="51225" idx="5"/>
            </p:cNvCxnSpPr>
            <p:nvPr/>
          </p:nvCxnSpPr>
          <p:spPr bwMode="auto">
            <a:xfrm flipH="1" flipV="1">
              <a:off x="754" y="2338"/>
              <a:ext cx="316" cy="604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1229" name="AutoShape 12">
              <a:extLst>
                <a:ext uri="{FF2B5EF4-FFF2-40B4-BE49-F238E27FC236}">
                  <a16:creationId xmlns:a16="http://schemas.microsoft.com/office/drawing/2014/main" id="{8A3771A9-C84B-4EE6-9DEA-A763CEEF2B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" y="2688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cxnSp>
          <p:nvCxnSpPr>
            <p:cNvPr id="51230" name="AutoShape 13">
              <a:extLst>
                <a:ext uri="{FF2B5EF4-FFF2-40B4-BE49-F238E27FC236}">
                  <a16:creationId xmlns:a16="http://schemas.microsoft.com/office/drawing/2014/main" id="{EF1BE3CC-C6A0-4A55-81F9-7F8893FA6EAB}"/>
                </a:ext>
              </a:extLst>
            </p:cNvPr>
            <p:cNvCxnSpPr>
              <a:cxnSpLocks noChangeShapeType="1"/>
              <a:stCxn id="51223" idx="6"/>
              <a:endCxn id="51229" idx="3"/>
            </p:cNvCxnSpPr>
            <p:nvPr/>
          </p:nvCxnSpPr>
          <p:spPr bwMode="auto">
            <a:xfrm flipV="1">
              <a:off x="384" y="2770"/>
              <a:ext cx="302" cy="206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231" name="AutoShape 14">
              <a:extLst>
                <a:ext uri="{FF2B5EF4-FFF2-40B4-BE49-F238E27FC236}">
                  <a16:creationId xmlns:a16="http://schemas.microsoft.com/office/drawing/2014/main" id="{EBC530A7-BD30-4E65-840E-2FFEE7ADBE97}"/>
                </a:ext>
              </a:extLst>
            </p:cNvPr>
            <p:cNvCxnSpPr>
              <a:cxnSpLocks noChangeShapeType="1"/>
              <a:stCxn id="51224" idx="2"/>
              <a:endCxn id="51229" idx="5"/>
            </p:cNvCxnSpPr>
            <p:nvPr/>
          </p:nvCxnSpPr>
          <p:spPr bwMode="auto">
            <a:xfrm flipH="1" flipV="1">
              <a:off x="754" y="2770"/>
              <a:ext cx="302" cy="206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232" name="AutoShape 15">
              <a:extLst>
                <a:ext uri="{FF2B5EF4-FFF2-40B4-BE49-F238E27FC236}">
                  <a16:creationId xmlns:a16="http://schemas.microsoft.com/office/drawing/2014/main" id="{C2A1C132-FFEC-4ABA-8241-976A173AB6A3}"/>
                </a:ext>
              </a:extLst>
            </p:cNvPr>
            <p:cNvCxnSpPr>
              <a:cxnSpLocks noChangeShapeType="1"/>
              <a:stCxn id="51229" idx="0"/>
              <a:endCxn id="51225" idx="4"/>
            </p:cNvCxnSpPr>
            <p:nvPr/>
          </p:nvCxnSpPr>
          <p:spPr bwMode="auto">
            <a:xfrm flipV="1">
              <a:off x="720" y="2352"/>
              <a:ext cx="0" cy="336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199568" name="AutoShape 16">
            <a:extLst>
              <a:ext uri="{FF2B5EF4-FFF2-40B4-BE49-F238E27FC236}">
                <a16:creationId xmlns:a16="http://schemas.microsoft.com/office/drawing/2014/main" id="{80CE2F6C-F00F-4459-BCC7-A7E0A84253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1275" y="3068638"/>
            <a:ext cx="1152525" cy="431800"/>
          </a:xfrm>
          <a:prstGeom prst="rightArrow">
            <a:avLst>
              <a:gd name="adj1" fmla="val 50000"/>
              <a:gd name="adj2" fmla="val 66728"/>
            </a:avLst>
          </a:prstGeom>
          <a:solidFill>
            <a:srgbClr val="99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>
              <a:ea typeface="楷体_GB2312" pitchFamily="49" charset="-122"/>
            </a:endParaRPr>
          </a:p>
        </p:txBody>
      </p:sp>
      <p:grpSp>
        <p:nvGrpSpPr>
          <p:cNvPr id="3" name="Group 17">
            <a:extLst>
              <a:ext uri="{FF2B5EF4-FFF2-40B4-BE49-F238E27FC236}">
                <a16:creationId xmlns:a16="http://schemas.microsoft.com/office/drawing/2014/main" id="{A698FFCB-6496-4897-8275-9C2E3813C5BC}"/>
              </a:ext>
            </a:extLst>
          </p:cNvPr>
          <p:cNvGrpSpPr>
            <a:grpSpLocks/>
          </p:cNvGrpSpPr>
          <p:nvPr/>
        </p:nvGrpSpPr>
        <p:grpSpPr bwMode="auto">
          <a:xfrm>
            <a:off x="5724525" y="2636838"/>
            <a:ext cx="1295400" cy="1219200"/>
            <a:chOff x="3606" y="1661"/>
            <a:chExt cx="816" cy="768"/>
          </a:xfrm>
        </p:grpSpPr>
        <p:sp>
          <p:nvSpPr>
            <p:cNvPr id="51213" name="AutoShape 18">
              <a:extLst>
                <a:ext uri="{FF2B5EF4-FFF2-40B4-BE49-F238E27FC236}">
                  <a16:creationId xmlns:a16="http://schemas.microsoft.com/office/drawing/2014/main" id="{EA8D190B-FF17-4B0C-B9B2-E4A4CC94A9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6" y="2333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51214" name="AutoShape 19">
              <a:extLst>
                <a:ext uri="{FF2B5EF4-FFF2-40B4-BE49-F238E27FC236}">
                  <a16:creationId xmlns:a16="http://schemas.microsoft.com/office/drawing/2014/main" id="{A60FF44B-ABE2-40C2-B2BF-4959103B47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6" y="2333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51215" name="AutoShape 20">
              <a:extLst>
                <a:ext uri="{FF2B5EF4-FFF2-40B4-BE49-F238E27FC236}">
                  <a16:creationId xmlns:a16="http://schemas.microsoft.com/office/drawing/2014/main" id="{E0E264E0-23A4-4180-9689-3C422120B3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6" y="1661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51216" name="AutoShape 21">
              <a:extLst>
                <a:ext uri="{FF2B5EF4-FFF2-40B4-BE49-F238E27FC236}">
                  <a16:creationId xmlns:a16="http://schemas.microsoft.com/office/drawing/2014/main" id="{5C08F5E1-A1BA-4F35-AF4C-AEC01099B8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6" y="1661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cxnSp>
          <p:nvCxnSpPr>
            <p:cNvPr id="51217" name="AutoShape 22">
              <a:extLst>
                <a:ext uri="{FF2B5EF4-FFF2-40B4-BE49-F238E27FC236}">
                  <a16:creationId xmlns:a16="http://schemas.microsoft.com/office/drawing/2014/main" id="{A62DEFF0-08EE-4B82-8644-28431A0DCC03}"/>
                </a:ext>
              </a:extLst>
            </p:cNvPr>
            <p:cNvCxnSpPr>
              <a:cxnSpLocks noChangeShapeType="1"/>
              <a:stCxn id="51213" idx="0"/>
              <a:endCxn id="51215" idx="4"/>
            </p:cNvCxnSpPr>
            <p:nvPr/>
          </p:nvCxnSpPr>
          <p:spPr bwMode="auto">
            <a:xfrm flipV="1">
              <a:off x="3654" y="1757"/>
              <a:ext cx="0" cy="576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218" name="AutoShape 23">
              <a:extLst>
                <a:ext uri="{FF2B5EF4-FFF2-40B4-BE49-F238E27FC236}">
                  <a16:creationId xmlns:a16="http://schemas.microsoft.com/office/drawing/2014/main" id="{A448C796-37C1-4D94-A9D7-8A851A154EE4}"/>
                </a:ext>
              </a:extLst>
            </p:cNvPr>
            <p:cNvCxnSpPr>
              <a:cxnSpLocks noChangeShapeType="1"/>
              <a:stCxn id="51215" idx="6"/>
              <a:endCxn id="51216" idx="2"/>
            </p:cNvCxnSpPr>
            <p:nvPr/>
          </p:nvCxnSpPr>
          <p:spPr bwMode="auto">
            <a:xfrm>
              <a:off x="3702" y="1709"/>
              <a:ext cx="624" cy="0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219" name="AutoShape 24">
              <a:extLst>
                <a:ext uri="{FF2B5EF4-FFF2-40B4-BE49-F238E27FC236}">
                  <a16:creationId xmlns:a16="http://schemas.microsoft.com/office/drawing/2014/main" id="{AB522988-90C1-4B10-856A-E292E29B4808}"/>
                </a:ext>
              </a:extLst>
            </p:cNvPr>
            <p:cNvCxnSpPr>
              <a:cxnSpLocks noChangeShapeType="1"/>
              <a:stCxn id="51216" idx="4"/>
              <a:endCxn id="51214" idx="0"/>
            </p:cNvCxnSpPr>
            <p:nvPr/>
          </p:nvCxnSpPr>
          <p:spPr bwMode="auto">
            <a:xfrm>
              <a:off x="4374" y="1757"/>
              <a:ext cx="0" cy="576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220" name="AutoShape 25">
              <a:extLst>
                <a:ext uri="{FF2B5EF4-FFF2-40B4-BE49-F238E27FC236}">
                  <a16:creationId xmlns:a16="http://schemas.microsoft.com/office/drawing/2014/main" id="{E7528E3D-173D-4901-97F0-AC3147221295}"/>
                </a:ext>
              </a:extLst>
            </p:cNvPr>
            <p:cNvCxnSpPr>
              <a:cxnSpLocks noChangeShapeType="1"/>
              <a:stCxn id="51213" idx="6"/>
              <a:endCxn id="51214" idx="2"/>
            </p:cNvCxnSpPr>
            <p:nvPr/>
          </p:nvCxnSpPr>
          <p:spPr bwMode="auto">
            <a:xfrm>
              <a:off x="3702" y="2381"/>
              <a:ext cx="624" cy="0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221" name="AutoShape 26">
              <a:extLst>
                <a:ext uri="{FF2B5EF4-FFF2-40B4-BE49-F238E27FC236}">
                  <a16:creationId xmlns:a16="http://schemas.microsoft.com/office/drawing/2014/main" id="{A1B1AE57-CD04-4FFC-9BD3-6B7286F65C16}"/>
                </a:ext>
              </a:extLst>
            </p:cNvPr>
            <p:cNvCxnSpPr>
              <a:cxnSpLocks noChangeShapeType="1"/>
              <a:stCxn id="51213" idx="7"/>
              <a:endCxn id="51216" idx="3"/>
            </p:cNvCxnSpPr>
            <p:nvPr/>
          </p:nvCxnSpPr>
          <p:spPr bwMode="auto">
            <a:xfrm flipV="1">
              <a:off x="3688" y="1743"/>
              <a:ext cx="652" cy="604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222" name="AutoShape 27">
              <a:extLst>
                <a:ext uri="{FF2B5EF4-FFF2-40B4-BE49-F238E27FC236}">
                  <a16:creationId xmlns:a16="http://schemas.microsoft.com/office/drawing/2014/main" id="{E51D2ACB-D2D3-401F-9A73-D43A5CBE610B}"/>
                </a:ext>
              </a:extLst>
            </p:cNvPr>
            <p:cNvCxnSpPr>
              <a:cxnSpLocks noChangeShapeType="1"/>
              <a:stCxn id="51215" idx="5"/>
              <a:endCxn id="51214" idx="1"/>
            </p:cNvCxnSpPr>
            <p:nvPr/>
          </p:nvCxnSpPr>
          <p:spPr bwMode="auto">
            <a:xfrm>
              <a:off x="3688" y="1743"/>
              <a:ext cx="652" cy="604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51208" name="Rectangle 28">
            <a:extLst>
              <a:ext uri="{FF2B5EF4-FFF2-40B4-BE49-F238E27FC236}">
                <a16:creationId xmlns:a16="http://schemas.microsoft.com/office/drawing/2014/main" id="{BD0CC449-39F5-460D-8443-96FDAE0E00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>
              <a:ea typeface="楷体_GB2312" pitchFamily="49" charset="-122"/>
            </a:endParaRPr>
          </a:p>
        </p:txBody>
      </p:sp>
      <p:sp>
        <p:nvSpPr>
          <p:cNvPr id="51209" name="Rectangle 29">
            <a:extLst>
              <a:ext uri="{FF2B5EF4-FFF2-40B4-BE49-F238E27FC236}">
                <a16:creationId xmlns:a16="http://schemas.microsoft.com/office/drawing/2014/main" id="{3B0CE6D7-79C1-480F-9983-694BB6C1A0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>
              <a:ea typeface="楷体_GB2312" pitchFamily="49" charset="-122"/>
            </a:endParaRPr>
          </a:p>
        </p:txBody>
      </p:sp>
      <p:sp>
        <p:nvSpPr>
          <p:cNvPr id="51210" name="Rectangle 30">
            <a:extLst>
              <a:ext uri="{FF2B5EF4-FFF2-40B4-BE49-F238E27FC236}">
                <a16:creationId xmlns:a16="http://schemas.microsoft.com/office/drawing/2014/main" id="{B0FA14F0-4AD4-405D-84A5-C66DA910FA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>
              <a:ea typeface="楷体_GB2312" pitchFamily="49" charset="-122"/>
            </a:endParaRPr>
          </a:p>
        </p:txBody>
      </p:sp>
      <p:graphicFrame>
        <p:nvGraphicFramePr>
          <p:cNvPr id="2199583" name="Object 31">
            <a:extLst>
              <a:ext uri="{FF2B5EF4-FFF2-40B4-BE49-F238E27FC236}">
                <a16:creationId xmlns:a16="http://schemas.microsoft.com/office/drawing/2014/main" id="{2B523BC9-D7B7-4279-96FE-64A379C1DE3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79613" y="4724400"/>
          <a:ext cx="520065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5" name="公式" r:id="rId5" imgW="2743200" imgH="228600" progId="Equation.3">
                  <p:embed/>
                </p:oleObj>
              </mc:Choice>
              <mc:Fallback>
                <p:oleObj name="公式" r:id="rId5" imgW="2743200" imgH="228600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4724400"/>
                        <a:ext cx="520065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12" name="Text Box 2">
            <a:extLst>
              <a:ext uri="{FF2B5EF4-FFF2-40B4-BE49-F238E27FC236}">
                <a16:creationId xmlns:a16="http://schemas.microsoft.com/office/drawing/2014/main" id="{656D575D-19CD-44D1-8E1A-D9003676A8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5375" y="15875"/>
            <a:ext cx="55086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>
                <a:latin typeface="Times New Roman" panose="02020603050405020304" pitchFamily="18" charset="0"/>
                <a:cs typeface="Arial" panose="020B0604020202020204" pitchFamily="34" charset="0"/>
                <a:sym typeface="Webdings" panose="05030102010509060703" pitchFamily="18" charset="2"/>
              </a:rPr>
              <a:t>10.2 </a:t>
            </a:r>
            <a:r>
              <a:rPr kumimoji="1" lang="en-US" altLang="zh-CN" sz="1800">
                <a:latin typeface="Times New Roman" panose="02020603050405020304" pitchFamily="18" charset="0"/>
                <a:cs typeface="Arial" panose="020B0604020202020204" pitchFamily="34" charset="0"/>
              </a:rPr>
              <a:t>Graph Terminology  and Special Types of Graphs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9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9955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9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995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995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9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199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9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199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99555" grpId="0" autoUpdateAnimBg="0"/>
      <p:bldP spid="2199556" grpId="0" autoUpdateAnimBg="0"/>
      <p:bldP spid="219956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灯片编号占位符 1">
            <a:extLst>
              <a:ext uri="{FF2B5EF4-FFF2-40B4-BE49-F238E27FC236}">
                <a16:creationId xmlns:a16="http://schemas.microsoft.com/office/drawing/2014/main" id="{79DF1C2B-8F58-46A1-87A7-CF712F2CFB9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9pPr>
          </a:lstStyle>
          <a:p>
            <a:fld id="{2CCD18C1-19DC-47A0-8D12-D5AF93491C24}" type="slidenum">
              <a:rPr lang="zh-CN" altLang="en-US" sz="1400" b="0">
                <a:latin typeface="Arial" panose="020B0604020202020204" pitchFamily="34" charset="0"/>
              </a:rPr>
              <a:pPr/>
              <a:t>33</a:t>
            </a:fld>
            <a:endParaRPr lang="en-US" altLang="zh-CN" sz="1400" b="0">
              <a:latin typeface="Arial" panose="020B0604020202020204" pitchFamily="34" charset="0"/>
            </a:endParaRPr>
          </a:p>
        </p:txBody>
      </p:sp>
      <p:sp>
        <p:nvSpPr>
          <p:cNvPr id="2200579" name="Text Box 3">
            <a:extLst>
              <a:ext uri="{FF2B5EF4-FFF2-40B4-BE49-F238E27FC236}">
                <a16:creationId xmlns:a16="http://schemas.microsoft.com/office/drawing/2014/main" id="{BC58785E-F52B-4C0D-A937-0914D2F226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765175"/>
            <a:ext cx="8424862" cy="206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85775" indent="-485775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>
                <a:latin typeface="Times New Roman" panose="02020603050405020304" pitchFamily="18" charset="0"/>
              </a:rPr>
              <a:t>The union of 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G</a:t>
            </a:r>
            <a:r>
              <a:rPr kumimoji="1" lang="en-US" altLang="zh-CN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r>
              <a:rPr kumimoji="1" lang="en-US" altLang="zh-CN">
                <a:latin typeface="Times New Roman" panose="02020603050405020304" pitchFamily="18" charset="0"/>
              </a:rPr>
              <a:t>and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 G</a:t>
            </a:r>
            <a:r>
              <a:rPr kumimoji="1" lang="en-US" altLang="zh-CN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kumimoji="1"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</a:p>
          <a:p>
            <a:pPr eaLnBrk="1" hangingPunct="1"/>
            <a:r>
              <a:rPr kumimoji="1" lang="en-US" altLang="zh-CN" b="0">
                <a:solidFill>
                  <a:srgbClr val="000000"/>
                </a:solidFill>
                <a:latin typeface="Times New Roman" panose="02020603050405020304" pitchFamily="18" charset="0"/>
              </a:rPr>
              <a:t>       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The </a:t>
            </a:r>
            <a:r>
              <a:rPr kumimoji="1" lang="en-US" altLang="zh-CN" i="1">
                <a:solidFill>
                  <a:srgbClr val="33CC33"/>
                </a:solidFill>
                <a:latin typeface="Times New Roman" panose="02020603050405020304" pitchFamily="18" charset="0"/>
              </a:rPr>
              <a:t>union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 of two simple graphs 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G</a:t>
            </a:r>
            <a:r>
              <a:rPr kumimoji="1" lang="en-US" altLang="zh-CN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1 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= ( 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V</a:t>
            </a:r>
            <a:r>
              <a:rPr kumimoji="1" lang="en-US" altLang="zh-CN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,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 E</a:t>
            </a:r>
            <a:r>
              <a:rPr kumimoji="1" lang="en-US" altLang="zh-CN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)  and 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G</a:t>
            </a:r>
            <a:r>
              <a:rPr kumimoji="1" lang="en-US" altLang="zh-CN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 = ( 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V</a:t>
            </a:r>
            <a:r>
              <a:rPr kumimoji="1" lang="en-US" altLang="zh-CN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,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 E</a:t>
            </a:r>
            <a:r>
              <a:rPr kumimoji="1" lang="en-US" altLang="zh-CN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) is the simple graph with vertex set 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V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 = 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V</a:t>
            </a:r>
            <a:r>
              <a:rPr kumimoji="1" lang="en-US" altLang="zh-CN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kumimoji="1" lang="en-US" altLang="zh-CN" baseline="-250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and edge set 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E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= 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E</a:t>
            </a:r>
            <a:r>
              <a:rPr kumimoji="1" lang="en-US" altLang="zh-CN" baseline="-250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E</a:t>
            </a:r>
            <a:r>
              <a:rPr kumimoji="1" lang="en-US" altLang="zh-CN" baseline="-250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.</a:t>
            </a:r>
            <a:endParaRPr kumimoji="1" lang="en-US" altLang="zh-CN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40000"/>
              </a:spcBef>
            </a:pPr>
            <a:r>
              <a:rPr kumimoji="1" lang="en-US" altLang="zh-CN">
                <a:solidFill>
                  <a:srgbClr val="FF33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Notation: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   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kumimoji="1" lang="en-US" altLang="zh-CN" baseline="-250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kumimoji="1" lang="en-US" altLang="zh-CN" baseline="-250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</a:p>
        </p:txBody>
      </p:sp>
      <p:sp>
        <p:nvSpPr>
          <p:cNvPr id="2200580" name="Text Box 4">
            <a:extLst>
              <a:ext uri="{FF2B5EF4-FFF2-40B4-BE49-F238E27FC236}">
                <a16:creationId xmlns:a16="http://schemas.microsoft.com/office/drawing/2014/main" id="{A0B408A3-20B6-48BF-8666-BC1B67EFEF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3068638"/>
            <a:ext cx="830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30000"/>
              </a:spcBef>
            </a:pPr>
            <a:r>
              <a:rPr kumimoji="1"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For example,</a:t>
            </a:r>
          </a:p>
        </p:txBody>
      </p:sp>
      <p:grpSp>
        <p:nvGrpSpPr>
          <p:cNvPr id="2" name="Group 5">
            <a:extLst>
              <a:ext uri="{FF2B5EF4-FFF2-40B4-BE49-F238E27FC236}">
                <a16:creationId xmlns:a16="http://schemas.microsoft.com/office/drawing/2014/main" id="{A8DB83AB-C420-4F96-ABFB-A9869FE8ABBE}"/>
              </a:ext>
            </a:extLst>
          </p:cNvPr>
          <p:cNvGrpSpPr>
            <a:grpSpLocks/>
          </p:cNvGrpSpPr>
          <p:nvPr/>
        </p:nvGrpSpPr>
        <p:grpSpPr bwMode="auto">
          <a:xfrm>
            <a:off x="6388100" y="3744913"/>
            <a:ext cx="1676400" cy="1600200"/>
            <a:chOff x="4224" y="2112"/>
            <a:chExt cx="1056" cy="1008"/>
          </a:xfrm>
        </p:grpSpPr>
        <p:sp>
          <p:nvSpPr>
            <p:cNvPr id="53295" name="AutoShape 6">
              <a:extLst>
                <a:ext uri="{FF2B5EF4-FFF2-40B4-BE49-F238E27FC236}">
                  <a16:creationId xmlns:a16="http://schemas.microsoft.com/office/drawing/2014/main" id="{E90AD3EA-C0BE-4FE4-9C92-103DEBC72A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3024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53296" name="AutoShape 7">
              <a:extLst>
                <a:ext uri="{FF2B5EF4-FFF2-40B4-BE49-F238E27FC236}">
                  <a16:creationId xmlns:a16="http://schemas.microsoft.com/office/drawing/2014/main" id="{40E5F93E-E582-4B1D-B6C1-9D7F39109C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2" y="3024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53297" name="AutoShape 8">
              <a:extLst>
                <a:ext uri="{FF2B5EF4-FFF2-40B4-BE49-F238E27FC236}">
                  <a16:creationId xmlns:a16="http://schemas.microsoft.com/office/drawing/2014/main" id="{903DCCDD-DDC6-4E63-8F6D-CE7902BD01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2496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53298" name="AutoShape 9">
              <a:extLst>
                <a:ext uri="{FF2B5EF4-FFF2-40B4-BE49-F238E27FC236}">
                  <a16:creationId xmlns:a16="http://schemas.microsoft.com/office/drawing/2014/main" id="{03645C18-DA7C-4760-AAAD-685116208A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4" y="2496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53299" name="AutoShape 10">
              <a:extLst>
                <a:ext uri="{FF2B5EF4-FFF2-40B4-BE49-F238E27FC236}">
                  <a16:creationId xmlns:a16="http://schemas.microsoft.com/office/drawing/2014/main" id="{250DEEA0-51B0-46CF-A118-C7BCBDA569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112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cxnSp>
          <p:nvCxnSpPr>
            <p:cNvPr id="53300" name="AutoShape 11">
              <a:extLst>
                <a:ext uri="{FF2B5EF4-FFF2-40B4-BE49-F238E27FC236}">
                  <a16:creationId xmlns:a16="http://schemas.microsoft.com/office/drawing/2014/main" id="{638CD686-920B-4B0F-9288-07A786E676A1}"/>
                </a:ext>
              </a:extLst>
            </p:cNvPr>
            <p:cNvCxnSpPr>
              <a:cxnSpLocks noChangeShapeType="1"/>
              <a:stCxn id="53297" idx="4"/>
              <a:endCxn id="53295" idx="1"/>
            </p:cNvCxnSpPr>
            <p:nvPr/>
          </p:nvCxnSpPr>
          <p:spPr bwMode="auto">
            <a:xfrm>
              <a:off x="4272" y="2592"/>
              <a:ext cx="158" cy="446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301" name="AutoShape 12">
              <a:extLst>
                <a:ext uri="{FF2B5EF4-FFF2-40B4-BE49-F238E27FC236}">
                  <a16:creationId xmlns:a16="http://schemas.microsoft.com/office/drawing/2014/main" id="{A10FA499-7A52-4EC5-9370-7E3D2C7D5ADD}"/>
                </a:ext>
              </a:extLst>
            </p:cNvPr>
            <p:cNvCxnSpPr>
              <a:cxnSpLocks noChangeShapeType="1"/>
              <a:stCxn id="53295" idx="6"/>
              <a:endCxn id="53296" idx="2"/>
            </p:cNvCxnSpPr>
            <p:nvPr/>
          </p:nvCxnSpPr>
          <p:spPr bwMode="auto">
            <a:xfrm>
              <a:off x="4512" y="3072"/>
              <a:ext cx="480" cy="0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302" name="AutoShape 13">
              <a:extLst>
                <a:ext uri="{FF2B5EF4-FFF2-40B4-BE49-F238E27FC236}">
                  <a16:creationId xmlns:a16="http://schemas.microsoft.com/office/drawing/2014/main" id="{D4EC45DF-FBFF-4D7C-8902-4921A7E04694}"/>
                </a:ext>
              </a:extLst>
            </p:cNvPr>
            <p:cNvCxnSpPr>
              <a:cxnSpLocks noChangeShapeType="1"/>
              <a:stCxn id="53296" idx="7"/>
              <a:endCxn id="53298" idx="4"/>
            </p:cNvCxnSpPr>
            <p:nvPr/>
          </p:nvCxnSpPr>
          <p:spPr bwMode="auto">
            <a:xfrm flipV="1">
              <a:off x="5074" y="2592"/>
              <a:ext cx="158" cy="446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303" name="AutoShape 14">
              <a:extLst>
                <a:ext uri="{FF2B5EF4-FFF2-40B4-BE49-F238E27FC236}">
                  <a16:creationId xmlns:a16="http://schemas.microsoft.com/office/drawing/2014/main" id="{49BF002B-38C4-4758-922F-0044F1A0F476}"/>
                </a:ext>
              </a:extLst>
            </p:cNvPr>
            <p:cNvCxnSpPr>
              <a:cxnSpLocks noChangeShapeType="1"/>
              <a:stCxn id="53298" idx="1"/>
              <a:endCxn id="53299" idx="5"/>
            </p:cNvCxnSpPr>
            <p:nvPr/>
          </p:nvCxnSpPr>
          <p:spPr bwMode="auto">
            <a:xfrm flipH="1" flipV="1">
              <a:off x="4786" y="2194"/>
              <a:ext cx="412" cy="316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304" name="AutoShape 15">
              <a:extLst>
                <a:ext uri="{FF2B5EF4-FFF2-40B4-BE49-F238E27FC236}">
                  <a16:creationId xmlns:a16="http://schemas.microsoft.com/office/drawing/2014/main" id="{9072AA68-9EA7-490A-8C42-8522FBBE6122}"/>
                </a:ext>
              </a:extLst>
            </p:cNvPr>
            <p:cNvCxnSpPr>
              <a:cxnSpLocks noChangeShapeType="1"/>
              <a:stCxn id="53297" idx="7"/>
              <a:endCxn id="53299" idx="3"/>
            </p:cNvCxnSpPr>
            <p:nvPr/>
          </p:nvCxnSpPr>
          <p:spPr bwMode="auto">
            <a:xfrm flipV="1">
              <a:off x="4306" y="2194"/>
              <a:ext cx="412" cy="316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305" name="AutoShape 16">
              <a:extLst>
                <a:ext uri="{FF2B5EF4-FFF2-40B4-BE49-F238E27FC236}">
                  <a16:creationId xmlns:a16="http://schemas.microsoft.com/office/drawing/2014/main" id="{A9BC9D3A-C916-46D2-AE24-3689F7EEEFBF}"/>
                </a:ext>
              </a:extLst>
            </p:cNvPr>
            <p:cNvCxnSpPr>
              <a:cxnSpLocks noChangeShapeType="1"/>
              <a:stCxn id="53299" idx="4"/>
              <a:endCxn id="53295" idx="0"/>
            </p:cNvCxnSpPr>
            <p:nvPr/>
          </p:nvCxnSpPr>
          <p:spPr bwMode="auto">
            <a:xfrm flipH="1">
              <a:off x="4464" y="2208"/>
              <a:ext cx="288" cy="816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306" name="AutoShape 17">
              <a:extLst>
                <a:ext uri="{FF2B5EF4-FFF2-40B4-BE49-F238E27FC236}">
                  <a16:creationId xmlns:a16="http://schemas.microsoft.com/office/drawing/2014/main" id="{9882F71F-D864-430F-8084-C7568AF849EE}"/>
                </a:ext>
              </a:extLst>
            </p:cNvPr>
            <p:cNvCxnSpPr>
              <a:cxnSpLocks noChangeShapeType="1"/>
              <a:stCxn id="53299" idx="4"/>
              <a:endCxn id="53296" idx="1"/>
            </p:cNvCxnSpPr>
            <p:nvPr/>
          </p:nvCxnSpPr>
          <p:spPr bwMode="auto">
            <a:xfrm>
              <a:off x="4752" y="2208"/>
              <a:ext cx="254" cy="830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307" name="AutoShape 18">
              <a:extLst>
                <a:ext uri="{FF2B5EF4-FFF2-40B4-BE49-F238E27FC236}">
                  <a16:creationId xmlns:a16="http://schemas.microsoft.com/office/drawing/2014/main" id="{AC1D5208-C1C9-4466-B93E-403DE3E88C57}"/>
                </a:ext>
              </a:extLst>
            </p:cNvPr>
            <p:cNvCxnSpPr>
              <a:cxnSpLocks noChangeShapeType="1"/>
              <a:stCxn id="53297" idx="6"/>
              <a:endCxn id="53298" idx="2"/>
            </p:cNvCxnSpPr>
            <p:nvPr/>
          </p:nvCxnSpPr>
          <p:spPr bwMode="auto">
            <a:xfrm>
              <a:off x="4320" y="2544"/>
              <a:ext cx="864" cy="0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308" name="AutoShape 19">
              <a:extLst>
                <a:ext uri="{FF2B5EF4-FFF2-40B4-BE49-F238E27FC236}">
                  <a16:creationId xmlns:a16="http://schemas.microsoft.com/office/drawing/2014/main" id="{957B1DE8-BE09-4400-93F2-01827C125DE7}"/>
                </a:ext>
              </a:extLst>
            </p:cNvPr>
            <p:cNvCxnSpPr>
              <a:cxnSpLocks noChangeShapeType="1"/>
              <a:stCxn id="53297" idx="5"/>
              <a:endCxn id="53296" idx="1"/>
            </p:cNvCxnSpPr>
            <p:nvPr/>
          </p:nvCxnSpPr>
          <p:spPr bwMode="auto">
            <a:xfrm>
              <a:off x="4306" y="2578"/>
              <a:ext cx="700" cy="460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309" name="AutoShape 20">
              <a:extLst>
                <a:ext uri="{FF2B5EF4-FFF2-40B4-BE49-F238E27FC236}">
                  <a16:creationId xmlns:a16="http://schemas.microsoft.com/office/drawing/2014/main" id="{FFFBF699-B412-4733-9A87-DE6F0C933E22}"/>
                </a:ext>
              </a:extLst>
            </p:cNvPr>
            <p:cNvCxnSpPr>
              <a:cxnSpLocks noChangeShapeType="1"/>
              <a:stCxn id="53295" idx="7"/>
              <a:endCxn id="53298" idx="3"/>
            </p:cNvCxnSpPr>
            <p:nvPr/>
          </p:nvCxnSpPr>
          <p:spPr bwMode="auto">
            <a:xfrm flipV="1">
              <a:off x="4498" y="2578"/>
              <a:ext cx="700" cy="460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200597" name="Text Box 21">
            <a:extLst>
              <a:ext uri="{FF2B5EF4-FFF2-40B4-BE49-F238E27FC236}">
                <a16:creationId xmlns:a16="http://schemas.microsoft.com/office/drawing/2014/main" id="{A3946C8C-F80A-4C97-9185-7C76E15C55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8900" y="5573713"/>
            <a:ext cx="652463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G</a:t>
            </a:r>
            <a:r>
              <a:rPr lang="en-US" altLang="zh-CN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</a:t>
            </a:r>
          </a:p>
        </p:txBody>
      </p:sp>
      <p:grpSp>
        <p:nvGrpSpPr>
          <p:cNvPr id="3" name="Group 22">
            <a:extLst>
              <a:ext uri="{FF2B5EF4-FFF2-40B4-BE49-F238E27FC236}">
                <a16:creationId xmlns:a16="http://schemas.microsoft.com/office/drawing/2014/main" id="{4388D1DC-FB2A-466C-BBFB-E2731F42C4E8}"/>
              </a:ext>
            </a:extLst>
          </p:cNvPr>
          <p:cNvGrpSpPr>
            <a:grpSpLocks/>
          </p:cNvGrpSpPr>
          <p:nvPr/>
        </p:nvGrpSpPr>
        <p:grpSpPr bwMode="auto">
          <a:xfrm>
            <a:off x="3492500" y="4354513"/>
            <a:ext cx="1676400" cy="990600"/>
            <a:chOff x="3600" y="2544"/>
            <a:chExt cx="1056" cy="624"/>
          </a:xfrm>
        </p:grpSpPr>
        <p:sp>
          <p:nvSpPr>
            <p:cNvPr id="53286" name="AutoShape 23">
              <a:extLst>
                <a:ext uri="{FF2B5EF4-FFF2-40B4-BE49-F238E27FC236}">
                  <a16:creationId xmlns:a16="http://schemas.microsoft.com/office/drawing/2014/main" id="{7A516F9C-0E2A-436C-86E3-559FF35C93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2" y="3072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53287" name="AutoShape 24">
              <a:extLst>
                <a:ext uri="{FF2B5EF4-FFF2-40B4-BE49-F238E27FC236}">
                  <a16:creationId xmlns:a16="http://schemas.microsoft.com/office/drawing/2014/main" id="{9DEFAEAF-C797-4CB6-B096-BF2268D403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8" y="3072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53288" name="AutoShape 25">
              <a:extLst>
                <a:ext uri="{FF2B5EF4-FFF2-40B4-BE49-F238E27FC236}">
                  <a16:creationId xmlns:a16="http://schemas.microsoft.com/office/drawing/2014/main" id="{AEAF5690-2C88-4EF6-BCF8-FE380BEAC4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544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53289" name="AutoShape 26">
              <a:extLst>
                <a:ext uri="{FF2B5EF4-FFF2-40B4-BE49-F238E27FC236}">
                  <a16:creationId xmlns:a16="http://schemas.microsoft.com/office/drawing/2014/main" id="{0859F48F-B4E2-4638-BCBB-23253F07CA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0" y="2544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cxnSp>
          <p:nvCxnSpPr>
            <p:cNvPr id="53290" name="AutoShape 27">
              <a:extLst>
                <a:ext uri="{FF2B5EF4-FFF2-40B4-BE49-F238E27FC236}">
                  <a16:creationId xmlns:a16="http://schemas.microsoft.com/office/drawing/2014/main" id="{7D3D4508-FE24-4D85-8AFA-2C2A64BDE354}"/>
                </a:ext>
              </a:extLst>
            </p:cNvPr>
            <p:cNvCxnSpPr>
              <a:cxnSpLocks noChangeShapeType="1"/>
              <a:stCxn id="53288" idx="4"/>
              <a:endCxn id="53286" idx="1"/>
            </p:cNvCxnSpPr>
            <p:nvPr/>
          </p:nvCxnSpPr>
          <p:spPr bwMode="auto">
            <a:xfrm>
              <a:off x="3648" y="2640"/>
              <a:ext cx="158" cy="446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291" name="AutoShape 28">
              <a:extLst>
                <a:ext uri="{FF2B5EF4-FFF2-40B4-BE49-F238E27FC236}">
                  <a16:creationId xmlns:a16="http://schemas.microsoft.com/office/drawing/2014/main" id="{2AB1AA18-2C8D-4FFE-8E16-2D1385FCF8FD}"/>
                </a:ext>
              </a:extLst>
            </p:cNvPr>
            <p:cNvCxnSpPr>
              <a:cxnSpLocks noChangeShapeType="1"/>
              <a:stCxn id="53286" idx="6"/>
              <a:endCxn id="53287" idx="2"/>
            </p:cNvCxnSpPr>
            <p:nvPr/>
          </p:nvCxnSpPr>
          <p:spPr bwMode="auto">
            <a:xfrm>
              <a:off x="3888" y="3120"/>
              <a:ext cx="480" cy="0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292" name="AutoShape 29">
              <a:extLst>
                <a:ext uri="{FF2B5EF4-FFF2-40B4-BE49-F238E27FC236}">
                  <a16:creationId xmlns:a16="http://schemas.microsoft.com/office/drawing/2014/main" id="{3DB3D494-0C48-4175-88AA-AAD417BC3EF3}"/>
                </a:ext>
              </a:extLst>
            </p:cNvPr>
            <p:cNvCxnSpPr>
              <a:cxnSpLocks noChangeShapeType="1"/>
              <a:stCxn id="53287" idx="7"/>
              <a:endCxn id="53289" idx="4"/>
            </p:cNvCxnSpPr>
            <p:nvPr/>
          </p:nvCxnSpPr>
          <p:spPr bwMode="auto">
            <a:xfrm flipV="1">
              <a:off x="4450" y="2640"/>
              <a:ext cx="158" cy="446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293" name="AutoShape 30">
              <a:extLst>
                <a:ext uri="{FF2B5EF4-FFF2-40B4-BE49-F238E27FC236}">
                  <a16:creationId xmlns:a16="http://schemas.microsoft.com/office/drawing/2014/main" id="{AEEB0141-9647-4F86-85A1-C54AE9E7317B}"/>
                </a:ext>
              </a:extLst>
            </p:cNvPr>
            <p:cNvCxnSpPr>
              <a:cxnSpLocks noChangeShapeType="1"/>
              <a:stCxn id="53288" idx="6"/>
              <a:endCxn id="53289" idx="2"/>
            </p:cNvCxnSpPr>
            <p:nvPr/>
          </p:nvCxnSpPr>
          <p:spPr bwMode="auto">
            <a:xfrm>
              <a:off x="3696" y="2592"/>
              <a:ext cx="864" cy="0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294" name="AutoShape 31">
              <a:extLst>
                <a:ext uri="{FF2B5EF4-FFF2-40B4-BE49-F238E27FC236}">
                  <a16:creationId xmlns:a16="http://schemas.microsoft.com/office/drawing/2014/main" id="{63D2AF55-60C1-4D32-9033-4A33FFC2C69B}"/>
                </a:ext>
              </a:extLst>
            </p:cNvPr>
            <p:cNvCxnSpPr>
              <a:cxnSpLocks noChangeShapeType="1"/>
              <a:stCxn id="53286" idx="7"/>
              <a:endCxn id="53289" idx="3"/>
            </p:cNvCxnSpPr>
            <p:nvPr/>
          </p:nvCxnSpPr>
          <p:spPr bwMode="auto">
            <a:xfrm flipV="1">
              <a:off x="3874" y="2626"/>
              <a:ext cx="700" cy="460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" name="Group 32">
            <a:extLst>
              <a:ext uri="{FF2B5EF4-FFF2-40B4-BE49-F238E27FC236}">
                <a16:creationId xmlns:a16="http://schemas.microsoft.com/office/drawing/2014/main" id="{8175FE87-CA71-4B93-A84C-D485082868B9}"/>
              </a:ext>
            </a:extLst>
          </p:cNvPr>
          <p:cNvGrpSpPr>
            <a:grpSpLocks/>
          </p:cNvGrpSpPr>
          <p:nvPr/>
        </p:nvGrpSpPr>
        <p:grpSpPr bwMode="auto">
          <a:xfrm>
            <a:off x="825500" y="3744913"/>
            <a:ext cx="1676400" cy="1600200"/>
            <a:chOff x="384" y="2160"/>
            <a:chExt cx="1056" cy="1008"/>
          </a:xfrm>
        </p:grpSpPr>
        <p:sp>
          <p:nvSpPr>
            <p:cNvPr id="53274" name="AutoShape 33">
              <a:extLst>
                <a:ext uri="{FF2B5EF4-FFF2-40B4-BE49-F238E27FC236}">
                  <a16:creationId xmlns:a16="http://schemas.microsoft.com/office/drawing/2014/main" id="{8F21ECDF-F62B-4360-82E7-8088601961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3072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53275" name="AutoShape 34">
              <a:extLst>
                <a:ext uri="{FF2B5EF4-FFF2-40B4-BE49-F238E27FC236}">
                  <a16:creationId xmlns:a16="http://schemas.microsoft.com/office/drawing/2014/main" id="{16471563-A1C0-498D-87BD-9B345C35C1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3072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53276" name="AutoShape 35">
              <a:extLst>
                <a:ext uri="{FF2B5EF4-FFF2-40B4-BE49-F238E27FC236}">
                  <a16:creationId xmlns:a16="http://schemas.microsoft.com/office/drawing/2014/main" id="{545C8DA5-ADB2-4049-87D0-68DFAB9F99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2544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53277" name="AutoShape 36">
              <a:extLst>
                <a:ext uri="{FF2B5EF4-FFF2-40B4-BE49-F238E27FC236}">
                  <a16:creationId xmlns:a16="http://schemas.microsoft.com/office/drawing/2014/main" id="{6AED0A73-9B4B-4E91-9CB9-331A3A18B4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2544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53278" name="AutoShape 37">
              <a:extLst>
                <a:ext uri="{FF2B5EF4-FFF2-40B4-BE49-F238E27FC236}">
                  <a16:creationId xmlns:a16="http://schemas.microsoft.com/office/drawing/2014/main" id="{5071C282-8489-4F24-A3DF-881A8BFF38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" y="2160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cxnSp>
          <p:nvCxnSpPr>
            <p:cNvPr id="53279" name="AutoShape 38">
              <a:extLst>
                <a:ext uri="{FF2B5EF4-FFF2-40B4-BE49-F238E27FC236}">
                  <a16:creationId xmlns:a16="http://schemas.microsoft.com/office/drawing/2014/main" id="{736C70B9-09FB-483D-8B15-F53177E92DAA}"/>
                </a:ext>
              </a:extLst>
            </p:cNvPr>
            <p:cNvCxnSpPr>
              <a:cxnSpLocks noChangeShapeType="1"/>
              <a:stCxn id="53276" idx="4"/>
              <a:endCxn id="53274" idx="1"/>
            </p:cNvCxnSpPr>
            <p:nvPr/>
          </p:nvCxnSpPr>
          <p:spPr bwMode="auto">
            <a:xfrm>
              <a:off x="432" y="2640"/>
              <a:ext cx="158" cy="446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280" name="AutoShape 39">
              <a:extLst>
                <a:ext uri="{FF2B5EF4-FFF2-40B4-BE49-F238E27FC236}">
                  <a16:creationId xmlns:a16="http://schemas.microsoft.com/office/drawing/2014/main" id="{037E272D-9C8D-4403-B9A8-F7C88980BEBE}"/>
                </a:ext>
              </a:extLst>
            </p:cNvPr>
            <p:cNvCxnSpPr>
              <a:cxnSpLocks noChangeShapeType="1"/>
              <a:stCxn id="53277" idx="1"/>
              <a:endCxn id="53278" idx="5"/>
            </p:cNvCxnSpPr>
            <p:nvPr/>
          </p:nvCxnSpPr>
          <p:spPr bwMode="auto">
            <a:xfrm flipH="1" flipV="1">
              <a:off x="946" y="2242"/>
              <a:ext cx="412" cy="316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281" name="AutoShape 40">
              <a:extLst>
                <a:ext uri="{FF2B5EF4-FFF2-40B4-BE49-F238E27FC236}">
                  <a16:creationId xmlns:a16="http://schemas.microsoft.com/office/drawing/2014/main" id="{EF3B257A-64DE-4880-99C2-12D330FF5F5A}"/>
                </a:ext>
              </a:extLst>
            </p:cNvPr>
            <p:cNvCxnSpPr>
              <a:cxnSpLocks noChangeShapeType="1"/>
              <a:stCxn id="53276" idx="7"/>
              <a:endCxn id="53278" idx="3"/>
            </p:cNvCxnSpPr>
            <p:nvPr/>
          </p:nvCxnSpPr>
          <p:spPr bwMode="auto">
            <a:xfrm flipV="1">
              <a:off x="466" y="2242"/>
              <a:ext cx="412" cy="316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282" name="AutoShape 41">
              <a:extLst>
                <a:ext uri="{FF2B5EF4-FFF2-40B4-BE49-F238E27FC236}">
                  <a16:creationId xmlns:a16="http://schemas.microsoft.com/office/drawing/2014/main" id="{D6CCBF3C-5992-44DC-9BD4-48619FD37BD3}"/>
                </a:ext>
              </a:extLst>
            </p:cNvPr>
            <p:cNvCxnSpPr>
              <a:cxnSpLocks noChangeShapeType="1"/>
              <a:stCxn id="53278" idx="4"/>
              <a:endCxn id="53274" idx="0"/>
            </p:cNvCxnSpPr>
            <p:nvPr/>
          </p:nvCxnSpPr>
          <p:spPr bwMode="auto">
            <a:xfrm flipH="1">
              <a:off x="624" y="2256"/>
              <a:ext cx="288" cy="816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283" name="AutoShape 42">
              <a:extLst>
                <a:ext uri="{FF2B5EF4-FFF2-40B4-BE49-F238E27FC236}">
                  <a16:creationId xmlns:a16="http://schemas.microsoft.com/office/drawing/2014/main" id="{417C9927-A071-4CC0-AD73-EB2357C27FEE}"/>
                </a:ext>
              </a:extLst>
            </p:cNvPr>
            <p:cNvCxnSpPr>
              <a:cxnSpLocks noChangeShapeType="1"/>
              <a:stCxn id="53278" idx="4"/>
              <a:endCxn id="53275" idx="1"/>
            </p:cNvCxnSpPr>
            <p:nvPr/>
          </p:nvCxnSpPr>
          <p:spPr bwMode="auto">
            <a:xfrm>
              <a:off x="912" y="2256"/>
              <a:ext cx="254" cy="830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284" name="AutoShape 43">
              <a:extLst>
                <a:ext uri="{FF2B5EF4-FFF2-40B4-BE49-F238E27FC236}">
                  <a16:creationId xmlns:a16="http://schemas.microsoft.com/office/drawing/2014/main" id="{0A95E927-AA63-43A7-8FF6-52F2A699D10A}"/>
                </a:ext>
              </a:extLst>
            </p:cNvPr>
            <p:cNvCxnSpPr>
              <a:cxnSpLocks noChangeShapeType="1"/>
              <a:stCxn id="53276" idx="6"/>
              <a:endCxn id="53277" idx="2"/>
            </p:cNvCxnSpPr>
            <p:nvPr/>
          </p:nvCxnSpPr>
          <p:spPr bwMode="auto">
            <a:xfrm>
              <a:off x="480" y="2592"/>
              <a:ext cx="864" cy="0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285" name="AutoShape 44">
              <a:extLst>
                <a:ext uri="{FF2B5EF4-FFF2-40B4-BE49-F238E27FC236}">
                  <a16:creationId xmlns:a16="http://schemas.microsoft.com/office/drawing/2014/main" id="{3A61B1FC-498B-454E-8708-FC4722D247C8}"/>
                </a:ext>
              </a:extLst>
            </p:cNvPr>
            <p:cNvCxnSpPr>
              <a:cxnSpLocks noChangeShapeType="1"/>
              <a:stCxn id="53276" idx="5"/>
              <a:endCxn id="53275" idx="1"/>
            </p:cNvCxnSpPr>
            <p:nvPr/>
          </p:nvCxnSpPr>
          <p:spPr bwMode="auto">
            <a:xfrm>
              <a:off x="466" y="2626"/>
              <a:ext cx="700" cy="460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200621" name="Text Box 45">
            <a:extLst>
              <a:ext uri="{FF2B5EF4-FFF2-40B4-BE49-F238E27FC236}">
                <a16:creationId xmlns:a16="http://schemas.microsoft.com/office/drawing/2014/main" id="{2073785F-C881-4E69-93A0-2ECCB2151F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5900" y="5573713"/>
            <a:ext cx="652463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G</a:t>
            </a:r>
            <a:r>
              <a:rPr lang="en-US" altLang="zh-CN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</a:p>
        </p:txBody>
      </p:sp>
      <p:sp>
        <p:nvSpPr>
          <p:cNvPr id="2200622" name="Text Box 46">
            <a:extLst>
              <a:ext uri="{FF2B5EF4-FFF2-40B4-BE49-F238E27FC236}">
                <a16:creationId xmlns:a16="http://schemas.microsoft.com/office/drawing/2014/main" id="{01A3A71B-11E7-41BE-A1B8-47CDCE3EDB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1900" y="5573713"/>
            <a:ext cx="2286000" cy="5191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G</a:t>
            </a:r>
            <a:r>
              <a:rPr lang="en-US" altLang="zh-CN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</a:t>
            </a:r>
            <a:r>
              <a:rPr lang="en-US" altLang="zh-CN" sz="2800" b="0" baseline="-25000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</a:t>
            </a: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</a:t>
            </a:r>
            <a:r>
              <a:rPr lang="en-US" altLang="zh-CN" sz="2800" b="0" baseline="-25000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</a:t>
            </a:r>
            <a:r>
              <a:rPr lang="en-US" altLang="zh-CN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G</a:t>
            </a:r>
            <a:r>
              <a:rPr lang="en-US" altLang="zh-CN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  <a:r>
              <a:rPr lang="en-US" altLang="zh-CN" sz="2800" b="0" baseline="-25000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</a:t>
            </a: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=</a:t>
            </a:r>
            <a:r>
              <a:rPr lang="en-US" altLang="zh-CN" sz="2800" b="0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</a:t>
            </a:r>
            <a:r>
              <a:rPr lang="en-US" altLang="zh-CN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K</a:t>
            </a:r>
            <a:r>
              <a:rPr lang="en-US" altLang="zh-CN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5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7F4FC6E-8C0B-4B78-9E19-4AD1D02F6F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4221163"/>
            <a:ext cx="3603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>
                <a:ea typeface="楷体_GB2312" pitchFamily="49" charset="-122"/>
              </a:rPr>
              <a:t>a</a:t>
            </a:r>
            <a:endParaRPr lang="zh-CN" altLang="en-US">
              <a:ea typeface="楷体_GB2312" pitchFamily="49" charset="-122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71EC9C7-8D38-4223-AF0B-0E2F2281C5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550" y="5300663"/>
            <a:ext cx="3603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>
                <a:ea typeface="楷体_GB2312" pitchFamily="49" charset="-122"/>
              </a:rPr>
              <a:t>b</a:t>
            </a:r>
            <a:endParaRPr lang="zh-CN" altLang="en-US">
              <a:ea typeface="楷体_GB2312" pitchFamily="49" charset="-122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3B6DCF8-4B44-4139-AEF3-F72029C06E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4075" y="5300663"/>
            <a:ext cx="3603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>
                <a:ea typeface="楷体_GB2312" pitchFamily="49" charset="-122"/>
              </a:rPr>
              <a:t>c</a:t>
            </a:r>
            <a:endParaRPr lang="zh-CN" altLang="en-US">
              <a:ea typeface="楷体_GB2312" pitchFamily="49" charset="-122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A8208B2-757E-4C28-97A1-72E8A50892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4438" y="4292600"/>
            <a:ext cx="3587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>
                <a:ea typeface="楷体_GB2312" pitchFamily="49" charset="-122"/>
              </a:rPr>
              <a:t>d</a:t>
            </a:r>
            <a:endParaRPr lang="zh-CN" altLang="en-US">
              <a:ea typeface="楷体_GB2312" pitchFamily="49" charset="-122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799752A-FC99-4F3D-9CF2-B85B1D7D7C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8175" y="3500438"/>
            <a:ext cx="3603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>
                <a:ea typeface="楷体_GB2312" pitchFamily="49" charset="-122"/>
              </a:rPr>
              <a:t>e</a:t>
            </a:r>
            <a:endParaRPr lang="zh-CN" altLang="en-US">
              <a:ea typeface="楷体_GB2312" pitchFamily="49" charset="-122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0A54BD2-8367-4C73-970B-5A014245C4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32138" y="4221163"/>
            <a:ext cx="36036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>
                <a:ea typeface="楷体_GB2312" pitchFamily="49" charset="-122"/>
              </a:rPr>
              <a:t>a</a:t>
            </a:r>
            <a:endParaRPr lang="zh-CN" altLang="en-US">
              <a:ea typeface="楷体_GB2312" pitchFamily="49" charset="-122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BE3AC4C-DB85-408E-A228-8E437819A0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3938" y="5229225"/>
            <a:ext cx="36036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>
                <a:ea typeface="楷体_GB2312" pitchFamily="49" charset="-122"/>
              </a:rPr>
              <a:t>b</a:t>
            </a:r>
            <a:endParaRPr lang="zh-CN" altLang="en-US">
              <a:ea typeface="楷体_GB2312" pitchFamily="49" charset="-122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F98E1F9-0921-4B1A-BE24-57EB122639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7900" y="5229225"/>
            <a:ext cx="3603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>
                <a:ea typeface="楷体_GB2312" pitchFamily="49" charset="-122"/>
              </a:rPr>
              <a:t>c</a:t>
            </a:r>
            <a:endParaRPr lang="zh-CN" altLang="en-US">
              <a:ea typeface="楷体_GB2312" pitchFamily="49" charset="-122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28EEB26-AD1C-495A-A754-C7D4CA4F05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8263" y="4264025"/>
            <a:ext cx="360362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>
                <a:ea typeface="楷体_GB2312" pitchFamily="49" charset="-122"/>
              </a:rPr>
              <a:t>d</a:t>
            </a:r>
            <a:endParaRPr lang="zh-CN" altLang="en-US">
              <a:ea typeface="楷体_GB2312" pitchFamily="49" charset="-122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BCC712F-B25A-41E3-9310-1FDC99405C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4888" y="4292600"/>
            <a:ext cx="3587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>
                <a:ea typeface="楷体_GB2312" pitchFamily="49" charset="-122"/>
              </a:rPr>
              <a:t>a</a:t>
            </a:r>
            <a:endParaRPr lang="zh-CN" altLang="en-US">
              <a:ea typeface="楷体_GB2312" pitchFamily="49" charset="-122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6A8C7EF-998C-4D51-9924-1F2B133118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72225" y="5157788"/>
            <a:ext cx="36036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>
                <a:ea typeface="楷体_GB2312" pitchFamily="49" charset="-122"/>
              </a:rPr>
              <a:t>b</a:t>
            </a:r>
            <a:endParaRPr lang="zh-CN" altLang="en-US">
              <a:ea typeface="楷体_GB2312" pitchFamily="49" charset="-122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443685B-D947-4C05-9B6E-9E7B0720B6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40650" y="5084763"/>
            <a:ext cx="3603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>
                <a:ea typeface="楷体_GB2312" pitchFamily="49" charset="-122"/>
              </a:rPr>
              <a:t>c</a:t>
            </a:r>
            <a:endParaRPr lang="zh-CN" altLang="en-US">
              <a:ea typeface="楷体_GB2312" pitchFamily="49" charset="-122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06F63-532B-4C90-9410-BAB7E69278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01013" y="4292600"/>
            <a:ext cx="3587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>
                <a:ea typeface="楷体_GB2312" pitchFamily="49" charset="-122"/>
              </a:rPr>
              <a:t>d</a:t>
            </a:r>
            <a:endParaRPr lang="zh-CN" altLang="en-US">
              <a:ea typeface="楷体_GB2312" pitchFamily="49" charset="-122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7524558-0250-47EA-B598-24ACA30922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80288" y="3500438"/>
            <a:ext cx="36036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>
                <a:ea typeface="楷体_GB2312" pitchFamily="49" charset="-122"/>
              </a:rPr>
              <a:t>e</a:t>
            </a:r>
            <a:endParaRPr lang="zh-CN" altLang="en-US">
              <a:ea typeface="楷体_GB2312" pitchFamily="49" charset="-122"/>
            </a:endParaRPr>
          </a:p>
        </p:txBody>
      </p:sp>
      <p:sp>
        <p:nvSpPr>
          <p:cNvPr id="53273" name="Text Box 2">
            <a:extLst>
              <a:ext uri="{FF2B5EF4-FFF2-40B4-BE49-F238E27FC236}">
                <a16:creationId xmlns:a16="http://schemas.microsoft.com/office/drawing/2014/main" id="{7618D8CF-2B36-48AA-AFFB-83B6428AA9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5375" y="15875"/>
            <a:ext cx="55086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>
                <a:latin typeface="Times New Roman" panose="02020603050405020304" pitchFamily="18" charset="0"/>
                <a:cs typeface="Arial" panose="020B0604020202020204" pitchFamily="34" charset="0"/>
                <a:sym typeface="Webdings" panose="05030102010509060703" pitchFamily="18" charset="2"/>
              </a:rPr>
              <a:t>10.2 </a:t>
            </a:r>
            <a:r>
              <a:rPr kumimoji="1" lang="en-US" altLang="zh-CN" sz="1800">
                <a:latin typeface="Times New Roman" panose="02020603050405020304" pitchFamily="18" charset="0"/>
                <a:cs typeface="Arial" panose="020B0604020202020204" pitchFamily="34" charset="0"/>
              </a:rPr>
              <a:t>Graph Terminology  and Special Types of Graphs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0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00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0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00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0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00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0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0058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0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2005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2005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0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2006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2006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2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0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2006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2006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00579" grpId="0" build="p" bldLvl="2"/>
      <p:bldP spid="2200580" grpId="0" autoUpdateAnimBg="0"/>
      <p:bldP spid="2200597" grpId="0" autoUpdateAnimBg="0"/>
      <p:bldP spid="2200621" grpId="0" autoUpdateAnimBg="0"/>
      <p:bldP spid="2200622" grpId="0" autoUpdateAnimBg="0"/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/>
      <p:bldP spid="61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灯片编号占位符 1">
            <a:extLst>
              <a:ext uri="{FF2B5EF4-FFF2-40B4-BE49-F238E27FC236}">
                <a16:creationId xmlns:a16="http://schemas.microsoft.com/office/drawing/2014/main" id="{410DE1D8-F8BD-4FFC-8887-EABF307AD16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9pPr>
          </a:lstStyle>
          <a:p>
            <a:fld id="{76CF3F4D-B768-4C10-B788-C052EEAC45B8}" type="slidenum">
              <a:rPr lang="zh-CN" altLang="en-US" sz="1400" b="0">
                <a:latin typeface="Arial" panose="020B0604020202020204" pitchFamily="34" charset="0"/>
              </a:rPr>
              <a:pPr/>
              <a:t>34</a:t>
            </a:fld>
            <a:endParaRPr lang="en-US" altLang="zh-CN" sz="1400" b="0">
              <a:latin typeface="Arial" panose="020B0604020202020204" pitchFamily="34" charset="0"/>
            </a:endParaRPr>
          </a:p>
        </p:txBody>
      </p:sp>
      <p:sp>
        <p:nvSpPr>
          <p:cNvPr id="54275" name="Text Box 2">
            <a:extLst>
              <a:ext uri="{FF2B5EF4-FFF2-40B4-BE49-F238E27FC236}">
                <a16:creationId xmlns:a16="http://schemas.microsoft.com/office/drawing/2014/main" id="{1026F44D-02C2-4252-BABB-23A3538F61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1075" y="1557338"/>
            <a:ext cx="6781800" cy="3230562"/>
          </a:xfrm>
          <a:prstGeom prst="rect">
            <a:avLst/>
          </a:prstGeom>
          <a:solidFill>
            <a:srgbClr val="CCFFFF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>
                <a:latin typeface="Times New Roman" panose="02020603050405020304" pitchFamily="18" charset="0"/>
              </a:rPr>
              <a:t>Homework: (Due on May 11 )</a:t>
            </a:r>
          </a:p>
          <a:p>
            <a:pPr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kumimoji="1" lang="en-US" altLang="zh-CN" i="1" u="sng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Ver. 8</a:t>
            </a:r>
          </a:p>
          <a:p>
            <a:pPr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kumimoji="1" lang="en-US" altLang="zh-CN">
                <a:solidFill>
                  <a:srgbClr val="9900CC"/>
                </a:solidFill>
                <a:latin typeface="Times New Roman" panose="02020603050405020304" pitchFamily="18" charset="0"/>
                <a:ea typeface="楷体_GB2312" pitchFamily="49" charset="-122"/>
              </a:rPr>
              <a:t>Sec. 10.2 </a:t>
            </a:r>
            <a:r>
              <a:rPr kumimoji="1" lang="en-US" altLang="zh-CN">
                <a:latin typeface="Times New Roman" panose="02020603050405020304" pitchFamily="18" charset="0"/>
                <a:ea typeface="楷体_GB2312" pitchFamily="49" charset="-122"/>
              </a:rPr>
              <a:t>5, 24, 25, 44(b, f, h), 55, 62</a:t>
            </a:r>
          </a:p>
          <a:p>
            <a:pPr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kumimoji="1" lang="en-US" altLang="zh-CN" i="1" u="sng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Ver. 7</a:t>
            </a:r>
          </a:p>
          <a:p>
            <a:pPr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kumimoji="1" lang="en-US" altLang="zh-CN">
                <a:solidFill>
                  <a:srgbClr val="9900CC"/>
                </a:solidFill>
                <a:latin typeface="Times New Roman" panose="02020603050405020304" pitchFamily="18" charset="0"/>
                <a:ea typeface="楷体_GB2312" pitchFamily="49" charset="-122"/>
              </a:rPr>
              <a:t>Sec. 10.2 </a:t>
            </a:r>
            <a:r>
              <a:rPr kumimoji="1" lang="en-US" altLang="zh-CN">
                <a:latin typeface="Times New Roman" panose="02020603050405020304" pitchFamily="18" charset="0"/>
                <a:ea typeface="楷体_GB2312" pitchFamily="49" charset="-122"/>
              </a:rPr>
              <a:t>5, 24, 25, 42(b, f, h), 53, 60</a:t>
            </a:r>
          </a:p>
          <a:p>
            <a:pPr>
              <a:spcBef>
                <a:spcPct val="50000"/>
              </a:spcBef>
              <a:buFont typeface="Wingdings" panose="05000000000000000000" pitchFamily="2" charset="2"/>
              <a:buNone/>
            </a:pPr>
            <a:endParaRPr kumimoji="1" lang="en-US" altLang="zh-CN"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灯片编号占位符 1">
            <a:extLst>
              <a:ext uri="{FF2B5EF4-FFF2-40B4-BE49-F238E27FC236}">
                <a16:creationId xmlns:a16="http://schemas.microsoft.com/office/drawing/2014/main" id="{686545E5-CCFD-44AE-9902-FE5898014B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9pPr>
          </a:lstStyle>
          <a:p>
            <a:fld id="{9D71DC6E-A9DB-45C6-A132-6FBD6FC80C85}" type="slidenum">
              <a:rPr lang="zh-CN" altLang="en-US" sz="1400" b="0">
                <a:latin typeface="Arial" panose="020B0604020202020204" pitchFamily="34" charset="0"/>
              </a:rPr>
              <a:pPr/>
              <a:t>4</a:t>
            </a:fld>
            <a:endParaRPr lang="en-US" altLang="zh-CN" sz="1400" b="0">
              <a:latin typeface="Arial" panose="020B0604020202020204" pitchFamily="34" charset="0"/>
            </a:endParaRPr>
          </a:p>
        </p:txBody>
      </p:sp>
      <p:sp>
        <p:nvSpPr>
          <p:cNvPr id="10243" name="Text Box 2">
            <a:extLst>
              <a:ext uri="{FF2B5EF4-FFF2-40B4-BE49-F238E27FC236}">
                <a16:creationId xmlns:a16="http://schemas.microsoft.com/office/drawing/2014/main" id="{21500A3C-1A81-48BF-8AC0-107AEA8929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9700" y="-26988"/>
            <a:ext cx="3924300" cy="457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>
                <a:latin typeface="Times New Roman" panose="02020603050405020304" pitchFamily="18" charset="0"/>
                <a:cs typeface="Arial" panose="020B0604020202020204" pitchFamily="34" charset="0"/>
                <a:sym typeface="Webdings" panose="05030102010509060703" pitchFamily="18" charset="2"/>
              </a:rPr>
              <a:t>10.1 </a:t>
            </a:r>
            <a:r>
              <a:rPr kumimoji="1" lang="en-US" altLang="zh-CN" sz="1800">
                <a:latin typeface="Times New Roman" panose="02020603050405020304" pitchFamily="18" charset="0"/>
                <a:cs typeface="Arial" panose="020B0604020202020204" pitchFamily="34" charset="0"/>
              </a:rPr>
              <a:t>Graphs and Graph Models</a:t>
            </a:r>
            <a:r>
              <a:rPr kumimoji="1" lang="en-US" altLang="zh-CN">
                <a:cs typeface="Arial" panose="020B0604020202020204" pitchFamily="34" charset="0"/>
              </a:rPr>
              <a:t> </a:t>
            </a:r>
          </a:p>
        </p:txBody>
      </p:sp>
      <p:sp>
        <p:nvSpPr>
          <p:cNvPr id="2151427" name="Text Box 3">
            <a:extLst>
              <a:ext uri="{FF2B5EF4-FFF2-40B4-BE49-F238E27FC236}">
                <a16:creationId xmlns:a16="http://schemas.microsoft.com/office/drawing/2014/main" id="{95174AE8-81D1-4E70-AB41-B86E11125A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188" y="571500"/>
            <a:ext cx="8382000" cy="304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kumimoji="1" lang="en-US" altLang="zh-CN" i="1" dirty="0">
                <a:solidFill>
                  <a:srgbClr val="33CC33"/>
                </a:solidFill>
                <a:latin typeface="Times New Roman" pitchFamily="18" charset="0"/>
                <a:sym typeface="Symbol" pitchFamily="18" charset="2"/>
              </a:rPr>
              <a:t>Simple </a:t>
            </a:r>
            <a:r>
              <a:rPr kumimoji="1" lang="en-US" altLang="zh-CN" dirty="0">
                <a:solidFill>
                  <a:srgbClr val="33CC33"/>
                </a:solidFill>
                <a:latin typeface="Times New Roman" pitchFamily="18" charset="0"/>
                <a:sym typeface="Symbol" pitchFamily="18" charset="2"/>
              </a:rPr>
              <a:t>graph: </a:t>
            </a:r>
            <a:r>
              <a:rPr kumimoji="1" lang="en-US" altLang="zh-CN" dirty="0">
                <a:latin typeface="Times New Roman" pitchFamily="18" charset="0"/>
                <a:sym typeface="Symbol" pitchFamily="18" charset="2"/>
              </a:rPr>
              <a:t>A</a:t>
            </a:r>
            <a:r>
              <a:rPr kumimoji="1" lang="en-US" altLang="zh-CN" dirty="0">
                <a:solidFill>
                  <a:srgbClr val="33CC33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kumimoji="1" lang="en-US" altLang="zh-CN" dirty="0">
                <a:latin typeface="Times New Roman" pitchFamily="18" charset="0"/>
                <a:sym typeface="Symbol" pitchFamily="18" charset="2"/>
              </a:rPr>
              <a:t> graph in which each edge connects two different vertices </a:t>
            </a:r>
            <a:r>
              <a:rPr kumimoji="1" lang="en-US" altLang="zh-CN" i="1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sym typeface="Symbol" pitchFamily="18" charset="2"/>
              </a:rPr>
              <a:t>and</a:t>
            </a:r>
            <a:r>
              <a:rPr kumimoji="1" lang="en-US" altLang="zh-CN" dirty="0">
                <a:latin typeface="Times New Roman" pitchFamily="18" charset="0"/>
                <a:sym typeface="Symbol" pitchFamily="18" charset="2"/>
              </a:rPr>
              <a:t> where no two edges connect the same pair of vertices.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kumimoji="1" lang="en-US" altLang="zh-CN" i="1" dirty="0" err="1">
                <a:solidFill>
                  <a:srgbClr val="33CC33"/>
                </a:solidFill>
                <a:latin typeface="Times New Roman" pitchFamily="18" charset="0"/>
                <a:sym typeface="Symbol" pitchFamily="18" charset="2"/>
              </a:rPr>
              <a:t>Multigraph</a:t>
            </a:r>
            <a:r>
              <a:rPr kumimoji="1" lang="en-US" altLang="zh-CN" i="1" dirty="0">
                <a:solidFill>
                  <a:srgbClr val="33CC33"/>
                </a:solidFill>
                <a:latin typeface="Times New Roman" pitchFamily="18" charset="0"/>
                <a:sym typeface="Symbol" pitchFamily="18" charset="2"/>
              </a:rPr>
              <a:t>:</a:t>
            </a:r>
            <a:r>
              <a:rPr kumimoji="1" lang="en-US" altLang="zh-CN" i="1" dirty="0">
                <a:latin typeface="Times New Roman" pitchFamily="18" charset="0"/>
                <a:sym typeface="Symbol" pitchFamily="18" charset="2"/>
              </a:rPr>
              <a:t> </a:t>
            </a:r>
            <a:r>
              <a:rPr kumimoji="1" lang="en-US" altLang="zh-CN" dirty="0">
                <a:latin typeface="Times New Roman" pitchFamily="18" charset="0"/>
                <a:sym typeface="Symbol" pitchFamily="18" charset="2"/>
              </a:rPr>
              <a:t>Graphs that may have</a:t>
            </a:r>
            <a:r>
              <a:rPr kumimoji="1" lang="en-US" altLang="zh-CN" i="1" dirty="0">
                <a:latin typeface="Times New Roman" pitchFamily="18" charset="0"/>
                <a:sym typeface="Symbol" pitchFamily="18" charset="2"/>
              </a:rPr>
              <a:t> </a:t>
            </a:r>
            <a:r>
              <a:rPr kumimoji="1" lang="en-US" altLang="zh-CN" dirty="0">
                <a:latin typeface="Times New Roman" pitchFamily="18" charset="0"/>
                <a:sym typeface="Symbol" pitchFamily="18" charset="2"/>
              </a:rPr>
              <a:t>multiple edges connecting the same vertices.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kumimoji="1" lang="en-US" altLang="zh-CN" i="1" dirty="0" err="1">
                <a:solidFill>
                  <a:srgbClr val="33CC33"/>
                </a:solidFill>
                <a:latin typeface="Times New Roman" pitchFamily="18" charset="0"/>
                <a:sym typeface="Symbol" pitchFamily="18" charset="2"/>
              </a:rPr>
              <a:t>Pseudograph</a:t>
            </a:r>
            <a:r>
              <a:rPr kumimoji="1" lang="en-US" altLang="zh-CN" i="1" dirty="0">
                <a:solidFill>
                  <a:srgbClr val="33CC33"/>
                </a:solidFill>
                <a:latin typeface="Times New Roman" pitchFamily="18" charset="0"/>
                <a:sym typeface="Symbol" pitchFamily="18" charset="2"/>
              </a:rPr>
              <a:t>:</a:t>
            </a:r>
            <a:r>
              <a:rPr kumimoji="1" lang="en-US" altLang="zh-CN" i="1" dirty="0">
                <a:latin typeface="Times New Roman" pitchFamily="18" charset="0"/>
                <a:sym typeface="Symbol" pitchFamily="18" charset="2"/>
              </a:rPr>
              <a:t> </a:t>
            </a:r>
            <a:r>
              <a:rPr kumimoji="1" lang="en-US" altLang="zh-CN" dirty="0">
                <a:latin typeface="Times New Roman" pitchFamily="18" charset="0"/>
                <a:sym typeface="Symbol" pitchFamily="18" charset="2"/>
              </a:rPr>
              <a:t>Graphs</a:t>
            </a:r>
            <a:r>
              <a:rPr kumimoji="1" lang="en-US" altLang="zh-CN" i="1" dirty="0">
                <a:latin typeface="Times New Roman" pitchFamily="18" charset="0"/>
                <a:sym typeface="Symbol" pitchFamily="18" charset="2"/>
              </a:rPr>
              <a:t> </a:t>
            </a:r>
            <a:r>
              <a:rPr kumimoji="1" lang="en-US" altLang="zh-CN" dirty="0">
                <a:latin typeface="Times New Roman" pitchFamily="18" charset="0"/>
                <a:sym typeface="Symbol" pitchFamily="18" charset="2"/>
              </a:rPr>
              <a:t>that may include loops, and possibly multiple edges connecting the same pair of vertices.</a:t>
            </a:r>
          </a:p>
        </p:txBody>
      </p:sp>
      <p:sp>
        <p:nvSpPr>
          <p:cNvPr id="2151428" name="Rectangle 4">
            <a:extLst>
              <a:ext uri="{FF2B5EF4-FFF2-40B4-BE49-F238E27FC236}">
                <a16:creationId xmlns:a16="http://schemas.microsoft.com/office/drawing/2014/main" id="{7CC0A15B-4B3B-4A97-BF65-41E5041ABB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625" y="3643313"/>
            <a:ext cx="7620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latin typeface="Times New Roman" panose="02020603050405020304" pitchFamily="18" charset="0"/>
              </a:rPr>
              <a:t>For example,</a:t>
            </a:r>
          </a:p>
        </p:txBody>
      </p:sp>
      <p:grpSp>
        <p:nvGrpSpPr>
          <p:cNvPr id="2" name="Group 5">
            <a:extLst>
              <a:ext uri="{FF2B5EF4-FFF2-40B4-BE49-F238E27FC236}">
                <a16:creationId xmlns:a16="http://schemas.microsoft.com/office/drawing/2014/main" id="{9213CD42-E62E-462A-95FF-517249D575BA}"/>
              </a:ext>
            </a:extLst>
          </p:cNvPr>
          <p:cNvGrpSpPr>
            <a:grpSpLocks/>
          </p:cNvGrpSpPr>
          <p:nvPr/>
        </p:nvGrpSpPr>
        <p:grpSpPr bwMode="auto">
          <a:xfrm>
            <a:off x="611188" y="4144963"/>
            <a:ext cx="2305050" cy="1984375"/>
            <a:chOff x="158" y="2568"/>
            <a:chExt cx="1865" cy="1536"/>
          </a:xfrm>
        </p:grpSpPr>
        <p:sp>
          <p:nvSpPr>
            <p:cNvPr id="10297" name="AutoShape 6">
              <a:extLst>
                <a:ext uri="{FF2B5EF4-FFF2-40B4-BE49-F238E27FC236}">
                  <a16:creationId xmlns:a16="http://schemas.microsoft.com/office/drawing/2014/main" id="{71F10494-E7D4-4DE5-9C6C-FAFF54F5D9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" y="3657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10298" name="AutoShape 7">
              <a:extLst>
                <a:ext uri="{FF2B5EF4-FFF2-40B4-BE49-F238E27FC236}">
                  <a16:creationId xmlns:a16="http://schemas.microsoft.com/office/drawing/2014/main" id="{0BDEA7F8-9B6D-4891-BD9C-2F4555C82C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" y="3657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10299" name="AutoShape 8">
              <a:extLst>
                <a:ext uri="{FF2B5EF4-FFF2-40B4-BE49-F238E27FC236}">
                  <a16:creationId xmlns:a16="http://schemas.microsoft.com/office/drawing/2014/main" id="{B82835FC-894E-4DA2-96E4-AF135CF739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2" y="3748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cxnSp>
          <p:nvCxnSpPr>
            <p:cNvPr id="10300" name="AutoShape 9">
              <a:extLst>
                <a:ext uri="{FF2B5EF4-FFF2-40B4-BE49-F238E27FC236}">
                  <a16:creationId xmlns:a16="http://schemas.microsoft.com/office/drawing/2014/main" id="{EB3E4131-3DD1-42CD-8F03-E5906DFED62D}"/>
                </a:ext>
              </a:extLst>
            </p:cNvPr>
            <p:cNvCxnSpPr>
              <a:cxnSpLocks noChangeShapeType="1"/>
              <a:stCxn id="10297" idx="7"/>
            </p:cNvCxnSpPr>
            <p:nvPr/>
          </p:nvCxnSpPr>
          <p:spPr bwMode="auto">
            <a:xfrm rot="-5400000">
              <a:off x="321" y="2970"/>
              <a:ext cx="893" cy="509"/>
            </a:xfrm>
            <a:prstGeom prst="curvedConnector2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301" name="AutoShape 10">
              <a:extLst>
                <a:ext uri="{FF2B5EF4-FFF2-40B4-BE49-F238E27FC236}">
                  <a16:creationId xmlns:a16="http://schemas.microsoft.com/office/drawing/2014/main" id="{7D7065F1-CDCA-4FAA-ADBF-3C1E52E712B5}"/>
                </a:ext>
              </a:extLst>
            </p:cNvPr>
            <p:cNvCxnSpPr>
              <a:cxnSpLocks noChangeShapeType="1"/>
              <a:stCxn id="10298" idx="6"/>
              <a:endCxn id="10299" idx="2"/>
            </p:cNvCxnSpPr>
            <p:nvPr/>
          </p:nvCxnSpPr>
          <p:spPr bwMode="auto">
            <a:xfrm>
              <a:off x="527" y="3705"/>
              <a:ext cx="675" cy="91"/>
            </a:xfrm>
            <a:prstGeom prst="straightConnector1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151435" name="Text Box 11">
              <a:extLst>
                <a:ext uri="{FF2B5EF4-FFF2-40B4-BE49-F238E27FC236}">
                  <a16:creationId xmlns:a16="http://schemas.microsoft.com/office/drawing/2014/main" id="{F0B3B004-0E77-4528-9DB7-11091868AD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" y="3566"/>
              <a:ext cx="240" cy="40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800" b="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a</a:t>
              </a:r>
            </a:p>
          </p:txBody>
        </p:sp>
        <p:cxnSp>
          <p:nvCxnSpPr>
            <p:cNvPr id="10303" name="AutoShape 12">
              <a:extLst>
                <a:ext uri="{FF2B5EF4-FFF2-40B4-BE49-F238E27FC236}">
                  <a16:creationId xmlns:a16="http://schemas.microsoft.com/office/drawing/2014/main" id="{6699A638-CA5F-42AF-B864-2340B3B0B2D0}"/>
                </a:ext>
              </a:extLst>
            </p:cNvPr>
            <p:cNvCxnSpPr>
              <a:cxnSpLocks noChangeShapeType="1"/>
              <a:stCxn id="10304" idx="6"/>
              <a:endCxn id="10299" idx="7"/>
            </p:cNvCxnSpPr>
            <p:nvPr/>
          </p:nvCxnSpPr>
          <p:spPr bwMode="auto">
            <a:xfrm>
              <a:off x="1026" y="2798"/>
              <a:ext cx="258" cy="964"/>
            </a:xfrm>
            <a:prstGeom prst="curvedConnector2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304" name="AutoShape 13">
              <a:extLst>
                <a:ext uri="{FF2B5EF4-FFF2-40B4-BE49-F238E27FC236}">
                  <a16:creationId xmlns:a16="http://schemas.microsoft.com/office/drawing/2014/main" id="{47F857EB-C717-43A8-9D07-4C0B77AF98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0" y="2750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10305" name="Line 14">
              <a:extLst>
                <a:ext uri="{FF2B5EF4-FFF2-40B4-BE49-F238E27FC236}">
                  <a16:creationId xmlns:a16="http://schemas.microsoft.com/office/drawing/2014/main" id="{A39798A7-B3E5-41A9-9D74-ECF8D686C48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47" y="3385"/>
              <a:ext cx="726" cy="408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06" name="AutoShape 15">
              <a:extLst>
                <a:ext uri="{FF2B5EF4-FFF2-40B4-BE49-F238E27FC236}">
                  <a16:creationId xmlns:a16="http://schemas.microsoft.com/office/drawing/2014/main" id="{3258D5B0-8031-4E98-9DDE-DEC23FE7D0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7" y="3339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2151440" name="Text Box 16">
              <a:extLst>
                <a:ext uri="{FF2B5EF4-FFF2-40B4-BE49-F238E27FC236}">
                  <a16:creationId xmlns:a16="http://schemas.microsoft.com/office/drawing/2014/main" id="{65CAD2EF-11F9-4FCF-A6EA-73C3F10413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20" y="2568"/>
              <a:ext cx="240" cy="40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800" b="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b</a:t>
              </a:r>
            </a:p>
          </p:txBody>
        </p:sp>
        <p:sp>
          <p:nvSpPr>
            <p:cNvPr id="2151441" name="Text Box 17">
              <a:extLst>
                <a:ext uri="{FF2B5EF4-FFF2-40B4-BE49-F238E27FC236}">
                  <a16:creationId xmlns:a16="http://schemas.microsoft.com/office/drawing/2014/main" id="{5EBB2772-E4A5-444F-9DCF-782A4180E1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46" y="3114"/>
              <a:ext cx="240" cy="40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800" b="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c</a:t>
              </a:r>
            </a:p>
          </p:txBody>
        </p:sp>
        <p:sp>
          <p:nvSpPr>
            <p:cNvPr id="2151442" name="Text Box 18">
              <a:extLst>
                <a:ext uri="{FF2B5EF4-FFF2-40B4-BE49-F238E27FC236}">
                  <a16:creationId xmlns:a16="http://schemas.microsoft.com/office/drawing/2014/main" id="{639D8C7B-0D38-4531-818C-616BD4A1E2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38" y="3702"/>
              <a:ext cx="240" cy="40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800" b="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d</a:t>
              </a:r>
            </a:p>
          </p:txBody>
        </p:sp>
      </p:grpSp>
      <p:grpSp>
        <p:nvGrpSpPr>
          <p:cNvPr id="3" name="Group 19">
            <a:extLst>
              <a:ext uri="{FF2B5EF4-FFF2-40B4-BE49-F238E27FC236}">
                <a16:creationId xmlns:a16="http://schemas.microsoft.com/office/drawing/2014/main" id="{FD279510-6C05-497E-B38C-253970B38106}"/>
              </a:ext>
            </a:extLst>
          </p:cNvPr>
          <p:cNvGrpSpPr>
            <a:grpSpLocks/>
          </p:cNvGrpSpPr>
          <p:nvPr/>
        </p:nvGrpSpPr>
        <p:grpSpPr bwMode="auto">
          <a:xfrm>
            <a:off x="3348038" y="4000500"/>
            <a:ext cx="2305050" cy="1984375"/>
            <a:chOff x="2336" y="2659"/>
            <a:chExt cx="1452" cy="1250"/>
          </a:xfrm>
        </p:grpSpPr>
        <p:sp>
          <p:nvSpPr>
            <p:cNvPr id="10282" name="AutoShape 20">
              <a:extLst>
                <a:ext uri="{FF2B5EF4-FFF2-40B4-BE49-F238E27FC236}">
                  <a16:creationId xmlns:a16="http://schemas.microsoft.com/office/drawing/2014/main" id="{5F2D8789-9BF6-49E0-BB90-7B5A2D9C7C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9" y="3545"/>
              <a:ext cx="74" cy="78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10283" name="AutoShape 21">
              <a:extLst>
                <a:ext uri="{FF2B5EF4-FFF2-40B4-BE49-F238E27FC236}">
                  <a16:creationId xmlns:a16="http://schemas.microsoft.com/office/drawing/2014/main" id="{24CA149D-ACC0-4FE4-8B6A-5F0130A3CE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9" y="3545"/>
              <a:ext cx="74" cy="78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10284" name="AutoShape 22">
              <a:extLst>
                <a:ext uri="{FF2B5EF4-FFF2-40B4-BE49-F238E27FC236}">
                  <a16:creationId xmlns:a16="http://schemas.microsoft.com/office/drawing/2014/main" id="{349CA834-AA7E-472C-9E66-A35C7CC386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49" y="3619"/>
              <a:ext cx="75" cy="78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cxnSp>
          <p:nvCxnSpPr>
            <p:cNvPr id="10285" name="AutoShape 23">
              <a:extLst>
                <a:ext uri="{FF2B5EF4-FFF2-40B4-BE49-F238E27FC236}">
                  <a16:creationId xmlns:a16="http://schemas.microsoft.com/office/drawing/2014/main" id="{D0CB079C-4E9A-4033-A503-AAFA4E7BC1F8}"/>
                </a:ext>
              </a:extLst>
            </p:cNvPr>
            <p:cNvCxnSpPr>
              <a:cxnSpLocks noChangeShapeType="1"/>
              <a:stCxn id="10282" idx="7"/>
            </p:cNvCxnSpPr>
            <p:nvPr/>
          </p:nvCxnSpPr>
          <p:spPr bwMode="auto">
            <a:xfrm rot="-5400000">
              <a:off x="2447" y="2994"/>
              <a:ext cx="727" cy="397"/>
            </a:xfrm>
            <a:prstGeom prst="curvedConnector2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86" name="AutoShape 24">
              <a:extLst>
                <a:ext uri="{FF2B5EF4-FFF2-40B4-BE49-F238E27FC236}">
                  <a16:creationId xmlns:a16="http://schemas.microsoft.com/office/drawing/2014/main" id="{A373BC20-ABCC-4971-A306-81A31AF857F4}"/>
                </a:ext>
              </a:extLst>
            </p:cNvPr>
            <p:cNvCxnSpPr>
              <a:cxnSpLocks noChangeShapeType="1"/>
              <a:stCxn id="10283" idx="6"/>
              <a:endCxn id="10284" idx="2"/>
            </p:cNvCxnSpPr>
            <p:nvPr/>
          </p:nvCxnSpPr>
          <p:spPr bwMode="auto">
            <a:xfrm>
              <a:off x="2623" y="3584"/>
              <a:ext cx="526" cy="74"/>
            </a:xfrm>
            <a:prstGeom prst="straightConnector1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151449" name="Text Box 25">
              <a:extLst>
                <a:ext uri="{FF2B5EF4-FFF2-40B4-BE49-F238E27FC236}">
                  <a16:creationId xmlns:a16="http://schemas.microsoft.com/office/drawing/2014/main" id="{41BB0255-3B41-4F77-833B-2F91663F6A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36" y="3471"/>
              <a:ext cx="187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800" b="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a</a:t>
              </a:r>
            </a:p>
          </p:txBody>
        </p:sp>
        <p:cxnSp>
          <p:nvCxnSpPr>
            <p:cNvPr id="10288" name="AutoShape 26">
              <a:extLst>
                <a:ext uri="{FF2B5EF4-FFF2-40B4-BE49-F238E27FC236}">
                  <a16:creationId xmlns:a16="http://schemas.microsoft.com/office/drawing/2014/main" id="{F7BFB60D-7AA9-4F37-9B1D-FC7B8C158C7C}"/>
                </a:ext>
              </a:extLst>
            </p:cNvPr>
            <p:cNvCxnSpPr>
              <a:cxnSpLocks noChangeShapeType="1"/>
              <a:stCxn id="10289" idx="6"/>
              <a:endCxn id="10284" idx="7"/>
            </p:cNvCxnSpPr>
            <p:nvPr/>
          </p:nvCxnSpPr>
          <p:spPr bwMode="auto">
            <a:xfrm>
              <a:off x="3012" y="2846"/>
              <a:ext cx="201" cy="785"/>
            </a:xfrm>
            <a:prstGeom prst="curvedConnector2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289" name="AutoShape 27">
              <a:extLst>
                <a:ext uri="{FF2B5EF4-FFF2-40B4-BE49-F238E27FC236}">
                  <a16:creationId xmlns:a16="http://schemas.microsoft.com/office/drawing/2014/main" id="{9672A50B-59CB-49CA-B64B-4882289943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37" y="2807"/>
              <a:ext cx="75" cy="78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10290" name="Line 28">
              <a:extLst>
                <a:ext uri="{FF2B5EF4-FFF2-40B4-BE49-F238E27FC236}">
                  <a16:creationId xmlns:a16="http://schemas.microsoft.com/office/drawing/2014/main" id="{DE1FD180-7457-4185-A81D-011FE0762B6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84" y="3324"/>
              <a:ext cx="565" cy="332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91" name="AutoShape 29">
              <a:extLst>
                <a:ext uri="{FF2B5EF4-FFF2-40B4-BE49-F238E27FC236}">
                  <a16:creationId xmlns:a16="http://schemas.microsoft.com/office/drawing/2014/main" id="{8C2D0915-D27D-46AF-A9F2-620286F5DF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3" y="3286"/>
              <a:ext cx="75" cy="79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2151454" name="Text Box 30">
              <a:extLst>
                <a:ext uri="{FF2B5EF4-FFF2-40B4-BE49-F238E27FC236}">
                  <a16:creationId xmlns:a16="http://schemas.microsoft.com/office/drawing/2014/main" id="{879FBDEB-F932-4B7D-8B91-029FC2FFB2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07" y="2659"/>
              <a:ext cx="187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800" b="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b</a:t>
              </a:r>
            </a:p>
          </p:txBody>
        </p:sp>
        <p:sp>
          <p:nvSpPr>
            <p:cNvPr id="2151455" name="Text Box 31">
              <a:extLst>
                <a:ext uri="{FF2B5EF4-FFF2-40B4-BE49-F238E27FC236}">
                  <a16:creationId xmlns:a16="http://schemas.microsoft.com/office/drawing/2014/main" id="{D00F92F9-D770-4EF0-8A5D-F6A499BBF3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72" y="3103"/>
              <a:ext cx="187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800" b="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c</a:t>
              </a:r>
            </a:p>
          </p:txBody>
        </p:sp>
        <p:sp>
          <p:nvSpPr>
            <p:cNvPr id="2151456" name="Text Box 32">
              <a:extLst>
                <a:ext uri="{FF2B5EF4-FFF2-40B4-BE49-F238E27FC236}">
                  <a16:creationId xmlns:a16="http://schemas.microsoft.com/office/drawing/2014/main" id="{A5DAE60D-F201-403B-BBB3-BC0FE3C3A7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55" y="3582"/>
              <a:ext cx="187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800" b="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d</a:t>
              </a:r>
            </a:p>
          </p:txBody>
        </p:sp>
        <p:cxnSp>
          <p:nvCxnSpPr>
            <p:cNvPr id="10295" name="AutoShape 33">
              <a:extLst>
                <a:ext uri="{FF2B5EF4-FFF2-40B4-BE49-F238E27FC236}">
                  <a16:creationId xmlns:a16="http://schemas.microsoft.com/office/drawing/2014/main" id="{E09110E7-2DEF-49D4-9FFD-A25C74056A96}"/>
                </a:ext>
              </a:extLst>
            </p:cNvPr>
            <p:cNvCxnSpPr>
              <a:cxnSpLocks noChangeShapeType="1"/>
              <a:stCxn id="10283" idx="6"/>
              <a:endCxn id="10289" idx="4"/>
            </p:cNvCxnSpPr>
            <p:nvPr/>
          </p:nvCxnSpPr>
          <p:spPr bwMode="auto">
            <a:xfrm flipV="1">
              <a:off x="2623" y="2885"/>
              <a:ext cx="352" cy="699"/>
            </a:xfrm>
            <a:prstGeom prst="curvedConnector2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96" name="AutoShape 34">
              <a:extLst>
                <a:ext uri="{FF2B5EF4-FFF2-40B4-BE49-F238E27FC236}">
                  <a16:creationId xmlns:a16="http://schemas.microsoft.com/office/drawing/2014/main" id="{6A82567B-30C3-4668-A723-2CA1735BB1B7}"/>
                </a:ext>
              </a:extLst>
            </p:cNvPr>
            <p:cNvCxnSpPr>
              <a:cxnSpLocks noChangeShapeType="1"/>
              <a:stCxn id="10290" idx="0"/>
            </p:cNvCxnSpPr>
            <p:nvPr/>
          </p:nvCxnSpPr>
          <p:spPr bwMode="auto">
            <a:xfrm rot="5400000" flipH="1" flipV="1">
              <a:off x="3293" y="3230"/>
              <a:ext cx="329" cy="547"/>
            </a:xfrm>
            <a:prstGeom prst="curvedConnector4">
              <a:avLst>
                <a:gd name="adj1" fmla="val -1523"/>
                <a:gd name="adj2" fmla="val 117546"/>
              </a:avLst>
            </a:prstGeom>
            <a:noFill/>
            <a:ln w="254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" name="Group 35">
            <a:extLst>
              <a:ext uri="{FF2B5EF4-FFF2-40B4-BE49-F238E27FC236}">
                <a16:creationId xmlns:a16="http://schemas.microsoft.com/office/drawing/2014/main" id="{407F0023-EA18-40FF-AA3A-2DED5D5CB5E8}"/>
              </a:ext>
            </a:extLst>
          </p:cNvPr>
          <p:cNvGrpSpPr>
            <a:grpSpLocks/>
          </p:cNvGrpSpPr>
          <p:nvPr/>
        </p:nvGrpSpPr>
        <p:grpSpPr bwMode="auto">
          <a:xfrm>
            <a:off x="6156325" y="3857625"/>
            <a:ext cx="2447925" cy="2127250"/>
            <a:chOff x="4014" y="2478"/>
            <a:chExt cx="1542" cy="1340"/>
          </a:xfrm>
        </p:grpSpPr>
        <p:grpSp>
          <p:nvGrpSpPr>
            <p:cNvPr id="10249" name="Group 36">
              <a:extLst>
                <a:ext uri="{FF2B5EF4-FFF2-40B4-BE49-F238E27FC236}">
                  <a16:creationId xmlns:a16="http://schemas.microsoft.com/office/drawing/2014/main" id="{517EBFAB-4AAD-4F9D-9B48-D0CF8FB5AD3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14" y="2568"/>
              <a:ext cx="1452" cy="1250"/>
              <a:chOff x="2336" y="2659"/>
              <a:chExt cx="1452" cy="1250"/>
            </a:xfrm>
          </p:grpSpPr>
          <p:sp>
            <p:nvSpPr>
              <p:cNvPr id="10267" name="AutoShape 37">
                <a:extLst>
                  <a:ext uri="{FF2B5EF4-FFF2-40B4-BE49-F238E27FC236}">
                    <a16:creationId xmlns:a16="http://schemas.microsoft.com/office/drawing/2014/main" id="{4F2CE969-C5E6-4BEB-93E6-0B20CA53B8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9" y="3545"/>
                <a:ext cx="74" cy="78"/>
              </a:xfrm>
              <a:prstGeom prst="flowChartConnector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anose="02010600030101010101" pitchFamily="2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anose="02010600030101010101" pitchFamily="2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anose="02010600030101010101" pitchFamily="2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anose="02010600030101010101" pitchFamily="2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anose="02010600030101010101" pitchFamily="2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>
                  <a:ea typeface="楷体_GB2312" pitchFamily="49" charset="-122"/>
                </a:endParaRPr>
              </a:p>
            </p:txBody>
          </p:sp>
          <p:sp>
            <p:nvSpPr>
              <p:cNvPr id="10268" name="AutoShape 38">
                <a:extLst>
                  <a:ext uri="{FF2B5EF4-FFF2-40B4-BE49-F238E27FC236}">
                    <a16:creationId xmlns:a16="http://schemas.microsoft.com/office/drawing/2014/main" id="{2FD6EC90-5520-4032-849B-8A36AEF12A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9" y="3545"/>
                <a:ext cx="74" cy="78"/>
              </a:xfrm>
              <a:prstGeom prst="flowChartConnector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anose="02010600030101010101" pitchFamily="2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anose="02010600030101010101" pitchFamily="2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anose="02010600030101010101" pitchFamily="2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anose="02010600030101010101" pitchFamily="2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anose="02010600030101010101" pitchFamily="2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>
                  <a:ea typeface="楷体_GB2312" pitchFamily="49" charset="-122"/>
                </a:endParaRPr>
              </a:p>
            </p:txBody>
          </p:sp>
          <p:sp>
            <p:nvSpPr>
              <p:cNvPr id="10269" name="AutoShape 39">
                <a:extLst>
                  <a:ext uri="{FF2B5EF4-FFF2-40B4-BE49-F238E27FC236}">
                    <a16:creationId xmlns:a16="http://schemas.microsoft.com/office/drawing/2014/main" id="{922EEB38-2047-4FDE-945F-995B306AA1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49" y="3619"/>
                <a:ext cx="75" cy="78"/>
              </a:xfrm>
              <a:prstGeom prst="flowChartConnector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anose="02010600030101010101" pitchFamily="2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anose="02010600030101010101" pitchFamily="2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anose="02010600030101010101" pitchFamily="2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anose="02010600030101010101" pitchFamily="2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anose="02010600030101010101" pitchFamily="2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>
                  <a:ea typeface="楷体_GB2312" pitchFamily="49" charset="-122"/>
                </a:endParaRPr>
              </a:p>
            </p:txBody>
          </p:sp>
          <p:cxnSp>
            <p:nvCxnSpPr>
              <p:cNvPr id="10270" name="AutoShape 40">
                <a:extLst>
                  <a:ext uri="{FF2B5EF4-FFF2-40B4-BE49-F238E27FC236}">
                    <a16:creationId xmlns:a16="http://schemas.microsoft.com/office/drawing/2014/main" id="{D1BA16E3-4E6F-454C-AAAD-7E5253965CBB}"/>
                  </a:ext>
                </a:extLst>
              </p:cNvPr>
              <p:cNvCxnSpPr>
                <a:cxnSpLocks noChangeShapeType="1"/>
                <a:stCxn id="10267" idx="7"/>
              </p:cNvCxnSpPr>
              <p:nvPr/>
            </p:nvCxnSpPr>
            <p:spPr bwMode="auto">
              <a:xfrm rot="-5400000">
                <a:off x="2447" y="2994"/>
                <a:ext cx="727" cy="397"/>
              </a:xfrm>
              <a:prstGeom prst="curvedConnector2">
                <a:avLst/>
              </a:prstGeom>
              <a:noFill/>
              <a:ln w="25400">
                <a:solidFill>
                  <a:srgbClr val="66FF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0271" name="AutoShape 41">
                <a:extLst>
                  <a:ext uri="{FF2B5EF4-FFF2-40B4-BE49-F238E27FC236}">
                    <a16:creationId xmlns:a16="http://schemas.microsoft.com/office/drawing/2014/main" id="{B4127D42-6DAA-4D2C-8BA7-2EDFF6CF2D7E}"/>
                  </a:ext>
                </a:extLst>
              </p:cNvPr>
              <p:cNvCxnSpPr>
                <a:cxnSpLocks noChangeShapeType="1"/>
                <a:stCxn id="10268" idx="6"/>
                <a:endCxn id="10269" idx="2"/>
              </p:cNvCxnSpPr>
              <p:nvPr/>
            </p:nvCxnSpPr>
            <p:spPr bwMode="auto">
              <a:xfrm>
                <a:off x="2623" y="3584"/>
                <a:ext cx="526" cy="74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151466" name="Text Box 42">
                <a:extLst>
                  <a:ext uri="{FF2B5EF4-FFF2-40B4-BE49-F238E27FC236}">
                    <a16:creationId xmlns:a16="http://schemas.microsoft.com/office/drawing/2014/main" id="{7ABD4A42-B2A4-425B-B118-54B9BC4FC1D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36" y="3471"/>
                <a:ext cx="187" cy="32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en-US" altLang="zh-CN" sz="2800" b="0" i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ea typeface="宋体" pitchFamily="2" charset="-122"/>
                  </a:rPr>
                  <a:t>a</a:t>
                </a:r>
              </a:p>
            </p:txBody>
          </p:sp>
          <p:cxnSp>
            <p:nvCxnSpPr>
              <p:cNvPr id="10273" name="AutoShape 43">
                <a:extLst>
                  <a:ext uri="{FF2B5EF4-FFF2-40B4-BE49-F238E27FC236}">
                    <a16:creationId xmlns:a16="http://schemas.microsoft.com/office/drawing/2014/main" id="{FA7E4182-17F4-466C-AEE2-1CAC2B9565F6}"/>
                  </a:ext>
                </a:extLst>
              </p:cNvPr>
              <p:cNvCxnSpPr>
                <a:cxnSpLocks noChangeShapeType="1"/>
                <a:stCxn id="10274" idx="6"/>
                <a:endCxn id="10269" idx="7"/>
              </p:cNvCxnSpPr>
              <p:nvPr/>
            </p:nvCxnSpPr>
            <p:spPr bwMode="auto">
              <a:xfrm>
                <a:off x="3012" y="2846"/>
                <a:ext cx="201" cy="785"/>
              </a:xfrm>
              <a:prstGeom prst="curvedConnector2">
                <a:avLst/>
              </a:prstGeom>
              <a:noFill/>
              <a:ln w="25400">
                <a:solidFill>
                  <a:srgbClr val="66FF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0274" name="AutoShape 44">
                <a:extLst>
                  <a:ext uri="{FF2B5EF4-FFF2-40B4-BE49-F238E27FC236}">
                    <a16:creationId xmlns:a16="http://schemas.microsoft.com/office/drawing/2014/main" id="{622A8E4E-7457-4670-A949-EB8F9F4FBB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37" y="2807"/>
                <a:ext cx="75" cy="78"/>
              </a:xfrm>
              <a:prstGeom prst="flowChartConnector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anose="02010600030101010101" pitchFamily="2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anose="02010600030101010101" pitchFamily="2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anose="02010600030101010101" pitchFamily="2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anose="02010600030101010101" pitchFamily="2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anose="02010600030101010101" pitchFamily="2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>
                  <a:ea typeface="楷体_GB2312" pitchFamily="49" charset="-122"/>
                </a:endParaRPr>
              </a:p>
            </p:txBody>
          </p:sp>
          <p:sp>
            <p:nvSpPr>
              <p:cNvPr id="10275" name="Line 45">
                <a:extLst>
                  <a:ext uri="{FF2B5EF4-FFF2-40B4-BE49-F238E27FC236}">
                    <a16:creationId xmlns:a16="http://schemas.microsoft.com/office/drawing/2014/main" id="{D6CED098-56E6-42B5-B4C3-0C259860140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84" y="3324"/>
                <a:ext cx="565" cy="332"/>
              </a:xfrm>
              <a:prstGeom prst="line">
                <a:avLst/>
              </a:prstGeom>
              <a:noFill/>
              <a:ln w="38100">
                <a:solidFill>
                  <a:srgbClr val="66FF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76" name="AutoShape 46">
                <a:extLst>
                  <a:ext uri="{FF2B5EF4-FFF2-40B4-BE49-F238E27FC236}">
                    <a16:creationId xmlns:a16="http://schemas.microsoft.com/office/drawing/2014/main" id="{AD5CB5C7-7A42-4DC4-B9F2-3EDBD7C9FC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13" y="3286"/>
                <a:ext cx="75" cy="79"/>
              </a:xfrm>
              <a:prstGeom prst="flowChartConnector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anose="02010600030101010101" pitchFamily="2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anose="02010600030101010101" pitchFamily="2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anose="02010600030101010101" pitchFamily="2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anose="02010600030101010101" pitchFamily="2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宋体" panose="02010600030101010101" pitchFamily="2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>
                  <a:ea typeface="楷体_GB2312" pitchFamily="49" charset="-122"/>
                </a:endParaRPr>
              </a:p>
            </p:txBody>
          </p:sp>
          <p:sp>
            <p:nvSpPr>
              <p:cNvPr id="2151471" name="Text Box 47">
                <a:extLst>
                  <a:ext uri="{FF2B5EF4-FFF2-40B4-BE49-F238E27FC236}">
                    <a16:creationId xmlns:a16="http://schemas.microsoft.com/office/drawing/2014/main" id="{CD9B367C-E880-4B6B-A30F-B218DE0A087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07" y="2659"/>
                <a:ext cx="187" cy="32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en-US" altLang="zh-CN" sz="2800" b="0" i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ea typeface="宋体" pitchFamily="2" charset="-122"/>
                  </a:rPr>
                  <a:t>b</a:t>
                </a:r>
              </a:p>
            </p:txBody>
          </p:sp>
          <p:sp>
            <p:nvSpPr>
              <p:cNvPr id="2151472" name="Text Box 48">
                <a:extLst>
                  <a:ext uri="{FF2B5EF4-FFF2-40B4-BE49-F238E27FC236}">
                    <a16:creationId xmlns:a16="http://schemas.microsoft.com/office/drawing/2014/main" id="{E2F70BB4-58DC-48C5-AC36-171C0FF9574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72" y="3103"/>
                <a:ext cx="187" cy="32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en-US" altLang="zh-CN" sz="2800" b="0" i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ea typeface="宋体" pitchFamily="2" charset="-122"/>
                  </a:rPr>
                  <a:t>c</a:t>
                </a:r>
              </a:p>
            </p:txBody>
          </p:sp>
          <p:sp>
            <p:nvSpPr>
              <p:cNvPr id="2151473" name="Text Box 49">
                <a:extLst>
                  <a:ext uri="{FF2B5EF4-FFF2-40B4-BE49-F238E27FC236}">
                    <a16:creationId xmlns:a16="http://schemas.microsoft.com/office/drawing/2014/main" id="{7D2915DC-1344-4BF1-9B32-5BF5FB83EC1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55" y="3582"/>
                <a:ext cx="187" cy="32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en-US" altLang="zh-CN" sz="2800" b="0" i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ea typeface="宋体" pitchFamily="2" charset="-122"/>
                  </a:rPr>
                  <a:t>d</a:t>
                </a:r>
              </a:p>
            </p:txBody>
          </p:sp>
          <p:cxnSp>
            <p:nvCxnSpPr>
              <p:cNvPr id="10280" name="AutoShape 50">
                <a:extLst>
                  <a:ext uri="{FF2B5EF4-FFF2-40B4-BE49-F238E27FC236}">
                    <a16:creationId xmlns:a16="http://schemas.microsoft.com/office/drawing/2014/main" id="{555A0085-6646-4EF2-BB38-84366B3774C3}"/>
                  </a:ext>
                </a:extLst>
              </p:cNvPr>
              <p:cNvCxnSpPr>
                <a:cxnSpLocks noChangeShapeType="1"/>
                <a:stCxn id="10268" idx="6"/>
                <a:endCxn id="10274" idx="4"/>
              </p:cNvCxnSpPr>
              <p:nvPr/>
            </p:nvCxnSpPr>
            <p:spPr bwMode="auto">
              <a:xfrm flipV="1">
                <a:off x="2623" y="2885"/>
                <a:ext cx="352" cy="699"/>
              </a:xfrm>
              <a:prstGeom prst="curvedConnector2">
                <a:avLst/>
              </a:prstGeom>
              <a:noFill/>
              <a:ln w="25400">
                <a:solidFill>
                  <a:srgbClr val="66FF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0281" name="AutoShape 51">
                <a:extLst>
                  <a:ext uri="{FF2B5EF4-FFF2-40B4-BE49-F238E27FC236}">
                    <a16:creationId xmlns:a16="http://schemas.microsoft.com/office/drawing/2014/main" id="{55CDC553-5869-4DE1-97CC-D60B9BB93BAF}"/>
                  </a:ext>
                </a:extLst>
              </p:cNvPr>
              <p:cNvCxnSpPr>
                <a:cxnSpLocks noChangeShapeType="1"/>
                <a:stCxn id="10275" idx="0"/>
              </p:cNvCxnSpPr>
              <p:nvPr/>
            </p:nvCxnSpPr>
            <p:spPr bwMode="auto">
              <a:xfrm rot="5400000" flipH="1" flipV="1">
                <a:off x="3293" y="3230"/>
                <a:ext cx="329" cy="547"/>
              </a:xfrm>
              <a:prstGeom prst="curvedConnector4">
                <a:avLst>
                  <a:gd name="adj1" fmla="val -1523"/>
                  <a:gd name="adj2" fmla="val 117546"/>
                </a:avLst>
              </a:prstGeom>
              <a:noFill/>
              <a:ln w="25400">
                <a:solidFill>
                  <a:srgbClr val="66FF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10250" name="AutoShape 52">
              <a:extLst>
                <a:ext uri="{FF2B5EF4-FFF2-40B4-BE49-F238E27FC236}">
                  <a16:creationId xmlns:a16="http://schemas.microsoft.com/office/drawing/2014/main" id="{5E055E35-71BE-4467-931A-1AFFCBD37C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7" y="3454"/>
              <a:ext cx="74" cy="78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10251" name="AutoShape 53">
              <a:extLst>
                <a:ext uri="{FF2B5EF4-FFF2-40B4-BE49-F238E27FC236}">
                  <a16:creationId xmlns:a16="http://schemas.microsoft.com/office/drawing/2014/main" id="{06CB6712-A5A2-404C-9886-8EDC82C3D8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7" y="3454"/>
              <a:ext cx="74" cy="78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10252" name="AutoShape 54">
              <a:extLst>
                <a:ext uri="{FF2B5EF4-FFF2-40B4-BE49-F238E27FC236}">
                  <a16:creationId xmlns:a16="http://schemas.microsoft.com/office/drawing/2014/main" id="{492E7E3D-E289-46B9-9124-33CABA632B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27" y="3528"/>
              <a:ext cx="75" cy="78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cxnSp>
          <p:nvCxnSpPr>
            <p:cNvPr id="10253" name="AutoShape 55">
              <a:extLst>
                <a:ext uri="{FF2B5EF4-FFF2-40B4-BE49-F238E27FC236}">
                  <a16:creationId xmlns:a16="http://schemas.microsoft.com/office/drawing/2014/main" id="{4FD0EB5E-2CE3-463E-A6CB-FF1F81E5AEA7}"/>
                </a:ext>
              </a:extLst>
            </p:cNvPr>
            <p:cNvCxnSpPr>
              <a:cxnSpLocks noChangeShapeType="1"/>
              <a:stCxn id="10250" idx="7"/>
            </p:cNvCxnSpPr>
            <p:nvPr/>
          </p:nvCxnSpPr>
          <p:spPr bwMode="auto">
            <a:xfrm rot="-5400000">
              <a:off x="4125" y="2903"/>
              <a:ext cx="727" cy="397"/>
            </a:xfrm>
            <a:prstGeom prst="curvedConnector2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54" name="AutoShape 56">
              <a:extLst>
                <a:ext uri="{FF2B5EF4-FFF2-40B4-BE49-F238E27FC236}">
                  <a16:creationId xmlns:a16="http://schemas.microsoft.com/office/drawing/2014/main" id="{8CD6E2AD-C0B7-41F3-A013-0CC1600E4A37}"/>
                </a:ext>
              </a:extLst>
            </p:cNvPr>
            <p:cNvCxnSpPr>
              <a:cxnSpLocks noChangeShapeType="1"/>
              <a:stCxn id="10251" idx="6"/>
              <a:endCxn id="10252" idx="2"/>
            </p:cNvCxnSpPr>
            <p:nvPr/>
          </p:nvCxnSpPr>
          <p:spPr bwMode="auto">
            <a:xfrm>
              <a:off x="4301" y="3493"/>
              <a:ext cx="526" cy="74"/>
            </a:xfrm>
            <a:prstGeom prst="straightConnector1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151481" name="Text Box 57">
              <a:extLst>
                <a:ext uri="{FF2B5EF4-FFF2-40B4-BE49-F238E27FC236}">
                  <a16:creationId xmlns:a16="http://schemas.microsoft.com/office/drawing/2014/main" id="{C8795D23-DBEC-42DB-A40E-7F7D5DB14F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14" y="3380"/>
              <a:ext cx="187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800" b="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a</a:t>
              </a:r>
            </a:p>
          </p:txBody>
        </p:sp>
        <p:cxnSp>
          <p:nvCxnSpPr>
            <p:cNvPr id="10256" name="AutoShape 58">
              <a:extLst>
                <a:ext uri="{FF2B5EF4-FFF2-40B4-BE49-F238E27FC236}">
                  <a16:creationId xmlns:a16="http://schemas.microsoft.com/office/drawing/2014/main" id="{BFB95A65-FBC5-4C7F-9562-1C71CA88B1B3}"/>
                </a:ext>
              </a:extLst>
            </p:cNvPr>
            <p:cNvCxnSpPr>
              <a:cxnSpLocks noChangeShapeType="1"/>
              <a:stCxn id="10257" idx="6"/>
              <a:endCxn id="10252" idx="7"/>
            </p:cNvCxnSpPr>
            <p:nvPr/>
          </p:nvCxnSpPr>
          <p:spPr bwMode="auto">
            <a:xfrm>
              <a:off x="4690" y="2755"/>
              <a:ext cx="201" cy="785"/>
            </a:xfrm>
            <a:prstGeom prst="curvedConnector2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257" name="AutoShape 59">
              <a:extLst>
                <a:ext uri="{FF2B5EF4-FFF2-40B4-BE49-F238E27FC236}">
                  <a16:creationId xmlns:a16="http://schemas.microsoft.com/office/drawing/2014/main" id="{49FE9DFA-1BF5-403F-A884-4084B17723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5" y="2716"/>
              <a:ext cx="75" cy="78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10258" name="Line 60">
              <a:extLst>
                <a:ext uri="{FF2B5EF4-FFF2-40B4-BE49-F238E27FC236}">
                  <a16:creationId xmlns:a16="http://schemas.microsoft.com/office/drawing/2014/main" id="{5E157379-F08F-4879-80A7-A55D1A5A068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62" y="3233"/>
              <a:ext cx="565" cy="332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59" name="AutoShape 61">
              <a:extLst>
                <a:ext uri="{FF2B5EF4-FFF2-40B4-BE49-F238E27FC236}">
                  <a16:creationId xmlns:a16="http://schemas.microsoft.com/office/drawing/2014/main" id="{3D75267B-9D5A-42BA-ABAE-B32E990044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1" y="3195"/>
              <a:ext cx="75" cy="79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2151486" name="Text Box 62">
              <a:extLst>
                <a:ext uri="{FF2B5EF4-FFF2-40B4-BE49-F238E27FC236}">
                  <a16:creationId xmlns:a16="http://schemas.microsoft.com/office/drawing/2014/main" id="{8CB31F1B-16E6-4BB2-8707-AA5EDB0C42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85" y="2568"/>
              <a:ext cx="187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800" b="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b</a:t>
              </a:r>
            </a:p>
          </p:txBody>
        </p:sp>
        <p:sp>
          <p:nvSpPr>
            <p:cNvPr id="2151487" name="Text Box 63">
              <a:extLst>
                <a:ext uri="{FF2B5EF4-FFF2-40B4-BE49-F238E27FC236}">
                  <a16:creationId xmlns:a16="http://schemas.microsoft.com/office/drawing/2014/main" id="{8B30FFB9-F6C5-4C41-9642-3DF635A7DB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50" y="3012"/>
              <a:ext cx="187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800" b="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c</a:t>
              </a:r>
            </a:p>
          </p:txBody>
        </p:sp>
        <p:sp>
          <p:nvSpPr>
            <p:cNvPr id="2151488" name="Text Box 64">
              <a:extLst>
                <a:ext uri="{FF2B5EF4-FFF2-40B4-BE49-F238E27FC236}">
                  <a16:creationId xmlns:a16="http://schemas.microsoft.com/office/drawing/2014/main" id="{4B8BC041-D92B-456D-8407-A0C3765697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33" y="3491"/>
              <a:ext cx="187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800" b="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d</a:t>
              </a:r>
            </a:p>
          </p:txBody>
        </p:sp>
        <p:cxnSp>
          <p:nvCxnSpPr>
            <p:cNvPr id="10263" name="AutoShape 65">
              <a:extLst>
                <a:ext uri="{FF2B5EF4-FFF2-40B4-BE49-F238E27FC236}">
                  <a16:creationId xmlns:a16="http://schemas.microsoft.com/office/drawing/2014/main" id="{9564D0A9-3A27-4065-A186-DFEE12AB9467}"/>
                </a:ext>
              </a:extLst>
            </p:cNvPr>
            <p:cNvCxnSpPr>
              <a:cxnSpLocks noChangeShapeType="1"/>
              <a:stCxn id="10251" idx="6"/>
              <a:endCxn id="10257" idx="4"/>
            </p:cNvCxnSpPr>
            <p:nvPr/>
          </p:nvCxnSpPr>
          <p:spPr bwMode="auto">
            <a:xfrm flipV="1">
              <a:off x="4301" y="2794"/>
              <a:ext cx="352" cy="699"/>
            </a:xfrm>
            <a:prstGeom prst="curvedConnector2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64" name="AutoShape 66">
              <a:extLst>
                <a:ext uri="{FF2B5EF4-FFF2-40B4-BE49-F238E27FC236}">
                  <a16:creationId xmlns:a16="http://schemas.microsoft.com/office/drawing/2014/main" id="{E529C2B9-4400-4A89-BC93-4A91E207D410}"/>
                </a:ext>
              </a:extLst>
            </p:cNvPr>
            <p:cNvCxnSpPr>
              <a:cxnSpLocks noChangeShapeType="1"/>
              <a:stCxn id="10258" idx="0"/>
            </p:cNvCxnSpPr>
            <p:nvPr/>
          </p:nvCxnSpPr>
          <p:spPr bwMode="auto">
            <a:xfrm rot="5400000" flipH="1" flipV="1">
              <a:off x="4971" y="3139"/>
              <a:ext cx="329" cy="547"/>
            </a:xfrm>
            <a:prstGeom prst="curvedConnector4">
              <a:avLst>
                <a:gd name="adj1" fmla="val -1523"/>
                <a:gd name="adj2" fmla="val 117546"/>
              </a:avLst>
            </a:prstGeom>
            <a:noFill/>
            <a:ln w="254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265" name="Oval 67">
              <a:extLst>
                <a:ext uri="{FF2B5EF4-FFF2-40B4-BE49-F238E27FC236}">
                  <a16:creationId xmlns:a16="http://schemas.microsoft.com/office/drawing/2014/main" id="{838A39EB-9F94-472C-A280-DE622DDDD4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31" y="2478"/>
              <a:ext cx="227" cy="272"/>
            </a:xfrm>
            <a:prstGeom prst="ellips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10266" name="Oval 68">
              <a:extLst>
                <a:ext uri="{FF2B5EF4-FFF2-40B4-BE49-F238E27FC236}">
                  <a16:creationId xmlns:a16="http://schemas.microsoft.com/office/drawing/2014/main" id="{12274639-3C59-4BE5-8759-8B999998B6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29" y="2931"/>
              <a:ext cx="227" cy="272"/>
            </a:xfrm>
            <a:prstGeom prst="ellips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151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2151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2151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4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21514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1427" grpId="0" build="p" autoUpdateAnimBg="0"/>
      <p:bldP spid="2151428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灯片编号占位符 1">
            <a:extLst>
              <a:ext uri="{FF2B5EF4-FFF2-40B4-BE49-F238E27FC236}">
                <a16:creationId xmlns:a16="http://schemas.microsoft.com/office/drawing/2014/main" id="{B522FC64-0B57-44AC-9716-01CF40C115D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9pPr>
          </a:lstStyle>
          <a:p>
            <a:fld id="{28442A41-175C-4CB2-A20C-B52D382F021F}" type="slidenum">
              <a:rPr lang="zh-CN" altLang="en-US" sz="1400" b="0">
                <a:latin typeface="Arial" panose="020B0604020202020204" pitchFamily="34" charset="0"/>
              </a:rPr>
              <a:pPr/>
              <a:t>5</a:t>
            </a:fld>
            <a:endParaRPr lang="en-US" altLang="zh-CN" sz="1400" b="0">
              <a:latin typeface="Arial" panose="020B0604020202020204" pitchFamily="34" charset="0"/>
            </a:endParaRPr>
          </a:p>
        </p:txBody>
      </p:sp>
      <p:sp>
        <p:nvSpPr>
          <p:cNvPr id="2152451" name="Rectangle 3">
            <a:extLst>
              <a:ext uri="{FF2B5EF4-FFF2-40B4-BE49-F238E27FC236}">
                <a16:creationId xmlns:a16="http://schemas.microsoft.com/office/drawing/2014/main" id="{83EE1B56-5AAE-4434-B4E9-69FA6D22FB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692150"/>
            <a:ext cx="7620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The relations of different undirected graphs</a:t>
            </a:r>
          </a:p>
        </p:txBody>
      </p:sp>
      <p:grpSp>
        <p:nvGrpSpPr>
          <p:cNvPr id="2" name="Group 4">
            <a:extLst>
              <a:ext uri="{FF2B5EF4-FFF2-40B4-BE49-F238E27FC236}">
                <a16:creationId xmlns:a16="http://schemas.microsoft.com/office/drawing/2014/main" id="{CB63A34B-0BEA-495C-8276-A8DF55B20105}"/>
              </a:ext>
            </a:extLst>
          </p:cNvPr>
          <p:cNvGrpSpPr>
            <a:grpSpLocks/>
          </p:cNvGrpSpPr>
          <p:nvPr/>
        </p:nvGrpSpPr>
        <p:grpSpPr bwMode="auto">
          <a:xfrm>
            <a:off x="684213" y="1412875"/>
            <a:ext cx="8001000" cy="3581400"/>
            <a:chOff x="336" y="1440"/>
            <a:chExt cx="5040" cy="2256"/>
          </a:xfrm>
        </p:grpSpPr>
        <p:sp>
          <p:nvSpPr>
            <p:cNvPr id="11276" name="Oval 5">
              <a:extLst>
                <a:ext uri="{FF2B5EF4-FFF2-40B4-BE49-F238E27FC236}">
                  <a16:creationId xmlns:a16="http://schemas.microsoft.com/office/drawing/2014/main" id="{7FE97191-BA38-44D1-824C-D01DFEBCBB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1440"/>
              <a:ext cx="5040" cy="225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en-US" b="0">
                <a:solidFill>
                  <a:schemeClr val="bg2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1277" name="Text Box 6">
              <a:extLst>
                <a:ext uri="{FF2B5EF4-FFF2-40B4-BE49-F238E27FC236}">
                  <a16:creationId xmlns:a16="http://schemas.microsoft.com/office/drawing/2014/main" id="{6A7202EC-B030-41FE-AD47-59F26B07B2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0" y="2064"/>
              <a:ext cx="123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1" lang="en-US" altLang="zh-CN" i="1">
                  <a:solidFill>
                    <a:srgbClr val="33CC33"/>
                  </a:solidFill>
                  <a:latin typeface="Times New Roman" panose="02020603050405020304" pitchFamily="18" charset="0"/>
                </a:rPr>
                <a:t>Pseudographs</a:t>
              </a:r>
            </a:p>
          </p:txBody>
        </p:sp>
      </p:grpSp>
      <p:grpSp>
        <p:nvGrpSpPr>
          <p:cNvPr id="3" name="Group 7">
            <a:extLst>
              <a:ext uri="{FF2B5EF4-FFF2-40B4-BE49-F238E27FC236}">
                <a16:creationId xmlns:a16="http://schemas.microsoft.com/office/drawing/2014/main" id="{F835EF9A-EF66-4B38-A831-322A6FF762DC}"/>
              </a:ext>
            </a:extLst>
          </p:cNvPr>
          <p:cNvGrpSpPr>
            <a:grpSpLocks/>
          </p:cNvGrpSpPr>
          <p:nvPr/>
        </p:nvGrpSpPr>
        <p:grpSpPr bwMode="auto">
          <a:xfrm>
            <a:off x="3275013" y="1798638"/>
            <a:ext cx="5105400" cy="2667000"/>
            <a:chOff x="1968" y="1728"/>
            <a:chExt cx="3216" cy="1680"/>
          </a:xfrm>
        </p:grpSpPr>
        <p:sp>
          <p:nvSpPr>
            <p:cNvPr id="11274" name="Oval 8">
              <a:extLst>
                <a:ext uri="{FF2B5EF4-FFF2-40B4-BE49-F238E27FC236}">
                  <a16:creationId xmlns:a16="http://schemas.microsoft.com/office/drawing/2014/main" id="{66CB19A8-7206-4A9F-83DD-A15A3D49FE9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968" y="1728"/>
              <a:ext cx="3216" cy="1680"/>
            </a:xfrm>
            <a:prstGeom prst="ellipse">
              <a:avLst/>
            </a:prstGeom>
            <a:solidFill>
              <a:srgbClr val="CCFF99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11275" name="Text Box 9">
              <a:extLst>
                <a:ext uri="{FF2B5EF4-FFF2-40B4-BE49-F238E27FC236}">
                  <a16:creationId xmlns:a16="http://schemas.microsoft.com/office/drawing/2014/main" id="{7ED8F963-219E-4DB5-94FD-A4C4C92DA5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01" y="2275"/>
              <a:ext cx="109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1" lang="en-US" altLang="zh-CN" i="1">
                  <a:solidFill>
                    <a:srgbClr val="33CC33"/>
                  </a:solidFill>
                  <a:latin typeface="Times New Roman" panose="02020603050405020304" pitchFamily="18" charset="0"/>
                </a:rPr>
                <a:t>Multigraphs</a:t>
              </a:r>
            </a:p>
          </p:txBody>
        </p:sp>
      </p:grpSp>
      <p:grpSp>
        <p:nvGrpSpPr>
          <p:cNvPr id="4" name="Group 10">
            <a:extLst>
              <a:ext uri="{FF2B5EF4-FFF2-40B4-BE49-F238E27FC236}">
                <a16:creationId xmlns:a16="http://schemas.microsoft.com/office/drawing/2014/main" id="{CD2FB29C-DC39-4D93-A337-706E109F570F}"/>
              </a:ext>
            </a:extLst>
          </p:cNvPr>
          <p:cNvGrpSpPr>
            <a:grpSpLocks/>
          </p:cNvGrpSpPr>
          <p:nvPr/>
        </p:nvGrpSpPr>
        <p:grpSpPr bwMode="auto">
          <a:xfrm>
            <a:off x="5256213" y="2713038"/>
            <a:ext cx="2819400" cy="1143000"/>
            <a:chOff x="3216" y="2304"/>
            <a:chExt cx="1776" cy="720"/>
          </a:xfrm>
        </p:grpSpPr>
        <p:sp>
          <p:nvSpPr>
            <p:cNvPr id="11272" name="Oval 11">
              <a:extLst>
                <a:ext uri="{FF2B5EF4-FFF2-40B4-BE49-F238E27FC236}">
                  <a16:creationId xmlns:a16="http://schemas.microsoft.com/office/drawing/2014/main" id="{FA485AF6-F244-4B16-B64C-A5EFE1EDB80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216" y="2304"/>
              <a:ext cx="1776" cy="720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11273" name="Text Box 12">
              <a:extLst>
                <a:ext uri="{FF2B5EF4-FFF2-40B4-BE49-F238E27FC236}">
                  <a16:creationId xmlns:a16="http://schemas.microsoft.com/office/drawing/2014/main" id="{18F2E261-E38C-4EBB-99B1-8BED1A8233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63" y="2496"/>
              <a:ext cx="130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1" lang="en-US" altLang="zh-CN" i="1">
                  <a:solidFill>
                    <a:srgbClr val="33CC33"/>
                  </a:solidFill>
                  <a:latin typeface="Times New Roman" panose="02020603050405020304" pitchFamily="18" charset="0"/>
                </a:rPr>
                <a:t>Simple</a:t>
              </a:r>
              <a:r>
                <a:rPr lang="en-US" altLang="zh-CN" b="0">
                  <a:solidFill>
                    <a:schemeClr val="bg2"/>
                  </a:solidFill>
                  <a:latin typeface="Tahoma" panose="020B0604030504040204" pitchFamily="34" charset="0"/>
                </a:rPr>
                <a:t> </a:t>
              </a:r>
              <a:r>
                <a:rPr kumimoji="1" lang="en-US" altLang="zh-CN" i="1">
                  <a:solidFill>
                    <a:srgbClr val="33CC33"/>
                  </a:solidFill>
                  <a:latin typeface="Times New Roman" panose="02020603050405020304" pitchFamily="18" charset="0"/>
                </a:rPr>
                <a:t>Graphs</a:t>
              </a:r>
            </a:p>
          </p:txBody>
        </p:sp>
      </p:grpSp>
      <p:sp>
        <p:nvSpPr>
          <p:cNvPr id="11271" name="Text Box 13">
            <a:extLst>
              <a:ext uri="{FF2B5EF4-FFF2-40B4-BE49-F238E27FC236}">
                <a16:creationId xmlns:a16="http://schemas.microsoft.com/office/drawing/2014/main" id="{0040B51D-2D2F-4DBD-8405-BAD36B2291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9700" y="-26988"/>
            <a:ext cx="3924300" cy="457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>
                <a:latin typeface="Times New Roman" panose="02020603050405020304" pitchFamily="18" charset="0"/>
                <a:cs typeface="Arial" panose="020B0604020202020204" pitchFamily="34" charset="0"/>
                <a:sym typeface="Webdings" panose="05030102010509060703" pitchFamily="18" charset="2"/>
              </a:rPr>
              <a:t>10.1 </a:t>
            </a:r>
            <a:r>
              <a:rPr kumimoji="1" lang="en-US" altLang="zh-CN" sz="1800">
                <a:latin typeface="Times New Roman" panose="02020603050405020304" pitchFamily="18" charset="0"/>
                <a:cs typeface="Arial" panose="020B0604020202020204" pitchFamily="34" charset="0"/>
              </a:rPr>
              <a:t>Graphs and Graph Models</a:t>
            </a:r>
            <a:r>
              <a:rPr kumimoji="1" lang="en-US" altLang="zh-CN">
                <a:cs typeface="Arial" panose="020B0604020202020204" pitchFamily="34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152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2451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灯片编号占位符 1">
            <a:extLst>
              <a:ext uri="{FF2B5EF4-FFF2-40B4-BE49-F238E27FC236}">
                <a16:creationId xmlns:a16="http://schemas.microsoft.com/office/drawing/2014/main" id="{EA12C1D8-CA48-47FC-972F-03F5871F811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9pPr>
          </a:lstStyle>
          <a:p>
            <a:fld id="{036A71CC-BCB5-427A-9186-AC0C131CDDB1}" type="slidenum">
              <a:rPr lang="zh-CN" altLang="en-US" sz="1400" b="0">
                <a:latin typeface="Arial" panose="020B0604020202020204" pitchFamily="34" charset="0"/>
              </a:rPr>
              <a:pPr/>
              <a:t>6</a:t>
            </a:fld>
            <a:endParaRPr lang="en-US" altLang="zh-CN" sz="1400" b="0">
              <a:latin typeface="Arial" panose="020B0604020202020204" pitchFamily="34" charset="0"/>
            </a:endParaRPr>
          </a:p>
        </p:txBody>
      </p:sp>
      <p:sp>
        <p:nvSpPr>
          <p:cNvPr id="2153474" name="Text Box 2">
            <a:extLst>
              <a:ext uri="{FF2B5EF4-FFF2-40B4-BE49-F238E27FC236}">
                <a16:creationId xmlns:a16="http://schemas.microsoft.com/office/drawing/2014/main" id="{F1424808-6F83-4219-8AE7-6245D2F1A6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92150"/>
            <a:ext cx="8066088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85775" indent="-485775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20000"/>
              </a:spcBef>
            </a:pPr>
            <a:r>
              <a:rPr kumimoji="1" lang="en-US" altLang="zh-CN">
                <a:solidFill>
                  <a:srgbClr val="9900CC"/>
                </a:solidFill>
                <a:latin typeface="Times New Roman" panose="02020603050405020304" pitchFamily="18" charset="0"/>
                <a:ea typeface="楷体_GB2312" pitchFamily="49" charset="-122"/>
              </a:rPr>
              <a:t>【Definition 2】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 </a:t>
            </a:r>
            <a:r>
              <a:rPr kumimoji="1" lang="en-US" altLang="zh-CN" i="1">
                <a:solidFill>
                  <a:srgbClr val="33CC33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directed</a:t>
            </a:r>
            <a:r>
              <a:rPr kumimoji="1" lang="en-US" altLang="zh-CN" i="1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en-US" altLang="zh-CN" i="1">
                <a:solidFill>
                  <a:srgbClr val="33CC33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graph 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(or</a:t>
            </a:r>
            <a:r>
              <a:rPr kumimoji="1" lang="en-US" altLang="zh-CN" i="1">
                <a:solidFill>
                  <a:srgbClr val="33CC33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digraph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 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(V, E)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consists of a nonempty set of vertices 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and a set of </a:t>
            </a:r>
            <a:r>
              <a:rPr kumimoji="1" lang="en-US" altLang="zh-CN" i="1">
                <a:solidFill>
                  <a:srgbClr val="33CC33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directed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en-US" altLang="zh-CN" i="1">
                <a:solidFill>
                  <a:srgbClr val="33CC33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edges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(or </a:t>
            </a:r>
            <a:r>
              <a:rPr kumimoji="1" lang="en-US" altLang="zh-CN" i="1">
                <a:solidFill>
                  <a:srgbClr val="33CC33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arcs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 E. Each directed edge is associated with an ordered pair of vertices. The directed edge associated with the ordered pair (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u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 is said to </a:t>
            </a:r>
            <a:r>
              <a:rPr kumimoji="1" lang="en-US" altLang="zh-CN" i="1">
                <a:solidFill>
                  <a:srgbClr val="33CC33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start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at 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u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and </a:t>
            </a:r>
            <a:r>
              <a:rPr kumimoji="1" lang="en-US" altLang="zh-CN" i="1">
                <a:solidFill>
                  <a:srgbClr val="33CC33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end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at 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.</a:t>
            </a:r>
          </a:p>
        </p:txBody>
      </p:sp>
      <p:sp>
        <p:nvSpPr>
          <p:cNvPr id="12292" name="Text Box 2">
            <a:extLst>
              <a:ext uri="{FF2B5EF4-FFF2-40B4-BE49-F238E27FC236}">
                <a16:creationId xmlns:a16="http://schemas.microsoft.com/office/drawing/2014/main" id="{4FF70CB4-B741-4D27-8793-AD44BE94AE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9700" y="-26988"/>
            <a:ext cx="3924300" cy="457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>
                <a:latin typeface="Times New Roman" panose="02020603050405020304" pitchFamily="18" charset="0"/>
                <a:cs typeface="Arial" panose="020B0604020202020204" pitchFamily="34" charset="0"/>
                <a:sym typeface="Webdings" panose="05030102010509060703" pitchFamily="18" charset="2"/>
              </a:rPr>
              <a:t>10.1 </a:t>
            </a:r>
            <a:r>
              <a:rPr kumimoji="1" lang="en-US" altLang="zh-CN" sz="1800">
                <a:latin typeface="Times New Roman" panose="02020603050405020304" pitchFamily="18" charset="0"/>
                <a:cs typeface="Arial" panose="020B0604020202020204" pitchFamily="34" charset="0"/>
              </a:rPr>
              <a:t>Graphs and Graph Models</a:t>
            </a:r>
            <a:r>
              <a:rPr kumimoji="1" lang="en-US" altLang="zh-CN">
                <a:cs typeface="Arial" panose="020B0604020202020204" pitchFamily="34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4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534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3474" grpId="0" build="p" bldLvl="2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灯片编号占位符 1">
            <a:extLst>
              <a:ext uri="{FF2B5EF4-FFF2-40B4-BE49-F238E27FC236}">
                <a16:creationId xmlns:a16="http://schemas.microsoft.com/office/drawing/2014/main" id="{8830ABB1-2163-4919-B15A-F352377C9DD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9pPr>
          </a:lstStyle>
          <a:p>
            <a:fld id="{FA2AB3CE-A02D-4723-9A17-9B3AB788267A}" type="slidenum">
              <a:rPr lang="zh-CN" altLang="en-US" sz="1400" b="0">
                <a:latin typeface="Arial" panose="020B0604020202020204" pitchFamily="34" charset="0"/>
              </a:rPr>
              <a:pPr/>
              <a:t>7</a:t>
            </a:fld>
            <a:endParaRPr lang="en-US" altLang="zh-CN" sz="1400" b="0">
              <a:latin typeface="Arial" panose="020B0604020202020204" pitchFamily="34" charset="0"/>
            </a:endParaRPr>
          </a:p>
        </p:txBody>
      </p:sp>
      <p:sp>
        <p:nvSpPr>
          <p:cNvPr id="2203650" name="Text Box 2">
            <a:extLst>
              <a:ext uri="{FF2B5EF4-FFF2-40B4-BE49-F238E27FC236}">
                <a16:creationId xmlns:a16="http://schemas.microsoft.com/office/drawing/2014/main" id="{177680CD-A77F-44D6-B99E-DC4FAC9FC7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92150"/>
            <a:ext cx="8066088" cy="294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85775" indent="-485775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40000"/>
              </a:spcBef>
            </a:pP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Types of 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digraphs:</a:t>
            </a:r>
          </a:p>
          <a:p>
            <a:pPr eaLnBrk="1" hangingPunct="1">
              <a:spcBef>
                <a:spcPct val="40000"/>
              </a:spcBef>
            </a:pPr>
            <a:r>
              <a:rPr kumimoji="1" lang="en-US" altLang="zh-CN" i="1">
                <a:solidFill>
                  <a:srgbClr val="33CC33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Simple directed graph: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a directed graph has no loops and has no multiple directed edges.</a:t>
            </a:r>
          </a:p>
          <a:p>
            <a:pPr algn="just" eaLnBrk="1" hangingPunct="1">
              <a:spcBef>
                <a:spcPct val="20000"/>
              </a:spcBef>
            </a:pPr>
            <a:r>
              <a:rPr kumimoji="1" lang="en-US" altLang="zh-CN" i="1">
                <a:solidFill>
                  <a:srgbClr val="33CC33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directed</a:t>
            </a:r>
            <a:r>
              <a:rPr kumimoji="1" lang="en-US" altLang="zh-CN" i="1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en-US" altLang="zh-CN" i="1">
                <a:solidFill>
                  <a:srgbClr val="33CC33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multigraph: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a directed graphs that may have multiple directed edges  from a vertex to a second (possibly the same) vertex. </a:t>
            </a:r>
          </a:p>
          <a:p>
            <a:pPr algn="just" eaLnBrk="1" hangingPunct="1">
              <a:spcBef>
                <a:spcPct val="20000"/>
              </a:spcBef>
            </a:pP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For example,</a:t>
            </a:r>
            <a:r>
              <a:rPr kumimoji="1" lang="en-US" altLang="zh-CN">
                <a:ea typeface="楷体_GB2312" pitchFamily="49" charset="-122"/>
                <a:sym typeface="Symbol" panose="05050102010706020507" pitchFamily="18" charset="2"/>
              </a:rPr>
              <a:t> </a:t>
            </a:r>
            <a:endParaRPr kumimoji="1" lang="en-US" altLang="zh-CN">
              <a:solidFill>
                <a:srgbClr val="000000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grpSp>
        <p:nvGrpSpPr>
          <p:cNvPr id="2" name="Group 38">
            <a:extLst>
              <a:ext uri="{FF2B5EF4-FFF2-40B4-BE49-F238E27FC236}">
                <a16:creationId xmlns:a16="http://schemas.microsoft.com/office/drawing/2014/main" id="{94F2ACD5-C3B6-4B88-9BCF-16069E2630D3}"/>
              </a:ext>
            </a:extLst>
          </p:cNvPr>
          <p:cNvGrpSpPr>
            <a:grpSpLocks/>
          </p:cNvGrpSpPr>
          <p:nvPr/>
        </p:nvGrpSpPr>
        <p:grpSpPr bwMode="auto">
          <a:xfrm>
            <a:off x="250825" y="3444875"/>
            <a:ext cx="4197350" cy="1454150"/>
            <a:chOff x="158" y="2170"/>
            <a:chExt cx="2644" cy="916"/>
          </a:xfrm>
        </p:grpSpPr>
        <p:sp>
          <p:nvSpPr>
            <p:cNvPr id="14358" name="AutoShape 5">
              <a:extLst>
                <a:ext uri="{FF2B5EF4-FFF2-40B4-BE49-F238E27FC236}">
                  <a16:creationId xmlns:a16="http://schemas.microsoft.com/office/drawing/2014/main" id="{DEDC940B-EECE-4191-8A26-B00E72594B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" y="2850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14359" name="AutoShape 6">
              <a:extLst>
                <a:ext uri="{FF2B5EF4-FFF2-40B4-BE49-F238E27FC236}">
                  <a16:creationId xmlns:a16="http://schemas.microsoft.com/office/drawing/2014/main" id="{1D1D882F-2122-465D-BF0F-70658EB8C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5" y="2714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14360" name="AutoShape 7">
              <a:extLst>
                <a:ext uri="{FF2B5EF4-FFF2-40B4-BE49-F238E27FC236}">
                  <a16:creationId xmlns:a16="http://schemas.microsoft.com/office/drawing/2014/main" id="{F1F650FE-6D2B-444E-A321-385AAED171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9" y="2532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14361" name="AutoShape 8">
              <a:extLst>
                <a:ext uri="{FF2B5EF4-FFF2-40B4-BE49-F238E27FC236}">
                  <a16:creationId xmlns:a16="http://schemas.microsoft.com/office/drawing/2014/main" id="{DCF5BEF8-0A58-4F41-9F9F-B0F1AF0066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6" y="2305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cxnSp>
          <p:nvCxnSpPr>
            <p:cNvPr id="14362" name="AutoShape 9">
              <a:extLst>
                <a:ext uri="{FF2B5EF4-FFF2-40B4-BE49-F238E27FC236}">
                  <a16:creationId xmlns:a16="http://schemas.microsoft.com/office/drawing/2014/main" id="{BDFAE126-AD5C-4E8B-862C-D82390761480}"/>
                </a:ext>
              </a:extLst>
            </p:cNvPr>
            <p:cNvCxnSpPr>
              <a:cxnSpLocks noChangeShapeType="1"/>
              <a:stCxn id="14358" idx="7"/>
              <a:endCxn id="14359" idx="1"/>
            </p:cNvCxnSpPr>
            <p:nvPr/>
          </p:nvCxnSpPr>
          <p:spPr bwMode="auto">
            <a:xfrm rot="-5400000">
              <a:off x="795" y="2490"/>
              <a:ext cx="136" cy="612"/>
            </a:xfrm>
            <a:prstGeom prst="curvedConnector3">
              <a:avLst>
                <a:gd name="adj1" fmla="val 216176"/>
              </a:avLst>
            </a:prstGeom>
            <a:noFill/>
            <a:ln w="25400">
              <a:solidFill>
                <a:srgbClr val="66FF33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363" name="AutoShape 10">
              <a:extLst>
                <a:ext uri="{FF2B5EF4-FFF2-40B4-BE49-F238E27FC236}">
                  <a16:creationId xmlns:a16="http://schemas.microsoft.com/office/drawing/2014/main" id="{9215FFD5-5A6D-4240-8AD0-D18B74CB737E}"/>
                </a:ext>
              </a:extLst>
            </p:cNvPr>
            <p:cNvCxnSpPr>
              <a:cxnSpLocks noChangeShapeType="1"/>
              <a:stCxn id="14359" idx="3"/>
              <a:endCxn id="14358" idx="5"/>
            </p:cNvCxnSpPr>
            <p:nvPr/>
          </p:nvCxnSpPr>
          <p:spPr bwMode="auto">
            <a:xfrm rot="5400000">
              <a:off x="795" y="2558"/>
              <a:ext cx="136" cy="612"/>
            </a:xfrm>
            <a:prstGeom prst="curvedConnector3">
              <a:avLst>
                <a:gd name="adj1" fmla="val 216176"/>
              </a:avLst>
            </a:prstGeom>
            <a:noFill/>
            <a:ln w="25400">
              <a:solidFill>
                <a:srgbClr val="66FF33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364" name="AutoShape 11">
              <a:extLst>
                <a:ext uri="{FF2B5EF4-FFF2-40B4-BE49-F238E27FC236}">
                  <a16:creationId xmlns:a16="http://schemas.microsoft.com/office/drawing/2014/main" id="{A6AFB2DD-B59C-4209-9644-E167B1273113}"/>
                </a:ext>
              </a:extLst>
            </p:cNvPr>
            <p:cNvCxnSpPr>
              <a:cxnSpLocks noChangeShapeType="1"/>
              <a:stCxn id="14360" idx="2"/>
              <a:endCxn id="14359" idx="6"/>
            </p:cNvCxnSpPr>
            <p:nvPr/>
          </p:nvCxnSpPr>
          <p:spPr bwMode="auto">
            <a:xfrm flipH="1">
              <a:off x="1251" y="2580"/>
              <a:ext cx="358" cy="182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365" name="AutoShape 12">
              <a:extLst>
                <a:ext uri="{FF2B5EF4-FFF2-40B4-BE49-F238E27FC236}">
                  <a16:creationId xmlns:a16="http://schemas.microsoft.com/office/drawing/2014/main" id="{9E2917E2-881F-470E-AAFA-6AC6BC1EC6D7}"/>
                </a:ext>
              </a:extLst>
            </p:cNvPr>
            <p:cNvCxnSpPr>
              <a:cxnSpLocks noChangeShapeType="1"/>
              <a:stCxn id="14360" idx="7"/>
              <a:endCxn id="14361" idx="1"/>
            </p:cNvCxnSpPr>
            <p:nvPr/>
          </p:nvCxnSpPr>
          <p:spPr bwMode="auto">
            <a:xfrm rot="-5400000">
              <a:off x="1997" y="2013"/>
              <a:ext cx="227" cy="839"/>
            </a:xfrm>
            <a:prstGeom prst="curvedConnector3">
              <a:avLst>
                <a:gd name="adj1" fmla="val 112333"/>
              </a:avLst>
            </a:prstGeom>
            <a:noFill/>
            <a:ln w="25400">
              <a:solidFill>
                <a:srgbClr val="66FF33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366" name="AutoShape 13">
              <a:extLst>
                <a:ext uri="{FF2B5EF4-FFF2-40B4-BE49-F238E27FC236}">
                  <a16:creationId xmlns:a16="http://schemas.microsoft.com/office/drawing/2014/main" id="{20BEEB84-B09A-4266-99D5-E8DB2B839916}"/>
                </a:ext>
              </a:extLst>
            </p:cNvPr>
            <p:cNvCxnSpPr>
              <a:cxnSpLocks noChangeShapeType="1"/>
              <a:stCxn id="14360" idx="5"/>
              <a:endCxn id="14361" idx="3"/>
            </p:cNvCxnSpPr>
            <p:nvPr/>
          </p:nvCxnSpPr>
          <p:spPr bwMode="auto">
            <a:xfrm rot="5400000" flipH="1" flipV="1">
              <a:off x="1997" y="2081"/>
              <a:ext cx="227" cy="839"/>
            </a:xfrm>
            <a:prstGeom prst="curvedConnector3">
              <a:avLst>
                <a:gd name="adj1" fmla="val -13657"/>
              </a:avLst>
            </a:prstGeom>
            <a:noFill/>
            <a:ln w="25400">
              <a:solidFill>
                <a:srgbClr val="66FF33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203662" name="Text Box 14">
              <a:extLst>
                <a:ext uri="{FF2B5EF4-FFF2-40B4-BE49-F238E27FC236}">
                  <a16:creationId xmlns:a16="http://schemas.microsoft.com/office/drawing/2014/main" id="{BDC27B02-5375-4B39-962D-F7EE972CFA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" y="2759"/>
              <a:ext cx="240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800" b="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a</a:t>
              </a:r>
            </a:p>
          </p:txBody>
        </p:sp>
        <p:sp>
          <p:nvSpPr>
            <p:cNvPr id="2203663" name="Text Box 15">
              <a:extLst>
                <a:ext uri="{FF2B5EF4-FFF2-40B4-BE49-F238E27FC236}">
                  <a16:creationId xmlns:a16="http://schemas.microsoft.com/office/drawing/2014/main" id="{C7D6F254-5C26-461C-8FFA-AA4A2D2839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65" y="2351"/>
              <a:ext cx="240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800" b="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b</a:t>
              </a:r>
            </a:p>
          </p:txBody>
        </p:sp>
        <p:sp>
          <p:nvSpPr>
            <p:cNvPr id="2203664" name="Text Box 16">
              <a:extLst>
                <a:ext uri="{FF2B5EF4-FFF2-40B4-BE49-F238E27FC236}">
                  <a16:creationId xmlns:a16="http://schemas.microsoft.com/office/drawing/2014/main" id="{CD39B95D-E243-46A6-92FF-A9C6199CFB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18" y="2170"/>
              <a:ext cx="240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800" b="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c</a:t>
              </a:r>
            </a:p>
          </p:txBody>
        </p:sp>
        <p:sp>
          <p:nvSpPr>
            <p:cNvPr id="2203665" name="Text Box 17">
              <a:extLst>
                <a:ext uri="{FF2B5EF4-FFF2-40B4-BE49-F238E27FC236}">
                  <a16:creationId xmlns:a16="http://schemas.microsoft.com/office/drawing/2014/main" id="{D4E93277-D7D2-40D7-9CC7-31D8594E26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62" y="2306"/>
              <a:ext cx="240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800" b="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d</a:t>
              </a:r>
            </a:p>
          </p:txBody>
        </p:sp>
      </p:grpSp>
      <p:grpSp>
        <p:nvGrpSpPr>
          <p:cNvPr id="3" name="Group 20">
            <a:extLst>
              <a:ext uri="{FF2B5EF4-FFF2-40B4-BE49-F238E27FC236}">
                <a16:creationId xmlns:a16="http://schemas.microsoft.com/office/drawing/2014/main" id="{9787F874-C1E9-4A6E-A7E6-9FFA62B8547E}"/>
              </a:ext>
            </a:extLst>
          </p:cNvPr>
          <p:cNvGrpSpPr>
            <a:grpSpLocks/>
          </p:cNvGrpSpPr>
          <p:nvPr/>
        </p:nvGrpSpPr>
        <p:grpSpPr bwMode="auto">
          <a:xfrm>
            <a:off x="4284663" y="3141663"/>
            <a:ext cx="4197350" cy="1598612"/>
            <a:chOff x="2699" y="2704"/>
            <a:chExt cx="2644" cy="1007"/>
          </a:xfrm>
        </p:grpSpPr>
        <p:sp>
          <p:nvSpPr>
            <p:cNvPr id="14343" name="AutoShape 21">
              <a:extLst>
                <a:ext uri="{FF2B5EF4-FFF2-40B4-BE49-F238E27FC236}">
                  <a16:creationId xmlns:a16="http://schemas.microsoft.com/office/drawing/2014/main" id="{A616A440-2445-4CF4-822D-1FCD681F5C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6" y="3475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14344" name="AutoShape 22">
              <a:extLst>
                <a:ext uri="{FF2B5EF4-FFF2-40B4-BE49-F238E27FC236}">
                  <a16:creationId xmlns:a16="http://schemas.microsoft.com/office/drawing/2014/main" id="{EBCEB80B-EDFD-45C3-BD70-80F3EB21A9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3339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14345" name="AutoShape 23">
              <a:extLst>
                <a:ext uri="{FF2B5EF4-FFF2-40B4-BE49-F238E27FC236}">
                  <a16:creationId xmlns:a16="http://schemas.microsoft.com/office/drawing/2014/main" id="{788C1D0B-43BE-406D-A237-011801F3A4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0" y="3157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14346" name="AutoShape 24">
              <a:extLst>
                <a:ext uri="{FF2B5EF4-FFF2-40B4-BE49-F238E27FC236}">
                  <a16:creationId xmlns:a16="http://schemas.microsoft.com/office/drawing/2014/main" id="{F077FF65-7D2E-4A49-9476-6C213E1C78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7" y="2930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cxnSp>
          <p:nvCxnSpPr>
            <p:cNvPr id="14347" name="AutoShape 25">
              <a:extLst>
                <a:ext uri="{FF2B5EF4-FFF2-40B4-BE49-F238E27FC236}">
                  <a16:creationId xmlns:a16="http://schemas.microsoft.com/office/drawing/2014/main" id="{57A8006F-FC11-48D0-AD48-296F25EFA873}"/>
                </a:ext>
              </a:extLst>
            </p:cNvPr>
            <p:cNvCxnSpPr>
              <a:cxnSpLocks noChangeShapeType="1"/>
              <a:stCxn id="14343" idx="7"/>
              <a:endCxn id="14344" idx="1"/>
            </p:cNvCxnSpPr>
            <p:nvPr/>
          </p:nvCxnSpPr>
          <p:spPr bwMode="auto">
            <a:xfrm rot="-5400000">
              <a:off x="3336" y="3115"/>
              <a:ext cx="136" cy="612"/>
            </a:xfrm>
            <a:prstGeom prst="curvedConnector3">
              <a:avLst>
                <a:gd name="adj1" fmla="val 216176"/>
              </a:avLst>
            </a:prstGeom>
            <a:noFill/>
            <a:ln w="25400">
              <a:solidFill>
                <a:srgbClr val="66FF33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348" name="AutoShape 26">
              <a:extLst>
                <a:ext uri="{FF2B5EF4-FFF2-40B4-BE49-F238E27FC236}">
                  <a16:creationId xmlns:a16="http://schemas.microsoft.com/office/drawing/2014/main" id="{53ACD398-F390-4490-B618-2DB5C951A8D0}"/>
                </a:ext>
              </a:extLst>
            </p:cNvPr>
            <p:cNvCxnSpPr>
              <a:cxnSpLocks noChangeShapeType="1"/>
              <a:stCxn id="14344" idx="3"/>
              <a:endCxn id="14343" idx="5"/>
            </p:cNvCxnSpPr>
            <p:nvPr/>
          </p:nvCxnSpPr>
          <p:spPr bwMode="auto">
            <a:xfrm rot="5400000">
              <a:off x="3336" y="3183"/>
              <a:ext cx="136" cy="612"/>
            </a:xfrm>
            <a:prstGeom prst="curvedConnector3">
              <a:avLst>
                <a:gd name="adj1" fmla="val 216176"/>
              </a:avLst>
            </a:prstGeom>
            <a:noFill/>
            <a:ln w="25400">
              <a:solidFill>
                <a:srgbClr val="66FF33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349" name="AutoShape 27">
              <a:extLst>
                <a:ext uri="{FF2B5EF4-FFF2-40B4-BE49-F238E27FC236}">
                  <a16:creationId xmlns:a16="http://schemas.microsoft.com/office/drawing/2014/main" id="{83D62194-939A-42D0-91E4-138A0B330F87}"/>
                </a:ext>
              </a:extLst>
            </p:cNvPr>
            <p:cNvCxnSpPr>
              <a:cxnSpLocks noChangeShapeType="1"/>
              <a:stCxn id="14345" idx="2"/>
              <a:endCxn id="14344" idx="6"/>
            </p:cNvCxnSpPr>
            <p:nvPr/>
          </p:nvCxnSpPr>
          <p:spPr bwMode="auto">
            <a:xfrm flipH="1">
              <a:off x="3792" y="3205"/>
              <a:ext cx="358" cy="182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350" name="AutoShape 28">
              <a:extLst>
                <a:ext uri="{FF2B5EF4-FFF2-40B4-BE49-F238E27FC236}">
                  <a16:creationId xmlns:a16="http://schemas.microsoft.com/office/drawing/2014/main" id="{DD078BAB-9746-4249-AA14-89A1F8AE8D68}"/>
                </a:ext>
              </a:extLst>
            </p:cNvPr>
            <p:cNvCxnSpPr>
              <a:cxnSpLocks noChangeShapeType="1"/>
              <a:stCxn id="14345" idx="7"/>
              <a:endCxn id="14346" idx="1"/>
            </p:cNvCxnSpPr>
            <p:nvPr/>
          </p:nvCxnSpPr>
          <p:spPr bwMode="auto">
            <a:xfrm rot="-5400000">
              <a:off x="4538" y="2638"/>
              <a:ext cx="227" cy="839"/>
            </a:xfrm>
            <a:prstGeom prst="curvedConnector3">
              <a:avLst>
                <a:gd name="adj1" fmla="val 112333"/>
              </a:avLst>
            </a:prstGeom>
            <a:noFill/>
            <a:ln w="25400">
              <a:solidFill>
                <a:srgbClr val="66FF33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351" name="AutoShape 29">
              <a:extLst>
                <a:ext uri="{FF2B5EF4-FFF2-40B4-BE49-F238E27FC236}">
                  <a16:creationId xmlns:a16="http://schemas.microsoft.com/office/drawing/2014/main" id="{7635AB7F-5E25-4920-9C58-46C1705F806B}"/>
                </a:ext>
              </a:extLst>
            </p:cNvPr>
            <p:cNvCxnSpPr>
              <a:cxnSpLocks noChangeShapeType="1"/>
              <a:stCxn id="14345" idx="5"/>
              <a:endCxn id="14346" idx="3"/>
            </p:cNvCxnSpPr>
            <p:nvPr/>
          </p:nvCxnSpPr>
          <p:spPr bwMode="auto">
            <a:xfrm rot="5400000" flipH="1" flipV="1">
              <a:off x="4538" y="2706"/>
              <a:ext cx="227" cy="839"/>
            </a:xfrm>
            <a:prstGeom prst="curvedConnector3">
              <a:avLst>
                <a:gd name="adj1" fmla="val -13657"/>
              </a:avLst>
            </a:prstGeom>
            <a:noFill/>
            <a:ln w="25400">
              <a:solidFill>
                <a:srgbClr val="66FF33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203678" name="Text Box 30">
              <a:extLst>
                <a:ext uri="{FF2B5EF4-FFF2-40B4-BE49-F238E27FC236}">
                  <a16:creationId xmlns:a16="http://schemas.microsoft.com/office/drawing/2014/main" id="{7AE109B0-B53B-44EF-B9F9-EEB4810FFA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99" y="3384"/>
              <a:ext cx="240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800" b="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a</a:t>
              </a:r>
            </a:p>
          </p:txBody>
        </p:sp>
        <p:sp>
          <p:nvSpPr>
            <p:cNvPr id="2203679" name="Text Box 31">
              <a:extLst>
                <a:ext uri="{FF2B5EF4-FFF2-40B4-BE49-F238E27FC236}">
                  <a16:creationId xmlns:a16="http://schemas.microsoft.com/office/drawing/2014/main" id="{C86B171D-0D83-4543-B3CD-E3B9359154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06" y="2976"/>
              <a:ext cx="240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800" b="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b</a:t>
              </a:r>
            </a:p>
          </p:txBody>
        </p:sp>
        <p:sp>
          <p:nvSpPr>
            <p:cNvPr id="2203680" name="Text Box 32">
              <a:extLst>
                <a:ext uri="{FF2B5EF4-FFF2-40B4-BE49-F238E27FC236}">
                  <a16:creationId xmlns:a16="http://schemas.microsoft.com/office/drawing/2014/main" id="{A159ABF1-E5E4-46D7-B986-996365FB60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59" y="2795"/>
              <a:ext cx="240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800" b="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c</a:t>
              </a:r>
            </a:p>
          </p:txBody>
        </p:sp>
        <p:sp>
          <p:nvSpPr>
            <p:cNvPr id="2203681" name="Text Box 33">
              <a:extLst>
                <a:ext uri="{FF2B5EF4-FFF2-40B4-BE49-F238E27FC236}">
                  <a16:creationId xmlns:a16="http://schemas.microsoft.com/office/drawing/2014/main" id="{CED1342C-6E04-4AA4-AE6A-586F2709BE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03" y="2931"/>
              <a:ext cx="240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800" b="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d</a:t>
              </a:r>
            </a:p>
          </p:txBody>
        </p:sp>
        <p:sp>
          <p:nvSpPr>
            <p:cNvPr id="14356" name="Oval 34">
              <a:extLst>
                <a:ext uri="{FF2B5EF4-FFF2-40B4-BE49-F238E27FC236}">
                  <a16:creationId xmlns:a16="http://schemas.microsoft.com/office/drawing/2014/main" id="{8FB6B146-23C3-450B-B41D-C5CDFFED61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6" y="2704"/>
              <a:ext cx="273" cy="265"/>
            </a:xfrm>
            <a:prstGeom prst="ellipse">
              <a:avLst/>
            </a:prstGeom>
            <a:noFill/>
            <a:ln w="28575">
              <a:solidFill>
                <a:srgbClr val="66FF33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14357" name="Line 35">
              <a:extLst>
                <a:ext uri="{FF2B5EF4-FFF2-40B4-BE49-F238E27FC236}">
                  <a16:creationId xmlns:a16="http://schemas.microsoft.com/office/drawing/2014/main" id="{7582BD39-CB4D-4A25-8880-9A7A0ADE8FF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H="1" flipV="1">
              <a:off x="5216" y="2644"/>
              <a:ext cx="0" cy="137"/>
            </a:xfrm>
            <a:prstGeom prst="line">
              <a:avLst/>
            </a:prstGeom>
            <a:noFill/>
            <a:ln w="28575">
              <a:solidFill>
                <a:srgbClr val="66FF33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4342" name="Text Box 2">
            <a:extLst>
              <a:ext uri="{FF2B5EF4-FFF2-40B4-BE49-F238E27FC236}">
                <a16:creationId xmlns:a16="http://schemas.microsoft.com/office/drawing/2014/main" id="{BA11042F-BE1F-4652-AD13-CF30009C4A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9700" y="-26988"/>
            <a:ext cx="3924300" cy="457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>
                <a:latin typeface="Times New Roman" panose="02020603050405020304" pitchFamily="18" charset="0"/>
                <a:cs typeface="Arial" panose="020B0604020202020204" pitchFamily="34" charset="0"/>
                <a:sym typeface="Webdings" panose="05030102010509060703" pitchFamily="18" charset="2"/>
              </a:rPr>
              <a:t>10.1 </a:t>
            </a:r>
            <a:r>
              <a:rPr kumimoji="1" lang="en-US" altLang="zh-CN" sz="1800">
                <a:latin typeface="Times New Roman" panose="02020603050405020304" pitchFamily="18" charset="0"/>
                <a:cs typeface="Arial" panose="020B0604020202020204" pitchFamily="34" charset="0"/>
              </a:rPr>
              <a:t>Graphs and Graph Models</a:t>
            </a:r>
            <a:r>
              <a:rPr kumimoji="1" lang="en-US" altLang="zh-CN">
                <a:cs typeface="Arial" panose="020B0604020202020204" pitchFamily="34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36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036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36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036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36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036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36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036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03650" grpId="0" build="p" bldLvl="2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灯片编号占位符 1">
            <a:extLst>
              <a:ext uri="{FF2B5EF4-FFF2-40B4-BE49-F238E27FC236}">
                <a16:creationId xmlns:a16="http://schemas.microsoft.com/office/drawing/2014/main" id="{71B96BEE-6294-4069-B51C-5962A3CCEC6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9pPr>
          </a:lstStyle>
          <a:p>
            <a:fld id="{408ECCC6-61FE-4BAD-9896-55892C36CC75}" type="slidenum">
              <a:rPr lang="zh-CN" altLang="en-US" sz="1400" b="0">
                <a:latin typeface="Arial" panose="020B0604020202020204" pitchFamily="34" charset="0"/>
              </a:rPr>
              <a:pPr/>
              <a:t>8</a:t>
            </a:fld>
            <a:endParaRPr lang="en-US" altLang="zh-CN" sz="1400" b="0">
              <a:latin typeface="Arial" panose="020B0604020202020204" pitchFamily="34" charset="0"/>
            </a:endParaRPr>
          </a:p>
        </p:txBody>
      </p:sp>
      <p:sp>
        <p:nvSpPr>
          <p:cNvPr id="2155523" name="Text Box 3">
            <a:extLst>
              <a:ext uri="{FF2B5EF4-FFF2-40B4-BE49-F238E27FC236}">
                <a16:creationId xmlns:a16="http://schemas.microsoft.com/office/drawing/2014/main" id="{20E37711-5A5E-49FD-9798-73BEBD696E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750" y="571500"/>
            <a:ext cx="3952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1" hangingPunct="1">
              <a:spcBef>
                <a:spcPct val="30000"/>
              </a:spcBef>
              <a:defRPr/>
            </a:pPr>
            <a:r>
              <a:rPr kumimoji="1" lang="en-US" altLang="zh-CN" dirty="0"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Graph Models</a:t>
            </a:r>
          </a:p>
        </p:txBody>
      </p:sp>
      <p:sp>
        <p:nvSpPr>
          <p:cNvPr id="2155524" name="Line 4">
            <a:extLst>
              <a:ext uri="{FF2B5EF4-FFF2-40B4-BE49-F238E27FC236}">
                <a16:creationId xmlns:a16="http://schemas.microsoft.com/office/drawing/2014/main" id="{C5A22FD2-2F9B-4F77-8450-C8EC0C288BFF}"/>
              </a:ext>
            </a:extLst>
          </p:cNvPr>
          <p:cNvSpPr>
            <a:spLocks noChangeShapeType="1"/>
          </p:cNvSpPr>
          <p:nvPr/>
        </p:nvSpPr>
        <p:spPr bwMode="auto">
          <a:xfrm>
            <a:off x="428625" y="1000125"/>
            <a:ext cx="187325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5525" name="Text Box 5">
            <a:extLst>
              <a:ext uri="{FF2B5EF4-FFF2-40B4-BE49-F238E27FC236}">
                <a16:creationId xmlns:a16="http://schemas.microsoft.com/office/drawing/2014/main" id="{0A24D819-D567-4947-B1FA-21E05149DC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750" y="1143000"/>
            <a:ext cx="8604250" cy="520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1pPr>
            <a:lvl2pPr marL="9144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    </a:t>
            </a:r>
            <a:r>
              <a:rPr kumimoji="1" lang="en-US" altLang="zh-CN">
                <a:solidFill>
                  <a:srgbClr val="99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Problems in almost every conceivable discipline can be solved using graph models.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For example,</a:t>
            </a:r>
          </a:p>
          <a:p>
            <a:pPr lvl="1" eaLnBrk="1" hangingPunct="1">
              <a:spcBef>
                <a:spcPct val="50000"/>
              </a:spcBef>
              <a:buFont typeface="Wingdings" panose="05000000000000000000" pitchFamily="2" charset="2"/>
              <a:buChar char="ü"/>
            </a:pPr>
            <a:r>
              <a:rPr kumimoji="1" lang="en-US" altLang="zh-CN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  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Niche overlap Graphs in Ecology</a:t>
            </a:r>
          </a:p>
          <a:p>
            <a:pPr lvl="1" eaLnBrk="1" hangingPunct="1">
              <a:spcBef>
                <a:spcPct val="50000"/>
              </a:spcBef>
              <a:buFont typeface="Wingdings" panose="05000000000000000000" pitchFamily="2" charset="2"/>
              <a:buChar char="ü"/>
            </a:pP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Influence Graphs</a:t>
            </a:r>
          </a:p>
          <a:p>
            <a:pPr lvl="1" eaLnBrk="1" hangingPunct="1">
              <a:spcBef>
                <a:spcPct val="50000"/>
              </a:spcBef>
              <a:buFont typeface="Wingdings" panose="05000000000000000000" pitchFamily="2" charset="2"/>
              <a:buChar char="ü"/>
            </a:pP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The Hollywood Graph</a:t>
            </a:r>
          </a:p>
          <a:p>
            <a:pPr lvl="1" eaLnBrk="1" hangingPunct="1">
              <a:spcBef>
                <a:spcPct val="50000"/>
              </a:spcBef>
              <a:buFont typeface="Wingdings" panose="05000000000000000000" pitchFamily="2" charset="2"/>
              <a:buChar char="ü"/>
            </a:pP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Round-Robin Tournament</a:t>
            </a:r>
          </a:p>
          <a:p>
            <a:pPr lvl="1" eaLnBrk="1" hangingPunct="1">
              <a:spcBef>
                <a:spcPct val="50000"/>
              </a:spcBef>
              <a:buFont typeface="Wingdings" panose="05000000000000000000" pitchFamily="2" charset="2"/>
              <a:buChar char="ü"/>
            </a:pP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The Web Graph</a:t>
            </a:r>
          </a:p>
          <a:p>
            <a:pPr lvl="1" eaLnBrk="1" hangingPunct="1">
              <a:spcBef>
                <a:spcPct val="50000"/>
              </a:spcBef>
              <a:buFont typeface="Wingdings" panose="05000000000000000000" pitchFamily="2" charset="2"/>
              <a:buChar char="ü"/>
            </a:pP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……</a:t>
            </a:r>
            <a:endParaRPr kumimoji="1" lang="en-US" altLang="zh-CN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endParaRPr kumimoji="1" lang="zh-CN" altLang="en-US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5366" name="Text Box 2">
            <a:extLst>
              <a:ext uri="{FF2B5EF4-FFF2-40B4-BE49-F238E27FC236}">
                <a16:creationId xmlns:a16="http://schemas.microsoft.com/office/drawing/2014/main" id="{5ABDEEA1-85F1-48C7-938D-A88E2A7ADA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9700" y="-26988"/>
            <a:ext cx="3924300" cy="457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>
                <a:latin typeface="Times New Roman" panose="02020603050405020304" pitchFamily="18" charset="0"/>
                <a:cs typeface="Arial" panose="020B0604020202020204" pitchFamily="34" charset="0"/>
                <a:sym typeface="Webdings" panose="05030102010509060703" pitchFamily="18" charset="2"/>
              </a:rPr>
              <a:t>10.1 </a:t>
            </a:r>
            <a:r>
              <a:rPr kumimoji="1" lang="en-US" altLang="zh-CN" sz="1800">
                <a:latin typeface="Times New Roman" panose="02020603050405020304" pitchFamily="18" charset="0"/>
                <a:cs typeface="Arial" panose="020B0604020202020204" pitchFamily="34" charset="0"/>
              </a:rPr>
              <a:t>Graphs and Graph Models</a:t>
            </a:r>
            <a:r>
              <a:rPr kumimoji="1" lang="en-US" altLang="zh-CN">
                <a:cs typeface="Arial" panose="020B0604020202020204" pitchFamily="34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5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1555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5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155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5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15552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5523" grpId="0" autoUpdateAnimBg="0"/>
      <p:bldP spid="2155525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灯片编号占位符 1">
            <a:extLst>
              <a:ext uri="{FF2B5EF4-FFF2-40B4-BE49-F238E27FC236}">
                <a16:creationId xmlns:a16="http://schemas.microsoft.com/office/drawing/2014/main" id="{86007B83-C557-4566-831F-5D0FF654E33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9pPr>
          </a:lstStyle>
          <a:p>
            <a:fld id="{87AAD9C5-72F3-4B6A-A818-B1E306A203AE}" type="slidenum">
              <a:rPr lang="zh-CN" altLang="en-US" sz="1400" b="0">
                <a:latin typeface="Arial" panose="020B0604020202020204" pitchFamily="34" charset="0"/>
              </a:rPr>
              <a:pPr/>
              <a:t>9</a:t>
            </a:fld>
            <a:endParaRPr lang="en-US" altLang="zh-CN" sz="1400" b="0">
              <a:latin typeface="Arial" panose="020B0604020202020204" pitchFamily="34" charset="0"/>
            </a:endParaRPr>
          </a:p>
        </p:txBody>
      </p:sp>
      <p:sp>
        <p:nvSpPr>
          <p:cNvPr id="2156547" name="Text Box 3">
            <a:extLst>
              <a:ext uri="{FF2B5EF4-FFF2-40B4-BE49-F238E27FC236}">
                <a16:creationId xmlns:a16="http://schemas.microsoft.com/office/drawing/2014/main" id="{A0E33362-5369-46E7-B047-5D51541D90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571500"/>
            <a:ext cx="83058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〖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1</a:t>
            </a:r>
            <a:r>
              <a:rPr kumimoji="1" lang="en-US" altLang="zh-CN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〗 </a:t>
            </a:r>
            <a:r>
              <a:rPr kumimoji="1"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How can we represent a network of (bi-directional) railways connecting a set of cities?</a:t>
            </a:r>
          </a:p>
        </p:txBody>
      </p:sp>
      <p:sp>
        <p:nvSpPr>
          <p:cNvPr id="2156548" name="Text Box 4">
            <a:extLst>
              <a:ext uri="{FF2B5EF4-FFF2-40B4-BE49-F238E27FC236}">
                <a16:creationId xmlns:a16="http://schemas.microsoft.com/office/drawing/2014/main" id="{BFC8ECBF-74D9-494F-9C21-4168EDBE0D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651000"/>
            <a:ext cx="830580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i="1">
                <a:solidFill>
                  <a:srgbClr val="33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Solution: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We should use a </a:t>
            </a:r>
            <a:r>
              <a:rPr lang="en-US" altLang="zh-CN">
                <a:solidFill>
                  <a:srgbClr val="FF9933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simple graph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with an edge {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} indicating a </a:t>
            </a:r>
            <a:r>
              <a:rPr lang="en-US" altLang="zh-CN">
                <a:solidFill>
                  <a:srgbClr val="FF9933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direct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train connection between cities 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and 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.</a:t>
            </a:r>
            <a:endParaRPr kumimoji="1"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Group 5">
            <a:extLst>
              <a:ext uri="{FF2B5EF4-FFF2-40B4-BE49-F238E27FC236}">
                <a16:creationId xmlns:a16="http://schemas.microsoft.com/office/drawing/2014/main" id="{934C9585-00A0-441F-AE65-37EF721DAAA5}"/>
              </a:ext>
            </a:extLst>
          </p:cNvPr>
          <p:cNvGrpSpPr>
            <a:grpSpLocks/>
          </p:cNvGrpSpPr>
          <p:nvPr/>
        </p:nvGrpSpPr>
        <p:grpSpPr bwMode="auto">
          <a:xfrm>
            <a:off x="2378075" y="2874963"/>
            <a:ext cx="5002213" cy="2762250"/>
            <a:chOff x="1498" y="2341"/>
            <a:chExt cx="3151" cy="1740"/>
          </a:xfrm>
        </p:grpSpPr>
        <p:sp>
          <p:nvSpPr>
            <p:cNvPr id="17415" name="AutoShape 6">
              <a:extLst>
                <a:ext uri="{FF2B5EF4-FFF2-40B4-BE49-F238E27FC236}">
                  <a16:creationId xmlns:a16="http://schemas.microsoft.com/office/drawing/2014/main" id="{A0E09A05-5B17-4C13-BCA9-307CF615CA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9" y="2613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17416" name="AutoShape 7">
              <a:extLst>
                <a:ext uri="{FF2B5EF4-FFF2-40B4-BE49-F238E27FC236}">
                  <a16:creationId xmlns:a16="http://schemas.microsoft.com/office/drawing/2014/main" id="{14F8A462-5190-4E88-96C6-801E786F98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5" y="3917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2156552" name="Text Box 8">
              <a:extLst>
                <a:ext uri="{FF2B5EF4-FFF2-40B4-BE49-F238E27FC236}">
                  <a16:creationId xmlns:a16="http://schemas.microsoft.com/office/drawing/2014/main" id="{93FF95FD-9E6D-4098-BC35-5F3F93FED8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05" y="2730"/>
              <a:ext cx="1200" cy="28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dirty="0">
                  <a:solidFill>
                    <a:schemeClr val="accent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Beijing</a:t>
              </a:r>
            </a:p>
          </p:txBody>
        </p:sp>
        <p:sp>
          <p:nvSpPr>
            <p:cNvPr id="2156553" name="Text Box 9">
              <a:extLst>
                <a:ext uri="{FF2B5EF4-FFF2-40B4-BE49-F238E27FC236}">
                  <a16:creationId xmlns:a16="http://schemas.microsoft.com/office/drawing/2014/main" id="{325AE488-FD06-4008-A232-76625AB561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98" y="2523"/>
              <a:ext cx="772" cy="28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>
                  <a:solidFill>
                    <a:schemeClr val="accent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Xi’an</a:t>
              </a:r>
            </a:p>
          </p:txBody>
        </p:sp>
        <p:sp>
          <p:nvSpPr>
            <p:cNvPr id="2156554" name="Text Box 10">
              <a:extLst>
                <a:ext uri="{FF2B5EF4-FFF2-40B4-BE49-F238E27FC236}">
                  <a16:creationId xmlns:a16="http://schemas.microsoft.com/office/drawing/2014/main" id="{02EEA0F4-8375-4BC4-99D8-B4F20A3540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98" y="3793"/>
              <a:ext cx="1407" cy="28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>
                  <a:solidFill>
                    <a:schemeClr val="accent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Hangzhou</a:t>
              </a:r>
            </a:p>
          </p:txBody>
        </p:sp>
        <p:sp>
          <p:nvSpPr>
            <p:cNvPr id="2156555" name="Text Box 11">
              <a:extLst>
                <a:ext uri="{FF2B5EF4-FFF2-40B4-BE49-F238E27FC236}">
                  <a16:creationId xmlns:a16="http://schemas.microsoft.com/office/drawing/2014/main" id="{E62FB68B-A778-4327-B394-A1E950A839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86" y="3248"/>
              <a:ext cx="908" cy="28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>
                  <a:solidFill>
                    <a:schemeClr val="accent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Shanghai</a:t>
              </a:r>
            </a:p>
          </p:txBody>
        </p:sp>
        <p:cxnSp>
          <p:nvCxnSpPr>
            <p:cNvPr id="17421" name="AutoShape 12">
              <a:extLst>
                <a:ext uri="{FF2B5EF4-FFF2-40B4-BE49-F238E27FC236}">
                  <a16:creationId xmlns:a16="http://schemas.microsoft.com/office/drawing/2014/main" id="{D60B5B2B-F1D3-4CFF-8042-E85613ADBB60}"/>
                </a:ext>
              </a:extLst>
            </p:cNvPr>
            <p:cNvCxnSpPr>
              <a:cxnSpLocks noChangeShapeType="1"/>
              <a:stCxn id="17425" idx="5"/>
              <a:endCxn id="17424" idx="1"/>
            </p:cNvCxnSpPr>
            <p:nvPr/>
          </p:nvCxnSpPr>
          <p:spPr bwMode="auto">
            <a:xfrm flipH="1" flipV="1">
              <a:off x="2692" y="2809"/>
              <a:ext cx="340" cy="567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422" name="AutoShape 13">
              <a:extLst>
                <a:ext uri="{FF2B5EF4-FFF2-40B4-BE49-F238E27FC236}">
                  <a16:creationId xmlns:a16="http://schemas.microsoft.com/office/drawing/2014/main" id="{7351B757-85DE-4F43-A669-DE602EB8D097}"/>
                </a:ext>
              </a:extLst>
            </p:cNvPr>
            <p:cNvCxnSpPr>
              <a:cxnSpLocks noChangeShapeType="1"/>
              <a:stCxn id="17424" idx="1"/>
              <a:endCxn id="2156553" idx="3"/>
            </p:cNvCxnSpPr>
            <p:nvPr/>
          </p:nvCxnSpPr>
          <p:spPr bwMode="auto">
            <a:xfrm flipH="1" flipV="1">
              <a:off x="2270" y="2667"/>
              <a:ext cx="422" cy="142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423" name="AutoShape 14">
              <a:extLst>
                <a:ext uri="{FF2B5EF4-FFF2-40B4-BE49-F238E27FC236}">
                  <a16:creationId xmlns:a16="http://schemas.microsoft.com/office/drawing/2014/main" id="{602DADA3-C279-4495-BFE3-17D49E990CA1}"/>
                </a:ext>
              </a:extLst>
            </p:cNvPr>
            <p:cNvCxnSpPr>
              <a:cxnSpLocks noChangeShapeType="1"/>
              <a:stCxn id="17425" idx="3"/>
              <a:endCxn id="17416" idx="7"/>
            </p:cNvCxnSpPr>
            <p:nvPr/>
          </p:nvCxnSpPr>
          <p:spPr bwMode="auto">
            <a:xfrm flipH="1">
              <a:off x="2607" y="3376"/>
              <a:ext cx="357" cy="555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7424" name="AutoShape 15">
              <a:extLst>
                <a:ext uri="{FF2B5EF4-FFF2-40B4-BE49-F238E27FC236}">
                  <a16:creationId xmlns:a16="http://schemas.microsoft.com/office/drawing/2014/main" id="{4AF0BEE7-D6F5-4FA7-AC3A-BD14A6C714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8" y="2795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17425" name="AutoShape 16">
              <a:extLst>
                <a:ext uri="{FF2B5EF4-FFF2-40B4-BE49-F238E27FC236}">
                  <a16:creationId xmlns:a16="http://schemas.microsoft.com/office/drawing/2014/main" id="{628FE63B-1675-4B95-AE81-983CD5927B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0" y="3294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sp>
          <p:nvSpPr>
            <p:cNvPr id="17426" name="AutoShape 17">
              <a:extLst>
                <a:ext uri="{FF2B5EF4-FFF2-40B4-BE49-F238E27FC236}">
                  <a16:creationId xmlns:a16="http://schemas.microsoft.com/office/drawing/2014/main" id="{57178813-DB6E-46E8-9E88-FFA02631DD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3" y="2386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ea typeface="楷体_GB2312" pitchFamily="49" charset="-122"/>
              </a:endParaRPr>
            </a:p>
          </p:txBody>
        </p:sp>
        <p:cxnSp>
          <p:nvCxnSpPr>
            <p:cNvPr id="17427" name="AutoShape 18">
              <a:extLst>
                <a:ext uri="{FF2B5EF4-FFF2-40B4-BE49-F238E27FC236}">
                  <a16:creationId xmlns:a16="http://schemas.microsoft.com/office/drawing/2014/main" id="{A771F20C-0F32-4938-8195-665244843210}"/>
                </a:ext>
              </a:extLst>
            </p:cNvPr>
            <p:cNvCxnSpPr>
              <a:cxnSpLocks noChangeShapeType="1"/>
              <a:stCxn id="17426" idx="2"/>
              <a:endCxn id="17424" idx="7"/>
            </p:cNvCxnSpPr>
            <p:nvPr/>
          </p:nvCxnSpPr>
          <p:spPr bwMode="auto">
            <a:xfrm flipH="1">
              <a:off x="2760" y="2434"/>
              <a:ext cx="553" cy="375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156563" name="Text Box 19">
              <a:extLst>
                <a:ext uri="{FF2B5EF4-FFF2-40B4-BE49-F238E27FC236}">
                  <a16:creationId xmlns:a16="http://schemas.microsoft.com/office/drawing/2014/main" id="{417FD933-F217-47A9-9D10-3229B551A4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49" y="2341"/>
              <a:ext cx="1200" cy="28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>
                  <a:solidFill>
                    <a:schemeClr val="accent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Haebin</a:t>
              </a:r>
            </a:p>
          </p:txBody>
        </p:sp>
        <p:cxnSp>
          <p:nvCxnSpPr>
            <p:cNvPr id="17429" name="AutoShape 20">
              <a:extLst>
                <a:ext uri="{FF2B5EF4-FFF2-40B4-BE49-F238E27FC236}">
                  <a16:creationId xmlns:a16="http://schemas.microsoft.com/office/drawing/2014/main" id="{ABBE8722-2482-49B3-A193-CD2F7AAB4B2E}"/>
                </a:ext>
              </a:extLst>
            </p:cNvPr>
            <p:cNvCxnSpPr>
              <a:cxnSpLocks noChangeShapeType="1"/>
              <a:stCxn id="17425" idx="2"/>
              <a:endCxn id="2156553" idx="3"/>
            </p:cNvCxnSpPr>
            <p:nvPr/>
          </p:nvCxnSpPr>
          <p:spPr bwMode="auto">
            <a:xfrm flipH="1" flipV="1">
              <a:off x="2270" y="2667"/>
              <a:ext cx="680" cy="675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7414" name="Text Box 2">
            <a:extLst>
              <a:ext uri="{FF2B5EF4-FFF2-40B4-BE49-F238E27FC236}">
                <a16:creationId xmlns:a16="http://schemas.microsoft.com/office/drawing/2014/main" id="{D7A72345-4EF5-4635-AE35-24FD5EAA96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9700" y="-26988"/>
            <a:ext cx="3924300" cy="457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>
                <a:latin typeface="Times New Roman" panose="02020603050405020304" pitchFamily="18" charset="0"/>
                <a:cs typeface="Arial" panose="020B0604020202020204" pitchFamily="34" charset="0"/>
                <a:sym typeface="Webdings" panose="05030102010509060703" pitchFamily="18" charset="2"/>
              </a:rPr>
              <a:t>10.1 </a:t>
            </a:r>
            <a:r>
              <a:rPr kumimoji="1" lang="en-US" altLang="zh-CN" sz="1800">
                <a:latin typeface="Times New Roman" panose="02020603050405020304" pitchFamily="18" charset="0"/>
                <a:cs typeface="Arial" panose="020B0604020202020204" pitchFamily="34" charset="0"/>
              </a:rPr>
              <a:t>Graphs and Graph Models</a:t>
            </a:r>
            <a:r>
              <a:rPr kumimoji="1" lang="en-US" altLang="zh-CN">
                <a:cs typeface="Arial" panose="020B0604020202020204" pitchFamily="34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6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5654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6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5654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6547" grpId="0" autoUpdateAnimBg="0"/>
      <p:bldP spid="2156548" grpId="0" autoUpdateAnimBg="0"/>
    </p:bldLst>
  </p:timing>
</p:sld>
</file>

<file path=ppt/theme/theme1.xml><?xml version="1.0" encoding="utf-8"?>
<a:theme xmlns:a="http://schemas.openxmlformats.org/drawingml/2006/main" name="Double Lines">
  <a:themeElements>
    <a:clrScheme name="">
      <a:dk1>
        <a:srgbClr val="000000"/>
      </a:dk1>
      <a:lt1>
        <a:srgbClr val="CCECFF"/>
      </a:lt1>
      <a:dk2>
        <a:srgbClr val="006699"/>
      </a:dk2>
      <a:lt2>
        <a:srgbClr val="FFFFCC"/>
      </a:lt2>
      <a:accent1>
        <a:srgbClr val="FFCC00"/>
      </a:accent1>
      <a:accent2>
        <a:srgbClr val="6666FF"/>
      </a:accent2>
      <a:accent3>
        <a:srgbClr val="E2F4FF"/>
      </a:accent3>
      <a:accent4>
        <a:srgbClr val="000000"/>
      </a:accent4>
      <a:accent5>
        <a:srgbClr val="FFE2AA"/>
      </a:accent5>
      <a:accent6>
        <a:srgbClr val="5C5CE7"/>
      </a:accent6>
      <a:hlink>
        <a:srgbClr val="FFCC00"/>
      </a:hlink>
      <a:folHlink>
        <a:srgbClr val="006666"/>
      </a:folHlink>
    </a:clrScheme>
    <a:fontScheme name="Double Line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457200" marR="0" indent="-457200" algn="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 typeface="Wingdings" pitchFamily="2" charset="2"/>
          <a:buChar char="Ø"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楷体_GB2312" pitchFamily="49" charset="-122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457200" marR="0" indent="-457200" algn="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 typeface="Wingdings" pitchFamily="2" charset="2"/>
          <a:buChar char="Ø"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楷体_GB2312" pitchFamily="49" charset="-122"/>
            <a:ea typeface="楷体_GB2312" pitchFamily="49" charset="-122"/>
          </a:defRPr>
        </a:defPPr>
      </a:lstStyle>
    </a:lnDef>
  </a:objectDefaults>
  <a:extraClrSchemeLst>
    <a:extraClrScheme>
      <a:clrScheme name="Double Lines 1">
        <a:dk1>
          <a:srgbClr val="000000"/>
        </a:dk1>
        <a:lt1>
          <a:srgbClr val="FFFFFF"/>
        </a:lt1>
        <a:dk2>
          <a:srgbClr val="990066"/>
        </a:dk2>
        <a:lt2>
          <a:srgbClr val="00CCCC"/>
        </a:lt2>
        <a:accent1>
          <a:srgbClr val="D60093"/>
        </a:accent1>
        <a:accent2>
          <a:srgbClr val="FFFF66"/>
        </a:accent2>
        <a:accent3>
          <a:srgbClr val="CAAAB8"/>
        </a:accent3>
        <a:accent4>
          <a:srgbClr val="DADADA"/>
        </a:accent4>
        <a:accent5>
          <a:srgbClr val="E8AAC8"/>
        </a:accent5>
        <a:accent6>
          <a:srgbClr val="E7E75C"/>
        </a:accent6>
        <a:hlink>
          <a:srgbClr val="FF9933"/>
        </a:hlink>
        <a:folHlink>
          <a:srgbClr val="FF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ouble Lines 2">
        <a:dk1>
          <a:srgbClr val="000000"/>
        </a:dk1>
        <a:lt1>
          <a:srgbClr val="FFFFCC"/>
        </a:lt1>
        <a:dk2>
          <a:srgbClr val="996600"/>
        </a:dk2>
        <a:lt2>
          <a:srgbClr val="FFFFCC"/>
        </a:lt2>
        <a:accent1>
          <a:srgbClr val="FFCC00"/>
        </a:accent1>
        <a:accent2>
          <a:srgbClr val="6666FF"/>
        </a:accent2>
        <a:accent3>
          <a:srgbClr val="FFFFE2"/>
        </a:accent3>
        <a:accent4>
          <a:srgbClr val="000000"/>
        </a:accent4>
        <a:accent5>
          <a:srgbClr val="FFE2AA"/>
        </a:accent5>
        <a:accent6>
          <a:srgbClr val="5C5CE7"/>
        </a:accent6>
        <a:hlink>
          <a:srgbClr val="999933"/>
        </a:hlink>
        <a:folHlink>
          <a:srgbClr val="99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ouble Lines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EAEAEA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878787"/>
        </a:accent6>
        <a:hlink>
          <a:srgbClr val="5F5F5F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C:\MSOFFICE\Templates\Presentation Designs\Double Lines.pot</Template>
  <TotalTime>0</TotalTime>
  <Words>2144</Words>
  <Application>Microsoft Office PowerPoint</Application>
  <PresentationFormat>全屏显示(4:3)</PresentationFormat>
  <Paragraphs>360</Paragraphs>
  <Slides>34</Slides>
  <Notes>17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34</vt:i4>
      </vt:variant>
    </vt:vector>
  </HeadingPairs>
  <TitlesOfParts>
    <vt:vector size="49" baseType="lpstr">
      <vt:lpstr>cajcd fnta1</vt:lpstr>
      <vt:lpstr>Monotype Sorts</vt:lpstr>
      <vt:lpstr>楷体_GB2312</vt:lpstr>
      <vt:lpstr>宋体</vt:lpstr>
      <vt:lpstr>Arial</vt:lpstr>
      <vt:lpstr>Symbol</vt:lpstr>
      <vt:lpstr>Tahoma</vt:lpstr>
      <vt:lpstr>Times New Roman</vt:lpstr>
      <vt:lpstr>Webdings</vt:lpstr>
      <vt:lpstr>Wingdings</vt:lpstr>
      <vt:lpstr>Double Lines</vt:lpstr>
      <vt:lpstr>Clip</vt:lpstr>
      <vt:lpstr>公式</vt:lpstr>
      <vt:lpstr>Equation</vt:lpstr>
      <vt:lpstr>Equation.3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lastModifiedBy/>
  <cp:revision>1</cp:revision>
  <dcterms:created xsi:type="dcterms:W3CDTF">2022-05-04T10:31:32Z</dcterms:created>
  <dcterms:modified xsi:type="dcterms:W3CDTF">2022-05-04T10:34:59Z</dcterms:modified>
</cp:coreProperties>
</file>