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34" r:id="rId2"/>
    <p:sldId id="500" r:id="rId3"/>
    <p:sldId id="501" r:id="rId4"/>
    <p:sldId id="538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39" r:id="rId16"/>
    <p:sldId id="512" r:id="rId17"/>
    <p:sldId id="513" r:id="rId18"/>
    <p:sldId id="514" r:id="rId19"/>
    <p:sldId id="515" r:id="rId20"/>
    <p:sldId id="516" r:id="rId21"/>
    <p:sldId id="535" r:id="rId22"/>
    <p:sldId id="519" r:id="rId23"/>
    <p:sldId id="541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42" r:id="rId32"/>
    <p:sldId id="527" r:id="rId33"/>
    <p:sldId id="528" r:id="rId34"/>
    <p:sldId id="529" r:id="rId35"/>
    <p:sldId id="543" r:id="rId36"/>
    <p:sldId id="530" r:id="rId37"/>
    <p:sldId id="531" r:id="rId38"/>
    <p:sldId id="532" r:id="rId39"/>
    <p:sldId id="540" r:id="rId40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DDDDDD"/>
    <a:srgbClr val="9933FF"/>
    <a:srgbClr val="9900CC"/>
    <a:srgbClr val="6600CC"/>
    <a:srgbClr val="9900FF"/>
    <a:srgbClr val="FF7C8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60821" autoAdjust="0"/>
  </p:normalViewPr>
  <p:slideViewPr>
    <p:cSldViewPr>
      <p:cViewPr varScale="1">
        <p:scale>
          <a:sx n="62" d="100"/>
          <a:sy n="62" d="100"/>
        </p:scale>
        <p:origin x="2052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ECF03B8-694A-4CF6-BF26-C73D30B09B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4874C73-96EF-4AA2-9C8F-5773D36537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D9BC329-FDFA-4DD2-B273-F5C54029E3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6B6C71B-0CD3-479E-AFE6-56D2B1388E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F00E799-F5CB-4727-B817-0B0CA154A5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65A011C-1839-4840-AC76-F3A7FBFBA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671F2B-AAD1-447F-93B1-CB14B9C218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11462204-C957-489B-88C7-069EB49439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7CB59EA-50A1-4C6A-AD03-03A10335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D4C7E39C-1DC5-4752-8293-A302AB71A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7295BC8-2A02-44AD-AC4F-3D53E44C9AC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7ECBD293-B0C6-4D49-A703-C2433DE877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E60439DE-E43D-49D0-89AE-89DADC1AC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71A24BC5-2EFB-4C1C-BF7E-C9C42296F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67230DD-AFEC-4B9D-B0A2-E141A816A72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D6CDF83E-D005-496C-AEA8-863FAF5FA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CD010882-63D4-4023-B6A6-12E355B0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0A9412C4-B66E-4935-A560-153E0D169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EE551B-6D13-4BAF-AB83-0F36CE46CC6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6047FD8-170E-4ABB-9562-C18866C91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E5B9F6D-C5FE-4097-B4E9-6F3598D18C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C6BE56D-8D59-4B45-9988-9238ECDE4A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32C0D67-C7C2-4CA4-9FA5-A4D73C1CC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997582D5-98B6-433E-8406-BD166E695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9AABE3F7-8608-45CD-8884-DE6C58FE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04D5FE9E-2991-4C84-837F-2F658EFD4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C2B88C-631E-4D48-9FF8-04132B7912C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79DEEFF-2D34-4B5E-AF2B-90DE49928A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D73A64B3-3F79-4D36-88E7-C9594B43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F5C17CC8-BCD4-43E8-9107-C4ABD9FDC8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49F0FE7-C7A1-4EE3-B430-B3AC469F44B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2EE938BA-9739-4029-9A5F-FBF984D2D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F91268C5-3EF6-4C23-820A-213434AF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F145B090-322B-4A34-B5BD-0C2A01DC8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681ADB2-2004-4575-BCFF-D0A2B132143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3E6272BB-3E87-4DCE-8E8E-2047AE9A7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C8B07948-9408-4F9B-BB9B-BBA6F6352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1399DB0A-BBBC-4427-B5CA-F0AE4BA13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BA92896-E379-4C77-B2CF-37B5E1B4CF9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21932B79-DA69-4E03-BD45-6EA1DB99D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08C81E10-742E-4462-A9CF-B59D0828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9C968AF1-6FF8-420D-B6C6-3ED7546D1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EB66872-80DE-4A08-BDDC-33BC5E19495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3F96D97B-321C-42C8-BCC2-C3A1F0F3C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191FE046-FC73-4A6B-A4C0-FF7589E3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FAE26AB5-4D05-4A0D-8937-80D6B3521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ECFFDE-89C5-4FFB-8282-7D832B7333F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D75C2A07-DCDE-44ED-B7B3-B9C9CE14D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17E7D27E-4F23-4EF4-B8A3-A6A42731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30DEE13E-FA3B-4FA2-A98D-CB04FAC39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687E5CB-B36B-4FE4-A106-E5AA6D97617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71E25DBF-9AD7-4A09-A0CC-436CC29B8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F466271F-1798-4082-A88C-8DFA0877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A466DF08-D423-40A3-955B-73DAD2B0C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F0E0F74-EE6A-4D43-955D-0353EEBC9D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5467E7CC-A711-4D93-A06D-0B29F1AB81A3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916763D-58EC-440A-85B0-FCDC588A6D6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0359CD0E-6808-4ECB-A52C-7D54E03DD38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512941-C070-4B13-A410-5A4B57B1D5A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2615D2-5568-4AC2-BAA7-BE3FE3A19D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3CFB890-A000-43AB-B077-F7A3A507F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B9364-ED96-4176-9164-A0C02546B5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53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C86F656-45AB-45D5-95B2-FEEFB6CE92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24F28-1921-4778-9FEC-0B1E0EB02B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20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32B0F61-79D9-4CFC-B6A3-CC42EB8CBC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65016-7AFA-42FA-BD69-0A5EBF72F4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11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776E05-DC67-466B-90E0-DEB3B2766F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DF717-1AB1-4EEC-9391-B43C64D69C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51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4D6AA65-BD30-408F-8007-7B7D7AD5EC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C56E2-9D24-4578-8F93-8F8EB0DABA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0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9F761FF-73C7-4F10-B56B-B2FA0C744A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BE5C-35C3-44EA-8376-42BA9E1D99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7357056-F691-4C7F-B65F-36504ABE2B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3075A-9DF5-4512-9D31-5B2D28FA88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82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F478622-DECA-477E-8AFE-9114894215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2676C-14D2-45D2-BCBA-00460C8AC3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17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A4AEB37-A574-402D-9F44-49CA1E659E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C9E73-868C-4202-AA5F-F89D72C308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8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CBD9B95-043A-4968-862C-F83C8F5318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C75D7-6826-494E-9649-407FE095A8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46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193CF22-688C-4DBD-A5E7-C277A17C14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85889-98E8-4927-B2AE-6EB2AB701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74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13040E65-4465-498F-B90A-67A0DC8E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33BCE1BD-0E58-4033-B149-2866B36500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81D60C-ACA1-4D81-BC00-EABF39A7C5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5FAC87BB-C4DB-4BF9-ADDF-D4BF8E606E1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6B9F94D5-BD3A-4B75-ADC4-B847E3CB62F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D2DD8D19-A992-41C7-BD0D-4C4C620B8C0F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90614A2C-4C5D-42E1-9172-A3392A483B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3DA302A-BD12-4EA5-8E79-BC1A901ABE3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40514" name="Text Box 2">
            <a:extLst>
              <a:ext uri="{FF2B5EF4-FFF2-40B4-BE49-F238E27FC236}">
                <a16:creationId xmlns:a16="http://schemas.microsoft.com/office/drawing/2014/main" id="{820D0444-53FF-43AD-97DF-4A12851BB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10    Graphs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40515" name="Text Box 3">
            <a:extLst>
              <a:ext uri="{FF2B5EF4-FFF2-40B4-BE49-F238E27FC236}">
                <a16:creationId xmlns:a16="http://schemas.microsoft.com/office/drawing/2014/main" id="{04B73C60-11A1-4D0D-A62B-190383FCD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10.6    Shortest Path Problems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10.8    Graph Coloring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2065B76E-0A10-4E67-BEEB-4ACDE3FCB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9C3C40B-5FC6-4713-A26B-B102D57510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96F2731-92E7-4D6E-9088-6A1E752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73C8015A-EFD6-47F0-A962-1D482F85F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71500"/>
            <a:ext cx="83534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Question:</a:t>
            </a:r>
          </a:p>
          <a:p>
            <a:pPr eaLnBrk="1" hangingPunct="1">
              <a:spcBef>
                <a:spcPct val="3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is the sum of the entries in a row of the adjacency matrix for an undirected graph?  </a:t>
            </a:r>
          </a:p>
        </p:txBody>
      </p:sp>
      <p:sp>
        <p:nvSpPr>
          <p:cNvPr id="2211846" name="Text Box 6">
            <a:extLst>
              <a:ext uri="{FF2B5EF4-FFF2-40B4-BE49-F238E27FC236}">
                <a16:creationId xmlns:a16="http://schemas.microsoft.com/office/drawing/2014/main" id="{E597B384-7B5A-4381-BB42-CCD9A5ED1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857375"/>
            <a:ext cx="83534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number of edges incident to the vertex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which is the same as degree of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minus the number of loops at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i.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For a directed graph?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02E8846C-6E9F-4589-8C6E-FC27B658DD99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3357563"/>
            <a:ext cx="2362200" cy="1981200"/>
            <a:chOff x="3984" y="672"/>
            <a:chExt cx="1488" cy="1248"/>
          </a:xfrm>
        </p:grpSpPr>
        <p:sp>
          <p:nvSpPr>
            <p:cNvPr id="2211848" name="Text Box 8">
              <a:extLst>
                <a:ext uri="{FF2B5EF4-FFF2-40B4-BE49-F238E27FC236}">
                  <a16:creationId xmlns:a16="http://schemas.microsoft.com/office/drawing/2014/main" id="{0F90E87A-1B1D-41AB-9A10-F9F840821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6394" name="AutoShape 9">
              <a:extLst>
                <a:ext uri="{FF2B5EF4-FFF2-40B4-BE49-F238E27FC236}">
                  <a16:creationId xmlns:a16="http://schemas.microsoft.com/office/drawing/2014/main" id="{D8212EFA-AFBD-499D-8740-89F908958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395" name="AutoShape 10">
              <a:extLst>
                <a:ext uri="{FF2B5EF4-FFF2-40B4-BE49-F238E27FC236}">
                  <a16:creationId xmlns:a16="http://schemas.microsoft.com/office/drawing/2014/main" id="{93B581AC-1F79-449F-9F3A-0E7FD0BFB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396" name="AutoShape 11">
              <a:extLst>
                <a:ext uri="{FF2B5EF4-FFF2-40B4-BE49-F238E27FC236}">
                  <a16:creationId xmlns:a16="http://schemas.microsoft.com/office/drawing/2014/main" id="{38AD45E6-AFAF-4CF3-8C63-6A1F676B9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397" name="AutoShape 12">
              <a:extLst>
                <a:ext uri="{FF2B5EF4-FFF2-40B4-BE49-F238E27FC236}">
                  <a16:creationId xmlns:a16="http://schemas.microsoft.com/office/drawing/2014/main" id="{52C06809-D5C1-4715-BF67-FFCCCE1E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16398" name="AutoShape 13">
              <a:extLst>
                <a:ext uri="{FF2B5EF4-FFF2-40B4-BE49-F238E27FC236}">
                  <a16:creationId xmlns:a16="http://schemas.microsoft.com/office/drawing/2014/main" id="{15BB6C6E-C8C8-4B04-B920-8269E43072DB}"/>
                </a:ext>
              </a:extLst>
            </p:cNvPr>
            <p:cNvCxnSpPr>
              <a:cxnSpLocks noChangeShapeType="1"/>
              <a:stCxn id="16396" idx="1"/>
              <a:endCxn id="16397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AutoShape 14">
              <a:extLst>
                <a:ext uri="{FF2B5EF4-FFF2-40B4-BE49-F238E27FC236}">
                  <a16:creationId xmlns:a16="http://schemas.microsoft.com/office/drawing/2014/main" id="{E502A4FE-CA7E-46C2-B98D-859B63223D5B}"/>
                </a:ext>
              </a:extLst>
            </p:cNvPr>
            <p:cNvCxnSpPr>
              <a:cxnSpLocks noChangeShapeType="1"/>
              <a:stCxn id="16395" idx="7"/>
              <a:endCxn id="16397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AutoShape 15">
              <a:extLst>
                <a:ext uri="{FF2B5EF4-FFF2-40B4-BE49-F238E27FC236}">
                  <a16:creationId xmlns:a16="http://schemas.microsoft.com/office/drawing/2014/main" id="{82FE8C9C-4519-4A0C-9AAB-6E84B20E6DF7}"/>
                </a:ext>
              </a:extLst>
            </p:cNvPr>
            <p:cNvCxnSpPr>
              <a:cxnSpLocks noChangeShapeType="1"/>
              <a:stCxn id="16397" idx="4"/>
              <a:endCxn id="16394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AutoShape 16">
              <a:extLst>
                <a:ext uri="{FF2B5EF4-FFF2-40B4-BE49-F238E27FC236}">
                  <a16:creationId xmlns:a16="http://schemas.microsoft.com/office/drawing/2014/main" id="{03D8E28C-BC69-42E7-946A-56423F983CB6}"/>
                </a:ext>
              </a:extLst>
            </p:cNvPr>
            <p:cNvCxnSpPr>
              <a:cxnSpLocks noChangeShapeType="1"/>
              <a:stCxn id="16395" idx="6"/>
              <a:endCxn id="16396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2" name="AutoShape 17">
              <a:extLst>
                <a:ext uri="{FF2B5EF4-FFF2-40B4-BE49-F238E27FC236}">
                  <a16:creationId xmlns:a16="http://schemas.microsoft.com/office/drawing/2014/main" id="{083107CC-2E17-41C1-80C1-665D58BB83E2}"/>
                </a:ext>
              </a:extLst>
            </p:cNvPr>
            <p:cNvCxnSpPr>
              <a:cxnSpLocks noChangeShapeType="1"/>
              <a:stCxn id="16395" idx="5"/>
              <a:endCxn id="16394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1858" name="Text Box 18">
              <a:extLst>
                <a:ext uri="{FF2B5EF4-FFF2-40B4-BE49-F238E27FC236}">
                  <a16:creationId xmlns:a16="http://schemas.microsoft.com/office/drawing/2014/main" id="{407651A7-0A87-49DF-B307-2E9E34556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11859" name="Text Box 19">
              <a:extLst>
                <a:ext uri="{FF2B5EF4-FFF2-40B4-BE49-F238E27FC236}">
                  <a16:creationId xmlns:a16="http://schemas.microsoft.com/office/drawing/2014/main" id="{8C6CA9A7-9B32-45B6-8F37-79608981C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11860" name="Text Box 20">
              <a:extLst>
                <a:ext uri="{FF2B5EF4-FFF2-40B4-BE49-F238E27FC236}">
                  <a16:creationId xmlns:a16="http://schemas.microsoft.com/office/drawing/2014/main" id="{A76C2F62-F95F-4D9E-A48B-AAEB3BD01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4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graphicFrame>
        <p:nvGraphicFramePr>
          <p:cNvPr id="2211861" name="Object 21">
            <a:extLst>
              <a:ext uri="{FF2B5EF4-FFF2-40B4-BE49-F238E27FC236}">
                <a16:creationId xmlns:a16="http://schemas.microsoft.com/office/drawing/2014/main" id="{106FA53D-1228-49E8-9799-CE2E49578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688" y="3357563"/>
          <a:ext cx="259080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4" imgW="1119438" imgH="805113" progId="Equation.3">
                  <p:embed/>
                </p:oleObj>
              </mc:Choice>
              <mc:Fallback>
                <p:oleObj name="Equation" r:id="rId4" imgW="1119438" imgH="8051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3357563"/>
                        <a:ext cx="2590800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2">
            <a:extLst>
              <a:ext uri="{FF2B5EF4-FFF2-40B4-BE49-F238E27FC236}">
                <a16:creationId xmlns:a16="http://schemas.microsoft.com/office/drawing/2014/main" id="{D6AD4E76-C11A-4180-B16A-0264A2C52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4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>
            <a:extLst>
              <a:ext uri="{FF2B5EF4-FFF2-40B4-BE49-F238E27FC236}">
                <a16:creationId xmlns:a16="http://schemas.microsoft.com/office/drawing/2014/main" id="{FE529AF1-B362-4314-A4E5-2D54FEF28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947B3DC-C4DC-4291-992F-8E3E1AE6E2F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9A5F17E-2AFF-4244-BAA0-BC41F8624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412" name="Text Box 5">
            <a:extLst>
              <a:ext uri="{FF2B5EF4-FFF2-40B4-BE49-F238E27FC236}">
                <a16:creationId xmlns:a16="http://schemas.microsoft.com/office/drawing/2014/main" id="{4280BEE8-19A5-4490-AF42-1CCD47D96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00063"/>
            <a:ext cx="8353425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Question:</a:t>
            </a:r>
          </a:p>
          <a:p>
            <a:pPr eaLnBrk="1" hangingPunct="1">
              <a:spcBef>
                <a:spcPct val="3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is the sum of the entries in a row of the adjacency matrix for an undirected graph?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The number of edges incident to the vertex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which is the same as degree of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minus the number of loops at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i.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For a directed graph?</a:t>
            </a:r>
          </a:p>
        </p:txBody>
      </p:sp>
      <p:sp>
        <p:nvSpPr>
          <p:cNvPr id="2212870" name="Text Box 6">
            <a:extLst>
              <a:ext uri="{FF2B5EF4-FFF2-40B4-BE49-F238E27FC236}">
                <a16:creationId xmlns:a16="http://schemas.microsoft.com/office/drawing/2014/main" id="{DED7C14E-0508-475D-9651-10B143835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71813"/>
            <a:ext cx="83534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</a:t>
            </a:r>
            <a:r>
              <a:rPr kumimoji="1"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30000"/>
              </a:spcBef>
              <a:buFontTx/>
              <a:buAutoNum type="arabicPeriod" startAt="2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is the sum of the entries in a column of the adjacency matrix for an undirected graph?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number of edges incident to the vertex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which is the same as degree of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minus the number of loops at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i.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For a directed graph?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deg</a:t>
            </a:r>
            <a:r>
              <a:rPr kumimoji="1"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Text Box 2">
            <a:extLst>
              <a:ext uri="{FF2B5EF4-FFF2-40B4-BE49-F238E27FC236}">
                <a16:creationId xmlns:a16="http://schemas.microsoft.com/office/drawing/2014/main" id="{7DF23609-0A16-48E1-B889-02518574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2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2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2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2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2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87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6C5D910F-3F22-42A5-A7BF-9C1C45868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930C4B0-762A-4792-B61F-C95FDCF0380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13891" name="Text Box 3">
            <a:extLst>
              <a:ext uri="{FF2B5EF4-FFF2-40B4-BE49-F238E27FC236}">
                <a16:creationId xmlns:a16="http://schemas.microsoft.com/office/drawing/2014/main" id="{CDAA8D69-8854-4E58-9FE1-605F464B9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715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Incidence matrices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13892" name="Line 4">
            <a:extLst>
              <a:ext uri="{FF2B5EF4-FFF2-40B4-BE49-F238E27FC236}">
                <a16:creationId xmlns:a16="http://schemas.microsoft.com/office/drawing/2014/main" id="{ADD28BF6-7C69-4C4E-AC5D-6391E85E4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1000125"/>
            <a:ext cx="28797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35613EAB-F913-495C-A5DD-7B64966C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FA83C32D-4C5B-48C1-8D65-4B4D835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21F554E8-2E29-4BA8-9EF3-F56684E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40" name="Rectangle 10">
            <a:extLst>
              <a:ext uri="{FF2B5EF4-FFF2-40B4-BE49-F238E27FC236}">
                <a16:creationId xmlns:a16="http://schemas.microsoft.com/office/drawing/2014/main" id="{8355BC93-E89D-4DA2-9F4A-304F501F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7B06A5C2-3142-481D-8F11-733888AD3B94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71563"/>
            <a:ext cx="8064500" cy="1728787"/>
            <a:chOff x="-23" y="890"/>
            <a:chExt cx="5080" cy="1089"/>
          </a:xfrm>
        </p:grpSpPr>
        <p:sp>
          <p:nvSpPr>
            <p:cNvPr id="18444" name="Text Box 12">
              <a:extLst>
                <a:ext uri="{FF2B5EF4-FFF2-40B4-BE49-F238E27FC236}">
                  <a16:creationId xmlns:a16="http://schemas.microsoft.com/office/drawing/2014/main" id="{90C2A472-20A9-49FA-85AA-59C18DB35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" y="890"/>
              <a:ext cx="5080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</a:pP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be an undirected graph. Suppose that </a:t>
              </a:r>
            </a:p>
            <a:p>
              <a:pPr algn="just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are the vertices and                   are the edges of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Then the </a:t>
              </a:r>
              <a:r>
                <a:rPr kumimoji="1" lang="en-US" altLang="zh-CN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incidence matrix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with respect to this ordering of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is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matrix                      ,  where</a:t>
              </a:r>
            </a:p>
          </p:txBody>
        </p:sp>
        <p:graphicFrame>
          <p:nvGraphicFramePr>
            <p:cNvPr id="18445" name="Object 13">
              <a:extLst>
                <a:ext uri="{FF2B5EF4-FFF2-40B4-BE49-F238E27FC236}">
                  <a16:creationId xmlns:a16="http://schemas.microsoft.com/office/drawing/2014/main" id="{2C6135AA-F744-4867-BE02-ABF48CF7C4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1208"/>
            <a:ext cx="8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0" name="公式" r:id="rId4" imgW="736600" imgH="228600" progId="Equation.3">
                    <p:embed/>
                  </p:oleObj>
                </mc:Choice>
                <mc:Fallback>
                  <p:oleObj name="公式" r:id="rId4" imgW="7366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208"/>
                          <a:ext cx="8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4">
              <a:extLst>
                <a:ext uri="{FF2B5EF4-FFF2-40B4-BE49-F238E27FC236}">
                  <a16:creationId xmlns:a16="http://schemas.microsoft.com/office/drawing/2014/main" id="{4285707A-B553-419D-BCE5-4307944132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1208"/>
            <a:ext cx="86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1" name="公式" r:id="rId6" imgW="723586" imgH="228501" progId="Equation.3">
                    <p:embed/>
                  </p:oleObj>
                </mc:Choice>
                <mc:Fallback>
                  <p:oleObj name="公式" r:id="rId6" imgW="723586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208"/>
                          <a:ext cx="86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5">
              <a:extLst>
                <a:ext uri="{FF2B5EF4-FFF2-40B4-BE49-F238E27FC236}">
                  <a16:creationId xmlns:a16="http://schemas.microsoft.com/office/drawing/2014/main" id="{A9598B49-D477-4CD0-998B-78716AB4D7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1707"/>
            <a:ext cx="90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2" name="公式" r:id="rId8" imgW="787400" imgH="241300" progId="Equation.3">
                    <p:embed/>
                  </p:oleObj>
                </mc:Choice>
                <mc:Fallback>
                  <p:oleObj name="公式" r:id="rId8" imgW="787400" imgH="241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707"/>
                          <a:ext cx="90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13904" name="Object 16">
            <a:extLst>
              <a:ext uri="{FF2B5EF4-FFF2-40B4-BE49-F238E27FC236}">
                <a16:creationId xmlns:a16="http://schemas.microsoft.com/office/drawing/2014/main" id="{EF4D2291-9893-4C72-B042-2A0A9FB4A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3071813"/>
          <a:ext cx="50419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10" imgW="2628900" imgH="457200" progId="Equation.3">
                  <p:embed/>
                </p:oleObj>
              </mc:Choice>
              <mc:Fallback>
                <p:oleObj name="Equation" r:id="rId10" imgW="26289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071813"/>
                        <a:ext cx="50419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2">
            <a:extLst>
              <a:ext uri="{FF2B5EF4-FFF2-40B4-BE49-F238E27FC236}">
                <a16:creationId xmlns:a16="http://schemas.microsoft.com/office/drawing/2014/main" id="{63B84DDC-6DEF-418F-95F1-9C3A8198E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13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1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389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>
            <a:extLst>
              <a:ext uri="{FF2B5EF4-FFF2-40B4-BE49-F238E27FC236}">
                <a16:creationId xmlns:a16="http://schemas.microsoft.com/office/drawing/2014/main" id="{2B525227-5D80-4487-99AC-E77C613CB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844D863-3966-4231-B298-C46088069CF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20F94FD0-FE5F-44C6-9ADF-53382C73A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2087794-E9E9-48A0-88BB-F18845A76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14917" name="Text Box 5">
            <a:extLst>
              <a:ext uri="{FF2B5EF4-FFF2-40B4-BE49-F238E27FC236}">
                <a16:creationId xmlns:a16="http://schemas.microsoft.com/office/drawing/2014/main" id="{850BADDC-670F-43F5-A36E-34AA197B7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71500"/>
            <a:ext cx="8353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What is the incidence matrix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M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for the following graph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based on the order of vertices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and edges 1, 2, 3, 4, 5, 6?</a:t>
            </a:r>
          </a:p>
        </p:txBody>
      </p:sp>
      <p:sp>
        <p:nvSpPr>
          <p:cNvPr id="2214918" name="Rectangle 6">
            <a:extLst>
              <a:ext uri="{FF2B5EF4-FFF2-40B4-BE49-F238E27FC236}">
                <a16:creationId xmlns:a16="http://schemas.microsoft.com/office/drawing/2014/main" id="{65DA1FA6-7DCD-4B76-9B79-1F7C08B1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928938"/>
            <a:ext cx="495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endParaRPr lang="en-US" altLang="zh-CN" b="0" i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5FBEC7C-5597-41BE-ADF8-E39F7DCCAC02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1357313"/>
            <a:ext cx="2514600" cy="2590800"/>
            <a:chOff x="3936" y="672"/>
            <a:chExt cx="1584" cy="1632"/>
          </a:xfrm>
        </p:grpSpPr>
        <p:sp>
          <p:nvSpPr>
            <p:cNvPr id="2214920" name="Text Box 8">
              <a:extLst>
                <a:ext uri="{FF2B5EF4-FFF2-40B4-BE49-F238E27FC236}">
                  <a16:creationId xmlns:a16="http://schemas.microsoft.com/office/drawing/2014/main" id="{0854AD8E-AE97-4924-BAAE-867F96C43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9468" name="AutoShape 9">
              <a:extLst>
                <a:ext uri="{FF2B5EF4-FFF2-40B4-BE49-F238E27FC236}">
                  <a16:creationId xmlns:a16="http://schemas.microsoft.com/office/drawing/2014/main" id="{02ED436B-96E5-43DB-9257-F7E670481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8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9469" name="AutoShape 10">
              <a:extLst>
                <a:ext uri="{FF2B5EF4-FFF2-40B4-BE49-F238E27FC236}">
                  <a16:creationId xmlns:a16="http://schemas.microsoft.com/office/drawing/2014/main" id="{4DAE33DC-BC75-424A-8E6B-61BAA555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9470" name="AutoShape 11">
              <a:extLst>
                <a:ext uri="{FF2B5EF4-FFF2-40B4-BE49-F238E27FC236}">
                  <a16:creationId xmlns:a16="http://schemas.microsoft.com/office/drawing/2014/main" id="{49CA7D22-4E1A-470E-A276-ED339A97C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9471" name="AutoShape 12">
              <a:extLst>
                <a:ext uri="{FF2B5EF4-FFF2-40B4-BE49-F238E27FC236}">
                  <a16:creationId xmlns:a16="http://schemas.microsoft.com/office/drawing/2014/main" id="{CF6ED009-3242-4922-971E-C35B1BF8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19472" name="AutoShape 13">
              <a:extLst>
                <a:ext uri="{FF2B5EF4-FFF2-40B4-BE49-F238E27FC236}">
                  <a16:creationId xmlns:a16="http://schemas.microsoft.com/office/drawing/2014/main" id="{8ACB0FEB-B107-4B41-A2EC-66ED8F8E972F}"/>
                </a:ext>
              </a:extLst>
            </p:cNvPr>
            <p:cNvCxnSpPr>
              <a:cxnSpLocks noChangeShapeType="1"/>
              <a:stCxn id="19470" idx="1"/>
              <a:endCxn id="19471" idx="5"/>
            </p:cNvCxnSpPr>
            <p:nvPr/>
          </p:nvCxnSpPr>
          <p:spPr bwMode="auto">
            <a:xfrm flipH="1" flipV="1">
              <a:off x="4546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14">
              <a:extLst>
                <a:ext uri="{FF2B5EF4-FFF2-40B4-BE49-F238E27FC236}">
                  <a16:creationId xmlns:a16="http://schemas.microsoft.com/office/drawing/2014/main" id="{AB628984-0B84-4A6E-8404-6B9F1E2554BB}"/>
                </a:ext>
              </a:extLst>
            </p:cNvPr>
            <p:cNvCxnSpPr>
              <a:cxnSpLocks noChangeShapeType="1"/>
              <a:stCxn id="19469" idx="7"/>
              <a:endCxn id="19471" idx="3"/>
            </p:cNvCxnSpPr>
            <p:nvPr/>
          </p:nvCxnSpPr>
          <p:spPr bwMode="auto">
            <a:xfrm flipV="1">
              <a:off x="4258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15">
              <a:extLst>
                <a:ext uri="{FF2B5EF4-FFF2-40B4-BE49-F238E27FC236}">
                  <a16:creationId xmlns:a16="http://schemas.microsoft.com/office/drawing/2014/main" id="{0945DD61-F416-4872-BE9C-05FFB7EDB1B0}"/>
                </a:ext>
              </a:extLst>
            </p:cNvPr>
            <p:cNvCxnSpPr>
              <a:cxnSpLocks noChangeShapeType="1"/>
              <a:stCxn id="19471" idx="4"/>
              <a:endCxn id="19468" idx="1"/>
            </p:cNvCxnSpPr>
            <p:nvPr/>
          </p:nvCxnSpPr>
          <p:spPr bwMode="auto">
            <a:xfrm>
              <a:off x="4512" y="960"/>
              <a:ext cx="590" cy="92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AutoShape 16">
              <a:extLst>
                <a:ext uri="{FF2B5EF4-FFF2-40B4-BE49-F238E27FC236}">
                  <a16:creationId xmlns:a16="http://schemas.microsoft.com/office/drawing/2014/main" id="{305C6867-1DA5-4EE3-9A5A-540FEC0FB019}"/>
                </a:ext>
              </a:extLst>
            </p:cNvPr>
            <p:cNvCxnSpPr>
              <a:cxnSpLocks noChangeShapeType="1"/>
              <a:stCxn id="19469" idx="6"/>
              <a:endCxn id="19470" idx="2"/>
            </p:cNvCxnSpPr>
            <p:nvPr/>
          </p:nvCxnSpPr>
          <p:spPr bwMode="auto">
            <a:xfrm flipV="1">
              <a:off x="4272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AutoShape 17">
              <a:extLst>
                <a:ext uri="{FF2B5EF4-FFF2-40B4-BE49-F238E27FC236}">
                  <a16:creationId xmlns:a16="http://schemas.microsoft.com/office/drawing/2014/main" id="{57FF241F-F76D-429F-A9F9-0D409AF5D5D0}"/>
                </a:ext>
              </a:extLst>
            </p:cNvPr>
            <p:cNvCxnSpPr>
              <a:cxnSpLocks noChangeShapeType="1"/>
              <a:stCxn id="19469" idx="5"/>
              <a:endCxn id="19468" idx="1"/>
            </p:cNvCxnSpPr>
            <p:nvPr/>
          </p:nvCxnSpPr>
          <p:spPr bwMode="auto">
            <a:xfrm>
              <a:off x="4258" y="1426"/>
              <a:ext cx="844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4930" name="Text Box 18">
              <a:extLst>
                <a:ext uri="{FF2B5EF4-FFF2-40B4-BE49-F238E27FC236}">
                  <a16:creationId xmlns:a16="http://schemas.microsoft.com/office/drawing/2014/main" id="{B9AF505D-29C6-4189-A95E-106A5B7B2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00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14931" name="Text Box 19">
              <a:extLst>
                <a:ext uri="{FF2B5EF4-FFF2-40B4-BE49-F238E27FC236}">
                  <a16:creationId xmlns:a16="http://schemas.microsoft.com/office/drawing/2014/main" id="{D977BBD7-0F6E-4707-941A-395712C0C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63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14932" name="Text Box 20">
              <a:extLst>
                <a:ext uri="{FF2B5EF4-FFF2-40B4-BE49-F238E27FC236}">
                  <a16:creationId xmlns:a16="http://schemas.microsoft.com/office/drawing/2014/main" id="{3E75BDBD-2371-4E9D-BB3E-D04E1E71F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4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214933" name="Text Box 21">
              <a:extLst>
                <a:ext uri="{FF2B5EF4-FFF2-40B4-BE49-F238E27FC236}">
                  <a16:creationId xmlns:a16="http://schemas.microsoft.com/office/drawing/2014/main" id="{7A420931-9010-477A-8728-B860EB7F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72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214934" name="Text Box 22">
              <a:extLst>
                <a:ext uri="{FF2B5EF4-FFF2-40B4-BE49-F238E27FC236}">
                  <a16:creationId xmlns:a16="http://schemas.microsoft.com/office/drawing/2014/main" id="{E1F90A07-D62F-4B9A-AEB6-2F9DE3578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912"/>
              <a:ext cx="28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14935" name="Text Box 23">
              <a:extLst>
                <a:ext uri="{FF2B5EF4-FFF2-40B4-BE49-F238E27FC236}">
                  <a16:creationId xmlns:a16="http://schemas.microsoft.com/office/drawing/2014/main" id="{9559BB4F-37BE-4E34-B96D-CA14B81ED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584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214936" name="Text Box 24">
              <a:extLst>
                <a:ext uri="{FF2B5EF4-FFF2-40B4-BE49-F238E27FC236}">
                  <a16:creationId xmlns:a16="http://schemas.microsoft.com/office/drawing/2014/main" id="{4BD387D3-C706-452C-8961-4FD30692F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44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214937" name="Text Box 25">
              <a:extLst>
                <a:ext uri="{FF2B5EF4-FFF2-40B4-BE49-F238E27FC236}">
                  <a16:creationId xmlns:a16="http://schemas.microsoft.com/office/drawing/2014/main" id="{5F425531-6ED5-4F1B-9908-D070BD216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24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cxnSp>
          <p:nvCxnSpPr>
            <p:cNvPr id="19485" name="AutoShape 26">
              <a:extLst>
                <a:ext uri="{FF2B5EF4-FFF2-40B4-BE49-F238E27FC236}">
                  <a16:creationId xmlns:a16="http://schemas.microsoft.com/office/drawing/2014/main" id="{6A9BFF90-9304-44C4-A7FD-7B4BC2F1C479}"/>
                </a:ext>
              </a:extLst>
            </p:cNvPr>
            <p:cNvCxnSpPr>
              <a:cxnSpLocks noChangeShapeType="1"/>
              <a:stCxn id="19468" idx="2"/>
              <a:endCxn id="19468" idx="4"/>
            </p:cNvCxnSpPr>
            <p:nvPr/>
          </p:nvCxnSpPr>
          <p:spPr bwMode="auto">
            <a:xfrm rot="10800000" flipH="1" flipV="1">
              <a:off x="5088" y="1920"/>
              <a:ext cx="48" cy="48"/>
            </a:xfrm>
            <a:prstGeom prst="curvedConnector4">
              <a:avLst>
                <a:gd name="adj1" fmla="val -300000"/>
                <a:gd name="adj2" fmla="val 40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4939" name="Text Box 27">
              <a:extLst>
                <a:ext uri="{FF2B5EF4-FFF2-40B4-BE49-F238E27FC236}">
                  <a16:creationId xmlns:a16="http://schemas.microsoft.com/office/drawing/2014/main" id="{20821A76-34B8-49D0-B8B4-6FC90EB0E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01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</p:grpSp>
      <p:graphicFrame>
        <p:nvGraphicFramePr>
          <p:cNvPr id="2214940" name="Object 28">
            <a:extLst>
              <a:ext uri="{FF2B5EF4-FFF2-40B4-BE49-F238E27FC236}">
                <a16:creationId xmlns:a16="http://schemas.microsoft.com/office/drawing/2014/main" id="{433EB1F6-C5D7-4651-A96D-B569B4814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571875"/>
          <a:ext cx="3687763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公式" r:id="rId4" imgW="1643313" imgH="805113" progId="Equation.3">
                  <p:embed/>
                </p:oleObj>
              </mc:Choice>
              <mc:Fallback>
                <p:oleObj name="公式" r:id="rId4" imgW="1643313" imgH="80511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571875"/>
                        <a:ext cx="3687763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4941" name="Text Box 29">
            <a:extLst>
              <a:ext uri="{FF2B5EF4-FFF2-40B4-BE49-F238E27FC236}">
                <a16:creationId xmlns:a16="http://schemas.microsoft.com/office/drawing/2014/main" id="{E1AEA025-FAA2-44BF-AB5B-7A50A5555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3643313"/>
            <a:ext cx="3816350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Note:</a:t>
            </a:r>
          </a:p>
          <a:p>
            <a:pPr marL="457200" indent="-4572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Incidence matrices of undirected graphs contain two 1s per column for edges connecting two distinct vertices and one 1 per column for loops.</a:t>
            </a:r>
          </a:p>
        </p:txBody>
      </p:sp>
      <p:sp>
        <p:nvSpPr>
          <p:cNvPr id="2214942" name="Oval 30">
            <a:extLst>
              <a:ext uri="{FF2B5EF4-FFF2-40B4-BE49-F238E27FC236}">
                <a16:creationId xmlns:a16="http://schemas.microsoft.com/office/drawing/2014/main" id="{3DDA4504-7BD1-4530-BEA7-A15144A61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4572000"/>
            <a:ext cx="360362" cy="28892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4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1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1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1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1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4917" grpId="0" autoUpdateAnimBg="0"/>
      <p:bldP spid="2214918" grpId="0" autoUpdateAnimBg="0"/>
      <p:bldP spid="2214941" grpId="0" autoUpdateAnimBg="0"/>
      <p:bldP spid="22149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3799AE35-B11C-43C9-932F-12CA514C1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FB97E3-21CB-45C1-971B-564E24798D5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15939" name="Text Box 3">
            <a:extLst>
              <a:ext uri="{FF2B5EF4-FFF2-40B4-BE49-F238E27FC236}">
                <a16:creationId xmlns:a16="http://schemas.microsoft.com/office/drawing/2014/main" id="{EA9E9E41-E2CE-4E26-A0ED-DFDC2605A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4. Isomorphism of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215940" name="Line 4">
            <a:extLst>
              <a:ext uri="{FF2B5EF4-FFF2-40B4-BE49-F238E27FC236}">
                <a16:creationId xmlns:a16="http://schemas.microsoft.com/office/drawing/2014/main" id="{56CEC21C-2305-4966-9D91-D0239F58B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836613"/>
            <a:ext cx="35988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5941" name="Text Box 5">
            <a:extLst>
              <a:ext uri="{FF2B5EF4-FFF2-40B4-BE49-F238E27FC236}">
                <a16:creationId xmlns:a16="http://schemas.microsoft.com/office/drawing/2014/main" id="{4947E9BA-0F8A-4218-BFBA-35BE47A57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8064500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Graphs with the same structure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said to be </a:t>
            </a:r>
            <a:r>
              <a:rPr kumimoji="1" lang="en-US" altLang="zh-CN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isomorphic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Formally, two simple graphs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are isomorphic if there is a 1-1 and onto function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such that for all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are adjacent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are adjacent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Such a function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called an</a:t>
            </a:r>
            <a:r>
              <a:rPr kumimoji="1" lang="en-US" altLang="zh-CN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isomorphism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other words, when two simple graphs are isomorphic, there is a one-to-one correspondence between vertices of the two graphs that preserves the adjacency relationship.</a:t>
            </a:r>
          </a:p>
        </p:txBody>
      </p:sp>
      <p:sp>
        <p:nvSpPr>
          <p:cNvPr id="20486" name="Text Box 2">
            <a:extLst>
              <a:ext uri="{FF2B5EF4-FFF2-40B4-BE49-F238E27FC236}">
                <a16:creationId xmlns:a16="http://schemas.microsoft.com/office/drawing/2014/main" id="{029B60B3-975A-4156-B5A0-18378AF7F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15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15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15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15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5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5939" grpId="0" autoUpdateAnimBg="0"/>
      <p:bldP spid="221594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>
            <a:extLst>
              <a:ext uri="{FF2B5EF4-FFF2-40B4-BE49-F238E27FC236}">
                <a16:creationId xmlns:a16="http://schemas.microsoft.com/office/drawing/2014/main" id="{D9C728F4-CB21-4B4E-AA9E-FCDEC31B6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504DCCD-6089-44BD-A49A-9B696A2AFDC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15942" name="Text Box 6">
            <a:extLst>
              <a:ext uri="{FF2B5EF4-FFF2-40B4-BE49-F238E27FC236}">
                <a16:creationId xmlns:a16="http://schemas.microsoft.com/office/drawing/2014/main" id="{78ECCC30-B097-49D5-A684-AF71EAE1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78581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3E486F8-1073-4849-8128-2CE3BEF98F38}"/>
              </a:ext>
            </a:extLst>
          </p:cNvPr>
          <p:cNvGrpSpPr>
            <a:grpSpLocks/>
          </p:cNvGrpSpPr>
          <p:nvPr/>
        </p:nvGrpSpPr>
        <p:grpSpPr bwMode="auto">
          <a:xfrm>
            <a:off x="2995613" y="930275"/>
            <a:ext cx="2179637" cy="1619250"/>
            <a:chOff x="2002" y="2931"/>
            <a:chExt cx="1373" cy="1020"/>
          </a:xfrm>
        </p:grpSpPr>
        <p:sp>
          <p:nvSpPr>
            <p:cNvPr id="21525" name="Line 8">
              <a:extLst>
                <a:ext uri="{FF2B5EF4-FFF2-40B4-BE49-F238E27FC236}">
                  <a16:creationId xmlns:a16="http://schemas.microsoft.com/office/drawing/2014/main" id="{BDEB8497-53E4-4157-88D3-5371DBA24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3097"/>
              <a:ext cx="1" cy="51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Line 9">
              <a:extLst>
                <a:ext uri="{FF2B5EF4-FFF2-40B4-BE49-F238E27FC236}">
                  <a16:creationId xmlns:a16="http://schemas.microsoft.com/office/drawing/2014/main" id="{F0D5F9BF-74BB-47B9-916C-407058A90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3097"/>
              <a:ext cx="888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10">
              <a:extLst>
                <a:ext uri="{FF2B5EF4-FFF2-40B4-BE49-F238E27FC236}">
                  <a16:creationId xmlns:a16="http://schemas.microsoft.com/office/drawing/2014/main" id="{E6B32474-E6C5-47FF-AC86-69CF7E27E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097"/>
              <a:ext cx="1" cy="51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11">
              <a:extLst>
                <a:ext uri="{FF2B5EF4-FFF2-40B4-BE49-F238E27FC236}">
                  <a16:creationId xmlns:a16="http://schemas.microsoft.com/office/drawing/2014/main" id="{F7E3CDD1-B1D6-4A24-BEB6-65AAC9701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3610"/>
              <a:ext cx="888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12">
              <a:extLst>
                <a:ext uri="{FF2B5EF4-FFF2-40B4-BE49-F238E27FC236}">
                  <a16:creationId xmlns:a16="http://schemas.microsoft.com/office/drawing/2014/main" id="{27B04DEA-21E5-4B22-8300-53B0B661E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4" y="3097"/>
              <a:ext cx="888" cy="51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Freeform 13">
              <a:extLst>
                <a:ext uri="{FF2B5EF4-FFF2-40B4-BE49-F238E27FC236}">
                  <a16:creationId xmlns:a16="http://schemas.microsoft.com/office/drawing/2014/main" id="{6F403B32-D00A-4FDA-A825-3F5DCE748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3094"/>
              <a:ext cx="1178" cy="857"/>
            </a:xfrm>
            <a:custGeom>
              <a:avLst/>
              <a:gdLst>
                <a:gd name="T0" fmla="*/ 1 w 2356"/>
                <a:gd name="T1" fmla="*/ 1 h 1713"/>
                <a:gd name="T2" fmla="*/ 1 w 2356"/>
                <a:gd name="T3" fmla="*/ 1 h 1713"/>
                <a:gd name="T4" fmla="*/ 1 w 2356"/>
                <a:gd name="T5" fmla="*/ 1 h 1713"/>
                <a:gd name="T6" fmla="*/ 1 w 2356"/>
                <a:gd name="T7" fmla="*/ 1 h 1713"/>
                <a:gd name="T8" fmla="*/ 1 w 2356"/>
                <a:gd name="T9" fmla="*/ 1 h 1713"/>
                <a:gd name="T10" fmla="*/ 1 w 2356"/>
                <a:gd name="T11" fmla="*/ 1 h 1713"/>
                <a:gd name="T12" fmla="*/ 1 w 2356"/>
                <a:gd name="T13" fmla="*/ 1 h 1713"/>
                <a:gd name="T14" fmla="*/ 1 w 2356"/>
                <a:gd name="T15" fmla="*/ 1 h 1713"/>
                <a:gd name="T16" fmla="*/ 1 w 2356"/>
                <a:gd name="T17" fmla="*/ 1 h 1713"/>
                <a:gd name="T18" fmla="*/ 1 w 2356"/>
                <a:gd name="T19" fmla="*/ 1 h 1713"/>
                <a:gd name="T20" fmla="*/ 1 w 2356"/>
                <a:gd name="T21" fmla="*/ 1 h 1713"/>
                <a:gd name="T22" fmla="*/ 1 w 2356"/>
                <a:gd name="T23" fmla="*/ 1 h 1713"/>
                <a:gd name="T24" fmla="*/ 1 w 2356"/>
                <a:gd name="T25" fmla="*/ 1 h 1713"/>
                <a:gd name="T26" fmla="*/ 1 w 2356"/>
                <a:gd name="T27" fmla="*/ 1 h 1713"/>
                <a:gd name="T28" fmla="*/ 1 w 2356"/>
                <a:gd name="T29" fmla="*/ 1 h 1713"/>
                <a:gd name="T30" fmla="*/ 0 w 2356"/>
                <a:gd name="T31" fmla="*/ 1 h 1713"/>
                <a:gd name="T32" fmla="*/ 1 w 2356"/>
                <a:gd name="T33" fmla="*/ 1 h 1713"/>
                <a:gd name="T34" fmla="*/ 1 w 2356"/>
                <a:gd name="T35" fmla="*/ 1 h 1713"/>
                <a:gd name="T36" fmla="*/ 1 w 2356"/>
                <a:gd name="T37" fmla="*/ 1 h 1713"/>
                <a:gd name="T38" fmla="*/ 1 w 2356"/>
                <a:gd name="T39" fmla="*/ 1 h 1713"/>
                <a:gd name="T40" fmla="*/ 1 w 2356"/>
                <a:gd name="T41" fmla="*/ 1 h 1713"/>
                <a:gd name="T42" fmla="*/ 1 w 2356"/>
                <a:gd name="T43" fmla="*/ 1 h 1713"/>
                <a:gd name="T44" fmla="*/ 1 w 2356"/>
                <a:gd name="T45" fmla="*/ 1 h 1713"/>
                <a:gd name="T46" fmla="*/ 1 w 2356"/>
                <a:gd name="T47" fmla="*/ 1 h 1713"/>
                <a:gd name="T48" fmla="*/ 1 w 2356"/>
                <a:gd name="T49" fmla="*/ 1 h 1713"/>
                <a:gd name="T50" fmla="*/ 1 w 2356"/>
                <a:gd name="T51" fmla="*/ 1 h 1713"/>
                <a:gd name="T52" fmla="*/ 1 w 2356"/>
                <a:gd name="T53" fmla="*/ 1 h 1713"/>
                <a:gd name="T54" fmla="*/ 1 w 2356"/>
                <a:gd name="T55" fmla="*/ 1 h 1713"/>
                <a:gd name="T56" fmla="*/ 1 w 2356"/>
                <a:gd name="T57" fmla="*/ 1 h 1713"/>
                <a:gd name="T58" fmla="*/ 1 w 2356"/>
                <a:gd name="T59" fmla="*/ 1 h 1713"/>
                <a:gd name="T60" fmla="*/ 1 w 2356"/>
                <a:gd name="T61" fmla="*/ 1 h 1713"/>
                <a:gd name="T62" fmla="*/ 1 w 2356"/>
                <a:gd name="T63" fmla="*/ 1 h 1713"/>
                <a:gd name="T64" fmla="*/ 1 w 2356"/>
                <a:gd name="T65" fmla="*/ 1 h 1713"/>
                <a:gd name="T66" fmla="*/ 1 w 2356"/>
                <a:gd name="T67" fmla="*/ 1 h 1713"/>
                <a:gd name="T68" fmla="*/ 1 w 2356"/>
                <a:gd name="T69" fmla="*/ 1 h 1713"/>
                <a:gd name="T70" fmla="*/ 1 w 2356"/>
                <a:gd name="T71" fmla="*/ 1 h 1713"/>
                <a:gd name="T72" fmla="*/ 1 w 2356"/>
                <a:gd name="T73" fmla="*/ 1 h 1713"/>
                <a:gd name="T74" fmla="*/ 1 w 2356"/>
                <a:gd name="T75" fmla="*/ 1 h 1713"/>
                <a:gd name="T76" fmla="*/ 1 w 2356"/>
                <a:gd name="T77" fmla="*/ 1 h 1713"/>
                <a:gd name="T78" fmla="*/ 1 w 2356"/>
                <a:gd name="T79" fmla="*/ 1 h 1713"/>
                <a:gd name="T80" fmla="*/ 1 w 2356"/>
                <a:gd name="T81" fmla="*/ 1 h 1713"/>
                <a:gd name="T82" fmla="*/ 1 w 2356"/>
                <a:gd name="T83" fmla="*/ 1 h 1713"/>
                <a:gd name="T84" fmla="*/ 1 w 2356"/>
                <a:gd name="T85" fmla="*/ 1 h 1713"/>
                <a:gd name="T86" fmla="*/ 1 w 2356"/>
                <a:gd name="T87" fmla="*/ 1 h 1713"/>
                <a:gd name="T88" fmla="*/ 1 w 2356"/>
                <a:gd name="T89" fmla="*/ 1 h 1713"/>
                <a:gd name="T90" fmla="*/ 1 w 2356"/>
                <a:gd name="T91" fmla="*/ 1 h 1713"/>
                <a:gd name="T92" fmla="*/ 1 w 2356"/>
                <a:gd name="T93" fmla="*/ 1 h 1713"/>
                <a:gd name="T94" fmla="*/ 1 w 2356"/>
                <a:gd name="T95" fmla="*/ 1 h 1713"/>
                <a:gd name="T96" fmla="*/ 1 w 2356"/>
                <a:gd name="T97" fmla="*/ 1 h 1713"/>
                <a:gd name="T98" fmla="*/ 1 w 2356"/>
                <a:gd name="T99" fmla="*/ 1 h 1713"/>
                <a:gd name="T100" fmla="*/ 1 w 2356"/>
                <a:gd name="T101" fmla="*/ 1 h 1713"/>
                <a:gd name="T102" fmla="*/ 1 w 2356"/>
                <a:gd name="T103" fmla="*/ 1 h 1713"/>
                <a:gd name="T104" fmla="*/ 1 w 2356"/>
                <a:gd name="T105" fmla="*/ 1 h 1713"/>
                <a:gd name="T106" fmla="*/ 1 w 2356"/>
                <a:gd name="T107" fmla="*/ 1 h 1713"/>
                <a:gd name="T108" fmla="*/ 1 w 2356"/>
                <a:gd name="T109" fmla="*/ 1 h 1713"/>
                <a:gd name="T110" fmla="*/ 1 w 2356"/>
                <a:gd name="T111" fmla="*/ 1 h 1713"/>
                <a:gd name="T112" fmla="*/ 1 w 2356"/>
                <a:gd name="T113" fmla="*/ 1 h 171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56"/>
                <a:gd name="T172" fmla="*/ 0 h 1713"/>
                <a:gd name="T173" fmla="*/ 2356 w 2356"/>
                <a:gd name="T174" fmla="*/ 1713 h 171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56" h="1713">
                  <a:moveTo>
                    <a:pt x="592" y="0"/>
                  </a:moveTo>
                  <a:lnTo>
                    <a:pt x="537" y="14"/>
                  </a:lnTo>
                  <a:lnTo>
                    <a:pt x="484" y="27"/>
                  </a:lnTo>
                  <a:lnTo>
                    <a:pt x="432" y="47"/>
                  </a:lnTo>
                  <a:lnTo>
                    <a:pt x="407" y="59"/>
                  </a:lnTo>
                  <a:lnTo>
                    <a:pt x="383" y="73"/>
                  </a:lnTo>
                  <a:lnTo>
                    <a:pt x="361" y="100"/>
                  </a:lnTo>
                  <a:lnTo>
                    <a:pt x="337" y="128"/>
                  </a:lnTo>
                  <a:lnTo>
                    <a:pt x="316" y="154"/>
                  </a:lnTo>
                  <a:lnTo>
                    <a:pt x="296" y="183"/>
                  </a:lnTo>
                  <a:lnTo>
                    <a:pt x="292" y="193"/>
                  </a:lnTo>
                  <a:lnTo>
                    <a:pt x="290" y="203"/>
                  </a:lnTo>
                  <a:lnTo>
                    <a:pt x="288" y="211"/>
                  </a:lnTo>
                  <a:lnTo>
                    <a:pt x="284" y="221"/>
                  </a:lnTo>
                  <a:lnTo>
                    <a:pt x="263" y="258"/>
                  </a:lnTo>
                  <a:lnTo>
                    <a:pt x="239" y="294"/>
                  </a:lnTo>
                  <a:lnTo>
                    <a:pt x="217" y="331"/>
                  </a:lnTo>
                  <a:lnTo>
                    <a:pt x="197" y="369"/>
                  </a:lnTo>
                  <a:lnTo>
                    <a:pt x="178" y="416"/>
                  </a:lnTo>
                  <a:lnTo>
                    <a:pt x="158" y="468"/>
                  </a:lnTo>
                  <a:lnTo>
                    <a:pt x="140" y="517"/>
                  </a:lnTo>
                  <a:lnTo>
                    <a:pt x="122" y="566"/>
                  </a:lnTo>
                  <a:lnTo>
                    <a:pt x="118" y="576"/>
                  </a:lnTo>
                  <a:lnTo>
                    <a:pt x="111" y="586"/>
                  </a:lnTo>
                  <a:lnTo>
                    <a:pt x="105" y="594"/>
                  </a:lnTo>
                  <a:lnTo>
                    <a:pt x="99" y="604"/>
                  </a:lnTo>
                  <a:lnTo>
                    <a:pt x="81" y="647"/>
                  </a:lnTo>
                  <a:lnTo>
                    <a:pt x="65" y="690"/>
                  </a:lnTo>
                  <a:lnTo>
                    <a:pt x="40" y="779"/>
                  </a:lnTo>
                  <a:lnTo>
                    <a:pt x="18" y="870"/>
                  </a:lnTo>
                  <a:lnTo>
                    <a:pt x="0" y="961"/>
                  </a:lnTo>
                  <a:lnTo>
                    <a:pt x="0" y="977"/>
                  </a:lnTo>
                  <a:lnTo>
                    <a:pt x="2" y="994"/>
                  </a:lnTo>
                  <a:lnTo>
                    <a:pt x="2" y="1016"/>
                  </a:lnTo>
                  <a:lnTo>
                    <a:pt x="4" y="1040"/>
                  </a:lnTo>
                  <a:lnTo>
                    <a:pt x="6" y="1091"/>
                  </a:lnTo>
                  <a:lnTo>
                    <a:pt x="8" y="1146"/>
                  </a:lnTo>
                  <a:lnTo>
                    <a:pt x="14" y="1202"/>
                  </a:lnTo>
                  <a:lnTo>
                    <a:pt x="20" y="1257"/>
                  </a:lnTo>
                  <a:lnTo>
                    <a:pt x="24" y="1281"/>
                  </a:lnTo>
                  <a:lnTo>
                    <a:pt x="28" y="1304"/>
                  </a:lnTo>
                  <a:lnTo>
                    <a:pt x="32" y="1326"/>
                  </a:lnTo>
                  <a:lnTo>
                    <a:pt x="38" y="1344"/>
                  </a:lnTo>
                  <a:lnTo>
                    <a:pt x="45" y="1369"/>
                  </a:lnTo>
                  <a:lnTo>
                    <a:pt x="55" y="1393"/>
                  </a:lnTo>
                  <a:lnTo>
                    <a:pt x="75" y="1434"/>
                  </a:lnTo>
                  <a:lnTo>
                    <a:pt x="99" y="1470"/>
                  </a:lnTo>
                  <a:lnTo>
                    <a:pt x="124" y="1500"/>
                  </a:lnTo>
                  <a:lnTo>
                    <a:pt x="154" y="1527"/>
                  </a:lnTo>
                  <a:lnTo>
                    <a:pt x="188" y="1553"/>
                  </a:lnTo>
                  <a:lnTo>
                    <a:pt x="227" y="1577"/>
                  </a:lnTo>
                  <a:lnTo>
                    <a:pt x="270" y="1602"/>
                  </a:lnTo>
                  <a:lnTo>
                    <a:pt x="290" y="1614"/>
                  </a:lnTo>
                  <a:lnTo>
                    <a:pt x="308" y="1628"/>
                  </a:lnTo>
                  <a:lnTo>
                    <a:pt x="345" y="1652"/>
                  </a:lnTo>
                  <a:lnTo>
                    <a:pt x="363" y="1661"/>
                  </a:lnTo>
                  <a:lnTo>
                    <a:pt x="385" y="1669"/>
                  </a:lnTo>
                  <a:lnTo>
                    <a:pt x="430" y="1679"/>
                  </a:lnTo>
                  <a:lnTo>
                    <a:pt x="478" y="1683"/>
                  </a:lnTo>
                  <a:lnTo>
                    <a:pt x="499" y="1687"/>
                  </a:lnTo>
                  <a:lnTo>
                    <a:pt x="517" y="1689"/>
                  </a:lnTo>
                  <a:lnTo>
                    <a:pt x="543" y="1697"/>
                  </a:lnTo>
                  <a:lnTo>
                    <a:pt x="555" y="1699"/>
                  </a:lnTo>
                  <a:lnTo>
                    <a:pt x="566" y="1701"/>
                  </a:lnTo>
                  <a:lnTo>
                    <a:pt x="718" y="1705"/>
                  </a:lnTo>
                  <a:lnTo>
                    <a:pt x="870" y="1709"/>
                  </a:lnTo>
                  <a:lnTo>
                    <a:pt x="1172" y="1713"/>
                  </a:lnTo>
                  <a:lnTo>
                    <a:pt x="1419" y="1709"/>
                  </a:lnTo>
                  <a:lnTo>
                    <a:pt x="1541" y="1705"/>
                  </a:lnTo>
                  <a:lnTo>
                    <a:pt x="1666" y="1701"/>
                  </a:lnTo>
                  <a:lnTo>
                    <a:pt x="1671" y="1701"/>
                  </a:lnTo>
                  <a:lnTo>
                    <a:pt x="1679" y="1699"/>
                  </a:lnTo>
                  <a:lnTo>
                    <a:pt x="1699" y="1695"/>
                  </a:lnTo>
                  <a:lnTo>
                    <a:pt x="1725" y="1689"/>
                  </a:lnTo>
                  <a:lnTo>
                    <a:pt x="1752" y="1683"/>
                  </a:lnTo>
                  <a:lnTo>
                    <a:pt x="1780" y="1675"/>
                  </a:lnTo>
                  <a:lnTo>
                    <a:pt x="1804" y="1669"/>
                  </a:lnTo>
                  <a:lnTo>
                    <a:pt x="1812" y="1667"/>
                  </a:lnTo>
                  <a:lnTo>
                    <a:pt x="1819" y="1665"/>
                  </a:lnTo>
                  <a:lnTo>
                    <a:pt x="1823" y="1663"/>
                  </a:lnTo>
                  <a:lnTo>
                    <a:pt x="1825" y="1663"/>
                  </a:lnTo>
                  <a:lnTo>
                    <a:pt x="1912" y="1640"/>
                  </a:lnTo>
                  <a:lnTo>
                    <a:pt x="1999" y="1614"/>
                  </a:lnTo>
                  <a:lnTo>
                    <a:pt x="2084" y="1588"/>
                  </a:lnTo>
                  <a:lnTo>
                    <a:pt x="2171" y="1565"/>
                  </a:lnTo>
                  <a:lnTo>
                    <a:pt x="2188" y="1553"/>
                  </a:lnTo>
                  <a:lnTo>
                    <a:pt x="2204" y="1543"/>
                  </a:lnTo>
                  <a:lnTo>
                    <a:pt x="2232" y="1525"/>
                  </a:lnTo>
                  <a:lnTo>
                    <a:pt x="2256" y="1507"/>
                  </a:lnTo>
                  <a:lnTo>
                    <a:pt x="2269" y="1494"/>
                  </a:lnTo>
                  <a:lnTo>
                    <a:pt x="2281" y="1480"/>
                  </a:lnTo>
                  <a:lnTo>
                    <a:pt x="2299" y="1456"/>
                  </a:lnTo>
                  <a:lnTo>
                    <a:pt x="2313" y="1429"/>
                  </a:lnTo>
                  <a:lnTo>
                    <a:pt x="2325" y="1399"/>
                  </a:lnTo>
                  <a:lnTo>
                    <a:pt x="2333" y="1367"/>
                  </a:lnTo>
                  <a:lnTo>
                    <a:pt x="2346" y="1304"/>
                  </a:lnTo>
                  <a:lnTo>
                    <a:pt x="2350" y="1273"/>
                  </a:lnTo>
                  <a:lnTo>
                    <a:pt x="2356" y="1245"/>
                  </a:lnTo>
                  <a:lnTo>
                    <a:pt x="2350" y="1166"/>
                  </a:lnTo>
                  <a:lnTo>
                    <a:pt x="2348" y="1125"/>
                  </a:lnTo>
                  <a:lnTo>
                    <a:pt x="2342" y="1085"/>
                  </a:lnTo>
                  <a:lnTo>
                    <a:pt x="2340" y="1065"/>
                  </a:lnTo>
                  <a:lnTo>
                    <a:pt x="2338" y="1050"/>
                  </a:lnTo>
                  <a:lnTo>
                    <a:pt x="2336" y="1040"/>
                  </a:lnTo>
                  <a:lnTo>
                    <a:pt x="2335" y="1032"/>
                  </a:lnTo>
                  <a:lnTo>
                    <a:pt x="2335" y="1028"/>
                  </a:lnTo>
                  <a:lnTo>
                    <a:pt x="2333" y="1028"/>
                  </a:lnTo>
                  <a:lnTo>
                    <a:pt x="2331" y="1030"/>
                  </a:lnTo>
                  <a:lnTo>
                    <a:pt x="2331" y="1034"/>
                  </a:lnTo>
                  <a:lnTo>
                    <a:pt x="2331" y="1036"/>
                  </a:lnTo>
                  <a:lnTo>
                    <a:pt x="2331" y="1034"/>
                  </a:lnTo>
                  <a:lnTo>
                    <a:pt x="2331" y="1030"/>
                  </a:lnTo>
                  <a:lnTo>
                    <a:pt x="2331" y="1022"/>
                  </a:lnTo>
                  <a:lnTo>
                    <a:pt x="2331" y="1010"/>
                  </a:ln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Rectangle 14">
              <a:extLst>
                <a:ext uri="{FF2B5EF4-FFF2-40B4-BE49-F238E27FC236}">
                  <a16:creationId xmlns:a16="http://schemas.microsoft.com/office/drawing/2014/main" id="{FC499FCE-96B5-47D2-AFBA-F50EF8933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2968"/>
              <a:ext cx="2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32" name="Rectangle 15">
              <a:extLst>
                <a:ext uri="{FF2B5EF4-FFF2-40B4-BE49-F238E27FC236}">
                  <a16:creationId xmlns:a16="http://schemas.microsoft.com/office/drawing/2014/main" id="{54DFF2B0-18F9-4E92-8304-F7DE390AC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93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1533" name="Rectangle 16">
              <a:extLst>
                <a:ext uri="{FF2B5EF4-FFF2-40B4-BE49-F238E27FC236}">
                  <a16:creationId xmlns:a16="http://schemas.microsoft.com/office/drawing/2014/main" id="{C6228C93-E21E-4996-9717-6D2417BE8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3610"/>
              <a:ext cx="223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34" name="Rectangle 17">
              <a:extLst>
                <a:ext uri="{FF2B5EF4-FFF2-40B4-BE49-F238E27FC236}">
                  <a16:creationId xmlns:a16="http://schemas.microsoft.com/office/drawing/2014/main" id="{3DF75322-61DF-4EBE-9230-216C08408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66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5" name="Rectangle 18">
              <a:extLst>
                <a:ext uri="{FF2B5EF4-FFF2-40B4-BE49-F238E27FC236}">
                  <a16:creationId xmlns:a16="http://schemas.microsoft.com/office/drawing/2014/main" id="{AAB0859A-EC75-4EC2-9044-2871EE2D5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545"/>
              <a:ext cx="22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36" name="Rectangle 19">
              <a:extLst>
                <a:ext uri="{FF2B5EF4-FFF2-40B4-BE49-F238E27FC236}">
                  <a16:creationId xmlns:a16="http://schemas.microsoft.com/office/drawing/2014/main" id="{B2E85640-4C12-4675-B65E-B2EA5A9D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3604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1537" name="Rectangle 20">
              <a:extLst>
                <a:ext uri="{FF2B5EF4-FFF2-40B4-BE49-F238E27FC236}">
                  <a16:creationId xmlns:a16="http://schemas.microsoft.com/office/drawing/2014/main" id="{963472DF-885A-4FC5-973A-05B9B39E6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968"/>
              <a:ext cx="22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38" name="Rectangle 21">
              <a:extLst>
                <a:ext uri="{FF2B5EF4-FFF2-40B4-BE49-F238E27FC236}">
                  <a16:creationId xmlns:a16="http://schemas.microsoft.com/office/drawing/2014/main" id="{07E96486-64C4-410A-9AF3-6167D783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302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8122582E-FC59-4DFB-82C5-B5C0F54F324E}"/>
              </a:ext>
            </a:extLst>
          </p:cNvPr>
          <p:cNvGrpSpPr>
            <a:grpSpLocks/>
          </p:cNvGrpSpPr>
          <p:nvPr/>
        </p:nvGrpSpPr>
        <p:grpSpPr bwMode="auto">
          <a:xfrm>
            <a:off x="6040438" y="1001713"/>
            <a:ext cx="2265362" cy="1609725"/>
            <a:chOff x="3920" y="2976"/>
            <a:chExt cx="1427" cy="1014"/>
          </a:xfrm>
        </p:grpSpPr>
        <p:sp>
          <p:nvSpPr>
            <p:cNvPr id="21511" name="Line 23">
              <a:extLst>
                <a:ext uri="{FF2B5EF4-FFF2-40B4-BE49-F238E27FC236}">
                  <a16:creationId xmlns:a16="http://schemas.microsoft.com/office/drawing/2014/main" id="{11B2C7F0-81D7-406A-9FD5-A61A52454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" y="3755"/>
              <a:ext cx="79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Line 24">
              <a:extLst>
                <a:ext uri="{FF2B5EF4-FFF2-40B4-BE49-F238E27FC236}">
                  <a16:creationId xmlns:a16="http://schemas.microsoft.com/office/drawing/2014/main" id="{BD6D7413-3B46-441B-A073-91567124C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3137"/>
              <a:ext cx="396" cy="61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Line 25">
              <a:extLst>
                <a:ext uri="{FF2B5EF4-FFF2-40B4-BE49-F238E27FC236}">
                  <a16:creationId xmlns:a16="http://schemas.microsoft.com/office/drawing/2014/main" id="{99C02253-73E6-46DF-8083-B947B5647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7" y="3137"/>
              <a:ext cx="396" cy="61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26">
              <a:extLst>
                <a:ext uri="{FF2B5EF4-FFF2-40B4-BE49-F238E27FC236}">
                  <a16:creationId xmlns:a16="http://schemas.microsoft.com/office/drawing/2014/main" id="{B41F7E13-D1F6-4966-A93F-7759CC242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3137"/>
              <a:ext cx="1" cy="41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27">
              <a:extLst>
                <a:ext uri="{FF2B5EF4-FFF2-40B4-BE49-F238E27FC236}">
                  <a16:creationId xmlns:a16="http://schemas.microsoft.com/office/drawing/2014/main" id="{27DFF755-D6E7-431A-A889-C68D601DB9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7" y="3549"/>
              <a:ext cx="396" cy="20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28">
              <a:extLst>
                <a:ext uri="{FF2B5EF4-FFF2-40B4-BE49-F238E27FC236}">
                  <a16:creationId xmlns:a16="http://schemas.microsoft.com/office/drawing/2014/main" id="{A0182F62-DCE5-4809-A867-AC855F30D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3549"/>
              <a:ext cx="396" cy="20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Rectangle 29">
              <a:extLst>
                <a:ext uri="{FF2B5EF4-FFF2-40B4-BE49-F238E27FC236}">
                  <a16:creationId xmlns:a16="http://schemas.microsoft.com/office/drawing/2014/main" id="{F573A0AB-7602-425F-A6ED-8E871483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3755"/>
              <a:ext cx="5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18" name="Rectangle 30">
              <a:extLst>
                <a:ext uri="{FF2B5EF4-FFF2-40B4-BE49-F238E27FC236}">
                  <a16:creationId xmlns:a16="http://schemas.microsoft.com/office/drawing/2014/main" id="{DE859D2C-0017-4782-9B89-6A4CE04A9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3817"/>
              <a:ext cx="3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b'  (c)</a:t>
              </a:r>
              <a:endPara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9" name="Rectangle 31">
              <a:extLst>
                <a:ext uri="{FF2B5EF4-FFF2-40B4-BE49-F238E27FC236}">
                  <a16:creationId xmlns:a16="http://schemas.microsoft.com/office/drawing/2014/main" id="{9A77F088-DC08-4B6A-9BC2-BF3483CFE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000"/>
              <a:ext cx="5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20" name="Rectangle 32">
              <a:extLst>
                <a:ext uri="{FF2B5EF4-FFF2-40B4-BE49-F238E27FC236}">
                  <a16:creationId xmlns:a16="http://schemas.microsoft.com/office/drawing/2014/main" id="{CB411AD9-C56E-47AC-84B9-3CEFEE0D6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976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a'  (b)</a:t>
              </a:r>
              <a:endPara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1" name="Rectangle 33">
              <a:extLst>
                <a:ext uri="{FF2B5EF4-FFF2-40B4-BE49-F238E27FC236}">
                  <a16:creationId xmlns:a16="http://schemas.microsoft.com/office/drawing/2014/main" id="{65DDF8E1-C5E4-4DC0-8B1F-DB4C9ACDD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3755"/>
              <a:ext cx="5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22" name="Rectangle 34">
              <a:extLst>
                <a:ext uri="{FF2B5EF4-FFF2-40B4-BE49-F238E27FC236}">
                  <a16:creationId xmlns:a16="http://schemas.microsoft.com/office/drawing/2014/main" id="{25975A58-4654-4EC5-9B1D-5D2A91BCA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17"/>
              <a:ext cx="3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c'  (a)</a:t>
              </a:r>
              <a:endPara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3" name="Rectangle 35">
              <a:extLst>
                <a:ext uri="{FF2B5EF4-FFF2-40B4-BE49-F238E27FC236}">
                  <a16:creationId xmlns:a16="http://schemas.microsoft.com/office/drawing/2014/main" id="{3F3DCCD2-8DD4-4952-B781-FC40CB35B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411"/>
              <a:ext cx="5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24" name="Rectangle 36">
              <a:extLst>
                <a:ext uri="{FF2B5EF4-FFF2-40B4-BE49-F238E27FC236}">
                  <a16:creationId xmlns:a16="http://schemas.microsoft.com/office/drawing/2014/main" id="{23AD8353-327C-41F2-98EE-4A147BCF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3474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d‘(d)</a:t>
              </a:r>
              <a:endPara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0" name="Text Box 2">
            <a:extLst>
              <a:ext uri="{FF2B5EF4-FFF2-40B4-BE49-F238E27FC236}">
                <a16:creationId xmlns:a16="http://schemas.microsoft.com/office/drawing/2014/main" id="{749C58ED-DA05-4416-A271-4963AD763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5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59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>
            <a:extLst>
              <a:ext uri="{FF2B5EF4-FFF2-40B4-BE49-F238E27FC236}">
                <a16:creationId xmlns:a16="http://schemas.microsoft.com/office/drawing/2014/main" id="{C3B7CD92-FD01-4E46-893D-FBAE6B67A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E6502E3-2596-499F-86EE-2A4E574F99A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50B7B03-477D-4221-8810-662FA5939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16964" name="Text Box 4">
            <a:extLst>
              <a:ext uri="{FF2B5EF4-FFF2-40B4-BE49-F238E27FC236}">
                <a16:creationId xmlns:a16="http://schemas.microsoft.com/office/drawing/2014/main" id="{3A6FDC2A-9500-473E-9326-9D29C7661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74871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Question: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How to determine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whether two simple graphs are isomorphic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2216965" name="Text Box 5">
            <a:extLst>
              <a:ext uri="{FF2B5EF4-FFF2-40B4-BE49-F238E27FC236}">
                <a16:creationId xmlns:a16="http://schemas.microsoft.com/office/drawing/2014/main" id="{71E5A692-D363-40B7-AA21-FEC8E44D9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844675"/>
            <a:ext cx="8353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 is usually difficult since there are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! possible 1-1 correspondence between the two vertex sets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vertices.  However, some properties (called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invariants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in the graphs may be used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show that they are not isomorphic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16966" name="Text Box 6">
            <a:extLst>
              <a:ext uri="{FF2B5EF4-FFF2-40B4-BE49-F238E27FC236}">
                <a16:creationId xmlns:a16="http://schemas.microsoft.com/office/drawing/2014/main" id="{293B1C1D-2781-4F99-8316-76F54046D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686175"/>
            <a:ext cx="89646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invariants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--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things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must have in common to be isomorphic.</a:t>
            </a:r>
          </a:p>
        </p:txBody>
      </p:sp>
      <p:sp>
        <p:nvSpPr>
          <p:cNvPr id="23559" name="Text Box 2">
            <a:extLst>
              <a:ext uri="{FF2B5EF4-FFF2-40B4-BE49-F238E27FC236}">
                <a16:creationId xmlns:a16="http://schemas.microsoft.com/office/drawing/2014/main" id="{B05B6DE8-9560-4F17-B409-491DB6F9C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6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6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6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6964" grpId="0" autoUpdateAnimBg="0"/>
      <p:bldP spid="2216965" grpId="0" autoUpdateAnimBg="0"/>
      <p:bldP spid="221696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0D2C746D-971E-4619-8079-1EB29AAC7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4C28094-23F3-4C82-9815-3F1F11907D7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6F242FA-C614-47A9-B165-3DCCA07EF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17988" name="Text Box 4">
            <a:extLst>
              <a:ext uri="{FF2B5EF4-FFF2-40B4-BE49-F238E27FC236}">
                <a16:creationId xmlns:a16="http://schemas.microsoft.com/office/drawing/2014/main" id="{6FAB1BB9-6ECE-40D5-B245-32333245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80645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Important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invariants in isomorphic graphs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number of vertices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number of edges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degrees of corresponding vertices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one is bipartite, the other must be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one is complete, the other must be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one is a wheel, the other must be</a:t>
            </a:r>
          </a:p>
          <a:p>
            <a:pPr lvl="1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etc.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581" name="Text Box 2">
            <a:extLst>
              <a:ext uri="{FF2B5EF4-FFF2-40B4-BE49-F238E27FC236}">
                <a16:creationId xmlns:a16="http://schemas.microsoft.com/office/drawing/2014/main" id="{7E2CEB12-FA1F-45DF-92BB-E4213D7E5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1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1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1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1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7988" grpId="0" build="p" bldLvl="2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>
            <a:extLst>
              <a:ext uri="{FF2B5EF4-FFF2-40B4-BE49-F238E27FC236}">
                <a16:creationId xmlns:a16="http://schemas.microsoft.com/office/drawing/2014/main" id="{A30BC96F-ABA8-48A0-B527-1CC18772F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C97415E-0476-40CF-B179-339468FB676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EAD389E-047F-434C-9AFA-F514BFB67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19013" name="Text Box 5">
            <a:extLst>
              <a:ext uri="{FF2B5EF4-FFF2-40B4-BE49-F238E27FC236}">
                <a16:creationId xmlns:a16="http://schemas.microsoft.com/office/drawing/2014/main" id="{277FA4F2-1864-442E-9054-2375E1535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5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Are the following two graphs isomorphic?</a:t>
            </a:r>
          </a:p>
        </p:txBody>
      </p:sp>
      <p:sp>
        <p:nvSpPr>
          <p:cNvPr id="2219014" name="Rectangle 6">
            <a:extLst>
              <a:ext uri="{FF2B5EF4-FFF2-40B4-BE49-F238E27FC236}">
                <a16:creationId xmlns:a16="http://schemas.microsoft.com/office/drawing/2014/main" id="{4259AB15-3822-4990-9EDD-79B2FAD1D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928938"/>
            <a:ext cx="73453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They are isomorphic, because they can be arranged to look identical.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You can see this if in the right graph you move vertex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the left of the edge {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}. Then the isomorphism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from the left to the right graph is: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b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endParaRPr lang="en-US" altLang="zh-CN" i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D1D4F48-48A8-4C2A-9D40-A2819C73042F}"/>
              </a:ext>
            </a:extLst>
          </p:cNvPr>
          <p:cNvGrpSpPr>
            <a:grpSpLocks/>
          </p:cNvGrpSpPr>
          <p:nvPr/>
        </p:nvGrpSpPr>
        <p:grpSpPr bwMode="auto">
          <a:xfrm>
            <a:off x="1111250" y="790575"/>
            <a:ext cx="2514600" cy="2209800"/>
            <a:chOff x="528" y="672"/>
            <a:chExt cx="1584" cy="1392"/>
          </a:xfrm>
        </p:grpSpPr>
        <p:sp>
          <p:nvSpPr>
            <p:cNvPr id="25625" name="AutoShape 8">
              <a:extLst>
                <a:ext uri="{FF2B5EF4-FFF2-40B4-BE49-F238E27FC236}">
                  <a16:creationId xmlns:a16="http://schemas.microsoft.com/office/drawing/2014/main" id="{BCE13075-106F-42AF-A669-9EBB8D85C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8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19017" name="Text Box 9">
              <a:extLst>
                <a:ext uri="{FF2B5EF4-FFF2-40B4-BE49-F238E27FC236}">
                  <a16:creationId xmlns:a16="http://schemas.microsoft.com/office/drawing/2014/main" id="{EE91AF49-71AA-4B5D-8712-48AE9FEC6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7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5627" name="AutoShape 10">
              <a:extLst>
                <a:ext uri="{FF2B5EF4-FFF2-40B4-BE49-F238E27FC236}">
                  <a16:creationId xmlns:a16="http://schemas.microsoft.com/office/drawing/2014/main" id="{A83A30D4-2AD8-4FD9-8CEB-DE2BEA25F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5628" name="AutoShape 11">
              <a:extLst>
                <a:ext uri="{FF2B5EF4-FFF2-40B4-BE49-F238E27FC236}">
                  <a16:creationId xmlns:a16="http://schemas.microsoft.com/office/drawing/2014/main" id="{24E11CF4-A1D3-4FEC-B304-DC9CD0343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5629" name="AutoShape 12">
              <a:extLst>
                <a:ext uri="{FF2B5EF4-FFF2-40B4-BE49-F238E27FC236}">
                  <a16:creationId xmlns:a16="http://schemas.microsoft.com/office/drawing/2014/main" id="{16417C05-E5D6-45FC-9B86-6289C3655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5630" name="AutoShape 13">
              <a:extLst>
                <a:ext uri="{FF2B5EF4-FFF2-40B4-BE49-F238E27FC236}">
                  <a16:creationId xmlns:a16="http://schemas.microsoft.com/office/drawing/2014/main" id="{4656A7D1-159B-4990-9D7B-D4265293C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00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19022" name="Text Box 14">
              <a:extLst>
                <a:ext uri="{FF2B5EF4-FFF2-40B4-BE49-F238E27FC236}">
                  <a16:creationId xmlns:a16="http://schemas.microsoft.com/office/drawing/2014/main" id="{ABD7F9AC-C85E-4629-81A9-BE720E284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19023" name="Text Box 15">
              <a:extLst>
                <a:ext uri="{FF2B5EF4-FFF2-40B4-BE49-F238E27FC236}">
                  <a16:creationId xmlns:a16="http://schemas.microsoft.com/office/drawing/2014/main" id="{0F6FA7CC-F23F-4F5A-8CF0-A43ABDE13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00"/>
              <a:ext cx="19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19024" name="Text Box 16">
              <a:extLst>
                <a:ext uri="{FF2B5EF4-FFF2-40B4-BE49-F238E27FC236}">
                  <a16:creationId xmlns:a16="http://schemas.microsoft.com/office/drawing/2014/main" id="{01A9681A-BB54-4DB5-90BD-D8DF31392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76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19025" name="Text Box 17">
              <a:extLst>
                <a:ext uri="{FF2B5EF4-FFF2-40B4-BE49-F238E27FC236}">
                  <a16:creationId xmlns:a16="http://schemas.microsoft.com/office/drawing/2014/main" id="{EC7066FE-BD2B-4F42-99C7-1149EE29D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0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cxnSp>
          <p:nvCxnSpPr>
            <p:cNvPr id="25635" name="AutoShape 18">
              <a:extLst>
                <a:ext uri="{FF2B5EF4-FFF2-40B4-BE49-F238E27FC236}">
                  <a16:creationId xmlns:a16="http://schemas.microsoft.com/office/drawing/2014/main" id="{EDE0F5AD-DF11-4B71-8AA2-9B0F33AC1ECD}"/>
                </a:ext>
              </a:extLst>
            </p:cNvPr>
            <p:cNvCxnSpPr>
              <a:cxnSpLocks noChangeShapeType="1"/>
              <a:stCxn id="25625" idx="0"/>
              <a:endCxn id="25629" idx="4"/>
            </p:cNvCxnSpPr>
            <p:nvPr/>
          </p:nvCxnSpPr>
          <p:spPr bwMode="auto">
            <a:xfrm flipV="1">
              <a:off x="1536" y="1584"/>
              <a:ext cx="24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6" name="AutoShape 19">
              <a:extLst>
                <a:ext uri="{FF2B5EF4-FFF2-40B4-BE49-F238E27FC236}">
                  <a16:creationId xmlns:a16="http://schemas.microsoft.com/office/drawing/2014/main" id="{7D78F613-6B92-4010-B540-9FFFDBEA6ED3}"/>
                </a:ext>
              </a:extLst>
            </p:cNvPr>
            <p:cNvCxnSpPr>
              <a:cxnSpLocks noChangeShapeType="1"/>
              <a:stCxn id="25625" idx="2"/>
              <a:endCxn id="25627" idx="6"/>
            </p:cNvCxnSpPr>
            <p:nvPr/>
          </p:nvCxnSpPr>
          <p:spPr bwMode="auto">
            <a:xfrm flipH="1" flipV="1">
              <a:off x="816" y="1776"/>
              <a:ext cx="672" cy="14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7" name="AutoShape 20">
              <a:extLst>
                <a:ext uri="{FF2B5EF4-FFF2-40B4-BE49-F238E27FC236}">
                  <a16:creationId xmlns:a16="http://schemas.microsoft.com/office/drawing/2014/main" id="{689A2610-FDD2-4CB5-85D7-E02A340BF932}"/>
                </a:ext>
              </a:extLst>
            </p:cNvPr>
            <p:cNvCxnSpPr>
              <a:cxnSpLocks noChangeShapeType="1"/>
              <a:stCxn id="25627" idx="0"/>
              <a:endCxn id="25628" idx="4"/>
            </p:cNvCxnSpPr>
            <p:nvPr/>
          </p:nvCxnSpPr>
          <p:spPr bwMode="auto">
            <a:xfrm flipV="1">
              <a:off x="768" y="1536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8" name="AutoShape 21">
              <a:extLst>
                <a:ext uri="{FF2B5EF4-FFF2-40B4-BE49-F238E27FC236}">
                  <a16:creationId xmlns:a16="http://schemas.microsoft.com/office/drawing/2014/main" id="{BC741203-1335-420F-A208-E15CE4F4BA2A}"/>
                </a:ext>
              </a:extLst>
            </p:cNvPr>
            <p:cNvCxnSpPr>
              <a:cxnSpLocks noChangeShapeType="1"/>
              <a:stCxn id="25628" idx="7"/>
              <a:endCxn id="25630" idx="3"/>
            </p:cNvCxnSpPr>
            <p:nvPr/>
          </p:nvCxnSpPr>
          <p:spPr bwMode="auto">
            <a:xfrm flipH="1" flipV="1">
              <a:off x="1262" y="1090"/>
              <a:ext cx="20" cy="36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9" name="AutoShape 22">
              <a:extLst>
                <a:ext uri="{FF2B5EF4-FFF2-40B4-BE49-F238E27FC236}">
                  <a16:creationId xmlns:a16="http://schemas.microsoft.com/office/drawing/2014/main" id="{AE03EB61-19B1-4981-8738-9AF62DB174F9}"/>
                </a:ext>
              </a:extLst>
            </p:cNvPr>
            <p:cNvCxnSpPr>
              <a:cxnSpLocks noChangeShapeType="1"/>
              <a:stCxn id="25630" idx="5"/>
              <a:endCxn id="25629" idx="1"/>
            </p:cNvCxnSpPr>
            <p:nvPr/>
          </p:nvCxnSpPr>
          <p:spPr bwMode="auto">
            <a:xfrm>
              <a:off x="1330" y="1090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0" name="AutoShape 23">
              <a:extLst>
                <a:ext uri="{FF2B5EF4-FFF2-40B4-BE49-F238E27FC236}">
                  <a16:creationId xmlns:a16="http://schemas.microsoft.com/office/drawing/2014/main" id="{F9B5CC0F-D444-48D1-A903-4F4F1B293017}"/>
                </a:ext>
              </a:extLst>
            </p:cNvPr>
            <p:cNvCxnSpPr>
              <a:cxnSpLocks noChangeShapeType="1"/>
              <a:stCxn id="25628" idx="5"/>
              <a:endCxn id="25625" idx="1"/>
            </p:cNvCxnSpPr>
            <p:nvPr/>
          </p:nvCxnSpPr>
          <p:spPr bwMode="auto">
            <a:xfrm>
              <a:off x="1282" y="1522"/>
              <a:ext cx="220" cy="36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1776A940-DFA5-4FB2-87D2-18390EE01F64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942975"/>
            <a:ext cx="2667000" cy="1981200"/>
            <a:chOff x="3024" y="720"/>
            <a:chExt cx="1680" cy="1248"/>
          </a:xfrm>
        </p:grpSpPr>
        <p:sp>
          <p:nvSpPr>
            <p:cNvPr id="25609" name="AutoShape 25">
              <a:extLst>
                <a:ext uri="{FF2B5EF4-FFF2-40B4-BE49-F238E27FC236}">
                  <a16:creationId xmlns:a16="http://schemas.microsoft.com/office/drawing/2014/main" id="{0C26E29F-1A12-4C75-AD18-29C61B086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19034" name="Text Box 26">
              <a:extLst>
                <a:ext uri="{FF2B5EF4-FFF2-40B4-BE49-F238E27FC236}">
                  <a16:creationId xmlns:a16="http://schemas.microsoft.com/office/drawing/2014/main" id="{4A9F9E95-E368-4B20-ADA6-A51BDB88F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8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5611" name="AutoShape 27">
              <a:extLst>
                <a:ext uri="{FF2B5EF4-FFF2-40B4-BE49-F238E27FC236}">
                  <a16:creationId xmlns:a16="http://schemas.microsoft.com/office/drawing/2014/main" id="{6A410160-923C-4531-9A90-5A6F52B3F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5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5612" name="AutoShape 28">
              <a:extLst>
                <a:ext uri="{FF2B5EF4-FFF2-40B4-BE49-F238E27FC236}">
                  <a16:creationId xmlns:a16="http://schemas.microsoft.com/office/drawing/2014/main" id="{CFE0CC24-D440-4F35-8DAE-B4B1067AF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0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5613" name="AutoShape 29">
              <a:extLst>
                <a:ext uri="{FF2B5EF4-FFF2-40B4-BE49-F238E27FC236}">
                  <a16:creationId xmlns:a16="http://schemas.microsoft.com/office/drawing/2014/main" id="{51479077-F3D4-416A-B4DA-B90E5D57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5614" name="AutoShape 30">
              <a:extLst>
                <a:ext uri="{FF2B5EF4-FFF2-40B4-BE49-F238E27FC236}">
                  <a16:creationId xmlns:a16="http://schemas.microsoft.com/office/drawing/2014/main" id="{BA3A4D67-5A98-4875-9AFC-91ABB2E4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19039" name="Text Box 31">
              <a:extLst>
                <a:ext uri="{FF2B5EF4-FFF2-40B4-BE49-F238E27FC236}">
                  <a16:creationId xmlns:a16="http://schemas.microsoft.com/office/drawing/2014/main" id="{A1DA7A88-9522-43D2-A5E3-F127768A8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72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19040" name="Text Box 32">
              <a:extLst>
                <a:ext uri="{FF2B5EF4-FFF2-40B4-BE49-F238E27FC236}">
                  <a16:creationId xmlns:a16="http://schemas.microsoft.com/office/drawing/2014/main" id="{E9CA3CF7-0191-4EEF-AF7A-7FEAF23B6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92"/>
              <a:ext cx="19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19041" name="Text Box 33">
              <a:extLst>
                <a:ext uri="{FF2B5EF4-FFF2-40B4-BE49-F238E27FC236}">
                  <a16:creationId xmlns:a16="http://schemas.microsoft.com/office/drawing/2014/main" id="{18F6D96C-92C2-4F72-B0F2-A4F9B9699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632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19042" name="Text Box 34">
              <a:extLst>
                <a:ext uri="{FF2B5EF4-FFF2-40B4-BE49-F238E27FC236}">
                  <a16:creationId xmlns:a16="http://schemas.microsoft.com/office/drawing/2014/main" id="{3CAFD934-C771-4C18-8B63-F07072B32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15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cxnSp>
          <p:nvCxnSpPr>
            <p:cNvPr id="25619" name="AutoShape 35">
              <a:extLst>
                <a:ext uri="{FF2B5EF4-FFF2-40B4-BE49-F238E27FC236}">
                  <a16:creationId xmlns:a16="http://schemas.microsoft.com/office/drawing/2014/main" id="{AFA297A8-CB93-482F-908B-C0D5610367ED}"/>
                </a:ext>
              </a:extLst>
            </p:cNvPr>
            <p:cNvCxnSpPr>
              <a:cxnSpLocks noChangeShapeType="1"/>
              <a:stCxn id="25609" idx="6"/>
              <a:endCxn id="25613" idx="2"/>
            </p:cNvCxnSpPr>
            <p:nvPr/>
          </p:nvCxnSpPr>
          <p:spPr bwMode="auto">
            <a:xfrm>
              <a:off x="3408" y="182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AutoShape 36">
              <a:extLst>
                <a:ext uri="{FF2B5EF4-FFF2-40B4-BE49-F238E27FC236}">
                  <a16:creationId xmlns:a16="http://schemas.microsoft.com/office/drawing/2014/main" id="{7E1973E5-4256-4B35-9325-D186641654DF}"/>
                </a:ext>
              </a:extLst>
            </p:cNvPr>
            <p:cNvCxnSpPr>
              <a:cxnSpLocks noChangeShapeType="1"/>
              <a:stCxn id="25609" idx="7"/>
              <a:endCxn id="25611" idx="3"/>
            </p:cNvCxnSpPr>
            <p:nvPr/>
          </p:nvCxnSpPr>
          <p:spPr bwMode="auto">
            <a:xfrm flipV="1">
              <a:off x="3394" y="1666"/>
              <a:ext cx="508" cy="12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1" name="AutoShape 37">
              <a:extLst>
                <a:ext uri="{FF2B5EF4-FFF2-40B4-BE49-F238E27FC236}">
                  <a16:creationId xmlns:a16="http://schemas.microsoft.com/office/drawing/2014/main" id="{0577AC1E-66B3-4CE7-AD3D-FD4CC48987D3}"/>
                </a:ext>
              </a:extLst>
            </p:cNvPr>
            <p:cNvCxnSpPr>
              <a:cxnSpLocks noChangeShapeType="1"/>
              <a:stCxn id="25611" idx="0"/>
              <a:endCxn id="25612" idx="4"/>
            </p:cNvCxnSpPr>
            <p:nvPr/>
          </p:nvCxnSpPr>
          <p:spPr bwMode="auto">
            <a:xfrm flipH="1" flipV="1">
              <a:off x="3792" y="1152"/>
              <a:ext cx="144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AutoShape 38">
              <a:extLst>
                <a:ext uri="{FF2B5EF4-FFF2-40B4-BE49-F238E27FC236}">
                  <a16:creationId xmlns:a16="http://schemas.microsoft.com/office/drawing/2014/main" id="{BF9140FC-E624-4E50-88E9-9EB4F9D9E53A}"/>
                </a:ext>
              </a:extLst>
            </p:cNvPr>
            <p:cNvCxnSpPr>
              <a:cxnSpLocks noChangeShapeType="1"/>
              <a:stCxn id="25612" idx="5"/>
              <a:endCxn id="25614" idx="2"/>
            </p:cNvCxnSpPr>
            <p:nvPr/>
          </p:nvCxnSpPr>
          <p:spPr bwMode="auto">
            <a:xfrm>
              <a:off x="3826" y="113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3" name="AutoShape 39">
              <a:extLst>
                <a:ext uri="{FF2B5EF4-FFF2-40B4-BE49-F238E27FC236}">
                  <a16:creationId xmlns:a16="http://schemas.microsoft.com/office/drawing/2014/main" id="{2DA94DC9-11BD-4D5D-A506-A0F71715A3CD}"/>
                </a:ext>
              </a:extLst>
            </p:cNvPr>
            <p:cNvCxnSpPr>
              <a:cxnSpLocks noChangeShapeType="1"/>
              <a:stCxn id="25614" idx="5"/>
              <a:endCxn id="25613" idx="1"/>
            </p:cNvCxnSpPr>
            <p:nvPr/>
          </p:nvCxnSpPr>
          <p:spPr bwMode="auto">
            <a:xfrm>
              <a:off x="4210" y="1378"/>
              <a:ext cx="28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4" name="AutoShape 40">
              <a:extLst>
                <a:ext uri="{FF2B5EF4-FFF2-40B4-BE49-F238E27FC236}">
                  <a16:creationId xmlns:a16="http://schemas.microsoft.com/office/drawing/2014/main" id="{FC9F2652-706C-454C-A515-139B6778B8A8}"/>
                </a:ext>
              </a:extLst>
            </p:cNvPr>
            <p:cNvCxnSpPr>
              <a:cxnSpLocks noChangeShapeType="1"/>
              <a:stCxn id="25612" idx="3"/>
              <a:endCxn id="25609" idx="1"/>
            </p:cNvCxnSpPr>
            <p:nvPr/>
          </p:nvCxnSpPr>
          <p:spPr bwMode="auto">
            <a:xfrm flipH="1">
              <a:off x="3326" y="1138"/>
              <a:ext cx="432" cy="6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8" name="Text Box 2">
            <a:extLst>
              <a:ext uri="{FF2B5EF4-FFF2-40B4-BE49-F238E27FC236}">
                <a16:creationId xmlns:a16="http://schemas.microsoft.com/office/drawing/2014/main" id="{ACB90ACA-E825-4462-A973-623D2979B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9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1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19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9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19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9013" grpId="0" autoUpdateAnimBg="0"/>
      <p:bldP spid="221901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97651FA1-BD39-4F8A-B20F-A96447F9B5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15DB9ED-4CBB-4888-9DF9-2466074578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68245FC-9D76-4576-94E1-32F59F1E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20037" name="Text Box 5">
            <a:extLst>
              <a:ext uri="{FF2B5EF4-FFF2-40B4-BE49-F238E27FC236}">
                <a16:creationId xmlns:a16="http://schemas.microsoft.com/office/drawing/2014/main" id="{5D20D1FE-C4C9-4091-85E4-DF31E621F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Show that the following two graphs are isomorphic.</a:t>
            </a:r>
          </a:p>
        </p:txBody>
      </p:sp>
      <p:sp>
        <p:nvSpPr>
          <p:cNvPr id="2220038" name="Rectangle 6">
            <a:extLst>
              <a:ext uri="{FF2B5EF4-FFF2-40B4-BE49-F238E27FC236}">
                <a16:creationId xmlns:a16="http://schemas.microsoft.com/office/drawing/2014/main" id="{88010136-B5AD-49B2-910F-01BC10E76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3214688"/>
            <a:ext cx="74168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Proof:   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Try to find an 1-1 and onto function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Show that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isomorphism (preserves adjacency relation)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 The adjacency matrix of a graph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the same as the adjacency matrix of another graph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when rows and columns are labeled to correspond to the images under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the vertices in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that are the labels of these rows and columns in the M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endParaRPr lang="en-US" altLang="zh-CN" sz="2000" i="1" baseline="-25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6F42E1F-C961-4AF4-8AA2-8A34DE92F1E8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1357313"/>
            <a:ext cx="3344863" cy="1712912"/>
            <a:chOff x="839" y="1053"/>
            <a:chExt cx="2107" cy="1079"/>
          </a:xfrm>
        </p:grpSpPr>
        <p:cxnSp>
          <p:nvCxnSpPr>
            <p:cNvPr id="26651" name="AutoShape 8">
              <a:extLst>
                <a:ext uri="{FF2B5EF4-FFF2-40B4-BE49-F238E27FC236}">
                  <a16:creationId xmlns:a16="http://schemas.microsoft.com/office/drawing/2014/main" id="{251F2712-AF08-4146-99B5-A1F39A45CF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28" y="1301"/>
              <a:ext cx="0" cy="53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2" name="AutoShape 9">
              <a:extLst>
                <a:ext uri="{FF2B5EF4-FFF2-40B4-BE49-F238E27FC236}">
                  <a16:creationId xmlns:a16="http://schemas.microsoft.com/office/drawing/2014/main" id="{06835E80-54EB-4921-96AF-0A1F007521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40" y="1281"/>
              <a:ext cx="888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3" name="AutoShape 10">
              <a:extLst>
                <a:ext uri="{FF2B5EF4-FFF2-40B4-BE49-F238E27FC236}">
                  <a16:creationId xmlns:a16="http://schemas.microsoft.com/office/drawing/2014/main" id="{C119282D-1BCB-4247-9FF9-B4E979EE22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32" y="1292"/>
              <a:ext cx="908" cy="55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AutoShape 11">
              <a:extLst>
                <a:ext uri="{FF2B5EF4-FFF2-40B4-BE49-F238E27FC236}">
                  <a16:creationId xmlns:a16="http://schemas.microsoft.com/office/drawing/2014/main" id="{846C76CC-2E1D-411C-BF7A-A0C6F9437C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42" y="1853"/>
              <a:ext cx="1601" cy="1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5" name="AutoShape 12">
              <a:extLst>
                <a:ext uri="{FF2B5EF4-FFF2-40B4-BE49-F238E27FC236}">
                  <a16:creationId xmlns:a16="http://schemas.microsoft.com/office/drawing/2014/main" id="{EA0B698C-C8E9-4C90-B38B-9BD77413F9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32" y="1292"/>
              <a:ext cx="908" cy="55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6" name="AutoShape 13">
              <a:extLst>
                <a:ext uri="{FF2B5EF4-FFF2-40B4-BE49-F238E27FC236}">
                  <a16:creationId xmlns:a16="http://schemas.microsoft.com/office/drawing/2014/main" id="{3FE58B24-85A9-4814-901E-6F36BE5FCA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35" y="1301"/>
              <a:ext cx="0" cy="53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7" name="Text Box 14">
              <a:extLst>
                <a:ext uri="{FF2B5EF4-FFF2-40B4-BE49-F238E27FC236}">
                  <a16:creationId xmlns:a16="http://schemas.microsoft.com/office/drawing/2014/main" id="{3B4C7D77-B3B3-418B-AB3B-4613D7AB7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053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658" name="AutoShape 15">
              <a:extLst>
                <a:ext uri="{FF2B5EF4-FFF2-40B4-BE49-F238E27FC236}">
                  <a16:creationId xmlns:a16="http://schemas.microsoft.com/office/drawing/2014/main" id="{E2B6DF25-5AA2-4F2D-AAB8-7538580F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25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59" name="Line 16">
              <a:extLst>
                <a:ext uri="{FF2B5EF4-FFF2-40B4-BE49-F238E27FC236}">
                  <a16:creationId xmlns:a16="http://schemas.microsoft.com/office/drawing/2014/main" id="{487E136A-27CB-428D-AD14-ACA6259DF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280"/>
              <a:ext cx="681" cy="59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0" name="AutoShape 17">
              <a:extLst>
                <a:ext uri="{FF2B5EF4-FFF2-40B4-BE49-F238E27FC236}">
                  <a16:creationId xmlns:a16="http://schemas.microsoft.com/office/drawing/2014/main" id="{4806E4D4-BA6D-452B-B96A-765FDEDA7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61" name="AutoShape 18">
              <a:extLst>
                <a:ext uri="{FF2B5EF4-FFF2-40B4-BE49-F238E27FC236}">
                  <a16:creationId xmlns:a16="http://schemas.microsoft.com/office/drawing/2014/main" id="{1DEE0F9B-EB45-4812-B11A-D6D061DFE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62" name="AutoShape 19">
              <a:extLst>
                <a:ext uri="{FF2B5EF4-FFF2-40B4-BE49-F238E27FC236}">
                  <a16:creationId xmlns:a16="http://schemas.microsoft.com/office/drawing/2014/main" id="{C52043E6-6D29-440D-B968-C5E283FC8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25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63" name="AutoShape 20">
              <a:extLst>
                <a:ext uri="{FF2B5EF4-FFF2-40B4-BE49-F238E27FC236}">
                  <a16:creationId xmlns:a16="http://schemas.microsoft.com/office/drawing/2014/main" id="{11ADAE53-FBD2-44A6-87A0-EC27654C3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64" name="Text Box 21">
              <a:extLst>
                <a:ext uri="{FF2B5EF4-FFF2-40B4-BE49-F238E27FC236}">
                  <a16:creationId xmlns:a16="http://schemas.microsoft.com/office/drawing/2014/main" id="{307D247C-EBD6-402E-97A9-0D6BAFEBD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706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6665" name="Text Box 22">
              <a:extLst>
                <a:ext uri="{FF2B5EF4-FFF2-40B4-BE49-F238E27FC236}">
                  <a16:creationId xmlns:a16="http://schemas.microsoft.com/office/drawing/2014/main" id="{2BD16659-4FB2-4FC1-8058-7D6D94F3E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071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6666" name="Text Box 23">
              <a:extLst>
                <a:ext uri="{FF2B5EF4-FFF2-40B4-BE49-F238E27FC236}">
                  <a16:creationId xmlns:a16="http://schemas.microsoft.com/office/drawing/2014/main" id="{1F14EC7B-1911-422A-8D37-60DB10F81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805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6667" name="Text Box 24">
              <a:extLst>
                <a:ext uri="{FF2B5EF4-FFF2-40B4-BE49-F238E27FC236}">
                  <a16:creationId xmlns:a16="http://schemas.microsoft.com/office/drawing/2014/main" id="{E2B88AD6-DBF7-4BD6-8020-58D5ED259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752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3D14E138-B080-4F86-B355-844FD7AD5581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1071563"/>
            <a:ext cx="3949700" cy="2317750"/>
            <a:chOff x="2880" y="800"/>
            <a:chExt cx="2488" cy="1460"/>
          </a:xfrm>
        </p:grpSpPr>
        <p:sp>
          <p:nvSpPr>
            <p:cNvPr id="26633" name="Line 26">
              <a:extLst>
                <a:ext uri="{FF2B5EF4-FFF2-40B4-BE49-F238E27FC236}">
                  <a16:creationId xmlns:a16="http://schemas.microsoft.com/office/drawing/2014/main" id="{BF7F1FC7-0527-46CA-AD2B-86E2E2F88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1026"/>
              <a:ext cx="1588" cy="54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27">
              <a:extLst>
                <a:ext uri="{FF2B5EF4-FFF2-40B4-BE49-F238E27FC236}">
                  <a16:creationId xmlns:a16="http://schemas.microsoft.com/office/drawing/2014/main" id="{FF10FAAC-281D-43D5-A9CD-CA2C873DB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7" y="1024"/>
              <a:ext cx="494" cy="49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28">
              <a:extLst>
                <a:ext uri="{FF2B5EF4-FFF2-40B4-BE49-F238E27FC236}">
                  <a16:creationId xmlns:a16="http://schemas.microsoft.com/office/drawing/2014/main" id="{230D163D-35B3-4906-A1C8-9A2A24C3B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566"/>
              <a:ext cx="155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29">
              <a:extLst>
                <a:ext uri="{FF2B5EF4-FFF2-40B4-BE49-F238E27FC236}">
                  <a16:creationId xmlns:a16="http://schemas.microsoft.com/office/drawing/2014/main" id="{F7D381EE-5C54-4CF9-808D-60924DE36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5" y="1026"/>
              <a:ext cx="6" cy="49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30">
              <a:extLst>
                <a:ext uri="{FF2B5EF4-FFF2-40B4-BE49-F238E27FC236}">
                  <a16:creationId xmlns:a16="http://schemas.microsoft.com/office/drawing/2014/main" id="{5E0B3464-1A7D-4FD9-90F2-D58EA7D66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566"/>
              <a:ext cx="519" cy="40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31">
              <a:extLst>
                <a:ext uri="{FF2B5EF4-FFF2-40B4-BE49-F238E27FC236}">
                  <a16:creationId xmlns:a16="http://schemas.microsoft.com/office/drawing/2014/main" id="{D83A1F37-75CD-4CE8-8066-824F9D4C1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1570"/>
              <a:ext cx="1043" cy="40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Oval 32">
              <a:extLst>
                <a:ext uri="{FF2B5EF4-FFF2-40B4-BE49-F238E27FC236}">
                  <a16:creationId xmlns:a16="http://schemas.microsoft.com/office/drawing/2014/main" id="{32488E7F-58EF-40BF-B52B-9666CCB1C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502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0" name="Oval 33">
              <a:extLst>
                <a:ext uri="{FF2B5EF4-FFF2-40B4-BE49-F238E27FC236}">
                  <a16:creationId xmlns:a16="http://schemas.microsoft.com/office/drawing/2014/main" id="{3DC49734-3DB7-46C6-ADE8-6AF37CD9F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1521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1" name="Oval 34">
              <a:extLst>
                <a:ext uri="{FF2B5EF4-FFF2-40B4-BE49-F238E27FC236}">
                  <a16:creationId xmlns:a16="http://schemas.microsoft.com/office/drawing/2014/main" id="{ACE58803-0F8D-4672-85E2-D9F57AAF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981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2" name="Oval 35">
              <a:extLst>
                <a:ext uri="{FF2B5EF4-FFF2-40B4-BE49-F238E27FC236}">
                  <a16:creationId xmlns:a16="http://schemas.microsoft.com/office/drawing/2014/main" id="{1752ADEA-9206-42F8-A3FC-249C3D63D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981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3" name="Oval 36">
              <a:extLst>
                <a:ext uri="{FF2B5EF4-FFF2-40B4-BE49-F238E27FC236}">
                  <a16:creationId xmlns:a16="http://schemas.microsoft.com/office/drawing/2014/main" id="{14041C95-8AB9-4EF2-80A5-2CA28A1AA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939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4" name="Line 37">
              <a:extLst>
                <a:ext uri="{FF2B5EF4-FFF2-40B4-BE49-F238E27FC236}">
                  <a16:creationId xmlns:a16="http://schemas.microsoft.com/office/drawing/2014/main" id="{DF9A0D03-9086-4802-B0F6-4E1E442AD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071"/>
              <a:ext cx="46" cy="90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38">
              <a:extLst>
                <a:ext uri="{FF2B5EF4-FFF2-40B4-BE49-F238E27FC236}">
                  <a16:creationId xmlns:a16="http://schemas.microsoft.com/office/drawing/2014/main" id="{B16F10C9-05DD-4A29-BD98-959F3BBA6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071"/>
              <a:ext cx="1043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Text Box 39">
              <a:extLst>
                <a:ext uri="{FF2B5EF4-FFF2-40B4-BE49-F238E27FC236}">
                  <a16:creationId xmlns:a16="http://schemas.microsoft.com/office/drawing/2014/main" id="{C5FDADFA-D555-4665-A580-75CCFAAF4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800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647" name="Text Box 40">
              <a:extLst>
                <a:ext uri="{FF2B5EF4-FFF2-40B4-BE49-F238E27FC236}">
                  <a16:creationId xmlns:a16="http://schemas.microsoft.com/office/drawing/2014/main" id="{8E3596C1-B148-4F74-9761-9C3C704FC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298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6648" name="Text Box 41">
              <a:extLst>
                <a:ext uri="{FF2B5EF4-FFF2-40B4-BE49-F238E27FC236}">
                  <a16:creationId xmlns:a16="http://schemas.microsoft.com/office/drawing/2014/main" id="{13EDC3E8-26EA-471C-A6F4-5ABEFB4FB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933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6649" name="Text Box 42">
              <a:extLst>
                <a:ext uri="{FF2B5EF4-FFF2-40B4-BE49-F238E27FC236}">
                  <a16:creationId xmlns:a16="http://schemas.microsoft.com/office/drawing/2014/main" id="{6D508BFC-86C2-4F59-AB9A-35C313500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1661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6650" name="Text Box 43">
              <a:extLst>
                <a:ext uri="{FF2B5EF4-FFF2-40B4-BE49-F238E27FC236}">
                  <a16:creationId xmlns:a16="http://schemas.microsoft.com/office/drawing/2014/main" id="{E9ABAE61-EF5C-4FCD-854F-A658B89F9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845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26632" name="Text Box 2">
            <a:extLst>
              <a:ext uri="{FF2B5EF4-FFF2-40B4-BE49-F238E27FC236}">
                <a16:creationId xmlns:a16="http://schemas.microsoft.com/office/drawing/2014/main" id="{17DCE404-1375-4DE0-A32B-F0A5373B7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0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0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0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0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20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0037" grpId="0" autoUpdateAnimBg="0"/>
      <p:bldP spid="222003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:a16="http://schemas.microsoft.com/office/drawing/2014/main" id="{DA007A08-123D-4B43-AA41-54F593E431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826115B-C412-4FBD-B3A1-F23DF13754A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DB69541A-C1B3-4B33-840E-0A9DC335E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04675" name="Text Box 3">
            <a:extLst>
              <a:ext uri="{FF2B5EF4-FFF2-40B4-BE49-F238E27FC236}">
                <a16:creationId xmlns:a16="http://schemas.microsoft.com/office/drawing/2014/main" id="{0AE7C445-8213-454F-94D1-599E503C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Representing Graphs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04676" name="Line 4">
            <a:extLst>
              <a:ext uri="{FF2B5EF4-FFF2-40B4-BE49-F238E27FC236}">
                <a16:creationId xmlns:a16="http://schemas.microsoft.com/office/drawing/2014/main" id="{E5ECBFD0-B17D-4B9A-B919-D109E2680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928688"/>
            <a:ext cx="32385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4677" name="Text Box 5">
            <a:extLst>
              <a:ext uri="{FF2B5EF4-FFF2-40B4-BE49-F238E27FC236}">
                <a16:creationId xmlns:a16="http://schemas.microsoft.com/office/drawing/2014/main" id="{B1FA1A72-F4FF-4B57-963A-BEEBD8B11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143000"/>
            <a:ext cx="80645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Methods for representing graphs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Graphs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Adjacency lists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-- lists that specify all the vertices that are adjacent to each vertex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Adjacency matrices </a:t>
            </a:r>
          </a:p>
          <a:p>
            <a:pPr lvl="1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Incidence matrices</a:t>
            </a:r>
          </a:p>
        </p:txBody>
      </p:sp>
      <p:graphicFrame>
        <p:nvGraphicFramePr>
          <p:cNvPr id="9" name="Group 27">
            <a:extLst>
              <a:ext uri="{FF2B5EF4-FFF2-40B4-BE49-F238E27FC236}">
                <a16:creationId xmlns:a16="http://schemas.microsoft.com/office/drawing/2014/main" id="{BA1DF4D1-54A7-440C-9F39-8E1E33562892}"/>
              </a:ext>
            </a:extLst>
          </p:cNvPr>
          <p:cNvGraphicFramePr>
            <a:graphicFrameLocks noGrp="1"/>
          </p:cNvGraphicFramePr>
          <p:nvPr/>
        </p:nvGraphicFramePr>
        <p:xfrm>
          <a:off x="5000625" y="1285875"/>
          <a:ext cx="3833813" cy="3662385"/>
        </p:xfrm>
        <a:graphic>
          <a:graphicData uri="http://schemas.openxmlformats.org/drawingml/2006/table">
            <a:tbl>
              <a:tblPr/>
              <a:tblGrid>
                <a:gridCol w="1262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0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 adjacency list for a simple graph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Adjacent vertices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27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a,d,e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a,c,d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88748D27-6DF3-472C-811C-E8A8E2DC5EF1}"/>
              </a:ext>
            </a:extLst>
          </p:cNvPr>
          <p:cNvGraphicFramePr>
            <a:graphicFrameLocks noGrp="1"/>
          </p:cNvGraphicFramePr>
          <p:nvPr/>
        </p:nvGraphicFramePr>
        <p:xfrm>
          <a:off x="4143375" y="1285875"/>
          <a:ext cx="4691063" cy="3736975"/>
        </p:xfrm>
        <a:graphic>
          <a:graphicData uri="http://schemas.openxmlformats.org/drawingml/2006/table">
            <a:tbl>
              <a:tblPr/>
              <a:tblGrid>
                <a:gridCol w="19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2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 adjacency list for a directed graph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Initial vertex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terminal vertices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29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b,c,d,e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b,c,d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04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0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0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0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0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04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04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4675" grpId="0" autoUpdateAnimBg="0"/>
      <p:bldP spid="220467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>
            <a:extLst>
              <a:ext uri="{FF2B5EF4-FFF2-40B4-BE49-F238E27FC236}">
                <a16:creationId xmlns:a16="http://schemas.microsoft.com/office/drawing/2014/main" id="{32664FD7-1A95-4648-8B6F-23B560774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3594FD8-E286-4A27-B813-342150C107C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58237B4-9EDD-4ECC-B750-6AE49EAD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21060" name="Text Box 4">
            <a:extLst>
              <a:ext uri="{FF2B5EF4-FFF2-40B4-BE49-F238E27FC236}">
                <a16:creationId xmlns:a16="http://schemas.microsoft.com/office/drawing/2014/main" id="{B962F43A-8A97-4B95-8988-EC387909E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71500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7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Determine whether the given pair of graphs is isomorphic?</a:t>
            </a:r>
          </a:p>
        </p:txBody>
      </p:sp>
      <p:sp>
        <p:nvSpPr>
          <p:cNvPr id="2221061" name="Text Box 5">
            <a:extLst>
              <a:ext uri="{FF2B5EF4-FFF2-40B4-BE49-F238E27FC236}">
                <a16:creationId xmlns:a16="http://schemas.microsoft.com/office/drawing/2014/main" id="{3E3BEDB9-19F5-48CB-AFF1-6E9368E4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37C87961-777A-4F1A-98DB-91BBCB256AEC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1500188"/>
            <a:ext cx="3225800" cy="1476375"/>
            <a:chOff x="2520" y="8408"/>
            <a:chExt cx="4064" cy="1417"/>
          </a:xfrm>
        </p:grpSpPr>
        <p:sp>
          <p:nvSpPr>
            <p:cNvPr id="27701" name="AutoShape 7">
              <a:extLst>
                <a:ext uri="{FF2B5EF4-FFF2-40B4-BE49-F238E27FC236}">
                  <a16:creationId xmlns:a16="http://schemas.microsoft.com/office/drawing/2014/main" id="{9D2F176F-BB6A-4399-9620-665E6D832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8460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02" name="AutoShape 8">
              <a:extLst>
                <a:ext uri="{FF2B5EF4-FFF2-40B4-BE49-F238E27FC236}">
                  <a16:creationId xmlns:a16="http://schemas.microsoft.com/office/drawing/2014/main" id="{BF607540-3338-4E87-A58E-5342BCF55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8460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03" name="AutoShape 9">
              <a:extLst>
                <a:ext uri="{FF2B5EF4-FFF2-40B4-BE49-F238E27FC236}">
                  <a16:creationId xmlns:a16="http://schemas.microsoft.com/office/drawing/2014/main" id="{9ECCE8F0-41A2-4B83-A5FA-8C1437D3B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9396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04" name="AutoShape 10">
              <a:extLst>
                <a:ext uri="{FF2B5EF4-FFF2-40B4-BE49-F238E27FC236}">
                  <a16:creationId xmlns:a16="http://schemas.microsoft.com/office/drawing/2014/main" id="{0C52037F-5399-45F0-9E01-593CAE193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9396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05" name="AutoShape 11">
              <a:extLst>
                <a:ext uri="{FF2B5EF4-FFF2-40B4-BE49-F238E27FC236}">
                  <a16:creationId xmlns:a16="http://schemas.microsoft.com/office/drawing/2014/main" id="{59BB156F-2A5D-468B-ADBB-FCC819AF9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9071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06" name="Line 12">
              <a:extLst>
                <a:ext uri="{FF2B5EF4-FFF2-40B4-BE49-F238E27FC236}">
                  <a16:creationId xmlns:a16="http://schemas.microsoft.com/office/drawing/2014/main" id="{783FF6BD-C132-455D-96BA-BD93D5A97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851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7" name="Line 13">
              <a:extLst>
                <a:ext uri="{FF2B5EF4-FFF2-40B4-BE49-F238E27FC236}">
                  <a16:creationId xmlns:a16="http://schemas.microsoft.com/office/drawing/2014/main" id="{B1CE0698-5E90-41DD-8B66-311B017C2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8486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8" name="Line 14">
              <a:extLst>
                <a:ext uri="{FF2B5EF4-FFF2-40B4-BE49-F238E27FC236}">
                  <a16:creationId xmlns:a16="http://schemas.microsoft.com/office/drawing/2014/main" id="{818BA83D-0ECD-4606-A71F-40C682A89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8538"/>
              <a:ext cx="438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9" name="Line 15">
              <a:extLst>
                <a:ext uri="{FF2B5EF4-FFF2-40B4-BE49-F238E27FC236}">
                  <a16:creationId xmlns:a16="http://schemas.microsoft.com/office/drawing/2014/main" id="{A20BB7B6-687C-4BF1-BF03-053074F67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5" y="8499"/>
              <a:ext cx="108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0" name="AutoShape 16">
              <a:extLst>
                <a:ext uri="{FF2B5EF4-FFF2-40B4-BE49-F238E27FC236}">
                  <a16:creationId xmlns:a16="http://schemas.microsoft.com/office/drawing/2014/main" id="{64DBC016-6B5A-410E-BAC4-FD53435C9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8928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11" name="Line 17">
              <a:extLst>
                <a:ext uri="{FF2B5EF4-FFF2-40B4-BE49-F238E27FC236}">
                  <a16:creationId xmlns:a16="http://schemas.microsoft.com/office/drawing/2014/main" id="{14EF0DF3-4090-454F-9AA5-ABD6A8002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" y="9448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2" name="Line 18">
              <a:extLst>
                <a:ext uri="{FF2B5EF4-FFF2-40B4-BE49-F238E27FC236}">
                  <a16:creationId xmlns:a16="http://schemas.microsoft.com/office/drawing/2014/main" id="{EA7BFC25-0A45-4B9D-B0A7-3DD1CCAFA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8616"/>
              <a:ext cx="18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3" name="Line 19">
              <a:extLst>
                <a:ext uri="{FF2B5EF4-FFF2-40B4-BE49-F238E27FC236}">
                  <a16:creationId xmlns:a16="http://schemas.microsoft.com/office/drawing/2014/main" id="{797F5BE8-7276-402B-ACFA-EC0DEC5CE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0" y="911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4" name="AutoShape 20">
              <a:extLst>
                <a:ext uri="{FF2B5EF4-FFF2-40B4-BE49-F238E27FC236}">
                  <a16:creationId xmlns:a16="http://schemas.microsoft.com/office/drawing/2014/main" id="{7B595C12-A6FE-46C1-8F16-6D83B8A6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" y="8408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15" name="AutoShape 21">
              <a:extLst>
                <a:ext uri="{FF2B5EF4-FFF2-40B4-BE49-F238E27FC236}">
                  <a16:creationId xmlns:a16="http://schemas.microsoft.com/office/drawing/2014/main" id="{9FB99CB3-0F26-4257-92A0-85DB1C70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" y="8408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16" name="AutoShape 22">
              <a:extLst>
                <a:ext uri="{FF2B5EF4-FFF2-40B4-BE49-F238E27FC236}">
                  <a16:creationId xmlns:a16="http://schemas.microsoft.com/office/drawing/2014/main" id="{30165487-27EF-4249-949B-CB3E07129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3" y="9712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17" name="AutoShape 23">
              <a:extLst>
                <a:ext uri="{FF2B5EF4-FFF2-40B4-BE49-F238E27FC236}">
                  <a16:creationId xmlns:a16="http://schemas.microsoft.com/office/drawing/2014/main" id="{49460AA9-1897-476B-BCE7-0BA5F415A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" y="9712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18" name="AutoShape 24">
              <a:extLst>
                <a:ext uri="{FF2B5EF4-FFF2-40B4-BE49-F238E27FC236}">
                  <a16:creationId xmlns:a16="http://schemas.microsoft.com/office/drawing/2014/main" id="{54687A88-DF43-4046-9D1F-31E701CC2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5" y="9058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19" name="Line 25">
              <a:extLst>
                <a:ext uri="{FF2B5EF4-FFF2-40B4-BE49-F238E27FC236}">
                  <a16:creationId xmlns:a16="http://schemas.microsoft.com/office/drawing/2014/main" id="{38084942-6FB0-4AE7-938A-8BDBDEEE1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1" y="846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0" name="AutoShape 26">
              <a:extLst>
                <a:ext uri="{FF2B5EF4-FFF2-40B4-BE49-F238E27FC236}">
                  <a16:creationId xmlns:a16="http://schemas.microsoft.com/office/drawing/2014/main" id="{F3F1633C-3EE1-4E96-A6BF-3E956617F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9045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21" name="Line 27">
              <a:extLst>
                <a:ext uri="{FF2B5EF4-FFF2-40B4-BE49-F238E27FC236}">
                  <a16:creationId xmlns:a16="http://schemas.microsoft.com/office/drawing/2014/main" id="{8F24CBF0-1B3E-4E55-A1BF-716F9FACA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4" y="9803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2" name="Line 28">
              <a:extLst>
                <a:ext uri="{FF2B5EF4-FFF2-40B4-BE49-F238E27FC236}">
                  <a16:creationId xmlns:a16="http://schemas.microsoft.com/office/drawing/2014/main" id="{9260AC6A-571B-4569-B3E3-1DAB05FAE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8460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3" name="Line 29">
              <a:extLst>
                <a:ext uri="{FF2B5EF4-FFF2-40B4-BE49-F238E27FC236}">
                  <a16:creationId xmlns:a16="http://schemas.microsoft.com/office/drawing/2014/main" id="{5A9DF3E3-718C-49F4-96C0-667C3BFC0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6" y="8460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4" name="Line 30">
              <a:extLst>
                <a:ext uri="{FF2B5EF4-FFF2-40B4-BE49-F238E27FC236}">
                  <a16:creationId xmlns:a16="http://schemas.microsoft.com/office/drawing/2014/main" id="{2EFBC2D1-F6A7-48D9-BA93-FD29D1CDE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911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5" name="Line 31">
              <a:extLst>
                <a:ext uri="{FF2B5EF4-FFF2-40B4-BE49-F238E27FC236}">
                  <a16:creationId xmlns:a16="http://schemas.microsoft.com/office/drawing/2014/main" id="{901BC5CF-D6A1-4BA1-81AA-9E7E08174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0" y="8460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21088" name="Oval 32">
            <a:extLst>
              <a:ext uri="{FF2B5EF4-FFF2-40B4-BE49-F238E27FC236}">
                <a16:creationId xmlns:a16="http://schemas.microsoft.com/office/drawing/2014/main" id="{A9260C24-D9B3-44F7-8F69-54D148F8D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005013"/>
            <a:ext cx="431800" cy="431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21089" name="Text Box 33">
            <a:extLst>
              <a:ext uri="{FF2B5EF4-FFF2-40B4-BE49-F238E27FC236}">
                <a16:creationId xmlns:a16="http://schemas.microsoft.com/office/drawing/2014/main" id="{5AC5BA7D-A06F-49EB-BEC7-9C5C5816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4290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AF906A97-25A4-4369-A7B2-A76FA98B725A}"/>
              </a:ext>
            </a:extLst>
          </p:cNvPr>
          <p:cNvGrpSpPr>
            <a:grpSpLocks/>
          </p:cNvGrpSpPr>
          <p:nvPr/>
        </p:nvGrpSpPr>
        <p:grpSpPr bwMode="auto">
          <a:xfrm>
            <a:off x="1951038" y="3471863"/>
            <a:ext cx="3671887" cy="534987"/>
            <a:chOff x="1247" y="2614"/>
            <a:chExt cx="2313" cy="337"/>
          </a:xfrm>
        </p:grpSpPr>
        <p:sp>
          <p:nvSpPr>
            <p:cNvPr id="27679" name="Line 35">
              <a:extLst>
                <a:ext uri="{FF2B5EF4-FFF2-40B4-BE49-F238E27FC236}">
                  <a16:creationId xmlns:a16="http://schemas.microsoft.com/office/drawing/2014/main" id="{E044BE3A-E3BC-4F3C-B04D-E349C6B2A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2659"/>
              <a:ext cx="8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AutoShape 36">
              <a:extLst>
                <a:ext uri="{FF2B5EF4-FFF2-40B4-BE49-F238E27FC236}">
                  <a16:creationId xmlns:a16="http://schemas.microsoft.com/office/drawing/2014/main" id="{49127F25-3412-40FC-A191-99E6B9EA1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632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1" name="AutoShape 37">
              <a:extLst>
                <a:ext uri="{FF2B5EF4-FFF2-40B4-BE49-F238E27FC236}">
                  <a16:creationId xmlns:a16="http://schemas.microsoft.com/office/drawing/2014/main" id="{1A771725-96A0-4ABD-AF4A-F5E034A8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2614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2" name="AutoShape 38">
              <a:extLst>
                <a:ext uri="{FF2B5EF4-FFF2-40B4-BE49-F238E27FC236}">
                  <a16:creationId xmlns:a16="http://schemas.microsoft.com/office/drawing/2014/main" id="{C48EB8F8-C3FD-4A81-AD83-B7CDC59F3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2614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3" name="AutoShape 39">
              <a:extLst>
                <a:ext uri="{FF2B5EF4-FFF2-40B4-BE49-F238E27FC236}">
                  <a16:creationId xmlns:a16="http://schemas.microsoft.com/office/drawing/2014/main" id="{D8E02070-1856-4204-882A-36E460506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2623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4" name="AutoShape 40">
              <a:extLst>
                <a:ext uri="{FF2B5EF4-FFF2-40B4-BE49-F238E27FC236}">
                  <a16:creationId xmlns:a16="http://schemas.microsoft.com/office/drawing/2014/main" id="{ED2DF55B-FE65-4138-95C7-D3D12FB1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" y="2614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5" name="AutoShape 41">
              <a:extLst>
                <a:ext uri="{FF2B5EF4-FFF2-40B4-BE49-F238E27FC236}">
                  <a16:creationId xmlns:a16="http://schemas.microsoft.com/office/drawing/2014/main" id="{F2AA8834-47E7-41EA-8608-19521CCDB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2623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6" name="AutoShape 42">
              <a:extLst>
                <a:ext uri="{FF2B5EF4-FFF2-40B4-BE49-F238E27FC236}">
                  <a16:creationId xmlns:a16="http://schemas.microsoft.com/office/drawing/2014/main" id="{0E31668D-A6D6-4514-BA19-E6D2C1DE0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856"/>
              <a:ext cx="58" cy="77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7" name="AutoShape 43">
              <a:extLst>
                <a:ext uri="{FF2B5EF4-FFF2-40B4-BE49-F238E27FC236}">
                  <a16:creationId xmlns:a16="http://schemas.microsoft.com/office/drawing/2014/main" id="{D2FB4F44-17AC-4C2D-99C2-0F1BBF0A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2873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8" name="Line 44">
              <a:extLst>
                <a:ext uri="{FF2B5EF4-FFF2-40B4-BE49-F238E27FC236}">
                  <a16:creationId xmlns:a16="http://schemas.microsoft.com/office/drawing/2014/main" id="{31C8CAF3-2569-4873-948C-0891BA390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5" y="2659"/>
              <a:ext cx="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Line 45">
              <a:extLst>
                <a:ext uri="{FF2B5EF4-FFF2-40B4-BE49-F238E27FC236}">
                  <a16:creationId xmlns:a16="http://schemas.microsoft.com/office/drawing/2014/main" id="{3ED0FDB7-DE3D-45EF-B932-765B413B0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" y="2659"/>
              <a:ext cx="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46">
              <a:extLst>
                <a:ext uri="{FF2B5EF4-FFF2-40B4-BE49-F238E27FC236}">
                  <a16:creationId xmlns:a16="http://schemas.microsoft.com/office/drawing/2014/main" id="{243C1D2C-51E2-409C-93CD-CDC3138E9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" y="2659"/>
              <a:ext cx="8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AutoShape 47">
              <a:extLst>
                <a:ext uri="{FF2B5EF4-FFF2-40B4-BE49-F238E27FC236}">
                  <a16:creationId xmlns:a16="http://schemas.microsoft.com/office/drawing/2014/main" id="{D9DE6826-51DD-4572-846D-4001DC7C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2632"/>
              <a:ext cx="58" cy="77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2" name="AutoShape 48">
              <a:extLst>
                <a:ext uri="{FF2B5EF4-FFF2-40B4-BE49-F238E27FC236}">
                  <a16:creationId xmlns:a16="http://schemas.microsoft.com/office/drawing/2014/main" id="{8B373406-A165-4C6A-9F7D-93772EE4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2614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3" name="AutoShape 49">
              <a:extLst>
                <a:ext uri="{FF2B5EF4-FFF2-40B4-BE49-F238E27FC236}">
                  <a16:creationId xmlns:a16="http://schemas.microsoft.com/office/drawing/2014/main" id="{D10D9847-6E38-4371-AA6A-CC10E6D68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614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4" name="AutoShape 50">
              <a:extLst>
                <a:ext uri="{FF2B5EF4-FFF2-40B4-BE49-F238E27FC236}">
                  <a16:creationId xmlns:a16="http://schemas.microsoft.com/office/drawing/2014/main" id="{AC2512CE-B562-4B9A-8857-FDF2651B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4" y="2623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5" name="AutoShape 51">
              <a:extLst>
                <a:ext uri="{FF2B5EF4-FFF2-40B4-BE49-F238E27FC236}">
                  <a16:creationId xmlns:a16="http://schemas.microsoft.com/office/drawing/2014/main" id="{C83A1499-D7B2-4A17-9031-25D312AA2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2614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6" name="AutoShape 52">
              <a:extLst>
                <a:ext uri="{FF2B5EF4-FFF2-40B4-BE49-F238E27FC236}">
                  <a16:creationId xmlns:a16="http://schemas.microsoft.com/office/drawing/2014/main" id="{A1C736AA-8A32-4729-B921-083FF8C52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623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7" name="AutoShape 53">
              <a:extLst>
                <a:ext uri="{FF2B5EF4-FFF2-40B4-BE49-F238E27FC236}">
                  <a16:creationId xmlns:a16="http://schemas.microsoft.com/office/drawing/2014/main" id="{D3A7B359-A4B3-47D5-8BD2-EA81A315E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855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8" name="AutoShape 54">
              <a:extLst>
                <a:ext uri="{FF2B5EF4-FFF2-40B4-BE49-F238E27FC236}">
                  <a16:creationId xmlns:a16="http://schemas.microsoft.com/office/drawing/2014/main" id="{86A2E0DB-0B22-492E-9E71-7EDCBEEAF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873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9" name="Line 55">
              <a:extLst>
                <a:ext uri="{FF2B5EF4-FFF2-40B4-BE49-F238E27FC236}">
                  <a16:creationId xmlns:a16="http://schemas.microsoft.com/office/drawing/2014/main" id="{32EE6B3B-8B50-47B3-899F-1C89A5FEC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" y="2659"/>
              <a:ext cx="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0" name="Line 56">
              <a:extLst>
                <a:ext uri="{FF2B5EF4-FFF2-40B4-BE49-F238E27FC236}">
                  <a16:creationId xmlns:a16="http://schemas.microsoft.com/office/drawing/2014/main" id="{694A18A0-367F-4186-B77D-4CF724BAC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2659"/>
              <a:ext cx="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21113" name="Oval 57">
            <a:extLst>
              <a:ext uri="{FF2B5EF4-FFF2-40B4-BE49-F238E27FC236}">
                <a16:creationId xmlns:a16="http://schemas.microsoft.com/office/drawing/2014/main" id="{4B52988A-4518-49EE-9720-32366CD99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3429000"/>
            <a:ext cx="360363" cy="2159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21114" name="Oval 58">
            <a:extLst>
              <a:ext uri="{FF2B5EF4-FFF2-40B4-BE49-F238E27FC236}">
                <a16:creationId xmlns:a16="http://schemas.microsoft.com/office/drawing/2014/main" id="{BCD39CFD-B6CE-4FBD-9899-156A942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429000"/>
            <a:ext cx="360362" cy="2159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21115" name="Text Box 59">
            <a:extLst>
              <a:ext uri="{FF2B5EF4-FFF2-40B4-BE49-F238E27FC236}">
                <a16:creationId xmlns:a16="http://schemas.microsoft.com/office/drawing/2014/main" id="{504C4D2D-CB4B-4484-A83E-EED83DC55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5720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03B84EDE-D966-43A7-BFD3-EAF52423D71A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4357688"/>
            <a:ext cx="3727450" cy="1592262"/>
            <a:chOff x="1474" y="3294"/>
            <a:chExt cx="1778" cy="635"/>
          </a:xfrm>
        </p:grpSpPr>
        <p:sp>
          <p:nvSpPr>
            <p:cNvPr id="27663" name="AutoShape 61">
              <a:extLst>
                <a:ext uri="{FF2B5EF4-FFF2-40B4-BE49-F238E27FC236}">
                  <a16:creationId xmlns:a16="http://schemas.microsoft.com/office/drawing/2014/main" id="{4FFF5AF2-9FDE-41D9-8562-C181F5B46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300"/>
              <a:ext cx="58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64" name="AutoShape 62">
              <a:extLst>
                <a:ext uri="{FF2B5EF4-FFF2-40B4-BE49-F238E27FC236}">
                  <a16:creationId xmlns:a16="http://schemas.microsoft.com/office/drawing/2014/main" id="{B20FB870-9D1F-45F3-ACEE-B81ED19C9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3300"/>
              <a:ext cx="56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65" name="AutoShape 63">
              <a:extLst>
                <a:ext uri="{FF2B5EF4-FFF2-40B4-BE49-F238E27FC236}">
                  <a16:creationId xmlns:a16="http://schemas.microsoft.com/office/drawing/2014/main" id="{57469538-057C-4908-A712-56021A16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3872"/>
              <a:ext cx="57" cy="57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66" name="AutoShape 64">
              <a:extLst>
                <a:ext uri="{FF2B5EF4-FFF2-40B4-BE49-F238E27FC236}">
                  <a16:creationId xmlns:a16="http://schemas.microsoft.com/office/drawing/2014/main" id="{12DAD907-8F95-40BE-BC3C-5E8168A00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872"/>
              <a:ext cx="57" cy="57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67" name="Line 65">
              <a:extLst>
                <a:ext uri="{FF2B5EF4-FFF2-40B4-BE49-F238E27FC236}">
                  <a16:creationId xmlns:a16="http://schemas.microsoft.com/office/drawing/2014/main" id="{05EB6DFD-C560-4F34-B848-A907F6487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" y="3333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AutoShape 67">
              <a:extLst>
                <a:ext uri="{FF2B5EF4-FFF2-40B4-BE49-F238E27FC236}">
                  <a16:creationId xmlns:a16="http://schemas.microsoft.com/office/drawing/2014/main" id="{067CB1B3-A113-4B39-BD1E-71300F8D4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3294"/>
              <a:ext cx="57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69" name="AutoShape 68">
              <a:extLst>
                <a:ext uri="{FF2B5EF4-FFF2-40B4-BE49-F238E27FC236}">
                  <a16:creationId xmlns:a16="http://schemas.microsoft.com/office/drawing/2014/main" id="{4C0E74D9-C8CA-4C91-B9F2-718FAFD6B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3294"/>
              <a:ext cx="56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70" name="AutoShape 69">
              <a:extLst>
                <a:ext uri="{FF2B5EF4-FFF2-40B4-BE49-F238E27FC236}">
                  <a16:creationId xmlns:a16="http://schemas.microsoft.com/office/drawing/2014/main" id="{5F74F6A9-D318-4B39-B523-5A3810FF0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3866"/>
              <a:ext cx="57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71" name="AutoShape 70">
              <a:extLst>
                <a:ext uri="{FF2B5EF4-FFF2-40B4-BE49-F238E27FC236}">
                  <a16:creationId xmlns:a16="http://schemas.microsoft.com/office/drawing/2014/main" id="{7969FD9B-942C-4875-BDAC-11FDF86D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3866"/>
              <a:ext cx="57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72" name="Line 71">
              <a:extLst>
                <a:ext uri="{FF2B5EF4-FFF2-40B4-BE49-F238E27FC236}">
                  <a16:creationId xmlns:a16="http://schemas.microsoft.com/office/drawing/2014/main" id="{3D7EEDF5-C076-415D-B762-66CF2BA1E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320"/>
              <a:ext cx="5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72">
              <a:extLst>
                <a:ext uri="{FF2B5EF4-FFF2-40B4-BE49-F238E27FC236}">
                  <a16:creationId xmlns:a16="http://schemas.microsoft.com/office/drawing/2014/main" id="{15A344B4-1BAB-4798-8098-79B512AF4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1" y="3898"/>
              <a:ext cx="5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74">
              <a:extLst>
                <a:ext uri="{FF2B5EF4-FFF2-40B4-BE49-F238E27FC236}">
                  <a16:creationId xmlns:a16="http://schemas.microsoft.com/office/drawing/2014/main" id="{4C07A982-9DD8-4266-9723-57035E41E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3326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75">
              <a:extLst>
                <a:ext uri="{FF2B5EF4-FFF2-40B4-BE49-F238E27FC236}">
                  <a16:creationId xmlns:a16="http://schemas.microsoft.com/office/drawing/2014/main" id="{D76F44FA-39B0-49D4-AB6F-8DF99B647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8" y="3333"/>
              <a:ext cx="543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76">
              <a:extLst>
                <a:ext uri="{FF2B5EF4-FFF2-40B4-BE49-F238E27FC236}">
                  <a16:creationId xmlns:a16="http://schemas.microsoft.com/office/drawing/2014/main" id="{4088B9C1-E21D-44DC-9467-B2D979E17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3340"/>
              <a:ext cx="588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73">
              <a:extLst>
                <a:ext uri="{FF2B5EF4-FFF2-40B4-BE49-F238E27FC236}">
                  <a16:creationId xmlns:a16="http://schemas.microsoft.com/office/drawing/2014/main" id="{6E54BC5B-1A6B-49EB-80F3-3AF602087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9" y="3326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66">
              <a:extLst>
                <a:ext uri="{FF2B5EF4-FFF2-40B4-BE49-F238E27FC236}">
                  <a16:creationId xmlns:a16="http://schemas.microsoft.com/office/drawing/2014/main" id="{2BAF5801-849A-4F56-ACAB-CF4C7BFB4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3" y="3333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62" name="Text Box 2">
            <a:extLst>
              <a:ext uri="{FF2B5EF4-FFF2-40B4-BE49-F238E27FC236}">
                <a16:creationId xmlns:a16="http://schemas.microsoft.com/office/drawing/2014/main" id="{E91EE685-96B4-4986-B311-7728710BE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1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1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2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1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2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2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21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1060" grpId="0" autoUpdateAnimBg="0"/>
      <p:bldP spid="2221061" grpId="0" autoUpdateAnimBg="0"/>
      <p:bldP spid="2221088" grpId="0" animBg="1"/>
      <p:bldP spid="2221089" grpId="0" autoUpdateAnimBg="0"/>
      <p:bldP spid="2221113" grpId="0" animBg="1"/>
      <p:bldP spid="2221114" grpId="0" animBg="1"/>
      <p:bldP spid="22211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>
            <a:extLst>
              <a:ext uri="{FF2B5EF4-FFF2-40B4-BE49-F238E27FC236}">
                <a16:creationId xmlns:a16="http://schemas.microsoft.com/office/drawing/2014/main" id="{1ADBDF7B-F377-4FE9-BA0B-094FC310F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6813077-9812-43A7-B1E3-A26494FE9AE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41538" name="Text Box 2">
            <a:extLst>
              <a:ext uri="{FF2B5EF4-FFF2-40B4-BE49-F238E27FC236}">
                <a16:creationId xmlns:a16="http://schemas.microsoft.com/office/drawing/2014/main" id="{DBA75826-E155-479D-935B-4882AC96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10    Graphs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41539" name="Text Box 3">
            <a:extLst>
              <a:ext uri="{FF2B5EF4-FFF2-40B4-BE49-F238E27FC236}">
                <a16:creationId xmlns:a16="http://schemas.microsoft.com/office/drawing/2014/main" id="{3B30553A-4369-4C8B-B89F-353348D1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10.6    Shortest Path Problems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10.8    Graph Coloring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0CB3AF3D-F090-4165-87EE-AE37EE0332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C108B8-79ED-4F03-A1CB-4BB7CAAE255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EE2CB5A2-0077-426D-8395-4E3FE4F21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  <p:sp>
        <p:nvSpPr>
          <p:cNvPr id="2224131" name="Text Box 3">
            <a:extLst>
              <a:ext uri="{FF2B5EF4-FFF2-40B4-BE49-F238E27FC236}">
                <a16:creationId xmlns:a16="http://schemas.microsoft.com/office/drawing/2014/main" id="{8D15AC3D-7D07-4F80-A957-8806256A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18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Paths </a:t>
            </a:r>
          </a:p>
        </p:txBody>
      </p:sp>
      <p:sp>
        <p:nvSpPr>
          <p:cNvPr id="2224132" name="Line 4">
            <a:extLst>
              <a:ext uri="{FF2B5EF4-FFF2-40B4-BE49-F238E27FC236}">
                <a16:creationId xmlns:a16="http://schemas.microsoft.com/office/drawing/2014/main" id="{5D05CC8C-5C5A-4D8A-9655-4C6AE4650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863" y="893763"/>
            <a:ext cx="1079500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4133" name="Rectangle 5">
            <a:extLst>
              <a:ext uri="{FF2B5EF4-FFF2-40B4-BE49-F238E27FC236}">
                <a16:creationId xmlns:a16="http://schemas.microsoft.com/office/drawing/2014/main" id="{4DAA4F86-8461-4DAB-8E2B-957D15EF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2663"/>
            <a:ext cx="81375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3399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path of length n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 a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simple graph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sequence of vertices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. . . 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such that {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 , {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 , ..., {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 are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edges in the graph.</a:t>
            </a: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path is a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circuit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it begins and ends at the same vertex (length greater than 0).</a:t>
            </a: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path is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simple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it does not contain the same edge more than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24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2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2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4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24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4131" grpId="0" autoUpdateAnimBg="0"/>
      <p:bldP spid="222413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CE990604-7CE5-4E0C-8946-F21A7A775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B0652A-5235-4312-B4D1-38B37C5B276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24134" name="Rectangle 6">
            <a:extLst>
              <a:ext uri="{FF2B5EF4-FFF2-40B4-BE49-F238E27FC236}">
                <a16:creationId xmlns:a16="http://schemas.microsoft.com/office/drawing/2014/main" id="{E1FA38E0-99FD-42CC-90F6-6CF5B5AE7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857250"/>
            <a:ext cx="8208962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There is nothing to prevent traversing an edge back and forth to produce arbitrarily long paths. This is usually not interesting which is why we define a simple path.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notation of a path: vertex sequence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path of length zero consists of a single vertex.</a:t>
            </a: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BD50ACD2-D8F7-4437-BC72-D548174AE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4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4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4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413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>
            <a:extLst>
              <a:ext uri="{FF2B5EF4-FFF2-40B4-BE49-F238E27FC236}">
                <a16:creationId xmlns:a16="http://schemas.microsoft.com/office/drawing/2014/main" id="{960B5294-EDF3-4C3B-BA30-DA81897D8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1FB9207-CCDE-4429-9EE7-BD6B2F122D3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25155" name="Rectangle 3">
            <a:extLst>
              <a:ext uri="{FF2B5EF4-FFF2-40B4-BE49-F238E27FC236}">
                <a16:creationId xmlns:a16="http://schemas.microsoft.com/office/drawing/2014/main" id="{A6023AD7-0CE3-4B48-BFC6-7E088F5D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765175"/>
            <a:ext cx="83534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Path in directed graph </a:t>
            </a:r>
          </a:p>
          <a:p>
            <a:pPr>
              <a:spcBef>
                <a:spcPct val="8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latin typeface="Times New Roman" pitchFamily="18" charset="0"/>
                <a:ea typeface="宋体" pitchFamily="2" charset="-122"/>
              </a:rPr>
              <a:t>A </a:t>
            </a:r>
            <a:r>
              <a:rPr kumimoji="1" lang="en-US" altLang="zh-CN" i="1">
                <a:solidFill>
                  <a:srgbClr val="00CC00"/>
                </a:solidFill>
                <a:latin typeface="Times New Roman" pitchFamily="18" charset="0"/>
                <a:ea typeface="宋体" pitchFamily="2" charset="-122"/>
              </a:rPr>
              <a:t>path of length n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in a 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directed graph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is a sequence of vertices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, . . .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such that (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) , (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) , ..., (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i="1" baseline="-2500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-1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i="1" baseline="-2500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) are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directed edges in the graph.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i="1">
                <a:solidFill>
                  <a:srgbClr val="00CC00"/>
                </a:solidFill>
                <a:latin typeface="Times New Roman" pitchFamily="18" charset="0"/>
                <a:ea typeface="宋体" pitchFamily="2" charset="-122"/>
              </a:rPr>
              <a:t>Circuit or cycle</a:t>
            </a:r>
            <a:r>
              <a:rPr lang="en-US" altLang="zh-CN" i="1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</a:rPr>
              <a:t> :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the path begins and ends with the same vertex.</a:t>
            </a:r>
            <a:endParaRPr lang="en-US" altLang="zh-CN" i="1">
              <a:solidFill>
                <a:schemeClr val="accent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i="1">
                <a:solidFill>
                  <a:srgbClr val="00CC00"/>
                </a:solidFill>
                <a:latin typeface="Times New Roman" pitchFamily="18" charset="0"/>
                <a:ea typeface="宋体" pitchFamily="2" charset="-122"/>
              </a:rPr>
              <a:t>Simple path</a:t>
            </a:r>
            <a:r>
              <a:rPr lang="en-US" altLang="zh-CN" i="1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the path does not contain the same edge more than once.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i="1">
              <a:solidFill>
                <a:schemeClr val="accent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796" name="Text Box 2">
            <a:extLst>
              <a:ext uri="{FF2B5EF4-FFF2-40B4-BE49-F238E27FC236}">
                <a16:creationId xmlns:a16="http://schemas.microsoft.com/office/drawing/2014/main" id="{77685DD4-38D9-4B26-ADB6-8C1DEA10A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51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14DF7454-EAAD-4B74-B1D9-CFCF4AD61D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DC3E552-73C3-4757-BABC-BE8AB224D2A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26179" name="Rectangle 3">
            <a:extLst>
              <a:ext uri="{FF2B5EF4-FFF2-40B4-BE49-F238E27FC236}">
                <a16:creationId xmlns:a16="http://schemas.microsoft.com/office/drawing/2014/main" id="{F51488E7-860E-431C-85B8-6D2E663B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2089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Paths represent useful information in many graph models.</a:t>
            </a:r>
          </a:p>
        </p:txBody>
      </p:sp>
      <p:sp>
        <p:nvSpPr>
          <p:cNvPr id="2226180" name="Text Box 4">
            <a:extLst>
              <a:ext uri="{FF2B5EF4-FFF2-40B4-BE49-F238E27FC236}">
                <a16:creationId xmlns:a16="http://schemas.microsoft.com/office/drawing/2014/main" id="{1B26DA0C-790B-46A0-A422-0B19BFCBC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14438"/>
            <a:ext cx="8353425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〖Example 1〗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Path in Acquaintanceship Graphs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In an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acquaintanceship graph there is a path between two people if there is a chain of people linking these people, where two people adjacent in the chain know one other.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Many social scientists have conjectured that almost every pair of people in the world are linked by a small chain of people, perhaps containing just five or fewer people.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The play </a:t>
            </a:r>
            <a:r>
              <a:rPr kumimoji="1" lang="en-US" altLang="zh-CN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Six Degrees of Separation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by John Guare is based on this notion. </a:t>
            </a:r>
          </a:p>
        </p:txBody>
      </p:sp>
      <p:sp>
        <p:nvSpPr>
          <p:cNvPr id="34821" name="Text Box 2">
            <a:extLst>
              <a:ext uri="{FF2B5EF4-FFF2-40B4-BE49-F238E27FC236}">
                <a16:creationId xmlns:a16="http://schemas.microsoft.com/office/drawing/2014/main" id="{96DB05DE-D25B-4A01-8AA6-5D46BBCC1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6179" grpId="0" build="p"/>
      <p:bldP spid="222618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5B03B2D7-E54D-4017-99C2-780762B175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71D0C9A-F86D-4EF7-A794-0FBEB917820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A125D2D5-C6AA-4795-8D65-273DD9EB5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  <p:sp>
        <p:nvSpPr>
          <p:cNvPr id="2227203" name="Text Box 3">
            <a:extLst>
              <a:ext uri="{FF2B5EF4-FFF2-40B4-BE49-F238E27FC236}">
                <a16:creationId xmlns:a16="http://schemas.microsoft.com/office/drawing/2014/main" id="{351DA2A9-0E8B-4FEE-BAC5-2759D8ADD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9373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Counting paths between vertices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27204" name="Line 4">
            <a:extLst>
              <a:ext uri="{FF2B5EF4-FFF2-40B4-BE49-F238E27FC236}">
                <a16:creationId xmlns:a16="http://schemas.microsoft.com/office/drawing/2014/main" id="{995A00AD-B4B8-4D6B-BC44-1EF06F142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325" y="1155700"/>
            <a:ext cx="4678363" cy="142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7205" name="Rectangle 5">
            <a:extLst>
              <a:ext uri="{FF2B5EF4-FFF2-40B4-BE49-F238E27FC236}">
                <a16:creationId xmlns:a16="http://schemas.microsoft.com/office/drawing/2014/main" id="{AAECF5A4-E255-45BB-A560-66BB8C104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30363"/>
            <a:ext cx="8713787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number of paths between two vertices in a graph can be determined using its adjacency matrix.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27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2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2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7203" grpId="0" autoUpdateAnimBg="0"/>
      <p:bldP spid="222720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65B5E0D6-CAA5-4CA4-9F5F-36F4169E8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42531B3-D51E-4289-BB51-F7F60F41004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7B2ABDB7-96CC-4B2D-AC47-AE3FC224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  <p:sp>
        <p:nvSpPr>
          <p:cNvPr id="2228227" name="AutoShape 3">
            <a:extLst>
              <a:ext uri="{FF2B5EF4-FFF2-40B4-BE49-F238E27FC236}">
                <a16:creationId xmlns:a16="http://schemas.microsoft.com/office/drawing/2014/main" id="{4776C339-13DB-453D-97E0-C10BDCAEF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28625"/>
            <a:ext cx="8424862" cy="17287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2】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number of different paths of length r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from 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equal to the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th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entry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adjacency matrix representing the graph consisting of vertices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. . .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28228" name="Rectangle 4">
            <a:extLst>
              <a:ext uri="{FF2B5EF4-FFF2-40B4-BE49-F238E27FC236}">
                <a16:creationId xmlns:a16="http://schemas.microsoft.com/office/drawing/2014/main" id="{A750DA96-3EC8-4A78-B888-F6728910D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86000"/>
            <a:ext cx="874871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This is the standard power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not the Boolean product.</a:t>
            </a:r>
          </a:p>
        </p:txBody>
      </p:sp>
      <p:sp>
        <p:nvSpPr>
          <p:cNvPr id="2228229" name="Rectangle 5">
            <a:extLst>
              <a:ext uri="{FF2B5EF4-FFF2-40B4-BE49-F238E27FC236}">
                <a16:creationId xmlns:a16="http://schemas.microsoft.com/office/drawing/2014/main" id="{25C932CC-7158-4A31-9AA8-3D01459AE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97200"/>
            <a:ext cx="79914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Let</a:t>
            </a:r>
          </a:p>
        </p:txBody>
      </p:sp>
      <p:graphicFrame>
        <p:nvGraphicFramePr>
          <p:cNvPr id="2228230" name="Object 6">
            <a:extLst>
              <a:ext uri="{FF2B5EF4-FFF2-40B4-BE49-F238E27FC236}">
                <a16:creationId xmlns:a16="http://schemas.microsoft.com/office/drawing/2014/main" id="{DF326EFA-2731-4118-AE2D-13023F68B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5013" y="3529013"/>
          <a:ext cx="13525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公式" r:id="rId4" imgW="685800" imgH="241300" progId="Equation.3">
                  <p:embed/>
                </p:oleObj>
              </mc:Choice>
              <mc:Fallback>
                <p:oleObj name="公式" r:id="rId4" imgW="6858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529013"/>
                        <a:ext cx="13525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8231" name="Object 7">
            <a:extLst>
              <a:ext uri="{FF2B5EF4-FFF2-40B4-BE49-F238E27FC236}">
                <a16:creationId xmlns:a16="http://schemas.microsoft.com/office/drawing/2014/main" id="{0064B5B4-0B72-4EC2-899D-8D6A3B1A6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005263"/>
          <a:ext cx="809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公式" r:id="rId6" imgW="380835" imgH="203112" progId="Equation.3">
                  <p:embed/>
                </p:oleObj>
              </mc:Choice>
              <mc:Fallback>
                <p:oleObj name="公式" r:id="rId6" imgW="380835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5263"/>
                        <a:ext cx="809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8232" name="Object 8">
            <a:extLst>
              <a:ext uri="{FF2B5EF4-FFF2-40B4-BE49-F238E27FC236}">
                <a16:creationId xmlns:a16="http://schemas.microsoft.com/office/drawing/2014/main" id="{F1E141EF-F12D-4AA3-BCB7-379E4E0ED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365625"/>
          <a:ext cx="90011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公式" r:id="rId8" imgW="418918" imgH="482391" progId="Equation.3">
                  <p:embed/>
                </p:oleObj>
              </mc:Choice>
              <mc:Fallback>
                <p:oleObj name="公式" r:id="rId8" imgW="418918" imgH="4823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65625"/>
                        <a:ext cx="90011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8233" name="Object 9">
            <a:extLst>
              <a:ext uri="{FF2B5EF4-FFF2-40B4-BE49-F238E27FC236}">
                <a16:creationId xmlns:a16="http://schemas.microsoft.com/office/drawing/2014/main" id="{67F865D2-F527-4132-B6A4-EBF616D23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933825"/>
          <a:ext cx="9366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公式" r:id="rId10" imgW="482391" imgH="228501" progId="Equation.3">
                  <p:embed/>
                </p:oleObj>
              </mc:Choice>
              <mc:Fallback>
                <p:oleObj name="公式" r:id="rId10" imgW="482391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933825"/>
                        <a:ext cx="9366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8234" name="Object 10">
            <a:extLst>
              <a:ext uri="{FF2B5EF4-FFF2-40B4-BE49-F238E27FC236}">
                <a16:creationId xmlns:a16="http://schemas.microsoft.com/office/drawing/2014/main" id="{AAD1DBC5-89D9-411C-9506-1A8B575BB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4395788"/>
          <a:ext cx="32972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公式" r:id="rId12" imgW="2044700" imgH="431800" progId="Equation.3">
                  <p:embed/>
                </p:oleObj>
              </mc:Choice>
              <mc:Fallback>
                <p:oleObj name="公式" r:id="rId12" imgW="20447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395788"/>
                        <a:ext cx="32972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8235" name="Object 11">
            <a:extLst>
              <a:ext uri="{FF2B5EF4-FFF2-40B4-BE49-F238E27FC236}">
                <a16:creationId xmlns:a16="http://schemas.microsoft.com/office/drawing/2014/main" id="{EF08E923-EAA1-468B-8BEB-EEEE2FFA8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8413" y="5073650"/>
          <a:ext cx="50847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r:id="rId14" imgW="3238500" imgH="241300" progId="Equation.3">
                  <p:embed/>
                </p:oleObj>
              </mc:Choice>
              <mc:Fallback>
                <p:oleObj r:id="rId14" imgW="32385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5073650"/>
                        <a:ext cx="50847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8236" name="Rectangle 12">
            <a:extLst>
              <a:ext uri="{FF2B5EF4-FFF2-40B4-BE49-F238E27FC236}">
                <a16:creationId xmlns:a16="http://schemas.microsoft.com/office/drawing/2014/main" id="{2D5836CD-E63F-4CCD-8B16-4FA3EBA4C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5516563"/>
            <a:ext cx="496728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the number of different paths of length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from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</a:p>
        </p:txBody>
      </p:sp>
      <p:sp>
        <p:nvSpPr>
          <p:cNvPr id="2228237" name="Text Box 13">
            <a:extLst>
              <a:ext uri="{FF2B5EF4-FFF2-40B4-BE49-F238E27FC236}">
                <a16:creationId xmlns:a16="http://schemas.microsoft.com/office/drawing/2014/main" id="{517D689B-A1D5-47FC-896E-462985C06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286125"/>
            <a:ext cx="5545138" cy="26479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(3)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defRPr/>
            </a:pP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defRPr/>
            </a:pP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defRPr/>
            </a:pPr>
            <a:endParaRPr kumimoji="1"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2228238" name="Object 14">
            <a:extLst>
              <a:ext uri="{FF2B5EF4-FFF2-40B4-BE49-F238E27FC236}">
                <a16:creationId xmlns:a16="http://schemas.microsoft.com/office/drawing/2014/main" id="{F4B62411-9156-4542-9F5D-288923752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932238"/>
          <a:ext cx="12287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公式" r:id="rId16" imgW="761669" imgH="253890" progId="Equation.3">
                  <p:embed/>
                </p:oleObj>
              </mc:Choice>
              <mc:Fallback>
                <p:oleObj name="公式" r:id="rId16" imgW="761669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932238"/>
                        <a:ext cx="12287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8239" name="Object 15">
            <a:extLst>
              <a:ext uri="{FF2B5EF4-FFF2-40B4-BE49-F238E27FC236}">
                <a16:creationId xmlns:a16="http://schemas.microsoft.com/office/drawing/2014/main" id="{6829076B-ECE0-4B0D-BDAF-BE9338E6E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4437063"/>
          <a:ext cx="21891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公式" r:id="rId18" imgW="1358310" imgH="253890" progId="Equation.3">
                  <p:embed/>
                </p:oleObj>
              </mc:Choice>
              <mc:Fallback>
                <p:oleObj name="公式" r:id="rId18" imgW="1358310" imgH="25389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437063"/>
                        <a:ext cx="21891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8241" name="Object 17">
            <a:extLst>
              <a:ext uri="{FF2B5EF4-FFF2-40B4-BE49-F238E27FC236}">
                <a16:creationId xmlns:a16="http://schemas.microsoft.com/office/drawing/2014/main" id="{56ADB5C6-8541-4D7D-9AE0-E1E9C9E64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013325"/>
          <a:ext cx="44640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公式" r:id="rId20" imgW="2489200" imgH="431800" progId="Equation.3">
                  <p:embed/>
                </p:oleObj>
              </mc:Choice>
              <mc:Fallback>
                <p:oleObj name="公式" r:id="rId20" imgW="24892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013325"/>
                        <a:ext cx="44640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2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8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2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2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2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2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2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2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28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28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2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2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2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2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8227" grpId="0" animBg="1"/>
      <p:bldP spid="2228228" grpId="0" build="p"/>
      <p:bldP spid="2228229" grpId="0" build="p"/>
      <p:bldP spid="2228236" grpId="0" build="p"/>
      <p:bldP spid="22282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A1AAA8AA-2D05-4FD3-99F2-0A574E9CD0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835F4B-8912-481B-9760-4A2513ED5C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595A0C4-A01B-4A5E-99DE-A6AA5807C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64EA246F-5280-44DD-9ED1-666C5E50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29253" name="Text Box 5">
            <a:extLst>
              <a:ext uri="{FF2B5EF4-FFF2-40B4-BE49-F238E27FC236}">
                <a16:creationId xmlns:a16="http://schemas.microsoft.com/office/drawing/2014/main" id="{5349587D-B986-4438-87C3-B4C4CF9F4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29254" name="Rectangle 6">
            <a:extLst>
              <a:ext uri="{FF2B5EF4-FFF2-40B4-BE49-F238E27FC236}">
                <a16:creationId xmlns:a16="http://schemas.microsoft.com/office/drawing/2014/main" id="{0FE05AA7-C7FE-4FD1-A389-F717C2D3B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500313"/>
            <a:ext cx="81089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Tx/>
              <a:buAutoNum type="arabicParenBoth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 many paths of length 2 are there from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?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54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in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1  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  The number of paths not exceeding 6  are there from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?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45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in 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    2 </a:t>
            </a:r>
            <a:endParaRPr lang="en-US" altLang="zh-CN" baseline="30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(3)   The number of circuits starting at vertex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whose length is not exceeding 6?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0DA110AB-F570-4606-90BE-31D10A98A9BA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357188"/>
            <a:ext cx="4786312" cy="2257425"/>
            <a:chOff x="1474" y="346"/>
            <a:chExt cx="3015" cy="1422"/>
          </a:xfrm>
        </p:grpSpPr>
        <p:sp>
          <p:nvSpPr>
            <p:cNvPr id="40969" name="AutoShape 8">
              <a:extLst>
                <a:ext uri="{FF2B5EF4-FFF2-40B4-BE49-F238E27FC236}">
                  <a16:creationId xmlns:a16="http://schemas.microsoft.com/office/drawing/2014/main" id="{5BCF0EDD-C5AF-436B-A95C-4BBE56928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70" name="AutoShape 9">
              <a:extLst>
                <a:ext uri="{FF2B5EF4-FFF2-40B4-BE49-F238E27FC236}">
                  <a16:creationId xmlns:a16="http://schemas.microsoft.com/office/drawing/2014/main" id="{D02F48BC-9FDC-4837-8079-A8AB63B93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38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71" name="AutoShape 10">
              <a:extLst>
                <a:ext uri="{FF2B5EF4-FFF2-40B4-BE49-F238E27FC236}">
                  <a16:creationId xmlns:a16="http://schemas.microsoft.com/office/drawing/2014/main" id="{1C620521-AA0F-41F8-8B66-E86B77D14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6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29259" name="Text Box 11">
              <a:extLst>
                <a:ext uri="{FF2B5EF4-FFF2-40B4-BE49-F238E27FC236}">
                  <a16:creationId xmlns:a16="http://schemas.microsoft.com/office/drawing/2014/main" id="{1165FF3C-E368-41CB-AED6-F52062314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" y="34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b="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cxnSp>
          <p:nvCxnSpPr>
            <p:cNvPr id="40973" name="AutoShape 12">
              <a:extLst>
                <a:ext uri="{FF2B5EF4-FFF2-40B4-BE49-F238E27FC236}">
                  <a16:creationId xmlns:a16="http://schemas.microsoft.com/office/drawing/2014/main" id="{96C36953-DB15-47E7-A1C6-9C14225A6640}"/>
                </a:ext>
              </a:extLst>
            </p:cNvPr>
            <p:cNvCxnSpPr>
              <a:cxnSpLocks noChangeShapeType="1"/>
              <a:stCxn id="40969" idx="4"/>
              <a:endCxn id="40970" idx="4"/>
            </p:cNvCxnSpPr>
            <p:nvPr/>
          </p:nvCxnSpPr>
          <p:spPr bwMode="auto">
            <a:xfrm>
              <a:off x="1930" y="1440"/>
              <a:ext cx="771" cy="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4" name="AutoShape 13">
              <a:extLst>
                <a:ext uri="{FF2B5EF4-FFF2-40B4-BE49-F238E27FC236}">
                  <a16:creationId xmlns:a16="http://schemas.microsoft.com/office/drawing/2014/main" id="{08EBCB8E-1648-470B-AA82-AAC28C203921}"/>
                </a:ext>
              </a:extLst>
            </p:cNvPr>
            <p:cNvCxnSpPr>
              <a:cxnSpLocks noChangeShapeType="1"/>
              <a:stCxn id="40969" idx="7"/>
              <a:endCxn id="40971" idx="3"/>
            </p:cNvCxnSpPr>
            <p:nvPr/>
          </p:nvCxnSpPr>
          <p:spPr bwMode="auto">
            <a:xfrm flipV="1">
              <a:off x="1964" y="764"/>
              <a:ext cx="425" cy="59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5" name="AutoShape 14">
              <a:extLst>
                <a:ext uri="{FF2B5EF4-FFF2-40B4-BE49-F238E27FC236}">
                  <a16:creationId xmlns:a16="http://schemas.microsoft.com/office/drawing/2014/main" id="{E50A9D30-DDD6-4BB1-83FB-6DC4BAA36962}"/>
                </a:ext>
              </a:extLst>
            </p:cNvPr>
            <p:cNvCxnSpPr>
              <a:cxnSpLocks noChangeShapeType="1"/>
              <a:stCxn id="40971" idx="5"/>
              <a:endCxn id="40970" idx="1"/>
            </p:cNvCxnSpPr>
            <p:nvPr/>
          </p:nvCxnSpPr>
          <p:spPr bwMode="auto">
            <a:xfrm>
              <a:off x="2457" y="764"/>
              <a:ext cx="210" cy="63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29263" name="Text Box 15">
              <a:extLst>
                <a:ext uri="{FF2B5EF4-FFF2-40B4-BE49-F238E27FC236}">
                  <a16:creationId xmlns:a16="http://schemas.microsoft.com/office/drawing/2014/main" id="{1981CF71-D4F7-4ABF-B962-DE4B82396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117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b="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229264" name="Text Box 16">
              <a:extLst>
                <a:ext uri="{FF2B5EF4-FFF2-40B4-BE49-F238E27FC236}">
                  <a16:creationId xmlns:a16="http://schemas.microsoft.com/office/drawing/2014/main" id="{0232542D-CA83-44CD-996D-B180A8FBE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434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b="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40978" name="AutoShape 17">
              <a:extLst>
                <a:ext uri="{FF2B5EF4-FFF2-40B4-BE49-F238E27FC236}">
                  <a16:creationId xmlns:a16="http://schemas.microsoft.com/office/drawing/2014/main" id="{9B428B88-7D32-44E8-A64C-7D65A832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75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0979" name="AutoShape 18">
              <a:extLst>
                <a:ext uri="{FF2B5EF4-FFF2-40B4-BE49-F238E27FC236}">
                  <a16:creationId xmlns:a16="http://schemas.microsoft.com/office/drawing/2014/main" id="{0609410F-7638-4022-B8F1-100217D144FC}"/>
                </a:ext>
              </a:extLst>
            </p:cNvPr>
            <p:cNvCxnSpPr>
              <a:cxnSpLocks noChangeShapeType="1"/>
              <a:endCxn id="40978" idx="6"/>
            </p:cNvCxnSpPr>
            <p:nvPr/>
          </p:nvCxnSpPr>
          <p:spPr bwMode="auto">
            <a:xfrm flipH="1" flipV="1">
              <a:off x="3339" y="802"/>
              <a:ext cx="494" cy="3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0" name="AutoShape 19">
              <a:extLst>
                <a:ext uri="{FF2B5EF4-FFF2-40B4-BE49-F238E27FC236}">
                  <a16:creationId xmlns:a16="http://schemas.microsoft.com/office/drawing/2014/main" id="{6DF9822D-1492-4266-B08F-203B3B9B92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78" y="1207"/>
              <a:ext cx="181" cy="3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1" name="AutoShape 20">
              <a:extLst>
                <a:ext uri="{FF2B5EF4-FFF2-40B4-BE49-F238E27FC236}">
                  <a16:creationId xmlns:a16="http://schemas.microsoft.com/office/drawing/2014/main" id="{7320A322-794A-4A54-9BDD-0649069EC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52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82" name="AutoShape 21">
              <a:extLst>
                <a:ext uri="{FF2B5EF4-FFF2-40B4-BE49-F238E27FC236}">
                  <a16:creationId xmlns:a16="http://schemas.microsoft.com/office/drawing/2014/main" id="{750288C8-E4D3-4FFB-846D-B425DC446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13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29270" name="Text Box 22">
              <a:extLst>
                <a:ext uri="{FF2B5EF4-FFF2-40B4-BE49-F238E27FC236}">
                  <a16:creationId xmlns:a16="http://schemas.microsoft.com/office/drawing/2014/main" id="{5809543D-D835-485C-BD17-FE60A05F8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5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b="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229271" name="Text Box 23">
              <a:extLst>
                <a:ext uri="{FF2B5EF4-FFF2-40B4-BE49-F238E27FC236}">
                  <a16:creationId xmlns:a16="http://schemas.microsoft.com/office/drawing/2014/main" id="{89F25554-BC4E-4899-A0CE-F516EF5DB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02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b="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29272" name="Text Box 24">
              <a:extLst>
                <a:ext uri="{FF2B5EF4-FFF2-40B4-BE49-F238E27FC236}">
                  <a16:creationId xmlns:a16="http://schemas.microsoft.com/office/drawing/2014/main" id="{2ECF7B68-34F1-4B89-BD67-CD97411B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48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b="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40968" name="Text Box 2">
            <a:extLst>
              <a:ext uri="{FF2B5EF4-FFF2-40B4-BE49-F238E27FC236}">
                <a16:creationId xmlns:a16="http://schemas.microsoft.com/office/drawing/2014/main" id="{D96DF6A9-0BCD-4C41-9831-AAB53C9C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9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2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29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29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29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29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9253" grpId="0" autoUpdateAnimBg="0"/>
      <p:bldP spid="222925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>
            <a:extLst>
              <a:ext uri="{FF2B5EF4-FFF2-40B4-BE49-F238E27FC236}">
                <a16:creationId xmlns:a16="http://schemas.microsoft.com/office/drawing/2014/main" id="{7ECD7A60-BF1C-42B5-B396-F6FBFC3EF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5C906E-3F3B-410D-BB85-E864C632663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0275" name="Text Box 3">
            <a:extLst>
              <a:ext uri="{FF2B5EF4-FFF2-40B4-BE49-F238E27FC236}">
                <a16:creationId xmlns:a16="http://schemas.microsoft.com/office/drawing/2014/main" id="{322D30AD-607B-4109-96EC-DC3BEF320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28625"/>
            <a:ext cx="576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Connectedness in undirected graphs</a:t>
            </a:r>
          </a:p>
        </p:txBody>
      </p:sp>
      <p:sp>
        <p:nvSpPr>
          <p:cNvPr id="2230276" name="Line 4">
            <a:extLst>
              <a:ext uri="{FF2B5EF4-FFF2-40B4-BE49-F238E27FC236}">
                <a16:creationId xmlns:a16="http://schemas.microsoft.com/office/drawing/2014/main" id="{4D66D77D-F404-45D8-9CBE-4B2ECCD9C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063" y="857250"/>
            <a:ext cx="5038725" cy="142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0277" name="Rectangle 5">
            <a:extLst>
              <a:ext uri="{FF2B5EF4-FFF2-40B4-BE49-F238E27FC236}">
                <a16:creationId xmlns:a16="http://schemas.microsoft.com/office/drawing/2014/main" id="{E14FB451-2CDC-4CA6-B77C-D374CE75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928688"/>
            <a:ext cx="81375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 undirected graph is called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connected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if there is a path between 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every pair of distinct vertices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of the graph.</a:t>
            </a:r>
            <a:r>
              <a:rPr lang="en-US" altLang="zh-CN" sz="32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0">
                <a:latin typeface="Arial" panose="020B0604020202020204" pitchFamily="34" charset="0"/>
                <a:ea typeface="宋体" panose="02010600030101010101" pitchFamily="2" charset="-122"/>
              </a:rPr>
              <a:t>  </a:t>
            </a:r>
          </a:p>
        </p:txBody>
      </p:sp>
      <p:sp>
        <p:nvSpPr>
          <p:cNvPr id="2230278" name="Text Box 6">
            <a:extLst>
              <a:ext uri="{FF2B5EF4-FFF2-40B4-BE49-F238E27FC236}">
                <a16:creationId xmlns:a16="http://schemas.microsoft.com/office/drawing/2014/main" id="{9FBE77E9-A28E-4CB9-A5BC-363446339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857375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Are the following graphs connected?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38EE4F6-BBED-4C11-A90A-888BDE92C08F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2643188"/>
            <a:ext cx="2514600" cy="2209800"/>
            <a:chOff x="432" y="912"/>
            <a:chExt cx="1584" cy="1392"/>
          </a:xfrm>
        </p:grpSpPr>
        <p:sp>
          <p:nvSpPr>
            <p:cNvPr id="42010" name="AutoShape 8">
              <a:extLst>
                <a:ext uri="{FF2B5EF4-FFF2-40B4-BE49-F238E27FC236}">
                  <a16:creationId xmlns:a16="http://schemas.microsoft.com/office/drawing/2014/main" id="{BFABBC21-0B61-4417-9A32-EC058AFFE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30281" name="Text Box 9">
              <a:extLst>
                <a:ext uri="{FF2B5EF4-FFF2-40B4-BE49-F238E27FC236}">
                  <a16:creationId xmlns:a16="http://schemas.microsoft.com/office/drawing/2014/main" id="{8E152C94-7B77-4867-B325-706B516FF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42012" name="AutoShape 10">
              <a:extLst>
                <a:ext uri="{FF2B5EF4-FFF2-40B4-BE49-F238E27FC236}">
                  <a16:creationId xmlns:a16="http://schemas.microsoft.com/office/drawing/2014/main" id="{EC926661-CEF4-4666-A448-88C9E7573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2013" name="AutoShape 11">
              <a:extLst>
                <a:ext uri="{FF2B5EF4-FFF2-40B4-BE49-F238E27FC236}">
                  <a16:creationId xmlns:a16="http://schemas.microsoft.com/office/drawing/2014/main" id="{1AA5C9D6-42A7-4037-952E-3545D547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2014" name="AutoShape 12">
              <a:extLst>
                <a:ext uri="{FF2B5EF4-FFF2-40B4-BE49-F238E27FC236}">
                  <a16:creationId xmlns:a16="http://schemas.microsoft.com/office/drawing/2014/main" id="{29251894-D2E2-483C-98C0-7E087DF1C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2015" name="AutoShape 13">
              <a:extLst>
                <a:ext uri="{FF2B5EF4-FFF2-40B4-BE49-F238E27FC236}">
                  <a16:creationId xmlns:a16="http://schemas.microsoft.com/office/drawing/2014/main" id="{BEE90397-8632-4564-A6A7-76F726994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30286" name="Text Box 14">
              <a:extLst>
                <a:ext uri="{FF2B5EF4-FFF2-40B4-BE49-F238E27FC236}">
                  <a16:creationId xmlns:a16="http://schemas.microsoft.com/office/drawing/2014/main" id="{45F670B8-AF89-43B3-88E6-2BEF4F1D2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91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30287" name="Text Box 15">
              <a:extLst>
                <a:ext uri="{FF2B5EF4-FFF2-40B4-BE49-F238E27FC236}">
                  <a16:creationId xmlns:a16="http://schemas.microsoft.com/office/drawing/2014/main" id="{A006231C-486B-4AA9-ACB2-D74FB136E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152"/>
              <a:ext cx="19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30288" name="Text Box 16">
              <a:extLst>
                <a:ext uri="{FF2B5EF4-FFF2-40B4-BE49-F238E27FC236}">
                  <a16:creationId xmlns:a16="http://schemas.microsoft.com/office/drawing/2014/main" id="{C291F6B0-6851-4F5D-8528-874F19C0B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016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30289" name="Text Box 17">
              <a:extLst>
                <a:ext uri="{FF2B5EF4-FFF2-40B4-BE49-F238E27FC236}">
                  <a16:creationId xmlns:a16="http://schemas.microsoft.com/office/drawing/2014/main" id="{D853252B-8E8D-435C-B2BE-73095535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44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cxnSp>
          <p:nvCxnSpPr>
            <p:cNvPr id="42020" name="AutoShape 18">
              <a:extLst>
                <a:ext uri="{FF2B5EF4-FFF2-40B4-BE49-F238E27FC236}">
                  <a16:creationId xmlns:a16="http://schemas.microsoft.com/office/drawing/2014/main" id="{AC7D3D1A-6100-4D01-BB54-F780869187CE}"/>
                </a:ext>
              </a:extLst>
            </p:cNvPr>
            <p:cNvCxnSpPr>
              <a:cxnSpLocks noChangeShapeType="1"/>
              <a:stCxn id="42010" idx="6"/>
              <a:endCxn id="42014" idx="4"/>
            </p:cNvCxnSpPr>
            <p:nvPr/>
          </p:nvCxnSpPr>
          <p:spPr bwMode="auto">
            <a:xfrm>
              <a:off x="1296" y="1824"/>
              <a:ext cx="38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1" name="AutoShape 19">
              <a:extLst>
                <a:ext uri="{FF2B5EF4-FFF2-40B4-BE49-F238E27FC236}">
                  <a16:creationId xmlns:a16="http://schemas.microsoft.com/office/drawing/2014/main" id="{B5CFD923-52CA-4E09-9C3A-BBF39BF346DE}"/>
                </a:ext>
              </a:extLst>
            </p:cNvPr>
            <p:cNvCxnSpPr>
              <a:cxnSpLocks noChangeShapeType="1"/>
              <a:stCxn id="42010" idx="2"/>
              <a:endCxn id="42012" idx="6"/>
            </p:cNvCxnSpPr>
            <p:nvPr/>
          </p:nvCxnSpPr>
          <p:spPr bwMode="auto">
            <a:xfrm flipH="1">
              <a:off x="720" y="1824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2" name="AutoShape 20">
              <a:extLst>
                <a:ext uri="{FF2B5EF4-FFF2-40B4-BE49-F238E27FC236}">
                  <a16:creationId xmlns:a16="http://schemas.microsoft.com/office/drawing/2014/main" id="{AF88108F-18D4-46CE-8CC4-C739BF8BB67B}"/>
                </a:ext>
              </a:extLst>
            </p:cNvPr>
            <p:cNvCxnSpPr>
              <a:cxnSpLocks noChangeShapeType="1"/>
              <a:stCxn id="42012" idx="0"/>
              <a:endCxn id="42013" idx="4"/>
            </p:cNvCxnSpPr>
            <p:nvPr/>
          </p:nvCxnSpPr>
          <p:spPr bwMode="auto">
            <a:xfrm flipV="1">
              <a:off x="672" y="1536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3" name="AutoShape 21">
              <a:extLst>
                <a:ext uri="{FF2B5EF4-FFF2-40B4-BE49-F238E27FC236}">
                  <a16:creationId xmlns:a16="http://schemas.microsoft.com/office/drawing/2014/main" id="{0B8B2FF3-A8DE-415F-AD2E-E517DD293274}"/>
                </a:ext>
              </a:extLst>
            </p:cNvPr>
            <p:cNvCxnSpPr>
              <a:cxnSpLocks noChangeShapeType="1"/>
              <a:stCxn id="42013" idx="7"/>
              <a:endCxn id="42015" idx="3"/>
            </p:cNvCxnSpPr>
            <p:nvPr/>
          </p:nvCxnSpPr>
          <p:spPr bwMode="auto">
            <a:xfrm flipV="1">
              <a:off x="754" y="1330"/>
              <a:ext cx="412" cy="12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4" name="AutoShape 22">
              <a:extLst>
                <a:ext uri="{FF2B5EF4-FFF2-40B4-BE49-F238E27FC236}">
                  <a16:creationId xmlns:a16="http://schemas.microsoft.com/office/drawing/2014/main" id="{7C761633-791B-4CDC-A2BB-AD1BDC9321E5}"/>
                </a:ext>
              </a:extLst>
            </p:cNvPr>
            <p:cNvCxnSpPr>
              <a:cxnSpLocks noChangeShapeType="1"/>
              <a:stCxn id="42015" idx="5"/>
              <a:endCxn id="42014" idx="1"/>
            </p:cNvCxnSpPr>
            <p:nvPr/>
          </p:nvCxnSpPr>
          <p:spPr bwMode="auto">
            <a:xfrm>
              <a:off x="1234" y="1330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5" name="AutoShape 23">
              <a:extLst>
                <a:ext uri="{FF2B5EF4-FFF2-40B4-BE49-F238E27FC236}">
                  <a16:creationId xmlns:a16="http://schemas.microsoft.com/office/drawing/2014/main" id="{359C760C-684A-419B-B5B4-19CEA4DCA759}"/>
                </a:ext>
              </a:extLst>
            </p:cNvPr>
            <p:cNvCxnSpPr>
              <a:cxnSpLocks noChangeShapeType="1"/>
              <a:stCxn id="42013" idx="5"/>
              <a:endCxn id="42010" idx="1"/>
            </p:cNvCxnSpPr>
            <p:nvPr/>
          </p:nvCxnSpPr>
          <p:spPr bwMode="auto">
            <a:xfrm>
              <a:off x="754" y="1522"/>
              <a:ext cx="460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FFA88ED3-0980-46CC-A7E2-FBE2D0AAE538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2714625"/>
            <a:ext cx="3048000" cy="1828800"/>
            <a:chOff x="2976" y="864"/>
            <a:chExt cx="1920" cy="1152"/>
          </a:xfrm>
        </p:grpSpPr>
        <p:sp>
          <p:nvSpPr>
            <p:cNvPr id="41996" name="AutoShape 25">
              <a:extLst>
                <a:ext uri="{FF2B5EF4-FFF2-40B4-BE49-F238E27FC236}">
                  <a16:creationId xmlns:a16="http://schemas.microsoft.com/office/drawing/2014/main" id="{6B394C5D-FFEC-4F0C-B9FD-6B76B8B3A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30298" name="Text Box 26">
              <a:extLst>
                <a:ext uri="{FF2B5EF4-FFF2-40B4-BE49-F238E27FC236}">
                  <a16:creationId xmlns:a16="http://schemas.microsoft.com/office/drawing/2014/main" id="{F8B1FBC9-1598-420F-B800-DF78B09B2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84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41998" name="AutoShape 27">
              <a:extLst>
                <a:ext uri="{FF2B5EF4-FFF2-40B4-BE49-F238E27FC236}">
                  <a16:creationId xmlns:a16="http://schemas.microsoft.com/office/drawing/2014/main" id="{E036B87E-1F64-4FBA-B692-92F1777EF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6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1999" name="AutoShape 28">
              <a:extLst>
                <a:ext uri="{FF2B5EF4-FFF2-40B4-BE49-F238E27FC236}">
                  <a16:creationId xmlns:a16="http://schemas.microsoft.com/office/drawing/2014/main" id="{6F58AEFC-07AA-41ED-9372-FD0080266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2000" name="AutoShape 29">
              <a:extLst>
                <a:ext uri="{FF2B5EF4-FFF2-40B4-BE49-F238E27FC236}">
                  <a16:creationId xmlns:a16="http://schemas.microsoft.com/office/drawing/2014/main" id="{625B5304-D3E6-4035-9461-E5A74E7B0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6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2001" name="AutoShape 30">
              <a:extLst>
                <a:ext uri="{FF2B5EF4-FFF2-40B4-BE49-F238E27FC236}">
                  <a16:creationId xmlns:a16="http://schemas.microsoft.com/office/drawing/2014/main" id="{16D55CB7-76AE-4AA3-AC09-3AC885DDA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30303" name="Text Box 31">
              <a:extLst>
                <a:ext uri="{FF2B5EF4-FFF2-40B4-BE49-F238E27FC236}">
                  <a16:creationId xmlns:a16="http://schemas.microsoft.com/office/drawing/2014/main" id="{1FA83F1E-D552-40F8-BAF2-DBAF09A6D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864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30304" name="Text Box 32">
              <a:extLst>
                <a:ext uri="{FF2B5EF4-FFF2-40B4-BE49-F238E27FC236}">
                  <a16:creationId xmlns:a16="http://schemas.microsoft.com/office/drawing/2014/main" id="{A444E694-3CE9-4E3B-860E-6E2C07735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864"/>
              <a:ext cx="19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30305" name="Text Box 33">
              <a:extLst>
                <a:ext uri="{FF2B5EF4-FFF2-40B4-BE49-F238E27FC236}">
                  <a16:creationId xmlns:a16="http://schemas.microsoft.com/office/drawing/2014/main" id="{75848204-16B7-4381-92C4-794FEE945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2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30306" name="Text Box 34">
              <a:extLst>
                <a:ext uri="{FF2B5EF4-FFF2-40B4-BE49-F238E27FC236}">
                  <a16:creationId xmlns:a16="http://schemas.microsoft.com/office/drawing/2014/main" id="{41B8D88E-044F-4DA9-8DF8-5B042B87E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39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cxnSp>
          <p:nvCxnSpPr>
            <p:cNvPr id="42006" name="AutoShape 35">
              <a:extLst>
                <a:ext uri="{FF2B5EF4-FFF2-40B4-BE49-F238E27FC236}">
                  <a16:creationId xmlns:a16="http://schemas.microsoft.com/office/drawing/2014/main" id="{86F20776-AA73-4D0F-B0A3-28D1B8DD8FD2}"/>
                </a:ext>
              </a:extLst>
            </p:cNvPr>
            <p:cNvCxnSpPr>
              <a:cxnSpLocks noChangeShapeType="1"/>
              <a:stCxn id="41996" idx="2"/>
              <a:endCxn id="41998" idx="6"/>
            </p:cNvCxnSpPr>
            <p:nvPr/>
          </p:nvCxnSpPr>
          <p:spPr bwMode="auto">
            <a:xfrm flipH="1">
              <a:off x="3264" y="1536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7" name="AutoShape 36">
              <a:extLst>
                <a:ext uri="{FF2B5EF4-FFF2-40B4-BE49-F238E27FC236}">
                  <a16:creationId xmlns:a16="http://schemas.microsoft.com/office/drawing/2014/main" id="{0D998948-F4E1-48FF-84DA-800422B9D126}"/>
                </a:ext>
              </a:extLst>
            </p:cNvPr>
            <p:cNvCxnSpPr>
              <a:cxnSpLocks noChangeShapeType="1"/>
              <a:stCxn id="41998" idx="0"/>
              <a:endCxn id="41999" idx="4"/>
            </p:cNvCxnSpPr>
            <p:nvPr/>
          </p:nvCxnSpPr>
          <p:spPr bwMode="auto">
            <a:xfrm flipV="1">
              <a:off x="3216" y="1248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8" name="AutoShape 37">
              <a:extLst>
                <a:ext uri="{FF2B5EF4-FFF2-40B4-BE49-F238E27FC236}">
                  <a16:creationId xmlns:a16="http://schemas.microsoft.com/office/drawing/2014/main" id="{C649D486-3539-461B-9571-8D96D117E915}"/>
                </a:ext>
              </a:extLst>
            </p:cNvPr>
            <p:cNvCxnSpPr>
              <a:cxnSpLocks noChangeShapeType="1"/>
              <a:stCxn id="42001" idx="5"/>
              <a:endCxn id="42000" idx="1"/>
            </p:cNvCxnSpPr>
            <p:nvPr/>
          </p:nvCxnSpPr>
          <p:spPr bwMode="auto">
            <a:xfrm>
              <a:off x="4114" y="1282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9" name="AutoShape 38">
              <a:extLst>
                <a:ext uri="{FF2B5EF4-FFF2-40B4-BE49-F238E27FC236}">
                  <a16:creationId xmlns:a16="http://schemas.microsoft.com/office/drawing/2014/main" id="{B4B0535B-12EE-4650-93AB-7189E24BAC4A}"/>
                </a:ext>
              </a:extLst>
            </p:cNvPr>
            <p:cNvCxnSpPr>
              <a:cxnSpLocks noChangeShapeType="1"/>
              <a:stCxn id="41999" idx="5"/>
              <a:endCxn id="41996" idx="1"/>
            </p:cNvCxnSpPr>
            <p:nvPr/>
          </p:nvCxnSpPr>
          <p:spPr bwMode="auto">
            <a:xfrm>
              <a:off x="3298" y="1234"/>
              <a:ext cx="460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30311" name="Rectangle 39">
            <a:extLst>
              <a:ext uri="{FF2B5EF4-FFF2-40B4-BE49-F238E27FC236}">
                <a16:creationId xmlns:a16="http://schemas.microsoft.com/office/drawing/2014/main" id="{DFE3B41B-6C6E-4242-A245-898E5758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4857750"/>
            <a:ext cx="91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Yes.</a:t>
            </a:r>
          </a:p>
        </p:txBody>
      </p:sp>
      <p:sp>
        <p:nvSpPr>
          <p:cNvPr id="2230312" name="Rectangle 40">
            <a:extLst>
              <a:ext uri="{FF2B5EF4-FFF2-40B4-BE49-F238E27FC236}">
                <a16:creationId xmlns:a16="http://schemas.microsoft.com/office/drawing/2014/main" id="{BD2364B6-8EEA-4860-BF97-680119DE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4714875"/>
            <a:ext cx="91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No.</a:t>
            </a:r>
          </a:p>
        </p:txBody>
      </p:sp>
      <p:sp>
        <p:nvSpPr>
          <p:cNvPr id="41995" name="Text Box 2">
            <a:extLst>
              <a:ext uri="{FF2B5EF4-FFF2-40B4-BE49-F238E27FC236}">
                <a16:creationId xmlns:a16="http://schemas.microsoft.com/office/drawing/2014/main" id="{FA57D604-93FC-4D01-B9FD-87269FA9E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30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3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3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30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3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3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0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30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0275" grpId="0" autoUpdateAnimBg="0"/>
      <p:bldP spid="2230277" grpId="0" build="p"/>
      <p:bldP spid="2230278" grpId="0" autoUpdateAnimBg="0"/>
      <p:bldP spid="2230311" grpId="0" autoUpdateAnimBg="0"/>
      <p:bldP spid="22303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>
            <a:extLst>
              <a:ext uri="{FF2B5EF4-FFF2-40B4-BE49-F238E27FC236}">
                <a16:creationId xmlns:a16="http://schemas.microsoft.com/office/drawing/2014/main" id="{3E6BD9B7-C4FB-4016-8214-014272B493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7BB7186-E486-402D-AED2-0DA034731D3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56AB87C2-BD6A-4453-924F-4D1374421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05699" name="Text Box 3">
            <a:extLst>
              <a:ext uri="{FF2B5EF4-FFF2-40B4-BE49-F238E27FC236}">
                <a16:creationId xmlns:a16="http://schemas.microsoft.com/office/drawing/2014/main" id="{1CD6B850-EF6B-46AB-862B-DB851866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28625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Adjacency Matrices</a:t>
            </a:r>
          </a:p>
        </p:txBody>
      </p:sp>
      <p:sp>
        <p:nvSpPr>
          <p:cNvPr id="2205700" name="Line 4">
            <a:extLst>
              <a:ext uri="{FF2B5EF4-FFF2-40B4-BE49-F238E27FC236}">
                <a16:creationId xmlns:a16="http://schemas.microsoft.com/office/drawing/2014/main" id="{CF01BE17-D423-4981-A0FA-A59EFB78C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857250"/>
            <a:ext cx="28797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1B92952F-DBCA-4FDC-BA4B-0BB936FE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7AD14E76-2124-439F-9E02-7834A06C8F47}"/>
              </a:ext>
            </a:extLst>
          </p:cNvPr>
          <p:cNvGrpSpPr>
            <a:grpSpLocks/>
          </p:cNvGrpSpPr>
          <p:nvPr/>
        </p:nvGrpSpPr>
        <p:grpSpPr bwMode="auto">
          <a:xfrm>
            <a:off x="0" y="1000125"/>
            <a:ext cx="8064500" cy="1200150"/>
            <a:chOff x="0" y="981"/>
            <a:chExt cx="5080" cy="756"/>
          </a:xfrm>
        </p:grpSpPr>
        <p:sp>
          <p:nvSpPr>
            <p:cNvPr id="7179" name="Text Box 7">
              <a:extLst>
                <a:ext uri="{FF2B5EF4-FFF2-40B4-BE49-F238E27FC236}">
                  <a16:creationId xmlns:a16="http://schemas.microsoft.com/office/drawing/2014/main" id="{42E5110D-5A5B-4B48-AAEB-ECED478AD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81"/>
              <a:ext cx="508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simple graph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with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vertices (                  ) can be represented by its adjacency matrix,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with respect to this listing of the vertices, wh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ere</a:t>
              </a:r>
            </a:p>
          </p:txBody>
        </p:sp>
        <p:graphicFrame>
          <p:nvGraphicFramePr>
            <p:cNvPr id="7180" name="Object 8">
              <a:extLst>
                <a:ext uri="{FF2B5EF4-FFF2-40B4-BE49-F238E27FC236}">
                  <a16:creationId xmlns:a16="http://schemas.microsoft.com/office/drawing/2014/main" id="{92BD8A44-02D0-41C0-AB9C-2F1363B099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1008"/>
            <a:ext cx="8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公式" r:id="rId6" imgW="736600" imgH="228600" progId="Equation.3">
                    <p:embed/>
                  </p:oleObj>
                </mc:Choice>
                <mc:Fallback>
                  <p:oleObj name="公式" r:id="rId6" imgW="7366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008"/>
                          <a:ext cx="8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6" name="Rectangle 9">
            <a:extLst>
              <a:ext uri="{FF2B5EF4-FFF2-40B4-BE49-F238E27FC236}">
                <a16:creationId xmlns:a16="http://schemas.microsoft.com/office/drawing/2014/main" id="{F28CDBC0-9936-48D0-8969-474E28101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5706" name="Text Box 10">
            <a:extLst>
              <a:ext uri="{FF2B5EF4-FFF2-40B4-BE49-F238E27FC236}">
                <a16:creationId xmlns:a16="http://schemas.microsoft.com/office/drawing/2014/main" id="{2336BD9D-C945-4438-BEE3-C736B83AB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571750"/>
            <a:ext cx="806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50000"/>
              </a:spcBef>
              <a:spcAft>
                <a:spcPct val="20000"/>
              </a:spcAft>
              <a:defRPr/>
            </a:pPr>
            <a:r>
              <a:rPr lang="zh-CN" alt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ij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= 1 	if {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i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} is an edge of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b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</a:br>
            <a:r>
              <a:rPr lang="en-US" altLang="zh-CN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ij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= 0	otherwise.</a:t>
            </a:r>
          </a:p>
        </p:txBody>
      </p:sp>
      <p:sp>
        <p:nvSpPr>
          <p:cNvPr id="2205726" name="Text Box 30">
            <a:extLst>
              <a:ext uri="{FF2B5EF4-FFF2-40B4-BE49-F238E27FC236}">
                <a16:creationId xmlns:a16="http://schemas.microsoft.com/office/drawing/2014/main" id="{05978FCB-2F5B-4E78-A6EB-BB9C280B6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357563"/>
            <a:ext cx="8064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adjacency matrix of a graph is based on the ordering chosen for the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05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05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0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5699" grpId="0" autoUpdateAnimBg="0"/>
      <p:bldP spid="2205706" grpId="0" build="p" bldLvl="2" autoUpdateAnimBg="0"/>
      <p:bldP spid="22057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F64748BC-BA3D-4294-83FE-79E2C88240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96F1503-34C0-4BBD-A2D7-054F5B18CB0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1299" name="AutoShape 3">
            <a:extLst>
              <a:ext uri="{FF2B5EF4-FFF2-40B4-BE49-F238E27FC236}">
                <a16:creationId xmlns:a16="http://schemas.microsoft.com/office/drawing/2014/main" id="{A81B3852-01C5-4999-AC37-F83D06BF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714375"/>
            <a:ext cx="8424862" cy="10080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1】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There is a simple path between every pair of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distinct vertices of a connected undirected graph. </a:t>
            </a:r>
          </a:p>
        </p:txBody>
      </p:sp>
      <p:sp>
        <p:nvSpPr>
          <p:cNvPr id="2231300" name="Rectangle 4">
            <a:extLst>
              <a:ext uri="{FF2B5EF4-FFF2-40B4-BE49-F238E27FC236}">
                <a16:creationId xmlns:a16="http://schemas.microsoft.com/office/drawing/2014/main" id="{04A98462-B6C5-4F01-8DF4-91837DAEC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071688"/>
            <a:ext cx="835342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Because the graph is connected there is a path between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Throw out all redundant circuits to make the path simple.</a:t>
            </a:r>
          </a:p>
        </p:txBody>
      </p:sp>
      <p:sp>
        <p:nvSpPr>
          <p:cNvPr id="43013" name="Text Box 2">
            <a:extLst>
              <a:ext uri="{FF2B5EF4-FFF2-40B4-BE49-F238E27FC236}">
                <a16:creationId xmlns:a16="http://schemas.microsoft.com/office/drawing/2014/main" id="{9901764F-9677-4295-BF37-5953CA2B0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3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1299" grpId="0" animBg="1"/>
      <p:bldP spid="223130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DBD2F8C9-E0A0-4BF8-A43C-F815C9B0E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DA0F896-DA72-4CC0-80EC-92B28C5C43E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1301" name="Rectangle 5">
            <a:extLst>
              <a:ext uri="{FF2B5EF4-FFF2-40B4-BE49-F238E27FC236}">
                <a16:creationId xmlns:a16="http://schemas.microsoft.com/office/drawing/2014/main" id="{FBA97252-5379-439B-AC45-D75D3D1D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714375"/>
            <a:ext cx="8353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maximally connected subgraphs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called the </a:t>
            </a:r>
            <a:r>
              <a:rPr lang="en-US" altLang="zh-CN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connected components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or just the </a:t>
            </a:r>
            <a:r>
              <a:rPr lang="en-US" altLang="zh-CN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components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96A2889-DD6A-4A5B-9DA4-7777D550A6CA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2643188"/>
            <a:ext cx="6248400" cy="2232025"/>
            <a:chOff x="528" y="1440"/>
            <a:chExt cx="3936" cy="1406"/>
          </a:xfrm>
        </p:grpSpPr>
        <p:sp>
          <p:nvSpPr>
            <p:cNvPr id="44042" name="AutoShape 7">
              <a:extLst>
                <a:ext uri="{FF2B5EF4-FFF2-40B4-BE49-F238E27FC236}">
                  <a16:creationId xmlns:a16="http://schemas.microsoft.com/office/drawing/2014/main" id="{0798581C-2504-430F-A74D-7C9B2D628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43" name="AutoShape 8">
              <a:extLst>
                <a:ext uri="{FF2B5EF4-FFF2-40B4-BE49-F238E27FC236}">
                  <a16:creationId xmlns:a16="http://schemas.microsoft.com/office/drawing/2014/main" id="{7F161D5C-CA59-4F98-B3F3-55FC1D93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44" name="AutoShape 9">
              <a:extLst>
                <a:ext uri="{FF2B5EF4-FFF2-40B4-BE49-F238E27FC236}">
                  <a16:creationId xmlns:a16="http://schemas.microsoft.com/office/drawing/2014/main" id="{46587387-B930-4A8D-BA4D-FF097D0BC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45" name="AutoShape 10">
              <a:extLst>
                <a:ext uri="{FF2B5EF4-FFF2-40B4-BE49-F238E27FC236}">
                  <a16:creationId xmlns:a16="http://schemas.microsoft.com/office/drawing/2014/main" id="{D204C8FE-0D46-4F09-817C-4851E51AB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46" name="AutoShape 11">
              <a:extLst>
                <a:ext uri="{FF2B5EF4-FFF2-40B4-BE49-F238E27FC236}">
                  <a16:creationId xmlns:a16="http://schemas.microsoft.com/office/drawing/2014/main" id="{1FAF043D-EFE4-4886-8E15-F46AA7A93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47" name="AutoShape 12">
              <a:extLst>
                <a:ext uri="{FF2B5EF4-FFF2-40B4-BE49-F238E27FC236}">
                  <a16:creationId xmlns:a16="http://schemas.microsoft.com/office/drawing/2014/main" id="{BBE13189-EBA0-47C5-84E6-5AD4AB8B1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48" name="AutoShape 13">
              <a:extLst>
                <a:ext uri="{FF2B5EF4-FFF2-40B4-BE49-F238E27FC236}">
                  <a16:creationId xmlns:a16="http://schemas.microsoft.com/office/drawing/2014/main" id="{B7B132BF-8B58-4D5B-8EF8-41B3A1A71E63}"/>
                </a:ext>
              </a:extLst>
            </p:cNvPr>
            <p:cNvCxnSpPr>
              <a:cxnSpLocks noChangeShapeType="1"/>
              <a:stCxn id="44046" idx="4"/>
              <a:endCxn id="44042" idx="1"/>
            </p:cNvCxnSpPr>
            <p:nvPr/>
          </p:nvCxnSpPr>
          <p:spPr bwMode="auto">
            <a:xfrm flipH="1">
              <a:off x="3120" y="1872"/>
              <a:ext cx="418" cy="49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9" name="AutoShape 14">
              <a:extLst>
                <a:ext uri="{FF2B5EF4-FFF2-40B4-BE49-F238E27FC236}">
                  <a16:creationId xmlns:a16="http://schemas.microsoft.com/office/drawing/2014/main" id="{E3CEDEA0-E25B-48E5-A7D0-C0A7AFAB8000}"/>
                </a:ext>
              </a:extLst>
            </p:cNvPr>
            <p:cNvCxnSpPr>
              <a:cxnSpLocks noChangeShapeType="1"/>
              <a:stCxn id="44042" idx="7"/>
              <a:endCxn id="44043" idx="3"/>
            </p:cNvCxnSpPr>
            <p:nvPr/>
          </p:nvCxnSpPr>
          <p:spPr bwMode="auto">
            <a:xfrm flipV="1">
              <a:off x="3188" y="1906"/>
              <a:ext cx="1084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0" name="AutoShape 15">
              <a:extLst>
                <a:ext uri="{FF2B5EF4-FFF2-40B4-BE49-F238E27FC236}">
                  <a16:creationId xmlns:a16="http://schemas.microsoft.com/office/drawing/2014/main" id="{F089CB51-563E-4BCB-B5DA-7DE52E54982B}"/>
                </a:ext>
              </a:extLst>
            </p:cNvPr>
            <p:cNvCxnSpPr>
              <a:cxnSpLocks noChangeShapeType="1"/>
              <a:stCxn id="44042" idx="4"/>
              <a:endCxn id="44044" idx="2"/>
            </p:cNvCxnSpPr>
            <p:nvPr/>
          </p:nvCxnSpPr>
          <p:spPr bwMode="auto">
            <a:xfrm>
              <a:off x="3154" y="2448"/>
              <a:ext cx="398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1" name="AutoShape 16">
              <a:extLst>
                <a:ext uri="{FF2B5EF4-FFF2-40B4-BE49-F238E27FC236}">
                  <a16:creationId xmlns:a16="http://schemas.microsoft.com/office/drawing/2014/main" id="{333556D2-3BD0-4A12-9665-C1B6F0F8B54A}"/>
                </a:ext>
              </a:extLst>
            </p:cNvPr>
            <p:cNvCxnSpPr>
              <a:cxnSpLocks noChangeShapeType="1"/>
              <a:stCxn id="44047" idx="7"/>
              <a:endCxn id="44045" idx="3"/>
            </p:cNvCxnSpPr>
            <p:nvPr/>
          </p:nvCxnSpPr>
          <p:spPr bwMode="auto">
            <a:xfrm flipV="1">
              <a:off x="816" y="2256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2" name="AutoShape 17">
              <a:extLst>
                <a:ext uri="{FF2B5EF4-FFF2-40B4-BE49-F238E27FC236}">
                  <a16:creationId xmlns:a16="http://schemas.microsoft.com/office/drawing/2014/main" id="{07FA0409-03C5-4143-B108-EB93A40503D3}"/>
                </a:ext>
              </a:extLst>
            </p:cNvPr>
            <p:cNvCxnSpPr>
              <a:cxnSpLocks noChangeShapeType="1"/>
              <a:stCxn id="44042" idx="1"/>
              <a:endCxn id="44042" idx="3"/>
            </p:cNvCxnSpPr>
            <p:nvPr/>
          </p:nvCxnSpPr>
          <p:spPr bwMode="auto">
            <a:xfrm rot="5400000" flipV="1">
              <a:off x="3087" y="2399"/>
              <a:ext cx="68" cy="1"/>
            </a:xfrm>
            <a:prstGeom prst="curvedConnector5">
              <a:avLst>
                <a:gd name="adj1" fmla="val -232352"/>
                <a:gd name="adj2" fmla="val -22600009"/>
                <a:gd name="adj3" fmla="val 332352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AutoShape 18">
              <a:extLst>
                <a:ext uri="{FF2B5EF4-FFF2-40B4-BE49-F238E27FC236}">
                  <a16:creationId xmlns:a16="http://schemas.microsoft.com/office/drawing/2014/main" id="{C5C15C69-82DC-4A2B-9216-B990683F3E68}"/>
                </a:ext>
              </a:extLst>
            </p:cNvPr>
            <p:cNvCxnSpPr>
              <a:cxnSpLocks noChangeShapeType="1"/>
              <a:stCxn id="44046" idx="6"/>
              <a:endCxn id="44043" idx="2"/>
            </p:cNvCxnSpPr>
            <p:nvPr/>
          </p:nvCxnSpPr>
          <p:spPr bwMode="auto">
            <a:xfrm>
              <a:off x="3586" y="1824"/>
              <a:ext cx="672" cy="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4" name="AutoShape 19">
              <a:extLst>
                <a:ext uri="{FF2B5EF4-FFF2-40B4-BE49-F238E27FC236}">
                  <a16:creationId xmlns:a16="http://schemas.microsoft.com/office/drawing/2014/main" id="{ACCA080C-C986-44A0-9237-0AFA9ADB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5" name="AutoShape 20">
              <a:extLst>
                <a:ext uri="{FF2B5EF4-FFF2-40B4-BE49-F238E27FC236}">
                  <a16:creationId xmlns:a16="http://schemas.microsoft.com/office/drawing/2014/main" id="{4BE6EBD9-ABDF-46A1-9EFD-6C542A183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56" name="AutoShape 21">
              <a:extLst>
                <a:ext uri="{FF2B5EF4-FFF2-40B4-BE49-F238E27FC236}">
                  <a16:creationId xmlns:a16="http://schemas.microsoft.com/office/drawing/2014/main" id="{75FA072D-4A24-48D8-AEED-B4A90FEB2C48}"/>
                </a:ext>
              </a:extLst>
            </p:cNvPr>
            <p:cNvCxnSpPr>
              <a:cxnSpLocks noChangeShapeType="1"/>
              <a:stCxn id="44055" idx="7"/>
              <a:endCxn id="44054" idx="3"/>
            </p:cNvCxnSpPr>
            <p:nvPr/>
          </p:nvCxnSpPr>
          <p:spPr bwMode="auto">
            <a:xfrm flipV="1">
              <a:off x="1584" y="2064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7" name="AutoShape 22">
              <a:extLst>
                <a:ext uri="{FF2B5EF4-FFF2-40B4-BE49-F238E27FC236}">
                  <a16:creationId xmlns:a16="http://schemas.microsoft.com/office/drawing/2014/main" id="{B0CD9C38-A20F-49BA-A1F2-62C91A45FAA4}"/>
                </a:ext>
              </a:extLst>
            </p:cNvPr>
            <p:cNvCxnSpPr>
              <a:cxnSpLocks noChangeShapeType="1"/>
              <a:stCxn id="44047" idx="6"/>
              <a:endCxn id="44055" idx="2"/>
            </p:cNvCxnSpPr>
            <p:nvPr/>
          </p:nvCxnSpPr>
          <p:spPr bwMode="auto">
            <a:xfrm flipV="1">
              <a:off x="830" y="2606"/>
              <a:ext cx="672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8" name="AutoShape 23">
              <a:extLst>
                <a:ext uri="{FF2B5EF4-FFF2-40B4-BE49-F238E27FC236}">
                  <a16:creationId xmlns:a16="http://schemas.microsoft.com/office/drawing/2014/main" id="{1C3E67C3-5DEC-49B1-9D5B-DA2F70098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9" name="AutoShape 24">
              <a:extLst>
                <a:ext uri="{FF2B5EF4-FFF2-40B4-BE49-F238E27FC236}">
                  <a16:creationId xmlns:a16="http://schemas.microsoft.com/office/drawing/2014/main" id="{0F41359B-2216-44BC-BF10-1527FBE6C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60" name="AutoShape 25">
              <a:extLst>
                <a:ext uri="{FF2B5EF4-FFF2-40B4-BE49-F238E27FC236}">
                  <a16:creationId xmlns:a16="http://schemas.microsoft.com/office/drawing/2014/main" id="{02A178DB-852B-4343-98CE-6F8702E079FC}"/>
                </a:ext>
              </a:extLst>
            </p:cNvPr>
            <p:cNvCxnSpPr>
              <a:cxnSpLocks noChangeShapeType="1"/>
              <a:stCxn id="44059" idx="2"/>
              <a:endCxn id="44059" idx="6"/>
            </p:cNvCxnSpPr>
            <p:nvPr/>
          </p:nvCxnSpPr>
          <p:spPr bwMode="auto"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31322" name="Text Box 26">
              <a:extLst>
                <a:ext uri="{FF2B5EF4-FFF2-40B4-BE49-F238E27FC236}">
                  <a16:creationId xmlns:a16="http://schemas.microsoft.com/office/drawing/2014/main" id="{0F81ED5B-FA66-472B-871E-110E3A4A3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31323" name="Text Box 27">
              <a:extLst>
                <a:ext uri="{FF2B5EF4-FFF2-40B4-BE49-F238E27FC236}">
                  <a16:creationId xmlns:a16="http://schemas.microsoft.com/office/drawing/2014/main" id="{7F0562F9-B66C-4092-8469-18D4A029C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31324" name="Text Box 28">
              <a:extLst>
                <a:ext uri="{FF2B5EF4-FFF2-40B4-BE49-F238E27FC236}">
                  <a16:creationId xmlns:a16="http://schemas.microsoft.com/office/drawing/2014/main" id="{7F9D9AD5-05B5-470D-8254-162784902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31325" name="Text Box 29">
              <a:extLst>
                <a:ext uri="{FF2B5EF4-FFF2-40B4-BE49-F238E27FC236}">
                  <a16:creationId xmlns:a16="http://schemas.microsoft.com/office/drawing/2014/main" id="{07FB08C8-8805-4C1B-A7D8-988836FAB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231326" name="Text Box 30">
              <a:extLst>
                <a:ext uri="{FF2B5EF4-FFF2-40B4-BE49-F238E27FC236}">
                  <a16:creationId xmlns:a16="http://schemas.microsoft.com/office/drawing/2014/main" id="{468353EB-5401-4DFD-8A54-64B989810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2231327" name="Text Box 31">
              <a:extLst>
                <a:ext uri="{FF2B5EF4-FFF2-40B4-BE49-F238E27FC236}">
                  <a16:creationId xmlns:a16="http://schemas.microsoft.com/office/drawing/2014/main" id="{B351E9F7-F13A-40EA-B872-6B200FF49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231328" name="Text Box 32">
              <a:extLst>
                <a:ext uri="{FF2B5EF4-FFF2-40B4-BE49-F238E27FC236}">
                  <a16:creationId xmlns:a16="http://schemas.microsoft.com/office/drawing/2014/main" id="{4819D921-C0A5-41C7-9FE8-DAF560829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2231329" name="Text Box 33">
              <a:extLst>
                <a:ext uri="{FF2B5EF4-FFF2-40B4-BE49-F238E27FC236}">
                  <a16:creationId xmlns:a16="http://schemas.microsoft.com/office/drawing/2014/main" id="{1A682864-99AD-4692-A4B6-365F88B84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j</a:t>
              </a:r>
            </a:p>
          </p:txBody>
        </p:sp>
        <p:sp>
          <p:nvSpPr>
            <p:cNvPr id="2231330" name="Text Box 34">
              <a:extLst>
                <a:ext uri="{FF2B5EF4-FFF2-40B4-BE49-F238E27FC236}">
                  <a16:creationId xmlns:a16="http://schemas.microsoft.com/office/drawing/2014/main" id="{18E106EA-D3A0-4285-867A-75A177705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231331" name="Text Box 35">
              <a:extLst>
                <a:ext uri="{FF2B5EF4-FFF2-40B4-BE49-F238E27FC236}">
                  <a16:creationId xmlns:a16="http://schemas.microsoft.com/office/drawing/2014/main" id="{E1021246-B240-43FA-983F-AE4B0E14B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</p:grpSp>
      <p:sp>
        <p:nvSpPr>
          <p:cNvPr id="2231332" name="Freeform 36">
            <a:extLst>
              <a:ext uri="{FF2B5EF4-FFF2-40B4-BE49-F238E27FC236}">
                <a16:creationId xmlns:a16="http://schemas.microsoft.com/office/drawing/2014/main" id="{F1A1BB36-5BB1-4F5E-BC1A-9B44453490E4}"/>
              </a:ext>
            </a:extLst>
          </p:cNvPr>
          <p:cNvSpPr>
            <a:spLocks/>
          </p:cNvSpPr>
          <p:nvPr/>
        </p:nvSpPr>
        <p:spPr bwMode="auto">
          <a:xfrm>
            <a:off x="1143000" y="2714625"/>
            <a:ext cx="2921000" cy="2235200"/>
          </a:xfrm>
          <a:custGeom>
            <a:avLst/>
            <a:gdLst>
              <a:gd name="T0" fmla="*/ 2147483646 w 1840"/>
              <a:gd name="T1" fmla="*/ 2147483646 h 1408"/>
              <a:gd name="T2" fmla="*/ 2147483646 w 1840"/>
              <a:gd name="T3" fmla="*/ 2147483646 h 1408"/>
              <a:gd name="T4" fmla="*/ 2147483646 w 1840"/>
              <a:gd name="T5" fmla="*/ 2147483646 h 1408"/>
              <a:gd name="T6" fmla="*/ 2147483646 w 1840"/>
              <a:gd name="T7" fmla="*/ 2147483646 h 1408"/>
              <a:gd name="T8" fmla="*/ 2147483646 w 1840"/>
              <a:gd name="T9" fmla="*/ 2147483646 h 1408"/>
              <a:gd name="T10" fmla="*/ 2147483646 w 1840"/>
              <a:gd name="T11" fmla="*/ 2147483646 h 1408"/>
              <a:gd name="T12" fmla="*/ 2147483646 w 1840"/>
              <a:gd name="T13" fmla="*/ 2147483646 h 1408"/>
              <a:gd name="T14" fmla="*/ 2147483646 w 1840"/>
              <a:gd name="T15" fmla="*/ 2147483646 h 1408"/>
              <a:gd name="T16" fmla="*/ 2147483646 w 1840"/>
              <a:gd name="T17" fmla="*/ 2147483646 h 1408"/>
              <a:gd name="T18" fmla="*/ 2147483646 w 1840"/>
              <a:gd name="T19" fmla="*/ 2147483646 h 1408"/>
              <a:gd name="T20" fmla="*/ 2147483646 w 1840"/>
              <a:gd name="T21" fmla="*/ 2147483646 h 1408"/>
              <a:gd name="T22" fmla="*/ 2147483646 w 1840"/>
              <a:gd name="T23" fmla="*/ 2147483646 h 1408"/>
              <a:gd name="T24" fmla="*/ 2147483646 w 1840"/>
              <a:gd name="T25" fmla="*/ 2147483646 h 1408"/>
              <a:gd name="T26" fmla="*/ 2147483646 w 1840"/>
              <a:gd name="T27" fmla="*/ 2147483646 h 1408"/>
              <a:gd name="T28" fmla="*/ 2147483646 w 1840"/>
              <a:gd name="T29" fmla="*/ 2147483646 h 1408"/>
              <a:gd name="T30" fmla="*/ 2147483646 w 1840"/>
              <a:gd name="T31" fmla="*/ 2147483646 h 1408"/>
              <a:gd name="T32" fmla="*/ 2147483646 w 1840"/>
              <a:gd name="T33" fmla="*/ 2147483646 h 1408"/>
              <a:gd name="T34" fmla="*/ 2147483646 w 1840"/>
              <a:gd name="T35" fmla="*/ 2147483646 h 1408"/>
              <a:gd name="T36" fmla="*/ 2147483646 w 1840"/>
              <a:gd name="T37" fmla="*/ 2147483646 h 1408"/>
              <a:gd name="T38" fmla="*/ 2147483646 w 1840"/>
              <a:gd name="T39" fmla="*/ 2147483646 h 1408"/>
              <a:gd name="T40" fmla="*/ 2147483646 w 1840"/>
              <a:gd name="T41" fmla="*/ 2147483646 h 1408"/>
              <a:gd name="T42" fmla="*/ 2147483646 w 1840"/>
              <a:gd name="T43" fmla="*/ 2147483646 h 1408"/>
              <a:gd name="T44" fmla="*/ 2147483646 w 1840"/>
              <a:gd name="T45" fmla="*/ 2147483646 h 1408"/>
              <a:gd name="T46" fmla="*/ 2147483646 w 1840"/>
              <a:gd name="T47" fmla="*/ 2147483646 h 1408"/>
              <a:gd name="T48" fmla="*/ 2147483646 w 1840"/>
              <a:gd name="T49" fmla="*/ 2147483646 h 1408"/>
              <a:gd name="T50" fmla="*/ 2147483646 w 1840"/>
              <a:gd name="T51" fmla="*/ 2147483646 h 1408"/>
              <a:gd name="T52" fmla="*/ 2147483646 w 1840"/>
              <a:gd name="T53" fmla="*/ 2147483646 h 1408"/>
              <a:gd name="T54" fmla="*/ 2147483646 w 1840"/>
              <a:gd name="T55" fmla="*/ 2147483646 h 1408"/>
              <a:gd name="T56" fmla="*/ 2147483646 w 1840"/>
              <a:gd name="T57" fmla="*/ 2147483646 h 1408"/>
              <a:gd name="T58" fmla="*/ 2147483646 w 1840"/>
              <a:gd name="T59" fmla="*/ 0 h 1408"/>
              <a:gd name="T60" fmla="*/ 2147483646 w 1840"/>
              <a:gd name="T61" fmla="*/ 2147483646 h 1408"/>
              <a:gd name="T62" fmla="*/ 2147483646 w 1840"/>
              <a:gd name="T63" fmla="*/ 2147483646 h 140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40"/>
              <a:gd name="T97" fmla="*/ 0 h 1408"/>
              <a:gd name="T98" fmla="*/ 1840 w 1840"/>
              <a:gd name="T99" fmla="*/ 1408 h 140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40" h="1408">
                <a:moveTo>
                  <a:pt x="1274" y="45"/>
                </a:moveTo>
                <a:cubicBezTo>
                  <a:pt x="1096" y="51"/>
                  <a:pt x="964" y="59"/>
                  <a:pt x="798" y="82"/>
                </a:cubicBezTo>
                <a:cubicBezTo>
                  <a:pt x="749" y="98"/>
                  <a:pt x="703" y="115"/>
                  <a:pt x="652" y="128"/>
                </a:cubicBezTo>
                <a:cubicBezTo>
                  <a:pt x="603" y="160"/>
                  <a:pt x="544" y="196"/>
                  <a:pt x="487" y="210"/>
                </a:cubicBezTo>
                <a:cubicBezTo>
                  <a:pt x="438" y="243"/>
                  <a:pt x="390" y="278"/>
                  <a:pt x="341" y="311"/>
                </a:cubicBezTo>
                <a:cubicBezTo>
                  <a:pt x="315" y="328"/>
                  <a:pt x="297" y="346"/>
                  <a:pt x="268" y="356"/>
                </a:cubicBezTo>
                <a:cubicBezTo>
                  <a:pt x="239" y="376"/>
                  <a:pt x="216" y="400"/>
                  <a:pt x="186" y="420"/>
                </a:cubicBezTo>
                <a:cubicBezTo>
                  <a:pt x="115" y="525"/>
                  <a:pt x="226" y="365"/>
                  <a:pt x="140" y="475"/>
                </a:cubicBezTo>
                <a:cubicBezTo>
                  <a:pt x="126" y="492"/>
                  <a:pt x="103" y="530"/>
                  <a:pt x="103" y="530"/>
                </a:cubicBezTo>
                <a:cubicBezTo>
                  <a:pt x="92" y="562"/>
                  <a:pt x="71" y="573"/>
                  <a:pt x="58" y="603"/>
                </a:cubicBezTo>
                <a:cubicBezTo>
                  <a:pt x="34" y="656"/>
                  <a:pt x="26" y="712"/>
                  <a:pt x="12" y="768"/>
                </a:cubicBezTo>
                <a:cubicBezTo>
                  <a:pt x="0" y="933"/>
                  <a:pt x="0" y="855"/>
                  <a:pt x="12" y="1042"/>
                </a:cubicBezTo>
                <a:cubicBezTo>
                  <a:pt x="14" y="1075"/>
                  <a:pt x="11" y="1188"/>
                  <a:pt x="39" y="1234"/>
                </a:cubicBezTo>
                <a:cubicBezTo>
                  <a:pt x="134" y="1386"/>
                  <a:pt x="315" y="1383"/>
                  <a:pt x="469" y="1408"/>
                </a:cubicBezTo>
                <a:cubicBezTo>
                  <a:pt x="582" y="1405"/>
                  <a:pt x="694" y="1404"/>
                  <a:pt x="807" y="1399"/>
                </a:cubicBezTo>
                <a:cubicBezTo>
                  <a:pt x="974" y="1391"/>
                  <a:pt x="1194" y="1304"/>
                  <a:pt x="1356" y="1252"/>
                </a:cubicBezTo>
                <a:cubicBezTo>
                  <a:pt x="1417" y="1211"/>
                  <a:pt x="1465" y="1162"/>
                  <a:pt x="1511" y="1106"/>
                </a:cubicBezTo>
                <a:cubicBezTo>
                  <a:pt x="1537" y="1074"/>
                  <a:pt x="1570" y="1049"/>
                  <a:pt x="1594" y="1015"/>
                </a:cubicBezTo>
                <a:cubicBezTo>
                  <a:pt x="1607" y="975"/>
                  <a:pt x="1631" y="943"/>
                  <a:pt x="1648" y="905"/>
                </a:cubicBezTo>
                <a:cubicBezTo>
                  <a:pt x="1692" y="808"/>
                  <a:pt x="1644" y="884"/>
                  <a:pt x="1685" y="823"/>
                </a:cubicBezTo>
                <a:cubicBezTo>
                  <a:pt x="1707" y="757"/>
                  <a:pt x="1692" y="784"/>
                  <a:pt x="1722" y="740"/>
                </a:cubicBezTo>
                <a:cubicBezTo>
                  <a:pt x="1745" y="668"/>
                  <a:pt x="1761" y="605"/>
                  <a:pt x="1776" y="530"/>
                </a:cubicBezTo>
                <a:cubicBezTo>
                  <a:pt x="1785" y="483"/>
                  <a:pt x="1811" y="439"/>
                  <a:pt x="1822" y="393"/>
                </a:cubicBezTo>
                <a:cubicBezTo>
                  <a:pt x="1837" y="332"/>
                  <a:pt x="1829" y="369"/>
                  <a:pt x="1840" y="283"/>
                </a:cubicBezTo>
                <a:cubicBezTo>
                  <a:pt x="1834" y="240"/>
                  <a:pt x="1835" y="151"/>
                  <a:pt x="1795" y="119"/>
                </a:cubicBezTo>
                <a:cubicBezTo>
                  <a:pt x="1787" y="113"/>
                  <a:pt x="1776" y="114"/>
                  <a:pt x="1767" y="109"/>
                </a:cubicBezTo>
                <a:cubicBezTo>
                  <a:pt x="1748" y="98"/>
                  <a:pt x="1733" y="80"/>
                  <a:pt x="1712" y="73"/>
                </a:cubicBezTo>
                <a:cubicBezTo>
                  <a:pt x="1694" y="67"/>
                  <a:pt x="1675" y="64"/>
                  <a:pt x="1658" y="55"/>
                </a:cubicBezTo>
                <a:cubicBezTo>
                  <a:pt x="1603" y="27"/>
                  <a:pt x="1635" y="41"/>
                  <a:pt x="1566" y="18"/>
                </a:cubicBezTo>
                <a:cubicBezTo>
                  <a:pt x="1548" y="12"/>
                  <a:pt x="1511" y="0"/>
                  <a:pt x="1511" y="0"/>
                </a:cubicBezTo>
                <a:cubicBezTo>
                  <a:pt x="1430" y="5"/>
                  <a:pt x="1343" y="2"/>
                  <a:pt x="1264" y="27"/>
                </a:cubicBezTo>
                <a:cubicBezTo>
                  <a:pt x="1253" y="62"/>
                  <a:pt x="1246" y="60"/>
                  <a:pt x="1274" y="45"/>
                </a:cubicBezTo>
                <a:close/>
              </a:path>
            </a:pathLst>
          </a:custGeom>
          <a:noFill/>
          <a:ln w="12700" cap="flat" cmpd="sng">
            <a:solidFill>
              <a:srgbClr val="99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31333" name="Freeform 37">
            <a:extLst>
              <a:ext uri="{FF2B5EF4-FFF2-40B4-BE49-F238E27FC236}">
                <a16:creationId xmlns:a16="http://schemas.microsoft.com/office/drawing/2014/main" id="{B8B8894D-89F8-435B-BD1E-53C51C84B69A}"/>
              </a:ext>
            </a:extLst>
          </p:cNvPr>
          <p:cNvSpPr>
            <a:spLocks/>
          </p:cNvSpPr>
          <p:nvPr/>
        </p:nvSpPr>
        <p:spPr bwMode="auto">
          <a:xfrm>
            <a:off x="3697288" y="4302125"/>
            <a:ext cx="871537" cy="508000"/>
          </a:xfrm>
          <a:custGeom>
            <a:avLst/>
            <a:gdLst>
              <a:gd name="T0" fmla="*/ 2147483646 w 549"/>
              <a:gd name="T1" fmla="*/ 2147483646 h 320"/>
              <a:gd name="T2" fmla="*/ 2147483646 w 549"/>
              <a:gd name="T3" fmla="*/ 2147483646 h 320"/>
              <a:gd name="T4" fmla="*/ 2147483646 w 549"/>
              <a:gd name="T5" fmla="*/ 0 h 320"/>
              <a:gd name="T6" fmla="*/ 2147483646 w 549"/>
              <a:gd name="T7" fmla="*/ 2147483646 h 320"/>
              <a:gd name="T8" fmla="*/ 2147483646 w 549"/>
              <a:gd name="T9" fmla="*/ 2147483646 h 320"/>
              <a:gd name="T10" fmla="*/ 2147483646 w 549"/>
              <a:gd name="T11" fmla="*/ 2147483646 h 320"/>
              <a:gd name="T12" fmla="*/ 2147483646 w 549"/>
              <a:gd name="T13" fmla="*/ 2147483646 h 320"/>
              <a:gd name="T14" fmla="*/ 0 w 549"/>
              <a:gd name="T15" fmla="*/ 2147483646 h 320"/>
              <a:gd name="T16" fmla="*/ 2147483646 w 549"/>
              <a:gd name="T17" fmla="*/ 2147483646 h 320"/>
              <a:gd name="T18" fmla="*/ 2147483646 w 549"/>
              <a:gd name="T19" fmla="*/ 2147483646 h 320"/>
              <a:gd name="T20" fmla="*/ 2147483646 w 549"/>
              <a:gd name="T21" fmla="*/ 2147483646 h 320"/>
              <a:gd name="T22" fmla="*/ 2147483646 w 549"/>
              <a:gd name="T23" fmla="*/ 2147483646 h 320"/>
              <a:gd name="T24" fmla="*/ 2147483646 w 549"/>
              <a:gd name="T25" fmla="*/ 2147483646 h 320"/>
              <a:gd name="T26" fmla="*/ 2147483646 w 549"/>
              <a:gd name="T27" fmla="*/ 2147483646 h 320"/>
              <a:gd name="T28" fmla="*/ 2147483646 w 549"/>
              <a:gd name="T29" fmla="*/ 2147483646 h 3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49"/>
              <a:gd name="T46" fmla="*/ 0 h 320"/>
              <a:gd name="T47" fmla="*/ 549 w 549"/>
              <a:gd name="T48" fmla="*/ 320 h 3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49" h="320">
                <a:moveTo>
                  <a:pt x="530" y="73"/>
                </a:moveTo>
                <a:cubicBezTo>
                  <a:pt x="513" y="55"/>
                  <a:pt x="487" y="28"/>
                  <a:pt x="466" y="18"/>
                </a:cubicBezTo>
                <a:cubicBezTo>
                  <a:pt x="449" y="10"/>
                  <a:pt x="411" y="0"/>
                  <a:pt x="411" y="0"/>
                </a:cubicBezTo>
                <a:cubicBezTo>
                  <a:pt x="308" y="6"/>
                  <a:pt x="211" y="11"/>
                  <a:pt x="110" y="27"/>
                </a:cubicBezTo>
                <a:cubicBezTo>
                  <a:pt x="89" y="46"/>
                  <a:pt x="68" y="65"/>
                  <a:pt x="55" y="91"/>
                </a:cubicBezTo>
                <a:cubicBezTo>
                  <a:pt x="51" y="99"/>
                  <a:pt x="51" y="110"/>
                  <a:pt x="46" y="118"/>
                </a:cubicBezTo>
                <a:cubicBezTo>
                  <a:pt x="36" y="135"/>
                  <a:pt x="20" y="148"/>
                  <a:pt x="9" y="164"/>
                </a:cubicBezTo>
                <a:cubicBezTo>
                  <a:pt x="6" y="176"/>
                  <a:pt x="0" y="188"/>
                  <a:pt x="0" y="201"/>
                </a:cubicBezTo>
                <a:cubicBezTo>
                  <a:pt x="0" y="306"/>
                  <a:pt x="84" y="307"/>
                  <a:pt x="165" y="320"/>
                </a:cubicBezTo>
                <a:cubicBezTo>
                  <a:pt x="239" y="314"/>
                  <a:pt x="263" y="318"/>
                  <a:pt x="320" y="301"/>
                </a:cubicBezTo>
                <a:cubicBezTo>
                  <a:pt x="339" y="296"/>
                  <a:pt x="375" y="283"/>
                  <a:pt x="375" y="283"/>
                </a:cubicBezTo>
                <a:cubicBezTo>
                  <a:pt x="423" y="251"/>
                  <a:pt x="479" y="232"/>
                  <a:pt x="512" y="182"/>
                </a:cubicBezTo>
                <a:cubicBezTo>
                  <a:pt x="518" y="173"/>
                  <a:pt x="526" y="165"/>
                  <a:pt x="530" y="155"/>
                </a:cubicBezTo>
                <a:cubicBezTo>
                  <a:pt x="538" y="137"/>
                  <a:pt x="549" y="100"/>
                  <a:pt x="549" y="100"/>
                </a:cubicBezTo>
                <a:cubicBezTo>
                  <a:pt x="538" y="70"/>
                  <a:pt x="549" y="73"/>
                  <a:pt x="530" y="73"/>
                </a:cubicBezTo>
                <a:close/>
              </a:path>
            </a:pathLst>
          </a:custGeom>
          <a:noFill/>
          <a:ln w="9525" cap="flat" cmpd="sng">
            <a:solidFill>
              <a:srgbClr val="99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31334" name="Freeform 38">
            <a:extLst>
              <a:ext uri="{FF2B5EF4-FFF2-40B4-BE49-F238E27FC236}">
                <a16:creationId xmlns:a16="http://schemas.microsoft.com/office/drawing/2014/main" id="{9EE6B33D-5C62-42D1-A0FE-7D7D4E4BCF21}"/>
              </a:ext>
            </a:extLst>
          </p:cNvPr>
          <p:cNvSpPr>
            <a:spLocks/>
          </p:cNvSpPr>
          <p:nvPr/>
        </p:nvSpPr>
        <p:spPr bwMode="auto">
          <a:xfrm>
            <a:off x="4078288" y="2932113"/>
            <a:ext cx="863600" cy="863600"/>
          </a:xfrm>
          <a:custGeom>
            <a:avLst/>
            <a:gdLst>
              <a:gd name="T0" fmla="*/ 2147483646 w 652"/>
              <a:gd name="T1" fmla="*/ 2147483646 h 516"/>
              <a:gd name="T2" fmla="*/ 2147483646 w 652"/>
              <a:gd name="T3" fmla="*/ 2147483646 h 516"/>
              <a:gd name="T4" fmla="*/ 2147483646 w 652"/>
              <a:gd name="T5" fmla="*/ 2147483646 h 516"/>
              <a:gd name="T6" fmla="*/ 2147483646 w 652"/>
              <a:gd name="T7" fmla="*/ 2147483646 h 516"/>
              <a:gd name="T8" fmla="*/ 2147483646 w 652"/>
              <a:gd name="T9" fmla="*/ 2147483646 h 516"/>
              <a:gd name="T10" fmla="*/ 2147483646 w 652"/>
              <a:gd name="T11" fmla="*/ 2147483646 h 516"/>
              <a:gd name="T12" fmla="*/ 2147483646 w 652"/>
              <a:gd name="T13" fmla="*/ 2147483646 h 516"/>
              <a:gd name="T14" fmla="*/ 2147483646 w 652"/>
              <a:gd name="T15" fmla="*/ 2147483646 h 516"/>
              <a:gd name="T16" fmla="*/ 2147483646 w 652"/>
              <a:gd name="T17" fmla="*/ 2147483646 h 516"/>
              <a:gd name="T18" fmla="*/ 2147483646 w 652"/>
              <a:gd name="T19" fmla="*/ 2147483646 h 516"/>
              <a:gd name="T20" fmla="*/ 2147483646 w 652"/>
              <a:gd name="T21" fmla="*/ 2147483646 h 516"/>
              <a:gd name="T22" fmla="*/ 2147483646 w 652"/>
              <a:gd name="T23" fmla="*/ 2147483646 h 516"/>
              <a:gd name="T24" fmla="*/ 2147483646 w 652"/>
              <a:gd name="T25" fmla="*/ 2147483646 h 516"/>
              <a:gd name="T26" fmla="*/ 2147483646 w 652"/>
              <a:gd name="T27" fmla="*/ 2147483646 h 516"/>
              <a:gd name="T28" fmla="*/ 2147483646 w 652"/>
              <a:gd name="T29" fmla="*/ 2147483646 h 516"/>
              <a:gd name="T30" fmla="*/ 2147483646 w 652"/>
              <a:gd name="T31" fmla="*/ 2147483646 h 516"/>
              <a:gd name="T32" fmla="*/ 2147483646 w 652"/>
              <a:gd name="T33" fmla="*/ 2147483646 h 5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52"/>
              <a:gd name="T52" fmla="*/ 0 h 516"/>
              <a:gd name="T53" fmla="*/ 652 w 652"/>
              <a:gd name="T54" fmla="*/ 516 h 51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52" h="516">
                <a:moveTo>
                  <a:pt x="405" y="23"/>
                </a:moveTo>
                <a:cubicBezTo>
                  <a:pt x="333" y="0"/>
                  <a:pt x="256" y="9"/>
                  <a:pt x="185" y="32"/>
                </a:cubicBezTo>
                <a:cubicBezTo>
                  <a:pt x="121" y="74"/>
                  <a:pt x="64" y="114"/>
                  <a:pt x="21" y="178"/>
                </a:cubicBezTo>
                <a:cubicBezTo>
                  <a:pt x="0" y="243"/>
                  <a:pt x="1" y="292"/>
                  <a:pt x="21" y="361"/>
                </a:cubicBezTo>
                <a:cubicBezTo>
                  <a:pt x="26" y="380"/>
                  <a:pt x="23" y="406"/>
                  <a:pt x="39" y="416"/>
                </a:cubicBezTo>
                <a:cubicBezTo>
                  <a:pt x="48" y="422"/>
                  <a:pt x="58" y="427"/>
                  <a:pt x="67" y="434"/>
                </a:cubicBezTo>
                <a:cubicBezTo>
                  <a:pt x="77" y="442"/>
                  <a:pt x="83" y="456"/>
                  <a:pt x="94" y="462"/>
                </a:cubicBezTo>
                <a:cubicBezTo>
                  <a:pt x="144" y="490"/>
                  <a:pt x="214" y="499"/>
                  <a:pt x="268" y="516"/>
                </a:cubicBezTo>
                <a:cubicBezTo>
                  <a:pt x="344" y="513"/>
                  <a:pt x="420" y="514"/>
                  <a:pt x="496" y="507"/>
                </a:cubicBezTo>
                <a:cubicBezTo>
                  <a:pt x="515" y="505"/>
                  <a:pt x="551" y="489"/>
                  <a:pt x="551" y="489"/>
                </a:cubicBezTo>
                <a:cubicBezTo>
                  <a:pt x="566" y="474"/>
                  <a:pt x="582" y="458"/>
                  <a:pt x="597" y="443"/>
                </a:cubicBezTo>
                <a:cubicBezTo>
                  <a:pt x="606" y="434"/>
                  <a:pt x="624" y="416"/>
                  <a:pt x="624" y="416"/>
                </a:cubicBezTo>
                <a:cubicBezTo>
                  <a:pt x="633" y="388"/>
                  <a:pt x="643" y="361"/>
                  <a:pt x="652" y="334"/>
                </a:cubicBezTo>
                <a:cubicBezTo>
                  <a:pt x="647" y="258"/>
                  <a:pt x="650" y="145"/>
                  <a:pt x="597" y="78"/>
                </a:cubicBezTo>
                <a:cubicBezTo>
                  <a:pt x="595" y="76"/>
                  <a:pt x="563" y="42"/>
                  <a:pt x="560" y="41"/>
                </a:cubicBezTo>
                <a:cubicBezTo>
                  <a:pt x="527" y="34"/>
                  <a:pt x="493" y="35"/>
                  <a:pt x="460" y="32"/>
                </a:cubicBezTo>
                <a:cubicBezTo>
                  <a:pt x="424" y="9"/>
                  <a:pt x="443" y="10"/>
                  <a:pt x="405" y="23"/>
                </a:cubicBezTo>
                <a:close/>
              </a:path>
            </a:pathLst>
          </a:custGeom>
          <a:noFill/>
          <a:ln w="9525" cap="flat" cmpd="sng">
            <a:solidFill>
              <a:srgbClr val="99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31335" name="Freeform 39">
            <a:extLst>
              <a:ext uri="{FF2B5EF4-FFF2-40B4-BE49-F238E27FC236}">
                <a16:creationId xmlns:a16="http://schemas.microsoft.com/office/drawing/2014/main" id="{CC6B4AE5-5F0D-4005-AECE-BB9A7ACDE12A}"/>
              </a:ext>
            </a:extLst>
          </p:cNvPr>
          <p:cNvSpPr>
            <a:spLocks/>
          </p:cNvSpPr>
          <p:nvPr/>
        </p:nvSpPr>
        <p:spPr bwMode="auto">
          <a:xfrm>
            <a:off x="4816475" y="2571750"/>
            <a:ext cx="2630488" cy="2339975"/>
          </a:xfrm>
          <a:custGeom>
            <a:avLst/>
            <a:gdLst>
              <a:gd name="T0" fmla="*/ 2147483646 w 1657"/>
              <a:gd name="T1" fmla="*/ 2147483646 h 1509"/>
              <a:gd name="T2" fmla="*/ 2147483646 w 1657"/>
              <a:gd name="T3" fmla="*/ 2147483646 h 1509"/>
              <a:gd name="T4" fmla="*/ 2147483646 w 1657"/>
              <a:gd name="T5" fmla="*/ 2147483646 h 1509"/>
              <a:gd name="T6" fmla="*/ 2147483646 w 1657"/>
              <a:gd name="T7" fmla="*/ 2147483646 h 1509"/>
              <a:gd name="T8" fmla="*/ 2147483646 w 1657"/>
              <a:gd name="T9" fmla="*/ 2147483646 h 1509"/>
              <a:gd name="T10" fmla="*/ 2147483646 w 1657"/>
              <a:gd name="T11" fmla="*/ 2147483646 h 1509"/>
              <a:gd name="T12" fmla="*/ 2147483646 w 1657"/>
              <a:gd name="T13" fmla="*/ 2147483646 h 1509"/>
              <a:gd name="T14" fmla="*/ 2147483646 w 1657"/>
              <a:gd name="T15" fmla="*/ 2147483646 h 1509"/>
              <a:gd name="T16" fmla="*/ 2147483646 w 1657"/>
              <a:gd name="T17" fmla="*/ 2147483646 h 1509"/>
              <a:gd name="T18" fmla="*/ 2147483646 w 1657"/>
              <a:gd name="T19" fmla="*/ 2147483646 h 1509"/>
              <a:gd name="T20" fmla="*/ 2147483646 w 1657"/>
              <a:gd name="T21" fmla="*/ 2147483646 h 1509"/>
              <a:gd name="T22" fmla="*/ 2147483646 w 1657"/>
              <a:gd name="T23" fmla="*/ 2147483646 h 1509"/>
              <a:gd name="T24" fmla="*/ 2147483646 w 1657"/>
              <a:gd name="T25" fmla="*/ 2147483646 h 1509"/>
              <a:gd name="T26" fmla="*/ 2147483646 w 1657"/>
              <a:gd name="T27" fmla="*/ 2147483646 h 1509"/>
              <a:gd name="T28" fmla="*/ 2147483646 w 1657"/>
              <a:gd name="T29" fmla="*/ 2147483646 h 1509"/>
              <a:gd name="T30" fmla="*/ 2147483646 w 1657"/>
              <a:gd name="T31" fmla="*/ 2147483646 h 1509"/>
              <a:gd name="T32" fmla="*/ 2147483646 w 1657"/>
              <a:gd name="T33" fmla="*/ 2147483646 h 1509"/>
              <a:gd name="T34" fmla="*/ 2147483646 w 1657"/>
              <a:gd name="T35" fmla="*/ 2147483646 h 1509"/>
              <a:gd name="T36" fmla="*/ 2147483646 w 1657"/>
              <a:gd name="T37" fmla="*/ 2147483646 h 1509"/>
              <a:gd name="T38" fmla="*/ 2147483646 w 1657"/>
              <a:gd name="T39" fmla="*/ 2147483646 h 1509"/>
              <a:gd name="T40" fmla="*/ 2147483646 w 1657"/>
              <a:gd name="T41" fmla="*/ 2147483646 h 1509"/>
              <a:gd name="T42" fmla="*/ 2147483646 w 1657"/>
              <a:gd name="T43" fmla="*/ 2147483646 h 1509"/>
              <a:gd name="T44" fmla="*/ 2147483646 w 1657"/>
              <a:gd name="T45" fmla="*/ 2147483646 h 1509"/>
              <a:gd name="T46" fmla="*/ 2147483646 w 1657"/>
              <a:gd name="T47" fmla="*/ 2147483646 h 1509"/>
              <a:gd name="T48" fmla="*/ 2147483646 w 1657"/>
              <a:gd name="T49" fmla="*/ 2147483646 h 1509"/>
              <a:gd name="T50" fmla="*/ 2147483646 w 1657"/>
              <a:gd name="T51" fmla="*/ 2147483646 h 1509"/>
              <a:gd name="T52" fmla="*/ 2147483646 w 1657"/>
              <a:gd name="T53" fmla="*/ 2147483646 h 1509"/>
              <a:gd name="T54" fmla="*/ 2147483646 w 1657"/>
              <a:gd name="T55" fmla="*/ 2147483646 h 1509"/>
              <a:gd name="T56" fmla="*/ 2147483646 w 1657"/>
              <a:gd name="T57" fmla="*/ 2147483646 h 1509"/>
              <a:gd name="T58" fmla="*/ 2147483646 w 1657"/>
              <a:gd name="T59" fmla="*/ 2147483646 h 1509"/>
              <a:gd name="T60" fmla="*/ 2147483646 w 1657"/>
              <a:gd name="T61" fmla="*/ 2147483646 h 1509"/>
              <a:gd name="T62" fmla="*/ 2147483646 w 1657"/>
              <a:gd name="T63" fmla="*/ 2147483646 h 1509"/>
              <a:gd name="T64" fmla="*/ 2147483646 w 1657"/>
              <a:gd name="T65" fmla="*/ 2147483646 h 1509"/>
              <a:gd name="T66" fmla="*/ 2147483646 w 1657"/>
              <a:gd name="T67" fmla="*/ 2147483646 h 1509"/>
              <a:gd name="T68" fmla="*/ 2147483646 w 1657"/>
              <a:gd name="T69" fmla="*/ 2147483646 h 1509"/>
              <a:gd name="T70" fmla="*/ 2147483646 w 1657"/>
              <a:gd name="T71" fmla="*/ 2147483646 h 1509"/>
              <a:gd name="T72" fmla="*/ 2147483646 w 1657"/>
              <a:gd name="T73" fmla="*/ 0 h 1509"/>
              <a:gd name="T74" fmla="*/ 2147483646 w 1657"/>
              <a:gd name="T75" fmla="*/ 2147483646 h 15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657"/>
              <a:gd name="T115" fmla="*/ 0 h 1509"/>
              <a:gd name="T116" fmla="*/ 1657 w 1657"/>
              <a:gd name="T117" fmla="*/ 1509 h 150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657" h="1509">
                <a:moveTo>
                  <a:pt x="1206" y="9"/>
                </a:moveTo>
                <a:cubicBezTo>
                  <a:pt x="1103" y="17"/>
                  <a:pt x="1020" y="40"/>
                  <a:pt x="922" y="64"/>
                </a:cubicBezTo>
                <a:cubicBezTo>
                  <a:pt x="857" y="129"/>
                  <a:pt x="931" y="63"/>
                  <a:pt x="868" y="101"/>
                </a:cubicBezTo>
                <a:cubicBezTo>
                  <a:pt x="841" y="118"/>
                  <a:pt x="826" y="136"/>
                  <a:pt x="794" y="146"/>
                </a:cubicBezTo>
                <a:cubicBezTo>
                  <a:pt x="749" y="177"/>
                  <a:pt x="691" y="230"/>
                  <a:pt x="639" y="247"/>
                </a:cubicBezTo>
                <a:cubicBezTo>
                  <a:pt x="606" y="280"/>
                  <a:pt x="569" y="293"/>
                  <a:pt x="529" y="320"/>
                </a:cubicBezTo>
                <a:cubicBezTo>
                  <a:pt x="503" y="338"/>
                  <a:pt x="486" y="356"/>
                  <a:pt x="456" y="366"/>
                </a:cubicBezTo>
                <a:cubicBezTo>
                  <a:pt x="429" y="406"/>
                  <a:pt x="392" y="435"/>
                  <a:pt x="365" y="475"/>
                </a:cubicBezTo>
                <a:cubicBezTo>
                  <a:pt x="355" y="507"/>
                  <a:pt x="339" y="523"/>
                  <a:pt x="319" y="549"/>
                </a:cubicBezTo>
                <a:cubicBezTo>
                  <a:pt x="307" y="565"/>
                  <a:pt x="306" y="589"/>
                  <a:pt x="292" y="603"/>
                </a:cubicBezTo>
                <a:cubicBezTo>
                  <a:pt x="264" y="631"/>
                  <a:pt x="220" y="654"/>
                  <a:pt x="182" y="667"/>
                </a:cubicBezTo>
                <a:cubicBezTo>
                  <a:pt x="160" y="690"/>
                  <a:pt x="149" y="703"/>
                  <a:pt x="118" y="713"/>
                </a:cubicBezTo>
                <a:cubicBezTo>
                  <a:pt x="106" y="731"/>
                  <a:pt x="88" y="747"/>
                  <a:pt x="81" y="768"/>
                </a:cubicBezTo>
                <a:cubicBezTo>
                  <a:pt x="78" y="777"/>
                  <a:pt x="77" y="787"/>
                  <a:pt x="72" y="795"/>
                </a:cubicBezTo>
                <a:cubicBezTo>
                  <a:pt x="62" y="812"/>
                  <a:pt x="47" y="825"/>
                  <a:pt x="36" y="841"/>
                </a:cubicBezTo>
                <a:cubicBezTo>
                  <a:pt x="0" y="975"/>
                  <a:pt x="59" y="1190"/>
                  <a:pt x="164" y="1289"/>
                </a:cubicBezTo>
                <a:cubicBezTo>
                  <a:pt x="181" y="1341"/>
                  <a:pt x="159" y="1299"/>
                  <a:pt x="200" y="1326"/>
                </a:cubicBezTo>
                <a:cubicBezTo>
                  <a:pt x="267" y="1370"/>
                  <a:pt x="232" y="1365"/>
                  <a:pt x="328" y="1390"/>
                </a:cubicBezTo>
                <a:cubicBezTo>
                  <a:pt x="383" y="1404"/>
                  <a:pt x="347" y="1407"/>
                  <a:pt x="392" y="1426"/>
                </a:cubicBezTo>
                <a:cubicBezTo>
                  <a:pt x="421" y="1438"/>
                  <a:pt x="462" y="1447"/>
                  <a:pt x="493" y="1454"/>
                </a:cubicBezTo>
                <a:cubicBezTo>
                  <a:pt x="623" y="1483"/>
                  <a:pt x="755" y="1489"/>
                  <a:pt x="886" y="1509"/>
                </a:cubicBezTo>
                <a:cubicBezTo>
                  <a:pt x="938" y="1503"/>
                  <a:pt x="992" y="1506"/>
                  <a:pt x="1041" y="1490"/>
                </a:cubicBezTo>
                <a:cubicBezTo>
                  <a:pt x="1081" y="1477"/>
                  <a:pt x="1112" y="1458"/>
                  <a:pt x="1151" y="1445"/>
                </a:cubicBezTo>
                <a:cubicBezTo>
                  <a:pt x="1178" y="1416"/>
                  <a:pt x="1201" y="1385"/>
                  <a:pt x="1233" y="1362"/>
                </a:cubicBezTo>
                <a:cubicBezTo>
                  <a:pt x="1265" y="1316"/>
                  <a:pt x="1273" y="1296"/>
                  <a:pt x="1316" y="1253"/>
                </a:cubicBezTo>
                <a:cubicBezTo>
                  <a:pt x="1325" y="1244"/>
                  <a:pt x="1343" y="1225"/>
                  <a:pt x="1343" y="1225"/>
                </a:cubicBezTo>
                <a:cubicBezTo>
                  <a:pt x="1358" y="1148"/>
                  <a:pt x="1416" y="1106"/>
                  <a:pt x="1453" y="1042"/>
                </a:cubicBezTo>
                <a:cubicBezTo>
                  <a:pt x="1474" y="1006"/>
                  <a:pt x="1545" y="882"/>
                  <a:pt x="1553" y="850"/>
                </a:cubicBezTo>
                <a:cubicBezTo>
                  <a:pt x="1567" y="793"/>
                  <a:pt x="1591" y="738"/>
                  <a:pt x="1617" y="686"/>
                </a:cubicBezTo>
                <a:cubicBezTo>
                  <a:pt x="1625" y="645"/>
                  <a:pt x="1637" y="608"/>
                  <a:pt x="1645" y="567"/>
                </a:cubicBezTo>
                <a:cubicBezTo>
                  <a:pt x="1638" y="344"/>
                  <a:pt x="1657" y="323"/>
                  <a:pt x="1608" y="174"/>
                </a:cubicBezTo>
                <a:cubicBezTo>
                  <a:pt x="1600" y="148"/>
                  <a:pt x="1548" y="141"/>
                  <a:pt x="1535" y="137"/>
                </a:cubicBezTo>
                <a:cubicBezTo>
                  <a:pt x="1525" y="134"/>
                  <a:pt x="1518" y="123"/>
                  <a:pt x="1508" y="119"/>
                </a:cubicBezTo>
                <a:cubicBezTo>
                  <a:pt x="1475" y="105"/>
                  <a:pt x="1449" y="101"/>
                  <a:pt x="1416" y="91"/>
                </a:cubicBezTo>
                <a:cubicBezTo>
                  <a:pt x="1392" y="84"/>
                  <a:pt x="1360" y="72"/>
                  <a:pt x="1334" y="64"/>
                </a:cubicBezTo>
                <a:cubicBezTo>
                  <a:pt x="1325" y="61"/>
                  <a:pt x="1306" y="55"/>
                  <a:pt x="1306" y="55"/>
                </a:cubicBezTo>
                <a:cubicBezTo>
                  <a:pt x="1281" y="38"/>
                  <a:pt x="1264" y="20"/>
                  <a:pt x="1242" y="0"/>
                </a:cubicBezTo>
                <a:cubicBezTo>
                  <a:pt x="1182" y="10"/>
                  <a:pt x="1170" y="9"/>
                  <a:pt x="1206" y="9"/>
                </a:cubicBezTo>
                <a:close/>
              </a:path>
            </a:pathLst>
          </a:custGeom>
          <a:noFill/>
          <a:ln w="9525" cap="flat" cmpd="sng">
            <a:solidFill>
              <a:srgbClr val="99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1" name="Text Box 2">
            <a:extLst>
              <a:ext uri="{FF2B5EF4-FFF2-40B4-BE49-F238E27FC236}">
                <a16:creationId xmlns:a16="http://schemas.microsoft.com/office/drawing/2014/main" id="{DB4769EC-E241-486C-91DE-8165B0C48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3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3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3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23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130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>
            <a:extLst>
              <a:ext uri="{FF2B5EF4-FFF2-40B4-BE49-F238E27FC236}">
                <a16:creationId xmlns:a16="http://schemas.microsoft.com/office/drawing/2014/main" id="{B2BDC21F-951D-4B62-B971-FD2C78909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C3FAAB1-6D28-42D1-9B5F-DB72F3A59F0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2323" name="Rectangle 3">
            <a:extLst>
              <a:ext uri="{FF2B5EF4-FFF2-40B4-BE49-F238E27FC236}">
                <a16:creationId xmlns:a16="http://schemas.microsoft.com/office/drawing/2014/main" id="{3ED7A82E-9541-49D5-95D7-02E93474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28625"/>
            <a:ext cx="81375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vertex is a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cut vertex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articulation point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), if removing it and all edges incident with it results in more connected components than in the original graph.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Similarly if removal of an edge creates more components the edge is called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cut edge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or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bridge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32324" name="Rectangle 4">
            <a:extLst>
              <a:ext uri="{FF2B5EF4-FFF2-40B4-BE49-F238E27FC236}">
                <a16:creationId xmlns:a16="http://schemas.microsoft.com/office/drawing/2014/main" id="{3F7CC511-1799-4545-90AF-CE1CB094E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571750"/>
            <a:ext cx="74168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7B07BEA-74BA-48C9-8ECC-4E82FBBCD3FC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2857500"/>
            <a:ext cx="1600200" cy="1524000"/>
            <a:chOff x="4241" y="1933"/>
            <a:chExt cx="1008" cy="960"/>
          </a:xfrm>
        </p:grpSpPr>
        <p:sp>
          <p:nvSpPr>
            <p:cNvPr id="46088" name="AutoShape 6">
              <a:extLst>
                <a:ext uri="{FF2B5EF4-FFF2-40B4-BE49-F238E27FC236}">
                  <a16:creationId xmlns:a16="http://schemas.microsoft.com/office/drawing/2014/main" id="{239FBE0F-1D44-47D7-A2B8-66B3A9F04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89" name="AutoShape 7">
              <a:extLst>
                <a:ext uri="{FF2B5EF4-FFF2-40B4-BE49-F238E27FC236}">
                  <a16:creationId xmlns:a16="http://schemas.microsoft.com/office/drawing/2014/main" id="{F97710B6-23FD-4878-BA46-2EBB5E91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0" name="AutoShape 8">
              <a:extLst>
                <a:ext uri="{FF2B5EF4-FFF2-40B4-BE49-F238E27FC236}">
                  <a16:creationId xmlns:a16="http://schemas.microsoft.com/office/drawing/2014/main" id="{9EDF6A6C-D5C7-4BBE-BFB0-8124060AF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1" name="AutoShape 9">
              <a:extLst>
                <a:ext uri="{FF2B5EF4-FFF2-40B4-BE49-F238E27FC236}">
                  <a16:creationId xmlns:a16="http://schemas.microsoft.com/office/drawing/2014/main" id="{B837341F-0302-4DBC-970A-6DF226D8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2" name="AutoShape 10">
              <a:extLst>
                <a:ext uri="{FF2B5EF4-FFF2-40B4-BE49-F238E27FC236}">
                  <a16:creationId xmlns:a16="http://schemas.microsoft.com/office/drawing/2014/main" id="{F054CA33-714D-4800-BED8-EBE3FFE6F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3" name="AutoShape 11">
              <a:extLst>
                <a:ext uri="{FF2B5EF4-FFF2-40B4-BE49-F238E27FC236}">
                  <a16:creationId xmlns:a16="http://schemas.microsoft.com/office/drawing/2014/main" id="{5BADEB0D-053A-4000-B9CC-01585E8CD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4" name="AutoShape 12">
              <a:extLst>
                <a:ext uri="{FF2B5EF4-FFF2-40B4-BE49-F238E27FC236}">
                  <a16:creationId xmlns:a16="http://schemas.microsoft.com/office/drawing/2014/main" id="{48632D1A-67C1-464C-A04A-AF741E90B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236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6095" name="AutoShape 13">
              <a:extLst>
                <a:ext uri="{FF2B5EF4-FFF2-40B4-BE49-F238E27FC236}">
                  <a16:creationId xmlns:a16="http://schemas.microsoft.com/office/drawing/2014/main" id="{23D867C2-D9E8-45CB-97EB-8A2B1489AC9F}"/>
                </a:ext>
              </a:extLst>
            </p:cNvPr>
            <p:cNvCxnSpPr>
              <a:cxnSpLocks noChangeShapeType="1"/>
              <a:stCxn id="46088" idx="7"/>
              <a:endCxn id="46094" idx="4"/>
            </p:cNvCxnSpPr>
            <p:nvPr/>
          </p:nvCxnSpPr>
          <p:spPr bwMode="auto">
            <a:xfrm flipV="1">
              <a:off x="4563" y="2463"/>
              <a:ext cx="17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6" name="AutoShape 14">
              <a:extLst>
                <a:ext uri="{FF2B5EF4-FFF2-40B4-BE49-F238E27FC236}">
                  <a16:creationId xmlns:a16="http://schemas.microsoft.com/office/drawing/2014/main" id="{7E524F7A-A26C-4DE4-A385-0B6FE42D696D}"/>
                </a:ext>
              </a:extLst>
            </p:cNvPr>
            <p:cNvCxnSpPr>
              <a:cxnSpLocks noChangeShapeType="1"/>
              <a:stCxn id="46089" idx="1"/>
              <a:endCxn id="46094" idx="4"/>
            </p:cNvCxnSpPr>
            <p:nvPr/>
          </p:nvCxnSpPr>
          <p:spPr bwMode="auto">
            <a:xfrm flipH="1" flipV="1">
              <a:off x="4735" y="2463"/>
              <a:ext cx="19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7" name="AutoShape 15">
              <a:extLst>
                <a:ext uri="{FF2B5EF4-FFF2-40B4-BE49-F238E27FC236}">
                  <a16:creationId xmlns:a16="http://schemas.microsoft.com/office/drawing/2014/main" id="{F02E7E57-AF94-4361-9E45-78D5E9FB3F62}"/>
                </a:ext>
              </a:extLst>
            </p:cNvPr>
            <p:cNvCxnSpPr>
              <a:cxnSpLocks noChangeShapeType="1"/>
              <a:stCxn id="46090" idx="6"/>
              <a:endCxn id="46094" idx="2"/>
            </p:cNvCxnSpPr>
            <p:nvPr/>
          </p:nvCxnSpPr>
          <p:spPr bwMode="auto">
            <a:xfrm>
              <a:off x="4337" y="2413"/>
              <a:ext cx="35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8" name="AutoShape 16">
              <a:extLst>
                <a:ext uri="{FF2B5EF4-FFF2-40B4-BE49-F238E27FC236}">
                  <a16:creationId xmlns:a16="http://schemas.microsoft.com/office/drawing/2014/main" id="{98B08254-B059-4976-8F08-FF8EC7AE5C3D}"/>
                </a:ext>
              </a:extLst>
            </p:cNvPr>
            <p:cNvCxnSpPr>
              <a:cxnSpLocks noChangeShapeType="1"/>
              <a:stCxn id="46094" idx="6"/>
              <a:endCxn id="46091" idx="2"/>
            </p:cNvCxnSpPr>
            <p:nvPr/>
          </p:nvCxnSpPr>
          <p:spPr bwMode="auto">
            <a:xfrm flipV="1">
              <a:off x="4783" y="2413"/>
              <a:ext cx="37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9" name="AutoShape 17">
              <a:extLst>
                <a:ext uri="{FF2B5EF4-FFF2-40B4-BE49-F238E27FC236}">
                  <a16:creationId xmlns:a16="http://schemas.microsoft.com/office/drawing/2014/main" id="{3EBC87EE-8231-4D14-8554-D63AE56ACD58}"/>
                </a:ext>
              </a:extLst>
            </p:cNvPr>
            <p:cNvCxnSpPr>
              <a:cxnSpLocks noChangeShapeType="1"/>
              <a:stCxn id="46094" idx="0"/>
              <a:endCxn id="46092" idx="5"/>
            </p:cNvCxnSpPr>
            <p:nvPr/>
          </p:nvCxnSpPr>
          <p:spPr bwMode="auto">
            <a:xfrm flipH="1" flipV="1">
              <a:off x="4563" y="2015"/>
              <a:ext cx="17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0" name="AutoShape 18">
              <a:extLst>
                <a:ext uri="{FF2B5EF4-FFF2-40B4-BE49-F238E27FC236}">
                  <a16:creationId xmlns:a16="http://schemas.microsoft.com/office/drawing/2014/main" id="{FD6727C4-02D1-4DAE-BC8C-2BCC8BE63373}"/>
                </a:ext>
              </a:extLst>
            </p:cNvPr>
            <p:cNvCxnSpPr>
              <a:cxnSpLocks noChangeShapeType="1"/>
              <a:stCxn id="46094" idx="0"/>
              <a:endCxn id="46093" idx="3"/>
            </p:cNvCxnSpPr>
            <p:nvPr/>
          </p:nvCxnSpPr>
          <p:spPr bwMode="auto">
            <a:xfrm flipV="1">
              <a:off x="4735" y="2015"/>
              <a:ext cx="19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32339" name="Rectangle 19">
            <a:extLst>
              <a:ext uri="{FF2B5EF4-FFF2-40B4-BE49-F238E27FC236}">
                <a16:creationId xmlns:a16="http://schemas.microsoft.com/office/drawing/2014/main" id="{360D2279-4C40-4A8C-9271-C9AF6F95B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714875"/>
            <a:ext cx="7416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 the star network the center vertex is a cut vertex.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All edges are cut edges.</a:t>
            </a:r>
          </a:p>
        </p:txBody>
      </p:sp>
      <p:sp>
        <p:nvSpPr>
          <p:cNvPr id="46087" name="Text Box 2">
            <a:extLst>
              <a:ext uri="{FF2B5EF4-FFF2-40B4-BE49-F238E27FC236}">
                <a16:creationId xmlns:a16="http://schemas.microsoft.com/office/drawing/2014/main" id="{CE5E1980-CB65-4BA9-A8BF-D42BFC3E1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2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3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3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23" grpId="0" build="p"/>
      <p:bldP spid="2232324" grpId="0" build="p"/>
      <p:bldP spid="223233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FDD641D3-5DBE-460D-80A6-24E1F1606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19008C8-53FF-4491-A033-60FC61EBE59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3347" name="Rectangle 3">
            <a:extLst>
              <a:ext uri="{FF2B5EF4-FFF2-40B4-BE49-F238E27FC236}">
                <a16:creationId xmlns:a16="http://schemas.microsoft.com/office/drawing/2014/main" id="{229516D2-518A-4580-AE7B-9822F995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65175"/>
            <a:ext cx="7416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233348" name="Rectangle 4">
            <a:extLst>
              <a:ext uri="{FF2B5EF4-FFF2-40B4-BE49-F238E27FC236}">
                <a16:creationId xmlns:a16="http://schemas.microsoft.com/office/drawing/2014/main" id="{DCE2BCAE-CB9F-4F11-9A81-1997B4E1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429000"/>
            <a:ext cx="79930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There are no cut edges or vertices in the graph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above.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Removal of any vertex or edge does not create additional components.</a:t>
            </a:r>
            <a:r>
              <a:rPr lang="en-US" altLang="zh-CN" sz="32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181F1DC-F8E9-4539-9DFD-0C107D91B4BB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125538"/>
            <a:ext cx="4979988" cy="1676400"/>
            <a:chOff x="1066" y="709"/>
            <a:chExt cx="3137" cy="1056"/>
          </a:xfrm>
        </p:grpSpPr>
        <p:grpSp>
          <p:nvGrpSpPr>
            <p:cNvPr id="47111" name="Group 6">
              <a:extLst>
                <a:ext uri="{FF2B5EF4-FFF2-40B4-BE49-F238E27FC236}">
                  <a16:creationId xmlns:a16="http://schemas.microsoft.com/office/drawing/2014/main" id="{0967C738-E3FA-47C7-A536-840584538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754"/>
              <a:ext cx="864" cy="768"/>
              <a:chOff x="302" y="2366"/>
              <a:chExt cx="864" cy="768"/>
            </a:xfrm>
          </p:grpSpPr>
          <p:sp>
            <p:nvSpPr>
              <p:cNvPr id="47125" name="AutoShape 7">
                <a:extLst>
                  <a:ext uri="{FF2B5EF4-FFF2-40B4-BE49-F238E27FC236}">
                    <a16:creationId xmlns:a16="http://schemas.microsoft.com/office/drawing/2014/main" id="{B28B9504-C4E7-4095-81B1-69EF1ADD7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126" name="AutoShape 8">
                <a:extLst>
                  <a:ext uri="{FF2B5EF4-FFF2-40B4-BE49-F238E27FC236}">
                    <a16:creationId xmlns:a16="http://schemas.microsoft.com/office/drawing/2014/main" id="{19D3655F-81A4-4A64-9FF4-A3CAF8F59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127" name="AutoShape 9">
                <a:extLst>
                  <a:ext uri="{FF2B5EF4-FFF2-40B4-BE49-F238E27FC236}">
                    <a16:creationId xmlns:a16="http://schemas.microsoft.com/office/drawing/2014/main" id="{30A49241-4A7A-4F84-89C3-8FD439985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47128" name="AutoShape 10">
                <a:extLst>
                  <a:ext uri="{FF2B5EF4-FFF2-40B4-BE49-F238E27FC236}">
                    <a16:creationId xmlns:a16="http://schemas.microsoft.com/office/drawing/2014/main" id="{07A50DBC-0D35-44A8-85D5-E00694101226}"/>
                  </a:ext>
                </a:extLst>
              </p:cNvPr>
              <p:cNvCxnSpPr>
                <a:cxnSpLocks noChangeShapeType="1"/>
                <a:stCxn id="47125" idx="7"/>
                <a:endCxn id="47127" idx="3"/>
              </p:cNvCxnSpPr>
              <p:nvPr/>
            </p:nvCxnSpPr>
            <p:spPr bwMode="auto">
              <a:xfrm flipV="1">
                <a:off x="384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9" name="AutoShape 11">
                <a:extLst>
                  <a:ext uri="{FF2B5EF4-FFF2-40B4-BE49-F238E27FC236}">
                    <a16:creationId xmlns:a16="http://schemas.microsoft.com/office/drawing/2014/main" id="{B751B1BB-B6E7-4B1A-9D8D-458A02F05F79}"/>
                  </a:ext>
                </a:extLst>
              </p:cNvPr>
              <p:cNvCxnSpPr>
                <a:cxnSpLocks noChangeShapeType="1"/>
                <a:stCxn id="47125" idx="6"/>
                <a:endCxn id="47126" idx="2"/>
              </p:cNvCxnSpPr>
              <p:nvPr/>
            </p:nvCxnSpPr>
            <p:spPr bwMode="auto">
              <a:xfrm>
                <a:off x="398" y="3086"/>
                <a:ext cx="67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30" name="AutoShape 12">
                <a:extLst>
                  <a:ext uri="{FF2B5EF4-FFF2-40B4-BE49-F238E27FC236}">
                    <a16:creationId xmlns:a16="http://schemas.microsoft.com/office/drawing/2014/main" id="{4151BBC2-49F5-4522-ABE3-9B657C36EA91}"/>
                  </a:ext>
                </a:extLst>
              </p:cNvPr>
              <p:cNvCxnSpPr>
                <a:cxnSpLocks noChangeShapeType="1"/>
                <a:stCxn id="47126" idx="1"/>
                <a:endCxn id="47127" idx="5"/>
              </p:cNvCxnSpPr>
              <p:nvPr/>
            </p:nvCxnSpPr>
            <p:spPr bwMode="auto">
              <a:xfrm flipH="1" flipV="1">
                <a:off x="768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112" name="Line 13">
              <a:extLst>
                <a:ext uri="{FF2B5EF4-FFF2-40B4-BE49-F238E27FC236}">
                  <a16:creationId xmlns:a16="http://schemas.microsoft.com/office/drawing/2014/main" id="{E27C2291-072B-47CC-8857-DD98938EA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754"/>
              <a:ext cx="1588" cy="54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14">
              <a:extLst>
                <a:ext uri="{FF2B5EF4-FFF2-40B4-BE49-F238E27FC236}">
                  <a16:creationId xmlns:a16="http://schemas.microsoft.com/office/drawing/2014/main" id="{224EB54F-F5D5-4DB7-9090-7DD484F72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6" y="752"/>
              <a:ext cx="494" cy="49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5">
              <a:extLst>
                <a:ext uri="{FF2B5EF4-FFF2-40B4-BE49-F238E27FC236}">
                  <a16:creationId xmlns:a16="http://schemas.microsoft.com/office/drawing/2014/main" id="{645EE01D-18BC-4E97-A37D-F7FEE41EA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1294"/>
              <a:ext cx="155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6">
              <a:extLst>
                <a:ext uri="{FF2B5EF4-FFF2-40B4-BE49-F238E27FC236}">
                  <a16:creationId xmlns:a16="http://schemas.microsoft.com/office/drawing/2014/main" id="{4DBEAC78-D775-4FB1-B33D-561AC47E1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4" y="754"/>
              <a:ext cx="6" cy="49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Line 17">
              <a:extLst>
                <a:ext uri="{FF2B5EF4-FFF2-40B4-BE49-F238E27FC236}">
                  <a16:creationId xmlns:a16="http://schemas.microsoft.com/office/drawing/2014/main" id="{6C51D750-9C39-423C-802A-51176B348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1294"/>
              <a:ext cx="519" cy="40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18">
              <a:extLst>
                <a:ext uri="{FF2B5EF4-FFF2-40B4-BE49-F238E27FC236}">
                  <a16:creationId xmlns:a16="http://schemas.microsoft.com/office/drawing/2014/main" id="{EEB34C6D-6358-41EE-93CC-3287367C1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1298"/>
              <a:ext cx="1043" cy="40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Oval 19">
              <a:extLst>
                <a:ext uri="{FF2B5EF4-FFF2-40B4-BE49-F238E27FC236}">
                  <a16:creationId xmlns:a16="http://schemas.microsoft.com/office/drawing/2014/main" id="{FD48C131-332E-4F96-934B-DCED3394E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230"/>
              <a:ext cx="109" cy="9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7119" name="Oval 20">
              <a:extLst>
                <a:ext uri="{FF2B5EF4-FFF2-40B4-BE49-F238E27FC236}">
                  <a16:creationId xmlns:a16="http://schemas.microsoft.com/office/drawing/2014/main" id="{528FB06E-25B4-4C0E-8AA6-26DDD8EBE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" y="1249"/>
              <a:ext cx="109" cy="9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7120" name="Oval 21">
              <a:extLst>
                <a:ext uri="{FF2B5EF4-FFF2-40B4-BE49-F238E27FC236}">
                  <a16:creationId xmlns:a16="http://schemas.microsoft.com/office/drawing/2014/main" id="{1E69F46B-E3EB-43BA-B54F-1232949F3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" y="709"/>
              <a:ext cx="109" cy="9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7121" name="Line 22">
              <a:extLst>
                <a:ext uri="{FF2B5EF4-FFF2-40B4-BE49-F238E27FC236}">
                  <a16:creationId xmlns:a16="http://schemas.microsoft.com/office/drawing/2014/main" id="{C52F033E-2ECE-45A0-9257-FA322B1F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799"/>
              <a:ext cx="46" cy="90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23">
              <a:extLst>
                <a:ext uri="{FF2B5EF4-FFF2-40B4-BE49-F238E27FC236}">
                  <a16:creationId xmlns:a16="http://schemas.microsoft.com/office/drawing/2014/main" id="{60CC0697-9132-4628-8374-1095C11FD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799"/>
              <a:ext cx="1043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Oval 24">
              <a:extLst>
                <a:ext uri="{FF2B5EF4-FFF2-40B4-BE49-F238E27FC236}">
                  <a16:creationId xmlns:a16="http://schemas.microsoft.com/office/drawing/2014/main" id="{F7431322-03FD-4A69-AC5D-A8FE526D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709"/>
              <a:ext cx="109" cy="9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7124" name="Oval 25">
              <a:extLst>
                <a:ext uri="{FF2B5EF4-FFF2-40B4-BE49-F238E27FC236}">
                  <a16:creationId xmlns:a16="http://schemas.microsoft.com/office/drawing/2014/main" id="{F9969E0C-7645-4A81-A43C-53911AF6F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1667"/>
              <a:ext cx="109" cy="9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47110" name="Text Box 2">
            <a:extLst>
              <a:ext uri="{FF2B5EF4-FFF2-40B4-BE49-F238E27FC236}">
                <a16:creationId xmlns:a16="http://schemas.microsoft.com/office/drawing/2014/main" id="{C2B71021-328C-4E6E-AE59-2B91D32B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3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3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347" grpId="0" build="p"/>
      <p:bldP spid="223334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>
            <a:extLst>
              <a:ext uri="{FF2B5EF4-FFF2-40B4-BE49-F238E27FC236}">
                <a16:creationId xmlns:a16="http://schemas.microsoft.com/office/drawing/2014/main" id="{45EA8D02-C8AE-4464-A639-9FA8508EC5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E1A863E-C2E1-4E5D-A585-76E90AFA7DA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4371" name="Text Box 3">
            <a:extLst>
              <a:ext uri="{FF2B5EF4-FFF2-40B4-BE49-F238E27FC236}">
                <a16:creationId xmlns:a16="http://schemas.microsoft.com/office/drawing/2014/main" id="{53A335E4-805C-40D1-8B4E-184A72830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428625"/>
            <a:ext cx="576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Connectedness in directed graphs</a:t>
            </a:r>
          </a:p>
        </p:txBody>
      </p:sp>
      <p:sp>
        <p:nvSpPr>
          <p:cNvPr id="2234372" name="Line 4">
            <a:extLst>
              <a:ext uri="{FF2B5EF4-FFF2-40B4-BE49-F238E27FC236}">
                <a16:creationId xmlns:a16="http://schemas.microsoft.com/office/drawing/2014/main" id="{C28548A3-01C8-4326-8513-E6E6C5B6C1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8" y="842963"/>
            <a:ext cx="4678362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4373" name="Rectangle 5">
            <a:extLst>
              <a:ext uri="{FF2B5EF4-FFF2-40B4-BE49-F238E27FC236}">
                <a16:creationId xmlns:a16="http://schemas.microsoft.com/office/drawing/2014/main" id="{F5346488-DA37-405A-82BF-B48844847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906463"/>
            <a:ext cx="82819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directed graph is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strongly connected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there is a path from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from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for all vertices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in the graph.  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graph is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weakly connected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the underlying undirected graph is connected.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By the definition, any strongly connected directed graph is also weakly connected.</a:t>
            </a:r>
          </a:p>
        </p:txBody>
      </p:sp>
      <p:sp>
        <p:nvSpPr>
          <p:cNvPr id="48134" name="Text Box 2">
            <a:extLst>
              <a:ext uri="{FF2B5EF4-FFF2-40B4-BE49-F238E27FC236}">
                <a16:creationId xmlns:a16="http://schemas.microsoft.com/office/drawing/2014/main" id="{90791A96-901D-4888-B5BE-B0ACCD08E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34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3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3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3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34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4371" grpId="0" autoUpdateAnimBg="0"/>
      <p:bldP spid="223437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A19A72AE-BD82-4182-9C0B-E9695E673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2E0829F-17A7-463A-87B7-15FD527A918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4374" name="Rectangle 6">
            <a:extLst>
              <a:ext uri="{FF2B5EF4-FFF2-40B4-BE49-F238E27FC236}">
                <a16:creationId xmlns:a16="http://schemas.microsoft.com/office/drawing/2014/main" id="{60BB780A-B857-4964-A748-AC9111F6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71500"/>
            <a:ext cx="7416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A1032D2-801B-4297-9BCC-BB31CDB6BD9A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285875"/>
            <a:ext cx="6715125" cy="2786063"/>
            <a:chOff x="1701" y="2523"/>
            <a:chExt cx="3438" cy="1248"/>
          </a:xfrm>
        </p:grpSpPr>
        <p:grpSp>
          <p:nvGrpSpPr>
            <p:cNvPr id="49160" name="Group 8">
              <a:extLst>
                <a:ext uri="{FF2B5EF4-FFF2-40B4-BE49-F238E27FC236}">
                  <a16:creationId xmlns:a16="http://schemas.microsoft.com/office/drawing/2014/main" id="{ADBB64CD-1C85-4CD6-A03F-9838305C5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2523"/>
              <a:ext cx="1488" cy="1248"/>
              <a:chOff x="3984" y="672"/>
              <a:chExt cx="1488" cy="1248"/>
            </a:xfrm>
          </p:grpSpPr>
          <p:sp>
            <p:nvSpPr>
              <p:cNvPr id="2234377" name="Text Box 9">
                <a:extLst>
                  <a:ext uri="{FF2B5EF4-FFF2-40B4-BE49-F238E27FC236}">
                    <a16:creationId xmlns:a16="http://schemas.microsoft.com/office/drawing/2014/main" id="{243699CF-8CB8-401A-8541-B69D3444D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672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49176" name="AutoShape 10">
                <a:extLst>
                  <a:ext uri="{FF2B5EF4-FFF2-40B4-BE49-F238E27FC236}">
                    <a16:creationId xmlns:a16="http://schemas.microsoft.com/office/drawing/2014/main" id="{6D102A4D-FD21-4EDF-B68C-B11FA1B86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77" name="AutoShape 11">
                <a:extLst>
                  <a:ext uri="{FF2B5EF4-FFF2-40B4-BE49-F238E27FC236}">
                    <a16:creationId xmlns:a16="http://schemas.microsoft.com/office/drawing/2014/main" id="{72BB8203-EBAF-4D17-B238-BE7890CC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78" name="AutoShape 12">
                <a:extLst>
                  <a:ext uri="{FF2B5EF4-FFF2-40B4-BE49-F238E27FC236}">
                    <a16:creationId xmlns:a16="http://schemas.microsoft.com/office/drawing/2014/main" id="{020D788B-1B01-4246-8A32-E5999A2ED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152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79" name="AutoShape 13">
                <a:extLst>
                  <a:ext uri="{FF2B5EF4-FFF2-40B4-BE49-F238E27FC236}">
                    <a16:creationId xmlns:a16="http://schemas.microsoft.com/office/drawing/2014/main" id="{23640052-331E-43BE-A41C-711BE085E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49180" name="AutoShape 14">
                <a:extLst>
                  <a:ext uri="{FF2B5EF4-FFF2-40B4-BE49-F238E27FC236}">
                    <a16:creationId xmlns:a16="http://schemas.microsoft.com/office/drawing/2014/main" id="{ECE4D9CC-DD04-4053-87F3-36743C10F15D}"/>
                  </a:ext>
                </a:extLst>
              </p:cNvPr>
              <p:cNvCxnSpPr>
                <a:cxnSpLocks noChangeShapeType="1"/>
                <a:stCxn id="49178" idx="1"/>
                <a:endCxn id="49179" idx="5"/>
              </p:cNvCxnSpPr>
              <p:nvPr/>
            </p:nvCxnSpPr>
            <p:spPr bwMode="auto">
              <a:xfrm flipH="1" flipV="1">
                <a:off x="4594" y="946"/>
                <a:ext cx="364" cy="2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1" name="AutoShape 15">
                <a:extLst>
                  <a:ext uri="{FF2B5EF4-FFF2-40B4-BE49-F238E27FC236}">
                    <a16:creationId xmlns:a16="http://schemas.microsoft.com/office/drawing/2014/main" id="{0C2F808B-ED83-40B4-A70D-25051B771C63}"/>
                  </a:ext>
                </a:extLst>
              </p:cNvPr>
              <p:cNvCxnSpPr>
                <a:cxnSpLocks noChangeShapeType="1"/>
                <a:stCxn id="49177" idx="7"/>
                <a:endCxn id="49179" idx="3"/>
              </p:cNvCxnSpPr>
              <p:nvPr/>
            </p:nvCxnSpPr>
            <p:spPr bwMode="auto">
              <a:xfrm flipV="1">
                <a:off x="4306" y="946"/>
                <a:ext cx="220" cy="41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2" name="AutoShape 16">
                <a:extLst>
                  <a:ext uri="{FF2B5EF4-FFF2-40B4-BE49-F238E27FC236}">
                    <a16:creationId xmlns:a16="http://schemas.microsoft.com/office/drawing/2014/main" id="{A1E9F742-CBBE-4B19-976B-B0A137DAD845}"/>
                  </a:ext>
                </a:extLst>
              </p:cNvPr>
              <p:cNvCxnSpPr>
                <a:cxnSpLocks noChangeShapeType="1"/>
                <a:stCxn id="49179" idx="4"/>
                <a:endCxn id="49176" idx="1"/>
              </p:cNvCxnSpPr>
              <p:nvPr/>
            </p:nvCxnSpPr>
            <p:spPr bwMode="auto">
              <a:xfrm>
                <a:off x="4560" y="960"/>
                <a:ext cx="398" cy="7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3" name="AutoShape 17">
                <a:extLst>
                  <a:ext uri="{FF2B5EF4-FFF2-40B4-BE49-F238E27FC236}">
                    <a16:creationId xmlns:a16="http://schemas.microsoft.com/office/drawing/2014/main" id="{E667DD83-9E98-4378-98D5-44C0BB00BBC5}"/>
                  </a:ext>
                </a:extLst>
              </p:cNvPr>
              <p:cNvCxnSpPr>
                <a:cxnSpLocks noChangeShapeType="1"/>
                <a:stCxn id="49177" idx="6"/>
                <a:endCxn id="49178" idx="2"/>
              </p:cNvCxnSpPr>
              <p:nvPr/>
            </p:nvCxnSpPr>
            <p:spPr bwMode="auto">
              <a:xfrm flipV="1">
                <a:off x="4320" y="1200"/>
                <a:ext cx="624" cy="19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4" name="AutoShape 18">
                <a:extLst>
                  <a:ext uri="{FF2B5EF4-FFF2-40B4-BE49-F238E27FC236}">
                    <a16:creationId xmlns:a16="http://schemas.microsoft.com/office/drawing/2014/main" id="{4AFE8F7C-37BE-41BC-9C42-011ADF57CB00}"/>
                  </a:ext>
                </a:extLst>
              </p:cNvPr>
              <p:cNvCxnSpPr>
                <a:cxnSpLocks noChangeShapeType="1"/>
                <a:stCxn id="49177" idx="5"/>
                <a:endCxn id="49176" idx="1"/>
              </p:cNvCxnSpPr>
              <p:nvPr/>
            </p:nvCxnSpPr>
            <p:spPr bwMode="auto">
              <a:xfrm>
                <a:off x="4306" y="1426"/>
                <a:ext cx="652" cy="31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34387" name="Text Box 19">
                <a:extLst>
                  <a:ext uri="{FF2B5EF4-FFF2-40B4-BE49-F238E27FC236}">
                    <a16:creationId xmlns:a16="http://schemas.microsoft.com/office/drawing/2014/main" id="{38619646-2728-4AF9-8FA9-92DF05E45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008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234388" name="Text Box 20">
                <a:extLst>
                  <a:ext uri="{FF2B5EF4-FFF2-40B4-BE49-F238E27FC236}">
                    <a16:creationId xmlns:a16="http://schemas.microsoft.com/office/drawing/2014/main" id="{EADD4149-9A4A-46CD-8A27-0CD4EC94A5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632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2234389" name="Text Box 21">
                <a:extLst>
                  <a:ext uri="{FF2B5EF4-FFF2-40B4-BE49-F238E27FC236}">
                    <a16:creationId xmlns:a16="http://schemas.microsoft.com/office/drawing/2014/main" id="{73803ECD-5745-4B0E-803B-E9E2237B24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248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</p:grpSp>
        <p:grpSp>
          <p:nvGrpSpPr>
            <p:cNvPr id="49161" name="Group 22">
              <a:extLst>
                <a:ext uri="{FF2B5EF4-FFF2-40B4-BE49-F238E27FC236}">
                  <a16:creationId xmlns:a16="http://schemas.microsoft.com/office/drawing/2014/main" id="{37FAEF6B-8540-4914-A216-BA42771603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523"/>
              <a:ext cx="1488" cy="1248"/>
              <a:chOff x="384" y="2640"/>
              <a:chExt cx="1488" cy="1248"/>
            </a:xfrm>
          </p:grpSpPr>
          <p:sp>
            <p:nvSpPr>
              <p:cNvPr id="2234391" name="Text Box 23">
                <a:extLst>
                  <a:ext uri="{FF2B5EF4-FFF2-40B4-BE49-F238E27FC236}">
                    <a16:creationId xmlns:a16="http://schemas.microsoft.com/office/drawing/2014/main" id="{A0499B32-6811-4605-A5CC-8EEFB840B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2640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49163" name="AutoShape 24">
                <a:extLst>
                  <a:ext uri="{FF2B5EF4-FFF2-40B4-BE49-F238E27FC236}">
                    <a16:creationId xmlns:a16="http://schemas.microsoft.com/office/drawing/2014/main" id="{241E0610-4F58-4935-92B0-2B7C4DA38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69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64" name="AutoShape 25">
                <a:extLst>
                  <a:ext uri="{FF2B5EF4-FFF2-40B4-BE49-F238E27FC236}">
                    <a16:creationId xmlns:a16="http://schemas.microsoft.com/office/drawing/2014/main" id="{66991195-26FD-40F4-9BE2-40723041B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312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65" name="AutoShape 26">
                <a:extLst>
                  <a:ext uri="{FF2B5EF4-FFF2-40B4-BE49-F238E27FC236}">
                    <a16:creationId xmlns:a16="http://schemas.microsoft.com/office/drawing/2014/main" id="{2DF8058F-792A-4580-9FBE-1E4B8E18C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12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66" name="AutoShape 27">
                <a:extLst>
                  <a:ext uri="{FF2B5EF4-FFF2-40B4-BE49-F238E27FC236}">
                    <a16:creationId xmlns:a16="http://schemas.microsoft.com/office/drawing/2014/main" id="{554936C7-32DD-4657-840E-CAFE463B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49167" name="AutoShape 28">
                <a:extLst>
                  <a:ext uri="{FF2B5EF4-FFF2-40B4-BE49-F238E27FC236}">
                    <a16:creationId xmlns:a16="http://schemas.microsoft.com/office/drawing/2014/main" id="{221D40FE-758A-41CA-A5E1-6DBB714F927F}"/>
                  </a:ext>
                </a:extLst>
              </p:cNvPr>
              <p:cNvCxnSpPr>
                <a:cxnSpLocks noChangeShapeType="1"/>
                <a:stCxn id="49165" idx="1"/>
                <a:endCxn id="49166" idx="5"/>
              </p:cNvCxnSpPr>
              <p:nvPr/>
            </p:nvCxnSpPr>
            <p:spPr bwMode="auto">
              <a:xfrm flipH="1" flipV="1">
                <a:off x="994" y="2914"/>
                <a:ext cx="364" cy="2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68" name="AutoShape 29">
                <a:extLst>
                  <a:ext uri="{FF2B5EF4-FFF2-40B4-BE49-F238E27FC236}">
                    <a16:creationId xmlns:a16="http://schemas.microsoft.com/office/drawing/2014/main" id="{88F280FA-7284-48EE-91EF-96B7CBCB5AB8}"/>
                  </a:ext>
                </a:extLst>
              </p:cNvPr>
              <p:cNvCxnSpPr>
                <a:cxnSpLocks noChangeShapeType="1"/>
                <a:stCxn id="49166" idx="3"/>
                <a:endCxn id="49164" idx="7"/>
              </p:cNvCxnSpPr>
              <p:nvPr/>
            </p:nvCxnSpPr>
            <p:spPr bwMode="auto">
              <a:xfrm flipH="1">
                <a:off x="706" y="2914"/>
                <a:ext cx="220" cy="41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69" name="AutoShape 30">
                <a:extLst>
                  <a:ext uri="{FF2B5EF4-FFF2-40B4-BE49-F238E27FC236}">
                    <a16:creationId xmlns:a16="http://schemas.microsoft.com/office/drawing/2014/main" id="{14A1D03B-40DE-4D3B-A397-9BE2386614B5}"/>
                  </a:ext>
                </a:extLst>
              </p:cNvPr>
              <p:cNvCxnSpPr>
                <a:cxnSpLocks noChangeShapeType="1"/>
                <a:stCxn id="49163" idx="7"/>
                <a:endCxn id="49165" idx="4"/>
              </p:cNvCxnSpPr>
              <p:nvPr/>
            </p:nvCxnSpPr>
            <p:spPr bwMode="auto">
              <a:xfrm flipH="1" flipV="1">
                <a:off x="1392" y="3216"/>
                <a:ext cx="34" cy="49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70" name="AutoShape 31">
                <a:extLst>
                  <a:ext uri="{FF2B5EF4-FFF2-40B4-BE49-F238E27FC236}">
                    <a16:creationId xmlns:a16="http://schemas.microsoft.com/office/drawing/2014/main" id="{71D018C2-4A56-4134-8F6A-1353B3D781AE}"/>
                  </a:ext>
                </a:extLst>
              </p:cNvPr>
              <p:cNvCxnSpPr>
                <a:cxnSpLocks noChangeShapeType="1"/>
                <a:stCxn id="49164" idx="6"/>
                <a:endCxn id="49165" idx="2"/>
              </p:cNvCxnSpPr>
              <p:nvPr/>
            </p:nvCxnSpPr>
            <p:spPr bwMode="auto">
              <a:xfrm flipV="1">
                <a:off x="720" y="3168"/>
                <a:ext cx="624" cy="19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71" name="AutoShape 32">
                <a:extLst>
                  <a:ext uri="{FF2B5EF4-FFF2-40B4-BE49-F238E27FC236}">
                    <a16:creationId xmlns:a16="http://schemas.microsoft.com/office/drawing/2014/main" id="{6907D122-09BA-41E4-8985-9FC4C709D56A}"/>
                  </a:ext>
                </a:extLst>
              </p:cNvPr>
              <p:cNvCxnSpPr>
                <a:cxnSpLocks noChangeShapeType="1"/>
                <a:stCxn id="49164" idx="5"/>
                <a:endCxn id="49163" idx="1"/>
              </p:cNvCxnSpPr>
              <p:nvPr/>
            </p:nvCxnSpPr>
            <p:spPr bwMode="auto">
              <a:xfrm>
                <a:off x="706" y="3394"/>
                <a:ext cx="652" cy="31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34401" name="Text Box 33">
                <a:extLst>
                  <a:ext uri="{FF2B5EF4-FFF2-40B4-BE49-F238E27FC236}">
                    <a16:creationId xmlns:a16="http://schemas.microsoft.com/office/drawing/2014/main" id="{946D53EA-5562-4028-A025-8BE704F45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976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234402" name="Text Box 34">
                <a:extLst>
                  <a:ext uri="{FF2B5EF4-FFF2-40B4-BE49-F238E27FC236}">
                    <a16:creationId xmlns:a16="http://schemas.microsoft.com/office/drawing/2014/main" id="{82577630-E201-43C3-9044-6FF022DD9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600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2234403" name="Text Box 35">
                <a:extLst>
                  <a:ext uri="{FF2B5EF4-FFF2-40B4-BE49-F238E27FC236}">
                    <a16:creationId xmlns:a16="http://schemas.microsoft.com/office/drawing/2014/main" id="{4CA737B5-559B-448A-A3B7-0176FBC2BC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3216"/>
                <a:ext cx="240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</p:grpSp>
      </p:grpSp>
      <p:sp>
        <p:nvSpPr>
          <p:cNvPr id="2234404" name="Rectangle 36">
            <a:extLst>
              <a:ext uri="{FF2B5EF4-FFF2-40B4-BE49-F238E27FC236}">
                <a16:creationId xmlns:a16="http://schemas.microsoft.com/office/drawing/2014/main" id="{AAC2BAD8-C2D5-4F67-BB90-6319BEF0F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4143375"/>
            <a:ext cx="2736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Weakly connected</a:t>
            </a:r>
          </a:p>
        </p:txBody>
      </p:sp>
      <p:sp>
        <p:nvSpPr>
          <p:cNvPr id="2234405" name="Rectangle 37">
            <a:extLst>
              <a:ext uri="{FF2B5EF4-FFF2-40B4-BE49-F238E27FC236}">
                <a16:creationId xmlns:a16="http://schemas.microsoft.com/office/drawing/2014/main" id="{95D689EF-A067-4927-8AE4-C7F826065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4214813"/>
            <a:ext cx="2736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Strongly connected</a:t>
            </a:r>
          </a:p>
        </p:txBody>
      </p:sp>
      <p:sp>
        <p:nvSpPr>
          <p:cNvPr id="49159" name="Text Box 2">
            <a:extLst>
              <a:ext uri="{FF2B5EF4-FFF2-40B4-BE49-F238E27FC236}">
                <a16:creationId xmlns:a16="http://schemas.microsoft.com/office/drawing/2014/main" id="{5D05342A-6F7E-4809-8519-AD829A8FF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4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4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4374" grpId="0" build="p"/>
      <p:bldP spid="2234404" grpId="0" build="p"/>
      <p:bldP spid="223440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>
            <a:extLst>
              <a:ext uri="{FF2B5EF4-FFF2-40B4-BE49-F238E27FC236}">
                <a16:creationId xmlns:a16="http://schemas.microsoft.com/office/drawing/2014/main" id="{334BC150-4F54-4FD6-89F0-6D6BE04BE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96C18B-83CE-40B0-AEB6-E30197DE954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5395" name="Rectangle 3">
            <a:extLst>
              <a:ext uri="{FF2B5EF4-FFF2-40B4-BE49-F238E27FC236}">
                <a16:creationId xmlns:a16="http://schemas.microsoft.com/office/drawing/2014/main" id="{3541F991-53A5-4056-9F63-02CBF6DC4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500063"/>
            <a:ext cx="84248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directed graph, the maximal strongly connected subgraphs are called the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strongly connected components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or just the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strong components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4077A4C-62FD-4159-9BC9-04FF45D25691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1643063"/>
            <a:ext cx="3429000" cy="2143125"/>
            <a:chOff x="1927" y="1842"/>
            <a:chExt cx="1836" cy="1196"/>
          </a:xfrm>
        </p:grpSpPr>
        <p:sp>
          <p:nvSpPr>
            <p:cNvPr id="2235397" name="Text Box 5">
              <a:extLst>
                <a:ext uri="{FF2B5EF4-FFF2-40B4-BE49-F238E27FC236}">
                  <a16:creationId xmlns:a16="http://schemas.microsoft.com/office/drawing/2014/main" id="{3EA1439D-1E76-4232-8CFF-8916A1C0E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184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50184" name="AutoShape 6">
              <a:extLst>
                <a:ext uri="{FF2B5EF4-FFF2-40B4-BE49-F238E27FC236}">
                  <a16:creationId xmlns:a16="http://schemas.microsoft.com/office/drawing/2014/main" id="{40052E6E-D228-4DA9-ADAF-712AD7C3A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185" name="AutoShape 7">
              <a:extLst>
                <a:ext uri="{FF2B5EF4-FFF2-40B4-BE49-F238E27FC236}">
                  <a16:creationId xmlns:a16="http://schemas.microsoft.com/office/drawing/2014/main" id="{8D29C34F-857F-4195-BB3D-ACAEFA7C0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97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0186" name="AutoShape 8">
              <a:extLst>
                <a:ext uri="{FF2B5EF4-FFF2-40B4-BE49-F238E27FC236}">
                  <a16:creationId xmlns:a16="http://schemas.microsoft.com/office/drawing/2014/main" id="{8CECAC91-01BD-4584-AFD2-66E21217DC5F}"/>
                </a:ext>
              </a:extLst>
            </p:cNvPr>
            <p:cNvCxnSpPr>
              <a:cxnSpLocks noChangeShapeType="1"/>
              <a:endCxn id="50185" idx="6"/>
            </p:cNvCxnSpPr>
            <p:nvPr/>
          </p:nvCxnSpPr>
          <p:spPr bwMode="auto">
            <a:xfrm flipH="1">
              <a:off x="2386" y="2024"/>
              <a:ext cx="553" cy="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7" name="AutoShape 9">
              <a:extLst>
                <a:ext uri="{FF2B5EF4-FFF2-40B4-BE49-F238E27FC236}">
                  <a16:creationId xmlns:a16="http://schemas.microsoft.com/office/drawing/2014/main" id="{EBB8F4B8-C02E-486D-BE23-5F5385884645}"/>
                </a:ext>
              </a:extLst>
            </p:cNvPr>
            <p:cNvCxnSpPr>
              <a:cxnSpLocks noChangeShapeType="1"/>
              <a:stCxn id="50185" idx="3"/>
              <a:endCxn id="50184" idx="7"/>
            </p:cNvCxnSpPr>
            <p:nvPr/>
          </p:nvCxnSpPr>
          <p:spPr bwMode="auto">
            <a:xfrm flipH="1">
              <a:off x="2282" y="2061"/>
              <a:ext cx="22" cy="7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8" name="AutoShape 10">
              <a:extLst>
                <a:ext uri="{FF2B5EF4-FFF2-40B4-BE49-F238E27FC236}">
                  <a16:creationId xmlns:a16="http://schemas.microsoft.com/office/drawing/2014/main" id="{D3377114-BF8D-467B-B664-12D99EA36DFF}"/>
                </a:ext>
              </a:extLst>
            </p:cNvPr>
            <p:cNvCxnSpPr>
              <a:cxnSpLocks noChangeShapeType="1"/>
              <a:stCxn id="50184" idx="5"/>
            </p:cNvCxnSpPr>
            <p:nvPr/>
          </p:nvCxnSpPr>
          <p:spPr bwMode="auto">
            <a:xfrm>
              <a:off x="2282" y="2832"/>
              <a:ext cx="720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35403" name="Text Box 11">
              <a:extLst>
                <a:ext uri="{FF2B5EF4-FFF2-40B4-BE49-F238E27FC236}">
                  <a16:creationId xmlns:a16="http://schemas.microsoft.com/office/drawing/2014/main" id="{5B86098F-CC13-41DA-A730-4FAC6121E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84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35404" name="Text Box 12">
              <a:extLst>
                <a:ext uri="{FF2B5EF4-FFF2-40B4-BE49-F238E27FC236}">
                  <a16:creationId xmlns:a16="http://schemas.microsoft.com/office/drawing/2014/main" id="{0BC97F97-E146-44C3-8208-50F81D611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275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235405" name="Text Box 13">
              <a:extLst>
                <a:ext uri="{FF2B5EF4-FFF2-40B4-BE49-F238E27FC236}">
                  <a16:creationId xmlns:a16="http://schemas.microsoft.com/office/drawing/2014/main" id="{C8FE7CE4-C992-4A65-9CBA-812410FED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704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cxnSp>
          <p:nvCxnSpPr>
            <p:cNvPr id="50192" name="AutoShape 14">
              <a:extLst>
                <a:ext uri="{FF2B5EF4-FFF2-40B4-BE49-F238E27FC236}">
                  <a16:creationId xmlns:a16="http://schemas.microsoft.com/office/drawing/2014/main" id="{4281EE03-4705-4B2C-A366-91AF1054BB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947" y="2088"/>
              <a:ext cx="22" cy="7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93" name="AutoShape 15">
              <a:extLst>
                <a:ext uri="{FF2B5EF4-FFF2-40B4-BE49-F238E27FC236}">
                  <a16:creationId xmlns:a16="http://schemas.microsoft.com/office/drawing/2014/main" id="{8C69D32F-2A56-4982-9B68-8920AC67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2759"/>
              <a:ext cx="91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194" name="AutoShape 16">
              <a:extLst>
                <a:ext uri="{FF2B5EF4-FFF2-40B4-BE49-F238E27FC236}">
                  <a16:creationId xmlns:a16="http://schemas.microsoft.com/office/drawing/2014/main" id="{62FFB3BD-F38A-4BC5-96DF-D7F7217F1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478"/>
              <a:ext cx="91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35409" name="Text Box 17">
              <a:extLst>
                <a:ext uri="{FF2B5EF4-FFF2-40B4-BE49-F238E27FC236}">
                  <a16:creationId xmlns:a16="http://schemas.microsoft.com/office/drawing/2014/main" id="{B416D762-EBE2-4DF2-BDE4-9D791848E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43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50196" name="Line 18">
              <a:extLst>
                <a:ext uri="{FF2B5EF4-FFF2-40B4-BE49-F238E27FC236}">
                  <a16:creationId xmlns:a16="http://schemas.microsoft.com/office/drawing/2014/main" id="{B7488E26-F18A-46DE-8562-349AF6B24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069"/>
              <a:ext cx="363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7" name="Line 19">
              <a:extLst>
                <a:ext uri="{FF2B5EF4-FFF2-40B4-BE49-F238E27FC236}">
                  <a16:creationId xmlns:a16="http://schemas.microsoft.com/office/drawing/2014/main" id="{D67CE959-1B96-4B1A-846C-8A7EFAEA5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8" y="2559"/>
              <a:ext cx="31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8" name="AutoShape 20">
              <a:extLst>
                <a:ext uri="{FF2B5EF4-FFF2-40B4-BE49-F238E27FC236}">
                  <a16:creationId xmlns:a16="http://schemas.microsoft.com/office/drawing/2014/main" id="{B1675ECD-3F51-4EAB-B76D-5EEAE4EB5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9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235413" name="Rectangle 21">
            <a:extLst>
              <a:ext uri="{FF2B5EF4-FFF2-40B4-BE49-F238E27FC236}">
                <a16:creationId xmlns:a16="http://schemas.microsoft.com/office/drawing/2014/main" id="{87C1D4F9-7BFD-46BE-95CF-B2389DB27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33825"/>
            <a:ext cx="86407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Problems: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pitchFamily="2" charset="2"/>
              <a:buAutoNum type="arabicPeriod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How to determine whether a given directed graph is strongly connected or weakly connected ?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pitchFamily="2" charset="2"/>
              <a:buAutoNum type="arabicPeriod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How to find the strongly connected components  in a directed graph ?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2" name="Text Box 2">
            <a:extLst>
              <a:ext uri="{FF2B5EF4-FFF2-40B4-BE49-F238E27FC236}">
                <a16:creationId xmlns:a16="http://schemas.microsoft.com/office/drawing/2014/main" id="{569D21E4-14BB-481D-B699-28146BAB8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3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3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5395" grpId="0" build="p"/>
      <p:bldP spid="223541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1">
            <a:extLst>
              <a:ext uri="{FF2B5EF4-FFF2-40B4-BE49-F238E27FC236}">
                <a16:creationId xmlns:a16="http://schemas.microsoft.com/office/drawing/2014/main" id="{B7030EB8-7009-4D56-ADFB-F4FB94D34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3EAC3C7-C33C-48C2-834A-00FC7C84AA8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6419" name="Text Box 3">
            <a:extLst>
              <a:ext uri="{FF2B5EF4-FFF2-40B4-BE49-F238E27FC236}">
                <a16:creationId xmlns:a16="http://schemas.microsoft.com/office/drawing/2014/main" id="{63C113F1-CCA7-43B9-8064-FF1BFFCD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576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Paths and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Isomorphism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36420" name="Line 4">
            <a:extLst>
              <a:ext uri="{FF2B5EF4-FFF2-40B4-BE49-F238E27FC236}">
                <a16:creationId xmlns:a16="http://schemas.microsoft.com/office/drawing/2014/main" id="{335AAB34-8698-490E-9F91-3B04A7E308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063" y="928688"/>
            <a:ext cx="3598862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6421" name="Rectangle 5">
            <a:extLst>
              <a:ext uri="{FF2B5EF4-FFF2-40B4-BE49-F238E27FC236}">
                <a16:creationId xmlns:a16="http://schemas.microsoft.com/office/drawing/2014/main" id="{03D75269-9065-44C1-B9DC-7FEC18FB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000125"/>
            <a:ext cx="81359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377950" indent="-5778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6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Idea:</a:t>
            </a:r>
            <a:r>
              <a:rPr lang="en-US" altLang="zh-CN" sz="32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Tx/>
              <a:buAutoNum type="arabicParenBoth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Some other  invariants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number and size of connected components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Path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Two graphs are isomorphic only if they have simple circuits of the same length.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Two graphs are isomorphic only if they contain paths that go through vertices so that the corresponding vertices in the two graphs have the same degree.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Tx/>
              <a:buAutoNum type="arabicParenBoth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We can also use paths to find mapping that are potential isomorphism.</a:t>
            </a:r>
          </a:p>
        </p:txBody>
      </p:sp>
      <p:sp>
        <p:nvSpPr>
          <p:cNvPr id="52230" name="Text Box 2">
            <a:extLst>
              <a:ext uri="{FF2B5EF4-FFF2-40B4-BE49-F238E27FC236}">
                <a16:creationId xmlns:a16="http://schemas.microsoft.com/office/drawing/2014/main" id="{7658683F-D129-4D26-BB84-F5256834A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36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3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3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3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3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3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3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36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36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6419" grpId="0" autoUpdateAnimBg="0"/>
      <p:bldP spid="2236421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15ABBDB5-2A08-4668-B347-7CB576F108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5A62F0B-34CA-4CF5-9EDD-1D405AB656C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7443" name="Text Box 3">
            <a:extLst>
              <a:ext uri="{FF2B5EF4-FFF2-40B4-BE49-F238E27FC236}">
                <a16:creationId xmlns:a16="http://schemas.microsoft.com/office/drawing/2014/main" id="{D3ADD475-5B55-4796-9C8F-2E1C38746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42938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Are these two graphs isomorphic?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278DE81-DEB3-4519-9296-10C0BCC79466}"/>
              </a:ext>
            </a:extLst>
          </p:cNvPr>
          <p:cNvGrpSpPr>
            <a:grpSpLocks/>
          </p:cNvGrpSpPr>
          <p:nvPr/>
        </p:nvGrpSpPr>
        <p:grpSpPr bwMode="auto">
          <a:xfrm>
            <a:off x="5095875" y="1700213"/>
            <a:ext cx="1371600" cy="1524000"/>
            <a:chOff x="3168" y="2112"/>
            <a:chExt cx="864" cy="960"/>
          </a:xfrm>
        </p:grpSpPr>
        <p:sp>
          <p:nvSpPr>
            <p:cNvPr id="53270" name="AutoShape 5">
              <a:extLst>
                <a:ext uri="{FF2B5EF4-FFF2-40B4-BE49-F238E27FC236}">
                  <a16:creationId xmlns:a16="http://schemas.microsoft.com/office/drawing/2014/main" id="{8819238C-0F52-4EDA-ADB7-84020138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3271" name="AutoShape 6">
              <a:extLst>
                <a:ext uri="{FF2B5EF4-FFF2-40B4-BE49-F238E27FC236}">
                  <a16:creationId xmlns:a16="http://schemas.microsoft.com/office/drawing/2014/main" id="{537A8BD8-7B6B-4365-B26C-C3CB2A89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72" name="AutoShape 7">
              <a:extLst>
                <a:ext uri="{FF2B5EF4-FFF2-40B4-BE49-F238E27FC236}">
                  <a16:creationId xmlns:a16="http://schemas.microsoft.com/office/drawing/2014/main" id="{CBBE95D2-E89C-4772-9D37-871B4C1FC8DC}"/>
                </a:ext>
              </a:extLst>
            </p:cNvPr>
            <p:cNvCxnSpPr>
              <a:cxnSpLocks noChangeShapeType="1"/>
              <a:stCxn id="53271" idx="0"/>
              <a:endCxn id="53270" idx="4"/>
            </p:cNvCxnSpPr>
            <p:nvPr/>
          </p:nvCxnSpPr>
          <p:spPr bwMode="auto">
            <a:xfrm flipV="1">
              <a:off x="3216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73" name="AutoShape 8">
              <a:extLst>
                <a:ext uri="{FF2B5EF4-FFF2-40B4-BE49-F238E27FC236}">
                  <a16:creationId xmlns:a16="http://schemas.microsoft.com/office/drawing/2014/main" id="{0708A535-780D-43D9-A449-C60FA1C4A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3274" name="AutoShape 9">
              <a:extLst>
                <a:ext uri="{FF2B5EF4-FFF2-40B4-BE49-F238E27FC236}">
                  <a16:creationId xmlns:a16="http://schemas.microsoft.com/office/drawing/2014/main" id="{F637AF0A-44BD-45BC-82CA-0D0323BE2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75" name="AutoShape 10">
              <a:extLst>
                <a:ext uri="{FF2B5EF4-FFF2-40B4-BE49-F238E27FC236}">
                  <a16:creationId xmlns:a16="http://schemas.microsoft.com/office/drawing/2014/main" id="{0CAC4309-A597-42F5-BE7A-AC9F56D5E189}"/>
                </a:ext>
              </a:extLst>
            </p:cNvPr>
            <p:cNvCxnSpPr>
              <a:cxnSpLocks noChangeShapeType="1"/>
              <a:stCxn id="53274" idx="0"/>
              <a:endCxn id="53273" idx="4"/>
            </p:cNvCxnSpPr>
            <p:nvPr/>
          </p:nvCxnSpPr>
          <p:spPr bwMode="auto">
            <a:xfrm flipV="1">
              <a:off x="3984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6" name="AutoShape 11">
              <a:extLst>
                <a:ext uri="{FF2B5EF4-FFF2-40B4-BE49-F238E27FC236}">
                  <a16:creationId xmlns:a16="http://schemas.microsoft.com/office/drawing/2014/main" id="{BBD7FDE5-45DB-4B26-91C5-E810DAD0C720}"/>
                </a:ext>
              </a:extLst>
            </p:cNvPr>
            <p:cNvCxnSpPr>
              <a:cxnSpLocks noChangeShapeType="1"/>
              <a:stCxn id="53271" idx="6"/>
              <a:endCxn id="53274" idx="2"/>
            </p:cNvCxnSpPr>
            <p:nvPr/>
          </p:nvCxnSpPr>
          <p:spPr bwMode="auto">
            <a:xfrm>
              <a:off x="3264" y="2784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77" name="AutoShape 12">
              <a:extLst>
                <a:ext uri="{FF2B5EF4-FFF2-40B4-BE49-F238E27FC236}">
                  <a16:creationId xmlns:a16="http://schemas.microsoft.com/office/drawing/2014/main" id="{748D41DC-6A18-4372-AB56-25AB3975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78" name="AutoShape 13">
              <a:extLst>
                <a:ext uri="{FF2B5EF4-FFF2-40B4-BE49-F238E27FC236}">
                  <a16:creationId xmlns:a16="http://schemas.microsoft.com/office/drawing/2014/main" id="{9985DF3A-4466-471D-8B6B-596487B84CDA}"/>
                </a:ext>
              </a:extLst>
            </p:cNvPr>
            <p:cNvCxnSpPr>
              <a:cxnSpLocks noChangeShapeType="1"/>
              <a:stCxn id="53270" idx="6"/>
              <a:endCxn id="53273" idx="2"/>
            </p:cNvCxnSpPr>
            <p:nvPr/>
          </p:nvCxnSpPr>
          <p:spPr bwMode="auto">
            <a:xfrm>
              <a:off x="3264" y="2400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9" name="AutoShape 14">
              <a:extLst>
                <a:ext uri="{FF2B5EF4-FFF2-40B4-BE49-F238E27FC236}">
                  <a16:creationId xmlns:a16="http://schemas.microsoft.com/office/drawing/2014/main" id="{3002C45D-29E4-4589-90D7-89C87403FA6D}"/>
                </a:ext>
              </a:extLst>
            </p:cNvPr>
            <p:cNvCxnSpPr>
              <a:cxnSpLocks noChangeShapeType="1"/>
              <a:stCxn id="53270" idx="7"/>
              <a:endCxn id="53277" idx="3"/>
            </p:cNvCxnSpPr>
            <p:nvPr/>
          </p:nvCxnSpPr>
          <p:spPr bwMode="auto">
            <a:xfrm flipV="1">
              <a:off x="3250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0" name="AutoShape 15">
              <a:extLst>
                <a:ext uri="{FF2B5EF4-FFF2-40B4-BE49-F238E27FC236}">
                  <a16:creationId xmlns:a16="http://schemas.microsoft.com/office/drawing/2014/main" id="{69D8BE3C-3756-4D09-9B86-AEF5154BF750}"/>
                </a:ext>
              </a:extLst>
            </p:cNvPr>
            <p:cNvCxnSpPr>
              <a:cxnSpLocks noChangeShapeType="1"/>
              <a:stCxn id="53273" idx="1"/>
              <a:endCxn id="53277" idx="5"/>
            </p:cNvCxnSpPr>
            <p:nvPr/>
          </p:nvCxnSpPr>
          <p:spPr bwMode="auto">
            <a:xfrm flipH="1" flipV="1">
              <a:off x="3634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81" name="AutoShape 16">
              <a:extLst>
                <a:ext uri="{FF2B5EF4-FFF2-40B4-BE49-F238E27FC236}">
                  <a16:creationId xmlns:a16="http://schemas.microsoft.com/office/drawing/2014/main" id="{70A65868-1BC9-4DAF-AA83-D8679CF3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82" name="AutoShape 17">
              <a:extLst>
                <a:ext uri="{FF2B5EF4-FFF2-40B4-BE49-F238E27FC236}">
                  <a16:creationId xmlns:a16="http://schemas.microsoft.com/office/drawing/2014/main" id="{6FA5C353-447E-4611-B978-F84F156737E9}"/>
                </a:ext>
              </a:extLst>
            </p:cNvPr>
            <p:cNvCxnSpPr>
              <a:cxnSpLocks noChangeShapeType="1"/>
              <a:stCxn id="53271" idx="5"/>
              <a:endCxn id="53281" idx="2"/>
            </p:cNvCxnSpPr>
            <p:nvPr/>
          </p:nvCxnSpPr>
          <p:spPr bwMode="auto">
            <a:xfrm>
              <a:off x="3250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3" name="AutoShape 18">
              <a:extLst>
                <a:ext uri="{FF2B5EF4-FFF2-40B4-BE49-F238E27FC236}">
                  <a16:creationId xmlns:a16="http://schemas.microsoft.com/office/drawing/2014/main" id="{9458AAF6-522F-44B3-BCA8-989FD685F3FE}"/>
                </a:ext>
              </a:extLst>
            </p:cNvPr>
            <p:cNvCxnSpPr>
              <a:cxnSpLocks noChangeShapeType="1"/>
              <a:stCxn id="53281" idx="6"/>
              <a:endCxn id="53274" idx="3"/>
            </p:cNvCxnSpPr>
            <p:nvPr/>
          </p:nvCxnSpPr>
          <p:spPr bwMode="auto">
            <a:xfrm flipV="1">
              <a:off x="3648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3CC8CE98-48E6-4374-9293-CA57AAF81EDA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700213"/>
            <a:ext cx="1371600" cy="1524000"/>
            <a:chOff x="1248" y="2112"/>
            <a:chExt cx="864" cy="960"/>
          </a:xfrm>
        </p:grpSpPr>
        <p:sp>
          <p:nvSpPr>
            <p:cNvPr id="53256" name="AutoShape 20">
              <a:extLst>
                <a:ext uri="{FF2B5EF4-FFF2-40B4-BE49-F238E27FC236}">
                  <a16:creationId xmlns:a16="http://schemas.microsoft.com/office/drawing/2014/main" id="{38879D7F-808B-4D36-9668-FC45EE9B6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3257" name="AutoShape 21">
              <a:extLst>
                <a:ext uri="{FF2B5EF4-FFF2-40B4-BE49-F238E27FC236}">
                  <a16:creationId xmlns:a16="http://schemas.microsoft.com/office/drawing/2014/main" id="{A04F8541-86C7-471E-85A5-7007892F3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58" name="AutoShape 22">
              <a:extLst>
                <a:ext uri="{FF2B5EF4-FFF2-40B4-BE49-F238E27FC236}">
                  <a16:creationId xmlns:a16="http://schemas.microsoft.com/office/drawing/2014/main" id="{EC53D7E0-19FC-4117-A99E-0338F6711684}"/>
                </a:ext>
              </a:extLst>
            </p:cNvPr>
            <p:cNvCxnSpPr>
              <a:cxnSpLocks noChangeShapeType="1"/>
              <a:stCxn id="53257" idx="0"/>
              <a:endCxn id="53256" idx="4"/>
            </p:cNvCxnSpPr>
            <p:nvPr/>
          </p:nvCxnSpPr>
          <p:spPr bwMode="auto">
            <a:xfrm flipV="1">
              <a:off x="1296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59" name="AutoShape 23">
              <a:extLst>
                <a:ext uri="{FF2B5EF4-FFF2-40B4-BE49-F238E27FC236}">
                  <a16:creationId xmlns:a16="http://schemas.microsoft.com/office/drawing/2014/main" id="{5CCF755E-E2DA-46D3-A0E9-E46B5A4B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3260" name="AutoShape 24">
              <a:extLst>
                <a:ext uri="{FF2B5EF4-FFF2-40B4-BE49-F238E27FC236}">
                  <a16:creationId xmlns:a16="http://schemas.microsoft.com/office/drawing/2014/main" id="{A9E14FD2-109D-47C3-BE35-69837777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61" name="AutoShape 25">
              <a:extLst>
                <a:ext uri="{FF2B5EF4-FFF2-40B4-BE49-F238E27FC236}">
                  <a16:creationId xmlns:a16="http://schemas.microsoft.com/office/drawing/2014/main" id="{1E4BDAFD-8DC0-45E2-A4D4-AA4685071B72}"/>
                </a:ext>
              </a:extLst>
            </p:cNvPr>
            <p:cNvCxnSpPr>
              <a:cxnSpLocks noChangeShapeType="1"/>
              <a:stCxn id="53260" idx="0"/>
              <a:endCxn id="53259" idx="4"/>
            </p:cNvCxnSpPr>
            <p:nvPr/>
          </p:nvCxnSpPr>
          <p:spPr bwMode="auto">
            <a:xfrm flipV="1">
              <a:off x="2064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2" name="AutoShape 26">
              <a:extLst>
                <a:ext uri="{FF2B5EF4-FFF2-40B4-BE49-F238E27FC236}">
                  <a16:creationId xmlns:a16="http://schemas.microsoft.com/office/drawing/2014/main" id="{571B0FC2-EB08-46CF-B1D4-C38D76A86AFD}"/>
                </a:ext>
              </a:extLst>
            </p:cNvPr>
            <p:cNvCxnSpPr>
              <a:cxnSpLocks noChangeShapeType="1"/>
              <a:stCxn id="53256" idx="5"/>
              <a:endCxn id="53260" idx="2"/>
            </p:cNvCxnSpPr>
            <p:nvPr/>
          </p:nvCxnSpPr>
          <p:spPr bwMode="auto">
            <a:xfrm>
              <a:off x="1330" y="2434"/>
              <a:ext cx="68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3" name="AutoShape 27">
              <a:extLst>
                <a:ext uri="{FF2B5EF4-FFF2-40B4-BE49-F238E27FC236}">
                  <a16:creationId xmlns:a16="http://schemas.microsoft.com/office/drawing/2014/main" id="{F3EB3CA8-CB33-4BED-8EA2-E59C0738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64" name="AutoShape 28">
              <a:extLst>
                <a:ext uri="{FF2B5EF4-FFF2-40B4-BE49-F238E27FC236}">
                  <a16:creationId xmlns:a16="http://schemas.microsoft.com/office/drawing/2014/main" id="{D8AC8B19-203D-4140-A39E-384E63FD230A}"/>
                </a:ext>
              </a:extLst>
            </p:cNvPr>
            <p:cNvCxnSpPr>
              <a:cxnSpLocks noChangeShapeType="1"/>
              <a:stCxn id="53257" idx="6"/>
              <a:endCxn id="53259" idx="2"/>
            </p:cNvCxnSpPr>
            <p:nvPr/>
          </p:nvCxnSpPr>
          <p:spPr bwMode="auto">
            <a:xfrm flipV="1">
              <a:off x="1344" y="2400"/>
              <a:ext cx="672" cy="3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5" name="AutoShape 29">
              <a:extLst>
                <a:ext uri="{FF2B5EF4-FFF2-40B4-BE49-F238E27FC236}">
                  <a16:creationId xmlns:a16="http://schemas.microsoft.com/office/drawing/2014/main" id="{89C61A26-8CF9-4FB8-B9E5-FE8C56F5B1CD}"/>
                </a:ext>
              </a:extLst>
            </p:cNvPr>
            <p:cNvCxnSpPr>
              <a:cxnSpLocks noChangeShapeType="1"/>
              <a:stCxn id="53256" idx="7"/>
              <a:endCxn id="53263" idx="3"/>
            </p:cNvCxnSpPr>
            <p:nvPr/>
          </p:nvCxnSpPr>
          <p:spPr bwMode="auto">
            <a:xfrm flipV="1">
              <a:off x="1330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6" name="AutoShape 30">
              <a:extLst>
                <a:ext uri="{FF2B5EF4-FFF2-40B4-BE49-F238E27FC236}">
                  <a16:creationId xmlns:a16="http://schemas.microsoft.com/office/drawing/2014/main" id="{3B55AB80-474A-4CE3-9CA2-27DBB0488D0F}"/>
                </a:ext>
              </a:extLst>
            </p:cNvPr>
            <p:cNvCxnSpPr>
              <a:cxnSpLocks noChangeShapeType="1"/>
              <a:stCxn id="53259" idx="1"/>
              <a:endCxn id="53263" idx="5"/>
            </p:cNvCxnSpPr>
            <p:nvPr/>
          </p:nvCxnSpPr>
          <p:spPr bwMode="auto">
            <a:xfrm flipH="1" flipV="1">
              <a:off x="1714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7" name="AutoShape 31">
              <a:extLst>
                <a:ext uri="{FF2B5EF4-FFF2-40B4-BE49-F238E27FC236}">
                  <a16:creationId xmlns:a16="http://schemas.microsoft.com/office/drawing/2014/main" id="{F0A1DA4A-FE0D-4A19-9938-6F7786EC4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68" name="AutoShape 32">
              <a:extLst>
                <a:ext uri="{FF2B5EF4-FFF2-40B4-BE49-F238E27FC236}">
                  <a16:creationId xmlns:a16="http://schemas.microsoft.com/office/drawing/2014/main" id="{37FA5FE0-7F3C-44AE-9B85-A3B6C27D5096}"/>
                </a:ext>
              </a:extLst>
            </p:cNvPr>
            <p:cNvCxnSpPr>
              <a:cxnSpLocks noChangeShapeType="1"/>
              <a:stCxn id="53257" idx="5"/>
              <a:endCxn id="53267" idx="2"/>
            </p:cNvCxnSpPr>
            <p:nvPr/>
          </p:nvCxnSpPr>
          <p:spPr bwMode="auto">
            <a:xfrm>
              <a:off x="1330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9" name="AutoShape 33">
              <a:extLst>
                <a:ext uri="{FF2B5EF4-FFF2-40B4-BE49-F238E27FC236}">
                  <a16:creationId xmlns:a16="http://schemas.microsoft.com/office/drawing/2014/main" id="{912EFD0B-8DC7-4C1A-BC38-7101D77C55CF}"/>
                </a:ext>
              </a:extLst>
            </p:cNvPr>
            <p:cNvCxnSpPr>
              <a:cxnSpLocks noChangeShapeType="1"/>
              <a:stCxn id="53267" idx="6"/>
              <a:endCxn id="53260" idx="3"/>
            </p:cNvCxnSpPr>
            <p:nvPr/>
          </p:nvCxnSpPr>
          <p:spPr bwMode="auto">
            <a:xfrm flipV="1">
              <a:off x="1728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37474" name="Text Box 34">
            <a:extLst>
              <a:ext uri="{FF2B5EF4-FFF2-40B4-BE49-F238E27FC236}">
                <a16:creationId xmlns:a16="http://schemas.microsoft.com/office/drawing/2014/main" id="{6DEAC496-F727-491B-9BD2-1AD48A6D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643313"/>
            <a:ext cx="83534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i="1" dirty="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i="1" dirty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Solution:</a:t>
            </a:r>
            <a:r>
              <a:rPr lang="en-US" altLang="zh-CN" i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No.</a:t>
            </a:r>
          </a:p>
          <a:p>
            <a:pPr marL="457200" indent="-4572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Because the right graph contains circuits of length 3, while the left graph does not.</a:t>
            </a:r>
          </a:p>
        </p:txBody>
      </p:sp>
      <p:sp>
        <p:nvSpPr>
          <p:cNvPr id="53255" name="Text Box 2">
            <a:extLst>
              <a:ext uri="{FF2B5EF4-FFF2-40B4-BE49-F238E27FC236}">
                <a16:creationId xmlns:a16="http://schemas.microsoft.com/office/drawing/2014/main" id="{6F669F91-7EAB-46C1-8486-E1FB72C9D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7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3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37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37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7443" grpId="0" autoUpdateAnimBg="0"/>
      <p:bldP spid="2237474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>
            <a:extLst>
              <a:ext uri="{FF2B5EF4-FFF2-40B4-BE49-F238E27FC236}">
                <a16:creationId xmlns:a16="http://schemas.microsoft.com/office/drawing/2014/main" id="{5ED82C43-9722-4DAA-B65C-EACADB8C51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497431B-E636-4370-8117-CC8DF3F9FC1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F6CA6B07-12F0-4E2B-A115-03654FD6B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434022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11)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</a:rPr>
              <a:t>Ver. 8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10.3 </a:t>
            </a:r>
            <a:r>
              <a:rPr kumimoji="1" lang="en-US" altLang="zh-CN">
                <a:latin typeface="Times New Roman" panose="02020603050405020304" pitchFamily="18" charset="0"/>
              </a:rPr>
              <a:t>8, 15, 17, 38-41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10.4 </a:t>
            </a:r>
            <a:r>
              <a:rPr kumimoji="1" lang="en-US" altLang="zh-CN">
                <a:latin typeface="Times New Roman" panose="02020603050405020304" pitchFamily="18" charset="0"/>
              </a:rPr>
              <a:t>27(e), 28, 29, 62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</a:rPr>
              <a:t>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10.3 </a:t>
            </a:r>
            <a:r>
              <a:rPr kumimoji="1" lang="en-US" altLang="zh-CN">
                <a:latin typeface="Times New Roman" panose="02020603050405020304" pitchFamily="18" charset="0"/>
              </a:rPr>
              <a:t>8, 15, 17, 34-37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10.4 </a:t>
            </a:r>
            <a:r>
              <a:rPr kumimoji="1" lang="en-US" altLang="zh-CN">
                <a:latin typeface="Times New Roman" panose="02020603050405020304" pitchFamily="18" charset="0"/>
              </a:rPr>
              <a:t>27(e), 28, 29, 62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>
            <a:extLst>
              <a:ext uri="{FF2B5EF4-FFF2-40B4-BE49-F238E27FC236}">
                <a16:creationId xmlns:a16="http://schemas.microsoft.com/office/drawing/2014/main" id="{8441F1D1-97E8-4C17-BC68-A3D3D68FBF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3DC58E-1954-4F38-BD09-9B06A633742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96471702-2A21-47B8-90A5-31E3D3E45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9220" name="Rectangle 9">
            <a:extLst>
              <a:ext uri="{FF2B5EF4-FFF2-40B4-BE49-F238E27FC236}">
                <a16:creationId xmlns:a16="http://schemas.microsoft.com/office/drawing/2014/main" id="{A78F9152-E0CD-4CFF-BFAA-9A1879F4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5707" name="Text Box 11">
            <a:extLst>
              <a:ext uri="{FF2B5EF4-FFF2-40B4-BE49-F238E27FC236}">
                <a16:creationId xmlns:a16="http://schemas.microsoft.com/office/drawing/2014/main" id="{9B6FEFA8-D899-4276-BDCC-B3E30399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09625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What is the adjacency matrix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 the following graph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based on the order of vertices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?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9B176DF1-537E-49CF-91AA-41B13B8D2D9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746250"/>
            <a:ext cx="2362200" cy="1981200"/>
            <a:chOff x="768" y="480"/>
            <a:chExt cx="1488" cy="1248"/>
          </a:xfrm>
        </p:grpSpPr>
        <p:sp>
          <p:nvSpPr>
            <p:cNvPr id="2205709" name="Text Box 13">
              <a:extLst>
                <a:ext uri="{FF2B5EF4-FFF2-40B4-BE49-F238E27FC236}">
                  <a16:creationId xmlns:a16="http://schemas.microsoft.com/office/drawing/2014/main" id="{2719ECB9-BE26-42BA-A821-EBAA10010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48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9228" name="AutoShape 14">
              <a:extLst>
                <a:ext uri="{FF2B5EF4-FFF2-40B4-BE49-F238E27FC236}">
                  <a16:creationId xmlns:a16="http://schemas.microsoft.com/office/drawing/2014/main" id="{D432DFAE-1702-43C7-BE7F-60ECCB506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29" name="AutoShape 15">
              <a:extLst>
                <a:ext uri="{FF2B5EF4-FFF2-40B4-BE49-F238E27FC236}">
                  <a16:creationId xmlns:a16="http://schemas.microsoft.com/office/drawing/2014/main" id="{F9264EE0-6F17-48A6-B013-DA0B869A6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30" name="AutoShape 16">
              <a:extLst>
                <a:ext uri="{FF2B5EF4-FFF2-40B4-BE49-F238E27FC236}">
                  <a16:creationId xmlns:a16="http://schemas.microsoft.com/office/drawing/2014/main" id="{592DFC79-EC02-4D30-A4E3-4A4C6981D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9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31" name="AutoShape 17">
              <a:extLst>
                <a:ext uri="{FF2B5EF4-FFF2-40B4-BE49-F238E27FC236}">
                  <a16:creationId xmlns:a16="http://schemas.microsoft.com/office/drawing/2014/main" id="{42C42C7F-DE72-4BF3-AEFA-3E1E038B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6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9232" name="AutoShape 18">
              <a:extLst>
                <a:ext uri="{FF2B5EF4-FFF2-40B4-BE49-F238E27FC236}">
                  <a16:creationId xmlns:a16="http://schemas.microsoft.com/office/drawing/2014/main" id="{E698739E-4E81-4F9E-8DD4-21F400DD213A}"/>
                </a:ext>
              </a:extLst>
            </p:cNvPr>
            <p:cNvCxnSpPr>
              <a:cxnSpLocks noChangeShapeType="1"/>
              <a:stCxn id="9230" idx="1"/>
              <a:endCxn id="9231" idx="5"/>
            </p:cNvCxnSpPr>
            <p:nvPr/>
          </p:nvCxnSpPr>
          <p:spPr bwMode="auto">
            <a:xfrm flipH="1" flipV="1">
              <a:off x="1378" y="754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3" name="AutoShape 19">
              <a:extLst>
                <a:ext uri="{FF2B5EF4-FFF2-40B4-BE49-F238E27FC236}">
                  <a16:creationId xmlns:a16="http://schemas.microsoft.com/office/drawing/2014/main" id="{71D8AEA7-60D7-4CFD-B157-9681189B340E}"/>
                </a:ext>
              </a:extLst>
            </p:cNvPr>
            <p:cNvCxnSpPr>
              <a:cxnSpLocks noChangeShapeType="1"/>
              <a:stCxn id="9229" idx="7"/>
              <a:endCxn id="9231" idx="3"/>
            </p:cNvCxnSpPr>
            <p:nvPr/>
          </p:nvCxnSpPr>
          <p:spPr bwMode="auto">
            <a:xfrm flipV="1">
              <a:off x="1090" y="754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AutoShape 20">
              <a:extLst>
                <a:ext uri="{FF2B5EF4-FFF2-40B4-BE49-F238E27FC236}">
                  <a16:creationId xmlns:a16="http://schemas.microsoft.com/office/drawing/2014/main" id="{5A83105D-F482-4ED9-9BE0-41FDEDC8FA50}"/>
                </a:ext>
              </a:extLst>
            </p:cNvPr>
            <p:cNvCxnSpPr>
              <a:cxnSpLocks noChangeShapeType="1"/>
              <a:stCxn id="9231" idx="4"/>
              <a:endCxn id="9228" idx="1"/>
            </p:cNvCxnSpPr>
            <p:nvPr/>
          </p:nvCxnSpPr>
          <p:spPr bwMode="auto">
            <a:xfrm>
              <a:off x="1344" y="768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AutoShape 21">
              <a:extLst>
                <a:ext uri="{FF2B5EF4-FFF2-40B4-BE49-F238E27FC236}">
                  <a16:creationId xmlns:a16="http://schemas.microsoft.com/office/drawing/2014/main" id="{A5F4CC1C-8A04-4D42-97BD-B6901DABA69B}"/>
                </a:ext>
              </a:extLst>
            </p:cNvPr>
            <p:cNvCxnSpPr>
              <a:cxnSpLocks noChangeShapeType="1"/>
              <a:stCxn id="9229" idx="6"/>
              <a:endCxn id="9230" idx="2"/>
            </p:cNvCxnSpPr>
            <p:nvPr/>
          </p:nvCxnSpPr>
          <p:spPr bwMode="auto">
            <a:xfrm flipV="1">
              <a:off x="1104" y="1008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AutoShape 22">
              <a:extLst>
                <a:ext uri="{FF2B5EF4-FFF2-40B4-BE49-F238E27FC236}">
                  <a16:creationId xmlns:a16="http://schemas.microsoft.com/office/drawing/2014/main" id="{351CACC5-5A77-47E0-AF6D-7D92DE30584D}"/>
                </a:ext>
              </a:extLst>
            </p:cNvPr>
            <p:cNvCxnSpPr>
              <a:cxnSpLocks noChangeShapeType="1"/>
              <a:stCxn id="9229" idx="5"/>
              <a:endCxn id="9228" idx="1"/>
            </p:cNvCxnSpPr>
            <p:nvPr/>
          </p:nvCxnSpPr>
          <p:spPr bwMode="auto">
            <a:xfrm>
              <a:off x="1090" y="1234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5719" name="Text Box 23">
              <a:extLst>
                <a:ext uri="{FF2B5EF4-FFF2-40B4-BE49-F238E27FC236}">
                  <a16:creationId xmlns:a16="http://schemas.microsoft.com/office/drawing/2014/main" id="{D15A20F4-FA18-488C-893B-CC6B0087B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81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05720" name="Text Box 24">
              <a:extLst>
                <a:ext uri="{FF2B5EF4-FFF2-40B4-BE49-F238E27FC236}">
                  <a16:creationId xmlns:a16="http://schemas.microsoft.com/office/drawing/2014/main" id="{96346AA6-33EA-40DB-BA6B-17A468120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44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05721" name="Text Box 25">
              <a:extLst>
                <a:ext uri="{FF2B5EF4-FFF2-40B4-BE49-F238E27FC236}">
                  <a16:creationId xmlns:a16="http://schemas.microsoft.com/office/drawing/2014/main" id="{29AC8760-D32B-4089-8789-39D014E4A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05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2205722" name="Rectangle 26">
            <a:extLst>
              <a:ext uri="{FF2B5EF4-FFF2-40B4-BE49-F238E27FC236}">
                <a16:creationId xmlns:a16="http://schemas.microsoft.com/office/drawing/2014/main" id="{A0248507-173C-44D4-9911-31BE6FB4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1817688"/>
            <a:ext cx="495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endParaRPr lang="en-US" altLang="zh-CN" b="0" i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205723" name="Object 27">
            <a:extLst>
              <a:ext uri="{FF2B5EF4-FFF2-40B4-BE49-F238E27FC236}">
                <a16:creationId xmlns:a16="http://schemas.microsoft.com/office/drawing/2014/main" id="{8690F919-AE60-4F1C-A76E-70D0AACFB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1962150"/>
          <a:ext cx="25908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5" imgW="1119438" imgH="805113" progId="Equation.3">
                  <p:embed/>
                </p:oleObj>
              </mc:Choice>
              <mc:Fallback>
                <p:oleObj name="公式" r:id="rId5" imgW="1119438" imgH="8051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962150"/>
                        <a:ext cx="2590800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5724" name="AutoShape 28">
            <a:extLst>
              <a:ext uri="{FF2B5EF4-FFF2-40B4-BE49-F238E27FC236}">
                <a16:creationId xmlns:a16="http://schemas.microsoft.com/office/drawing/2014/main" id="{545CBA12-9A29-4DE2-B43C-A563A391073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76600" y="500063"/>
            <a:ext cx="5867400" cy="2016125"/>
          </a:xfrm>
          <a:prstGeom prst="cloudCallout">
            <a:avLst>
              <a:gd name="adj1" fmla="val -11449"/>
              <a:gd name="adj2" fmla="val -74884"/>
            </a:avLst>
          </a:prstGeom>
          <a:solidFill>
            <a:srgbClr val="CCCCFF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rot="10800000"/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Note: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Adjacency matrices of undirected graphs are</a:t>
            </a:r>
            <a:r>
              <a:rPr lang="en-US" altLang="zh-CN" sz="20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always symmetric.</a:t>
            </a:r>
            <a:endParaRPr kumimoji="1" lang="en-US" altLang="zh-CN" sz="200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26" name="Text Box 2">
            <a:extLst>
              <a:ext uri="{FF2B5EF4-FFF2-40B4-BE49-F238E27FC236}">
                <a16:creationId xmlns:a16="http://schemas.microsoft.com/office/drawing/2014/main" id="{9DA800AF-D026-4589-9B6F-506B18F48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5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05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05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0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5707" grpId="0" autoUpdateAnimBg="0"/>
      <p:bldP spid="2205722" grpId="0" autoUpdateAnimBg="0"/>
      <p:bldP spid="220572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>
            <a:extLst>
              <a:ext uri="{FF2B5EF4-FFF2-40B4-BE49-F238E27FC236}">
                <a16:creationId xmlns:a16="http://schemas.microsoft.com/office/drawing/2014/main" id="{45D426D6-205A-4471-8005-6DFFCE4AD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BE45A7-80C4-4B61-B34D-CA91E537132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00C726F-F120-4300-9D9B-442378701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6725" name="Text Box 5">
            <a:extLst>
              <a:ext uri="{FF2B5EF4-FFF2-40B4-BE49-F238E27FC236}">
                <a16:creationId xmlns:a16="http://schemas.microsoft.com/office/drawing/2014/main" id="{9C69F401-74DD-4A5F-BB66-2A0BD5A0E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714375"/>
            <a:ext cx="864076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14400" lvl="1" indent="-457200" eaLnBrk="1" hangingPunct="1">
              <a:buFont typeface="Wingdings" panose="05000000000000000000" pitchFamily="2" charset="2"/>
              <a:buChar char="u"/>
              <a:defRPr/>
            </a:pPr>
            <a:r>
              <a:rPr kumimoji="1" lang="en-US" altLang="zh-CN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</a:t>
            </a:r>
            <a:r>
              <a:rPr kumimoji="1" lang="en-US" altLang="zh-CN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adjacency matrix of a </a:t>
            </a:r>
            <a:r>
              <a:rPr kumimoji="1" lang="en-US" altLang="zh-CN" dirty="0" err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multigraph</a:t>
            </a:r>
            <a:r>
              <a:rPr kumimoji="1" lang="en-US" altLang="zh-CN" dirty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or </a:t>
            </a:r>
            <a:r>
              <a:rPr kumimoji="1" lang="en-US" altLang="zh-CN" dirty="0" err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pseudograph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457200" indent="-457200"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For the representation of graphs with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multiple edges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we can no longer use zero-one matrices.</a:t>
            </a:r>
          </a:p>
          <a:p>
            <a:pPr marL="457200" indent="-457200"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Instead, we use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matrices of nonnegative integers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The (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j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entry of such a matrix equals the number of edges that are associated to {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j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}.</a:t>
            </a:r>
          </a:p>
        </p:txBody>
      </p:sp>
      <p:sp>
        <p:nvSpPr>
          <p:cNvPr id="11269" name="Text Box 2">
            <a:extLst>
              <a:ext uri="{FF2B5EF4-FFF2-40B4-BE49-F238E27FC236}">
                <a16:creationId xmlns:a16="http://schemas.microsoft.com/office/drawing/2014/main" id="{3FFFDE90-7EE5-4B17-93F7-7AEE91F03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6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72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35A44A58-B0DC-4786-A692-6CCB66180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021C06E-2942-4AF9-8429-CE6046292D4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1328D3F-37B2-45BE-B82C-3928C91C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7749" name="Text Box 5">
            <a:extLst>
              <a:ext uri="{FF2B5EF4-FFF2-40B4-BE49-F238E27FC236}">
                <a16:creationId xmlns:a16="http://schemas.microsoft.com/office/drawing/2014/main" id="{75E18639-6CB5-4BFE-9BE8-0858D3C0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71500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What is the adjacency matrix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 the following graph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based on the order of vertices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?</a:t>
            </a:r>
          </a:p>
        </p:txBody>
      </p:sp>
      <p:sp>
        <p:nvSpPr>
          <p:cNvPr id="2207750" name="Rectangle 6">
            <a:extLst>
              <a:ext uri="{FF2B5EF4-FFF2-40B4-BE49-F238E27FC236}">
                <a16:creationId xmlns:a16="http://schemas.microsoft.com/office/drawing/2014/main" id="{7B363D75-520C-4D8B-AEF6-F1C4AB79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429000"/>
            <a:ext cx="495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endParaRPr lang="en-US" altLang="zh-CN" b="0" i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207751" name="AutoShape 7">
            <a:extLst>
              <a:ext uri="{FF2B5EF4-FFF2-40B4-BE49-F238E27FC236}">
                <a16:creationId xmlns:a16="http://schemas.microsoft.com/office/drawing/2014/main" id="{59BE8E94-C985-4846-BE30-A54C0A59F9F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86188" y="1714500"/>
            <a:ext cx="5149850" cy="1873250"/>
          </a:xfrm>
          <a:prstGeom prst="cloudCallout">
            <a:avLst>
              <a:gd name="adj1" fmla="val -38593"/>
              <a:gd name="adj2" fmla="val -62000"/>
            </a:avLst>
          </a:prstGeom>
          <a:solidFill>
            <a:srgbClr val="CCCC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rot="10800000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Note: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 undirected multigraph or pseudograph , adjacency matrices are symmetric.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058E3297-5027-4D77-AA0B-5D551606EEA5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1500188"/>
            <a:ext cx="2438400" cy="1981200"/>
            <a:chOff x="3984" y="672"/>
            <a:chExt cx="1536" cy="1248"/>
          </a:xfrm>
        </p:grpSpPr>
        <p:sp>
          <p:nvSpPr>
            <p:cNvPr id="2207753" name="Text Box 9">
              <a:extLst>
                <a:ext uri="{FF2B5EF4-FFF2-40B4-BE49-F238E27FC236}">
                  <a16:creationId xmlns:a16="http://schemas.microsoft.com/office/drawing/2014/main" id="{E243B5D4-AA7B-4D9C-A05D-AECCE09B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2303" name="AutoShape 10">
              <a:extLst>
                <a:ext uri="{FF2B5EF4-FFF2-40B4-BE49-F238E27FC236}">
                  <a16:creationId xmlns:a16="http://schemas.microsoft.com/office/drawing/2014/main" id="{F9A2633B-9945-42A2-A691-CBFCC3C70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4" name="AutoShape 11">
              <a:extLst>
                <a:ext uri="{FF2B5EF4-FFF2-40B4-BE49-F238E27FC236}">
                  <a16:creationId xmlns:a16="http://schemas.microsoft.com/office/drawing/2014/main" id="{AEDEDDE1-781E-40B4-91D3-1F2BDA56C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5" name="AutoShape 12">
              <a:extLst>
                <a:ext uri="{FF2B5EF4-FFF2-40B4-BE49-F238E27FC236}">
                  <a16:creationId xmlns:a16="http://schemas.microsoft.com/office/drawing/2014/main" id="{B5E063A3-E9D6-4920-B0DD-DDBBA1263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6" name="AutoShape 13">
              <a:extLst>
                <a:ext uri="{FF2B5EF4-FFF2-40B4-BE49-F238E27FC236}">
                  <a16:creationId xmlns:a16="http://schemas.microsoft.com/office/drawing/2014/main" id="{C0C8F44E-7045-400A-B638-BBB7428FA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12307" name="AutoShape 14">
              <a:extLst>
                <a:ext uri="{FF2B5EF4-FFF2-40B4-BE49-F238E27FC236}">
                  <a16:creationId xmlns:a16="http://schemas.microsoft.com/office/drawing/2014/main" id="{6C768E41-DA7D-4801-8CE8-3D0C20789086}"/>
                </a:ext>
              </a:extLst>
            </p:cNvPr>
            <p:cNvCxnSpPr>
              <a:cxnSpLocks noChangeShapeType="1"/>
              <a:stCxn id="12305" idx="1"/>
              <a:endCxn id="12306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8" name="AutoShape 15">
              <a:extLst>
                <a:ext uri="{FF2B5EF4-FFF2-40B4-BE49-F238E27FC236}">
                  <a16:creationId xmlns:a16="http://schemas.microsoft.com/office/drawing/2014/main" id="{33A9A298-2221-41F2-A267-DC1E609FF6E1}"/>
                </a:ext>
              </a:extLst>
            </p:cNvPr>
            <p:cNvCxnSpPr>
              <a:cxnSpLocks noChangeShapeType="1"/>
              <a:stCxn id="12304" idx="7"/>
              <a:endCxn id="12306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9" name="AutoShape 16">
              <a:extLst>
                <a:ext uri="{FF2B5EF4-FFF2-40B4-BE49-F238E27FC236}">
                  <a16:creationId xmlns:a16="http://schemas.microsoft.com/office/drawing/2014/main" id="{645D467F-2D31-4098-A8A8-91E55C6A1830}"/>
                </a:ext>
              </a:extLst>
            </p:cNvPr>
            <p:cNvCxnSpPr>
              <a:cxnSpLocks noChangeShapeType="1"/>
              <a:stCxn id="12306" idx="4"/>
              <a:endCxn id="12303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0" name="AutoShape 17">
              <a:extLst>
                <a:ext uri="{FF2B5EF4-FFF2-40B4-BE49-F238E27FC236}">
                  <a16:creationId xmlns:a16="http://schemas.microsoft.com/office/drawing/2014/main" id="{A102C1BB-82CE-442D-A1E1-B33D15DFFFED}"/>
                </a:ext>
              </a:extLst>
            </p:cNvPr>
            <p:cNvCxnSpPr>
              <a:cxnSpLocks noChangeShapeType="1"/>
              <a:stCxn id="12304" idx="6"/>
              <a:endCxn id="12305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1" name="AutoShape 18">
              <a:extLst>
                <a:ext uri="{FF2B5EF4-FFF2-40B4-BE49-F238E27FC236}">
                  <a16:creationId xmlns:a16="http://schemas.microsoft.com/office/drawing/2014/main" id="{B0AFD37E-4FCD-42E5-AEFE-83C538ADB51E}"/>
                </a:ext>
              </a:extLst>
            </p:cNvPr>
            <p:cNvCxnSpPr>
              <a:cxnSpLocks noChangeShapeType="1"/>
              <a:stCxn id="12304" idx="5"/>
              <a:endCxn id="12303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7763" name="Text Box 19">
              <a:extLst>
                <a:ext uri="{FF2B5EF4-FFF2-40B4-BE49-F238E27FC236}">
                  <a16:creationId xmlns:a16="http://schemas.microsoft.com/office/drawing/2014/main" id="{6CD3FE1B-D053-4AE9-8BF0-4E1E0A116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15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07764" name="Text Box 20">
              <a:extLst>
                <a:ext uri="{FF2B5EF4-FFF2-40B4-BE49-F238E27FC236}">
                  <a16:creationId xmlns:a16="http://schemas.microsoft.com/office/drawing/2014/main" id="{DDDA3558-AC87-4813-8B45-F5ED7D8F3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07765" name="Text Box 21">
              <a:extLst>
                <a:ext uri="{FF2B5EF4-FFF2-40B4-BE49-F238E27FC236}">
                  <a16:creationId xmlns:a16="http://schemas.microsoft.com/office/drawing/2014/main" id="{1C30C72F-16A9-4BDB-BBAA-92CA2D782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4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cxnSp>
          <p:nvCxnSpPr>
            <p:cNvPr id="12315" name="AutoShape 22">
              <a:extLst>
                <a:ext uri="{FF2B5EF4-FFF2-40B4-BE49-F238E27FC236}">
                  <a16:creationId xmlns:a16="http://schemas.microsoft.com/office/drawing/2014/main" id="{2682D914-9843-4257-9557-7CF3874A51D6}"/>
                </a:ext>
              </a:extLst>
            </p:cNvPr>
            <p:cNvCxnSpPr>
              <a:cxnSpLocks noChangeShapeType="1"/>
              <a:stCxn id="12304" idx="0"/>
              <a:endCxn id="12306" idx="2"/>
            </p:cNvCxnSpPr>
            <p:nvPr/>
          </p:nvCxnSpPr>
          <p:spPr bwMode="auto">
            <a:xfrm rot="-5400000">
              <a:off x="4176" y="1008"/>
              <a:ext cx="432" cy="240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6" name="AutoShape 23">
              <a:extLst>
                <a:ext uri="{FF2B5EF4-FFF2-40B4-BE49-F238E27FC236}">
                  <a16:creationId xmlns:a16="http://schemas.microsoft.com/office/drawing/2014/main" id="{B5F6E0C5-FEDD-4621-ADF1-D11862279D47}"/>
                </a:ext>
              </a:extLst>
            </p:cNvPr>
            <p:cNvCxnSpPr>
              <a:cxnSpLocks noChangeShapeType="1"/>
              <a:stCxn id="12304" idx="4"/>
              <a:endCxn id="12303" idx="2"/>
            </p:cNvCxnSpPr>
            <p:nvPr/>
          </p:nvCxnSpPr>
          <p:spPr bwMode="auto">
            <a:xfrm rot="16200000" flipH="1">
              <a:off x="4440" y="1272"/>
              <a:ext cx="336" cy="672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7" name="AutoShape 24">
              <a:extLst>
                <a:ext uri="{FF2B5EF4-FFF2-40B4-BE49-F238E27FC236}">
                  <a16:creationId xmlns:a16="http://schemas.microsoft.com/office/drawing/2014/main" id="{6099E9C5-5FDD-4154-888E-5B7A73684B5B}"/>
                </a:ext>
              </a:extLst>
            </p:cNvPr>
            <p:cNvCxnSpPr>
              <a:cxnSpLocks noChangeShapeType="1"/>
              <a:stCxn id="12304" idx="6"/>
              <a:endCxn id="12303" idx="1"/>
            </p:cNvCxnSpPr>
            <p:nvPr/>
          </p:nvCxnSpPr>
          <p:spPr bwMode="auto">
            <a:xfrm>
              <a:off x="4320" y="1392"/>
              <a:ext cx="638" cy="350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8" name="AutoShape 25">
              <a:extLst>
                <a:ext uri="{FF2B5EF4-FFF2-40B4-BE49-F238E27FC236}">
                  <a16:creationId xmlns:a16="http://schemas.microsoft.com/office/drawing/2014/main" id="{A8EE52B3-7828-46D5-9964-8BB7075A2D82}"/>
                </a:ext>
              </a:extLst>
            </p:cNvPr>
            <p:cNvCxnSpPr>
              <a:cxnSpLocks noChangeShapeType="1"/>
              <a:stCxn id="12305" idx="6"/>
              <a:endCxn id="12305" idx="1"/>
            </p:cNvCxnSpPr>
            <p:nvPr/>
          </p:nvCxnSpPr>
          <p:spPr bwMode="auto">
            <a:xfrm flipH="1" flipV="1">
              <a:off x="4958" y="1166"/>
              <a:ext cx="82" cy="34"/>
            </a:xfrm>
            <a:prstGeom prst="curvedConnector4">
              <a:avLst>
                <a:gd name="adj1" fmla="val -175611"/>
                <a:gd name="adj2" fmla="val 564704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207770" name="Object 26">
            <a:extLst>
              <a:ext uri="{FF2B5EF4-FFF2-40B4-BE49-F238E27FC236}">
                <a16:creationId xmlns:a16="http://schemas.microsoft.com/office/drawing/2014/main" id="{4C5A537B-617F-46B4-8D05-72FB42FFB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571875"/>
          <a:ext cx="25908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4" imgW="1119438" imgH="805113" progId="Equation.3">
                  <p:embed/>
                </p:oleObj>
              </mc:Choice>
              <mc:Fallback>
                <p:oleObj name="Equation" r:id="rId4" imgW="1119438" imgH="8051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571875"/>
                        <a:ext cx="2590800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7771" name="Oval 27">
            <a:extLst>
              <a:ext uri="{FF2B5EF4-FFF2-40B4-BE49-F238E27FC236}">
                <a16:creationId xmlns:a16="http://schemas.microsoft.com/office/drawing/2014/main" id="{EFE04A84-5A36-43AA-BB2D-B1A19BE74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643313"/>
            <a:ext cx="360362" cy="28892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7772" name="Oval 28">
            <a:extLst>
              <a:ext uri="{FF2B5EF4-FFF2-40B4-BE49-F238E27FC236}">
                <a16:creationId xmlns:a16="http://schemas.microsoft.com/office/drawing/2014/main" id="{8DB3CF7E-547A-4819-9A4F-6B39C34B2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5072063"/>
            <a:ext cx="360363" cy="28892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7773" name="Oval 29">
            <a:extLst>
              <a:ext uri="{FF2B5EF4-FFF2-40B4-BE49-F238E27FC236}">
                <a16:creationId xmlns:a16="http://schemas.microsoft.com/office/drawing/2014/main" id="{F65367E3-44DB-43DC-9777-B6A83343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4640263"/>
            <a:ext cx="360362" cy="28892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7774" name="Oval 30">
            <a:extLst>
              <a:ext uri="{FF2B5EF4-FFF2-40B4-BE49-F238E27FC236}">
                <a16:creationId xmlns:a16="http://schemas.microsoft.com/office/drawing/2014/main" id="{3DDFF3F4-8F68-4B2E-B602-5D50070B2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068888"/>
            <a:ext cx="360362" cy="28892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2301" name="Text Box 2">
            <a:extLst>
              <a:ext uri="{FF2B5EF4-FFF2-40B4-BE49-F238E27FC236}">
                <a16:creationId xmlns:a16="http://schemas.microsoft.com/office/drawing/2014/main" id="{FC58FD8F-F340-4F07-BBA6-A3F50854B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7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0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0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0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0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0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20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220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7749" grpId="0" autoUpdateAnimBg="0"/>
      <p:bldP spid="2207750" grpId="0" autoUpdateAnimBg="0"/>
      <p:bldP spid="2207751" grpId="0" animBg="1" autoUpdateAnimBg="0"/>
      <p:bldP spid="2207771" grpId="0" animBg="1"/>
      <p:bldP spid="2207772" grpId="0" animBg="1"/>
      <p:bldP spid="2207773" grpId="0" animBg="1"/>
      <p:bldP spid="22077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AE3FC504-2421-4262-B665-6F84F0E66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32DCE8-F37F-495D-9D99-02C39E79874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34FC11B-F93C-4189-B4F3-281F4CEBF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8773" name="Text Box 5">
            <a:extLst>
              <a:ext uri="{FF2B5EF4-FFF2-40B4-BE49-F238E27FC236}">
                <a16:creationId xmlns:a16="http://schemas.microsoft.com/office/drawing/2014/main" id="{884DB52B-4D55-421A-85BD-632A623FB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71500"/>
            <a:ext cx="83534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kumimoji="1"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adjacency matrix of a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directed graph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Let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be a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directed graph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with |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|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Suppose that the vertices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are listed in an arbitrary order as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The adjacency matrix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(or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with respect to this listing of the vertices, is the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zero-one matrix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with 1 as its 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)th entry when there is an edge from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and 0 otherwise.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In other words, for an adjacency matrix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[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], </a:t>
            </a: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1 	      if 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is an edge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b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0	      otherwise.</a:t>
            </a:r>
          </a:p>
        </p:txBody>
      </p:sp>
      <p:sp>
        <p:nvSpPr>
          <p:cNvPr id="13317" name="Text Box 2">
            <a:extLst>
              <a:ext uri="{FF2B5EF4-FFF2-40B4-BE49-F238E27FC236}">
                <a16:creationId xmlns:a16="http://schemas.microsoft.com/office/drawing/2014/main" id="{A2C9082C-50E2-43CC-98BA-BBB1C7BB2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877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71587B2A-7DE5-4C30-BE26-AB2E3B6ED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D3CDEF-1A82-4E16-8FCC-38E79396676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C1C6171-5F7C-4593-8382-F3F4C0BD6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9797" name="Text Box 5">
            <a:extLst>
              <a:ext uri="{FF2B5EF4-FFF2-40B4-BE49-F238E27FC236}">
                <a16:creationId xmlns:a16="http://schemas.microsoft.com/office/drawing/2014/main" id="{60231294-D3FB-4BBB-9183-37E0B01FE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006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What is the adjacency matrix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 the following graph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based on the order of vertices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?</a:t>
            </a:r>
          </a:p>
        </p:txBody>
      </p:sp>
      <p:sp>
        <p:nvSpPr>
          <p:cNvPr id="2209798" name="Rectangle 6">
            <a:extLst>
              <a:ext uri="{FF2B5EF4-FFF2-40B4-BE49-F238E27FC236}">
                <a16:creationId xmlns:a16="http://schemas.microsoft.com/office/drawing/2014/main" id="{DC02FAFC-DECF-45B8-8B48-45F5422D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357563"/>
            <a:ext cx="495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endParaRPr lang="en-US" altLang="zh-CN" b="0" i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544799B-06F8-4C79-8BD8-6220A013825D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1365250"/>
            <a:ext cx="2362200" cy="1981200"/>
            <a:chOff x="3984" y="672"/>
            <a:chExt cx="1488" cy="1248"/>
          </a:xfrm>
        </p:grpSpPr>
        <p:sp>
          <p:nvSpPr>
            <p:cNvPr id="2209800" name="Text Box 8">
              <a:extLst>
                <a:ext uri="{FF2B5EF4-FFF2-40B4-BE49-F238E27FC236}">
                  <a16:creationId xmlns:a16="http://schemas.microsoft.com/office/drawing/2014/main" id="{83472FE1-A345-4CB9-A667-4CDDD31FA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4346" name="AutoShape 9">
              <a:extLst>
                <a:ext uri="{FF2B5EF4-FFF2-40B4-BE49-F238E27FC236}">
                  <a16:creationId xmlns:a16="http://schemas.microsoft.com/office/drawing/2014/main" id="{EE0003A0-358D-4429-8D8E-2F8D5CC67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4347" name="AutoShape 10">
              <a:extLst>
                <a:ext uri="{FF2B5EF4-FFF2-40B4-BE49-F238E27FC236}">
                  <a16:creationId xmlns:a16="http://schemas.microsoft.com/office/drawing/2014/main" id="{ED86AD97-8308-4042-B2A7-7667BDD30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4348" name="AutoShape 11">
              <a:extLst>
                <a:ext uri="{FF2B5EF4-FFF2-40B4-BE49-F238E27FC236}">
                  <a16:creationId xmlns:a16="http://schemas.microsoft.com/office/drawing/2014/main" id="{88D2E6A9-493B-4DE9-96DC-B5DE1EFC2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4349" name="AutoShape 12">
              <a:extLst>
                <a:ext uri="{FF2B5EF4-FFF2-40B4-BE49-F238E27FC236}">
                  <a16:creationId xmlns:a16="http://schemas.microsoft.com/office/drawing/2014/main" id="{6994248F-D282-424F-A923-06942D77C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14350" name="AutoShape 13">
              <a:extLst>
                <a:ext uri="{FF2B5EF4-FFF2-40B4-BE49-F238E27FC236}">
                  <a16:creationId xmlns:a16="http://schemas.microsoft.com/office/drawing/2014/main" id="{D8BACA19-81F5-4CA6-8106-9FA4635DA82E}"/>
                </a:ext>
              </a:extLst>
            </p:cNvPr>
            <p:cNvCxnSpPr>
              <a:cxnSpLocks noChangeShapeType="1"/>
              <a:stCxn id="14348" idx="1"/>
              <a:endCxn id="14349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AutoShape 14">
              <a:extLst>
                <a:ext uri="{FF2B5EF4-FFF2-40B4-BE49-F238E27FC236}">
                  <a16:creationId xmlns:a16="http://schemas.microsoft.com/office/drawing/2014/main" id="{1DC9BA16-167D-4D76-A5E8-462C3B641D5E}"/>
                </a:ext>
              </a:extLst>
            </p:cNvPr>
            <p:cNvCxnSpPr>
              <a:cxnSpLocks noChangeShapeType="1"/>
              <a:stCxn id="14347" idx="7"/>
              <a:endCxn id="14349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AutoShape 15">
              <a:extLst>
                <a:ext uri="{FF2B5EF4-FFF2-40B4-BE49-F238E27FC236}">
                  <a16:creationId xmlns:a16="http://schemas.microsoft.com/office/drawing/2014/main" id="{8A4AF903-8C47-4833-88C7-8DF7A08D04F1}"/>
                </a:ext>
              </a:extLst>
            </p:cNvPr>
            <p:cNvCxnSpPr>
              <a:cxnSpLocks noChangeShapeType="1"/>
              <a:stCxn id="14349" idx="4"/>
              <a:endCxn id="14346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AutoShape 16">
              <a:extLst>
                <a:ext uri="{FF2B5EF4-FFF2-40B4-BE49-F238E27FC236}">
                  <a16:creationId xmlns:a16="http://schemas.microsoft.com/office/drawing/2014/main" id="{78201D3C-7B7B-4962-B1F7-378235F83E51}"/>
                </a:ext>
              </a:extLst>
            </p:cNvPr>
            <p:cNvCxnSpPr>
              <a:cxnSpLocks noChangeShapeType="1"/>
              <a:stCxn id="14347" idx="6"/>
              <a:endCxn id="14348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AutoShape 17">
              <a:extLst>
                <a:ext uri="{FF2B5EF4-FFF2-40B4-BE49-F238E27FC236}">
                  <a16:creationId xmlns:a16="http://schemas.microsoft.com/office/drawing/2014/main" id="{A606E047-6DDB-4394-8F09-B528242C8F9F}"/>
                </a:ext>
              </a:extLst>
            </p:cNvPr>
            <p:cNvCxnSpPr>
              <a:cxnSpLocks noChangeShapeType="1"/>
              <a:stCxn id="14347" idx="5"/>
              <a:endCxn id="14346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9810" name="Text Box 18">
              <a:extLst>
                <a:ext uri="{FF2B5EF4-FFF2-40B4-BE49-F238E27FC236}">
                  <a16:creationId xmlns:a16="http://schemas.microsoft.com/office/drawing/2014/main" id="{0FDEEE4E-5C8D-4300-AB66-3A36ED548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09811" name="Text Box 19">
              <a:extLst>
                <a:ext uri="{FF2B5EF4-FFF2-40B4-BE49-F238E27FC236}">
                  <a16:creationId xmlns:a16="http://schemas.microsoft.com/office/drawing/2014/main" id="{43D6183B-125A-4955-B1D3-569620E78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09812" name="Text Box 20">
              <a:extLst>
                <a:ext uri="{FF2B5EF4-FFF2-40B4-BE49-F238E27FC236}">
                  <a16:creationId xmlns:a16="http://schemas.microsoft.com/office/drawing/2014/main" id="{B04F86B8-D195-40E1-8E88-846C0DAD0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4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graphicFrame>
        <p:nvGraphicFramePr>
          <p:cNvPr id="2209813" name="Object 21">
            <a:extLst>
              <a:ext uri="{FF2B5EF4-FFF2-40B4-BE49-F238E27FC236}">
                <a16:creationId xmlns:a16="http://schemas.microsoft.com/office/drawing/2014/main" id="{FF693C88-F570-445D-A865-740B1A0A1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3643313"/>
          <a:ext cx="259080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4" imgW="1119438" imgH="805113" progId="Equation.3">
                  <p:embed/>
                </p:oleObj>
              </mc:Choice>
              <mc:Fallback>
                <p:oleObj name="Equation" r:id="rId4" imgW="1119438" imgH="8051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643313"/>
                        <a:ext cx="2590800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2">
            <a:extLst>
              <a:ext uri="{FF2B5EF4-FFF2-40B4-BE49-F238E27FC236}">
                <a16:creationId xmlns:a16="http://schemas.microsoft.com/office/drawing/2014/main" id="{B1F9E1BC-ACB4-4DB9-B468-03C6FE91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9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0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0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0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9797" grpId="0" autoUpdateAnimBg="0"/>
      <p:bldP spid="220979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2F75E3F7-37BB-4264-B959-AD7FA0A840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C9254FD-E0E5-4D3B-90CF-3AEA637A19F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34B34BD-E223-4C8F-AC1C-E71A693D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10821" name="Text Box 5">
            <a:extLst>
              <a:ext uri="{FF2B5EF4-FFF2-40B4-BE49-F238E27FC236}">
                <a16:creationId xmlns:a16="http://schemas.microsoft.com/office/drawing/2014/main" id="{BA3837A1-BCB1-481D-893E-733E7A4C9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98500"/>
            <a:ext cx="83534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Question:</a:t>
            </a:r>
          </a:p>
          <a:p>
            <a:pPr eaLnBrk="1" hangingPunct="1">
              <a:spcBef>
                <a:spcPct val="3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is the sum of the entries in a row of the adjacency matrix for an undirected graph? 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4CC04BF-0AE6-4BC6-9A03-EFBFF38B21FF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2349500"/>
            <a:ext cx="2438400" cy="1981200"/>
            <a:chOff x="3984" y="672"/>
            <a:chExt cx="1536" cy="1248"/>
          </a:xfrm>
        </p:grpSpPr>
        <p:sp>
          <p:nvSpPr>
            <p:cNvPr id="2210823" name="Text Box 7">
              <a:extLst>
                <a:ext uri="{FF2B5EF4-FFF2-40B4-BE49-F238E27FC236}">
                  <a16:creationId xmlns:a16="http://schemas.microsoft.com/office/drawing/2014/main" id="{934BA736-6667-4E88-BCF5-0A7F43BE3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5369" name="AutoShape 8">
              <a:extLst>
                <a:ext uri="{FF2B5EF4-FFF2-40B4-BE49-F238E27FC236}">
                  <a16:creationId xmlns:a16="http://schemas.microsoft.com/office/drawing/2014/main" id="{59E44B7F-402D-467F-B3AC-842999FC4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5370" name="AutoShape 9">
              <a:extLst>
                <a:ext uri="{FF2B5EF4-FFF2-40B4-BE49-F238E27FC236}">
                  <a16:creationId xmlns:a16="http://schemas.microsoft.com/office/drawing/2014/main" id="{78ABBC7C-3514-433E-BDD4-142E6D2C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5371" name="AutoShape 10">
              <a:extLst>
                <a:ext uri="{FF2B5EF4-FFF2-40B4-BE49-F238E27FC236}">
                  <a16:creationId xmlns:a16="http://schemas.microsoft.com/office/drawing/2014/main" id="{21E851AA-B345-42F7-8156-938E71FC4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5372" name="AutoShape 11">
              <a:extLst>
                <a:ext uri="{FF2B5EF4-FFF2-40B4-BE49-F238E27FC236}">
                  <a16:creationId xmlns:a16="http://schemas.microsoft.com/office/drawing/2014/main" id="{FE2A1AC4-DDED-4573-9DA6-9D4B18D9A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15373" name="AutoShape 12">
              <a:extLst>
                <a:ext uri="{FF2B5EF4-FFF2-40B4-BE49-F238E27FC236}">
                  <a16:creationId xmlns:a16="http://schemas.microsoft.com/office/drawing/2014/main" id="{1632DA5A-6CFB-4331-B553-E683A7D290B8}"/>
                </a:ext>
              </a:extLst>
            </p:cNvPr>
            <p:cNvCxnSpPr>
              <a:cxnSpLocks noChangeShapeType="1"/>
              <a:stCxn id="15371" idx="1"/>
              <a:endCxn id="15372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13">
              <a:extLst>
                <a:ext uri="{FF2B5EF4-FFF2-40B4-BE49-F238E27FC236}">
                  <a16:creationId xmlns:a16="http://schemas.microsoft.com/office/drawing/2014/main" id="{A406F1C6-BDAB-47CB-B765-7701B69659B9}"/>
                </a:ext>
              </a:extLst>
            </p:cNvPr>
            <p:cNvCxnSpPr>
              <a:cxnSpLocks noChangeShapeType="1"/>
              <a:stCxn id="15370" idx="7"/>
              <a:endCxn id="15372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14">
              <a:extLst>
                <a:ext uri="{FF2B5EF4-FFF2-40B4-BE49-F238E27FC236}">
                  <a16:creationId xmlns:a16="http://schemas.microsoft.com/office/drawing/2014/main" id="{3D4A0ADE-D58F-46F7-978B-D125CC5A440A}"/>
                </a:ext>
              </a:extLst>
            </p:cNvPr>
            <p:cNvCxnSpPr>
              <a:cxnSpLocks noChangeShapeType="1"/>
              <a:stCxn id="15372" idx="4"/>
              <a:endCxn id="15369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15">
              <a:extLst>
                <a:ext uri="{FF2B5EF4-FFF2-40B4-BE49-F238E27FC236}">
                  <a16:creationId xmlns:a16="http://schemas.microsoft.com/office/drawing/2014/main" id="{563EF2AA-531B-4849-BB44-CFFABBD5844E}"/>
                </a:ext>
              </a:extLst>
            </p:cNvPr>
            <p:cNvCxnSpPr>
              <a:cxnSpLocks noChangeShapeType="1"/>
              <a:stCxn id="15370" idx="6"/>
              <a:endCxn id="15371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16">
              <a:extLst>
                <a:ext uri="{FF2B5EF4-FFF2-40B4-BE49-F238E27FC236}">
                  <a16:creationId xmlns:a16="http://schemas.microsoft.com/office/drawing/2014/main" id="{87CF43C1-B85F-4068-81CA-D4AE6B52A778}"/>
                </a:ext>
              </a:extLst>
            </p:cNvPr>
            <p:cNvCxnSpPr>
              <a:cxnSpLocks noChangeShapeType="1"/>
              <a:stCxn id="15370" idx="5"/>
              <a:endCxn id="15369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0833" name="Text Box 17">
              <a:extLst>
                <a:ext uri="{FF2B5EF4-FFF2-40B4-BE49-F238E27FC236}">
                  <a16:creationId xmlns:a16="http://schemas.microsoft.com/office/drawing/2014/main" id="{74E4D44F-3277-45E7-B254-E878BF399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15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10834" name="Text Box 18">
              <a:extLst>
                <a:ext uri="{FF2B5EF4-FFF2-40B4-BE49-F238E27FC236}">
                  <a16:creationId xmlns:a16="http://schemas.microsoft.com/office/drawing/2014/main" id="{1E40BC7F-EBB1-401B-96CC-203FD3207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10835" name="Text Box 19">
              <a:extLst>
                <a:ext uri="{FF2B5EF4-FFF2-40B4-BE49-F238E27FC236}">
                  <a16:creationId xmlns:a16="http://schemas.microsoft.com/office/drawing/2014/main" id="{9EDBF47F-E65F-4FBA-933D-4568315CE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4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cxnSp>
          <p:nvCxnSpPr>
            <p:cNvPr id="15381" name="AutoShape 20">
              <a:extLst>
                <a:ext uri="{FF2B5EF4-FFF2-40B4-BE49-F238E27FC236}">
                  <a16:creationId xmlns:a16="http://schemas.microsoft.com/office/drawing/2014/main" id="{9643638C-5E64-4528-8E8F-4482F612CB47}"/>
                </a:ext>
              </a:extLst>
            </p:cNvPr>
            <p:cNvCxnSpPr>
              <a:cxnSpLocks noChangeShapeType="1"/>
              <a:stCxn id="15370" idx="0"/>
              <a:endCxn id="15372" idx="2"/>
            </p:cNvCxnSpPr>
            <p:nvPr/>
          </p:nvCxnSpPr>
          <p:spPr bwMode="auto">
            <a:xfrm rot="-5400000">
              <a:off x="4176" y="1008"/>
              <a:ext cx="432" cy="240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21">
              <a:extLst>
                <a:ext uri="{FF2B5EF4-FFF2-40B4-BE49-F238E27FC236}">
                  <a16:creationId xmlns:a16="http://schemas.microsoft.com/office/drawing/2014/main" id="{E26D8D19-D750-4D95-BF4C-D67ED9A2A995}"/>
                </a:ext>
              </a:extLst>
            </p:cNvPr>
            <p:cNvCxnSpPr>
              <a:cxnSpLocks noChangeShapeType="1"/>
              <a:stCxn id="15370" idx="4"/>
              <a:endCxn id="15369" idx="2"/>
            </p:cNvCxnSpPr>
            <p:nvPr/>
          </p:nvCxnSpPr>
          <p:spPr bwMode="auto">
            <a:xfrm rot="16200000" flipH="1">
              <a:off x="4440" y="1272"/>
              <a:ext cx="336" cy="672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22">
              <a:extLst>
                <a:ext uri="{FF2B5EF4-FFF2-40B4-BE49-F238E27FC236}">
                  <a16:creationId xmlns:a16="http://schemas.microsoft.com/office/drawing/2014/main" id="{32E587B6-81FD-4330-8FB6-91E68A77753F}"/>
                </a:ext>
              </a:extLst>
            </p:cNvPr>
            <p:cNvCxnSpPr>
              <a:cxnSpLocks noChangeShapeType="1"/>
              <a:stCxn id="15370" idx="6"/>
              <a:endCxn id="15369" idx="1"/>
            </p:cNvCxnSpPr>
            <p:nvPr/>
          </p:nvCxnSpPr>
          <p:spPr bwMode="auto">
            <a:xfrm>
              <a:off x="4320" y="1392"/>
              <a:ext cx="638" cy="350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23">
              <a:extLst>
                <a:ext uri="{FF2B5EF4-FFF2-40B4-BE49-F238E27FC236}">
                  <a16:creationId xmlns:a16="http://schemas.microsoft.com/office/drawing/2014/main" id="{4BA4096A-4C38-4333-A822-D53A0EBEA28C}"/>
                </a:ext>
              </a:extLst>
            </p:cNvPr>
            <p:cNvCxnSpPr>
              <a:cxnSpLocks noChangeShapeType="1"/>
              <a:stCxn id="15371" idx="6"/>
              <a:endCxn id="15371" idx="1"/>
            </p:cNvCxnSpPr>
            <p:nvPr/>
          </p:nvCxnSpPr>
          <p:spPr bwMode="auto">
            <a:xfrm flipH="1" flipV="1">
              <a:off x="4958" y="1166"/>
              <a:ext cx="82" cy="34"/>
            </a:xfrm>
            <a:prstGeom prst="curvedConnector4">
              <a:avLst>
                <a:gd name="adj1" fmla="val -175611"/>
                <a:gd name="adj2" fmla="val 564704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210840" name="Object 24">
            <a:extLst>
              <a:ext uri="{FF2B5EF4-FFF2-40B4-BE49-F238E27FC236}">
                <a16:creationId xmlns:a16="http://schemas.microsoft.com/office/drawing/2014/main" id="{613F12EA-D79A-47E5-9D40-9F69900F2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2420938"/>
          <a:ext cx="259080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4" imgW="1119438" imgH="805113" progId="Equation.3">
                  <p:embed/>
                </p:oleObj>
              </mc:Choice>
              <mc:Fallback>
                <p:oleObj name="Equation" r:id="rId4" imgW="1119438" imgH="8051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420938"/>
                        <a:ext cx="2590800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2">
            <a:extLst>
              <a:ext uri="{FF2B5EF4-FFF2-40B4-BE49-F238E27FC236}">
                <a16:creationId xmlns:a16="http://schemas.microsoft.com/office/drawing/2014/main" id="{0C118AF3-BFDC-4431-A178-F58145F0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0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1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0821" grpId="0" build="p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2611</Words>
  <Application>Microsoft Office PowerPoint</Application>
  <PresentationFormat>全屏显示(4:3)</PresentationFormat>
  <Paragraphs>399</Paragraphs>
  <Slides>39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Arial Unicode MS</vt:lpstr>
      <vt:lpstr>cajcd fnta1</vt:lpstr>
      <vt:lpstr>Monotype Sorts</vt:lpstr>
      <vt:lpstr>楷体_GB2312</vt:lpstr>
      <vt:lpstr>宋体</vt:lpstr>
      <vt:lpstr>Arial</vt:lpstr>
      <vt:lpstr>Symbol</vt:lpstr>
      <vt:lpstr>Times New Roman</vt:lpstr>
      <vt:lpstr>Webdings</vt:lpstr>
      <vt:lpstr>Wingdings</vt:lpstr>
      <vt:lpstr>Double Lines</vt:lpstr>
      <vt:lpstr>Clip</vt:lpstr>
      <vt:lpstr>公式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2022-05-06T05:29:29Z</dcterms:created>
  <dcterms:modified xsi:type="dcterms:W3CDTF">2022-05-06T05:31:31Z</dcterms:modified>
</cp:coreProperties>
</file>