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7"/>
  </p:notesMasterIdLst>
  <p:handoutMasterIdLst>
    <p:handoutMasterId r:id="rId28"/>
  </p:handoutMasterIdLst>
  <p:sldIdLst>
    <p:sldId id="526" r:id="rId2"/>
    <p:sldId id="501" r:id="rId3"/>
    <p:sldId id="502" r:id="rId4"/>
    <p:sldId id="503" r:id="rId5"/>
    <p:sldId id="504" r:id="rId6"/>
    <p:sldId id="505" r:id="rId7"/>
    <p:sldId id="506" r:id="rId8"/>
    <p:sldId id="509" r:id="rId9"/>
    <p:sldId id="510" r:id="rId10"/>
    <p:sldId id="511" r:id="rId11"/>
    <p:sldId id="512" r:id="rId12"/>
    <p:sldId id="513" r:id="rId13"/>
    <p:sldId id="514" r:id="rId14"/>
    <p:sldId id="529" r:id="rId15"/>
    <p:sldId id="515" r:id="rId16"/>
    <p:sldId id="516" r:id="rId17"/>
    <p:sldId id="517" r:id="rId18"/>
    <p:sldId id="518" r:id="rId19"/>
    <p:sldId id="528" r:id="rId20"/>
    <p:sldId id="519" r:id="rId21"/>
    <p:sldId id="520" r:id="rId22"/>
    <p:sldId id="521" r:id="rId23"/>
    <p:sldId id="522" r:id="rId24"/>
    <p:sldId id="523" r:id="rId25"/>
    <p:sldId id="527" r:id="rId26"/>
  </p:sldIdLst>
  <p:sldSz cx="9144000" cy="6858000" type="screen4x3"/>
  <p:notesSz cx="6815138" cy="9942513"/>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49">
          <p15:clr>
            <a:srgbClr val="A4A3A4"/>
          </p15:clr>
        </p15:guide>
        <p15:guide id="2" pos="28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9900CC"/>
    <a:srgbClr val="6600CC"/>
    <a:srgbClr val="FF3300"/>
    <a:srgbClr val="33CC33"/>
    <a:srgbClr val="FF6600"/>
    <a:srgbClr val="CC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3" autoAdjust="0"/>
    <p:restoredTop sz="75566" autoAdjust="0"/>
  </p:normalViewPr>
  <p:slideViewPr>
    <p:cSldViewPr>
      <p:cViewPr varScale="1">
        <p:scale>
          <a:sx n="78" d="100"/>
          <a:sy n="78" d="100"/>
        </p:scale>
        <p:origin x="1557"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36"/>
    </p:cViewPr>
  </p:sorterViewPr>
  <p:notesViewPr>
    <p:cSldViewPr>
      <p:cViewPr varScale="1">
        <p:scale>
          <a:sx n="39" d="100"/>
          <a:sy n="39" d="100"/>
        </p:scale>
        <p:origin x="-922" y="-83"/>
      </p:cViewPr>
      <p:guideLst>
        <p:guide orient="horz" pos="2349"/>
        <p:guide pos="28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ECFF1E6-8039-4DC7-A8F9-E57AF20F8FD2}"/>
              </a:ext>
            </a:extLst>
          </p:cNvPr>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FA479B05-D0BD-4484-AEB0-9C73CE56FC7A}"/>
              </a:ext>
            </a:extLst>
          </p:cNvPr>
          <p:cNvSpPr>
            <a:spLocks noGrp="1" noChangeArrowheads="1"/>
          </p:cNvSpPr>
          <p:nvPr>
            <p:ph type="dt" idx="1"/>
          </p:nvPr>
        </p:nvSpPr>
        <p:spPr bwMode="auto">
          <a:xfrm>
            <a:off x="3862388"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52439968-F588-4221-BF89-18D64B4D5F48}"/>
              </a:ext>
            </a:extLst>
          </p:cNvPr>
          <p:cNvSpPr>
            <a:spLocks noGrp="1" noRot="1" noChangeAspect="1" noChangeArrowheads="1" noTextEdit="1"/>
          </p:cNvSpPr>
          <p:nvPr>
            <p:ph type="sldImg" idx="2"/>
          </p:nvPr>
        </p:nvSpPr>
        <p:spPr bwMode="auto">
          <a:xfrm>
            <a:off x="931863" y="752475"/>
            <a:ext cx="4953000" cy="3714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791F886-E0C1-40EA-800B-9E7E835C2229}"/>
              </a:ext>
            </a:extLst>
          </p:cNvPr>
          <p:cNvSpPr>
            <a:spLocks noGrp="1" noChangeArrowheads="1"/>
          </p:cNvSpPr>
          <p:nvPr>
            <p:ph type="body" sz="quarter" idx="3"/>
          </p:nvPr>
        </p:nvSpPr>
        <p:spPr bwMode="auto">
          <a:xfrm>
            <a:off x="908050" y="4722813"/>
            <a:ext cx="4999038" cy="44735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C9F0A6B5-85E1-448B-83CE-5D6C5CF38D55}"/>
              </a:ext>
            </a:extLst>
          </p:cNvPr>
          <p:cNvSpPr>
            <a:spLocks noGrp="1" noChangeArrowheads="1"/>
          </p:cNvSpPr>
          <p:nvPr>
            <p:ph type="ftr" sz="quarter" idx="4"/>
          </p:nvPr>
        </p:nvSpPr>
        <p:spPr bwMode="auto">
          <a:xfrm>
            <a:off x="0"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AB975627-517A-42BE-A0ED-2F602F19F912}"/>
              </a:ext>
            </a:extLst>
          </p:cNvPr>
          <p:cNvSpPr>
            <a:spLocks noGrp="1" noChangeArrowheads="1"/>
          </p:cNvSpPr>
          <p:nvPr>
            <p:ph type="sldNum" sz="quarter" idx="5"/>
          </p:nvPr>
        </p:nvSpPr>
        <p:spPr bwMode="auto">
          <a:xfrm>
            <a:off x="3862388"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atin typeface="Arial" panose="020B0604020202020204" pitchFamily="34" charset="0"/>
                <a:ea typeface="宋体" panose="02010600030101010101" pitchFamily="2" charset="-122"/>
              </a:defRPr>
            </a:lvl1pPr>
          </a:lstStyle>
          <a:p>
            <a:pPr>
              <a:defRPr/>
            </a:pPr>
            <a:fld id="{9F8E5207-BBD4-4D30-B8DF-D4C3496D369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6964C57-8447-4B6D-B160-28BEF42D64C7}"/>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1DC370BE-8BDD-4846-BEDC-BB1C4F979D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8" name="灯片编号占位符 3">
            <a:extLst>
              <a:ext uri="{FF2B5EF4-FFF2-40B4-BE49-F238E27FC236}">
                <a16:creationId xmlns:a16="http://schemas.microsoft.com/office/drawing/2014/main" id="{ADDDAFA9-74A2-4634-9956-68B17BE850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8C30F82-10C9-4C3E-A0AC-759A74EB8821}" type="slidenum">
              <a:rPr lang="zh-CN" altLang="en-US" sz="1000" b="0" smtClean="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EB00F7F-C105-4CD7-931D-C399136CE145}"/>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BE7BD273-AAE9-425F-A6D1-FCC5928C0A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9381FC83-B465-4461-A791-2DCB84FC63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49F9834-C777-4A23-BB81-5C21D1291C19}" type="slidenum">
              <a:rPr lang="zh-CN" altLang="en-US" sz="1000" b="0" smtClean="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8687064-9B30-4460-8A2E-F5B45C7F5E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93D396-4C48-45F1-97F8-F5EBF02E3C2B}"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A2E20066-7BF1-476B-9941-09710192E946}"/>
              </a:ext>
            </a:extLst>
          </p:cNvPr>
          <p:cNvSpPr>
            <a:spLocks noGrp="1" noRot="1" noChangeAspect="1" noChangeArrowheads="1" noTextEdit="1"/>
          </p:cNvSpPr>
          <p:nvPr>
            <p:ph type="sldImg"/>
          </p:nvPr>
        </p:nvSpPr>
        <p:spPr>
          <a:xfrm>
            <a:off x="923925" y="746125"/>
            <a:ext cx="4970463" cy="3727450"/>
          </a:xfrm>
          <a:ln/>
        </p:spPr>
      </p:sp>
      <p:sp>
        <p:nvSpPr>
          <p:cNvPr id="41988" name="Rectangle 3">
            <a:extLst>
              <a:ext uri="{FF2B5EF4-FFF2-40B4-BE49-F238E27FC236}">
                <a16:creationId xmlns:a16="http://schemas.microsoft.com/office/drawing/2014/main" id="{A28107C0-BDE8-427C-A171-38DFB442051B}"/>
              </a:ext>
            </a:extLst>
          </p:cNvPr>
          <p:cNvSpPr>
            <a:spLocks noGrp="1" noChangeArrowheads="1"/>
          </p:cNvSpPr>
          <p:nvPr>
            <p:ph type="body" idx="1"/>
          </p:nvPr>
        </p:nvSpPr>
        <p:spPr>
          <a:xfrm>
            <a:off x="681038" y="4722813"/>
            <a:ext cx="5453062"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AB6E36E0-7684-4997-8631-0A57606B94C9}"/>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70D846F9-3069-46BB-828B-FD2175DA96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196" name="灯片编号占位符 3">
            <a:extLst>
              <a:ext uri="{FF2B5EF4-FFF2-40B4-BE49-F238E27FC236}">
                <a16:creationId xmlns:a16="http://schemas.microsoft.com/office/drawing/2014/main" id="{61E553C4-B83D-48B1-B898-9D3766E6BB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DDF33A-222F-41DA-8667-86AF5E61B6F1}" type="slidenum">
              <a:rPr lang="zh-CN" altLang="en-US" sz="1000" b="0" smtClean="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137F74D-84B9-44E4-AF0A-756A63F4E993}"/>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5923C373-8CA9-4E7D-982A-3E94D5461D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 name="灯片编号占位符 3">
            <a:extLst>
              <a:ext uri="{FF2B5EF4-FFF2-40B4-BE49-F238E27FC236}">
                <a16:creationId xmlns:a16="http://schemas.microsoft.com/office/drawing/2014/main" id="{563962A1-9F54-4B07-BE6D-84B39F1C3C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540BA7-C4F7-4FDA-A77B-7180A7FDA9AC}" type="slidenum">
              <a:rPr lang="zh-CN" altLang="en-US" sz="1000" b="0" smtClean="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9075D58-BF02-4FBE-BDFA-E819F6E76888}"/>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48404F82-01CE-4D11-9540-9DC31EE646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 name="灯片编号占位符 3">
            <a:extLst>
              <a:ext uri="{FF2B5EF4-FFF2-40B4-BE49-F238E27FC236}">
                <a16:creationId xmlns:a16="http://schemas.microsoft.com/office/drawing/2014/main" id="{6F27D98F-90E9-40CC-9289-93ACC8B07E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B0CFC34-4BC8-4577-BEC8-B0EA9FDB3B8D}" type="slidenum">
              <a:rPr lang="zh-CN" altLang="en-US" sz="1000" b="0" smtClean="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D7D9FF5F-972B-4281-A9A5-6ABB523ADD36}"/>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B16DC574-7683-4E87-BC03-304C029C41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0" name="灯片编号占位符 3">
            <a:extLst>
              <a:ext uri="{FF2B5EF4-FFF2-40B4-BE49-F238E27FC236}">
                <a16:creationId xmlns:a16="http://schemas.microsoft.com/office/drawing/2014/main" id="{ABE6DE45-4CC1-4A47-9316-D5428CA747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2EBDD88-06AB-4160-A2BB-41F1344F399D}" type="slidenum">
              <a:rPr lang="zh-CN" altLang="en-US" sz="1000" b="0" smtClean="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F97EF67-56D8-47A0-AA46-91B7540AEA29}"/>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1949573D-8B3E-4749-867B-613F6A1B66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a:extLst>
              <a:ext uri="{FF2B5EF4-FFF2-40B4-BE49-F238E27FC236}">
                <a16:creationId xmlns:a16="http://schemas.microsoft.com/office/drawing/2014/main" id="{FB2389B0-33DF-4FBB-A42A-43CBE7F3BF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80412AD-96BE-4B53-BFD1-4D3546983686}" type="slidenum">
              <a:rPr lang="zh-CN" altLang="en-US" sz="1000" b="0" smtClean="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B6DDFBCE-1550-4305-8BB0-6B9DF1F08B2C}"/>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55C4E93C-F5ED-47C2-AA85-5BE622A75B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a:extLst>
              <a:ext uri="{FF2B5EF4-FFF2-40B4-BE49-F238E27FC236}">
                <a16:creationId xmlns:a16="http://schemas.microsoft.com/office/drawing/2014/main" id="{1054F77E-6C73-4127-BD65-592ACE8187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30705CB-046D-4CBE-8D62-A930BCD74C91}" type="slidenum">
              <a:rPr lang="zh-CN" altLang="en-US" sz="1000" b="0" smtClean="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2184CD1-37FC-4991-875A-650BF94487E7}"/>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9A0733B0-CECF-4397-B501-4E6D0910F6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6" name="灯片编号占位符 3">
            <a:extLst>
              <a:ext uri="{FF2B5EF4-FFF2-40B4-BE49-F238E27FC236}">
                <a16:creationId xmlns:a16="http://schemas.microsoft.com/office/drawing/2014/main" id="{6650A41D-D31B-441E-8FAB-D30D63940C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7EEFB82-BB6A-4BF7-BF51-D7D651F14050}" type="slidenum">
              <a:rPr lang="zh-CN" altLang="en-US" sz="1000" b="0" smtClean="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CEC5925A-E773-48E4-9F8A-3FA690991128}"/>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59301AC9-3692-46F7-8E2F-31E8DDFF34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a:extLst>
              <a:ext uri="{FF2B5EF4-FFF2-40B4-BE49-F238E27FC236}">
                <a16:creationId xmlns:a16="http://schemas.microsoft.com/office/drawing/2014/main" id="{02A02BE1-5C7C-419E-B269-609ADB818C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28C27F1-2601-4D3E-94A0-6661612B0BD7}" type="slidenum">
              <a:rPr lang="zh-CN" altLang="en-US" sz="1000" b="0" smtClean="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7407BB05-EA3C-44DF-A69A-1B21BB50378A}"/>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66AC5235-BD69-459B-929B-33B1F5520EB5}"/>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47466BF8-26C6-4E62-8B99-48E0A350CFE5}"/>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21501F7E-53F1-4492-A6AF-A658C50362E4}"/>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C8B8915E-7B0A-48A6-BD24-BAF3AA23CCBA}"/>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C6946C5C-8C8D-4AB9-9115-F4F41D7C2565}"/>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E3AB6BE7-092E-4727-B031-9B7F3AEF0ACF}" type="slidenum">
              <a:rPr lang="zh-CN" altLang="en-US"/>
              <a:pPr>
                <a:defRPr/>
              </a:pPr>
              <a:t>‹#›</a:t>
            </a:fld>
            <a:endParaRPr lang="en-US" altLang="zh-CN"/>
          </a:p>
        </p:txBody>
      </p:sp>
    </p:spTree>
    <p:extLst>
      <p:ext uri="{BB962C8B-B14F-4D97-AF65-F5344CB8AC3E}">
        <p14:creationId xmlns:p14="http://schemas.microsoft.com/office/powerpoint/2010/main" val="327753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93592658-524C-47EB-8B6A-451A9B891855}"/>
              </a:ext>
            </a:extLst>
          </p:cNvPr>
          <p:cNvSpPr>
            <a:spLocks noGrp="1" noChangeArrowheads="1"/>
          </p:cNvSpPr>
          <p:nvPr>
            <p:ph type="sldNum" sz="quarter" idx="10"/>
          </p:nvPr>
        </p:nvSpPr>
        <p:spPr>
          <a:ln/>
        </p:spPr>
        <p:txBody>
          <a:bodyPr/>
          <a:lstStyle>
            <a:lvl1pPr>
              <a:defRPr/>
            </a:lvl1pPr>
          </a:lstStyle>
          <a:p>
            <a:pPr>
              <a:defRPr/>
            </a:pPr>
            <a:fld id="{23BBD618-178C-48AA-839B-EAA32074084F}" type="slidenum">
              <a:rPr lang="zh-CN" altLang="en-US"/>
              <a:pPr>
                <a:defRPr/>
              </a:pPr>
              <a:t>‹#›</a:t>
            </a:fld>
            <a:endParaRPr lang="en-US" altLang="zh-CN"/>
          </a:p>
        </p:txBody>
      </p:sp>
    </p:spTree>
    <p:extLst>
      <p:ext uri="{BB962C8B-B14F-4D97-AF65-F5344CB8AC3E}">
        <p14:creationId xmlns:p14="http://schemas.microsoft.com/office/powerpoint/2010/main" val="352403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C1FCB2DD-CDEA-4281-BE90-F10D4D9A63E1}"/>
              </a:ext>
            </a:extLst>
          </p:cNvPr>
          <p:cNvSpPr>
            <a:spLocks noGrp="1" noChangeArrowheads="1"/>
          </p:cNvSpPr>
          <p:nvPr>
            <p:ph type="sldNum" sz="quarter" idx="10"/>
          </p:nvPr>
        </p:nvSpPr>
        <p:spPr>
          <a:ln/>
        </p:spPr>
        <p:txBody>
          <a:bodyPr/>
          <a:lstStyle>
            <a:lvl1pPr>
              <a:defRPr/>
            </a:lvl1pPr>
          </a:lstStyle>
          <a:p>
            <a:pPr>
              <a:defRPr/>
            </a:pPr>
            <a:fld id="{80BF98E0-FA44-4112-9C43-03BE2DD5BC62}" type="slidenum">
              <a:rPr lang="zh-CN" altLang="en-US"/>
              <a:pPr>
                <a:defRPr/>
              </a:pPr>
              <a:t>‹#›</a:t>
            </a:fld>
            <a:endParaRPr lang="en-US" altLang="zh-CN"/>
          </a:p>
        </p:txBody>
      </p:sp>
    </p:spTree>
    <p:extLst>
      <p:ext uri="{BB962C8B-B14F-4D97-AF65-F5344CB8AC3E}">
        <p14:creationId xmlns:p14="http://schemas.microsoft.com/office/powerpoint/2010/main" val="55494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6C14A1D-8A26-4BF8-94AC-6BCE988A2529}"/>
              </a:ext>
            </a:extLst>
          </p:cNvPr>
          <p:cNvSpPr>
            <a:spLocks noGrp="1" noChangeArrowheads="1"/>
          </p:cNvSpPr>
          <p:nvPr>
            <p:ph type="sldNum" sz="quarter" idx="10"/>
          </p:nvPr>
        </p:nvSpPr>
        <p:spPr>
          <a:ln/>
        </p:spPr>
        <p:txBody>
          <a:bodyPr/>
          <a:lstStyle>
            <a:lvl1pPr>
              <a:defRPr/>
            </a:lvl1pPr>
          </a:lstStyle>
          <a:p>
            <a:pPr>
              <a:defRPr/>
            </a:pPr>
            <a:fld id="{42C6D77B-72B6-4526-AD19-E53206441191}" type="slidenum">
              <a:rPr lang="zh-CN" altLang="en-US"/>
              <a:pPr>
                <a:defRPr/>
              </a:pPr>
              <a:t>‹#›</a:t>
            </a:fld>
            <a:endParaRPr lang="en-US" altLang="zh-CN"/>
          </a:p>
        </p:txBody>
      </p:sp>
    </p:spTree>
    <p:extLst>
      <p:ext uri="{BB962C8B-B14F-4D97-AF65-F5344CB8AC3E}">
        <p14:creationId xmlns:p14="http://schemas.microsoft.com/office/powerpoint/2010/main" val="137371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68557107-0403-4736-9D08-BD8652B233F8}"/>
              </a:ext>
            </a:extLst>
          </p:cNvPr>
          <p:cNvSpPr>
            <a:spLocks noGrp="1" noChangeArrowheads="1"/>
          </p:cNvSpPr>
          <p:nvPr>
            <p:ph type="sldNum" sz="quarter" idx="10"/>
          </p:nvPr>
        </p:nvSpPr>
        <p:spPr>
          <a:ln/>
        </p:spPr>
        <p:txBody>
          <a:bodyPr/>
          <a:lstStyle>
            <a:lvl1pPr>
              <a:defRPr/>
            </a:lvl1pPr>
          </a:lstStyle>
          <a:p>
            <a:pPr>
              <a:defRPr/>
            </a:pPr>
            <a:fld id="{7E8F7767-49E8-446F-9595-837B9F00CC19}" type="slidenum">
              <a:rPr lang="zh-CN" altLang="en-US"/>
              <a:pPr>
                <a:defRPr/>
              </a:pPr>
              <a:t>‹#›</a:t>
            </a:fld>
            <a:endParaRPr lang="en-US" altLang="zh-CN"/>
          </a:p>
        </p:txBody>
      </p:sp>
    </p:spTree>
    <p:extLst>
      <p:ext uri="{BB962C8B-B14F-4D97-AF65-F5344CB8AC3E}">
        <p14:creationId xmlns:p14="http://schemas.microsoft.com/office/powerpoint/2010/main" val="150238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FA63D222-D095-45E5-82E6-202833925338}"/>
              </a:ext>
            </a:extLst>
          </p:cNvPr>
          <p:cNvSpPr>
            <a:spLocks noGrp="1" noChangeArrowheads="1"/>
          </p:cNvSpPr>
          <p:nvPr>
            <p:ph type="sldNum" sz="quarter" idx="10"/>
          </p:nvPr>
        </p:nvSpPr>
        <p:spPr>
          <a:ln/>
        </p:spPr>
        <p:txBody>
          <a:bodyPr/>
          <a:lstStyle>
            <a:lvl1pPr>
              <a:defRPr/>
            </a:lvl1pPr>
          </a:lstStyle>
          <a:p>
            <a:pPr>
              <a:defRPr/>
            </a:pPr>
            <a:fld id="{13B42A44-E8EE-4EF4-A82E-6A5855C80DA2}" type="slidenum">
              <a:rPr lang="zh-CN" altLang="en-US"/>
              <a:pPr>
                <a:defRPr/>
              </a:pPr>
              <a:t>‹#›</a:t>
            </a:fld>
            <a:endParaRPr lang="en-US" altLang="zh-CN"/>
          </a:p>
        </p:txBody>
      </p:sp>
    </p:spTree>
    <p:extLst>
      <p:ext uri="{BB962C8B-B14F-4D97-AF65-F5344CB8AC3E}">
        <p14:creationId xmlns:p14="http://schemas.microsoft.com/office/powerpoint/2010/main" val="379366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84A38104-08EF-43AD-A2B9-0F003A538102}"/>
              </a:ext>
            </a:extLst>
          </p:cNvPr>
          <p:cNvSpPr>
            <a:spLocks noGrp="1" noChangeArrowheads="1"/>
          </p:cNvSpPr>
          <p:nvPr>
            <p:ph type="sldNum" sz="quarter" idx="10"/>
          </p:nvPr>
        </p:nvSpPr>
        <p:spPr>
          <a:ln/>
        </p:spPr>
        <p:txBody>
          <a:bodyPr/>
          <a:lstStyle>
            <a:lvl1pPr>
              <a:defRPr/>
            </a:lvl1pPr>
          </a:lstStyle>
          <a:p>
            <a:pPr>
              <a:defRPr/>
            </a:pPr>
            <a:fld id="{7304D526-8F06-4E11-849F-BFAEB6D5BC76}" type="slidenum">
              <a:rPr lang="zh-CN" altLang="en-US"/>
              <a:pPr>
                <a:defRPr/>
              </a:pPr>
              <a:t>‹#›</a:t>
            </a:fld>
            <a:endParaRPr lang="en-US" altLang="zh-CN"/>
          </a:p>
        </p:txBody>
      </p:sp>
    </p:spTree>
    <p:extLst>
      <p:ext uri="{BB962C8B-B14F-4D97-AF65-F5344CB8AC3E}">
        <p14:creationId xmlns:p14="http://schemas.microsoft.com/office/powerpoint/2010/main" val="314105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C0A97029-1ABF-4E9F-8488-687871CB7738}"/>
              </a:ext>
            </a:extLst>
          </p:cNvPr>
          <p:cNvSpPr>
            <a:spLocks noGrp="1" noChangeArrowheads="1"/>
          </p:cNvSpPr>
          <p:nvPr>
            <p:ph type="sldNum" sz="quarter" idx="10"/>
          </p:nvPr>
        </p:nvSpPr>
        <p:spPr>
          <a:ln/>
        </p:spPr>
        <p:txBody>
          <a:bodyPr/>
          <a:lstStyle>
            <a:lvl1pPr>
              <a:defRPr/>
            </a:lvl1pPr>
          </a:lstStyle>
          <a:p>
            <a:pPr>
              <a:defRPr/>
            </a:pPr>
            <a:fld id="{31D7DDF2-C8AE-49F7-9443-C4932497C59D}" type="slidenum">
              <a:rPr lang="zh-CN" altLang="en-US"/>
              <a:pPr>
                <a:defRPr/>
              </a:pPr>
              <a:t>‹#›</a:t>
            </a:fld>
            <a:endParaRPr lang="en-US" altLang="zh-CN"/>
          </a:p>
        </p:txBody>
      </p:sp>
    </p:spTree>
    <p:extLst>
      <p:ext uri="{BB962C8B-B14F-4D97-AF65-F5344CB8AC3E}">
        <p14:creationId xmlns:p14="http://schemas.microsoft.com/office/powerpoint/2010/main" val="51110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890A281-6367-49D3-9DE2-522B8487E640}"/>
              </a:ext>
            </a:extLst>
          </p:cNvPr>
          <p:cNvSpPr>
            <a:spLocks noGrp="1" noChangeArrowheads="1"/>
          </p:cNvSpPr>
          <p:nvPr>
            <p:ph type="sldNum" sz="quarter" idx="10"/>
          </p:nvPr>
        </p:nvSpPr>
        <p:spPr>
          <a:ln/>
        </p:spPr>
        <p:txBody>
          <a:bodyPr/>
          <a:lstStyle>
            <a:lvl1pPr>
              <a:defRPr/>
            </a:lvl1pPr>
          </a:lstStyle>
          <a:p>
            <a:pPr>
              <a:defRPr/>
            </a:pPr>
            <a:fld id="{D2D8436E-1C63-43F1-A877-30EBAF55B84A}" type="slidenum">
              <a:rPr lang="zh-CN" altLang="en-US"/>
              <a:pPr>
                <a:defRPr/>
              </a:pPr>
              <a:t>‹#›</a:t>
            </a:fld>
            <a:endParaRPr lang="en-US" altLang="zh-CN"/>
          </a:p>
        </p:txBody>
      </p:sp>
    </p:spTree>
    <p:extLst>
      <p:ext uri="{BB962C8B-B14F-4D97-AF65-F5344CB8AC3E}">
        <p14:creationId xmlns:p14="http://schemas.microsoft.com/office/powerpoint/2010/main" val="343282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10707AED-1D39-471F-BF1C-7627B8C73489}"/>
              </a:ext>
            </a:extLst>
          </p:cNvPr>
          <p:cNvSpPr>
            <a:spLocks noGrp="1" noChangeArrowheads="1"/>
          </p:cNvSpPr>
          <p:nvPr>
            <p:ph type="sldNum" sz="quarter" idx="10"/>
          </p:nvPr>
        </p:nvSpPr>
        <p:spPr>
          <a:ln/>
        </p:spPr>
        <p:txBody>
          <a:bodyPr/>
          <a:lstStyle>
            <a:lvl1pPr>
              <a:defRPr/>
            </a:lvl1pPr>
          </a:lstStyle>
          <a:p>
            <a:pPr>
              <a:defRPr/>
            </a:pPr>
            <a:fld id="{EC0186AE-7FB3-4652-A9CB-25AFAFFC91BD}" type="slidenum">
              <a:rPr lang="zh-CN" altLang="en-US"/>
              <a:pPr>
                <a:defRPr/>
              </a:pPr>
              <a:t>‹#›</a:t>
            </a:fld>
            <a:endParaRPr lang="en-US" altLang="zh-CN"/>
          </a:p>
        </p:txBody>
      </p:sp>
    </p:spTree>
    <p:extLst>
      <p:ext uri="{BB962C8B-B14F-4D97-AF65-F5344CB8AC3E}">
        <p14:creationId xmlns:p14="http://schemas.microsoft.com/office/powerpoint/2010/main" val="156270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F2840152-4CB9-42E0-8677-4B6DCEE28510}"/>
              </a:ext>
            </a:extLst>
          </p:cNvPr>
          <p:cNvSpPr>
            <a:spLocks noGrp="1" noChangeArrowheads="1"/>
          </p:cNvSpPr>
          <p:nvPr>
            <p:ph type="sldNum" sz="quarter" idx="10"/>
          </p:nvPr>
        </p:nvSpPr>
        <p:spPr>
          <a:ln/>
        </p:spPr>
        <p:txBody>
          <a:bodyPr/>
          <a:lstStyle>
            <a:lvl1pPr>
              <a:defRPr/>
            </a:lvl1pPr>
          </a:lstStyle>
          <a:p>
            <a:pPr>
              <a:defRPr/>
            </a:pPr>
            <a:fld id="{6B3983A4-165B-4DF0-AD33-C12230FAC7AF}" type="slidenum">
              <a:rPr lang="zh-CN" altLang="en-US"/>
              <a:pPr>
                <a:defRPr/>
              </a:pPr>
              <a:t>‹#›</a:t>
            </a:fld>
            <a:endParaRPr lang="en-US" altLang="zh-CN"/>
          </a:p>
        </p:txBody>
      </p:sp>
    </p:spTree>
    <p:extLst>
      <p:ext uri="{BB962C8B-B14F-4D97-AF65-F5344CB8AC3E}">
        <p14:creationId xmlns:p14="http://schemas.microsoft.com/office/powerpoint/2010/main" val="335289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7862B0C6-DF8A-4D13-9ABF-0D84A9A15C0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F58F7AC9-A143-4998-BD6A-E8B4898EECC3}"/>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pPr>
              <a:defRPr/>
            </a:pPr>
            <a:fld id="{52FFF360-A25D-4CEA-9F29-090915B94421}" type="slidenum">
              <a:rPr lang="zh-CN" altLang="en-US"/>
              <a:pPr>
                <a:defRPr/>
              </a:pPr>
              <a:t>‹#›</a:t>
            </a:fld>
            <a:endParaRPr lang="en-US" altLang="zh-CN"/>
          </a:p>
        </p:txBody>
      </p:sp>
      <p:sp>
        <p:nvSpPr>
          <p:cNvPr id="1028" name="Rectangle 64">
            <a:extLst>
              <a:ext uri="{FF2B5EF4-FFF2-40B4-BE49-F238E27FC236}">
                <a16:creationId xmlns:a16="http://schemas.microsoft.com/office/drawing/2014/main" id="{B2150B31-24AF-4714-936A-1340FFC07AD2}"/>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C501914E-C7A6-47F5-9DDE-9DF85E4E092E}"/>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charset="-122"/>
            </a:endParaRPr>
          </a:p>
        </p:txBody>
      </p:sp>
      <p:graphicFrame>
        <p:nvGraphicFramePr>
          <p:cNvPr id="1030" name="Object 79">
            <a:extLst>
              <a:ext uri="{FF2B5EF4-FFF2-40B4-BE49-F238E27FC236}">
                <a16:creationId xmlns:a16="http://schemas.microsoft.com/office/drawing/2014/main" id="{B0908669-4938-47EE-897A-3AF91AAA29FF}"/>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3"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audio" Target="../media/audio2.wav"/><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73AA3000-9167-4945-886F-0D22E2E0EA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58B5F91-7FB1-42EF-84B6-B5D6C2C253A9}"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2267138" name="Text Box 2">
            <a:extLst>
              <a:ext uri="{FF2B5EF4-FFF2-40B4-BE49-F238E27FC236}">
                <a16:creationId xmlns:a16="http://schemas.microsoft.com/office/drawing/2014/main" id="{09264326-5C2E-444B-BEBC-9E090C6E457A}"/>
              </a:ext>
            </a:extLst>
          </p:cNvPr>
          <p:cNvSpPr txBox="1">
            <a:spLocks noChangeArrowheads="1"/>
          </p:cNvSpPr>
          <p:nvPr/>
        </p:nvSpPr>
        <p:spPr bwMode="auto">
          <a:xfrm>
            <a:off x="179388" y="668338"/>
            <a:ext cx="8305800" cy="457200"/>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dirty="0">
                <a:effectLst>
                  <a:outerShdw blurRad="38100" dist="38100" dir="2700000" algn="tl">
                    <a:srgbClr val="C0C0C0"/>
                  </a:outerShdw>
                </a:effectLst>
                <a:latin typeface="Arial" charset="0"/>
                <a:ea typeface="宋体" pitchFamily="2" charset="-122"/>
              </a:rPr>
              <a:t>CHAPTER  10    Graphs</a:t>
            </a:r>
            <a:r>
              <a:rPr kumimoji="1" lang="en-US" altLang="zh-CN" b="0" dirty="0">
                <a:latin typeface="Times New Roman" pitchFamily="18" charset="0"/>
                <a:ea typeface="宋体" pitchFamily="2" charset="-122"/>
              </a:rPr>
              <a:t> </a:t>
            </a:r>
          </a:p>
        </p:txBody>
      </p:sp>
      <p:sp>
        <p:nvSpPr>
          <p:cNvPr id="2267139" name="Text Box 3">
            <a:extLst>
              <a:ext uri="{FF2B5EF4-FFF2-40B4-BE49-F238E27FC236}">
                <a16:creationId xmlns:a16="http://schemas.microsoft.com/office/drawing/2014/main" id="{5ED2FAF4-179F-4ED2-8C06-DB06DF2740FE}"/>
              </a:ext>
            </a:extLst>
          </p:cNvPr>
          <p:cNvSpPr txBox="1">
            <a:spLocks noChangeArrowheads="1"/>
          </p:cNvSpPr>
          <p:nvPr/>
        </p:nvSpPr>
        <p:spPr bwMode="auto">
          <a:xfrm>
            <a:off x="538163" y="1341438"/>
            <a:ext cx="8497887" cy="4597400"/>
          </a:xfrm>
          <a:prstGeom prst="rect">
            <a:avLst/>
          </a:prstGeom>
          <a:noFill/>
          <a:ln w="9525">
            <a:noFill/>
            <a:miter lim="800000"/>
            <a:headEnd/>
            <a:tailEnd/>
          </a:ln>
          <a:effectLst/>
        </p:spPr>
        <p:txBody>
          <a:bodyPr>
            <a:spAutoFit/>
          </a:bodyPr>
          <a:lstStyle/>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10.1    Graphs and Graph Models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10.2    Graph Terminology  and Special Types of Graphs</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10.3    Representing Graphs and Graph Isomorphism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10.4    Connectivity</a:t>
            </a:r>
            <a:r>
              <a:rPr kumimoji="1" lang="en-US" altLang="zh-CN" dirty="0">
                <a:effectLst>
                  <a:outerShdw blurRad="38100" dist="38100" dir="2700000" algn="tl">
                    <a:srgbClr val="C0C0C0"/>
                  </a:outerShdw>
                </a:effectLst>
                <a:latin typeface="Times New Roman" pitchFamily="18" charset="0"/>
                <a:ea typeface="宋体" pitchFamily="2" charset="-122"/>
              </a:rPr>
              <a:t> </a:t>
            </a:r>
          </a:p>
          <a:p>
            <a:pPr eaLnBrk="1" hangingPunct="1">
              <a:spcBef>
                <a:spcPct val="6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10.5    Euler and Hamilton Paths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10.6    Shortest Path Problems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10.7    Planar Graphs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10.8    Graph Coloring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A9885AAA-88D8-409E-AA5D-54D3EA11FA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E1A8A39-B7B9-4C76-9269-211CAFE1348B}"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18435" name="Text Box 3">
            <a:extLst>
              <a:ext uri="{FF2B5EF4-FFF2-40B4-BE49-F238E27FC236}">
                <a16:creationId xmlns:a16="http://schemas.microsoft.com/office/drawing/2014/main" id="{A0BA147C-38EF-4B3E-ADB5-4DF199297FB1}"/>
              </a:ext>
            </a:extLst>
          </p:cNvPr>
          <p:cNvSpPr txBox="1">
            <a:spLocks noChangeArrowheads="1"/>
          </p:cNvSpPr>
          <p:nvPr/>
        </p:nvSpPr>
        <p:spPr bwMode="auto">
          <a:xfrm>
            <a:off x="214313" y="42862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Determine whether the directed graph has an Euler circuit. Construct an Euler circuit if it exists.</a:t>
            </a:r>
          </a:p>
        </p:txBody>
      </p:sp>
      <p:grpSp>
        <p:nvGrpSpPr>
          <p:cNvPr id="18436" name="Group 4">
            <a:extLst>
              <a:ext uri="{FF2B5EF4-FFF2-40B4-BE49-F238E27FC236}">
                <a16:creationId xmlns:a16="http://schemas.microsoft.com/office/drawing/2014/main" id="{6D86722D-84D6-4461-8568-8D83D85AB72B}"/>
              </a:ext>
            </a:extLst>
          </p:cNvPr>
          <p:cNvGrpSpPr>
            <a:grpSpLocks/>
          </p:cNvGrpSpPr>
          <p:nvPr/>
        </p:nvGrpSpPr>
        <p:grpSpPr bwMode="auto">
          <a:xfrm>
            <a:off x="2700338" y="1196975"/>
            <a:ext cx="3509962" cy="2243138"/>
            <a:chOff x="1701" y="1207"/>
            <a:chExt cx="2211" cy="1413"/>
          </a:xfrm>
        </p:grpSpPr>
        <p:sp>
          <p:nvSpPr>
            <p:cNvPr id="18474" name="Text Box 5">
              <a:extLst>
                <a:ext uri="{FF2B5EF4-FFF2-40B4-BE49-F238E27FC236}">
                  <a16:creationId xmlns:a16="http://schemas.microsoft.com/office/drawing/2014/main" id="{F1155C8D-2584-4AB6-939B-F6F9F1382ED9}"/>
                </a:ext>
              </a:extLst>
            </p:cNvPr>
            <p:cNvSpPr txBox="1">
              <a:spLocks noChangeArrowheads="1"/>
            </p:cNvSpPr>
            <p:nvPr/>
          </p:nvSpPr>
          <p:spPr bwMode="auto">
            <a:xfrm>
              <a:off x="1746" y="1207"/>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a</a:t>
              </a:r>
            </a:p>
          </p:txBody>
        </p:sp>
        <p:cxnSp>
          <p:nvCxnSpPr>
            <p:cNvPr id="18475" name="AutoShape 6">
              <a:extLst>
                <a:ext uri="{FF2B5EF4-FFF2-40B4-BE49-F238E27FC236}">
                  <a16:creationId xmlns:a16="http://schemas.microsoft.com/office/drawing/2014/main" id="{160C1757-6B7D-4355-BD28-7AED7C06F38F}"/>
                </a:ext>
              </a:extLst>
            </p:cNvPr>
            <p:cNvCxnSpPr>
              <a:cxnSpLocks noChangeShapeType="1"/>
            </p:cNvCxnSpPr>
            <p:nvPr/>
          </p:nvCxnSpPr>
          <p:spPr bwMode="auto">
            <a:xfrm>
              <a:off x="2075" y="1494"/>
              <a:ext cx="0" cy="864"/>
            </a:xfrm>
            <a:prstGeom prst="straightConnector1">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cxnSp>
          <p:nvCxnSpPr>
            <p:cNvPr id="18476" name="AutoShape 7">
              <a:extLst>
                <a:ext uri="{FF2B5EF4-FFF2-40B4-BE49-F238E27FC236}">
                  <a16:creationId xmlns:a16="http://schemas.microsoft.com/office/drawing/2014/main" id="{F334C0BF-F897-49DE-ADA6-07FC96D4E94F}"/>
                </a:ext>
              </a:extLst>
            </p:cNvPr>
            <p:cNvCxnSpPr>
              <a:cxnSpLocks noChangeShapeType="1"/>
            </p:cNvCxnSpPr>
            <p:nvPr/>
          </p:nvCxnSpPr>
          <p:spPr bwMode="auto">
            <a:xfrm flipH="1">
              <a:off x="2123" y="1446"/>
              <a:ext cx="1344" cy="0"/>
            </a:xfrm>
            <a:prstGeom prst="straightConnector1">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cxnSp>
          <p:nvCxnSpPr>
            <p:cNvPr id="18477" name="AutoShape 8">
              <a:extLst>
                <a:ext uri="{FF2B5EF4-FFF2-40B4-BE49-F238E27FC236}">
                  <a16:creationId xmlns:a16="http://schemas.microsoft.com/office/drawing/2014/main" id="{DD8C42F4-EC8D-466B-8528-E64D5E8FB8D7}"/>
                </a:ext>
              </a:extLst>
            </p:cNvPr>
            <p:cNvCxnSpPr>
              <a:cxnSpLocks noChangeShapeType="1"/>
            </p:cNvCxnSpPr>
            <p:nvPr/>
          </p:nvCxnSpPr>
          <p:spPr bwMode="auto">
            <a:xfrm flipH="1">
              <a:off x="2100" y="1461"/>
              <a:ext cx="1372" cy="892"/>
            </a:xfrm>
            <a:prstGeom prst="straightConnector1">
              <a:avLst/>
            </a:prstGeom>
            <a:noFill/>
            <a:ln w="25400">
              <a:solidFill>
                <a:srgbClr val="66FF33"/>
              </a:solidFill>
              <a:round/>
              <a:headEnd/>
              <a:tailEnd type="arrow" w="med" len="med"/>
            </a:ln>
            <a:extLst>
              <a:ext uri="{909E8E84-426E-40DD-AFC4-6F175D3DCCD1}">
                <a14:hiddenFill xmlns:a14="http://schemas.microsoft.com/office/drawing/2010/main">
                  <a:noFill/>
                </a14:hiddenFill>
              </a:ext>
            </a:extLst>
          </p:spPr>
        </p:cxnSp>
        <p:cxnSp>
          <p:nvCxnSpPr>
            <p:cNvPr id="18478" name="AutoShape 9">
              <a:extLst>
                <a:ext uri="{FF2B5EF4-FFF2-40B4-BE49-F238E27FC236}">
                  <a16:creationId xmlns:a16="http://schemas.microsoft.com/office/drawing/2014/main" id="{511BC8C9-9E6C-4304-A985-F0A07E1BC671}"/>
                </a:ext>
              </a:extLst>
            </p:cNvPr>
            <p:cNvCxnSpPr>
              <a:cxnSpLocks noChangeShapeType="1"/>
            </p:cNvCxnSpPr>
            <p:nvPr/>
          </p:nvCxnSpPr>
          <p:spPr bwMode="auto">
            <a:xfrm flipH="1" flipV="1">
              <a:off x="2143" y="1480"/>
              <a:ext cx="1372" cy="892"/>
            </a:xfrm>
            <a:prstGeom prst="straightConnector1">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sp>
          <p:nvSpPr>
            <p:cNvPr id="18479" name="AutoShape 10">
              <a:extLst>
                <a:ext uri="{FF2B5EF4-FFF2-40B4-BE49-F238E27FC236}">
                  <a16:creationId xmlns:a16="http://schemas.microsoft.com/office/drawing/2014/main" id="{69848EBB-67BA-4DC5-8976-63FBD4060B56}"/>
                </a:ext>
              </a:extLst>
            </p:cNvPr>
            <p:cNvSpPr>
              <a:spLocks noChangeArrowheads="1"/>
            </p:cNvSpPr>
            <p:nvPr/>
          </p:nvSpPr>
          <p:spPr bwMode="auto">
            <a:xfrm>
              <a:off x="3488" y="1398"/>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80" name="AutoShape 11">
              <a:extLst>
                <a:ext uri="{FF2B5EF4-FFF2-40B4-BE49-F238E27FC236}">
                  <a16:creationId xmlns:a16="http://schemas.microsoft.com/office/drawing/2014/main" id="{DAEBA82B-9914-440C-B9BD-49807E203B3A}"/>
                </a:ext>
              </a:extLst>
            </p:cNvPr>
            <p:cNvSpPr>
              <a:spLocks noChangeArrowheads="1"/>
            </p:cNvSpPr>
            <p:nvPr/>
          </p:nvSpPr>
          <p:spPr bwMode="auto">
            <a:xfrm>
              <a:off x="2018" y="1389"/>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81" name="AutoShape 12">
              <a:extLst>
                <a:ext uri="{FF2B5EF4-FFF2-40B4-BE49-F238E27FC236}">
                  <a16:creationId xmlns:a16="http://schemas.microsoft.com/office/drawing/2014/main" id="{0AE1D208-3742-4D07-B433-9022D5BA4E71}"/>
                </a:ext>
              </a:extLst>
            </p:cNvPr>
            <p:cNvSpPr>
              <a:spLocks noChangeArrowheads="1"/>
            </p:cNvSpPr>
            <p:nvPr/>
          </p:nvSpPr>
          <p:spPr bwMode="auto">
            <a:xfrm>
              <a:off x="2018" y="2341"/>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8482" name="AutoShape 13">
              <a:extLst>
                <a:ext uri="{FF2B5EF4-FFF2-40B4-BE49-F238E27FC236}">
                  <a16:creationId xmlns:a16="http://schemas.microsoft.com/office/drawing/2014/main" id="{323A32CD-15DD-4FA5-ABB1-F4D7A2DC468D}"/>
                </a:ext>
              </a:extLst>
            </p:cNvPr>
            <p:cNvSpPr>
              <a:spLocks noChangeArrowheads="1"/>
            </p:cNvSpPr>
            <p:nvPr/>
          </p:nvSpPr>
          <p:spPr bwMode="auto">
            <a:xfrm>
              <a:off x="3506" y="238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8483" name="AutoShape 14">
              <a:extLst>
                <a:ext uri="{FF2B5EF4-FFF2-40B4-BE49-F238E27FC236}">
                  <a16:creationId xmlns:a16="http://schemas.microsoft.com/office/drawing/2014/main" id="{C2DC22CB-EB02-4699-88EF-9164EA0E3549}"/>
                </a:ext>
              </a:extLst>
            </p:cNvPr>
            <p:cNvCxnSpPr>
              <a:cxnSpLocks noChangeShapeType="1"/>
              <a:stCxn id="18481" idx="5"/>
              <a:endCxn id="18482" idx="4"/>
            </p:cNvCxnSpPr>
            <p:nvPr/>
          </p:nvCxnSpPr>
          <p:spPr bwMode="auto">
            <a:xfrm rot="16200000" flipH="1">
              <a:off x="2797" y="1726"/>
              <a:ext cx="59" cy="1454"/>
            </a:xfrm>
            <a:prstGeom prst="curvedConnector3">
              <a:avLst>
                <a:gd name="adj1" fmla="val 344069"/>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cxnSp>
          <p:nvCxnSpPr>
            <p:cNvPr id="18484" name="AutoShape 15">
              <a:extLst>
                <a:ext uri="{FF2B5EF4-FFF2-40B4-BE49-F238E27FC236}">
                  <a16:creationId xmlns:a16="http://schemas.microsoft.com/office/drawing/2014/main" id="{D9BDF872-32BC-4158-A010-D6C66B307593}"/>
                </a:ext>
              </a:extLst>
            </p:cNvPr>
            <p:cNvCxnSpPr>
              <a:cxnSpLocks noChangeShapeType="1"/>
            </p:cNvCxnSpPr>
            <p:nvPr/>
          </p:nvCxnSpPr>
          <p:spPr bwMode="auto">
            <a:xfrm rot="16200000" flipH="1">
              <a:off x="2811" y="1730"/>
              <a:ext cx="14" cy="1418"/>
            </a:xfrm>
            <a:prstGeom prst="curvedConnector3">
              <a:avLst>
                <a:gd name="adj1" fmla="val -1364287"/>
              </a:avLst>
            </a:prstGeom>
            <a:noFill/>
            <a:ln w="25400">
              <a:solidFill>
                <a:srgbClr val="66FF33"/>
              </a:solidFill>
              <a:round/>
              <a:headEnd/>
              <a:tailEnd type="arrow" w="med" len="med"/>
            </a:ln>
            <a:extLst>
              <a:ext uri="{909E8E84-426E-40DD-AFC4-6F175D3DCCD1}">
                <a14:hiddenFill xmlns:a14="http://schemas.microsoft.com/office/drawing/2010/main">
                  <a:noFill/>
                </a14:hiddenFill>
              </a:ext>
            </a:extLst>
          </p:spPr>
        </p:cxnSp>
        <p:cxnSp>
          <p:nvCxnSpPr>
            <p:cNvPr id="18485" name="AutoShape 16">
              <a:extLst>
                <a:ext uri="{FF2B5EF4-FFF2-40B4-BE49-F238E27FC236}">
                  <a16:creationId xmlns:a16="http://schemas.microsoft.com/office/drawing/2014/main" id="{965F3E30-ED70-486D-AB6F-319880242456}"/>
                </a:ext>
              </a:extLst>
            </p:cNvPr>
            <p:cNvCxnSpPr>
              <a:cxnSpLocks noChangeShapeType="1"/>
            </p:cNvCxnSpPr>
            <p:nvPr/>
          </p:nvCxnSpPr>
          <p:spPr bwMode="auto">
            <a:xfrm flipV="1">
              <a:off x="3560" y="1525"/>
              <a:ext cx="1" cy="943"/>
            </a:xfrm>
            <a:prstGeom prst="curvedConnector3">
              <a:avLst>
                <a:gd name="adj1" fmla="val 23500009"/>
              </a:avLst>
            </a:prstGeom>
            <a:noFill/>
            <a:ln w="25400">
              <a:solidFill>
                <a:srgbClr val="66FF33"/>
              </a:solidFill>
              <a:round/>
              <a:headEnd/>
              <a:tailEnd type="arrow" w="med" len="med"/>
            </a:ln>
            <a:extLst>
              <a:ext uri="{909E8E84-426E-40DD-AFC4-6F175D3DCCD1}">
                <a14:hiddenFill xmlns:a14="http://schemas.microsoft.com/office/drawing/2010/main">
                  <a:noFill/>
                </a14:hiddenFill>
              </a:ext>
            </a:extLst>
          </p:spPr>
        </p:cxnSp>
        <p:cxnSp>
          <p:nvCxnSpPr>
            <p:cNvPr id="18486" name="AutoShape 17">
              <a:extLst>
                <a:ext uri="{FF2B5EF4-FFF2-40B4-BE49-F238E27FC236}">
                  <a16:creationId xmlns:a16="http://schemas.microsoft.com/office/drawing/2014/main" id="{1AECAF25-02F3-4D1E-9566-800AEC0E11B7}"/>
                </a:ext>
              </a:extLst>
            </p:cNvPr>
            <p:cNvCxnSpPr>
              <a:cxnSpLocks noChangeShapeType="1"/>
              <a:stCxn id="18482" idx="0"/>
              <a:endCxn id="18479" idx="4"/>
            </p:cNvCxnSpPr>
            <p:nvPr/>
          </p:nvCxnSpPr>
          <p:spPr bwMode="auto">
            <a:xfrm rot="5400000" flipH="1">
              <a:off x="3099" y="1931"/>
              <a:ext cx="892" cy="18"/>
            </a:xfrm>
            <a:prstGeom prst="curvedConnector3">
              <a:avLst>
                <a:gd name="adj1" fmla="val 50000"/>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sp>
          <p:nvSpPr>
            <p:cNvPr id="18487" name="Text Box 18">
              <a:extLst>
                <a:ext uri="{FF2B5EF4-FFF2-40B4-BE49-F238E27FC236}">
                  <a16:creationId xmlns:a16="http://schemas.microsoft.com/office/drawing/2014/main" id="{2B625009-81E1-4E69-BCBE-ABEE024DC3AE}"/>
                </a:ext>
              </a:extLst>
            </p:cNvPr>
            <p:cNvSpPr txBox="1">
              <a:spLocks noChangeArrowheads="1"/>
            </p:cNvSpPr>
            <p:nvPr/>
          </p:nvSpPr>
          <p:spPr bwMode="auto">
            <a:xfrm>
              <a:off x="1701" y="229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c</a:t>
              </a:r>
            </a:p>
          </p:txBody>
        </p:sp>
        <p:sp>
          <p:nvSpPr>
            <p:cNvPr id="18488" name="Text Box 19">
              <a:extLst>
                <a:ext uri="{FF2B5EF4-FFF2-40B4-BE49-F238E27FC236}">
                  <a16:creationId xmlns:a16="http://schemas.microsoft.com/office/drawing/2014/main" id="{49DF6AAF-628B-4988-A2EC-F135CAA232C5}"/>
                </a:ext>
              </a:extLst>
            </p:cNvPr>
            <p:cNvSpPr txBox="1">
              <a:spLocks noChangeArrowheads="1"/>
            </p:cNvSpPr>
            <p:nvPr/>
          </p:nvSpPr>
          <p:spPr bwMode="auto">
            <a:xfrm>
              <a:off x="3651" y="1253"/>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b</a:t>
              </a:r>
            </a:p>
          </p:txBody>
        </p:sp>
        <p:sp>
          <p:nvSpPr>
            <p:cNvPr id="18489" name="Text Box 20">
              <a:extLst>
                <a:ext uri="{FF2B5EF4-FFF2-40B4-BE49-F238E27FC236}">
                  <a16:creationId xmlns:a16="http://schemas.microsoft.com/office/drawing/2014/main" id="{52CF0AEE-1F16-4C48-B5C7-7E96892D14B4}"/>
                </a:ext>
              </a:extLst>
            </p:cNvPr>
            <p:cNvSpPr txBox="1">
              <a:spLocks noChangeArrowheads="1"/>
            </p:cNvSpPr>
            <p:nvPr/>
          </p:nvSpPr>
          <p:spPr bwMode="auto">
            <a:xfrm>
              <a:off x="3696" y="2432"/>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d</a:t>
              </a:r>
            </a:p>
          </p:txBody>
        </p:sp>
      </p:grpSp>
      <p:sp>
        <p:nvSpPr>
          <p:cNvPr id="18437" name="Text Box 21">
            <a:extLst>
              <a:ext uri="{FF2B5EF4-FFF2-40B4-BE49-F238E27FC236}">
                <a16:creationId xmlns:a16="http://schemas.microsoft.com/office/drawing/2014/main" id="{36A46216-359E-44F6-9D64-68CA32E2A4C8}"/>
              </a:ext>
            </a:extLst>
          </p:cNvPr>
          <p:cNvSpPr txBox="1">
            <a:spLocks noChangeArrowheads="1"/>
          </p:cNvSpPr>
          <p:nvPr/>
        </p:nvSpPr>
        <p:spPr bwMode="auto">
          <a:xfrm>
            <a:off x="539750" y="34766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p:txBody>
      </p:sp>
      <p:graphicFrame>
        <p:nvGraphicFramePr>
          <p:cNvPr id="2250774" name="Group 22">
            <a:extLst>
              <a:ext uri="{FF2B5EF4-FFF2-40B4-BE49-F238E27FC236}">
                <a16:creationId xmlns:a16="http://schemas.microsoft.com/office/drawing/2014/main" id="{92A37EC2-892F-4BEB-AC2C-15697D1E3EE8}"/>
              </a:ext>
            </a:extLst>
          </p:cNvPr>
          <p:cNvGraphicFramePr>
            <a:graphicFrameLocks noGrp="1"/>
          </p:cNvGraphicFramePr>
          <p:nvPr/>
        </p:nvGraphicFramePr>
        <p:xfrm>
          <a:off x="2484438" y="3860800"/>
          <a:ext cx="4440237" cy="2016131"/>
        </p:xfrm>
        <a:graphic>
          <a:graphicData uri="http://schemas.openxmlformats.org/drawingml/2006/table">
            <a:tbl>
              <a:tblPr/>
              <a:tblGrid>
                <a:gridCol w="1479550">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479550">
                  <a:extLst>
                    <a:ext uri="{9D8B030D-6E8A-4147-A177-3AD203B41FA5}">
                      <a16:colId xmlns:a16="http://schemas.microsoft.com/office/drawing/2014/main" val="20002"/>
                    </a:ext>
                  </a:extLst>
                </a:gridCol>
              </a:tblGrid>
              <a:tr h="431451">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a</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b</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c</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d</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64" name="Text Box 48">
            <a:extLst>
              <a:ext uri="{FF2B5EF4-FFF2-40B4-BE49-F238E27FC236}">
                <a16:creationId xmlns:a16="http://schemas.microsoft.com/office/drawing/2014/main" id="{040AE453-0732-4F91-8E25-520897237E82}"/>
              </a:ext>
            </a:extLst>
          </p:cNvPr>
          <p:cNvSpPr txBox="1">
            <a:spLocks noChangeArrowheads="1"/>
          </p:cNvSpPr>
          <p:nvPr/>
        </p:nvSpPr>
        <p:spPr bwMode="auto">
          <a:xfrm>
            <a:off x="827088" y="6069013"/>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directed graph has an Euler path.</a:t>
            </a:r>
          </a:p>
        </p:txBody>
      </p:sp>
      <p:cxnSp>
        <p:nvCxnSpPr>
          <p:cNvPr id="2250801" name="AutoShape 49">
            <a:extLst>
              <a:ext uri="{FF2B5EF4-FFF2-40B4-BE49-F238E27FC236}">
                <a16:creationId xmlns:a16="http://schemas.microsoft.com/office/drawing/2014/main" id="{891B8A36-C55D-4BCA-8B1A-58E31803C3DB}"/>
              </a:ext>
            </a:extLst>
          </p:cNvPr>
          <p:cNvCxnSpPr>
            <a:cxnSpLocks noChangeShapeType="1"/>
          </p:cNvCxnSpPr>
          <p:nvPr/>
        </p:nvCxnSpPr>
        <p:spPr bwMode="auto">
          <a:xfrm>
            <a:off x="3290888" y="1685925"/>
            <a:ext cx="0" cy="1371600"/>
          </a:xfrm>
          <a:prstGeom prst="straightConnector1">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2" name="AutoShape 50">
            <a:extLst>
              <a:ext uri="{FF2B5EF4-FFF2-40B4-BE49-F238E27FC236}">
                <a16:creationId xmlns:a16="http://schemas.microsoft.com/office/drawing/2014/main" id="{FE6BEDFF-ED33-4ABB-92A9-EFB838BC1917}"/>
              </a:ext>
            </a:extLst>
          </p:cNvPr>
          <p:cNvCxnSpPr>
            <a:cxnSpLocks noChangeShapeType="1"/>
          </p:cNvCxnSpPr>
          <p:nvPr/>
        </p:nvCxnSpPr>
        <p:spPr bwMode="auto">
          <a:xfrm flipH="1">
            <a:off x="3376613" y="1571625"/>
            <a:ext cx="2133600" cy="0"/>
          </a:xfrm>
          <a:prstGeom prst="straightConnector1">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3" name="AutoShape 51">
            <a:extLst>
              <a:ext uri="{FF2B5EF4-FFF2-40B4-BE49-F238E27FC236}">
                <a16:creationId xmlns:a16="http://schemas.microsoft.com/office/drawing/2014/main" id="{956B69C8-574D-450B-A933-3BB1A15AF201}"/>
              </a:ext>
            </a:extLst>
          </p:cNvPr>
          <p:cNvCxnSpPr>
            <a:cxnSpLocks noChangeShapeType="1"/>
          </p:cNvCxnSpPr>
          <p:nvPr/>
        </p:nvCxnSpPr>
        <p:spPr bwMode="auto">
          <a:xfrm flipH="1">
            <a:off x="3303588" y="1614488"/>
            <a:ext cx="2178050" cy="1416050"/>
          </a:xfrm>
          <a:prstGeom prst="straightConnector1">
            <a:avLst/>
          </a:prstGeom>
          <a:noFill/>
          <a:ln w="254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250804" name="AutoShape 52">
            <a:extLst>
              <a:ext uri="{FF2B5EF4-FFF2-40B4-BE49-F238E27FC236}">
                <a16:creationId xmlns:a16="http://schemas.microsoft.com/office/drawing/2014/main" id="{A6F8FB70-DA76-4BCA-9F37-4F670984BD0F}"/>
              </a:ext>
            </a:extLst>
          </p:cNvPr>
          <p:cNvCxnSpPr>
            <a:cxnSpLocks noChangeShapeType="1"/>
          </p:cNvCxnSpPr>
          <p:nvPr/>
        </p:nvCxnSpPr>
        <p:spPr bwMode="auto">
          <a:xfrm flipH="1" flipV="1">
            <a:off x="3375025" y="1612900"/>
            <a:ext cx="2178050" cy="1416050"/>
          </a:xfrm>
          <a:prstGeom prst="straightConnector1">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5" name="AutoShape 53">
            <a:extLst>
              <a:ext uri="{FF2B5EF4-FFF2-40B4-BE49-F238E27FC236}">
                <a16:creationId xmlns:a16="http://schemas.microsoft.com/office/drawing/2014/main" id="{D77E2395-332E-4495-A825-FAE03C378607}"/>
              </a:ext>
            </a:extLst>
          </p:cNvPr>
          <p:cNvCxnSpPr>
            <a:cxnSpLocks noChangeShapeType="1"/>
          </p:cNvCxnSpPr>
          <p:nvPr/>
        </p:nvCxnSpPr>
        <p:spPr bwMode="auto">
          <a:xfrm rot="16200000" flipH="1">
            <a:off x="4426744" y="2020094"/>
            <a:ext cx="93663" cy="2308225"/>
          </a:xfrm>
          <a:prstGeom prst="curvedConnector3">
            <a:avLst>
              <a:gd name="adj1" fmla="val 344069"/>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6" name="AutoShape 54">
            <a:extLst>
              <a:ext uri="{FF2B5EF4-FFF2-40B4-BE49-F238E27FC236}">
                <a16:creationId xmlns:a16="http://schemas.microsoft.com/office/drawing/2014/main" id="{CE5504A2-BD91-4626-9DB7-185FDA4A9EC0}"/>
              </a:ext>
            </a:extLst>
          </p:cNvPr>
          <p:cNvCxnSpPr>
            <a:cxnSpLocks noChangeShapeType="1"/>
          </p:cNvCxnSpPr>
          <p:nvPr/>
        </p:nvCxnSpPr>
        <p:spPr bwMode="auto">
          <a:xfrm rot="16200000" flipH="1">
            <a:off x="4462463" y="2027238"/>
            <a:ext cx="22225" cy="2251075"/>
          </a:xfrm>
          <a:prstGeom prst="curvedConnector3">
            <a:avLst>
              <a:gd name="adj1" fmla="val -1364287"/>
            </a:avLst>
          </a:prstGeom>
          <a:noFill/>
          <a:ln w="254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250807" name="AutoShape 55">
            <a:extLst>
              <a:ext uri="{FF2B5EF4-FFF2-40B4-BE49-F238E27FC236}">
                <a16:creationId xmlns:a16="http://schemas.microsoft.com/office/drawing/2014/main" id="{1C7CCA3A-2F7D-4634-9F6D-A84009DCCAC9}"/>
              </a:ext>
            </a:extLst>
          </p:cNvPr>
          <p:cNvCxnSpPr>
            <a:cxnSpLocks noChangeShapeType="1"/>
          </p:cNvCxnSpPr>
          <p:nvPr/>
        </p:nvCxnSpPr>
        <p:spPr bwMode="auto">
          <a:xfrm flipV="1">
            <a:off x="5653088" y="1714500"/>
            <a:ext cx="1587" cy="1497013"/>
          </a:xfrm>
          <a:prstGeom prst="curvedConnector3">
            <a:avLst>
              <a:gd name="adj1" fmla="val 23500009"/>
            </a:avLst>
          </a:prstGeom>
          <a:noFill/>
          <a:ln w="254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250808" name="AutoShape 56">
            <a:extLst>
              <a:ext uri="{FF2B5EF4-FFF2-40B4-BE49-F238E27FC236}">
                <a16:creationId xmlns:a16="http://schemas.microsoft.com/office/drawing/2014/main" id="{C2135807-1A16-4FA6-B0E8-2B4A3980726F}"/>
              </a:ext>
            </a:extLst>
          </p:cNvPr>
          <p:cNvCxnSpPr>
            <a:cxnSpLocks noChangeShapeType="1"/>
          </p:cNvCxnSpPr>
          <p:nvPr/>
        </p:nvCxnSpPr>
        <p:spPr bwMode="auto">
          <a:xfrm rot="5400000" flipH="1">
            <a:off x="4914901" y="2351087"/>
            <a:ext cx="1416050" cy="28575"/>
          </a:xfrm>
          <a:prstGeom prst="curvedConnector3">
            <a:avLst>
              <a:gd name="adj1" fmla="val 50000"/>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sp>
        <p:nvSpPr>
          <p:cNvPr id="18473" name="Text Box 3">
            <a:extLst>
              <a:ext uri="{FF2B5EF4-FFF2-40B4-BE49-F238E27FC236}">
                <a16:creationId xmlns:a16="http://schemas.microsoft.com/office/drawing/2014/main" id="{D5D77141-2863-4875-962C-46C371F1DF2A}"/>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0802"/>
                                        </p:tgtEl>
                                        <p:attrNameLst>
                                          <p:attrName>style.visibility</p:attrName>
                                        </p:attrNameLst>
                                      </p:cBhvr>
                                      <p:to>
                                        <p:strVal val="visible"/>
                                      </p:to>
                                    </p:set>
                                    <p:animEffect transition="in" filter="wipe(left)">
                                      <p:cBhvr>
                                        <p:cTn id="7" dur="500"/>
                                        <p:tgtEl>
                                          <p:spTgt spid="2250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50803"/>
                                        </p:tgtEl>
                                        <p:attrNameLst>
                                          <p:attrName>style.visibility</p:attrName>
                                        </p:attrNameLst>
                                      </p:cBhvr>
                                      <p:to>
                                        <p:strVal val="visible"/>
                                      </p:to>
                                    </p:set>
                                    <p:animEffect transition="in" filter="wipe(up)">
                                      <p:cBhvr>
                                        <p:cTn id="12" dur="500"/>
                                        <p:tgtEl>
                                          <p:spTgt spid="2250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0806"/>
                                        </p:tgtEl>
                                        <p:attrNameLst>
                                          <p:attrName>style.visibility</p:attrName>
                                        </p:attrNameLst>
                                      </p:cBhvr>
                                      <p:to>
                                        <p:strVal val="visible"/>
                                      </p:to>
                                    </p:set>
                                    <p:animEffect transition="in" filter="wipe(left)">
                                      <p:cBhvr>
                                        <p:cTn id="17" dur="500"/>
                                        <p:tgtEl>
                                          <p:spTgt spid="2250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250807"/>
                                        </p:tgtEl>
                                        <p:attrNameLst>
                                          <p:attrName>style.visibility</p:attrName>
                                        </p:attrNameLst>
                                      </p:cBhvr>
                                      <p:to>
                                        <p:strVal val="visible"/>
                                      </p:to>
                                    </p:set>
                                    <p:animEffect transition="in" filter="wipe(down)">
                                      <p:cBhvr>
                                        <p:cTn id="22" dur="500"/>
                                        <p:tgtEl>
                                          <p:spTgt spid="22508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250808"/>
                                        </p:tgtEl>
                                        <p:attrNameLst>
                                          <p:attrName>style.visibility</p:attrName>
                                        </p:attrNameLst>
                                      </p:cBhvr>
                                      <p:to>
                                        <p:strVal val="visible"/>
                                      </p:to>
                                    </p:set>
                                    <p:animEffect transition="in" filter="wipe(up)">
                                      <p:cBhvr>
                                        <p:cTn id="27" dur="500"/>
                                        <p:tgtEl>
                                          <p:spTgt spid="22508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250805"/>
                                        </p:tgtEl>
                                        <p:attrNameLst>
                                          <p:attrName>style.visibility</p:attrName>
                                        </p:attrNameLst>
                                      </p:cBhvr>
                                      <p:to>
                                        <p:strVal val="visible"/>
                                      </p:to>
                                    </p:set>
                                    <p:animEffect transition="in" filter="wipe(right)">
                                      <p:cBhvr>
                                        <p:cTn id="32" dur="500"/>
                                        <p:tgtEl>
                                          <p:spTgt spid="2250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250801"/>
                                        </p:tgtEl>
                                        <p:attrNameLst>
                                          <p:attrName>style.visibility</p:attrName>
                                        </p:attrNameLst>
                                      </p:cBhvr>
                                      <p:to>
                                        <p:strVal val="visible"/>
                                      </p:to>
                                    </p:set>
                                    <p:animEffect transition="in" filter="wipe(down)">
                                      <p:cBhvr>
                                        <p:cTn id="37" dur="500"/>
                                        <p:tgtEl>
                                          <p:spTgt spid="22508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250804"/>
                                        </p:tgtEl>
                                        <p:attrNameLst>
                                          <p:attrName>style.visibility</p:attrName>
                                        </p:attrNameLst>
                                      </p:cBhvr>
                                      <p:to>
                                        <p:strVal val="visible"/>
                                      </p:to>
                                    </p:set>
                                    <p:animEffect transition="in" filter="wipe(up)">
                                      <p:cBhvr>
                                        <p:cTn id="42" dur="500"/>
                                        <p:tgtEl>
                                          <p:spTgt spid="2250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a:extLst>
              <a:ext uri="{FF2B5EF4-FFF2-40B4-BE49-F238E27FC236}">
                <a16:creationId xmlns:a16="http://schemas.microsoft.com/office/drawing/2014/main" id="{74B6856E-1147-4D0B-A6EB-CF0314927D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3AF34BB-5F6B-409D-BC85-4771472ADE00}"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2251779" name="Text Box 3">
            <a:extLst>
              <a:ext uri="{FF2B5EF4-FFF2-40B4-BE49-F238E27FC236}">
                <a16:creationId xmlns:a16="http://schemas.microsoft.com/office/drawing/2014/main" id="{ADF759D3-CE2F-40DF-A470-04A9B6204DA9}"/>
              </a:ext>
            </a:extLst>
          </p:cNvPr>
          <p:cNvSpPr txBox="1">
            <a:spLocks noChangeArrowheads="1"/>
          </p:cNvSpPr>
          <p:nvPr/>
        </p:nvSpPr>
        <p:spPr bwMode="auto">
          <a:xfrm>
            <a:off x="250825" y="54927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Applications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51780" name="Line 4">
            <a:extLst>
              <a:ext uri="{FF2B5EF4-FFF2-40B4-BE49-F238E27FC236}">
                <a16:creationId xmlns:a16="http://schemas.microsoft.com/office/drawing/2014/main" id="{B6402E1D-B0CF-4FA4-A955-7132DDA8C734}"/>
              </a:ext>
            </a:extLst>
          </p:cNvPr>
          <p:cNvSpPr>
            <a:spLocks noChangeShapeType="1"/>
          </p:cNvSpPr>
          <p:nvPr/>
        </p:nvSpPr>
        <p:spPr bwMode="auto">
          <a:xfrm>
            <a:off x="395288" y="1006475"/>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1781" name="Text Box 5">
            <a:extLst>
              <a:ext uri="{FF2B5EF4-FFF2-40B4-BE49-F238E27FC236}">
                <a16:creationId xmlns:a16="http://schemas.microsoft.com/office/drawing/2014/main" id="{63484BB2-5405-4EA0-B4B1-B0439E51F6B8}"/>
              </a:ext>
            </a:extLst>
          </p:cNvPr>
          <p:cNvSpPr txBox="1">
            <a:spLocks noChangeArrowheads="1"/>
          </p:cNvSpPr>
          <p:nvPr/>
        </p:nvSpPr>
        <p:spPr bwMode="auto">
          <a:xfrm>
            <a:off x="252413" y="1125538"/>
            <a:ext cx="87122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b="0">
                <a:latin typeface="Times New Roman" panose="02020603050405020304" pitchFamily="18" charset="0"/>
                <a:ea typeface="宋体" panose="02010600030101010101" pitchFamily="2" charset="-122"/>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Euler path or circuit can be used to solve many practical problems.</a:t>
            </a:r>
            <a:endParaRPr kumimoji="1" lang="en-US" altLang="zh-CN" b="0">
              <a:solidFill>
                <a:srgbClr val="FF6600"/>
              </a:solidFill>
              <a:latin typeface="Times New Roman" panose="02020603050405020304" pitchFamily="18" charset="0"/>
              <a:ea typeface="宋体" panose="02010600030101010101" pitchFamily="2" charset="-122"/>
            </a:endParaRPr>
          </a:p>
          <a:p>
            <a:pPr algn="just" eaLnBrk="1" hangingPunct="1">
              <a:spcBef>
                <a:spcPct val="50000"/>
              </a:spcBef>
            </a:pPr>
            <a:r>
              <a:rPr kumimoji="1" lang="en-US" altLang="zh-CN">
                <a:solidFill>
                  <a:srgbClr val="FF6600"/>
                </a:solidFill>
                <a:latin typeface="Times New Roman" panose="02020603050405020304" pitchFamily="18" charset="0"/>
                <a:ea typeface="宋体" panose="02010600030101010101" pitchFamily="2" charset="-122"/>
              </a:rPr>
              <a:t>      1) A type of puzzle</a:t>
            </a:r>
            <a:r>
              <a:rPr kumimoji="1" lang="en-US" altLang="zh-CN">
                <a:solidFill>
                  <a:schemeClr val="hlink"/>
                </a:solidFill>
                <a:latin typeface="Times New Roman" panose="02020603050405020304" pitchFamily="18" charset="0"/>
                <a:ea typeface="宋体" panose="02010600030101010101" pitchFamily="2" charset="-122"/>
              </a:rPr>
              <a:t> </a:t>
            </a:r>
          </a:p>
          <a:p>
            <a:pPr algn="just" eaLnBrk="1" hangingPunct="1"/>
            <a:r>
              <a:rPr kumimoji="1" lang="en-US" altLang="zh-CN">
                <a:solidFill>
                  <a:srgbClr val="000000"/>
                </a:solidFill>
                <a:latin typeface="Times New Roman" panose="02020603050405020304" pitchFamily="18" charset="0"/>
                <a:ea typeface="宋体" panose="02010600030101010101" pitchFamily="2" charset="-122"/>
              </a:rPr>
              <a:t>      Draw a picture in a continuous motion without lifting a pencil so that no part of the picture is retraced.</a:t>
            </a:r>
          </a:p>
          <a:p>
            <a:pPr eaLnBrk="1" hangingPunct="1">
              <a:spcBef>
                <a:spcPct val="30000"/>
              </a:spcBef>
            </a:pPr>
            <a:r>
              <a:rPr kumimoji="1" lang="en-US" altLang="zh-CN" b="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The equivalent problem: Whether the graph exist an Euler path or circuit.</a:t>
            </a:r>
          </a:p>
          <a:p>
            <a:pPr eaLnBrk="1" hangingPunct="1">
              <a:spcBef>
                <a:spcPct val="30000"/>
              </a:spcBef>
            </a:pPr>
            <a:r>
              <a:rPr kumimoji="1" lang="en-US" altLang="zh-CN">
                <a:solidFill>
                  <a:srgbClr val="000000"/>
                </a:solidFill>
                <a:latin typeface="Times New Roman" panose="02020603050405020304" pitchFamily="18" charset="0"/>
                <a:ea typeface="宋体" panose="02010600030101010101" pitchFamily="2" charset="-122"/>
              </a:rPr>
              <a:t>      For example,</a:t>
            </a:r>
          </a:p>
        </p:txBody>
      </p:sp>
      <p:grpSp>
        <p:nvGrpSpPr>
          <p:cNvPr id="2" name="Group 6">
            <a:extLst>
              <a:ext uri="{FF2B5EF4-FFF2-40B4-BE49-F238E27FC236}">
                <a16:creationId xmlns:a16="http://schemas.microsoft.com/office/drawing/2014/main" id="{EA4817B5-A563-4110-9184-5FDB46804670}"/>
              </a:ext>
            </a:extLst>
          </p:cNvPr>
          <p:cNvGrpSpPr>
            <a:grpSpLocks/>
          </p:cNvGrpSpPr>
          <p:nvPr/>
        </p:nvGrpSpPr>
        <p:grpSpPr bwMode="auto">
          <a:xfrm>
            <a:off x="2835275" y="4143375"/>
            <a:ext cx="1857375" cy="2028825"/>
            <a:chOff x="1075" y="2651"/>
            <a:chExt cx="792" cy="1061"/>
          </a:xfrm>
        </p:grpSpPr>
        <p:sp>
          <p:nvSpPr>
            <p:cNvPr id="19471" name="Rectangle 7">
              <a:extLst>
                <a:ext uri="{FF2B5EF4-FFF2-40B4-BE49-F238E27FC236}">
                  <a16:creationId xmlns:a16="http://schemas.microsoft.com/office/drawing/2014/main" id="{2BDFD584-BBD8-439C-AF8E-52FD24FBEF47}"/>
                </a:ext>
              </a:extLst>
            </p:cNvPr>
            <p:cNvSpPr>
              <a:spLocks noChangeArrowheads="1"/>
            </p:cNvSpPr>
            <p:nvPr/>
          </p:nvSpPr>
          <p:spPr bwMode="auto">
            <a:xfrm>
              <a:off x="1075" y="2776"/>
              <a:ext cx="792" cy="749"/>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72" name="Rectangle 8">
              <a:extLst>
                <a:ext uri="{FF2B5EF4-FFF2-40B4-BE49-F238E27FC236}">
                  <a16:creationId xmlns:a16="http://schemas.microsoft.com/office/drawing/2014/main" id="{250DC27A-8B2B-4C1C-9CD5-4CA7E7FF6490}"/>
                </a:ext>
              </a:extLst>
            </p:cNvPr>
            <p:cNvSpPr>
              <a:spLocks noChangeArrowheads="1"/>
            </p:cNvSpPr>
            <p:nvPr/>
          </p:nvSpPr>
          <p:spPr bwMode="auto">
            <a:xfrm>
              <a:off x="1219" y="2901"/>
              <a:ext cx="504" cy="499"/>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73" name="Rectangle 9">
              <a:extLst>
                <a:ext uri="{FF2B5EF4-FFF2-40B4-BE49-F238E27FC236}">
                  <a16:creationId xmlns:a16="http://schemas.microsoft.com/office/drawing/2014/main" id="{D1A62C1D-C92F-4223-8A19-720A7BC4D24C}"/>
                </a:ext>
              </a:extLst>
            </p:cNvPr>
            <p:cNvSpPr>
              <a:spLocks noChangeArrowheads="1"/>
            </p:cNvSpPr>
            <p:nvPr/>
          </p:nvSpPr>
          <p:spPr bwMode="auto">
            <a:xfrm>
              <a:off x="1363" y="3025"/>
              <a:ext cx="216" cy="250"/>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74" name="Line 10">
              <a:extLst>
                <a:ext uri="{FF2B5EF4-FFF2-40B4-BE49-F238E27FC236}">
                  <a16:creationId xmlns:a16="http://schemas.microsoft.com/office/drawing/2014/main" id="{F86D2340-0FF8-4AE8-86D7-B1BCB1AB8EE6}"/>
                </a:ext>
              </a:extLst>
            </p:cNvPr>
            <p:cNvSpPr>
              <a:spLocks noChangeShapeType="1"/>
            </p:cNvSpPr>
            <p:nvPr/>
          </p:nvSpPr>
          <p:spPr bwMode="auto">
            <a:xfrm>
              <a:off x="1471" y="2651"/>
              <a:ext cx="0" cy="1061"/>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
            <a:extLst>
              <a:ext uri="{FF2B5EF4-FFF2-40B4-BE49-F238E27FC236}">
                <a16:creationId xmlns:a16="http://schemas.microsoft.com/office/drawing/2014/main" id="{2922C574-59D1-4C99-8A34-0D061F2977C5}"/>
              </a:ext>
            </a:extLst>
          </p:cNvPr>
          <p:cNvGrpSpPr>
            <a:grpSpLocks/>
          </p:cNvGrpSpPr>
          <p:nvPr/>
        </p:nvGrpSpPr>
        <p:grpSpPr bwMode="auto">
          <a:xfrm>
            <a:off x="5916613" y="4300538"/>
            <a:ext cx="1584325" cy="1439862"/>
            <a:chOff x="3379" y="2795"/>
            <a:chExt cx="864" cy="687"/>
          </a:xfrm>
        </p:grpSpPr>
        <p:sp>
          <p:nvSpPr>
            <p:cNvPr id="19465" name="Rectangle 12">
              <a:extLst>
                <a:ext uri="{FF2B5EF4-FFF2-40B4-BE49-F238E27FC236}">
                  <a16:creationId xmlns:a16="http://schemas.microsoft.com/office/drawing/2014/main" id="{F1AED793-0ABA-4CBE-8938-F882BD202EBF}"/>
                </a:ext>
              </a:extLst>
            </p:cNvPr>
            <p:cNvSpPr>
              <a:spLocks noChangeArrowheads="1"/>
            </p:cNvSpPr>
            <p:nvPr/>
          </p:nvSpPr>
          <p:spPr bwMode="auto">
            <a:xfrm>
              <a:off x="3379" y="2795"/>
              <a:ext cx="864" cy="687"/>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66" name="Rectangle 13">
              <a:extLst>
                <a:ext uri="{FF2B5EF4-FFF2-40B4-BE49-F238E27FC236}">
                  <a16:creationId xmlns:a16="http://schemas.microsoft.com/office/drawing/2014/main" id="{AC9127B4-5201-4223-872B-5C7F621231D9}"/>
                </a:ext>
              </a:extLst>
            </p:cNvPr>
            <p:cNvSpPr>
              <a:spLocks noChangeArrowheads="1"/>
            </p:cNvSpPr>
            <p:nvPr/>
          </p:nvSpPr>
          <p:spPr bwMode="auto">
            <a:xfrm>
              <a:off x="3739" y="3045"/>
              <a:ext cx="216" cy="250"/>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67" name="Line 14">
              <a:extLst>
                <a:ext uri="{FF2B5EF4-FFF2-40B4-BE49-F238E27FC236}">
                  <a16:creationId xmlns:a16="http://schemas.microsoft.com/office/drawing/2014/main" id="{F7D1D0CF-3995-4491-AD56-CCA25CEA0BA3}"/>
                </a:ext>
              </a:extLst>
            </p:cNvPr>
            <p:cNvSpPr>
              <a:spLocks noChangeShapeType="1"/>
            </p:cNvSpPr>
            <p:nvPr/>
          </p:nvSpPr>
          <p:spPr bwMode="auto">
            <a:xfrm>
              <a:off x="3379" y="2795"/>
              <a:ext cx="360" cy="25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15">
              <a:extLst>
                <a:ext uri="{FF2B5EF4-FFF2-40B4-BE49-F238E27FC236}">
                  <a16:creationId xmlns:a16="http://schemas.microsoft.com/office/drawing/2014/main" id="{D573EF1C-259F-4A0F-A65D-2C208BE3619D}"/>
                </a:ext>
              </a:extLst>
            </p:cNvPr>
            <p:cNvSpPr>
              <a:spLocks noChangeShapeType="1"/>
            </p:cNvSpPr>
            <p:nvPr/>
          </p:nvSpPr>
          <p:spPr bwMode="auto">
            <a:xfrm flipV="1">
              <a:off x="3955" y="2795"/>
              <a:ext cx="288" cy="25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Line 16">
              <a:extLst>
                <a:ext uri="{FF2B5EF4-FFF2-40B4-BE49-F238E27FC236}">
                  <a16:creationId xmlns:a16="http://schemas.microsoft.com/office/drawing/2014/main" id="{A88F1811-5D79-403F-893C-78E5BB04AB64}"/>
                </a:ext>
              </a:extLst>
            </p:cNvPr>
            <p:cNvSpPr>
              <a:spLocks noChangeShapeType="1"/>
            </p:cNvSpPr>
            <p:nvPr/>
          </p:nvSpPr>
          <p:spPr bwMode="auto">
            <a:xfrm flipH="1">
              <a:off x="3379" y="3295"/>
              <a:ext cx="360" cy="18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17">
              <a:extLst>
                <a:ext uri="{FF2B5EF4-FFF2-40B4-BE49-F238E27FC236}">
                  <a16:creationId xmlns:a16="http://schemas.microsoft.com/office/drawing/2014/main" id="{5C685FAB-F102-436E-B5A5-30E9654E8069}"/>
                </a:ext>
              </a:extLst>
            </p:cNvPr>
            <p:cNvSpPr>
              <a:spLocks noChangeShapeType="1"/>
            </p:cNvSpPr>
            <p:nvPr/>
          </p:nvSpPr>
          <p:spPr bwMode="auto">
            <a:xfrm>
              <a:off x="3955" y="3295"/>
              <a:ext cx="288" cy="18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64" name="Text Box 3">
            <a:extLst>
              <a:ext uri="{FF2B5EF4-FFF2-40B4-BE49-F238E27FC236}">
                <a16:creationId xmlns:a16="http://schemas.microsoft.com/office/drawing/2014/main" id="{CF394D28-8100-4647-8D92-4737EE9C4536}"/>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1779"/>
                                        </p:tgtEl>
                                        <p:attrNameLst>
                                          <p:attrName>style.visibility</p:attrName>
                                        </p:attrNameLst>
                                      </p:cBhvr>
                                      <p:to>
                                        <p:strVal val="visible"/>
                                      </p:to>
                                    </p:set>
                                    <p:animEffect transition="in" filter="strips(downRight)">
                                      <p:cBhvr>
                                        <p:cTn id="7" dur="500"/>
                                        <p:tgtEl>
                                          <p:spTgt spid="225177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1780"/>
                                        </p:tgtEl>
                                        <p:attrNameLst>
                                          <p:attrName>style.visibility</p:attrName>
                                        </p:attrNameLst>
                                      </p:cBhvr>
                                      <p:to>
                                        <p:strVal val="visible"/>
                                      </p:to>
                                    </p:set>
                                    <p:animEffect transition="in" filter="wipe(left)">
                                      <p:cBhvr>
                                        <p:cTn id="11" dur="500"/>
                                        <p:tgtEl>
                                          <p:spTgt spid="22517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1781">
                                            <p:txEl>
                                              <p:pRg st="0" end="0"/>
                                            </p:txEl>
                                          </p:spTgt>
                                        </p:tgtEl>
                                        <p:attrNameLst>
                                          <p:attrName>style.visibility</p:attrName>
                                        </p:attrNameLst>
                                      </p:cBhvr>
                                      <p:to>
                                        <p:strVal val="visible"/>
                                      </p:to>
                                    </p:set>
                                    <p:animEffect transition="in" filter="wipe(left)">
                                      <p:cBhvr>
                                        <p:cTn id="16" dur="500"/>
                                        <p:tgtEl>
                                          <p:spTgt spid="2251781">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51781">
                                            <p:txEl>
                                              <p:pRg st="1" end="1"/>
                                            </p:txEl>
                                          </p:spTgt>
                                        </p:tgtEl>
                                        <p:attrNameLst>
                                          <p:attrName>style.visibility</p:attrName>
                                        </p:attrNameLst>
                                      </p:cBhvr>
                                      <p:to>
                                        <p:strVal val="visible"/>
                                      </p:to>
                                    </p:set>
                                    <p:animEffect transition="in" filter="wipe(left)">
                                      <p:cBhvr>
                                        <p:cTn id="21" dur="500"/>
                                        <p:tgtEl>
                                          <p:spTgt spid="2251781">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1781">
                                            <p:txEl>
                                              <p:pRg st="2" end="2"/>
                                            </p:txEl>
                                          </p:spTgt>
                                        </p:tgtEl>
                                        <p:attrNameLst>
                                          <p:attrName>style.visibility</p:attrName>
                                        </p:attrNameLst>
                                      </p:cBhvr>
                                      <p:to>
                                        <p:strVal val="visible"/>
                                      </p:to>
                                    </p:set>
                                    <p:animEffect transition="in" filter="wipe(left)">
                                      <p:cBhvr>
                                        <p:cTn id="26" dur="500"/>
                                        <p:tgtEl>
                                          <p:spTgt spid="2251781">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1781">
                                            <p:txEl>
                                              <p:pRg st="3" end="3"/>
                                            </p:txEl>
                                          </p:spTgt>
                                        </p:tgtEl>
                                        <p:attrNameLst>
                                          <p:attrName>style.visibility</p:attrName>
                                        </p:attrNameLst>
                                      </p:cBhvr>
                                      <p:to>
                                        <p:strVal val="visible"/>
                                      </p:to>
                                    </p:set>
                                    <p:animEffect transition="in" filter="wipe(left)">
                                      <p:cBhvr>
                                        <p:cTn id="31" dur="500"/>
                                        <p:tgtEl>
                                          <p:spTgt spid="2251781">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51781">
                                            <p:txEl>
                                              <p:pRg st="4" end="4"/>
                                            </p:txEl>
                                          </p:spTgt>
                                        </p:tgtEl>
                                        <p:attrNameLst>
                                          <p:attrName>style.visibility</p:attrName>
                                        </p:attrNameLst>
                                      </p:cBhvr>
                                      <p:to>
                                        <p:strVal val="visible"/>
                                      </p:to>
                                    </p:set>
                                    <p:animEffect transition="in" filter="wipe(left)">
                                      <p:cBhvr>
                                        <p:cTn id="36" dur="500"/>
                                        <p:tgtEl>
                                          <p:spTgt spid="2251781">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1779" grpId="0" autoUpdateAnimBg="0"/>
      <p:bldP spid="225178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509774D7-D0B7-445E-901A-C884EB1386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BFB778C-41F9-4F3F-97E7-CB791B7AFEAB}"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2252803" name="Text Box 3">
            <a:extLst>
              <a:ext uri="{FF2B5EF4-FFF2-40B4-BE49-F238E27FC236}">
                <a16:creationId xmlns:a16="http://schemas.microsoft.com/office/drawing/2014/main" id="{54E6C84C-67B5-4737-8778-172419275C50}"/>
              </a:ext>
            </a:extLst>
          </p:cNvPr>
          <p:cNvSpPr txBox="1">
            <a:spLocks noChangeArrowheads="1"/>
          </p:cNvSpPr>
          <p:nvPr/>
        </p:nvSpPr>
        <p:spPr bwMode="auto">
          <a:xfrm>
            <a:off x="250825" y="54927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Applications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0484" name="Line 4">
            <a:extLst>
              <a:ext uri="{FF2B5EF4-FFF2-40B4-BE49-F238E27FC236}">
                <a16:creationId xmlns:a16="http://schemas.microsoft.com/office/drawing/2014/main" id="{5A769804-02A5-4931-8B92-7EC3856DEAD2}"/>
              </a:ext>
            </a:extLst>
          </p:cNvPr>
          <p:cNvSpPr>
            <a:spLocks noChangeShapeType="1"/>
          </p:cNvSpPr>
          <p:nvPr/>
        </p:nvSpPr>
        <p:spPr bwMode="auto">
          <a:xfrm>
            <a:off x="395288" y="1006475"/>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 name="Text Box 5">
            <a:extLst>
              <a:ext uri="{FF2B5EF4-FFF2-40B4-BE49-F238E27FC236}">
                <a16:creationId xmlns:a16="http://schemas.microsoft.com/office/drawing/2014/main" id="{0885A3E1-7C9D-4577-A2D9-07EDC09F44AF}"/>
              </a:ext>
            </a:extLst>
          </p:cNvPr>
          <p:cNvSpPr txBox="1">
            <a:spLocks noChangeArrowheads="1"/>
          </p:cNvSpPr>
          <p:nvPr/>
        </p:nvSpPr>
        <p:spPr bwMode="auto">
          <a:xfrm>
            <a:off x="252413" y="1125538"/>
            <a:ext cx="87122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a:solidFill>
                  <a:srgbClr val="FF6600"/>
                </a:solidFill>
                <a:latin typeface="Times New Roman" panose="02020603050405020304" pitchFamily="18" charset="0"/>
                <a:ea typeface="宋体" panose="02010600030101010101" pitchFamily="2" charset="-122"/>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Euler path or circuit can be used to solve many practical problems.</a:t>
            </a:r>
            <a:endParaRPr kumimoji="1" lang="en-US" altLang="zh-CN">
              <a:solidFill>
                <a:srgbClr val="FF6600"/>
              </a:solidFill>
              <a:latin typeface="Times New Roman" panose="02020603050405020304" pitchFamily="18" charset="0"/>
              <a:ea typeface="宋体" panose="02010600030101010101" pitchFamily="2" charset="-122"/>
            </a:endParaRPr>
          </a:p>
          <a:p>
            <a:pPr algn="just" eaLnBrk="1" hangingPunct="1">
              <a:spcBef>
                <a:spcPct val="50000"/>
              </a:spcBef>
            </a:pPr>
            <a:r>
              <a:rPr kumimoji="1" lang="en-US" altLang="zh-CN">
                <a:solidFill>
                  <a:srgbClr val="FF6600"/>
                </a:solidFill>
                <a:latin typeface="Times New Roman" panose="02020603050405020304" pitchFamily="18" charset="0"/>
                <a:ea typeface="宋体" panose="02010600030101010101" pitchFamily="2" charset="-122"/>
              </a:rPr>
              <a:t>      2) The Chinese  postman problem</a:t>
            </a:r>
          </a:p>
        </p:txBody>
      </p:sp>
      <p:sp>
        <p:nvSpPr>
          <p:cNvPr id="2252806" name="Text Box 6">
            <a:extLst>
              <a:ext uri="{FF2B5EF4-FFF2-40B4-BE49-F238E27FC236}">
                <a16:creationId xmlns:a16="http://schemas.microsoft.com/office/drawing/2014/main" id="{B594F79F-2A66-409C-86A5-CC1C473DC19D}"/>
              </a:ext>
            </a:extLst>
          </p:cNvPr>
          <p:cNvSpPr txBox="1">
            <a:spLocks noChangeArrowheads="1"/>
          </p:cNvSpPr>
          <p:nvPr/>
        </p:nvSpPr>
        <p:spPr bwMode="auto">
          <a:xfrm>
            <a:off x="250825" y="2636838"/>
            <a:ext cx="8712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b="0">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problem is named in honor of Guan Meigu, who posed it in 1962.</a:t>
            </a:r>
          </a:p>
        </p:txBody>
      </p:sp>
      <p:sp>
        <p:nvSpPr>
          <p:cNvPr id="2252807" name="Text Box 7">
            <a:extLst>
              <a:ext uri="{FF2B5EF4-FFF2-40B4-BE49-F238E27FC236}">
                <a16:creationId xmlns:a16="http://schemas.microsoft.com/office/drawing/2014/main" id="{FC6D4015-C372-46F6-8FE7-5CCBAAE7BF13}"/>
              </a:ext>
            </a:extLst>
          </p:cNvPr>
          <p:cNvSpPr txBox="1">
            <a:spLocks noChangeArrowheads="1"/>
          </p:cNvSpPr>
          <p:nvPr/>
        </p:nvSpPr>
        <p:spPr bwMode="auto">
          <a:xfrm>
            <a:off x="252413" y="4221163"/>
            <a:ext cx="871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3) The other area, such as networking, molecular biology etc.</a:t>
            </a:r>
          </a:p>
        </p:txBody>
      </p:sp>
      <p:sp>
        <p:nvSpPr>
          <p:cNvPr id="20488" name="Text Box 3">
            <a:extLst>
              <a:ext uri="{FF2B5EF4-FFF2-40B4-BE49-F238E27FC236}">
                <a16:creationId xmlns:a16="http://schemas.microsoft.com/office/drawing/2014/main" id="{FC7A6AA9-398C-45B7-A8E2-98FBC49DEC95}"/>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06">
                                            <p:txEl>
                                              <p:pRg st="0" end="0"/>
                                            </p:txEl>
                                          </p:spTgt>
                                        </p:tgtEl>
                                        <p:attrNameLst>
                                          <p:attrName>style.visibility</p:attrName>
                                        </p:attrNameLst>
                                      </p:cBhvr>
                                      <p:to>
                                        <p:strVal val="visible"/>
                                      </p:to>
                                    </p:set>
                                    <p:animEffect transition="in" filter="wipe(left)">
                                      <p:cBhvr>
                                        <p:cTn id="7" dur="500"/>
                                        <p:tgtEl>
                                          <p:spTgt spid="22528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07">
                                            <p:txEl>
                                              <p:pRg st="0" end="0"/>
                                            </p:txEl>
                                          </p:spTgt>
                                        </p:tgtEl>
                                        <p:attrNameLst>
                                          <p:attrName>style.visibility</p:attrName>
                                        </p:attrNameLst>
                                      </p:cBhvr>
                                      <p:to>
                                        <p:strVal val="visible"/>
                                      </p:to>
                                    </p:set>
                                    <p:animEffect transition="in" filter="wipe(left)">
                                      <p:cBhvr>
                                        <p:cTn id="12" dur="500"/>
                                        <p:tgtEl>
                                          <p:spTgt spid="225280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06" grpId="0" build="p" autoUpdateAnimBg="0"/>
      <p:bldP spid="225280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154A7520-5117-4363-B21A-A7FFDF0595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0FBB00E-BBB2-4539-8D32-B2D6A9CDA962}"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2253826" name="Text Box 2">
            <a:extLst>
              <a:ext uri="{FF2B5EF4-FFF2-40B4-BE49-F238E27FC236}">
                <a16:creationId xmlns:a16="http://schemas.microsoft.com/office/drawing/2014/main" id="{09A14E11-0CBC-49B5-9208-A1390C7D6FD8}"/>
              </a:ext>
            </a:extLst>
          </p:cNvPr>
          <p:cNvSpPr txBox="1">
            <a:spLocks noChangeArrowheads="1"/>
          </p:cNvSpPr>
          <p:nvPr/>
        </p:nvSpPr>
        <p:spPr bwMode="auto">
          <a:xfrm>
            <a:off x="285750" y="500063"/>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9.5.2 Hamilton paths and circuit </a:t>
            </a:r>
          </a:p>
        </p:txBody>
      </p:sp>
      <p:sp>
        <p:nvSpPr>
          <p:cNvPr id="22532" name="Text Box 3">
            <a:extLst>
              <a:ext uri="{FF2B5EF4-FFF2-40B4-BE49-F238E27FC236}">
                <a16:creationId xmlns:a16="http://schemas.microsoft.com/office/drawing/2014/main" id="{E8ED2CAF-97A9-47D0-AB39-0B2F891C1825}"/>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
        <p:nvSpPr>
          <p:cNvPr id="2253828" name="Text Box 4">
            <a:extLst>
              <a:ext uri="{FF2B5EF4-FFF2-40B4-BE49-F238E27FC236}">
                <a16:creationId xmlns:a16="http://schemas.microsoft.com/office/drawing/2014/main" id="{45517102-AEC3-4374-B499-125F53557A3A}"/>
              </a:ext>
            </a:extLst>
          </p:cNvPr>
          <p:cNvSpPr txBox="1">
            <a:spLocks noChangeArrowheads="1"/>
          </p:cNvSpPr>
          <p:nvPr/>
        </p:nvSpPr>
        <p:spPr bwMode="auto">
          <a:xfrm>
            <a:off x="428625" y="857250"/>
            <a:ext cx="799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50000"/>
              </a:spcBef>
            </a:pPr>
            <a:r>
              <a:rPr kumimoji="1" lang="zh-CN" altLang="en-US">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Hamilton</a:t>
            </a:r>
            <a:r>
              <a:rPr kumimoji="1" lang="en-US" altLang="zh-CN">
                <a:solidFill>
                  <a:srgbClr val="FF66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s puzzle</a:t>
            </a:r>
          </a:p>
        </p:txBody>
      </p:sp>
      <p:pic>
        <p:nvPicPr>
          <p:cNvPr id="2253829" name="Picture 5">
            <a:extLst>
              <a:ext uri="{FF2B5EF4-FFF2-40B4-BE49-F238E27FC236}">
                <a16:creationId xmlns:a16="http://schemas.microsoft.com/office/drawing/2014/main" id="{31934EB3-3879-4375-8A10-4A7E99E8B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285875"/>
            <a:ext cx="5786437"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3830" name="Text Box 6">
            <a:extLst>
              <a:ext uri="{FF2B5EF4-FFF2-40B4-BE49-F238E27FC236}">
                <a16:creationId xmlns:a16="http://schemas.microsoft.com/office/drawing/2014/main" id="{641AADF7-BFF7-4FEF-B4DC-498B87D62E97}"/>
              </a:ext>
            </a:extLst>
          </p:cNvPr>
          <p:cNvSpPr txBox="1">
            <a:spLocks noChangeArrowheads="1"/>
          </p:cNvSpPr>
          <p:nvPr/>
        </p:nvSpPr>
        <p:spPr bwMode="auto">
          <a:xfrm>
            <a:off x="357188" y="4357688"/>
            <a:ext cx="79930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50000"/>
              </a:spcBef>
            </a:pPr>
            <a:r>
              <a:rPr kumimoji="1"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The object of the puzzle was to start at a city and travel along the edges of the dodecahedron, visiting each of the other 19 cities exactly once, and end back at the first city. </a:t>
            </a:r>
          </a:p>
          <a:p>
            <a:pPr algn="just" eaLnBrk="1" hangingPunct="1">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15368" name="Picture 8">
            <a:extLst>
              <a:ext uri="{FF2B5EF4-FFF2-40B4-BE49-F238E27FC236}">
                <a16:creationId xmlns:a16="http://schemas.microsoft.com/office/drawing/2014/main" id="{E665FEC6-2DD7-458A-A12C-C2B18F6CF6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ltGray">
          <a:xfrm>
            <a:off x="1331913" y="1268413"/>
            <a:ext cx="56165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826">
                                            <p:txEl>
                                              <p:pRg st="0" end="0"/>
                                            </p:txEl>
                                          </p:spTgt>
                                        </p:tgtEl>
                                        <p:attrNameLst>
                                          <p:attrName>style.visibility</p:attrName>
                                        </p:attrNameLst>
                                      </p:cBhvr>
                                      <p:to>
                                        <p:strVal val="visible"/>
                                      </p:to>
                                    </p:set>
                                    <p:animEffect transition="in" filter="wipe(left)">
                                      <p:cBhvr>
                                        <p:cTn id="7" dur="500"/>
                                        <p:tgtEl>
                                          <p:spTgt spid="22538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828">
                                            <p:txEl>
                                              <p:pRg st="0" end="0"/>
                                            </p:txEl>
                                          </p:spTgt>
                                        </p:tgtEl>
                                        <p:attrNameLst>
                                          <p:attrName>style.visibility</p:attrName>
                                        </p:attrNameLst>
                                      </p:cBhvr>
                                      <p:to>
                                        <p:strVal val="visible"/>
                                      </p:to>
                                    </p:set>
                                    <p:animEffect transition="in" filter="wipe(left)">
                                      <p:cBhvr>
                                        <p:cTn id="12" dur="500"/>
                                        <p:tgtEl>
                                          <p:spTgt spid="225382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dissolve">
                                      <p:cBhvr>
                                        <p:cTn id="17" dur="500"/>
                                        <p:tgtEl>
                                          <p:spTgt spid="153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830">
                                            <p:txEl>
                                              <p:pRg st="0" end="0"/>
                                            </p:txEl>
                                          </p:spTgt>
                                        </p:tgtEl>
                                        <p:attrNameLst>
                                          <p:attrName>style.visibility</p:attrName>
                                        </p:attrNameLst>
                                      </p:cBhvr>
                                      <p:to>
                                        <p:strVal val="visible"/>
                                      </p:to>
                                    </p:set>
                                    <p:animEffect transition="in" filter="wipe(left)">
                                      <p:cBhvr>
                                        <p:cTn id="22" dur="500"/>
                                        <p:tgtEl>
                                          <p:spTgt spid="225383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830">
                                            <p:txEl>
                                              <p:pRg st="1" end="1"/>
                                            </p:txEl>
                                          </p:spTgt>
                                        </p:tgtEl>
                                        <p:attrNameLst>
                                          <p:attrName>style.visibility</p:attrName>
                                        </p:attrNameLst>
                                      </p:cBhvr>
                                      <p:to>
                                        <p:strVal val="visible"/>
                                      </p:to>
                                    </p:set>
                                    <p:animEffect transition="in" filter="wipe(left)">
                                      <p:cBhvr>
                                        <p:cTn id="27" dur="500"/>
                                        <p:tgtEl>
                                          <p:spTgt spid="2253830">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53829"/>
                                        </p:tgtEl>
                                        <p:attrNameLst>
                                          <p:attrName>style.visibility</p:attrName>
                                        </p:attrNameLst>
                                      </p:cBhvr>
                                      <p:to>
                                        <p:strVal val="visible"/>
                                      </p:to>
                                    </p:set>
                                    <p:animEffect transition="in" filter="dissolve">
                                      <p:cBhvr>
                                        <p:cTn id="32" dur="500"/>
                                        <p:tgtEl>
                                          <p:spTgt spid="2253829"/>
                                        </p:tgtEl>
                                      </p:cBhvr>
                                    </p:animEffect>
                                  </p:childTnLst>
                                </p:cTn>
                              </p:par>
                              <p:par>
                                <p:cTn id="33" presetID="1" presetClass="exit" presetSubtype="0" fill="hold" nodeType="withEffect">
                                  <p:stCondLst>
                                    <p:cond delay="0"/>
                                  </p:stCondLst>
                                  <p:childTnLst>
                                    <p:set>
                                      <p:cBhvr>
                                        <p:cTn id="34" dur="1" fill="hold">
                                          <p:stCondLst>
                                            <p:cond delay="0"/>
                                          </p:stCondLst>
                                        </p:cTn>
                                        <p:tgtEl>
                                          <p:spTgt spid="15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26" grpId="0" build="p" bldLvl="2" autoUpdateAnimBg="0"/>
      <p:bldP spid="2253828" grpId="0" build="p" autoUpdateAnimBg="0"/>
      <p:bldP spid="225383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72817CE1-8BAD-448C-9F8D-B975723F93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B0D423-8CB0-42E6-93EE-F59503C27155}"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pic>
        <p:nvPicPr>
          <p:cNvPr id="24579" name="Picture 3" descr="09_5_09">
            <a:extLst>
              <a:ext uri="{FF2B5EF4-FFF2-40B4-BE49-F238E27FC236}">
                <a16:creationId xmlns:a16="http://schemas.microsoft.com/office/drawing/2014/main" id="{A2550157-D59D-4892-9772-DF3505E5A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76250"/>
            <a:ext cx="64833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a:extLst>
              <a:ext uri="{FF2B5EF4-FFF2-40B4-BE49-F238E27FC236}">
                <a16:creationId xmlns:a16="http://schemas.microsoft.com/office/drawing/2014/main" id="{55FC71F7-FB8A-4E6B-BA0D-8B4F6D279CA3}"/>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
        <p:nvSpPr>
          <p:cNvPr id="24581" name="Rectangle 1">
            <a:extLst>
              <a:ext uri="{FF2B5EF4-FFF2-40B4-BE49-F238E27FC236}">
                <a16:creationId xmlns:a16="http://schemas.microsoft.com/office/drawing/2014/main" id="{8ED93A19-0E29-4083-BE68-7B9D4016D831}"/>
              </a:ext>
            </a:extLst>
          </p:cNvPr>
          <p:cNvSpPr>
            <a:spLocks noChangeArrowheads="1"/>
          </p:cNvSpPr>
          <p:nvPr/>
        </p:nvSpPr>
        <p:spPr bwMode="auto">
          <a:xfrm>
            <a:off x="5148263" y="3000375"/>
            <a:ext cx="36925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equivalent question: Is there a circuit in this graph that passes through each vertex exactly once?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a:extLst>
              <a:ext uri="{FF2B5EF4-FFF2-40B4-BE49-F238E27FC236}">
                <a16:creationId xmlns:a16="http://schemas.microsoft.com/office/drawing/2014/main" id="{FC61A2FE-DB16-4F0B-B35C-0AAC6B454A8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BD2F58C-7BD8-42BA-9CB8-0EAEB1A390DF}"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2254851" name="Text Box 3">
            <a:extLst>
              <a:ext uri="{FF2B5EF4-FFF2-40B4-BE49-F238E27FC236}">
                <a16:creationId xmlns:a16="http://schemas.microsoft.com/office/drawing/2014/main" id="{7FD417BB-AC05-4729-86E7-A8B67F06408F}"/>
              </a:ext>
            </a:extLst>
          </p:cNvPr>
          <p:cNvSpPr txBox="1">
            <a:spLocks noChangeArrowheads="1"/>
          </p:cNvSpPr>
          <p:nvPr/>
        </p:nvSpPr>
        <p:spPr bwMode="auto">
          <a:xfrm>
            <a:off x="500063" y="549275"/>
            <a:ext cx="7959725" cy="3933825"/>
          </a:xfrm>
          <a:prstGeom prst="rect">
            <a:avLst/>
          </a:prstGeom>
          <a:noFill/>
          <a:ln w="9525">
            <a:noFill/>
            <a:miter lim="800000"/>
            <a:headEnd/>
            <a:tailEnd/>
          </a:ln>
        </p:spPr>
        <p:txBody>
          <a:bodyPr>
            <a:spAutoFit/>
          </a:bodyPr>
          <a:lstStyle/>
          <a:p>
            <a:pPr marL="485775" indent="-485775" algn="just" eaLnBrk="1" hangingPunct="1">
              <a:spcBef>
                <a:spcPct val="50000"/>
              </a:spcBef>
              <a:defRPr/>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A </a:t>
            </a:r>
            <a:r>
              <a:rPr lang="en-US" altLang="zh-CN" i="1" dirty="0">
                <a:solidFill>
                  <a:schemeClr val="accent2">
                    <a:lumMod val="75000"/>
                  </a:schemeClr>
                </a:solidFill>
                <a:latin typeface="Times New Roman" pitchFamily="18" charset="0"/>
                <a:ea typeface="宋体" pitchFamily="2" charset="-122"/>
              </a:rPr>
              <a:t>Hamilton path</a:t>
            </a:r>
            <a:r>
              <a:rPr lang="en-US" altLang="zh-CN" dirty="0">
                <a:solidFill>
                  <a:schemeClr val="accent2">
                    <a:lumMod val="75000"/>
                  </a:schemeClr>
                </a:solidFill>
                <a:latin typeface="Times New Roman" pitchFamily="18" charset="0"/>
                <a:ea typeface="宋体" pitchFamily="2" charset="-122"/>
              </a:rPr>
              <a:t> </a:t>
            </a:r>
            <a:r>
              <a:rPr lang="en-US" altLang="zh-CN" dirty="0">
                <a:latin typeface="Times New Roman" pitchFamily="18" charset="0"/>
                <a:ea typeface="宋体" pitchFamily="2" charset="-122"/>
              </a:rPr>
              <a:t>in a graph </a:t>
            </a:r>
            <a:r>
              <a:rPr lang="en-US" altLang="zh-CN" i="1" dirty="0">
                <a:latin typeface="Times New Roman" pitchFamily="18" charset="0"/>
                <a:ea typeface="宋体" pitchFamily="2" charset="-122"/>
              </a:rPr>
              <a:t>G</a:t>
            </a:r>
            <a:r>
              <a:rPr lang="en-US" altLang="zh-CN" dirty="0">
                <a:latin typeface="Times New Roman" pitchFamily="18" charset="0"/>
                <a:ea typeface="宋体" pitchFamily="2" charset="-122"/>
              </a:rPr>
              <a:t>  is a path which visits every vertex in </a:t>
            </a:r>
            <a:r>
              <a:rPr lang="en-US" altLang="zh-CN" i="1" dirty="0">
                <a:latin typeface="Times New Roman" pitchFamily="18" charset="0"/>
                <a:ea typeface="宋体" pitchFamily="2" charset="-122"/>
              </a:rPr>
              <a:t>G </a:t>
            </a:r>
            <a:r>
              <a:rPr lang="en-US" altLang="zh-CN" dirty="0">
                <a:latin typeface="Times New Roman" pitchFamily="18" charset="0"/>
                <a:ea typeface="宋体" pitchFamily="2" charset="-122"/>
              </a:rPr>
              <a:t>exactly once.  </a:t>
            </a:r>
          </a:p>
          <a:p>
            <a:pPr marL="485775" indent="-485775" eaLnBrk="1" hangingPunct="1">
              <a:spcBef>
                <a:spcPct val="30000"/>
              </a:spcBef>
              <a:defRPr/>
            </a:pPr>
            <a:r>
              <a:rPr lang="en-US" altLang="zh-CN" dirty="0">
                <a:latin typeface="Times New Roman" pitchFamily="18" charset="0"/>
                <a:ea typeface="宋体" pitchFamily="2" charset="-122"/>
              </a:rPr>
              <a:t>      A </a:t>
            </a:r>
            <a:r>
              <a:rPr lang="en-US" altLang="zh-CN" i="1" dirty="0">
                <a:solidFill>
                  <a:schemeClr val="accent2">
                    <a:lumMod val="75000"/>
                  </a:schemeClr>
                </a:solidFill>
                <a:latin typeface="Times New Roman" pitchFamily="18" charset="0"/>
                <a:ea typeface="宋体" pitchFamily="2" charset="-122"/>
              </a:rPr>
              <a:t>Hamilton circuit</a:t>
            </a:r>
            <a:r>
              <a:rPr lang="en-US" altLang="zh-CN" i="1" dirty="0">
                <a:latin typeface="Times New Roman" pitchFamily="18" charset="0"/>
                <a:ea typeface="宋体" pitchFamily="2" charset="-122"/>
              </a:rPr>
              <a:t> </a:t>
            </a:r>
            <a:r>
              <a:rPr lang="en-US" altLang="zh-CN" dirty="0">
                <a:latin typeface="Times New Roman" pitchFamily="18" charset="0"/>
                <a:ea typeface="宋体" pitchFamily="2" charset="-122"/>
              </a:rPr>
              <a:t>(or </a:t>
            </a:r>
            <a:r>
              <a:rPr lang="en-US" altLang="zh-CN" i="1" dirty="0">
                <a:solidFill>
                  <a:schemeClr val="accent2">
                    <a:lumMod val="75000"/>
                  </a:schemeClr>
                </a:solidFill>
                <a:latin typeface="Times New Roman" pitchFamily="18" charset="0"/>
                <a:ea typeface="宋体" pitchFamily="2" charset="-122"/>
              </a:rPr>
              <a:t>Hamilton cycle</a:t>
            </a:r>
            <a:r>
              <a:rPr lang="en-US" altLang="zh-CN" dirty="0">
                <a:latin typeface="Times New Roman" pitchFamily="18" charset="0"/>
                <a:ea typeface="宋体" pitchFamily="2" charset="-122"/>
              </a:rPr>
              <a:t>) is a cycle which visits every vertex exactly once, </a:t>
            </a:r>
            <a:r>
              <a:rPr lang="en-US" altLang="zh-CN" i="1" dirty="0">
                <a:solidFill>
                  <a:schemeClr val="accent2">
                    <a:lumMod val="75000"/>
                  </a:schemeClr>
                </a:solidFill>
                <a:latin typeface="Times New Roman" pitchFamily="18" charset="0"/>
                <a:ea typeface="宋体" pitchFamily="2" charset="-122"/>
              </a:rPr>
              <a:t>except for the first vertex</a:t>
            </a:r>
            <a:r>
              <a:rPr lang="en-US" altLang="zh-CN" dirty="0">
                <a:latin typeface="Times New Roman" pitchFamily="18" charset="0"/>
                <a:ea typeface="宋体" pitchFamily="2" charset="-122"/>
              </a:rPr>
              <a:t>, which is also visited at the end of the cycle.</a:t>
            </a:r>
          </a:p>
          <a:p>
            <a:pPr marL="485775" indent="-485775" eaLnBrk="1" hangingPunct="1">
              <a:spcBef>
                <a:spcPct val="30000"/>
              </a:spcBef>
              <a:defRPr/>
            </a:pPr>
            <a:r>
              <a:rPr lang="en-US" altLang="zh-CN" dirty="0">
                <a:latin typeface="Times New Roman" pitchFamily="18" charset="0"/>
                <a:ea typeface="宋体" pitchFamily="2" charset="-122"/>
              </a:rPr>
              <a:t>       If a connected graph </a:t>
            </a:r>
            <a:r>
              <a:rPr lang="en-US" altLang="zh-CN" i="1" dirty="0">
                <a:latin typeface="Times New Roman" pitchFamily="18" charset="0"/>
                <a:ea typeface="宋体" pitchFamily="2" charset="-122"/>
              </a:rPr>
              <a:t>G</a:t>
            </a:r>
            <a:r>
              <a:rPr lang="en-US" altLang="zh-CN" dirty="0">
                <a:latin typeface="Times New Roman" pitchFamily="18" charset="0"/>
                <a:ea typeface="宋体" pitchFamily="2" charset="-122"/>
              </a:rPr>
              <a:t> has a Hamilton circuit, then </a:t>
            </a:r>
            <a:r>
              <a:rPr lang="en-US" altLang="zh-CN" i="1" dirty="0">
                <a:latin typeface="Times New Roman" pitchFamily="18" charset="0"/>
                <a:ea typeface="宋体" pitchFamily="2" charset="-122"/>
              </a:rPr>
              <a:t>G </a:t>
            </a:r>
            <a:r>
              <a:rPr lang="en-US" altLang="zh-CN" dirty="0">
                <a:latin typeface="Times New Roman" pitchFamily="18" charset="0"/>
                <a:ea typeface="宋体" pitchFamily="2" charset="-122"/>
              </a:rPr>
              <a:t>is called a </a:t>
            </a:r>
            <a:r>
              <a:rPr lang="en-US" altLang="zh-CN" i="1" dirty="0">
                <a:solidFill>
                  <a:schemeClr val="accent2">
                    <a:lumMod val="75000"/>
                  </a:schemeClr>
                </a:solidFill>
                <a:latin typeface="Times New Roman" pitchFamily="18" charset="0"/>
                <a:ea typeface="宋体" pitchFamily="2" charset="-122"/>
              </a:rPr>
              <a:t>Hamilton graph</a:t>
            </a:r>
            <a:r>
              <a:rPr lang="en-US" altLang="zh-CN" dirty="0">
                <a:latin typeface="Times New Roman" pitchFamily="18" charset="0"/>
                <a:ea typeface="宋体" pitchFamily="2" charset="-122"/>
              </a:rPr>
              <a:t>.</a:t>
            </a:r>
          </a:p>
          <a:p>
            <a:pPr marL="485775" indent="-485775" eaLnBrk="1" hangingPunct="1">
              <a:spcBef>
                <a:spcPct val="50000"/>
              </a:spcBef>
              <a:defRPr/>
            </a:pPr>
            <a:r>
              <a:rPr lang="en-US" altLang="zh-CN" dirty="0">
                <a:solidFill>
                  <a:srgbClr val="FF3300"/>
                </a:solidFill>
                <a:latin typeface="Times New Roman" pitchFamily="18" charset="0"/>
                <a:ea typeface="宋体" pitchFamily="2" charset="-122"/>
              </a:rPr>
              <a:t>Question:</a:t>
            </a:r>
          </a:p>
          <a:p>
            <a:pPr marL="485775" indent="-485775" eaLnBrk="1" hangingPunct="1">
              <a:spcBef>
                <a:spcPct val="30000"/>
              </a:spcBef>
              <a:defRPr/>
            </a:pPr>
            <a:r>
              <a:rPr lang="en-US" altLang="zh-CN" dirty="0">
                <a:latin typeface="Times New Roman" pitchFamily="18" charset="0"/>
                <a:ea typeface="宋体" pitchFamily="2" charset="-122"/>
              </a:rPr>
              <a:t>       1) H path is a simple path?</a:t>
            </a:r>
          </a:p>
        </p:txBody>
      </p:sp>
      <p:sp>
        <p:nvSpPr>
          <p:cNvPr id="25604" name="Text Box 3">
            <a:extLst>
              <a:ext uri="{FF2B5EF4-FFF2-40B4-BE49-F238E27FC236}">
                <a16:creationId xmlns:a16="http://schemas.microsoft.com/office/drawing/2014/main" id="{7D12C44F-13AB-4BE6-B37A-288399B0D32A}"/>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851">
                                            <p:txEl>
                                              <p:pRg st="0" end="0"/>
                                            </p:txEl>
                                          </p:spTgt>
                                        </p:tgtEl>
                                        <p:attrNameLst>
                                          <p:attrName>style.visibility</p:attrName>
                                        </p:attrNameLst>
                                      </p:cBhvr>
                                      <p:to>
                                        <p:strVal val="visible"/>
                                      </p:to>
                                    </p:set>
                                    <p:animEffect transition="in" filter="wipe(left)">
                                      <p:cBhvr>
                                        <p:cTn id="7" dur="500"/>
                                        <p:tgtEl>
                                          <p:spTgt spid="22548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851">
                                            <p:txEl>
                                              <p:pRg st="1" end="1"/>
                                            </p:txEl>
                                          </p:spTgt>
                                        </p:tgtEl>
                                        <p:attrNameLst>
                                          <p:attrName>style.visibility</p:attrName>
                                        </p:attrNameLst>
                                      </p:cBhvr>
                                      <p:to>
                                        <p:strVal val="visible"/>
                                      </p:to>
                                    </p:set>
                                    <p:animEffect transition="in" filter="wipe(left)">
                                      <p:cBhvr>
                                        <p:cTn id="12" dur="500"/>
                                        <p:tgtEl>
                                          <p:spTgt spid="225485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4851">
                                            <p:txEl>
                                              <p:pRg st="2" end="2"/>
                                            </p:txEl>
                                          </p:spTgt>
                                        </p:tgtEl>
                                        <p:attrNameLst>
                                          <p:attrName>style.visibility</p:attrName>
                                        </p:attrNameLst>
                                      </p:cBhvr>
                                      <p:to>
                                        <p:strVal val="visible"/>
                                      </p:to>
                                    </p:set>
                                    <p:animEffect transition="in" filter="wipe(left)">
                                      <p:cBhvr>
                                        <p:cTn id="17" dur="500"/>
                                        <p:tgtEl>
                                          <p:spTgt spid="225485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4851">
                                            <p:txEl>
                                              <p:pRg st="3" end="3"/>
                                            </p:txEl>
                                          </p:spTgt>
                                        </p:tgtEl>
                                        <p:attrNameLst>
                                          <p:attrName>style.visibility</p:attrName>
                                        </p:attrNameLst>
                                      </p:cBhvr>
                                      <p:to>
                                        <p:strVal val="visible"/>
                                      </p:to>
                                    </p:set>
                                    <p:animEffect transition="in" filter="wipe(left)">
                                      <p:cBhvr>
                                        <p:cTn id="22" dur="500"/>
                                        <p:tgtEl>
                                          <p:spTgt spid="225485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4851">
                                            <p:txEl>
                                              <p:pRg st="4" end="4"/>
                                            </p:txEl>
                                          </p:spTgt>
                                        </p:tgtEl>
                                        <p:attrNameLst>
                                          <p:attrName>style.visibility</p:attrName>
                                        </p:attrNameLst>
                                      </p:cBhvr>
                                      <p:to>
                                        <p:strVal val="visible"/>
                                      </p:to>
                                    </p:set>
                                    <p:animEffect transition="in" filter="wipe(left)">
                                      <p:cBhvr>
                                        <p:cTn id="27" dur="500"/>
                                        <p:tgtEl>
                                          <p:spTgt spid="225485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FAC11A60-4800-4F5A-805A-F41AE7F513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178BEAF-AA2B-4689-A1E4-B1F675B72A5F}"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2255875" name="Text Box 3">
            <a:extLst>
              <a:ext uri="{FF2B5EF4-FFF2-40B4-BE49-F238E27FC236}">
                <a16:creationId xmlns:a16="http://schemas.microsoft.com/office/drawing/2014/main" id="{4B2BBC34-1647-483F-ABDF-CB89235F901E}"/>
              </a:ext>
            </a:extLst>
          </p:cNvPr>
          <p:cNvSpPr txBox="1">
            <a:spLocks noChangeArrowheads="1"/>
          </p:cNvSpPr>
          <p:nvPr/>
        </p:nvSpPr>
        <p:spPr bwMode="auto">
          <a:xfrm>
            <a:off x="0" y="500063"/>
            <a:ext cx="9001125" cy="822325"/>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The sufficient condition for the existence of Hamilton path and Hamilton circuit</a:t>
            </a:r>
          </a:p>
        </p:txBody>
      </p:sp>
      <p:sp>
        <p:nvSpPr>
          <p:cNvPr id="2255876" name="Line 4">
            <a:extLst>
              <a:ext uri="{FF2B5EF4-FFF2-40B4-BE49-F238E27FC236}">
                <a16:creationId xmlns:a16="http://schemas.microsoft.com/office/drawing/2014/main" id="{7A151DAC-BEBE-49DE-A0FB-49A2F2825EE7}"/>
              </a:ext>
            </a:extLst>
          </p:cNvPr>
          <p:cNvSpPr>
            <a:spLocks noChangeShapeType="1"/>
          </p:cNvSpPr>
          <p:nvPr/>
        </p:nvSpPr>
        <p:spPr bwMode="auto">
          <a:xfrm>
            <a:off x="500063" y="1285875"/>
            <a:ext cx="8277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77" name="AutoShape 5">
            <a:extLst>
              <a:ext uri="{FF2B5EF4-FFF2-40B4-BE49-F238E27FC236}">
                <a16:creationId xmlns:a16="http://schemas.microsoft.com/office/drawing/2014/main" id="{E4D08C8D-C59D-46C8-92FE-5E6D09AF04D0}"/>
              </a:ext>
            </a:extLst>
          </p:cNvPr>
          <p:cNvSpPr>
            <a:spLocks noChangeArrowheads="1"/>
          </p:cNvSpPr>
          <p:nvPr/>
        </p:nvSpPr>
        <p:spPr bwMode="auto">
          <a:xfrm>
            <a:off x="357188" y="3643313"/>
            <a:ext cx="8497887" cy="18002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CC00FF"/>
                </a:solidFill>
                <a:latin typeface="Times New Roman" panose="02020603050405020304" pitchFamily="18" charset="0"/>
                <a:ea typeface="宋体" panose="02010600030101010101" pitchFamily="2" charset="-122"/>
              </a:rPr>
              <a:t>【</a:t>
            </a:r>
            <a:r>
              <a:rPr kumimoji="1" lang="en-US" altLang="zh-CN" b="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CC00FF"/>
                </a:solidFill>
                <a:latin typeface="Times New Roman" panose="02020603050405020304" pitchFamily="18" charset="0"/>
                <a:ea typeface="宋体" panose="02010600030101010101" pitchFamily="2" charset="-122"/>
              </a:rPr>
              <a:t>Theorem 4】ORE</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sym typeface="cajcd fnta1" pitchFamily="18" charset="2"/>
              </a:rPr>
              <a:t>'</a:t>
            </a:r>
            <a:r>
              <a:rPr kumimoji="1" lang="en-US" altLang="zh-CN">
                <a:solidFill>
                  <a:srgbClr val="CC00FF"/>
                </a:solidFill>
                <a:latin typeface="Times New Roman" panose="02020603050405020304" pitchFamily="18" charset="0"/>
                <a:ea typeface="宋体" panose="02010600030101010101" pitchFamily="2" charset="-122"/>
              </a:rPr>
              <a:t>THEOREM</a:t>
            </a:r>
            <a:r>
              <a:rPr kumimoji="1" lang="en-US" altLang="zh-CN">
                <a:solidFill>
                  <a:srgbClr val="CC66FF"/>
                </a:solidFill>
                <a:latin typeface="Times New Roman" panose="02020603050405020304" pitchFamily="18" charset="0"/>
                <a:ea typeface="宋体" panose="02010600030101010101" pitchFamily="2" charset="-122"/>
                <a:sym typeface="cajcd fnta1" pitchFamily="18" charset="2"/>
              </a:rPr>
              <a:t> </a:t>
            </a:r>
          </a:p>
          <a:p>
            <a:pPr eaLnBrk="1" hangingPunct="1"/>
            <a:r>
              <a:rPr kumimoji="1" lang="en-US" altLang="zh-CN">
                <a:latin typeface="Times New Roman" panose="02020603050405020304" pitchFamily="18" charset="0"/>
                <a:ea typeface="宋体" panose="02010600030101010101" pitchFamily="2" charset="-122"/>
              </a:rPr>
              <a:t>If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 is a simple graph with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vertices with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&gt;=3 such that</a:t>
            </a:r>
          </a:p>
          <a:p>
            <a:pPr eaLnBrk="1" hangingPunct="1"/>
            <a:r>
              <a:rPr kumimoji="1" lang="en-US" altLang="zh-CN">
                <a:latin typeface="Times New Roman" panose="02020603050405020304" pitchFamily="18" charset="0"/>
                <a:ea typeface="宋体" panose="02010600030101010101" pitchFamily="2" charset="-122"/>
              </a:rPr>
              <a:t>deg(</a:t>
            </a:r>
            <a:r>
              <a:rPr kumimoji="1" lang="en-US" altLang="zh-CN" i="1">
                <a:latin typeface="Times New Roman" panose="02020603050405020304" pitchFamily="18" charset="0"/>
                <a:ea typeface="宋体" panose="02010600030101010101" pitchFamily="2" charset="-122"/>
              </a:rPr>
              <a:t>u</a:t>
            </a:r>
            <a:r>
              <a:rPr kumimoji="1" lang="en-US" altLang="zh-CN">
                <a:latin typeface="Times New Roman" panose="02020603050405020304" pitchFamily="18" charset="0"/>
                <a:ea typeface="宋体" panose="02010600030101010101" pitchFamily="2" charset="-122"/>
              </a:rPr>
              <a:t>)+deg(</a:t>
            </a:r>
            <a:r>
              <a:rPr kumimoji="1" lang="en-US" altLang="zh-CN" i="1">
                <a:latin typeface="Times New Roman" panose="02020603050405020304" pitchFamily="18" charset="0"/>
                <a:ea typeface="宋体" panose="02010600030101010101" pitchFamily="2" charset="-122"/>
              </a:rPr>
              <a:t>v</a:t>
            </a:r>
            <a:r>
              <a:rPr kumimoji="1" lang="en-US" altLang="zh-CN">
                <a:latin typeface="Times New Roman" panose="02020603050405020304" pitchFamily="18" charset="0"/>
                <a:ea typeface="宋体" panose="02010600030101010101" pitchFamily="2" charset="-122"/>
              </a:rPr>
              <a:t>) &gt;=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for every pair of nonadjacent vertices </a:t>
            </a:r>
          </a:p>
          <a:p>
            <a:pPr eaLnBrk="1" hangingPunct="1"/>
            <a:r>
              <a:rPr kumimoji="1" lang="en-US" altLang="zh-CN" i="1">
                <a:latin typeface="Times New Roman" panose="02020603050405020304" pitchFamily="18" charset="0"/>
                <a:ea typeface="宋体" panose="02010600030101010101" pitchFamily="2" charset="-122"/>
              </a:rPr>
              <a:t>u </a:t>
            </a:r>
            <a:r>
              <a:rPr kumimoji="1" lang="en-US" altLang="zh-CN">
                <a:latin typeface="Times New Roman" panose="02020603050405020304" pitchFamily="18" charset="0"/>
                <a:ea typeface="宋体" panose="02010600030101010101" pitchFamily="2" charset="-122"/>
              </a:rPr>
              <a:t>and</a:t>
            </a:r>
            <a:r>
              <a:rPr kumimoji="1" lang="en-US" altLang="zh-CN" i="1">
                <a:latin typeface="Times New Roman" panose="02020603050405020304" pitchFamily="18" charset="0"/>
                <a:ea typeface="宋体" panose="02010600030101010101" pitchFamily="2" charset="-122"/>
              </a:rPr>
              <a:t> v </a:t>
            </a:r>
            <a:r>
              <a:rPr kumimoji="1" lang="en-US" altLang="zh-CN">
                <a:latin typeface="Times New Roman" panose="02020603050405020304" pitchFamily="18" charset="0"/>
                <a:ea typeface="宋体" panose="02010600030101010101" pitchFamily="2" charset="-122"/>
              </a:rPr>
              <a:t>in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 , then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 has a Hamilton circuit.</a:t>
            </a:r>
          </a:p>
        </p:txBody>
      </p:sp>
      <p:sp>
        <p:nvSpPr>
          <p:cNvPr id="2255878" name="AutoShape 6">
            <a:extLst>
              <a:ext uri="{FF2B5EF4-FFF2-40B4-BE49-F238E27FC236}">
                <a16:creationId xmlns:a16="http://schemas.microsoft.com/office/drawing/2014/main" id="{B5341444-4981-4E42-ADFB-B66936F4C29D}"/>
              </a:ext>
            </a:extLst>
          </p:cNvPr>
          <p:cNvSpPr>
            <a:spLocks noChangeArrowheads="1"/>
          </p:cNvSpPr>
          <p:nvPr/>
        </p:nvSpPr>
        <p:spPr bwMode="auto">
          <a:xfrm>
            <a:off x="285750" y="1571625"/>
            <a:ext cx="8496300" cy="17272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dirty="0">
                <a:solidFill>
                  <a:srgbClr val="CC00FF"/>
                </a:solidFill>
                <a:latin typeface="Times New Roman" pitchFamily="18" charset="0"/>
                <a:ea typeface="宋体" pitchFamily="2" charset="-122"/>
              </a:rPr>
              <a:t>【</a:t>
            </a:r>
            <a:r>
              <a:rPr kumimoji="1" lang="en-US" altLang="zh-CN" b="0" dirty="0">
                <a:solidFill>
                  <a:srgbClr val="CC00FF"/>
                </a:solidFill>
                <a:latin typeface="Times New Roman" pitchFamily="18" charset="0"/>
                <a:ea typeface="宋体" pitchFamily="2" charset="-122"/>
                <a:sym typeface="cajcd fnta1" pitchFamily="18" charset="2"/>
              </a:rPr>
              <a:t> </a:t>
            </a:r>
            <a:r>
              <a:rPr kumimoji="1" lang="en-US" altLang="zh-CN" dirty="0">
                <a:solidFill>
                  <a:srgbClr val="CC00FF"/>
                </a:solidFill>
                <a:latin typeface="Times New Roman" pitchFamily="18" charset="0"/>
                <a:ea typeface="宋体" pitchFamily="2" charset="-122"/>
              </a:rPr>
              <a:t>Theorem 3】</a:t>
            </a:r>
            <a:r>
              <a:rPr kumimoji="1" lang="en-US" altLang="zh-CN" dirty="0">
                <a:solidFill>
                  <a:srgbClr val="CC00FF"/>
                </a:solidFill>
                <a:latin typeface="Times New Roman" pitchFamily="18" charset="0"/>
                <a:ea typeface="宋体" pitchFamily="2" charset="-122"/>
                <a:sym typeface="cajcd fnta1" pitchFamily="18" charset="2"/>
              </a:rPr>
              <a:t>  DIRAC</a:t>
            </a:r>
            <a:r>
              <a:rPr kumimoji="1" lang="en-US" altLang="zh-CN" dirty="0">
                <a:solidFill>
                  <a:srgbClr val="CC00FF"/>
                </a:solidFill>
                <a:latin typeface="Times New Roman" pitchFamily="18" charset="0"/>
                <a:ea typeface="宋体" pitchFamily="2" charset="-122"/>
                <a:cs typeface="Times New Roman" pitchFamily="18" charset="0"/>
                <a:sym typeface="cajcd fnta1" pitchFamily="18" charset="2"/>
              </a:rPr>
              <a:t>'</a:t>
            </a:r>
            <a:r>
              <a:rPr kumimoji="1" lang="en-US" altLang="zh-CN" dirty="0">
                <a:solidFill>
                  <a:srgbClr val="CC00FF"/>
                </a:solidFill>
                <a:latin typeface="Times New Roman" pitchFamily="18" charset="0"/>
                <a:ea typeface="宋体" pitchFamily="2" charset="-122"/>
              </a:rPr>
              <a:t>THEOREM</a:t>
            </a:r>
            <a:endParaRPr kumimoji="1" lang="en-US" altLang="zh-CN" dirty="0">
              <a:solidFill>
                <a:srgbClr val="CC00FF"/>
              </a:solidFill>
              <a:latin typeface="Times New Roman" pitchFamily="18" charset="0"/>
              <a:ea typeface="宋体" pitchFamily="2" charset="-122"/>
              <a:sym typeface="cajcd fnta1" pitchFamily="18" charset="2"/>
            </a:endParaRPr>
          </a:p>
          <a:p>
            <a:pPr eaLnBrk="1" hangingPunct="1">
              <a:defRPr/>
            </a:pPr>
            <a:r>
              <a:rPr kumimoji="1" lang="en-US" altLang="zh-CN" dirty="0">
                <a:latin typeface="Times New Roman" pitchFamily="18" charset="0"/>
                <a:ea typeface="宋体" pitchFamily="2" charset="-122"/>
              </a:rPr>
              <a:t>If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 is a simple graph with </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 vertices with </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&gt;=3 such that the</a:t>
            </a:r>
          </a:p>
          <a:p>
            <a:pPr eaLnBrk="1" hangingPunct="1">
              <a:defRPr/>
            </a:pPr>
            <a:r>
              <a:rPr kumimoji="1" lang="en-US" altLang="zh-CN" dirty="0">
                <a:latin typeface="Times New Roman" pitchFamily="18" charset="0"/>
                <a:ea typeface="宋体" pitchFamily="2" charset="-122"/>
              </a:rPr>
              <a:t>degree of every vertex in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 is at least </a:t>
            </a:r>
            <a:r>
              <a:rPr kumimoji="1" lang="en-US" altLang="zh-CN" i="1" dirty="0">
                <a:latin typeface="Times New Roman" pitchFamily="18" charset="0"/>
                <a:ea typeface="宋体" pitchFamily="2" charset="-122"/>
              </a:rPr>
              <a:t>n/2</a:t>
            </a:r>
            <a:r>
              <a:rPr kumimoji="1" lang="en-US" altLang="zh-CN" dirty="0">
                <a:latin typeface="Times New Roman" pitchFamily="18" charset="0"/>
                <a:ea typeface="宋体" pitchFamily="2" charset="-122"/>
              </a:rPr>
              <a:t>, then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 has a Hamilton</a:t>
            </a:r>
          </a:p>
          <a:p>
            <a:pPr eaLnBrk="1" hangingPunct="1">
              <a:defRPr/>
            </a:pPr>
            <a:r>
              <a:rPr kumimoji="1" lang="en-US" altLang="zh-CN" dirty="0">
                <a:latin typeface="Times New Roman" pitchFamily="18" charset="0"/>
                <a:ea typeface="宋体" pitchFamily="2" charset="-122"/>
              </a:rPr>
              <a:t>circuit.</a:t>
            </a:r>
            <a:r>
              <a:rPr kumimoji="1" lang="en-US" altLang="zh-CN" dirty="0">
                <a:solidFill>
                  <a:schemeClr val="hlink"/>
                </a:solidFill>
                <a:effectLst>
                  <a:outerShdw blurRad="38100" dist="38100" dir="2700000" algn="tl">
                    <a:srgbClr val="000000"/>
                  </a:outerShdw>
                </a:effectLst>
                <a:latin typeface="Times New Roman" pitchFamily="18" charset="0"/>
                <a:ea typeface="宋体" pitchFamily="2" charset="-122"/>
              </a:rPr>
              <a:t> </a:t>
            </a:r>
          </a:p>
        </p:txBody>
      </p:sp>
      <p:sp>
        <p:nvSpPr>
          <p:cNvPr id="26631" name="Text Box 3">
            <a:extLst>
              <a:ext uri="{FF2B5EF4-FFF2-40B4-BE49-F238E27FC236}">
                <a16:creationId xmlns:a16="http://schemas.microsoft.com/office/drawing/2014/main" id="{E61D6725-356C-488A-91DD-BA9D289920DC}"/>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5875"/>
                                        </p:tgtEl>
                                        <p:attrNameLst>
                                          <p:attrName>style.visibility</p:attrName>
                                        </p:attrNameLst>
                                      </p:cBhvr>
                                      <p:to>
                                        <p:strVal val="visible"/>
                                      </p:to>
                                    </p:set>
                                    <p:animEffect transition="in" filter="strips(downRight)">
                                      <p:cBhvr>
                                        <p:cTn id="7" dur="500"/>
                                        <p:tgtEl>
                                          <p:spTgt spid="225587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5876"/>
                                        </p:tgtEl>
                                        <p:attrNameLst>
                                          <p:attrName>style.visibility</p:attrName>
                                        </p:attrNameLst>
                                      </p:cBhvr>
                                      <p:to>
                                        <p:strVal val="visible"/>
                                      </p:to>
                                    </p:set>
                                    <p:animEffect transition="in" filter="wipe(left)">
                                      <p:cBhvr>
                                        <p:cTn id="11" dur="500"/>
                                        <p:tgtEl>
                                          <p:spTgt spid="22558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255878"/>
                                        </p:tgtEl>
                                        <p:attrNameLst>
                                          <p:attrName>style.visibility</p:attrName>
                                        </p:attrNameLst>
                                      </p:cBhvr>
                                      <p:to>
                                        <p:strVal val="visible"/>
                                      </p:to>
                                    </p:set>
                                    <p:animEffect transition="in" filter="strips(downRight)">
                                      <p:cBhvr>
                                        <p:cTn id="16" dur="500"/>
                                        <p:tgtEl>
                                          <p:spTgt spid="22558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255877"/>
                                        </p:tgtEl>
                                        <p:attrNameLst>
                                          <p:attrName>style.visibility</p:attrName>
                                        </p:attrNameLst>
                                      </p:cBhvr>
                                      <p:to>
                                        <p:strVal val="visible"/>
                                      </p:to>
                                    </p:set>
                                    <p:animEffect transition="in" filter="strips(downRight)">
                                      <p:cBhvr>
                                        <p:cTn id="21" dur="500"/>
                                        <p:tgtEl>
                                          <p:spTgt spid="225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875" grpId="0" autoUpdateAnimBg="0"/>
      <p:bldP spid="2255877" grpId="0" animBg="1"/>
      <p:bldP spid="22558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a:extLst>
              <a:ext uri="{FF2B5EF4-FFF2-40B4-BE49-F238E27FC236}">
                <a16:creationId xmlns:a16="http://schemas.microsoft.com/office/drawing/2014/main" id="{A38EAC41-476B-438D-BE7A-ACC7F4FC0E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CC9412B-9189-44F4-BDBC-CE62218452E4}"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2256898" name="Text Box 2">
            <a:extLst>
              <a:ext uri="{FF2B5EF4-FFF2-40B4-BE49-F238E27FC236}">
                <a16:creationId xmlns:a16="http://schemas.microsoft.com/office/drawing/2014/main" id="{74D48070-C9D1-4083-87B3-F02F2F1BFB85}"/>
              </a:ext>
            </a:extLst>
          </p:cNvPr>
          <p:cNvSpPr txBox="1">
            <a:spLocks noChangeArrowheads="1"/>
          </p:cNvSpPr>
          <p:nvPr/>
        </p:nvSpPr>
        <p:spPr bwMode="auto">
          <a:xfrm>
            <a:off x="3643313" y="9525"/>
            <a:ext cx="5435600" cy="457200"/>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a:latin typeface="Times New Roman" pitchFamily="18" charset="0"/>
                <a:ea typeface="宋体" pitchFamily="2" charset="-122"/>
                <a:cs typeface="Arial" charset="0"/>
              </a:rPr>
              <a:t>9.5.2 Hamilton paths and circuit</a:t>
            </a:r>
            <a:r>
              <a:rPr kumimoji="1" lang="en-US" altLang="zh-CN">
                <a:solidFill>
                  <a:schemeClr val="hlink"/>
                </a:solidFill>
                <a:effectLst>
                  <a:outerShdw blurRad="38100" dist="38100" dir="2700000" algn="tl">
                    <a:srgbClr val="C0C0C0"/>
                  </a:outerShdw>
                </a:effectLst>
                <a:latin typeface="Times New Roman" pitchFamily="18" charset="0"/>
                <a:ea typeface="宋体" pitchFamily="2" charset="-122"/>
                <a:cs typeface="Arial" charset="0"/>
              </a:rPr>
              <a:t> </a:t>
            </a:r>
          </a:p>
        </p:txBody>
      </p:sp>
      <p:sp>
        <p:nvSpPr>
          <p:cNvPr id="2256899" name="Text Box 3">
            <a:extLst>
              <a:ext uri="{FF2B5EF4-FFF2-40B4-BE49-F238E27FC236}">
                <a16:creationId xmlns:a16="http://schemas.microsoft.com/office/drawing/2014/main" id="{487C491B-5CF3-47A9-9652-650CE15926E2}"/>
              </a:ext>
            </a:extLst>
          </p:cNvPr>
          <p:cNvSpPr txBox="1">
            <a:spLocks noChangeArrowheads="1"/>
          </p:cNvSpPr>
          <p:nvPr/>
        </p:nvSpPr>
        <p:spPr bwMode="auto">
          <a:xfrm>
            <a:off x="285750" y="500063"/>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has a Hamilton circuit whenever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&gt;=3 ? </a:t>
            </a:r>
          </a:p>
        </p:txBody>
      </p:sp>
      <p:sp>
        <p:nvSpPr>
          <p:cNvPr id="2256900" name="Text Box 4">
            <a:extLst>
              <a:ext uri="{FF2B5EF4-FFF2-40B4-BE49-F238E27FC236}">
                <a16:creationId xmlns:a16="http://schemas.microsoft.com/office/drawing/2014/main" id="{1C324D3B-7619-480F-AE97-05972E52A6DC}"/>
              </a:ext>
            </a:extLst>
          </p:cNvPr>
          <p:cNvSpPr txBox="1">
            <a:spLocks noChangeArrowheads="1"/>
          </p:cNvSpPr>
          <p:nvPr/>
        </p:nvSpPr>
        <p:spPr bwMode="auto">
          <a:xfrm>
            <a:off x="500063" y="3071813"/>
            <a:ext cx="76327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9933FF"/>
                </a:solidFill>
                <a:latin typeface="Times New Roman" panose="02020603050405020304" pitchFamily="18" charset="0"/>
                <a:ea typeface="宋体" panose="02010600030101010101" pitchFamily="2" charset="-122"/>
                <a:cs typeface="Times New Roman" panose="02020603050405020304" pitchFamily="18" charset="0"/>
              </a:rPr>
              <a:t>Proof:</a:t>
            </a:r>
          </a:p>
          <a:p>
            <a:pPr eaLnBrk="1" hangingPunct="1">
              <a:spcBef>
                <a:spcPct val="50000"/>
              </a:spcBef>
            </a:pP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 can form a Hamilton circuit in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beginning at any vertex.  Such a circuit can be built by visiting vertices in any order we choose, as long as the path begins and ends at the same vertex and visits each other vertex exactly once.  This is possible since there are edges in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between any two vertices.</a:t>
            </a:r>
          </a:p>
        </p:txBody>
      </p:sp>
      <p:grpSp>
        <p:nvGrpSpPr>
          <p:cNvPr id="2" name="Group 5">
            <a:extLst>
              <a:ext uri="{FF2B5EF4-FFF2-40B4-BE49-F238E27FC236}">
                <a16:creationId xmlns:a16="http://schemas.microsoft.com/office/drawing/2014/main" id="{97F0CE8C-CDB8-432B-9B03-32C580B4AA3D}"/>
              </a:ext>
            </a:extLst>
          </p:cNvPr>
          <p:cNvGrpSpPr>
            <a:grpSpLocks/>
          </p:cNvGrpSpPr>
          <p:nvPr/>
        </p:nvGrpSpPr>
        <p:grpSpPr bwMode="auto">
          <a:xfrm>
            <a:off x="3714750" y="1214438"/>
            <a:ext cx="1676400" cy="1600200"/>
            <a:chOff x="4224" y="2112"/>
            <a:chExt cx="1056" cy="1008"/>
          </a:xfrm>
        </p:grpSpPr>
        <p:sp>
          <p:nvSpPr>
            <p:cNvPr id="27656" name="AutoShape 6">
              <a:extLst>
                <a:ext uri="{FF2B5EF4-FFF2-40B4-BE49-F238E27FC236}">
                  <a16:creationId xmlns:a16="http://schemas.microsoft.com/office/drawing/2014/main" id="{17364097-213F-4D76-A5EC-ECEA0399662C}"/>
                </a:ext>
              </a:extLst>
            </p:cNvPr>
            <p:cNvSpPr>
              <a:spLocks noChangeArrowheads="1"/>
            </p:cNvSpPr>
            <p:nvPr/>
          </p:nvSpPr>
          <p:spPr bwMode="auto">
            <a:xfrm>
              <a:off x="4416"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7657" name="AutoShape 7">
              <a:extLst>
                <a:ext uri="{FF2B5EF4-FFF2-40B4-BE49-F238E27FC236}">
                  <a16:creationId xmlns:a16="http://schemas.microsoft.com/office/drawing/2014/main" id="{AFCD89F0-D75B-4D52-B00F-8FDA232E23CF}"/>
                </a:ext>
              </a:extLst>
            </p:cNvPr>
            <p:cNvSpPr>
              <a:spLocks noChangeArrowheads="1"/>
            </p:cNvSpPr>
            <p:nvPr/>
          </p:nvSpPr>
          <p:spPr bwMode="auto">
            <a:xfrm>
              <a:off x="4992"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7658" name="AutoShape 8">
              <a:extLst>
                <a:ext uri="{FF2B5EF4-FFF2-40B4-BE49-F238E27FC236}">
                  <a16:creationId xmlns:a16="http://schemas.microsoft.com/office/drawing/2014/main" id="{C1AD873D-2A46-4DC2-9805-B6397B97C5CC}"/>
                </a:ext>
              </a:extLst>
            </p:cNvPr>
            <p:cNvSpPr>
              <a:spLocks noChangeArrowheads="1"/>
            </p:cNvSpPr>
            <p:nvPr/>
          </p:nvSpPr>
          <p:spPr bwMode="auto">
            <a:xfrm>
              <a:off x="4224" y="249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7659" name="AutoShape 9">
              <a:extLst>
                <a:ext uri="{FF2B5EF4-FFF2-40B4-BE49-F238E27FC236}">
                  <a16:creationId xmlns:a16="http://schemas.microsoft.com/office/drawing/2014/main" id="{71418253-4417-425B-8592-73E8E7347F9A}"/>
                </a:ext>
              </a:extLst>
            </p:cNvPr>
            <p:cNvSpPr>
              <a:spLocks noChangeArrowheads="1"/>
            </p:cNvSpPr>
            <p:nvPr/>
          </p:nvSpPr>
          <p:spPr bwMode="auto">
            <a:xfrm>
              <a:off x="5184" y="249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7660" name="AutoShape 10">
              <a:extLst>
                <a:ext uri="{FF2B5EF4-FFF2-40B4-BE49-F238E27FC236}">
                  <a16:creationId xmlns:a16="http://schemas.microsoft.com/office/drawing/2014/main" id="{EF11F9B4-7996-4EBD-9C29-A7911DEA06FB}"/>
                </a:ext>
              </a:extLst>
            </p:cNvPr>
            <p:cNvSpPr>
              <a:spLocks noChangeArrowheads="1"/>
            </p:cNvSpPr>
            <p:nvPr/>
          </p:nvSpPr>
          <p:spPr bwMode="auto">
            <a:xfrm>
              <a:off x="4704" y="2112"/>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27661" name="AutoShape 11">
              <a:extLst>
                <a:ext uri="{FF2B5EF4-FFF2-40B4-BE49-F238E27FC236}">
                  <a16:creationId xmlns:a16="http://schemas.microsoft.com/office/drawing/2014/main" id="{734F1CCF-D7DF-4CE6-88CA-C5E3D647F9F9}"/>
                </a:ext>
              </a:extLst>
            </p:cNvPr>
            <p:cNvCxnSpPr>
              <a:cxnSpLocks noChangeShapeType="1"/>
              <a:stCxn id="27658" idx="4"/>
              <a:endCxn id="27656" idx="1"/>
            </p:cNvCxnSpPr>
            <p:nvPr/>
          </p:nvCxnSpPr>
          <p:spPr bwMode="auto">
            <a:xfrm>
              <a:off x="4272"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2" name="AutoShape 12">
              <a:extLst>
                <a:ext uri="{FF2B5EF4-FFF2-40B4-BE49-F238E27FC236}">
                  <a16:creationId xmlns:a16="http://schemas.microsoft.com/office/drawing/2014/main" id="{9FE93FDA-44F5-43BF-9434-3F642E50E7BB}"/>
                </a:ext>
              </a:extLst>
            </p:cNvPr>
            <p:cNvCxnSpPr>
              <a:cxnSpLocks noChangeShapeType="1"/>
              <a:stCxn id="27656" idx="6"/>
              <a:endCxn id="27657" idx="2"/>
            </p:cNvCxnSpPr>
            <p:nvPr/>
          </p:nvCxnSpPr>
          <p:spPr bwMode="auto">
            <a:xfrm>
              <a:off x="4512" y="3072"/>
              <a:ext cx="480"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3" name="AutoShape 13">
              <a:extLst>
                <a:ext uri="{FF2B5EF4-FFF2-40B4-BE49-F238E27FC236}">
                  <a16:creationId xmlns:a16="http://schemas.microsoft.com/office/drawing/2014/main" id="{1FC51C0C-329C-4B18-92F4-D283DACDD319}"/>
                </a:ext>
              </a:extLst>
            </p:cNvPr>
            <p:cNvCxnSpPr>
              <a:cxnSpLocks noChangeShapeType="1"/>
              <a:stCxn id="27657" idx="7"/>
              <a:endCxn id="27659" idx="4"/>
            </p:cNvCxnSpPr>
            <p:nvPr/>
          </p:nvCxnSpPr>
          <p:spPr bwMode="auto">
            <a:xfrm flipV="1">
              <a:off x="5074"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4" name="AutoShape 14">
              <a:extLst>
                <a:ext uri="{FF2B5EF4-FFF2-40B4-BE49-F238E27FC236}">
                  <a16:creationId xmlns:a16="http://schemas.microsoft.com/office/drawing/2014/main" id="{00B64F8F-1288-4072-804C-446A8B50DF58}"/>
                </a:ext>
              </a:extLst>
            </p:cNvPr>
            <p:cNvCxnSpPr>
              <a:cxnSpLocks noChangeShapeType="1"/>
              <a:stCxn id="27659" idx="1"/>
              <a:endCxn id="27660" idx="5"/>
            </p:cNvCxnSpPr>
            <p:nvPr/>
          </p:nvCxnSpPr>
          <p:spPr bwMode="auto">
            <a:xfrm flipH="1" flipV="1">
              <a:off x="4786" y="2194"/>
              <a:ext cx="41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5" name="AutoShape 15">
              <a:extLst>
                <a:ext uri="{FF2B5EF4-FFF2-40B4-BE49-F238E27FC236}">
                  <a16:creationId xmlns:a16="http://schemas.microsoft.com/office/drawing/2014/main" id="{0FE10A07-E121-42B8-9EBA-927AE4BC4C71}"/>
                </a:ext>
              </a:extLst>
            </p:cNvPr>
            <p:cNvCxnSpPr>
              <a:cxnSpLocks noChangeShapeType="1"/>
              <a:stCxn id="27658" idx="7"/>
              <a:endCxn id="27660" idx="3"/>
            </p:cNvCxnSpPr>
            <p:nvPr/>
          </p:nvCxnSpPr>
          <p:spPr bwMode="auto">
            <a:xfrm flipV="1">
              <a:off x="4306" y="2194"/>
              <a:ext cx="41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6" name="AutoShape 16">
              <a:extLst>
                <a:ext uri="{FF2B5EF4-FFF2-40B4-BE49-F238E27FC236}">
                  <a16:creationId xmlns:a16="http://schemas.microsoft.com/office/drawing/2014/main" id="{2C294A7F-E5F7-4367-A7CA-69AA44F9235C}"/>
                </a:ext>
              </a:extLst>
            </p:cNvPr>
            <p:cNvCxnSpPr>
              <a:cxnSpLocks noChangeShapeType="1"/>
              <a:stCxn id="27660" idx="4"/>
              <a:endCxn id="27656" idx="0"/>
            </p:cNvCxnSpPr>
            <p:nvPr/>
          </p:nvCxnSpPr>
          <p:spPr bwMode="auto">
            <a:xfrm flipH="1">
              <a:off x="4464" y="2208"/>
              <a:ext cx="288" cy="8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7" name="AutoShape 17">
              <a:extLst>
                <a:ext uri="{FF2B5EF4-FFF2-40B4-BE49-F238E27FC236}">
                  <a16:creationId xmlns:a16="http://schemas.microsoft.com/office/drawing/2014/main" id="{FDB46C4D-674A-44F8-A052-CA45D5E7C4B9}"/>
                </a:ext>
              </a:extLst>
            </p:cNvPr>
            <p:cNvCxnSpPr>
              <a:cxnSpLocks noChangeShapeType="1"/>
              <a:stCxn id="27660" idx="4"/>
              <a:endCxn id="27657" idx="1"/>
            </p:cNvCxnSpPr>
            <p:nvPr/>
          </p:nvCxnSpPr>
          <p:spPr bwMode="auto">
            <a:xfrm>
              <a:off x="4752" y="2208"/>
              <a:ext cx="254" cy="83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8" name="AutoShape 18">
              <a:extLst>
                <a:ext uri="{FF2B5EF4-FFF2-40B4-BE49-F238E27FC236}">
                  <a16:creationId xmlns:a16="http://schemas.microsoft.com/office/drawing/2014/main" id="{7C1BA9F3-6713-47FF-AB5C-30FB4496A70A}"/>
                </a:ext>
              </a:extLst>
            </p:cNvPr>
            <p:cNvCxnSpPr>
              <a:cxnSpLocks noChangeShapeType="1"/>
              <a:stCxn id="27658" idx="6"/>
              <a:endCxn id="27659" idx="2"/>
            </p:cNvCxnSpPr>
            <p:nvPr/>
          </p:nvCxnSpPr>
          <p:spPr bwMode="auto">
            <a:xfrm>
              <a:off x="4320" y="2544"/>
              <a:ext cx="86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9" name="AutoShape 19">
              <a:extLst>
                <a:ext uri="{FF2B5EF4-FFF2-40B4-BE49-F238E27FC236}">
                  <a16:creationId xmlns:a16="http://schemas.microsoft.com/office/drawing/2014/main" id="{7BB44298-A4B7-4945-8918-CE505537A9EE}"/>
                </a:ext>
              </a:extLst>
            </p:cNvPr>
            <p:cNvCxnSpPr>
              <a:cxnSpLocks noChangeShapeType="1"/>
              <a:stCxn id="27658" idx="5"/>
              <a:endCxn id="27657" idx="1"/>
            </p:cNvCxnSpPr>
            <p:nvPr/>
          </p:nvCxnSpPr>
          <p:spPr bwMode="auto">
            <a:xfrm>
              <a:off x="4306" y="2578"/>
              <a:ext cx="700"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70" name="AutoShape 20">
              <a:extLst>
                <a:ext uri="{FF2B5EF4-FFF2-40B4-BE49-F238E27FC236}">
                  <a16:creationId xmlns:a16="http://schemas.microsoft.com/office/drawing/2014/main" id="{07E648FA-3505-4EB7-BEDA-02CEAD9D9F40}"/>
                </a:ext>
              </a:extLst>
            </p:cNvPr>
            <p:cNvCxnSpPr>
              <a:cxnSpLocks noChangeShapeType="1"/>
              <a:stCxn id="27656" idx="7"/>
              <a:endCxn id="27659" idx="3"/>
            </p:cNvCxnSpPr>
            <p:nvPr/>
          </p:nvCxnSpPr>
          <p:spPr bwMode="auto">
            <a:xfrm flipV="1">
              <a:off x="4498" y="2578"/>
              <a:ext cx="700"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256917" name="Text Box 21">
            <a:extLst>
              <a:ext uri="{FF2B5EF4-FFF2-40B4-BE49-F238E27FC236}">
                <a16:creationId xmlns:a16="http://schemas.microsoft.com/office/drawing/2014/main" id="{5E9ECE8A-05AF-4151-967D-791B4F2155DF}"/>
              </a:ext>
            </a:extLst>
          </p:cNvPr>
          <p:cNvSpPr txBox="1">
            <a:spLocks noChangeArrowheads="1"/>
          </p:cNvSpPr>
          <p:nvPr/>
        </p:nvSpPr>
        <p:spPr bwMode="auto">
          <a:xfrm>
            <a:off x="571500" y="1428750"/>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6899"/>
                                        </p:tgtEl>
                                        <p:attrNameLst>
                                          <p:attrName>style.visibility</p:attrName>
                                        </p:attrNameLst>
                                      </p:cBhvr>
                                      <p:to>
                                        <p:strVal val="visible"/>
                                      </p:to>
                                    </p:set>
                                    <p:animEffect transition="in" filter="wipe(left)">
                                      <p:cBhvr>
                                        <p:cTn id="7" dur="500"/>
                                        <p:tgtEl>
                                          <p:spTgt spid="225689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6917"/>
                                        </p:tgtEl>
                                        <p:attrNameLst>
                                          <p:attrName>style.visibility</p:attrName>
                                        </p:attrNameLst>
                                      </p:cBhvr>
                                      <p:to>
                                        <p:strVal val="visible"/>
                                      </p:to>
                                    </p:set>
                                    <p:animEffect transition="in" filter="wipe(left)">
                                      <p:cBhvr>
                                        <p:cTn id="12" dur="500"/>
                                        <p:tgtEl>
                                          <p:spTgt spid="2256917"/>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256900"/>
                                        </p:tgtEl>
                                        <p:attrNameLst>
                                          <p:attrName>style.visibility</p:attrName>
                                        </p:attrNameLst>
                                      </p:cBhvr>
                                      <p:to>
                                        <p:strVal val="visible"/>
                                      </p:to>
                                    </p:set>
                                    <p:animEffect transition="in" filter="strips(downRight)">
                                      <p:cBhvr>
                                        <p:cTn id="23" dur="500"/>
                                        <p:tgtEl>
                                          <p:spTgt spid="225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899" grpId="0" autoUpdateAnimBg="0"/>
      <p:bldP spid="2256900" grpId="0"/>
      <p:bldP spid="225691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a:extLst>
              <a:ext uri="{FF2B5EF4-FFF2-40B4-BE49-F238E27FC236}">
                <a16:creationId xmlns:a16="http://schemas.microsoft.com/office/drawing/2014/main" id="{5AD8F87F-9580-444E-81DF-792823CE5C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BEE2A4E-EB08-44A5-8DC0-C16F074F041A}"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2257923" name="Text Box 3">
            <a:extLst>
              <a:ext uri="{FF2B5EF4-FFF2-40B4-BE49-F238E27FC236}">
                <a16:creationId xmlns:a16="http://schemas.microsoft.com/office/drawing/2014/main" id="{A5C87BCB-ADBD-4960-B7D9-26E3160527FE}"/>
              </a:ext>
            </a:extLst>
          </p:cNvPr>
          <p:cNvSpPr txBox="1">
            <a:spLocks noChangeArrowheads="1"/>
          </p:cNvSpPr>
          <p:nvPr/>
        </p:nvSpPr>
        <p:spPr bwMode="auto">
          <a:xfrm>
            <a:off x="0" y="428625"/>
            <a:ext cx="9001125"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The necessary condition for Hamilton path and Hamilton circuit</a:t>
            </a:r>
          </a:p>
        </p:txBody>
      </p:sp>
      <p:sp>
        <p:nvSpPr>
          <p:cNvPr id="2257924" name="Line 4">
            <a:extLst>
              <a:ext uri="{FF2B5EF4-FFF2-40B4-BE49-F238E27FC236}">
                <a16:creationId xmlns:a16="http://schemas.microsoft.com/office/drawing/2014/main" id="{A9379259-8930-4806-B6B0-7641A122679E}"/>
              </a:ext>
            </a:extLst>
          </p:cNvPr>
          <p:cNvSpPr>
            <a:spLocks noChangeShapeType="1"/>
          </p:cNvSpPr>
          <p:nvPr/>
        </p:nvSpPr>
        <p:spPr bwMode="auto">
          <a:xfrm>
            <a:off x="357188" y="928688"/>
            <a:ext cx="8637587"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25" name="Text Box 5">
            <a:extLst>
              <a:ext uri="{FF2B5EF4-FFF2-40B4-BE49-F238E27FC236}">
                <a16:creationId xmlns:a16="http://schemas.microsoft.com/office/drawing/2014/main" id="{4AF54919-208A-4B5A-ADE3-435A440102A1}"/>
              </a:ext>
            </a:extLst>
          </p:cNvPr>
          <p:cNvSpPr txBox="1">
            <a:spLocks noChangeArrowheads="1"/>
          </p:cNvSpPr>
          <p:nvPr/>
        </p:nvSpPr>
        <p:spPr bwMode="auto">
          <a:xfrm>
            <a:off x="252413" y="1268413"/>
            <a:ext cx="874871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1133475"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latin typeface="Times New Roman" panose="02020603050405020304" pitchFamily="18" charset="0"/>
                <a:ea typeface="宋体" panose="02010600030101010101" pitchFamily="2" charset="-122"/>
              </a:rPr>
              <a:t>For undirected graph:</a:t>
            </a:r>
          </a:p>
          <a:p>
            <a:pPr eaLnBrk="1" hangingPunct="1">
              <a:spcBef>
                <a:spcPct val="20000"/>
              </a:spcBef>
            </a:pPr>
            <a:r>
              <a:rPr lang="en-US" altLang="zh-CN">
                <a:latin typeface="Times New Roman" panose="02020603050405020304" pitchFamily="18" charset="0"/>
                <a:ea typeface="宋体" panose="02010600030101010101" pitchFamily="2" charset="-122"/>
              </a:rPr>
              <a:t>The necessary condition for the existence of Hamilton path:</a:t>
            </a:r>
          </a:p>
          <a:p>
            <a:pPr lvl="1" eaLnBrk="1" hangingPunct="1">
              <a:spcBef>
                <a:spcPct val="20000"/>
              </a:spcBef>
              <a:buFont typeface="Wingdings" panose="05000000000000000000" pitchFamily="2" charset="2"/>
              <a:buChar char="n"/>
            </a:pPr>
            <a:r>
              <a:rPr lang="en-US" altLang="zh-CN" i="1">
                <a:latin typeface="Times New Roman" panose="02020603050405020304" pitchFamily="18" charset="0"/>
                <a:ea typeface="宋体" panose="02010600030101010101" pitchFamily="2" charset="-122"/>
              </a:rPr>
              <a:t>G</a:t>
            </a:r>
            <a:r>
              <a:rPr lang="en-US" altLang="zh-CN">
                <a:latin typeface="Times New Roman" panose="02020603050405020304" pitchFamily="18" charset="0"/>
                <a:ea typeface="宋体" panose="02010600030101010101" pitchFamily="2" charset="-122"/>
              </a:rPr>
              <a:t> is connected;</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There are at most two vertices which degree are less than 2.</a:t>
            </a:r>
          </a:p>
        </p:txBody>
      </p:sp>
      <p:sp>
        <p:nvSpPr>
          <p:cNvPr id="29702" name="Text Box 3">
            <a:extLst>
              <a:ext uri="{FF2B5EF4-FFF2-40B4-BE49-F238E27FC236}">
                <a16:creationId xmlns:a16="http://schemas.microsoft.com/office/drawing/2014/main" id="{1FD0AB27-B829-46B7-A7FC-ACABF5AC49E2}"/>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7923"/>
                                        </p:tgtEl>
                                        <p:attrNameLst>
                                          <p:attrName>style.visibility</p:attrName>
                                        </p:attrNameLst>
                                      </p:cBhvr>
                                      <p:to>
                                        <p:strVal val="visible"/>
                                      </p:to>
                                    </p:set>
                                    <p:animEffect transition="in" filter="strips(downRight)">
                                      <p:cBhvr>
                                        <p:cTn id="7" dur="500"/>
                                        <p:tgtEl>
                                          <p:spTgt spid="2257923"/>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7924"/>
                                        </p:tgtEl>
                                        <p:attrNameLst>
                                          <p:attrName>style.visibility</p:attrName>
                                        </p:attrNameLst>
                                      </p:cBhvr>
                                      <p:to>
                                        <p:strVal val="visible"/>
                                      </p:to>
                                    </p:set>
                                    <p:animEffect transition="in" filter="wipe(left)">
                                      <p:cBhvr>
                                        <p:cTn id="11" dur="500"/>
                                        <p:tgtEl>
                                          <p:spTgt spid="22579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7925">
                                            <p:txEl>
                                              <p:pRg st="0" end="0"/>
                                            </p:txEl>
                                          </p:spTgt>
                                        </p:tgtEl>
                                        <p:attrNameLst>
                                          <p:attrName>style.visibility</p:attrName>
                                        </p:attrNameLst>
                                      </p:cBhvr>
                                      <p:to>
                                        <p:strVal val="visible"/>
                                      </p:to>
                                    </p:set>
                                    <p:animEffect transition="in" filter="wipe(left)">
                                      <p:cBhvr>
                                        <p:cTn id="16" dur="500"/>
                                        <p:tgtEl>
                                          <p:spTgt spid="225792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57925">
                                            <p:txEl>
                                              <p:pRg st="1" end="1"/>
                                            </p:txEl>
                                          </p:spTgt>
                                        </p:tgtEl>
                                        <p:attrNameLst>
                                          <p:attrName>style.visibility</p:attrName>
                                        </p:attrNameLst>
                                      </p:cBhvr>
                                      <p:to>
                                        <p:strVal val="visible"/>
                                      </p:to>
                                    </p:set>
                                    <p:animEffect transition="in" filter="wipe(left)">
                                      <p:cBhvr>
                                        <p:cTn id="21" dur="500"/>
                                        <p:tgtEl>
                                          <p:spTgt spid="225792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7925">
                                            <p:txEl>
                                              <p:pRg st="2" end="2"/>
                                            </p:txEl>
                                          </p:spTgt>
                                        </p:tgtEl>
                                        <p:attrNameLst>
                                          <p:attrName>style.visibility</p:attrName>
                                        </p:attrNameLst>
                                      </p:cBhvr>
                                      <p:to>
                                        <p:strVal val="visible"/>
                                      </p:to>
                                    </p:set>
                                    <p:animEffect transition="in" filter="wipe(left)">
                                      <p:cBhvr>
                                        <p:cTn id="26" dur="500"/>
                                        <p:tgtEl>
                                          <p:spTgt spid="2257925">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7925">
                                            <p:txEl>
                                              <p:pRg st="3" end="3"/>
                                            </p:txEl>
                                          </p:spTgt>
                                        </p:tgtEl>
                                        <p:attrNameLst>
                                          <p:attrName>style.visibility</p:attrName>
                                        </p:attrNameLst>
                                      </p:cBhvr>
                                      <p:to>
                                        <p:strVal val="visible"/>
                                      </p:to>
                                    </p:set>
                                    <p:animEffect transition="in" filter="wipe(left)">
                                      <p:cBhvr>
                                        <p:cTn id="31" dur="500"/>
                                        <p:tgtEl>
                                          <p:spTgt spid="2257925">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923" grpId="0" autoUpdateAnimBg="0"/>
      <p:bldP spid="225792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A12D9DA7-8E2E-4BC2-9484-8967CF9B59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8D34A80-B26B-4331-AFB0-E9065CDFED20}"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2257923" name="Text Box 3">
            <a:extLst>
              <a:ext uri="{FF2B5EF4-FFF2-40B4-BE49-F238E27FC236}">
                <a16:creationId xmlns:a16="http://schemas.microsoft.com/office/drawing/2014/main" id="{15307789-D523-4EF1-8680-F8252C8F8E19}"/>
              </a:ext>
            </a:extLst>
          </p:cNvPr>
          <p:cNvSpPr txBox="1">
            <a:spLocks noChangeArrowheads="1"/>
          </p:cNvSpPr>
          <p:nvPr/>
        </p:nvSpPr>
        <p:spPr bwMode="auto">
          <a:xfrm>
            <a:off x="0" y="428625"/>
            <a:ext cx="9001125"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The necessary condition for Hamilton path and Hamilton circuit</a:t>
            </a:r>
          </a:p>
        </p:txBody>
      </p:sp>
      <p:sp>
        <p:nvSpPr>
          <p:cNvPr id="2257924" name="Line 4">
            <a:extLst>
              <a:ext uri="{FF2B5EF4-FFF2-40B4-BE49-F238E27FC236}">
                <a16:creationId xmlns:a16="http://schemas.microsoft.com/office/drawing/2014/main" id="{D4E1B825-33D2-4874-8004-4D02A573FA4A}"/>
              </a:ext>
            </a:extLst>
          </p:cNvPr>
          <p:cNvSpPr>
            <a:spLocks noChangeShapeType="1"/>
          </p:cNvSpPr>
          <p:nvPr/>
        </p:nvSpPr>
        <p:spPr bwMode="auto">
          <a:xfrm>
            <a:off x="357188" y="928688"/>
            <a:ext cx="8637587"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25" name="Text Box 5">
            <a:extLst>
              <a:ext uri="{FF2B5EF4-FFF2-40B4-BE49-F238E27FC236}">
                <a16:creationId xmlns:a16="http://schemas.microsoft.com/office/drawing/2014/main" id="{67ACA3A3-3D1B-44FA-B07E-8C48A01E1155}"/>
              </a:ext>
            </a:extLst>
          </p:cNvPr>
          <p:cNvSpPr txBox="1">
            <a:spLocks noChangeArrowheads="1"/>
          </p:cNvSpPr>
          <p:nvPr/>
        </p:nvSpPr>
        <p:spPr bwMode="auto">
          <a:xfrm>
            <a:off x="252413" y="1268413"/>
            <a:ext cx="8748712"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1133475"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The necessary condition for the existence of Hamilton circuit: </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The degree of each vertex is larger than 1.</a:t>
            </a:r>
          </a:p>
          <a:p>
            <a:pPr lvl="1" eaLnBrk="1" hangingPunct="1">
              <a:spcBef>
                <a:spcPct val="20000"/>
              </a:spcBef>
              <a:buFont typeface="Wingdings" panose="05000000000000000000" pitchFamily="2" charset="2"/>
              <a:buNone/>
            </a:pPr>
            <a:r>
              <a:rPr lang="en-US" altLang="zh-CN">
                <a:solidFill>
                  <a:srgbClr val="000099"/>
                </a:solidFill>
                <a:latin typeface="Times New Roman" panose="02020603050405020304" pitchFamily="18" charset="0"/>
                <a:ea typeface="宋体" panose="02010600030101010101" pitchFamily="2" charset="-122"/>
              </a:rPr>
              <a:t>Some properties:</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If a vertex in the graph has degree two, then both edges that are incident with this vertex must be part of any Hamilton circuit.</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When a Hamilton circuit is being constructed and this circuit has passed through a vertex, then all remaining edges incident with this vertex, other than the two used in the circuit , can be removed from consideration.  </a:t>
            </a:r>
            <a:endParaRPr lang="en-US" altLang="zh-CN" sz="2800">
              <a:latin typeface="Times New Roman" panose="02020603050405020304" pitchFamily="18" charset="0"/>
              <a:ea typeface="宋体" panose="02010600030101010101" pitchFamily="2" charset="-122"/>
            </a:endParaRPr>
          </a:p>
        </p:txBody>
      </p:sp>
      <p:sp>
        <p:nvSpPr>
          <p:cNvPr id="30726" name="Text Box 3">
            <a:extLst>
              <a:ext uri="{FF2B5EF4-FFF2-40B4-BE49-F238E27FC236}">
                <a16:creationId xmlns:a16="http://schemas.microsoft.com/office/drawing/2014/main" id="{29349147-72F0-443F-95F5-A630A60C5BC5}"/>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7923"/>
                                        </p:tgtEl>
                                        <p:attrNameLst>
                                          <p:attrName>style.visibility</p:attrName>
                                        </p:attrNameLst>
                                      </p:cBhvr>
                                      <p:to>
                                        <p:strVal val="visible"/>
                                      </p:to>
                                    </p:set>
                                    <p:animEffect transition="in" filter="strips(downRight)">
                                      <p:cBhvr>
                                        <p:cTn id="7" dur="500"/>
                                        <p:tgtEl>
                                          <p:spTgt spid="225792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7924"/>
                                        </p:tgtEl>
                                        <p:attrNameLst>
                                          <p:attrName>style.visibility</p:attrName>
                                        </p:attrNameLst>
                                      </p:cBhvr>
                                      <p:to>
                                        <p:strVal val="visible"/>
                                      </p:to>
                                    </p:set>
                                    <p:animEffect transition="in" filter="wipe(left)">
                                      <p:cBhvr>
                                        <p:cTn id="11" dur="500"/>
                                        <p:tgtEl>
                                          <p:spTgt spid="22579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7925">
                                            <p:txEl>
                                              <p:pRg st="0" end="0"/>
                                            </p:txEl>
                                          </p:spTgt>
                                        </p:tgtEl>
                                        <p:attrNameLst>
                                          <p:attrName>style.visibility</p:attrName>
                                        </p:attrNameLst>
                                      </p:cBhvr>
                                      <p:to>
                                        <p:strVal val="visible"/>
                                      </p:to>
                                    </p:set>
                                    <p:animEffect transition="in" filter="wipe(left)">
                                      <p:cBhvr>
                                        <p:cTn id="16" dur="500"/>
                                        <p:tgtEl>
                                          <p:spTgt spid="225792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57925">
                                            <p:txEl>
                                              <p:pRg st="1" end="1"/>
                                            </p:txEl>
                                          </p:spTgt>
                                        </p:tgtEl>
                                        <p:attrNameLst>
                                          <p:attrName>style.visibility</p:attrName>
                                        </p:attrNameLst>
                                      </p:cBhvr>
                                      <p:to>
                                        <p:strVal val="visible"/>
                                      </p:to>
                                    </p:set>
                                    <p:animEffect transition="in" filter="wipe(left)">
                                      <p:cBhvr>
                                        <p:cTn id="21" dur="500"/>
                                        <p:tgtEl>
                                          <p:spTgt spid="225792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7925">
                                            <p:txEl>
                                              <p:pRg st="2" end="2"/>
                                            </p:txEl>
                                          </p:spTgt>
                                        </p:tgtEl>
                                        <p:attrNameLst>
                                          <p:attrName>style.visibility</p:attrName>
                                        </p:attrNameLst>
                                      </p:cBhvr>
                                      <p:to>
                                        <p:strVal val="visible"/>
                                      </p:to>
                                    </p:set>
                                    <p:animEffect transition="in" filter="wipe(left)">
                                      <p:cBhvr>
                                        <p:cTn id="26" dur="500"/>
                                        <p:tgtEl>
                                          <p:spTgt spid="2257925">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7925">
                                            <p:txEl>
                                              <p:pRg st="3" end="3"/>
                                            </p:txEl>
                                          </p:spTgt>
                                        </p:tgtEl>
                                        <p:attrNameLst>
                                          <p:attrName>style.visibility</p:attrName>
                                        </p:attrNameLst>
                                      </p:cBhvr>
                                      <p:to>
                                        <p:strVal val="visible"/>
                                      </p:to>
                                    </p:set>
                                    <p:animEffect transition="in" filter="wipe(left)">
                                      <p:cBhvr>
                                        <p:cTn id="31" dur="500"/>
                                        <p:tgtEl>
                                          <p:spTgt spid="2257925">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57925">
                                            <p:txEl>
                                              <p:pRg st="4" end="4"/>
                                            </p:txEl>
                                          </p:spTgt>
                                        </p:tgtEl>
                                        <p:attrNameLst>
                                          <p:attrName>style.visibility</p:attrName>
                                        </p:attrNameLst>
                                      </p:cBhvr>
                                      <p:to>
                                        <p:strVal val="visible"/>
                                      </p:to>
                                    </p:set>
                                    <p:animEffect transition="in" filter="wipe(left)">
                                      <p:cBhvr>
                                        <p:cTn id="36" dur="500"/>
                                        <p:tgtEl>
                                          <p:spTgt spid="2257925">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923" grpId="0" autoUpdateAnimBg="0"/>
      <p:bldP spid="225792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a:extLst>
              <a:ext uri="{FF2B5EF4-FFF2-40B4-BE49-F238E27FC236}">
                <a16:creationId xmlns:a16="http://schemas.microsoft.com/office/drawing/2014/main" id="{85A2CED7-D581-41DD-84AC-37ED657C17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1B719B3-4E3A-41DE-970D-C1CC4DB32370}"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2240514" name="Text Box 2">
            <a:extLst>
              <a:ext uri="{FF2B5EF4-FFF2-40B4-BE49-F238E27FC236}">
                <a16:creationId xmlns:a16="http://schemas.microsoft.com/office/drawing/2014/main" id="{228F06C3-455F-4991-934F-729E1493BA4B}"/>
              </a:ext>
            </a:extLst>
          </p:cNvPr>
          <p:cNvSpPr txBox="1">
            <a:spLocks noChangeArrowheads="1"/>
          </p:cNvSpPr>
          <p:nvPr/>
        </p:nvSpPr>
        <p:spPr bwMode="auto">
          <a:xfrm>
            <a:off x="214313" y="357188"/>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10.5.1 Euler Paths </a:t>
            </a:r>
          </a:p>
        </p:txBody>
      </p:sp>
      <p:sp>
        <p:nvSpPr>
          <p:cNvPr id="5124" name="Text Box 3">
            <a:extLst>
              <a:ext uri="{FF2B5EF4-FFF2-40B4-BE49-F238E27FC236}">
                <a16:creationId xmlns:a16="http://schemas.microsoft.com/office/drawing/2014/main" id="{1577E78F-6374-494E-9BCB-9F306DE5C9D1}"/>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
        <p:nvSpPr>
          <p:cNvPr id="2240516" name="Text Box 4">
            <a:extLst>
              <a:ext uri="{FF2B5EF4-FFF2-40B4-BE49-F238E27FC236}">
                <a16:creationId xmlns:a16="http://schemas.microsoft.com/office/drawing/2014/main" id="{B905B413-557A-41B7-8BE1-5D6405C220FD}"/>
              </a:ext>
            </a:extLst>
          </p:cNvPr>
          <p:cNvSpPr txBox="1">
            <a:spLocks noChangeArrowheads="1"/>
          </p:cNvSpPr>
          <p:nvPr/>
        </p:nvSpPr>
        <p:spPr bwMode="auto">
          <a:xfrm>
            <a:off x="428625" y="785813"/>
            <a:ext cx="547211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Konigsberg Seven Bridge Problem</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40517" name="Line 5">
            <a:extLst>
              <a:ext uri="{FF2B5EF4-FFF2-40B4-BE49-F238E27FC236}">
                <a16:creationId xmlns:a16="http://schemas.microsoft.com/office/drawing/2014/main" id="{03DCB74F-922F-4168-8E90-E936DFD311C5}"/>
              </a:ext>
            </a:extLst>
          </p:cNvPr>
          <p:cNvSpPr>
            <a:spLocks noChangeShapeType="1"/>
          </p:cNvSpPr>
          <p:nvPr/>
        </p:nvSpPr>
        <p:spPr bwMode="auto">
          <a:xfrm>
            <a:off x="428625" y="1143000"/>
            <a:ext cx="5078413" cy="11113"/>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40518" name="Object 6">
            <a:extLst>
              <a:ext uri="{FF2B5EF4-FFF2-40B4-BE49-F238E27FC236}">
                <a16:creationId xmlns:a16="http://schemas.microsoft.com/office/drawing/2014/main" id="{C39BCEF1-1F0B-4CDD-AECC-01A5B748EFD8}"/>
              </a:ext>
            </a:extLst>
          </p:cNvPr>
          <p:cNvGraphicFramePr>
            <a:graphicFrameLocks noChangeAspect="1"/>
          </p:cNvGraphicFramePr>
          <p:nvPr/>
        </p:nvGraphicFramePr>
        <p:xfrm>
          <a:off x="1214438" y="1214438"/>
          <a:ext cx="4900612" cy="1624012"/>
        </p:xfrm>
        <a:graphic>
          <a:graphicData uri="http://schemas.openxmlformats.org/presentationml/2006/ole">
            <mc:AlternateContent xmlns:mc="http://schemas.openxmlformats.org/markup-compatibility/2006">
              <mc:Choice xmlns:v="urn:schemas-microsoft-com:vml" Requires="v">
                <p:oleObj spid="_x0000_s5148" name="Picture" r:id="rId6" imgW="5946648" imgH="1828800" progId="Word.Picture.8">
                  <p:embed/>
                </p:oleObj>
              </mc:Choice>
              <mc:Fallback>
                <p:oleObj name="Picture" r:id="rId6" imgW="5946648" imgH="1828800" progId="Word.Picture.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1214438"/>
                        <a:ext cx="4900612"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8935F242-1A2D-4AEB-8360-D14D3EBDE6CE}"/>
              </a:ext>
            </a:extLst>
          </p:cNvPr>
          <p:cNvGrpSpPr>
            <a:grpSpLocks/>
          </p:cNvGrpSpPr>
          <p:nvPr/>
        </p:nvGrpSpPr>
        <p:grpSpPr bwMode="auto">
          <a:xfrm>
            <a:off x="4857750" y="3286125"/>
            <a:ext cx="2808288" cy="2187575"/>
            <a:chOff x="1973" y="2732"/>
            <a:chExt cx="1769" cy="1378"/>
          </a:xfrm>
        </p:grpSpPr>
        <p:sp>
          <p:nvSpPr>
            <p:cNvPr id="5131" name="AutoShape 9">
              <a:extLst>
                <a:ext uri="{FF2B5EF4-FFF2-40B4-BE49-F238E27FC236}">
                  <a16:creationId xmlns:a16="http://schemas.microsoft.com/office/drawing/2014/main" id="{189BD4DB-704A-4A02-A9C1-D12131B96187}"/>
                </a:ext>
              </a:extLst>
            </p:cNvPr>
            <p:cNvSpPr>
              <a:spLocks noChangeArrowheads="1"/>
            </p:cNvSpPr>
            <p:nvPr/>
          </p:nvSpPr>
          <p:spPr bwMode="auto">
            <a:xfrm>
              <a:off x="2397" y="3413"/>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32" name="AutoShape 10">
              <a:extLst>
                <a:ext uri="{FF2B5EF4-FFF2-40B4-BE49-F238E27FC236}">
                  <a16:creationId xmlns:a16="http://schemas.microsoft.com/office/drawing/2014/main" id="{5A87E642-B720-4285-8866-D74C716EBC08}"/>
                </a:ext>
              </a:extLst>
            </p:cNvPr>
            <p:cNvSpPr>
              <a:spLocks noChangeArrowheads="1"/>
            </p:cNvSpPr>
            <p:nvPr/>
          </p:nvSpPr>
          <p:spPr bwMode="auto">
            <a:xfrm>
              <a:off x="3424" y="3385"/>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5133" name="AutoShape 11">
              <a:extLst>
                <a:ext uri="{FF2B5EF4-FFF2-40B4-BE49-F238E27FC236}">
                  <a16:creationId xmlns:a16="http://schemas.microsoft.com/office/drawing/2014/main" id="{5477650D-5C3E-48FF-A713-D9162D506C5B}"/>
                </a:ext>
              </a:extLst>
            </p:cNvPr>
            <p:cNvCxnSpPr>
              <a:cxnSpLocks noChangeShapeType="1"/>
              <a:stCxn id="5131" idx="2"/>
              <a:endCxn id="5137" idx="2"/>
            </p:cNvCxnSpPr>
            <p:nvPr/>
          </p:nvCxnSpPr>
          <p:spPr bwMode="auto">
            <a:xfrm rot="10800000" flipH="1">
              <a:off x="2397" y="2970"/>
              <a:ext cx="1" cy="482"/>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5134" name="AutoShape 12">
              <a:extLst>
                <a:ext uri="{FF2B5EF4-FFF2-40B4-BE49-F238E27FC236}">
                  <a16:creationId xmlns:a16="http://schemas.microsoft.com/office/drawing/2014/main" id="{D12F4913-7F77-4709-AFB0-E138D8727A4E}"/>
                </a:ext>
              </a:extLst>
            </p:cNvPr>
            <p:cNvCxnSpPr>
              <a:cxnSpLocks noChangeShapeType="1"/>
              <a:stCxn id="5131" idx="6"/>
              <a:endCxn id="5132" idx="2"/>
            </p:cNvCxnSpPr>
            <p:nvPr/>
          </p:nvCxnSpPr>
          <p:spPr bwMode="auto">
            <a:xfrm flipV="1">
              <a:off x="2471" y="3424"/>
              <a:ext cx="953" cy="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0525" name="Text Box 13">
              <a:extLst>
                <a:ext uri="{FF2B5EF4-FFF2-40B4-BE49-F238E27FC236}">
                  <a16:creationId xmlns:a16="http://schemas.microsoft.com/office/drawing/2014/main" id="{00EE0928-57F4-49D5-B51F-2223FA17D5E5}"/>
                </a:ext>
              </a:extLst>
            </p:cNvPr>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C</a:t>
              </a:r>
            </a:p>
          </p:txBody>
        </p:sp>
        <p:cxnSp>
          <p:nvCxnSpPr>
            <p:cNvPr id="5136" name="AutoShape 14">
              <a:extLst>
                <a:ext uri="{FF2B5EF4-FFF2-40B4-BE49-F238E27FC236}">
                  <a16:creationId xmlns:a16="http://schemas.microsoft.com/office/drawing/2014/main" id="{7DBC5E65-219B-45C7-8459-34F30CFA111B}"/>
                </a:ext>
              </a:extLst>
            </p:cNvPr>
            <p:cNvCxnSpPr>
              <a:cxnSpLocks noChangeShapeType="1"/>
              <a:stCxn id="5137" idx="6"/>
              <a:endCxn id="5132" idx="1"/>
            </p:cNvCxnSpPr>
            <p:nvPr/>
          </p:nvCxnSpPr>
          <p:spPr bwMode="auto">
            <a:xfrm>
              <a:off x="2472" y="2970"/>
              <a:ext cx="963" cy="426"/>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5137" name="AutoShape 15">
              <a:extLst>
                <a:ext uri="{FF2B5EF4-FFF2-40B4-BE49-F238E27FC236}">
                  <a16:creationId xmlns:a16="http://schemas.microsoft.com/office/drawing/2014/main" id="{9E73C092-84C4-426F-B58A-2C830A7F3C82}"/>
                </a:ext>
              </a:extLst>
            </p:cNvPr>
            <p:cNvSpPr>
              <a:spLocks noChangeArrowheads="1"/>
            </p:cNvSpPr>
            <p:nvPr/>
          </p:nvSpPr>
          <p:spPr bwMode="auto">
            <a:xfrm>
              <a:off x="2397" y="2931"/>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0528" name="Text Box 16">
              <a:extLst>
                <a:ext uri="{FF2B5EF4-FFF2-40B4-BE49-F238E27FC236}">
                  <a16:creationId xmlns:a16="http://schemas.microsoft.com/office/drawing/2014/main" id="{546766CC-0859-477F-B50C-C8057597301C}"/>
                </a:ext>
              </a:extLst>
            </p:cNvPr>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A</a:t>
              </a:r>
            </a:p>
          </p:txBody>
        </p:sp>
        <p:cxnSp>
          <p:nvCxnSpPr>
            <p:cNvPr id="5139" name="AutoShape 17">
              <a:extLst>
                <a:ext uri="{FF2B5EF4-FFF2-40B4-BE49-F238E27FC236}">
                  <a16:creationId xmlns:a16="http://schemas.microsoft.com/office/drawing/2014/main" id="{880B44EC-6C5D-4A4A-BB0C-C0D964A587D3}"/>
                </a:ext>
              </a:extLst>
            </p:cNvPr>
            <p:cNvCxnSpPr>
              <a:cxnSpLocks noChangeShapeType="1"/>
              <a:stCxn id="5131" idx="6"/>
              <a:endCxn id="5137" idx="6"/>
            </p:cNvCxnSpPr>
            <p:nvPr/>
          </p:nvCxnSpPr>
          <p:spPr bwMode="auto">
            <a:xfrm flipV="1">
              <a:off x="2471" y="2970"/>
              <a:ext cx="1" cy="482"/>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5140" name="AutoShape 18">
              <a:extLst>
                <a:ext uri="{FF2B5EF4-FFF2-40B4-BE49-F238E27FC236}">
                  <a16:creationId xmlns:a16="http://schemas.microsoft.com/office/drawing/2014/main" id="{24E9004F-8ADA-42C7-A7ED-30160AA43752}"/>
                </a:ext>
              </a:extLst>
            </p:cNvPr>
            <p:cNvSpPr>
              <a:spLocks noChangeArrowheads="1"/>
            </p:cNvSpPr>
            <p:nvPr/>
          </p:nvSpPr>
          <p:spPr bwMode="auto">
            <a:xfrm>
              <a:off x="2398" y="3874"/>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5141" name="AutoShape 19">
              <a:extLst>
                <a:ext uri="{FF2B5EF4-FFF2-40B4-BE49-F238E27FC236}">
                  <a16:creationId xmlns:a16="http://schemas.microsoft.com/office/drawing/2014/main" id="{6DB30E86-DBAF-4ABA-82B0-B30233CAE7B8}"/>
                </a:ext>
              </a:extLst>
            </p:cNvPr>
            <p:cNvCxnSpPr>
              <a:cxnSpLocks noChangeShapeType="1"/>
              <a:stCxn id="5140" idx="2"/>
            </p:cNvCxnSpPr>
            <p:nvPr/>
          </p:nvCxnSpPr>
          <p:spPr bwMode="auto">
            <a:xfrm rot="10800000" flipH="1">
              <a:off x="2398" y="3459"/>
              <a:ext cx="1" cy="454"/>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5142" name="AutoShape 20">
              <a:extLst>
                <a:ext uri="{FF2B5EF4-FFF2-40B4-BE49-F238E27FC236}">
                  <a16:creationId xmlns:a16="http://schemas.microsoft.com/office/drawing/2014/main" id="{8E506F71-44C0-4B18-8393-D062ECB8292A}"/>
                </a:ext>
              </a:extLst>
            </p:cNvPr>
            <p:cNvCxnSpPr>
              <a:cxnSpLocks noChangeShapeType="1"/>
              <a:stCxn id="5140" idx="6"/>
            </p:cNvCxnSpPr>
            <p:nvPr/>
          </p:nvCxnSpPr>
          <p:spPr bwMode="auto">
            <a:xfrm flipV="1">
              <a:off x="2472" y="3459"/>
              <a:ext cx="1" cy="454"/>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5143" name="AutoShape 21">
              <a:extLst>
                <a:ext uri="{FF2B5EF4-FFF2-40B4-BE49-F238E27FC236}">
                  <a16:creationId xmlns:a16="http://schemas.microsoft.com/office/drawing/2014/main" id="{DE697324-133F-40DE-8C8E-57D4DF196E72}"/>
                </a:ext>
              </a:extLst>
            </p:cNvPr>
            <p:cNvCxnSpPr>
              <a:cxnSpLocks noChangeShapeType="1"/>
              <a:stCxn id="5140" idx="6"/>
              <a:endCxn id="5132" idx="4"/>
            </p:cNvCxnSpPr>
            <p:nvPr/>
          </p:nvCxnSpPr>
          <p:spPr bwMode="auto">
            <a:xfrm flipV="1">
              <a:off x="2472" y="3463"/>
              <a:ext cx="990" cy="450"/>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0534" name="Text Box 22">
              <a:extLst>
                <a:ext uri="{FF2B5EF4-FFF2-40B4-BE49-F238E27FC236}">
                  <a16:creationId xmlns:a16="http://schemas.microsoft.com/office/drawing/2014/main" id="{8567C0FD-75FC-40C7-B162-66AA730FD14D}"/>
                </a:ext>
              </a:extLst>
            </p:cNvPr>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B</a:t>
              </a:r>
            </a:p>
          </p:txBody>
        </p:sp>
        <p:sp>
          <p:nvSpPr>
            <p:cNvPr id="2240535" name="Text Box 23">
              <a:extLst>
                <a:ext uri="{FF2B5EF4-FFF2-40B4-BE49-F238E27FC236}">
                  <a16:creationId xmlns:a16="http://schemas.microsoft.com/office/drawing/2014/main" id="{4040A809-2CC4-4232-BB1A-06A715D185EC}"/>
                </a:ext>
              </a:extLst>
            </p:cNvPr>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D</a:t>
              </a:r>
            </a:p>
          </p:txBody>
        </p:sp>
      </p:grpSp>
      <p:sp>
        <p:nvSpPr>
          <p:cNvPr id="2240536" name="Text Box 24">
            <a:extLst>
              <a:ext uri="{FF2B5EF4-FFF2-40B4-BE49-F238E27FC236}">
                <a16:creationId xmlns:a16="http://schemas.microsoft.com/office/drawing/2014/main" id="{9B8E3A0C-31BD-4410-B947-021D0EEE8F3C}"/>
              </a:ext>
            </a:extLst>
          </p:cNvPr>
          <p:cNvSpPr txBox="1">
            <a:spLocks noChangeArrowheads="1"/>
          </p:cNvSpPr>
          <p:nvPr/>
        </p:nvSpPr>
        <p:spPr bwMode="auto">
          <a:xfrm>
            <a:off x="0" y="2714625"/>
            <a:ext cx="828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000">
                <a:latin typeface="Times New Roman" panose="02020603050405020304" pitchFamily="18" charset="0"/>
                <a:ea typeface="宋体" panose="02010600030101010101" pitchFamily="2" charset="-122"/>
              </a:rPr>
              <a:t>       Problem: Is it possible to start at some location in the town, travel across all the bridges without crossing any bridge twice, and return to the starting point?</a:t>
            </a:r>
          </a:p>
        </p:txBody>
      </p:sp>
      <p:sp>
        <p:nvSpPr>
          <p:cNvPr id="2240537" name="Text Box 25">
            <a:extLst>
              <a:ext uri="{FF2B5EF4-FFF2-40B4-BE49-F238E27FC236}">
                <a16:creationId xmlns:a16="http://schemas.microsoft.com/office/drawing/2014/main" id="{483A61EF-5735-4F15-A8FA-30E09A17EEA4}"/>
              </a:ext>
            </a:extLst>
          </p:cNvPr>
          <p:cNvSpPr txBox="1">
            <a:spLocks noChangeArrowheads="1"/>
          </p:cNvSpPr>
          <p:nvPr/>
        </p:nvSpPr>
        <p:spPr bwMode="auto">
          <a:xfrm>
            <a:off x="357188" y="4000500"/>
            <a:ext cx="424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000">
                <a:solidFill>
                  <a:srgbClr val="000099"/>
                </a:solidFill>
                <a:latin typeface="Times New Roman" panose="02020603050405020304" pitchFamily="18" charset="0"/>
                <a:ea typeface="宋体" panose="02010600030101010101" pitchFamily="2" charset="-122"/>
              </a:rPr>
              <a:t>      </a:t>
            </a:r>
            <a:r>
              <a:rPr kumimoji="1" lang="en-US" altLang="zh-CN" sz="2000">
                <a:latin typeface="Times New Roman" panose="02020603050405020304" pitchFamily="18" charset="0"/>
                <a:ea typeface="宋体" panose="02010600030101010101" pitchFamily="2" charset="-122"/>
              </a:rPr>
              <a:t>The question becomes: Is there a simple circuit in this multigraph that contains every 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0514">
                                            <p:txEl>
                                              <p:pRg st="0" end="0"/>
                                            </p:txEl>
                                          </p:spTgt>
                                        </p:tgtEl>
                                        <p:attrNameLst>
                                          <p:attrName>style.visibility</p:attrName>
                                        </p:attrNameLst>
                                      </p:cBhvr>
                                      <p:to>
                                        <p:strVal val="visible"/>
                                      </p:to>
                                    </p:set>
                                    <p:animEffect transition="in" filter="wipe(left)">
                                      <p:cBhvr>
                                        <p:cTn id="7" dur="500"/>
                                        <p:tgtEl>
                                          <p:spTgt spid="224051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40516"/>
                                        </p:tgtEl>
                                        <p:attrNameLst>
                                          <p:attrName>style.visibility</p:attrName>
                                        </p:attrNameLst>
                                      </p:cBhvr>
                                      <p:to>
                                        <p:strVal val="visible"/>
                                      </p:to>
                                    </p:set>
                                    <p:animEffect transition="in" filter="strips(downRight)">
                                      <p:cBhvr>
                                        <p:cTn id="12" dur="500"/>
                                        <p:tgtEl>
                                          <p:spTgt spid="2240516"/>
                                        </p:tgtEl>
                                      </p:cBhvr>
                                    </p:animEffect>
                                  </p:childTnLst>
                                  <p:subTnLst>
                                    <p:audio>
                                      <p:cMediaNode>
                                        <p:cTn display="0" masterRel="sameClick">
                                          <p:stCondLst>
                                            <p:cond evt="begin" delay="0">
                                              <p:tn val="10"/>
                                            </p:cond>
                                          </p:stCondLst>
                                          <p:endCondLst>
                                            <p:cond evt="onStopAudio" delay="0">
                                              <p:tgtEl>
                                                <p:sldTgt/>
                                              </p:tgtEl>
                                            </p:cond>
                                          </p:endCondLst>
                                        </p:cTn>
                                        <p:tgtEl>
                                          <p:sndTgt r:embed="rId5" name="PROJCTOR.WAV"/>
                                        </p:tgtEl>
                                      </p:cMediaNode>
                                    </p:audio>
                                  </p:sub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40517"/>
                                        </p:tgtEl>
                                        <p:attrNameLst>
                                          <p:attrName>style.visibility</p:attrName>
                                        </p:attrNameLst>
                                      </p:cBhvr>
                                      <p:to>
                                        <p:strVal val="visible"/>
                                      </p:to>
                                    </p:set>
                                    <p:animEffect transition="in" filter="wipe(left)">
                                      <p:cBhvr>
                                        <p:cTn id="16" dur="500"/>
                                        <p:tgtEl>
                                          <p:spTgt spid="22405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240518"/>
                                        </p:tgtEl>
                                        <p:attrNameLst>
                                          <p:attrName>style.visibility</p:attrName>
                                        </p:attrNameLst>
                                      </p:cBhvr>
                                      <p:to>
                                        <p:strVal val="visible"/>
                                      </p:to>
                                    </p:set>
                                    <p:anim calcmode="lin" valueType="num">
                                      <p:cBhvr>
                                        <p:cTn id="21" dur="500" fill="hold"/>
                                        <p:tgtEl>
                                          <p:spTgt spid="2240518"/>
                                        </p:tgtEl>
                                        <p:attrNameLst>
                                          <p:attrName>ppt_w</p:attrName>
                                        </p:attrNameLst>
                                      </p:cBhvr>
                                      <p:tavLst>
                                        <p:tav tm="0">
                                          <p:val>
                                            <p:fltVal val="0"/>
                                          </p:val>
                                        </p:tav>
                                        <p:tav tm="100000">
                                          <p:val>
                                            <p:strVal val="#ppt_w"/>
                                          </p:val>
                                        </p:tav>
                                      </p:tavLst>
                                    </p:anim>
                                    <p:anim calcmode="lin" valueType="num">
                                      <p:cBhvr>
                                        <p:cTn id="22" dur="500" fill="hold"/>
                                        <p:tgtEl>
                                          <p:spTgt spid="224051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0536">
                                            <p:txEl>
                                              <p:pRg st="0" end="0"/>
                                            </p:txEl>
                                          </p:spTgt>
                                        </p:tgtEl>
                                        <p:attrNameLst>
                                          <p:attrName>style.visibility</p:attrName>
                                        </p:attrNameLst>
                                      </p:cBhvr>
                                      <p:to>
                                        <p:strVal val="visible"/>
                                      </p:to>
                                    </p:set>
                                    <p:animEffect transition="in" filter="wipe(left)">
                                      <p:cBhvr>
                                        <p:cTn id="27" dur="500"/>
                                        <p:tgtEl>
                                          <p:spTgt spid="224053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40537">
                                            <p:txEl>
                                              <p:pRg st="0" end="0"/>
                                            </p:txEl>
                                          </p:spTgt>
                                        </p:tgtEl>
                                        <p:attrNameLst>
                                          <p:attrName>style.visibility</p:attrName>
                                        </p:attrNameLst>
                                      </p:cBhvr>
                                      <p:to>
                                        <p:strVal val="visible"/>
                                      </p:to>
                                    </p:set>
                                    <p:animEffect transition="in" filter="wipe(left)">
                                      <p:cBhvr>
                                        <p:cTn id="38" dur="500"/>
                                        <p:tgtEl>
                                          <p:spTgt spid="2240537">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0514" grpId="0" build="p" bldLvl="2" autoUpdateAnimBg="0"/>
      <p:bldP spid="2240516" grpId="0" autoUpdateAnimBg="0"/>
      <p:bldP spid="2240536" grpId="0" build="p" autoUpdateAnimBg="0"/>
      <p:bldP spid="224053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AE50203B-69C8-433C-9EFF-C58D7813E2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7517A5B-DB6D-41EE-899D-9BE6F9640569}"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2258947" name="Text Box 3">
            <a:extLst>
              <a:ext uri="{FF2B5EF4-FFF2-40B4-BE49-F238E27FC236}">
                <a16:creationId xmlns:a16="http://schemas.microsoft.com/office/drawing/2014/main" id="{96B2E1FF-FF25-46F8-8286-589B998A5730}"/>
              </a:ext>
            </a:extLst>
          </p:cNvPr>
          <p:cNvSpPr txBox="1">
            <a:spLocks noChangeArrowheads="1"/>
          </p:cNvSpPr>
          <p:nvPr/>
        </p:nvSpPr>
        <p:spPr bwMode="auto">
          <a:xfrm>
            <a:off x="109538" y="415925"/>
            <a:ext cx="8748712"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a:solidFill>
                  <a:srgbClr val="9900CC"/>
                </a:solidFill>
                <a:latin typeface="Times New Roman" panose="02020603050405020304" pitchFamily="18" charset="0"/>
                <a:ea typeface="宋体" panose="02010600030101010101" pitchFamily="2" charset="-122"/>
                <a:cs typeface="Times New Roman" panose="02020603050405020304" pitchFamily="18" charset="0"/>
              </a:rPr>
              <a:t>Another important necessary condition</a:t>
            </a:r>
            <a:r>
              <a:rPr lang="en-US" altLang="zh-CN" b="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5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cs typeface="Times New Roman" panose="02020603050405020304" pitchFamily="18" charset="0"/>
              </a:rPr>
              <a:t>For any nonempty subset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of set </a:t>
            </a:r>
            <a:r>
              <a:rPr lang="en-US" altLang="zh-CN" i="1">
                <a:latin typeface="Times New Roman" panose="02020603050405020304" pitchFamily="18" charset="0"/>
                <a:ea typeface="宋体" panose="02010600030101010101" pitchFamily="2" charset="-122"/>
                <a:cs typeface="Times New Roman" panose="02020603050405020304" pitchFamily="18" charset="0"/>
              </a:rPr>
              <a:t>V</a:t>
            </a:r>
            <a:r>
              <a:rPr lang="en-US" altLang="zh-CN">
                <a:latin typeface="Times New Roman" panose="02020603050405020304" pitchFamily="18" charset="0"/>
                <a:ea typeface="宋体" panose="02010600030101010101" pitchFamily="2" charset="-122"/>
                <a:cs typeface="Times New Roman" panose="02020603050405020304" pitchFamily="18" charset="0"/>
              </a:rPr>
              <a:t>, the number of connected components in </a:t>
            </a:r>
            <a:r>
              <a:rPr lang="en-US" altLang="zh-CN" i="1">
                <a:latin typeface="Times New Roman" panose="02020603050405020304" pitchFamily="18" charset="0"/>
                <a:ea typeface="宋体" panose="02010600030101010101" pitchFamily="2" charset="-122"/>
                <a:cs typeface="Times New Roman" panose="02020603050405020304" pitchFamily="18" charset="0"/>
              </a:rPr>
              <a:t>G</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&lt;=|</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58948" name="Text Box 4">
            <a:extLst>
              <a:ext uri="{FF2B5EF4-FFF2-40B4-BE49-F238E27FC236}">
                <a16:creationId xmlns:a16="http://schemas.microsoft.com/office/drawing/2014/main" id="{026407A0-7291-4E43-8CFF-7EA8EE6B545E}"/>
              </a:ext>
            </a:extLst>
          </p:cNvPr>
          <p:cNvSpPr txBox="1">
            <a:spLocks noChangeArrowheads="1"/>
          </p:cNvSpPr>
          <p:nvPr/>
        </p:nvSpPr>
        <p:spPr bwMode="auto">
          <a:xfrm>
            <a:off x="285750" y="1785938"/>
            <a:ext cx="8597900" cy="1917700"/>
          </a:xfrm>
          <a:prstGeom prst="rect">
            <a:avLst/>
          </a:prstGeom>
          <a:noFill/>
          <a:ln w="9525">
            <a:noFill/>
            <a:miter lim="800000"/>
            <a:headEnd/>
            <a:tailEnd/>
          </a:ln>
          <a:effectLst/>
        </p:spPr>
        <p:txBody>
          <a:bodyPr>
            <a:spAutoFit/>
          </a:bodyPr>
          <a:lstStyle/>
          <a:p>
            <a:pPr marL="485775" indent="-485775" eaLnBrk="1" hangingPunct="1">
              <a:spcBef>
                <a:spcPct val="50000"/>
              </a:spcBef>
              <a:buFont typeface="Wingdings" panose="05000000000000000000" pitchFamily="2" charset="2"/>
              <a:buNone/>
              <a:defRPr/>
            </a:pPr>
            <a:r>
              <a:rPr lang="en-US" altLang="zh-CN" dirty="0">
                <a:latin typeface="Times New Roman" pitchFamily="18" charset="0"/>
                <a:ea typeface="宋体" pitchFamily="2" charset="-122"/>
                <a:cs typeface="Times New Roman" pitchFamily="18" charset="0"/>
              </a:rPr>
              <a:t>Note:</a:t>
            </a:r>
          </a:p>
          <a:p>
            <a:pPr marL="485775" indent="-485775" eaLnBrk="1" hangingPunct="1">
              <a:spcBef>
                <a:spcPct val="50000"/>
              </a:spcBef>
              <a:buFont typeface="Wingdings" panose="05000000000000000000" pitchFamily="2" charset="2"/>
              <a:buAutoNum type="arabicParenBoth"/>
              <a:defRPr/>
            </a:pPr>
            <a:r>
              <a:rPr lang="en-US" altLang="zh-CN" i="1" dirty="0">
                <a:latin typeface="Times New Roman" pitchFamily="18" charset="0"/>
                <a:ea typeface="宋体" pitchFamily="2" charset="-122"/>
                <a:cs typeface="Times New Roman" pitchFamily="18" charset="0"/>
              </a:rPr>
              <a:t>G</a:t>
            </a:r>
            <a:r>
              <a:rPr lang="en-US" altLang="zh-CN" dirty="0">
                <a:latin typeface="Times New Roman" pitchFamily="18" charset="0"/>
                <a:ea typeface="宋体" pitchFamily="2" charset="-122"/>
                <a:cs typeface="Times New Roman" pitchFamily="18" charset="0"/>
              </a:rPr>
              <a:t>-</a:t>
            </a:r>
            <a:r>
              <a:rPr lang="en-US" altLang="zh-CN" i="1" dirty="0">
                <a:latin typeface="Times New Roman" pitchFamily="18" charset="0"/>
                <a:ea typeface="宋体" pitchFamily="2" charset="-122"/>
                <a:cs typeface="Times New Roman" pitchFamily="18" charset="0"/>
              </a:rPr>
              <a:t>S </a:t>
            </a:r>
            <a:r>
              <a:rPr lang="en-US" altLang="zh-CN" dirty="0">
                <a:latin typeface="Times New Roman" pitchFamily="18" charset="0"/>
                <a:ea typeface="宋体" pitchFamily="2" charset="-122"/>
                <a:cs typeface="Times New Roman" pitchFamily="18" charset="0"/>
              </a:rPr>
              <a:t>is</a:t>
            </a:r>
            <a:r>
              <a:rPr lang="en-US" altLang="zh-CN" i="1"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a </a:t>
            </a:r>
            <a:r>
              <a:rPr lang="en-US" altLang="zh-CN" dirty="0" err="1">
                <a:latin typeface="Times New Roman" pitchFamily="18" charset="0"/>
                <a:ea typeface="宋体" pitchFamily="2" charset="-122"/>
                <a:cs typeface="Times New Roman" pitchFamily="18" charset="0"/>
              </a:rPr>
              <a:t>subgraph</a:t>
            </a:r>
            <a:r>
              <a:rPr lang="en-US" altLang="zh-CN" dirty="0">
                <a:latin typeface="Times New Roman" pitchFamily="18" charset="0"/>
                <a:ea typeface="宋体" pitchFamily="2" charset="-122"/>
                <a:cs typeface="Times New Roman" pitchFamily="18" charset="0"/>
              </a:rPr>
              <a:t> of</a:t>
            </a:r>
            <a:r>
              <a:rPr lang="en-US" altLang="zh-CN" i="1" dirty="0">
                <a:latin typeface="Times New Roman" pitchFamily="18" charset="0"/>
                <a:ea typeface="宋体" pitchFamily="2" charset="-122"/>
                <a:cs typeface="Times New Roman" pitchFamily="18" charset="0"/>
              </a:rPr>
              <a:t> G  </a:t>
            </a:r>
            <a:endParaRPr lang="en-US" altLang="zh-CN" dirty="0">
              <a:latin typeface="Times New Roman" pitchFamily="18" charset="0"/>
              <a:ea typeface="宋体" pitchFamily="2" charset="-122"/>
              <a:cs typeface="Times New Roman" pitchFamily="18" charset="0"/>
            </a:endParaRPr>
          </a:p>
          <a:p>
            <a:pPr marL="485775" indent="-485775" eaLnBrk="1" hangingPunct="1">
              <a:spcBef>
                <a:spcPct val="50000"/>
              </a:spcBef>
              <a:buFont typeface="Wingdings" panose="05000000000000000000" pitchFamily="2" charset="2"/>
              <a:buAutoNum type="arabicParenBoth"/>
              <a:defRPr/>
            </a:pPr>
            <a:r>
              <a:rPr lang="en-US" altLang="zh-CN" dirty="0">
                <a:latin typeface="Times New Roman" pitchFamily="18" charset="0"/>
                <a:ea typeface="宋体" pitchFamily="2" charset="-122"/>
                <a:cs typeface="Times New Roman" pitchFamily="18" charset="0"/>
              </a:rPr>
              <a:t> Suppose that </a:t>
            </a:r>
            <a:r>
              <a:rPr lang="en-US" altLang="zh-CN" i="1" dirty="0">
                <a:latin typeface="Times New Roman" pitchFamily="18" charset="0"/>
                <a:ea typeface="宋体" pitchFamily="2" charset="-122"/>
                <a:cs typeface="Times New Roman" pitchFamily="18" charset="0"/>
              </a:rPr>
              <a:t>C</a:t>
            </a:r>
            <a:r>
              <a:rPr lang="en-US" altLang="zh-CN" dirty="0">
                <a:latin typeface="Times New Roman" pitchFamily="18" charset="0"/>
                <a:ea typeface="宋体" pitchFamily="2" charset="-122"/>
                <a:cs typeface="Times New Roman" pitchFamily="18" charset="0"/>
              </a:rPr>
              <a:t> is a H circuit of </a:t>
            </a:r>
            <a:r>
              <a:rPr lang="en-US" altLang="zh-CN" i="1" dirty="0">
                <a:latin typeface="Times New Roman" pitchFamily="18" charset="0"/>
                <a:ea typeface="宋体" pitchFamily="2" charset="-122"/>
                <a:cs typeface="Times New Roman" pitchFamily="18" charset="0"/>
              </a:rPr>
              <a:t>G</a:t>
            </a:r>
            <a:r>
              <a:rPr lang="en-US" altLang="zh-CN" dirty="0">
                <a:latin typeface="Times New Roman" pitchFamily="18" charset="0"/>
                <a:ea typeface="宋体" pitchFamily="2" charset="-122"/>
                <a:cs typeface="Times New Roman" pitchFamily="18" charset="0"/>
              </a:rPr>
              <a:t>. For any nonempty subset </a:t>
            </a:r>
            <a:r>
              <a:rPr lang="en-US" altLang="zh-CN" i="1"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rPr>
              <a:t> of set </a:t>
            </a:r>
            <a:r>
              <a:rPr lang="en-US" altLang="zh-CN" i="1" dirty="0">
                <a:latin typeface="Times New Roman" pitchFamily="18" charset="0"/>
                <a:ea typeface="宋体" pitchFamily="2" charset="-122"/>
                <a:cs typeface="Times New Roman" pitchFamily="18" charset="0"/>
              </a:rPr>
              <a:t>V</a:t>
            </a:r>
            <a:r>
              <a:rPr lang="en-US" altLang="zh-CN" dirty="0">
                <a:latin typeface="Times New Roman" pitchFamily="18" charset="0"/>
                <a:ea typeface="宋体" pitchFamily="2" charset="-122"/>
                <a:cs typeface="Times New Roman" pitchFamily="18" charset="0"/>
              </a:rPr>
              <a:t>,</a:t>
            </a:r>
            <a:r>
              <a:rPr lang="en-US" altLang="zh-CN" dirty="0">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the number of connected components in </a:t>
            </a:r>
            <a:r>
              <a:rPr lang="en-US" altLang="zh-CN" i="1" dirty="0">
                <a:latin typeface="Times New Roman" pitchFamily="18" charset="0"/>
                <a:ea typeface="宋体" pitchFamily="2" charset="-122"/>
                <a:cs typeface="Times New Roman" pitchFamily="18" charset="0"/>
              </a:rPr>
              <a:t>C</a:t>
            </a:r>
            <a:r>
              <a:rPr lang="en-US" altLang="zh-CN" dirty="0">
                <a:latin typeface="Times New Roman" pitchFamily="18" charset="0"/>
                <a:ea typeface="宋体" pitchFamily="2" charset="-122"/>
                <a:cs typeface="Times New Roman" pitchFamily="18" charset="0"/>
              </a:rPr>
              <a:t>-</a:t>
            </a:r>
            <a:r>
              <a:rPr lang="en-US" altLang="zh-CN" i="1"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rPr>
              <a:t> &lt;=|</a:t>
            </a:r>
            <a:r>
              <a:rPr lang="en-US" altLang="zh-CN" i="1"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rPr>
              <a:t>|.</a:t>
            </a:r>
            <a:endParaRPr lang="en-US" altLang="zh-CN" i="1" dirty="0">
              <a:latin typeface="Times New Roman" pitchFamily="18" charset="0"/>
              <a:ea typeface="宋体" pitchFamily="2" charset="-122"/>
              <a:cs typeface="Times New Roman" pitchFamily="18" charset="0"/>
            </a:endParaRPr>
          </a:p>
        </p:txBody>
      </p:sp>
      <p:grpSp>
        <p:nvGrpSpPr>
          <p:cNvPr id="2" name="Group 5">
            <a:extLst>
              <a:ext uri="{FF2B5EF4-FFF2-40B4-BE49-F238E27FC236}">
                <a16:creationId xmlns:a16="http://schemas.microsoft.com/office/drawing/2014/main" id="{402A01A0-526E-4A0C-A2BE-6EA81DF487C4}"/>
              </a:ext>
            </a:extLst>
          </p:cNvPr>
          <p:cNvGrpSpPr>
            <a:grpSpLocks/>
          </p:cNvGrpSpPr>
          <p:nvPr/>
        </p:nvGrpSpPr>
        <p:grpSpPr bwMode="auto">
          <a:xfrm>
            <a:off x="3357563" y="3643313"/>
            <a:ext cx="1600200" cy="1524000"/>
            <a:chOff x="4368" y="2160"/>
            <a:chExt cx="1008" cy="960"/>
          </a:xfrm>
        </p:grpSpPr>
        <p:sp>
          <p:nvSpPr>
            <p:cNvPr id="32776" name="AutoShape 6">
              <a:extLst>
                <a:ext uri="{FF2B5EF4-FFF2-40B4-BE49-F238E27FC236}">
                  <a16:creationId xmlns:a16="http://schemas.microsoft.com/office/drawing/2014/main" id="{9774CF64-8F8C-4E29-B747-3827DD9B4C20}"/>
                </a:ext>
              </a:extLst>
            </p:cNvPr>
            <p:cNvSpPr>
              <a:spLocks noChangeArrowheads="1"/>
            </p:cNvSpPr>
            <p:nvPr/>
          </p:nvSpPr>
          <p:spPr bwMode="auto">
            <a:xfrm>
              <a:off x="4608"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7" name="AutoShape 7">
              <a:extLst>
                <a:ext uri="{FF2B5EF4-FFF2-40B4-BE49-F238E27FC236}">
                  <a16:creationId xmlns:a16="http://schemas.microsoft.com/office/drawing/2014/main" id="{8BE53CD5-2090-4E1E-8748-39550D448F08}"/>
                </a:ext>
              </a:extLst>
            </p:cNvPr>
            <p:cNvSpPr>
              <a:spLocks noChangeArrowheads="1"/>
            </p:cNvSpPr>
            <p:nvPr/>
          </p:nvSpPr>
          <p:spPr bwMode="auto">
            <a:xfrm>
              <a:off x="5040"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8" name="AutoShape 8">
              <a:extLst>
                <a:ext uri="{FF2B5EF4-FFF2-40B4-BE49-F238E27FC236}">
                  <a16:creationId xmlns:a16="http://schemas.microsoft.com/office/drawing/2014/main" id="{B57B7730-1C94-4CC0-B785-856933828B4E}"/>
                </a:ext>
              </a:extLst>
            </p:cNvPr>
            <p:cNvSpPr>
              <a:spLocks noChangeArrowheads="1"/>
            </p:cNvSpPr>
            <p:nvPr/>
          </p:nvSpPr>
          <p:spPr bwMode="auto">
            <a:xfrm>
              <a:off x="4368" y="2592"/>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9" name="AutoShape 9">
              <a:extLst>
                <a:ext uri="{FF2B5EF4-FFF2-40B4-BE49-F238E27FC236}">
                  <a16:creationId xmlns:a16="http://schemas.microsoft.com/office/drawing/2014/main" id="{E96CFD70-9549-4FC5-846F-F8A9C5CF15A9}"/>
                </a:ext>
              </a:extLst>
            </p:cNvPr>
            <p:cNvSpPr>
              <a:spLocks noChangeArrowheads="1"/>
            </p:cNvSpPr>
            <p:nvPr/>
          </p:nvSpPr>
          <p:spPr bwMode="auto">
            <a:xfrm>
              <a:off x="5280" y="2592"/>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0" name="AutoShape 10">
              <a:extLst>
                <a:ext uri="{FF2B5EF4-FFF2-40B4-BE49-F238E27FC236}">
                  <a16:creationId xmlns:a16="http://schemas.microsoft.com/office/drawing/2014/main" id="{0F832AAE-2373-4B2D-8602-89BF91BF2884}"/>
                </a:ext>
              </a:extLst>
            </p:cNvPr>
            <p:cNvSpPr>
              <a:spLocks noChangeArrowheads="1"/>
            </p:cNvSpPr>
            <p:nvPr/>
          </p:nvSpPr>
          <p:spPr bwMode="auto">
            <a:xfrm>
              <a:off x="4608" y="216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32781" name="AutoShape 11">
              <a:extLst>
                <a:ext uri="{FF2B5EF4-FFF2-40B4-BE49-F238E27FC236}">
                  <a16:creationId xmlns:a16="http://schemas.microsoft.com/office/drawing/2014/main" id="{54FCEE30-FDA2-431C-84DA-DC7B5BA844E2}"/>
                </a:ext>
              </a:extLst>
            </p:cNvPr>
            <p:cNvCxnSpPr>
              <a:cxnSpLocks noChangeShapeType="1"/>
              <a:stCxn id="32778" idx="4"/>
              <a:endCxn id="32776" idx="1"/>
            </p:cNvCxnSpPr>
            <p:nvPr/>
          </p:nvCxnSpPr>
          <p:spPr bwMode="auto">
            <a:xfrm>
              <a:off x="4416" y="268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2782" name="AutoShape 12">
              <a:extLst>
                <a:ext uri="{FF2B5EF4-FFF2-40B4-BE49-F238E27FC236}">
                  <a16:creationId xmlns:a16="http://schemas.microsoft.com/office/drawing/2014/main" id="{2E9253A6-E458-4416-A718-BF0A5EB82608}"/>
                </a:ext>
              </a:extLst>
            </p:cNvPr>
            <p:cNvCxnSpPr>
              <a:cxnSpLocks noChangeShapeType="1"/>
              <a:stCxn id="32776" idx="6"/>
              <a:endCxn id="32777" idx="2"/>
            </p:cNvCxnSpPr>
            <p:nvPr/>
          </p:nvCxnSpPr>
          <p:spPr bwMode="auto">
            <a:xfrm>
              <a:off x="4704" y="3072"/>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2783" name="AutoShape 13">
              <a:extLst>
                <a:ext uri="{FF2B5EF4-FFF2-40B4-BE49-F238E27FC236}">
                  <a16:creationId xmlns:a16="http://schemas.microsoft.com/office/drawing/2014/main" id="{5BA5D6AA-43AD-41F2-9C2A-6E17F33763BB}"/>
                </a:ext>
              </a:extLst>
            </p:cNvPr>
            <p:cNvCxnSpPr>
              <a:cxnSpLocks noChangeShapeType="1"/>
              <a:stCxn id="32777" idx="7"/>
              <a:endCxn id="32779" idx="4"/>
            </p:cNvCxnSpPr>
            <p:nvPr/>
          </p:nvCxnSpPr>
          <p:spPr bwMode="auto">
            <a:xfrm flipV="1">
              <a:off x="5122" y="268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2784" name="AutoShape 14">
              <a:extLst>
                <a:ext uri="{FF2B5EF4-FFF2-40B4-BE49-F238E27FC236}">
                  <a16:creationId xmlns:a16="http://schemas.microsoft.com/office/drawing/2014/main" id="{073C952B-BC2B-4A9E-A672-85DB3A6D6017}"/>
                </a:ext>
              </a:extLst>
            </p:cNvPr>
            <p:cNvCxnSpPr>
              <a:cxnSpLocks noChangeShapeType="1"/>
              <a:stCxn id="32779" idx="0"/>
              <a:endCxn id="32786" idx="5"/>
            </p:cNvCxnSpPr>
            <p:nvPr/>
          </p:nvCxnSpPr>
          <p:spPr bwMode="auto">
            <a:xfrm flipH="1" flipV="1">
              <a:off x="5122" y="224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2785" name="AutoShape 15">
              <a:extLst>
                <a:ext uri="{FF2B5EF4-FFF2-40B4-BE49-F238E27FC236}">
                  <a16:creationId xmlns:a16="http://schemas.microsoft.com/office/drawing/2014/main" id="{FDD26019-1F45-4686-A8F8-11B0D5FAA66D}"/>
                </a:ext>
              </a:extLst>
            </p:cNvPr>
            <p:cNvCxnSpPr>
              <a:cxnSpLocks noChangeShapeType="1"/>
              <a:stCxn id="32778" idx="0"/>
              <a:endCxn id="32780" idx="3"/>
            </p:cNvCxnSpPr>
            <p:nvPr/>
          </p:nvCxnSpPr>
          <p:spPr bwMode="auto">
            <a:xfrm flipV="1">
              <a:off x="4416" y="224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2786" name="AutoShape 16">
              <a:extLst>
                <a:ext uri="{FF2B5EF4-FFF2-40B4-BE49-F238E27FC236}">
                  <a16:creationId xmlns:a16="http://schemas.microsoft.com/office/drawing/2014/main" id="{EA4D531F-8D75-4848-97FA-A3B7ABD02C62}"/>
                </a:ext>
              </a:extLst>
            </p:cNvPr>
            <p:cNvSpPr>
              <a:spLocks noChangeArrowheads="1"/>
            </p:cNvSpPr>
            <p:nvPr/>
          </p:nvSpPr>
          <p:spPr bwMode="auto">
            <a:xfrm>
              <a:off x="5040" y="216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32787" name="AutoShape 17">
              <a:extLst>
                <a:ext uri="{FF2B5EF4-FFF2-40B4-BE49-F238E27FC236}">
                  <a16:creationId xmlns:a16="http://schemas.microsoft.com/office/drawing/2014/main" id="{0286EA51-B977-41DC-BD83-5863F58DE554}"/>
                </a:ext>
              </a:extLst>
            </p:cNvPr>
            <p:cNvCxnSpPr>
              <a:cxnSpLocks noChangeShapeType="1"/>
              <a:stCxn id="32780" idx="6"/>
              <a:endCxn id="32786" idx="2"/>
            </p:cNvCxnSpPr>
            <p:nvPr/>
          </p:nvCxnSpPr>
          <p:spPr bwMode="auto">
            <a:xfrm>
              <a:off x="4704" y="2208"/>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258962" name="Text Box 18">
            <a:extLst>
              <a:ext uri="{FF2B5EF4-FFF2-40B4-BE49-F238E27FC236}">
                <a16:creationId xmlns:a16="http://schemas.microsoft.com/office/drawing/2014/main" id="{FC219A1D-B08D-4EFB-B29A-4748D8C47F3A}"/>
              </a:ext>
            </a:extLst>
          </p:cNvPr>
          <p:cNvSpPr txBox="1">
            <a:spLocks noChangeArrowheads="1"/>
          </p:cNvSpPr>
          <p:nvPr/>
        </p:nvSpPr>
        <p:spPr bwMode="auto">
          <a:xfrm>
            <a:off x="285750" y="5143500"/>
            <a:ext cx="8280400" cy="822325"/>
          </a:xfrm>
          <a:prstGeom prst="rect">
            <a:avLst/>
          </a:prstGeom>
          <a:noFill/>
          <a:ln w="9525">
            <a:noFill/>
            <a:miter lim="800000"/>
            <a:headEnd/>
            <a:tailEnd/>
          </a:ln>
          <a:effectLst/>
        </p:spPr>
        <p:txBody>
          <a:bodyPr>
            <a:spAutoFit/>
          </a:bodyPr>
          <a:lstStyle/>
          <a:p>
            <a:pPr marL="485775" indent="-485775" eaLnBrk="1" hangingPunct="1">
              <a:spcBef>
                <a:spcPct val="50000"/>
              </a:spcBef>
              <a:buFont typeface="Wingdings" panose="05000000000000000000" pitchFamily="2" charset="2"/>
              <a:buNone/>
              <a:defRPr/>
            </a:pPr>
            <a:r>
              <a:rPr lang="en-US" altLang="zh-CN" dirty="0">
                <a:latin typeface="Times New Roman" pitchFamily="18" charset="0"/>
                <a:ea typeface="宋体" pitchFamily="2" charset="-122"/>
              </a:rPr>
              <a:t>(3) the number of connected components in </a:t>
            </a:r>
            <a:r>
              <a:rPr lang="en-US" altLang="zh-CN" i="1" dirty="0">
                <a:latin typeface="Times New Roman" pitchFamily="18" charset="0"/>
                <a:ea typeface="宋体" pitchFamily="2" charset="-122"/>
              </a:rPr>
              <a:t>G</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S</a:t>
            </a:r>
            <a:r>
              <a:rPr lang="en-US" altLang="zh-CN" dirty="0">
                <a:latin typeface="Times New Roman" pitchFamily="18" charset="0"/>
                <a:ea typeface="宋体" pitchFamily="2" charset="-122"/>
              </a:rPr>
              <a:t> &lt;= the number of connected components in </a:t>
            </a:r>
            <a:r>
              <a:rPr lang="en-US" altLang="zh-CN" i="1" dirty="0">
                <a:latin typeface="Times New Roman" pitchFamily="18" charset="0"/>
                <a:ea typeface="宋体" pitchFamily="2" charset="-122"/>
              </a:rPr>
              <a:t>C</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S</a:t>
            </a:r>
            <a:r>
              <a:rPr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32775" name="Text Box 3">
            <a:extLst>
              <a:ext uri="{FF2B5EF4-FFF2-40B4-BE49-F238E27FC236}">
                <a16:creationId xmlns:a16="http://schemas.microsoft.com/office/drawing/2014/main" id="{349D8D8C-BB4C-492A-B947-0A8A6650E34A}"/>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8948">
                                            <p:txEl>
                                              <p:pRg st="0" end="0"/>
                                            </p:txEl>
                                          </p:spTgt>
                                        </p:tgtEl>
                                        <p:attrNameLst>
                                          <p:attrName>style.visibility</p:attrName>
                                        </p:attrNameLst>
                                      </p:cBhvr>
                                      <p:to>
                                        <p:strVal val="visible"/>
                                      </p:to>
                                    </p:set>
                                    <p:animEffect transition="in" filter="wipe(left)">
                                      <p:cBhvr>
                                        <p:cTn id="17" dur="500"/>
                                        <p:tgtEl>
                                          <p:spTgt spid="225894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8948">
                                            <p:txEl>
                                              <p:pRg st="1" end="1"/>
                                            </p:txEl>
                                          </p:spTgt>
                                        </p:tgtEl>
                                        <p:attrNameLst>
                                          <p:attrName>style.visibility</p:attrName>
                                        </p:attrNameLst>
                                      </p:cBhvr>
                                      <p:to>
                                        <p:strVal val="visible"/>
                                      </p:to>
                                    </p:set>
                                    <p:animEffect transition="in" filter="wipe(left)">
                                      <p:cBhvr>
                                        <p:cTn id="22" dur="500"/>
                                        <p:tgtEl>
                                          <p:spTgt spid="2258948">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8948">
                                            <p:txEl>
                                              <p:pRg st="2" end="2"/>
                                            </p:txEl>
                                          </p:spTgt>
                                        </p:tgtEl>
                                        <p:attrNameLst>
                                          <p:attrName>style.visibility</p:attrName>
                                        </p:attrNameLst>
                                      </p:cBhvr>
                                      <p:to>
                                        <p:strVal val="visible"/>
                                      </p:to>
                                    </p:set>
                                    <p:animEffect transition="in" filter="wipe(left)">
                                      <p:cBhvr>
                                        <p:cTn id="27" dur="500"/>
                                        <p:tgtEl>
                                          <p:spTgt spid="2258948">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58962">
                                            <p:txEl>
                                              <p:pRg st="0" end="0"/>
                                            </p:txEl>
                                          </p:spTgt>
                                        </p:tgtEl>
                                        <p:attrNameLst>
                                          <p:attrName>style.visibility</p:attrName>
                                        </p:attrNameLst>
                                      </p:cBhvr>
                                      <p:to>
                                        <p:strVal val="visible"/>
                                      </p:to>
                                    </p:set>
                                    <p:animEffect transition="in" filter="wipe(left)">
                                      <p:cBhvr>
                                        <p:cTn id="38" dur="500"/>
                                        <p:tgtEl>
                                          <p:spTgt spid="2258962">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947" grpId="0" build="p" bldLvl="2" autoUpdateAnimBg="0"/>
      <p:bldP spid="2258948" grpId="0" build="p" bldLvl="2" autoUpdateAnimBg="0"/>
      <p:bldP spid="2258962"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94566F7B-8F47-44F7-8A08-9411A04342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4EB32A-1D58-43AE-9A08-B8AB12D588B9}"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2259971" name="Text Box 3">
            <a:extLst>
              <a:ext uri="{FF2B5EF4-FFF2-40B4-BE49-F238E27FC236}">
                <a16:creationId xmlns:a16="http://schemas.microsoft.com/office/drawing/2014/main" id="{270707AB-05DF-47DC-8C0A-AA423A46DAE5}"/>
              </a:ext>
            </a:extLst>
          </p:cNvPr>
          <p:cNvSpPr txBox="1">
            <a:spLocks noChangeArrowheads="1"/>
          </p:cNvSpPr>
          <p:nvPr/>
        </p:nvSpPr>
        <p:spPr bwMode="auto">
          <a:xfrm>
            <a:off x="250825" y="7651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Does the following graphs have a Hamilton circuit? </a:t>
            </a:r>
          </a:p>
        </p:txBody>
      </p:sp>
      <p:grpSp>
        <p:nvGrpSpPr>
          <p:cNvPr id="2" name="Group 4">
            <a:extLst>
              <a:ext uri="{FF2B5EF4-FFF2-40B4-BE49-F238E27FC236}">
                <a16:creationId xmlns:a16="http://schemas.microsoft.com/office/drawing/2014/main" id="{480CC866-9D5C-4911-8302-95EFE5776D1E}"/>
              </a:ext>
            </a:extLst>
          </p:cNvPr>
          <p:cNvGrpSpPr>
            <a:grpSpLocks/>
          </p:cNvGrpSpPr>
          <p:nvPr/>
        </p:nvGrpSpPr>
        <p:grpSpPr bwMode="auto">
          <a:xfrm>
            <a:off x="1042988" y="2492375"/>
            <a:ext cx="7129462" cy="1447800"/>
            <a:chOff x="657" y="1570"/>
            <a:chExt cx="4491" cy="912"/>
          </a:xfrm>
        </p:grpSpPr>
        <p:sp>
          <p:nvSpPr>
            <p:cNvPr id="34845" name="Line 5">
              <a:extLst>
                <a:ext uri="{FF2B5EF4-FFF2-40B4-BE49-F238E27FC236}">
                  <a16:creationId xmlns:a16="http://schemas.microsoft.com/office/drawing/2014/main" id="{519F063A-0156-42AD-B371-45E8AA7E0E90}"/>
                </a:ext>
              </a:extLst>
            </p:cNvPr>
            <p:cNvSpPr>
              <a:spLocks noChangeShapeType="1"/>
            </p:cNvSpPr>
            <p:nvPr/>
          </p:nvSpPr>
          <p:spPr bwMode="auto">
            <a:xfrm>
              <a:off x="2068"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6">
              <a:extLst>
                <a:ext uri="{FF2B5EF4-FFF2-40B4-BE49-F238E27FC236}">
                  <a16:creationId xmlns:a16="http://schemas.microsoft.com/office/drawing/2014/main" id="{06AD1167-352A-4E3E-9E96-FB027A4DA48E}"/>
                </a:ext>
              </a:extLst>
            </p:cNvPr>
            <p:cNvSpPr>
              <a:spLocks noChangeShapeType="1"/>
            </p:cNvSpPr>
            <p:nvPr/>
          </p:nvSpPr>
          <p:spPr bwMode="auto">
            <a:xfrm>
              <a:off x="2691"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7">
              <a:extLst>
                <a:ext uri="{FF2B5EF4-FFF2-40B4-BE49-F238E27FC236}">
                  <a16:creationId xmlns:a16="http://schemas.microsoft.com/office/drawing/2014/main" id="{6457BACD-F69D-4FE0-B0BE-40FDAD21534D}"/>
                </a:ext>
              </a:extLst>
            </p:cNvPr>
            <p:cNvSpPr>
              <a:spLocks noChangeShapeType="1"/>
            </p:cNvSpPr>
            <p:nvPr/>
          </p:nvSpPr>
          <p:spPr bwMode="auto">
            <a:xfrm flipV="1">
              <a:off x="2068" y="1661"/>
              <a:ext cx="623"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8">
              <a:extLst>
                <a:ext uri="{FF2B5EF4-FFF2-40B4-BE49-F238E27FC236}">
                  <a16:creationId xmlns:a16="http://schemas.microsoft.com/office/drawing/2014/main" id="{2C66D827-CD97-4266-8D67-6F30F95F39E6}"/>
                </a:ext>
              </a:extLst>
            </p:cNvPr>
            <p:cNvSpPr>
              <a:spLocks noChangeShapeType="1"/>
            </p:cNvSpPr>
            <p:nvPr/>
          </p:nvSpPr>
          <p:spPr bwMode="auto">
            <a:xfrm>
              <a:off x="2068" y="1661"/>
              <a:ext cx="631" cy="58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9">
              <a:extLst>
                <a:ext uri="{FF2B5EF4-FFF2-40B4-BE49-F238E27FC236}">
                  <a16:creationId xmlns:a16="http://schemas.microsoft.com/office/drawing/2014/main" id="{9D7FA7A8-5295-4C9B-8DF5-5789AC2B8D03}"/>
                </a:ext>
              </a:extLst>
            </p:cNvPr>
            <p:cNvSpPr>
              <a:spLocks noChangeShapeType="1"/>
            </p:cNvSpPr>
            <p:nvPr/>
          </p:nvSpPr>
          <p:spPr bwMode="auto">
            <a:xfrm flipH="1">
              <a:off x="3935" y="1570"/>
              <a:ext cx="202"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10">
              <a:extLst>
                <a:ext uri="{FF2B5EF4-FFF2-40B4-BE49-F238E27FC236}">
                  <a16:creationId xmlns:a16="http://schemas.microsoft.com/office/drawing/2014/main" id="{760FF315-36EE-4DAD-A0D0-3340EC3EAAC9}"/>
                </a:ext>
              </a:extLst>
            </p:cNvPr>
            <p:cNvSpPr>
              <a:spLocks noChangeShapeType="1"/>
            </p:cNvSpPr>
            <p:nvPr/>
          </p:nvSpPr>
          <p:spPr bwMode="auto">
            <a:xfrm flipH="1">
              <a:off x="4238" y="2254"/>
              <a:ext cx="101"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11">
              <a:extLst>
                <a:ext uri="{FF2B5EF4-FFF2-40B4-BE49-F238E27FC236}">
                  <a16:creationId xmlns:a16="http://schemas.microsoft.com/office/drawing/2014/main" id="{8A419F0B-A873-4E07-9323-4EEA1D06EB46}"/>
                </a:ext>
              </a:extLst>
            </p:cNvPr>
            <p:cNvSpPr>
              <a:spLocks noChangeShapeType="1"/>
            </p:cNvSpPr>
            <p:nvPr/>
          </p:nvSpPr>
          <p:spPr bwMode="auto">
            <a:xfrm>
              <a:off x="4137" y="1570"/>
              <a:ext cx="202"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12">
              <a:extLst>
                <a:ext uri="{FF2B5EF4-FFF2-40B4-BE49-F238E27FC236}">
                  <a16:creationId xmlns:a16="http://schemas.microsoft.com/office/drawing/2014/main" id="{0113E5E6-AEC6-4152-BA5D-AD092F933E48}"/>
                </a:ext>
              </a:extLst>
            </p:cNvPr>
            <p:cNvSpPr>
              <a:spLocks noChangeShapeType="1"/>
            </p:cNvSpPr>
            <p:nvPr/>
          </p:nvSpPr>
          <p:spPr bwMode="auto">
            <a:xfrm>
              <a:off x="4339" y="1912"/>
              <a:ext cx="304"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13">
              <a:extLst>
                <a:ext uri="{FF2B5EF4-FFF2-40B4-BE49-F238E27FC236}">
                  <a16:creationId xmlns:a16="http://schemas.microsoft.com/office/drawing/2014/main" id="{385927A1-BF68-4EE0-ADDD-4823CDA5B665}"/>
                </a:ext>
              </a:extLst>
            </p:cNvPr>
            <p:cNvSpPr>
              <a:spLocks noChangeShapeType="1"/>
            </p:cNvSpPr>
            <p:nvPr/>
          </p:nvSpPr>
          <p:spPr bwMode="auto">
            <a:xfrm>
              <a:off x="3632" y="2026"/>
              <a:ext cx="303"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Line 14">
              <a:extLst>
                <a:ext uri="{FF2B5EF4-FFF2-40B4-BE49-F238E27FC236}">
                  <a16:creationId xmlns:a16="http://schemas.microsoft.com/office/drawing/2014/main" id="{01B656BC-DD3F-49B3-A26E-3976E1C3161C}"/>
                </a:ext>
              </a:extLst>
            </p:cNvPr>
            <p:cNvSpPr>
              <a:spLocks noChangeShapeType="1"/>
            </p:cNvSpPr>
            <p:nvPr/>
          </p:nvSpPr>
          <p:spPr bwMode="auto">
            <a:xfrm>
              <a:off x="3935" y="2140"/>
              <a:ext cx="303"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15">
              <a:extLst>
                <a:ext uri="{FF2B5EF4-FFF2-40B4-BE49-F238E27FC236}">
                  <a16:creationId xmlns:a16="http://schemas.microsoft.com/office/drawing/2014/main" id="{9B9FCDD3-B3B7-4EA7-856C-E898ABF573F9}"/>
                </a:ext>
              </a:extLst>
            </p:cNvPr>
            <p:cNvSpPr>
              <a:spLocks noChangeShapeType="1"/>
            </p:cNvSpPr>
            <p:nvPr/>
          </p:nvSpPr>
          <p:spPr bwMode="auto">
            <a:xfrm flipH="1">
              <a:off x="3935" y="1912"/>
              <a:ext cx="404"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16">
              <a:extLst>
                <a:ext uri="{FF2B5EF4-FFF2-40B4-BE49-F238E27FC236}">
                  <a16:creationId xmlns:a16="http://schemas.microsoft.com/office/drawing/2014/main" id="{F21DF927-452A-4B50-8754-D79DD05A7665}"/>
                </a:ext>
              </a:extLst>
            </p:cNvPr>
            <p:cNvSpPr>
              <a:spLocks noChangeShapeType="1"/>
            </p:cNvSpPr>
            <p:nvPr/>
          </p:nvSpPr>
          <p:spPr bwMode="auto">
            <a:xfrm>
              <a:off x="3935" y="1798"/>
              <a:ext cx="404" cy="456"/>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Line 17">
              <a:extLst>
                <a:ext uri="{FF2B5EF4-FFF2-40B4-BE49-F238E27FC236}">
                  <a16:creationId xmlns:a16="http://schemas.microsoft.com/office/drawing/2014/main" id="{41B12063-11BD-4A4A-9596-C3810146243D}"/>
                </a:ext>
              </a:extLst>
            </p:cNvPr>
            <p:cNvSpPr>
              <a:spLocks noChangeShapeType="1"/>
            </p:cNvSpPr>
            <p:nvPr/>
          </p:nvSpPr>
          <p:spPr bwMode="auto">
            <a:xfrm flipH="1">
              <a:off x="3227" y="1570"/>
              <a:ext cx="910"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18">
              <a:extLst>
                <a:ext uri="{FF2B5EF4-FFF2-40B4-BE49-F238E27FC236}">
                  <a16:creationId xmlns:a16="http://schemas.microsoft.com/office/drawing/2014/main" id="{36A81FD0-C8A4-4BF9-9181-C730FE1EBC7D}"/>
                </a:ext>
              </a:extLst>
            </p:cNvPr>
            <p:cNvSpPr>
              <a:spLocks noChangeShapeType="1"/>
            </p:cNvSpPr>
            <p:nvPr/>
          </p:nvSpPr>
          <p:spPr bwMode="auto">
            <a:xfrm>
              <a:off x="3227" y="1912"/>
              <a:ext cx="405"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Line 19">
              <a:extLst>
                <a:ext uri="{FF2B5EF4-FFF2-40B4-BE49-F238E27FC236}">
                  <a16:creationId xmlns:a16="http://schemas.microsoft.com/office/drawing/2014/main" id="{03D5311E-C35F-4BB7-8B93-9C9F2F50576E}"/>
                </a:ext>
              </a:extLst>
            </p:cNvPr>
            <p:cNvSpPr>
              <a:spLocks noChangeShapeType="1"/>
            </p:cNvSpPr>
            <p:nvPr/>
          </p:nvSpPr>
          <p:spPr bwMode="auto">
            <a:xfrm>
              <a:off x="3227" y="1912"/>
              <a:ext cx="1011" cy="57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20">
              <a:extLst>
                <a:ext uri="{FF2B5EF4-FFF2-40B4-BE49-F238E27FC236}">
                  <a16:creationId xmlns:a16="http://schemas.microsoft.com/office/drawing/2014/main" id="{77937C8D-B460-4A1E-8083-6039D04B2C07}"/>
                </a:ext>
              </a:extLst>
            </p:cNvPr>
            <p:cNvSpPr>
              <a:spLocks noChangeShapeType="1"/>
            </p:cNvSpPr>
            <p:nvPr/>
          </p:nvSpPr>
          <p:spPr bwMode="auto">
            <a:xfrm>
              <a:off x="4137" y="1570"/>
              <a:ext cx="1011"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21">
              <a:extLst>
                <a:ext uri="{FF2B5EF4-FFF2-40B4-BE49-F238E27FC236}">
                  <a16:creationId xmlns:a16="http://schemas.microsoft.com/office/drawing/2014/main" id="{7402D69D-D4FB-4E38-934D-C594B56C8B67}"/>
                </a:ext>
              </a:extLst>
            </p:cNvPr>
            <p:cNvSpPr>
              <a:spLocks noChangeShapeType="1"/>
            </p:cNvSpPr>
            <p:nvPr/>
          </p:nvSpPr>
          <p:spPr bwMode="auto">
            <a:xfrm flipV="1">
              <a:off x="4643" y="1912"/>
              <a:ext cx="505"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2" name="Line 22">
              <a:extLst>
                <a:ext uri="{FF2B5EF4-FFF2-40B4-BE49-F238E27FC236}">
                  <a16:creationId xmlns:a16="http://schemas.microsoft.com/office/drawing/2014/main" id="{DAA653E9-A2C9-4425-86F7-7C121615E6E0}"/>
                </a:ext>
              </a:extLst>
            </p:cNvPr>
            <p:cNvSpPr>
              <a:spLocks noChangeShapeType="1"/>
            </p:cNvSpPr>
            <p:nvPr/>
          </p:nvSpPr>
          <p:spPr bwMode="auto">
            <a:xfrm flipV="1">
              <a:off x="3632" y="1798"/>
              <a:ext cx="303"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Line 23">
              <a:extLst>
                <a:ext uri="{FF2B5EF4-FFF2-40B4-BE49-F238E27FC236}">
                  <a16:creationId xmlns:a16="http://schemas.microsoft.com/office/drawing/2014/main" id="{517C30BF-C56B-448A-971C-2CB9883B9EA7}"/>
                </a:ext>
              </a:extLst>
            </p:cNvPr>
            <p:cNvSpPr>
              <a:spLocks noChangeShapeType="1"/>
            </p:cNvSpPr>
            <p:nvPr/>
          </p:nvSpPr>
          <p:spPr bwMode="auto">
            <a:xfrm flipH="1">
              <a:off x="4339" y="2026"/>
              <a:ext cx="304"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4" name="Line 24">
              <a:extLst>
                <a:ext uri="{FF2B5EF4-FFF2-40B4-BE49-F238E27FC236}">
                  <a16:creationId xmlns:a16="http://schemas.microsoft.com/office/drawing/2014/main" id="{1ABA9B5B-1B01-4A72-87D8-4962C9CDC30D}"/>
                </a:ext>
              </a:extLst>
            </p:cNvPr>
            <p:cNvSpPr>
              <a:spLocks noChangeShapeType="1"/>
            </p:cNvSpPr>
            <p:nvPr/>
          </p:nvSpPr>
          <p:spPr bwMode="auto">
            <a:xfrm flipV="1">
              <a:off x="4238" y="1912"/>
              <a:ext cx="910" cy="57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5" name="Line 25">
              <a:extLst>
                <a:ext uri="{FF2B5EF4-FFF2-40B4-BE49-F238E27FC236}">
                  <a16:creationId xmlns:a16="http://schemas.microsoft.com/office/drawing/2014/main" id="{B7D761EE-5560-403B-AD9F-6B3FF99510A5}"/>
                </a:ext>
              </a:extLst>
            </p:cNvPr>
            <p:cNvSpPr>
              <a:spLocks noChangeShapeType="1"/>
            </p:cNvSpPr>
            <p:nvPr/>
          </p:nvSpPr>
          <p:spPr bwMode="auto">
            <a:xfrm>
              <a:off x="657"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6" name="Line 26">
              <a:extLst>
                <a:ext uri="{FF2B5EF4-FFF2-40B4-BE49-F238E27FC236}">
                  <a16:creationId xmlns:a16="http://schemas.microsoft.com/office/drawing/2014/main" id="{DA175F48-6B4C-4D82-8C34-DDE99B7214B0}"/>
                </a:ext>
              </a:extLst>
            </p:cNvPr>
            <p:cNvSpPr>
              <a:spLocks noChangeShapeType="1"/>
            </p:cNvSpPr>
            <p:nvPr/>
          </p:nvSpPr>
          <p:spPr bwMode="auto">
            <a:xfrm>
              <a:off x="657" y="1661"/>
              <a:ext cx="476"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7" name="Line 27">
              <a:extLst>
                <a:ext uri="{FF2B5EF4-FFF2-40B4-BE49-F238E27FC236}">
                  <a16:creationId xmlns:a16="http://schemas.microsoft.com/office/drawing/2014/main" id="{433970C6-E5FD-4934-81D0-9A55C81956A8}"/>
                </a:ext>
              </a:extLst>
            </p:cNvPr>
            <p:cNvSpPr>
              <a:spLocks noChangeShapeType="1"/>
            </p:cNvSpPr>
            <p:nvPr/>
          </p:nvSpPr>
          <p:spPr bwMode="auto">
            <a:xfrm>
              <a:off x="1133"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8" name="Line 28">
              <a:extLst>
                <a:ext uri="{FF2B5EF4-FFF2-40B4-BE49-F238E27FC236}">
                  <a16:creationId xmlns:a16="http://schemas.microsoft.com/office/drawing/2014/main" id="{3F307D4A-DCEB-4547-9ED7-07EB1E3A6017}"/>
                </a:ext>
              </a:extLst>
            </p:cNvPr>
            <p:cNvSpPr>
              <a:spLocks noChangeShapeType="1"/>
            </p:cNvSpPr>
            <p:nvPr/>
          </p:nvSpPr>
          <p:spPr bwMode="auto">
            <a:xfrm>
              <a:off x="657" y="2251"/>
              <a:ext cx="953"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9" name="Line 29">
              <a:extLst>
                <a:ext uri="{FF2B5EF4-FFF2-40B4-BE49-F238E27FC236}">
                  <a16:creationId xmlns:a16="http://schemas.microsoft.com/office/drawing/2014/main" id="{1A8D05FD-0E22-46A0-9CDC-2C78CE4FA1AA}"/>
                </a:ext>
              </a:extLst>
            </p:cNvPr>
            <p:cNvSpPr>
              <a:spLocks noChangeShapeType="1"/>
            </p:cNvSpPr>
            <p:nvPr/>
          </p:nvSpPr>
          <p:spPr bwMode="auto">
            <a:xfrm>
              <a:off x="657" y="1661"/>
              <a:ext cx="476"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0" name="Line 30">
              <a:extLst>
                <a:ext uri="{FF2B5EF4-FFF2-40B4-BE49-F238E27FC236}">
                  <a16:creationId xmlns:a16="http://schemas.microsoft.com/office/drawing/2014/main" id="{84F2B550-A7B8-46BB-A08C-EE35DE0CE69D}"/>
                </a:ext>
              </a:extLst>
            </p:cNvPr>
            <p:cNvSpPr>
              <a:spLocks noChangeShapeType="1"/>
            </p:cNvSpPr>
            <p:nvPr/>
          </p:nvSpPr>
          <p:spPr bwMode="auto">
            <a:xfrm flipH="1">
              <a:off x="924" y="1661"/>
              <a:ext cx="209" cy="329"/>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9999" name="Oval 31">
            <a:extLst>
              <a:ext uri="{FF2B5EF4-FFF2-40B4-BE49-F238E27FC236}">
                <a16:creationId xmlns:a16="http://schemas.microsoft.com/office/drawing/2014/main" id="{CDB5F2EE-30C9-4C2F-A348-FB8952F95BC7}"/>
              </a:ext>
            </a:extLst>
          </p:cNvPr>
          <p:cNvSpPr>
            <a:spLocks noChangeArrowheads="1"/>
          </p:cNvSpPr>
          <p:nvPr/>
        </p:nvSpPr>
        <p:spPr bwMode="auto">
          <a:xfrm>
            <a:off x="1619250" y="3386138"/>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0" name="Oval 32">
            <a:extLst>
              <a:ext uri="{FF2B5EF4-FFF2-40B4-BE49-F238E27FC236}">
                <a16:creationId xmlns:a16="http://schemas.microsoft.com/office/drawing/2014/main" id="{E8369722-D885-4E3F-B9F0-07A1C64773CE}"/>
              </a:ext>
            </a:extLst>
          </p:cNvPr>
          <p:cNvSpPr>
            <a:spLocks noChangeArrowheads="1"/>
          </p:cNvSpPr>
          <p:nvPr/>
        </p:nvSpPr>
        <p:spPr bwMode="auto">
          <a:xfrm>
            <a:off x="3635375" y="2924175"/>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1" name="Oval 33">
            <a:extLst>
              <a:ext uri="{FF2B5EF4-FFF2-40B4-BE49-F238E27FC236}">
                <a16:creationId xmlns:a16="http://schemas.microsoft.com/office/drawing/2014/main" id="{E0978230-A1A0-4ED1-A836-B925D691E53C}"/>
              </a:ext>
            </a:extLst>
          </p:cNvPr>
          <p:cNvSpPr>
            <a:spLocks noChangeArrowheads="1"/>
          </p:cNvSpPr>
          <p:nvPr/>
        </p:nvSpPr>
        <p:spPr bwMode="auto">
          <a:xfrm>
            <a:off x="6415088" y="2363788"/>
            <a:ext cx="287337"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2" name="Oval 34">
            <a:extLst>
              <a:ext uri="{FF2B5EF4-FFF2-40B4-BE49-F238E27FC236}">
                <a16:creationId xmlns:a16="http://schemas.microsoft.com/office/drawing/2014/main" id="{D2FE1CF3-977C-4C16-9E33-B80C6C19F5E2}"/>
              </a:ext>
            </a:extLst>
          </p:cNvPr>
          <p:cNvSpPr>
            <a:spLocks noChangeArrowheads="1"/>
          </p:cNvSpPr>
          <p:nvPr/>
        </p:nvSpPr>
        <p:spPr bwMode="auto">
          <a:xfrm>
            <a:off x="5651500" y="3068638"/>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3" name="Oval 35">
            <a:extLst>
              <a:ext uri="{FF2B5EF4-FFF2-40B4-BE49-F238E27FC236}">
                <a16:creationId xmlns:a16="http://schemas.microsoft.com/office/drawing/2014/main" id="{8AA9145E-D421-46B6-A4DA-03F4594CDA7A}"/>
              </a:ext>
            </a:extLst>
          </p:cNvPr>
          <p:cNvSpPr>
            <a:spLocks noChangeArrowheads="1"/>
          </p:cNvSpPr>
          <p:nvPr/>
        </p:nvSpPr>
        <p:spPr bwMode="auto">
          <a:xfrm>
            <a:off x="6443663" y="3068638"/>
            <a:ext cx="287337"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4" name="Oval 36">
            <a:extLst>
              <a:ext uri="{FF2B5EF4-FFF2-40B4-BE49-F238E27FC236}">
                <a16:creationId xmlns:a16="http://schemas.microsoft.com/office/drawing/2014/main" id="{F63E3C30-DEAB-4D37-AE23-16A5DB67E1FB}"/>
              </a:ext>
            </a:extLst>
          </p:cNvPr>
          <p:cNvSpPr>
            <a:spLocks noChangeArrowheads="1"/>
          </p:cNvSpPr>
          <p:nvPr/>
        </p:nvSpPr>
        <p:spPr bwMode="auto">
          <a:xfrm>
            <a:off x="7164388" y="3068638"/>
            <a:ext cx="287337"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5" name="Oval 37">
            <a:extLst>
              <a:ext uri="{FF2B5EF4-FFF2-40B4-BE49-F238E27FC236}">
                <a16:creationId xmlns:a16="http://schemas.microsoft.com/office/drawing/2014/main" id="{867A4E68-ABF4-4C30-B981-42F6D9FF5326}"/>
              </a:ext>
            </a:extLst>
          </p:cNvPr>
          <p:cNvSpPr>
            <a:spLocks noChangeArrowheads="1"/>
          </p:cNvSpPr>
          <p:nvPr/>
        </p:nvSpPr>
        <p:spPr bwMode="auto">
          <a:xfrm>
            <a:off x="6588125" y="3789363"/>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3" name="Group 38">
            <a:extLst>
              <a:ext uri="{FF2B5EF4-FFF2-40B4-BE49-F238E27FC236}">
                <a16:creationId xmlns:a16="http://schemas.microsoft.com/office/drawing/2014/main" id="{76F4A2BC-2AD1-4FC8-8A11-0300DC248112}"/>
              </a:ext>
            </a:extLst>
          </p:cNvPr>
          <p:cNvGrpSpPr>
            <a:grpSpLocks/>
          </p:cNvGrpSpPr>
          <p:nvPr/>
        </p:nvGrpSpPr>
        <p:grpSpPr bwMode="auto">
          <a:xfrm>
            <a:off x="3282950" y="4581525"/>
            <a:ext cx="989013" cy="936625"/>
            <a:chOff x="2068" y="2886"/>
            <a:chExt cx="623" cy="590"/>
          </a:xfrm>
        </p:grpSpPr>
        <p:sp>
          <p:nvSpPr>
            <p:cNvPr id="34843" name="Line 39">
              <a:extLst>
                <a:ext uri="{FF2B5EF4-FFF2-40B4-BE49-F238E27FC236}">
                  <a16:creationId xmlns:a16="http://schemas.microsoft.com/office/drawing/2014/main" id="{6DA309C9-AC92-4FF7-9D48-A477E17A7DC1}"/>
                </a:ext>
              </a:extLst>
            </p:cNvPr>
            <p:cNvSpPr>
              <a:spLocks noChangeShapeType="1"/>
            </p:cNvSpPr>
            <p:nvPr/>
          </p:nvSpPr>
          <p:spPr bwMode="auto">
            <a:xfrm>
              <a:off x="2068" y="2886"/>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40">
              <a:extLst>
                <a:ext uri="{FF2B5EF4-FFF2-40B4-BE49-F238E27FC236}">
                  <a16:creationId xmlns:a16="http://schemas.microsoft.com/office/drawing/2014/main" id="{976C0C79-3886-4670-8BFF-96B600B1FC8E}"/>
                </a:ext>
              </a:extLst>
            </p:cNvPr>
            <p:cNvSpPr>
              <a:spLocks noChangeShapeType="1"/>
            </p:cNvSpPr>
            <p:nvPr/>
          </p:nvSpPr>
          <p:spPr bwMode="auto">
            <a:xfrm>
              <a:off x="2691" y="2886"/>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1">
            <a:extLst>
              <a:ext uri="{FF2B5EF4-FFF2-40B4-BE49-F238E27FC236}">
                <a16:creationId xmlns:a16="http://schemas.microsoft.com/office/drawing/2014/main" id="{00D2B20F-9E30-4FBD-ABBB-5195294604D2}"/>
              </a:ext>
            </a:extLst>
          </p:cNvPr>
          <p:cNvGrpSpPr>
            <a:grpSpLocks/>
          </p:cNvGrpSpPr>
          <p:nvPr/>
        </p:nvGrpSpPr>
        <p:grpSpPr bwMode="auto">
          <a:xfrm>
            <a:off x="1042988" y="4581525"/>
            <a:ext cx="1570037" cy="965200"/>
            <a:chOff x="657" y="2886"/>
            <a:chExt cx="989" cy="608"/>
          </a:xfrm>
        </p:grpSpPr>
        <p:sp>
          <p:nvSpPr>
            <p:cNvPr id="34838" name="Line 42">
              <a:extLst>
                <a:ext uri="{FF2B5EF4-FFF2-40B4-BE49-F238E27FC236}">
                  <a16:creationId xmlns:a16="http://schemas.microsoft.com/office/drawing/2014/main" id="{B31943C5-5B31-4970-96A1-8C250C43452A}"/>
                </a:ext>
              </a:extLst>
            </p:cNvPr>
            <p:cNvSpPr>
              <a:spLocks noChangeShapeType="1"/>
            </p:cNvSpPr>
            <p:nvPr/>
          </p:nvSpPr>
          <p:spPr bwMode="auto">
            <a:xfrm>
              <a:off x="657" y="2886"/>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43">
              <a:extLst>
                <a:ext uri="{FF2B5EF4-FFF2-40B4-BE49-F238E27FC236}">
                  <a16:creationId xmlns:a16="http://schemas.microsoft.com/office/drawing/2014/main" id="{23B0722F-5F95-4206-B8CE-0184EA1B6096}"/>
                </a:ext>
              </a:extLst>
            </p:cNvPr>
            <p:cNvSpPr>
              <a:spLocks noChangeShapeType="1"/>
            </p:cNvSpPr>
            <p:nvPr/>
          </p:nvSpPr>
          <p:spPr bwMode="auto">
            <a:xfrm>
              <a:off x="657" y="2886"/>
              <a:ext cx="476"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44">
              <a:extLst>
                <a:ext uri="{FF2B5EF4-FFF2-40B4-BE49-F238E27FC236}">
                  <a16:creationId xmlns:a16="http://schemas.microsoft.com/office/drawing/2014/main" id="{212B1B1B-A980-4BE2-8D8D-F79F5F0A7EF9}"/>
                </a:ext>
              </a:extLst>
            </p:cNvPr>
            <p:cNvSpPr>
              <a:spLocks noChangeShapeType="1"/>
            </p:cNvSpPr>
            <p:nvPr/>
          </p:nvSpPr>
          <p:spPr bwMode="auto">
            <a:xfrm>
              <a:off x="657" y="2886"/>
              <a:ext cx="273" cy="31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45">
              <a:extLst>
                <a:ext uri="{FF2B5EF4-FFF2-40B4-BE49-F238E27FC236}">
                  <a16:creationId xmlns:a16="http://schemas.microsoft.com/office/drawing/2014/main" id="{28108FFC-BD43-40F6-953F-B7AB4BA5729C}"/>
                </a:ext>
              </a:extLst>
            </p:cNvPr>
            <p:cNvSpPr>
              <a:spLocks noChangeShapeType="1"/>
            </p:cNvSpPr>
            <p:nvPr/>
          </p:nvSpPr>
          <p:spPr bwMode="auto">
            <a:xfrm flipH="1">
              <a:off x="924" y="2886"/>
              <a:ext cx="209" cy="329"/>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Oval 46">
              <a:extLst>
                <a:ext uri="{FF2B5EF4-FFF2-40B4-BE49-F238E27FC236}">
                  <a16:creationId xmlns:a16="http://schemas.microsoft.com/office/drawing/2014/main" id="{4CBFD66C-CEA8-4E2F-9A36-ABB77D78B476}"/>
                </a:ext>
              </a:extLst>
            </p:cNvPr>
            <p:cNvSpPr>
              <a:spLocks noChangeArrowheads="1"/>
            </p:cNvSpPr>
            <p:nvPr/>
          </p:nvSpPr>
          <p:spPr bwMode="auto">
            <a:xfrm>
              <a:off x="1601" y="3448"/>
              <a:ext cx="45" cy="46"/>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 name="Group 47">
            <a:extLst>
              <a:ext uri="{FF2B5EF4-FFF2-40B4-BE49-F238E27FC236}">
                <a16:creationId xmlns:a16="http://schemas.microsoft.com/office/drawing/2014/main" id="{F2F81E8A-3A0D-498D-B413-EF3719C2213B}"/>
              </a:ext>
            </a:extLst>
          </p:cNvPr>
          <p:cNvGrpSpPr>
            <a:grpSpLocks/>
          </p:cNvGrpSpPr>
          <p:nvPr/>
        </p:nvGrpSpPr>
        <p:grpSpPr bwMode="auto">
          <a:xfrm>
            <a:off x="5076825" y="4768850"/>
            <a:ext cx="3095625" cy="776288"/>
            <a:chOff x="3198" y="3004"/>
            <a:chExt cx="1950" cy="489"/>
          </a:xfrm>
        </p:grpSpPr>
        <p:sp>
          <p:nvSpPr>
            <p:cNvPr id="34832" name="Oval 48">
              <a:extLst>
                <a:ext uri="{FF2B5EF4-FFF2-40B4-BE49-F238E27FC236}">
                  <a16:creationId xmlns:a16="http://schemas.microsoft.com/office/drawing/2014/main" id="{5FCAA998-DAB6-4505-A717-0D3CDE88B449}"/>
                </a:ext>
              </a:extLst>
            </p:cNvPr>
            <p:cNvSpPr>
              <a:spLocks noChangeArrowheads="1"/>
            </p:cNvSpPr>
            <p:nvPr/>
          </p:nvSpPr>
          <p:spPr bwMode="auto">
            <a:xfrm>
              <a:off x="3914" y="3004"/>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3" name="Oval 49">
              <a:extLst>
                <a:ext uri="{FF2B5EF4-FFF2-40B4-BE49-F238E27FC236}">
                  <a16:creationId xmlns:a16="http://schemas.microsoft.com/office/drawing/2014/main" id="{987258DE-93BF-4782-81E9-C68A90A11446}"/>
                </a:ext>
              </a:extLst>
            </p:cNvPr>
            <p:cNvSpPr>
              <a:spLocks noChangeArrowheads="1"/>
            </p:cNvSpPr>
            <p:nvPr/>
          </p:nvSpPr>
          <p:spPr bwMode="auto">
            <a:xfrm>
              <a:off x="3923" y="3339"/>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4" name="Oval 50">
              <a:extLst>
                <a:ext uri="{FF2B5EF4-FFF2-40B4-BE49-F238E27FC236}">
                  <a16:creationId xmlns:a16="http://schemas.microsoft.com/office/drawing/2014/main" id="{5E5DF62E-1962-497F-871B-10BE3282A3C2}"/>
                </a:ext>
              </a:extLst>
            </p:cNvPr>
            <p:cNvSpPr>
              <a:spLocks noChangeArrowheads="1"/>
            </p:cNvSpPr>
            <p:nvPr/>
          </p:nvSpPr>
          <p:spPr bwMode="auto">
            <a:xfrm>
              <a:off x="4332" y="3113"/>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5" name="Oval 51">
              <a:extLst>
                <a:ext uri="{FF2B5EF4-FFF2-40B4-BE49-F238E27FC236}">
                  <a16:creationId xmlns:a16="http://schemas.microsoft.com/office/drawing/2014/main" id="{35608EFF-8F99-455B-86EF-01A27C8A81D3}"/>
                </a:ext>
              </a:extLst>
            </p:cNvPr>
            <p:cNvSpPr>
              <a:spLocks noChangeArrowheads="1"/>
            </p:cNvSpPr>
            <p:nvPr/>
          </p:nvSpPr>
          <p:spPr bwMode="auto">
            <a:xfrm>
              <a:off x="4323" y="3448"/>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6" name="Oval 52">
              <a:extLst>
                <a:ext uri="{FF2B5EF4-FFF2-40B4-BE49-F238E27FC236}">
                  <a16:creationId xmlns:a16="http://schemas.microsoft.com/office/drawing/2014/main" id="{8BE0ACB3-AE20-43CA-B345-D62C55FA4F4E}"/>
                </a:ext>
              </a:extLst>
            </p:cNvPr>
            <p:cNvSpPr>
              <a:spLocks noChangeArrowheads="1"/>
            </p:cNvSpPr>
            <p:nvPr/>
          </p:nvSpPr>
          <p:spPr bwMode="auto">
            <a:xfrm>
              <a:off x="3198" y="3113"/>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7" name="Oval 53">
              <a:extLst>
                <a:ext uri="{FF2B5EF4-FFF2-40B4-BE49-F238E27FC236}">
                  <a16:creationId xmlns:a16="http://schemas.microsoft.com/office/drawing/2014/main" id="{4C1147FB-0D06-45F9-A2DA-38C79176BF6A}"/>
                </a:ext>
              </a:extLst>
            </p:cNvPr>
            <p:cNvSpPr>
              <a:spLocks noChangeArrowheads="1"/>
            </p:cNvSpPr>
            <p:nvPr/>
          </p:nvSpPr>
          <p:spPr bwMode="auto">
            <a:xfrm>
              <a:off x="5103" y="3122"/>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34831" name="Text Box 3">
            <a:extLst>
              <a:ext uri="{FF2B5EF4-FFF2-40B4-BE49-F238E27FC236}">
                <a16:creationId xmlns:a16="http://schemas.microsoft.com/office/drawing/2014/main" id="{B4C105E1-8D84-432E-91E2-19553B83A696}"/>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9971"/>
                                        </p:tgtEl>
                                        <p:attrNameLst>
                                          <p:attrName>style.visibility</p:attrName>
                                        </p:attrNameLst>
                                      </p:cBhvr>
                                      <p:to>
                                        <p:strVal val="visible"/>
                                      </p:to>
                                    </p:set>
                                    <p:animEffect transition="in" filter="wipe(left)">
                                      <p:cBhvr>
                                        <p:cTn id="7" dur="500"/>
                                        <p:tgtEl>
                                          <p:spTgt spid="2259971"/>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59999"/>
                                        </p:tgtEl>
                                        <p:attrNameLst>
                                          <p:attrName>style.visibility</p:attrName>
                                        </p:attrNameLst>
                                      </p:cBhvr>
                                      <p:to>
                                        <p:strVal val="visible"/>
                                      </p:to>
                                    </p:set>
                                    <p:animEffect transition="in" filter="box(in)">
                                      <p:cBhvr>
                                        <p:cTn id="18" dur="500"/>
                                        <p:tgtEl>
                                          <p:spTgt spid="22599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260000"/>
                                        </p:tgtEl>
                                        <p:attrNameLst>
                                          <p:attrName>style.visibility</p:attrName>
                                        </p:attrNameLst>
                                      </p:cBhvr>
                                      <p:to>
                                        <p:strVal val="visible"/>
                                      </p:to>
                                    </p:set>
                                    <p:animEffect transition="in" filter="box(in)">
                                      <p:cBhvr>
                                        <p:cTn id="28" dur="500"/>
                                        <p:tgtEl>
                                          <p:spTgt spid="22600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ou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260001"/>
                                        </p:tgtEl>
                                        <p:attrNameLst>
                                          <p:attrName>style.visibility</p:attrName>
                                        </p:attrNameLst>
                                      </p:cBhvr>
                                      <p:to>
                                        <p:strVal val="visible"/>
                                      </p:to>
                                    </p:set>
                                    <p:animEffect transition="in" filter="box(in)">
                                      <p:cBhvr>
                                        <p:cTn id="38" dur="500"/>
                                        <p:tgtEl>
                                          <p:spTgt spid="2260001"/>
                                        </p:tgtEl>
                                      </p:cBhvr>
                                    </p:animEffect>
                                  </p:childTnLst>
                                </p:cTn>
                              </p:par>
                            </p:childTnLst>
                          </p:cTn>
                        </p:par>
                        <p:par>
                          <p:cTn id="39" fill="hold" nodeType="afterGroup">
                            <p:stCondLst>
                              <p:cond delay="500"/>
                            </p:stCondLst>
                            <p:childTnLst>
                              <p:par>
                                <p:cTn id="40" presetID="4" presetClass="entr" presetSubtype="16" fill="hold" grpId="0" nodeType="afterEffect">
                                  <p:stCondLst>
                                    <p:cond delay="0"/>
                                  </p:stCondLst>
                                  <p:childTnLst>
                                    <p:set>
                                      <p:cBhvr>
                                        <p:cTn id="41" dur="1" fill="hold">
                                          <p:stCondLst>
                                            <p:cond delay="0"/>
                                          </p:stCondLst>
                                        </p:cTn>
                                        <p:tgtEl>
                                          <p:spTgt spid="2260002"/>
                                        </p:tgtEl>
                                        <p:attrNameLst>
                                          <p:attrName>style.visibility</p:attrName>
                                        </p:attrNameLst>
                                      </p:cBhvr>
                                      <p:to>
                                        <p:strVal val="visible"/>
                                      </p:to>
                                    </p:set>
                                    <p:animEffect transition="in" filter="box(in)">
                                      <p:cBhvr>
                                        <p:cTn id="42" dur="500"/>
                                        <p:tgtEl>
                                          <p:spTgt spid="2260002"/>
                                        </p:tgtEl>
                                      </p:cBhvr>
                                    </p:animEffect>
                                  </p:childTnLst>
                                </p:cTn>
                              </p:par>
                            </p:childTnLst>
                          </p:cTn>
                        </p:par>
                        <p:par>
                          <p:cTn id="43" fill="hold" nodeType="afterGroup">
                            <p:stCondLst>
                              <p:cond delay="1000"/>
                            </p:stCondLst>
                            <p:childTnLst>
                              <p:par>
                                <p:cTn id="44" presetID="4" presetClass="entr" presetSubtype="16" fill="hold" grpId="0" nodeType="afterEffect">
                                  <p:stCondLst>
                                    <p:cond delay="0"/>
                                  </p:stCondLst>
                                  <p:childTnLst>
                                    <p:set>
                                      <p:cBhvr>
                                        <p:cTn id="45" dur="1" fill="hold">
                                          <p:stCondLst>
                                            <p:cond delay="0"/>
                                          </p:stCondLst>
                                        </p:cTn>
                                        <p:tgtEl>
                                          <p:spTgt spid="2260003"/>
                                        </p:tgtEl>
                                        <p:attrNameLst>
                                          <p:attrName>style.visibility</p:attrName>
                                        </p:attrNameLst>
                                      </p:cBhvr>
                                      <p:to>
                                        <p:strVal val="visible"/>
                                      </p:to>
                                    </p:set>
                                    <p:animEffect transition="in" filter="box(in)">
                                      <p:cBhvr>
                                        <p:cTn id="46" dur="500"/>
                                        <p:tgtEl>
                                          <p:spTgt spid="2260003"/>
                                        </p:tgtEl>
                                      </p:cBhvr>
                                    </p:animEffect>
                                  </p:childTnLst>
                                </p:cTn>
                              </p:par>
                            </p:childTnLst>
                          </p:cTn>
                        </p:par>
                        <p:par>
                          <p:cTn id="47" fill="hold" nodeType="afterGroup">
                            <p:stCondLst>
                              <p:cond delay="1500"/>
                            </p:stCondLst>
                            <p:childTnLst>
                              <p:par>
                                <p:cTn id="48" presetID="4" presetClass="entr" presetSubtype="16" fill="hold" grpId="0" nodeType="afterEffect">
                                  <p:stCondLst>
                                    <p:cond delay="0"/>
                                  </p:stCondLst>
                                  <p:childTnLst>
                                    <p:set>
                                      <p:cBhvr>
                                        <p:cTn id="49" dur="1" fill="hold">
                                          <p:stCondLst>
                                            <p:cond delay="0"/>
                                          </p:stCondLst>
                                        </p:cTn>
                                        <p:tgtEl>
                                          <p:spTgt spid="2260004"/>
                                        </p:tgtEl>
                                        <p:attrNameLst>
                                          <p:attrName>style.visibility</p:attrName>
                                        </p:attrNameLst>
                                      </p:cBhvr>
                                      <p:to>
                                        <p:strVal val="visible"/>
                                      </p:to>
                                    </p:set>
                                    <p:animEffect transition="in" filter="box(in)">
                                      <p:cBhvr>
                                        <p:cTn id="50" dur="500"/>
                                        <p:tgtEl>
                                          <p:spTgt spid="2260004"/>
                                        </p:tgtEl>
                                      </p:cBhvr>
                                    </p:animEffect>
                                  </p:childTnLst>
                                </p:cTn>
                              </p:par>
                            </p:childTnLst>
                          </p:cTn>
                        </p:par>
                        <p:par>
                          <p:cTn id="51" fill="hold" nodeType="afterGroup">
                            <p:stCondLst>
                              <p:cond delay="2000"/>
                            </p:stCondLst>
                            <p:childTnLst>
                              <p:par>
                                <p:cTn id="52" presetID="4" presetClass="entr" presetSubtype="16" fill="hold" grpId="0" nodeType="afterEffect">
                                  <p:stCondLst>
                                    <p:cond delay="0"/>
                                  </p:stCondLst>
                                  <p:childTnLst>
                                    <p:set>
                                      <p:cBhvr>
                                        <p:cTn id="53" dur="1" fill="hold">
                                          <p:stCondLst>
                                            <p:cond delay="0"/>
                                          </p:stCondLst>
                                        </p:cTn>
                                        <p:tgtEl>
                                          <p:spTgt spid="2260005"/>
                                        </p:tgtEl>
                                        <p:attrNameLst>
                                          <p:attrName>style.visibility</p:attrName>
                                        </p:attrNameLst>
                                      </p:cBhvr>
                                      <p:to>
                                        <p:strVal val="visible"/>
                                      </p:to>
                                    </p:set>
                                    <p:animEffect transition="in" filter="box(in)">
                                      <p:cBhvr>
                                        <p:cTn id="54" dur="500"/>
                                        <p:tgtEl>
                                          <p:spTgt spid="22600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ox(out)">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971" grpId="0" autoUpdateAnimBg="0"/>
      <p:bldP spid="2259999" grpId="0" animBg="1"/>
      <p:bldP spid="2260000" grpId="0" animBg="1"/>
      <p:bldP spid="2260001" grpId="0" animBg="1"/>
      <p:bldP spid="2260002" grpId="0" animBg="1"/>
      <p:bldP spid="2260003" grpId="0" animBg="1"/>
      <p:bldP spid="2260004" grpId="0" animBg="1"/>
      <p:bldP spid="226000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a:extLst>
              <a:ext uri="{FF2B5EF4-FFF2-40B4-BE49-F238E27FC236}">
                <a16:creationId xmlns:a16="http://schemas.microsoft.com/office/drawing/2014/main" id="{652AFFD4-34FA-4A70-9F7B-4F50C2EE17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B39AE0-81B0-4B03-B787-20506A3C80AB}"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2260995" name="Text Box 3">
            <a:extLst>
              <a:ext uri="{FF2B5EF4-FFF2-40B4-BE49-F238E27FC236}">
                <a16:creationId xmlns:a16="http://schemas.microsoft.com/office/drawing/2014/main" id="{1F2C87C5-D7D6-4D1F-B72E-B52799CAA229}"/>
              </a:ext>
            </a:extLst>
          </p:cNvPr>
          <p:cNvSpPr txBox="1">
            <a:spLocks noChangeArrowheads="1"/>
          </p:cNvSpPr>
          <p:nvPr/>
        </p:nvSpPr>
        <p:spPr bwMode="auto">
          <a:xfrm>
            <a:off x="250825" y="54927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Applications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35844" name="Line 4">
            <a:extLst>
              <a:ext uri="{FF2B5EF4-FFF2-40B4-BE49-F238E27FC236}">
                <a16:creationId xmlns:a16="http://schemas.microsoft.com/office/drawing/2014/main" id="{8DE3B6A5-CE9F-4E9B-9FEB-AD4B0733AB60}"/>
              </a:ext>
            </a:extLst>
          </p:cNvPr>
          <p:cNvSpPr>
            <a:spLocks noChangeShapeType="1"/>
          </p:cNvSpPr>
          <p:nvPr/>
        </p:nvSpPr>
        <p:spPr bwMode="auto">
          <a:xfrm>
            <a:off x="395288" y="1006475"/>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Text Box 5">
            <a:extLst>
              <a:ext uri="{FF2B5EF4-FFF2-40B4-BE49-F238E27FC236}">
                <a16:creationId xmlns:a16="http://schemas.microsoft.com/office/drawing/2014/main" id="{E4A4A0EE-4DF1-4E0B-9530-13D034177B88}"/>
              </a:ext>
            </a:extLst>
          </p:cNvPr>
          <p:cNvSpPr txBox="1">
            <a:spLocks noChangeArrowheads="1"/>
          </p:cNvSpPr>
          <p:nvPr/>
        </p:nvSpPr>
        <p:spPr bwMode="auto">
          <a:xfrm>
            <a:off x="252413" y="1125538"/>
            <a:ext cx="87122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lnSpc>
                <a:spcPct val="120000"/>
              </a:lnSpc>
              <a:spcBef>
                <a:spcPct val="50000"/>
              </a:spcBef>
            </a:pPr>
            <a:r>
              <a:rPr kumimoji="1" lang="zh-CN" altLang="en-US">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9900CC"/>
                </a:solidFill>
                <a:latin typeface="Times New Roman" panose="02020603050405020304" pitchFamily="18" charset="0"/>
                <a:ea typeface="宋体" panose="02010600030101010101" pitchFamily="2" charset="-122"/>
                <a:cs typeface="Times New Roman" panose="02020603050405020304" pitchFamily="18" charset="0"/>
              </a:rPr>
              <a:t>Hamilton path or circuit can be used to solve many practical problems also.</a:t>
            </a:r>
          </a:p>
          <a:p>
            <a:pPr algn="just" eaLnBrk="1" hangingPunct="1">
              <a:lnSpc>
                <a:spcPct val="120000"/>
              </a:lnSpc>
              <a:spcBef>
                <a:spcPct val="50000"/>
              </a:spcBef>
            </a:pPr>
            <a:r>
              <a:rPr kumimoji="1" lang="en-US" altLang="zh-CN">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For example,</a:t>
            </a:r>
          </a:p>
          <a:p>
            <a:pPr algn="just" eaLnBrk="1" hangingPunct="1">
              <a:lnSpc>
                <a:spcPct val="120000"/>
              </a:lnSpc>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1) Find a path or circuit that visits each road intersection in a city, or each node in a communication network exactly once.</a:t>
            </a:r>
          </a:p>
          <a:p>
            <a:pPr algn="just" eaLnBrk="1" hangingPunct="1">
              <a:lnSpc>
                <a:spcPct val="120000"/>
              </a:lnSpc>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2) The famous </a:t>
            </a:r>
            <a:r>
              <a:rPr kumimoji="1" lang="en-US" altLang="zh-CN">
                <a:solidFill>
                  <a:srgbClr val="FF3300"/>
                </a:solidFill>
                <a:latin typeface="Times New Roman" panose="02020603050405020304" pitchFamily="18" charset="0"/>
                <a:ea typeface="宋体" panose="02010600030101010101" pitchFamily="2" charset="-122"/>
                <a:cs typeface="Times New Roman" panose="02020603050405020304" pitchFamily="18" charset="0"/>
              </a:rPr>
              <a:t>traveling salesman problem (TSP)</a:t>
            </a:r>
          </a:p>
          <a:p>
            <a:pPr algn="just" eaLnBrk="1" hangingPunct="1">
              <a:lnSpc>
                <a:spcPct val="120000"/>
              </a:lnSpc>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3) …… </a:t>
            </a:r>
          </a:p>
        </p:txBody>
      </p:sp>
      <p:sp>
        <p:nvSpPr>
          <p:cNvPr id="35846" name="Text Box 3">
            <a:extLst>
              <a:ext uri="{FF2B5EF4-FFF2-40B4-BE49-F238E27FC236}">
                <a16:creationId xmlns:a16="http://schemas.microsoft.com/office/drawing/2014/main" id="{C7FB9291-AC1F-4D72-9454-5261A58F30B2}"/>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F6D18936-14B5-4D47-AC79-C32D223665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36551FB-3CF7-49E1-885D-B161E27EB1E5}"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2262019" name="Text Box 3">
            <a:extLst>
              <a:ext uri="{FF2B5EF4-FFF2-40B4-BE49-F238E27FC236}">
                <a16:creationId xmlns:a16="http://schemas.microsoft.com/office/drawing/2014/main" id="{A8029368-28F0-4612-9035-2B1B362E776A}"/>
              </a:ext>
            </a:extLst>
          </p:cNvPr>
          <p:cNvSpPr txBox="1">
            <a:spLocks noChangeArrowheads="1"/>
          </p:cNvSpPr>
          <p:nvPr/>
        </p:nvSpPr>
        <p:spPr bwMode="auto">
          <a:xfrm>
            <a:off x="285750" y="571500"/>
            <a:ext cx="835342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6</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There are seven people denoted by A, B, C, D, E, F, G. Suppose that the following facts are known. </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A--English (A can speak English.)</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B--English, Chinese</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C--English, Italian, Russian</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D--Japanese, Chinese</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E--German, Italia</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F--French, Japanese, Russian</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G--French, German</a:t>
            </a:r>
          </a:p>
          <a:p>
            <a:pPr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How to arrange seat for the round desk such that the seven people can talk each other?</a:t>
            </a:r>
          </a:p>
        </p:txBody>
      </p:sp>
      <p:sp>
        <p:nvSpPr>
          <p:cNvPr id="2262020" name="Oval 4">
            <a:extLst>
              <a:ext uri="{FF2B5EF4-FFF2-40B4-BE49-F238E27FC236}">
                <a16:creationId xmlns:a16="http://schemas.microsoft.com/office/drawing/2014/main" id="{DAFF3FCE-232B-4BA3-98AA-38AADA6A7C79}"/>
              </a:ext>
            </a:extLst>
          </p:cNvPr>
          <p:cNvSpPr>
            <a:spLocks noChangeArrowheads="1"/>
          </p:cNvSpPr>
          <p:nvPr/>
        </p:nvSpPr>
        <p:spPr bwMode="auto">
          <a:xfrm>
            <a:off x="6383338" y="2643188"/>
            <a:ext cx="1676400" cy="1600200"/>
          </a:xfrm>
          <a:prstGeom prst="ellipse">
            <a:avLst/>
          </a:prstGeom>
          <a:solidFill>
            <a:srgbClr val="CCE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1" name="Oval 5">
            <a:extLst>
              <a:ext uri="{FF2B5EF4-FFF2-40B4-BE49-F238E27FC236}">
                <a16:creationId xmlns:a16="http://schemas.microsoft.com/office/drawing/2014/main" id="{D76FD3EB-AEC4-4C51-921B-C88A2E26E52F}"/>
              </a:ext>
            </a:extLst>
          </p:cNvPr>
          <p:cNvSpPr>
            <a:spLocks noChangeArrowheads="1"/>
          </p:cNvSpPr>
          <p:nvPr/>
        </p:nvSpPr>
        <p:spPr bwMode="auto">
          <a:xfrm>
            <a:off x="6526213" y="2366963"/>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2" name="Oval 6">
            <a:extLst>
              <a:ext uri="{FF2B5EF4-FFF2-40B4-BE49-F238E27FC236}">
                <a16:creationId xmlns:a16="http://schemas.microsoft.com/office/drawing/2014/main" id="{BB75AE50-1F12-46DC-94C8-8205936F2262}"/>
              </a:ext>
            </a:extLst>
          </p:cNvPr>
          <p:cNvSpPr>
            <a:spLocks noChangeArrowheads="1"/>
          </p:cNvSpPr>
          <p:nvPr/>
        </p:nvSpPr>
        <p:spPr bwMode="auto">
          <a:xfrm>
            <a:off x="7388225" y="2276475"/>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3" name="Oval 7">
            <a:extLst>
              <a:ext uri="{FF2B5EF4-FFF2-40B4-BE49-F238E27FC236}">
                <a16:creationId xmlns:a16="http://schemas.microsoft.com/office/drawing/2014/main" id="{C0A14029-4B89-4317-9432-A66334130073}"/>
              </a:ext>
            </a:extLst>
          </p:cNvPr>
          <p:cNvSpPr>
            <a:spLocks noChangeArrowheads="1"/>
          </p:cNvSpPr>
          <p:nvPr/>
        </p:nvSpPr>
        <p:spPr bwMode="auto">
          <a:xfrm>
            <a:off x="8040688" y="2871788"/>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4" name="Oval 8">
            <a:extLst>
              <a:ext uri="{FF2B5EF4-FFF2-40B4-BE49-F238E27FC236}">
                <a16:creationId xmlns:a16="http://schemas.microsoft.com/office/drawing/2014/main" id="{93AEC3A9-09D5-4AE0-883E-7E800798B03F}"/>
              </a:ext>
            </a:extLst>
          </p:cNvPr>
          <p:cNvSpPr>
            <a:spLocks noChangeArrowheads="1"/>
          </p:cNvSpPr>
          <p:nvPr/>
        </p:nvSpPr>
        <p:spPr bwMode="auto">
          <a:xfrm>
            <a:off x="7983538" y="3862388"/>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5" name="Oval 9">
            <a:extLst>
              <a:ext uri="{FF2B5EF4-FFF2-40B4-BE49-F238E27FC236}">
                <a16:creationId xmlns:a16="http://schemas.microsoft.com/office/drawing/2014/main" id="{F916160F-1708-4986-8B8E-543B8AC231D7}"/>
              </a:ext>
            </a:extLst>
          </p:cNvPr>
          <p:cNvSpPr>
            <a:spLocks noChangeArrowheads="1"/>
          </p:cNvSpPr>
          <p:nvPr/>
        </p:nvSpPr>
        <p:spPr bwMode="auto">
          <a:xfrm>
            <a:off x="7145338" y="4381500"/>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6" name="Oval 10">
            <a:extLst>
              <a:ext uri="{FF2B5EF4-FFF2-40B4-BE49-F238E27FC236}">
                <a16:creationId xmlns:a16="http://schemas.microsoft.com/office/drawing/2014/main" id="{D723E3B9-784B-4DFE-A827-9A807E855512}"/>
              </a:ext>
            </a:extLst>
          </p:cNvPr>
          <p:cNvSpPr>
            <a:spLocks noChangeArrowheads="1"/>
          </p:cNvSpPr>
          <p:nvPr/>
        </p:nvSpPr>
        <p:spPr bwMode="auto">
          <a:xfrm>
            <a:off x="6278563" y="4062413"/>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7" name="Oval 11">
            <a:extLst>
              <a:ext uri="{FF2B5EF4-FFF2-40B4-BE49-F238E27FC236}">
                <a16:creationId xmlns:a16="http://schemas.microsoft.com/office/drawing/2014/main" id="{5CD67D08-64A5-42A2-866B-498386688B70}"/>
              </a:ext>
            </a:extLst>
          </p:cNvPr>
          <p:cNvSpPr>
            <a:spLocks noChangeArrowheads="1"/>
          </p:cNvSpPr>
          <p:nvPr/>
        </p:nvSpPr>
        <p:spPr bwMode="auto">
          <a:xfrm>
            <a:off x="6011863" y="3100388"/>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6" name="Text Box 3">
            <a:extLst>
              <a:ext uri="{FF2B5EF4-FFF2-40B4-BE49-F238E27FC236}">
                <a16:creationId xmlns:a16="http://schemas.microsoft.com/office/drawing/2014/main" id="{4A1A5CE6-7C2F-4D50-AC18-445A2B61C456}"/>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2019"/>
                                        </p:tgtEl>
                                        <p:attrNameLst>
                                          <p:attrName>style.visibility</p:attrName>
                                        </p:attrNameLst>
                                      </p:cBhvr>
                                      <p:to>
                                        <p:strVal val="visible"/>
                                      </p:to>
                                    </p:set>
                                    <p:animEffect transition="in" filter="wipe(left)">
                                      <p:cBhvr>
                                        <p:cTn id="7" dur="500"/>
                                        <p:tgtEl>
                                          <p:spTgt spid="2262019"/>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62020"/>
                                        </p:tgtEl>
                                        <p:attrNameLst>
                                          <p:attrName>style.visibility</p:attrName>
                                        </p:attrNameLst>
                                      </p:cBhvr>
                                      <p:to>
                                        <p:strVal val="visible"/>
                                      </p:to>
                                    </p:set>
                                    <p:animEffect transition="in" filter="barn(outHorizontal)">
                                      <p:cBhvr>
                                        <p:cTn id="12" dur="500"/>
                                        <p:tgtEl>
                                          <p:spTgt spid="2262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62021"/>
                                        </p:tgtEl>
                                        <p:attrNameLst>
                                          <p:attrName>style.visibility</p:attrName>
                                        </p:attrNameLst>
                                      </p:cBhvr>
                                      <p:to>
                                        <p:strVal val="visible"/>
                                      </p:to>
                                    </p:set>
                                    <p:animEffect transition="in" filter="box(out)">
                                      <p:cBhvr>
                                        <p:cTn id="17" dur="500"/>
                                        <p:tgtEl>
                                          <p:spTgt spid="2262021"/>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2262022"/>
                                        </p:tgtEl>
                                        <p:attrNameLst>
                                          <p:attrName>style.visibility</p:attrName>
                                        </p:attrNameLst>
                                      </p:cBhvr>
                                      <p:to>
                                        <p:strVal val="visible"/>
                                      </p:to>
                                    </p:set>
                                    <p:animEffect transition="in" filter="box(out)">
                                      <p:cBhvr>
                                        <p:cTn id="21" dur="500"/>
                                        <p:tgtEl>
                                          <p:spTgt spid="2262022"/>
                                        </p:tgtEl>
                                      </p:cBhvr>
                                    </p:animEffect>
                                  </p:childTnLst>
                                </p:cTn>
                              </p:par>
                            </p:childTnLst>
                          </p:cTn>
                        </p:par>
                        <p:par>
                          <p:cTn id="22" fill="hold" nodeType="afterGroup">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2262023"/>
                                        </p:tgtEl>
                                        <p:attrNameLst>
                                          <p:attrName>style.visibility</p:attrName>
                                        </p:attrNameLst>
                                      </p:cBhvr>
                                      <p:to>
                                        <p:strVal val="visible"/>
                                      </p:to>
                                    </p:set>
                                    <p:animEffect transition="in" filter="box(out)">
                                      <p:cBhvr>
                                        <p:cTn id="25" dur="500"/>
                                        <p:tgtEl>
                                          <p:spTgt spid="2262023"/>
                                        </p:tgtEl>
                                      </p:cBhvr>
                                    </p:animEffect>
                                  </p:childTnLst>
                                </p:cTn>
                              </p:par>
                            </p:childTnLst>
                          </p:cTn>
                        </p:par>
                        <p:par>
                          <p:cTn id="26" fill="hold" nodeType="afterGroup">
                            <p:stCondLst>
                              <p:cond delay="1500"/>
                            </p:stCondLst>
                            <p:childTnLst>
                              <p:par>
                                <p:cTn id="27" presetID="4" presetClass="entr" presetSubtype="32" fill="hold" grpId="0" nodeType="afterEffect">
                                  <p:stCondLst>
                                    <p:cond delay="0"/>
                                  </p:stCondLst>
                                  <p:childTnLst>
                                    <p:set>
                                      <p:cBhvr>
                                        <p:cTn id="28" dur="1" fill="hold">
                                          <p:stCondLst>
                                            <p:cond delay="0"/>
                                          </p:stCondLst>
                                        </p:cTn>
                                        <p:tgtEl>
                                          <p:spTgt spid="2262024"/>
                                        </p:tgtEl>
                                        <p:attrNameLst>
                                          <p:attrName>style.visibility</p:attrName>
                                        </p:attrNameLst>
                                      </p:cBhvr>
                                      <p:to>
                                        <p:strVal val="visible"/>
                                      </p:to>
                                    </p:set>
                                    <p:animEffect transition="in" filter="box(out)">
                                      <p:cBhvr>
                                        <p:cTn id="29" dur="500"/>
                                        <p:tgtEl>
                                          <p:spTgt spid="2262024"/>
                                        </p:tgtEl>
                                      </p:cBhvr>
                                    </p:animEffect>
                                  </p:childTnLst>
                                </p:cTn>
                              </p:par>
                            </p:childTnLst>
                          </p:cTn>
                        </p:par>
                        <p:par>
                          <p:cTn id="30" fill="hold" nodeType="afterGroup">
                            <p:stCondLst>
                              <p:cond delay="2000"/>
                            </p:stCondLst>
                            <p:childTnLst>
                              <p:par>
                                <p:cTn id="31" presetID="4" presetClass="entr" presetSubtype="32" fill="hold" grpId="0" nodeType="afterEffect">
                                  <p:stCondLst>
                                    <p:cond delay="0"/>
                                  </p:stCondLst>
                                  <p:childTnLst>
                                    <p:set>
                                      <p:cBhvr>
                                        <p:cTn id="32" dur="1" fill="hold">
                                          <p:stCondLst>
                                            <p:cond delay="0"/>
                                          </p:stCondLst>
                                        </p:cTn>
                                        <p:tgtEl>
                                          <p:spTgt spid="2262025"/>
                                        </p:tgtEl>
                                        <p:attrNameLst>
                                          <p:attrName>style.visibility</p:attrName>
                                        </p:attrNameLst>
                                      </p:cBhvr>
                                      <p:to>
                                        <p:strVal val="visible"/>
                                      </p:to>
                                    </p:set>
                                    <p:animEffect transition="in" filter="box(out)">
                                      <p:cBhvr>
                                        <p:cTn id="33" dur="500"/>
                                        <p:tgtEl>
                                          <p:spTgt spid="2262025"/>
                                        </p:tgtEl>
                                      </p:cBhvr>
                                    </p:animEffect>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2262026"/>
                                        </p:tgtEl>
                                        <p:attrNameLst>
                                          <p:attrName>style.visibility</p:attrName>
                                        </p:attrNameLst>
                                      </p:cBhvr>
                                      <p:to>
                                        <p:strVal val="visible"/>
                                      </p:to>
                                    </p:set>
                                    <p:animEffect transition="in" filter="box(out)">
                                      <p:cBhvr>
                                        <p:cTn id="37" dur="500"/>
                                        <p:tgtEl>
                                          <p:spTgt spid="2262026"/>
                                        </p:tgtEl>
                                      </p:cBhvr>
                                    </p:animEffect>
                                  </p:childTnLst>
                                </p:cTn>
                              </p:par>
                            </p:childTnLst>
                          </p:cTn>
                        </p:par>
                        <p:par>
                          <p:cTn id="38" fill="hold" nodeType="afterGroup">
                            <p:stCondLst>
                              <p:cond delay="3000"/>
                            </p:stCondLst>
                            <p:childTnLst>
                              <p:par>
                                <p:cTn id="39" presetID="4" presetClass="entr" presetSubtype="32" fill="hold" grpId="0" nodeType="afterEffect">
                                  <p:stCondLst>
                                    <p:cond delay="0"/>
                                  </p:stCondLst>
                                  <p:childTnLst>
                                    <p:set>
                                      <p:cBhvr>
                                        <p:cTn id="40" dur="1" fill="hold">
                                          <p:stCondLst>
                                            <p:cond delay="0"/>
                                          </p:stCondLst>
                                        </p:cTn>
                                        <p:tgtEl>
                                          <p:spTgt spid="2262027"/>
                                        </p:tgtEl>
                                        <p:attrNameLst>
                                          <p:attrName>style.visibility</p:attrName>
                                        </p:attrNameLst>
                                      </p:cBhvr>
                                      <p:to>
                                        <p:strVal val="visible"/>
                                      </p:to>
                                    </p:set>
                                    <p:animEffect transition="in" filter="box(out)">
                                      <p:cBhvr>
                                        <p:cTn id="41" dur="500"/>
                                        <p:tgtEl>
                                          <p:spTgt spid="2262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2019" grpId="0" autoUpdateAnimBg="0"/>
      <p:bldP spid="2262020" grpId="0" animBg="1"/>
      <p:bldP spid="2262021" grpId="0" animBg="1"/>
      <p:bldP spid="2262022" grpId="0" animBg="1"/>
      <p:bldP spid="2262023" grpId="0" animBg="1"/>
      <p:bldP spid="2262024" grpId="0" animBg="1"/>
      <p:bldP spid="2262025" grpId="0" animBg="1"/>
      <p:bldP spid="2262026" grpId="0" animBg="1"/>
      <p:bldP spid="22620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a:extLst>
              <a:ext uri="{FF2B5EF4-FFF2-40B4-BE49-F238E27FC236}">
                <a16:creationId xmlns:a16="http://schemas.microsoft.com/office/drawing/2014/main" id="{0E1C1180-A906-43F0-9F3F-5C82171BC9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BED2BB8-3221-4C84-9759-A4641C881521}"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2263043" name="Text Box 3">
            <a:extLst>
              <a:ext uri="{FF2B5EF4-FFF2-40B4-BE49-F238E27FC236}">
                <a16:creationId xmlns:a16="http://schemas.microsoft.com/office/drawing/2014/main" id="{7F1A0402-BAC9-4B57-96E2-19632F458ABF}"/>
              </a:ext>
            </a:extLst>
          </p:cNvPr>
          <p:cNvSpPr txBox="1">
            <a:spLocks noChangeArrowheads="1"/>
          </p:cNvSpPr>
          <p:nvPr/>
        </p:nvSpPr>
        <p:spPr bwMode="auto">
          <a:xfrm>
            <a:off x="357188" y="714375"/>
            <a:ext cx="8101012"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Construct graph</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={A,B,C,D,E,F,G},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={(u,v)|u,v can speak at least one common language.} </a:t>
            </a:r>
          </a:p>
        </p:txBody>
      </p:sp>
      <p:sp>
        <p:nvSpPr>
          <p:cNvPr id="2263044" name="Text Box 4">
            <a:extLst>
              <a:ext uri="{FF2B5EF4-FFF2-40B4-BE49-F238E27FC236}">
                <a16:creationId xmlns:a16="http://schemas.microsoft.com/office/drawing/2014/main" id="{65045312-1EC8-48EA-BB62-74544EA6F063}"/>
              </a:ext>
            </a:extLst>
          </p:cNvPr>
          <p:cNvSpPr txBox="1">
            <a:spLocks noChangeArrowheads="1"/>
          </p:cNvSpPr>
          <p:nvPr/>
        </p:nvSpPr>
        <p:spPr bwMode="auto">
          <a:xfrm>
            <a:off x="357188" y="4286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p:txBody>
      </p:sp>
      <p:sp>
        <p:nvSpPr>
          <p:cNvPr id="2263045" name="Rectangle 5">
            <a:extLst>
              <a:ext uri="{FF2B5EF4-FFF2-40B4-BE49-F238E27FC236}">
                <a16:creationId xmlns:a16="http://schemas.microsoft.com/office/drawing/2014/main" id="{D8013C59-7595-46BF-84A5-45AE856C5AC2}"/>
              </a:ext>
            </a:extLst>
          </p:cNvPr>
          <p:cNvSpPr>
            <a:spLocks noChangeArrowheads="1"/>
          </p:cNvSpPr>
          <p:nvPr/>
        </p:nvSpPr>
        <p:spPr bwMode="auto">
          <a:xfrm>
            <a:off x="4643438" y="1857375"/>
            <a:ext cx="3887787"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2" eaLnBrk="1" hangingPunct="1">
              <a:spcBef>
                <a:spcPct val="30000"/>
              </a:spcBef>
            </a:pPr>
            <a:r>
              <a:rPr kumimoji="1" lang="en-US" altLang="zh-CN" sz="1800">
                <a:latin typeface="Times New Roman" panose="02020603050405020304" pitchFamily="18" charset="0"/>
                <a:ea typeface="宋体" panose="02010600030101010101" pitchFamily="2" charset="-122"/>
              </a:rPr>
              <a:t>A--English (A can speak English.)</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B--English, Chinese</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C--English, Italian, Russian</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D--Japanese, Chinese</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E--German, Italia</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F--French, Japanese, Russian</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G--French, German</a:t>
            </a:r>
          </a:p>
        </p:txBody>
      </p:sp>
      <p:grpSp>
        <p:nvGrpSpPr>
          <p:cNvPr id="2" name="Group 6">
            <a:extLst>
              <a:ext uri="{FF2B5EF4-FFF2-40B4-BE49-F238E27FC236}">
                <a16:creationId xmlns:a16="http://schemas.microsoft.com/office/drawing/2014/main" id="{008B8E93-94A0-4E4D-B674-4796FC854F2C}"/>
              </a:ext>
            </a:extLst>
          </p:cNvPr>
          <p:cNvGrpSpPr>
            <a:grpSpLocks/>
          </p:cNvGrpSpPr>
          <p:nvPr/>
        </p:nvGrpSpPr>
        <p:grpSpPr bwMode="auto">
          <a:xfrm>
            <a:off x="857250" y="2071688"/>
            <a:ext cx="3979863" cy="2328862"/>
            <a:chOff x="509" y="1616"/>
            <a:chExt cx="2507" cy="1467"/>
          </a:xfrm>
        </p:grpSpPr>
        <p:cxnSp>
          <p:nvCxnSpPr>
            <p:cNvPr id="37907" name="AutoShape 7">
              <a:extLst>
                <a:ext uri="{FF2B5EF4-FFF2-40B4-BE49-F238E27FC236}">
                  <a16:creationId xmlns:a16="http://schemas.microsoft.com/office/drawing/2014/main" id="{1C27C98E-0B66-473E-A733-C2CCF88F7BA6}"/>
                </a:ext>
              </a:extLst>
            </p:cNvPr>
            <p:cNvCxnSpPr>
              <a:cxnSpLocks noChangeShapeType="1"/>
              <a:stCxn id="37927" idx="3"/>
              <a:endCxn id="37924" idx="6"/>
            </p:cNvCxnSpPr>
            <p:nvPr/>
          </p:nvCxnSpPr>
          <p:spPr bwMode="auto">
            <a:xfrm flipH="1" flipV="1">
              <a:off x="1072" y="2608"/>
              <a:ext cx="948" cy="17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7908" name="AutoShape 8">
              <a:extLst>
                <a:ext uri="{FF2B5EF4-FFF2-40B4-BE49-F238E27FC236}">
                  <a16:creationId xmlns:a16="http://schemas.microsoft.com/office/drawing/2014/main" id="{B4413D92-C136-4FCC-A81C-6C6F022E860D}"/>
                </a:ext>
              </a:extLst>
            </p:cNvPr>
            <p:cNvCxnSpPr>
              <a:cxnSpLocks noChangeShapeType="1"/>
              <a:endCxn id="37925" idx="4"/>
            </p:cNvCxnSpPr>
            <p:nvPr/>
          </p:nvCxnSpPr>
          <p:spPr bwMode="auto">
            <a:xfrm flipV="1">
              <a:off x="2460" y="2029"/>
              <a:ext cx="48" cy="367"/>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7909" name="AutoShape 9">
              <a:extLst>
                <a:ext uri="{FF2B5EF4-FFF2-40B4-BE49-F238E27FC236}">
                  <a16:creationId xmlns:a16="http://schemas.microsoft.com/office/drawing/2014/main" id="{5271B652-37A2-4455-B6C6-2A86D468894A}"/>
                </a:ext>
              </a:extLst>
            </p:cNvPr>
            <p:cNvCxnSpPr>
              <a:cxnSpLocks noChangeShapeType="1"/>
              <a:stCxn id="37926" idx="6"/>
              <a:endCxn id="37928" idx="2"/>
            </p:cNvCxnSpPr>
            <p:nvPr/>
          </p:nvCxnSpPr>
          <p:spPr bwMode="auto">
            <a:xfrm>
              <a:off x="832" y="2117"/>
              <a:ext cx="675" cy="771"/>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7910" name="AutoShape 10">
              <a:extLst>
                <a:ext uri="{FF2B5EF4-FFF2-40B4-BE49-F238E27FC236}">
                  <a16:creationId xmlns:a16="http://schemas.microsoft.com/office/drawing/2014/main" id="{78E2D548-CCA3-4BBE-8245-33F1F4AE8A5C}"/>
                </a:ext>
              </a:extLst>
            </p:cNvPr>
            <p:cNvCxnSpPr>
              <a:cxnSpLocks noChangeShapeType="1"/>
              <a:stCxn id="37928" idx="2"/>
              <a:endCxn id="37923" idx="3"/>
            </p:cNvCxnSpPr>
            <p:nvPr/>
          </p:nvCxnSpPr>
          <p:spPr bwMode="auto">
            <a:xfrm flipV="1">
              <a:off x="1507" y="2469"/>
              <a:ext cx="921" cy="419"/>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63051" name="Text Box 11">
              <a:extLst>
                <a:ext uri="{FF2B5EF4-FFF2-40B4-BE49-F238E27FC236}">
                  <a16:creationId xmlns:a16="http://schemas.microsoft.com/office/drawing/2014/main" id="{EA55808F-D0A9-4705-B013-2ED30DEF69DA}"/>
                </a:ext>
              </a:extLst>
            </p:cNvPr>
            <p:cNvSpPr txBox="1">
              <a:spLocks noChangeArrowheads="1"/>
            </p:cNvSpPr>
            <p:nvPr/>
          </p:nvSpPr>
          <p:spPr bwMode="auto">
            <a:xfrm>
              <a:off x="2632" y="1834"/>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a:effectLst>
                    <a:outerShdw blurRad="38100" dist="38100" dir="2700000" algn="tl">
                      <a:srgbClr val="C0C0C0"/>
                    </a:outerShdw>
                  </a:effectLst>
                  <a:latin typeface="Times New Roman" pitchFamily="18" charset="0"/>
                  <a:ea typeface="宋体" charset="-122"/>
                </a:rPr>
                <a:t>A</a:t>
              </a:r>
            </a:p>
          </p:txBody>
        </p:sp>
        <p:sp>
          <p:nvSpPr>
            <p:cNvPr id="2263052" name="Text Box 12">
              <a:extLst>
                <a:ext uri="{FF2B5EF4-FFF2-40B4-BE49-F238E27FC236}">
                  <a16:creationId xmlns:a16="http://schemas.microsoft.com/office/drawing/2014/main" id="{0187E1D3-FC6A-4BA3-B2BE-15A8977F3011}"/>
                </a:ext>
              </a:extLst>
            </p:cNvPr>
            <p:cNvSpPr txBox="1">
              <a:spLocks noChangeArrowheads="1"/>
            </p:cNvSpPr>
            <p:nvPr/>
          </p:nvSpPr>
          <p:spPr bwMode="auto">
            <a:xfrm>
              <a:off x="2550" y="2296"/>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B</a:t>
              </a:r>
            </a:p>
          </p:txBody>
        </p:sp>
        <p:cxnSp>
          <p:nvCxnSpPr>
            <p:cNvPr id="37913" name="AutoShape 13">
              <a:extLst>
                <a:ext uri="{FF2B5EF4-FFF2-40B4-BE49-F238E27FC236}">
                  <a16:creationId xmlns:a16="http://schemas.microsoft.com/office/drawing/2014/main" id="{373DC332-C820-4DC5-AAB4-C688857FEB33}"/>
                </a:ext>
              </a:extLst>
            </p:cNvPr>
            <p:cNvCxnSpPr>
              <a:cxnSpLocks noChangeShapeType="1"/>
              <a:stCxn id="37927" idx="7"/>
              <a:endCxn id="37925" idx="3"/>
            </p:cNvCxnSpPr>
            <p:nvPr/>
          </p:nvCxnSpPr>
          <p:spPr bwMode="auto">
            <a:xfrm flipV="1">
              <a:off x="2088" y="2015"/>
              <a:ext cx="386" cy="703"/>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63054" name="Text Box 14">
              <a:extLst>
                <a:ext uri="{FF2B5EF4-FFF2-40B4-BE49-F238E27FC236}">
                  <a16:creationId xmlns:a16="http://schemas.microsoft.com/office/drawing/2014/main" id="{908DB93D-07AB-4989-8A8E-AA5A202DDA3A}"/>
                </a:ext>
              </a:extLst>
            </p:cNvPr>
            <p:cNvSpPr txBox="1">
              <a:spLocks noChangeArrowheads="1"/>
            </p:cNvSpPr>
            <p:nvPr/>
          </p:nvSpPr>
          <p:spPr bwMode="auto">
            <a:xfrm>
              <a:off x="2187" y="2750"/>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C</a:t>
              </a:r>
            </a:p>
          </p:txBody>
        </p:sp>
        <p:sp>
          <p:nvSpPr>
            <p:cNvPr id="2263055" name="Text Box 15">
              <a:extLst>
                <a:ext uri="{FF2B5EF4-FFF2-40B4-BE49-F238E27FC236}">
                  <a16:creationId xmlns:a16="http://schemas.microsoft.com/office/drawing/2014/main" id="{8FC5DB15-B5F3-4141-B533-B53F247E77F4}"/>
                </a:ext>
              </a:extLst>
            </p:cNvPr>
            <p:cNvSpPr txBox="1">
              <a:spLocks noChangeArrowheads="1"/>
            </p:cNvSpPr>
            <p:nvPr/>
          </p:nvSpPr>
          <p:spPr bwMode="auto">
            <a:xfrm>
              <a:off x="1552" y="2795"/>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D</a:t>
              </a:r>
            </a:p>
          </p:txBody>
        </p:sp>
        <p:sp>
          <p:nvSpPr>
            <p:cNvPr id="2263056" name="Text Box 16">
              <a:extLst>
                <a:ext uri="{FF2B5EF4-FFF2-40B4-BE49-F238E27FC236}">
                  <a16:creationId xmlns:a16="http://schemas.microsoft.com/office/drawing/2014/main" id="{BDFA5FFE-3D69-465E-9079-16A422E5B775}"/>
                </a:ext>
              </a:extLst>
            </p:cNvPr>
            <p:cNvSpPr txBox="1">
              <a:spLocks noChangeArrowheads="1"/>
            </p:cNvSpPr>
            <p:nvPr/>
          </p:nvSpPr>
          <p:spPr bwMode="auto">
            <a:xfrm>
              <a:off x="827" y="2704"/>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E</a:t>
              </a:r>
            </a:p>
          </p:txBody>
        </p:sp>
        <p:sp>
          <p:nvSpPr>
            <p:cNvPr id="2263057" name="Text Box 17">
              <a:extLst>
                <a:ext uri="{FF2B5EF4-FFF2-40B4-BE49-F238E27FC236}">
                  <a16:creationId xmlns:a16="http://schemas.microsoft.com/office/drawing/2014/main" id="{809DB138-9026-4582-AFE6-3AF187ED38C2}"/>
                </a:ext>
              </a:extLst>
            </p:cNvPr>
            <p:cNvSpPr txBox="1">
              <a:spLocks noChangeArrowheads="1"/>
            </p:cNvSpPr>
            <p:nvPr/>
          </p:nvSpPr>
          <p:spPr bwMode="auto">
            <a:xfrm>
              <a:off x="509" y="2115"/>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F</a:t>
              </a:r>
            </a:p>
          </p:txBody>
        </p:sp>
        <p:sp>
          <p:nvSpPr>
            <p:cNvPr id="2263058" name="Text Box 18">
              <a:extLst>
                <a:ext uri="{FF2B5EF4-FFF2-40B4-BE49-F238E27FC236}">
                  <a16:creationId xmlns:a16="http://schemas.microsoft.com/office/drawing/2014/main" id="{2149A0BD-A251-4508-9684-9529D0277711}"/>
                </a:ext>
              </a:extLst>
            </p:cNvPr>
            <p:cNvSpPr txBox="1">
              <a:spLocks noChangeArrowheads="1"/>
            </p:cNvSpPr>
            <p:nvPr/>
          </p:nvSpPr>
          <p:spPr bwMode="auto">
            <a:xfrm>
              <a:off x="1190" y="1616"/>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G</a:t>
              </a:r>
            </a:p>
          </p:txBody>
        </p:sp>
        <p:cxnSp>
          <p:nvCxnSpPr>
            <p:cNvPr id="37919" name="AutoShape 19">
              <a:extLst>
                <a:ext uri="{FF2B5EF4-FFF2-40B4-BE49-F238E27FC236}">
                  <a16:creationId xmlns:a16="http://schemas.microsoft.com/office/drawing/2014/main" id="{615B064A-7BA2-45FE-B3C6-1FDD7B26F037}"/>
                </a:ext>
              </a:extLst>
            </p:cNvPr>
            <p:cNvCxnSpPr>
              <a:cxnSpLocks noChangeShapeType="1"/>
              <a:stCxn id="37926" idx="0"/>
            </p:cNvCxnSpPr>
            <p:nvPr/>
          </p:nvCxnSpPr>
          <p:spPr bwMode="auto">
            <a:xfrm flipV="1">
              <a:off x="784" y="1661"/>
              <a:ext cx="315" cy="40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7920" name="AutoShape 20">
              <a:extLst>
                <a:ext uri="{FF2B5EF4-FFF2-40B4-BE49-F238E27FC236}">
                  <a16:creationId xmlns:a16="http://schemas.microsoft.com/office/drawing/2014/main" id="{215EE10A-C4D6-4A0F-80B2-2B5B75FA823D}"/>
                </a:ext>
              </a:extLst>
            </p:cNvPr>
            <p:cNvCxnSpPr>
              <a:cxnSpLocks noChangeShapeType="1"/>
              <a:stCxn id="37924" idx="0"/>
              <a:endCxn id="37929" idx="4"/>
            </p:cNvCxnSpPr>
            <p:nvPr/>
          </p:nvCxnSpPr>
          <p:spPr bwMode="auto">
            <a:xfrm flipV="1">
              <a:off x="1024" y="1712"/>
              <a:ext cx="78" cy="8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7921" name="AutoShape 21">
              <a:extLst>
                <a:ext uri="{FF2B5EF4-FFF2-40B4-BE49-F238E27FC236}">
                  <a16:creationId xmlns:a16="http://schemas.microsoft.com/office/drawing/2014/main" id="{9C0E41A0-4A45-49FB-8069-6BB509D4D546}"/>
                </a:ext>
              </a:extLst>
            </p:cNvPr>
            <p:cNvCxnSpPr>
              <a:cxnSpLocks noChangeShapeType="1"/>
              <a:stCxn id="37926" idx="0"/>
              <a:endCxn id="37927" idx="2"/>
            </p:cNvCxnSpPr>
            <p:nvPr/>
          </p:nvCxnSpPr>
          <p:spPr bwMode="auto">
            <a:xfrm>
              <a:off x="784" y="2069"/>
              <a:ext cx="1222" cy="683"/>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7922" name="AutoShape 22">
              <a:extLst>
                <a:ext uri="{FF2B5EF4-FFF2-40B4-BE49-F238E27FC236}">
                  <a16:creationId xmlns:a16="http://schemas.microsoft.com/office/drawing/2014/main" id="{9D179B57-1F3D-4124-B42D-CD19BF8BD7FC}"/>
                </a:ext>
              </a:extLst>
            </p:cNvPr>
            <p:cNvCxnSpPr>
              <a:cxnSpLocks noChangeShapeType="1"/>
              <a:stCxn id="37927" idx="4"/>
              <a:endCxn id="37923" idx="4"/>
            </p:cNvCxnSpPr>
            <p:nvPr/>
          </p:nvCxnSpPr>
          <p:spPr bwMode="auto">
            <a:xfrm flipV="1">
              <a:off x="2054" y="2483"/>
              <a:ext cx="408" cy="317"/>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7923" name="AutoShape 23">
              <a:extLst>
                <a:ext uri="{FF2B5EF4-FFF2-40B4-BE49-F238E27FC236}">
                  <a16:creationId xmlns:a16="http://schemas.microsoft.com/office/drawing/2014/main" id="{52FF75C7-972A-48A8-848B-772689F1E2D3}"/>
                </a:ext>
              </a:extLst>
            </p:cNvPr>
            <p:cNvSpPr>
              <a:spLocks noChangeArrowheads="1"/>
            </p:cNvSpPr>
            <p:nvPr/>
          </p:nvSpPr>
          <p:spPr bwMode="auto">
            <a:xfrm>
              <a:off x="2414" y="2387"/>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24" name="AutoShape 24">
              <a:extLst>
                <a:ext uri="{FF2B5EF4-FFF2-40B4-BE49-F238E27FC236}">
                  <a16:creationId xmlns:a16="http://schemas.microsoft.com/office/drawing/2014/main" id="{41DA471B-D242-4462-AD4A-C899C7BBA9D1}"/>
                </a:ext>
              </a:extLst>
            </p:cNvPr>
            <p:cNvSpPr>
              <a:spLocks noChangeArrowheads="1"/>
            </p:cNvSpPr>
            <p:nvPr/>
          </p:nvSpPr>
          <p:spPr bwMode="auto">
            <a:xfrm>
              <a:off x="976" y="256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25" name="AutoShape 25">
              <a:extLst>
                <a:ext uri="{FF2B5EF4-FFF2-40B4-BE49-F238E27FC236}">
                  <a16:creationId xmlns:a16="http://schemas.microsoft.com/office/drawing/2014/main" id="{5AD312F2-9795-47BC-8766-6DEACD0BF9AC}"/>
                </a:ext>
              </a:extLst>
            </p:cNvPr>
            <p:cNvSpPr>
              <a:spLocks noChangeArrowheads="1"/>
            </p:cNvSpPr>
            <p:nvPr/>
          </p:nvSpPr>
          <p:spPr bwMode="auto">
            <a:xfrm>
              <a:off x="2460" y="1933"/>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26" name="AutoShape 26">
              <a:extLst>
                <a:ext uri="{FF2B5EF4-FFF2-40B4-BE49-F238E27FC236}">
                  <a16:creationId xmlns:a16="http://schemas.microsoft.com/office/drawing/2014/main" id="{BB81BFCE-4570-4639-ADBA-CEB953E5324F}"/>
                </a:ext>
              </a:extLst>
            </p:cNvPr>
            <p:cNvSpPr>
              <a:spLocks noChangeArrowheads="1"/>
            </p:cNvSpPr>
            <p:nvPr/>
          </p:nvSpPr>
          <p:spPr bwMode="auto">
            <a:xfrm>
              <a:off x="736" y="2069"/>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27" name="AutoShape 27">
              <a:extLst>
                <a:ext uri="{FF2B5EF4-FFF2-40B4-BE49-F238E27FC236}">
                  <a16:creationId xmlns:a16="http://schemas.microsoft.com/office/drawing/2014/main" id="{9A6E64CB-1008-4824-9739-874B79405485}"/>
                </a:ext>
              </a:extLst>
            </p:cNvPr>
            <p:cNvSpPr>
              <a:spLocks noChangeArrowheads="1"/>
            </p:cNvSpPr>
            <p:nvPr/>
          </p:nvSpPr>
          <p:spPr bwMode="auto">
            <a:xfrm>
              <a:off x="2006" y="270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28" name="AutoShape 28">
              <a:extLst>
                <a:ext uri="{FF2B5EF4-FFF2-40B4-BE49-F238E27FC236}">
                  <a16:creationId xmlns:a16="http://schemas.microsoft.com/office/drawing/2014/main" id="{849FABCB-85A2-421E-BC45-241DDEC96E38}"/>
                </a:ext>
              </a:extLst>
            </p:cNvPr>
            <p:cNvSpPr>
              <a:spLocks noChangeArrowheads="1"/>
            </p:cNvSpPr>
            <p:nvPr/>
          </p:nvSpPr>
          <p:spPr bwMode="auto">
            <a:xfrm>
              <a:off x="1507" y="284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29" name="AutoShape 29">
              <a:extLst>
                <a:ext uri="{FF2B5EF4-FFF2-40B4-BE49-F238E27FC236}">
                  <a16:creationId xmlns:a16="http://schemas.microsoft.com/office/drawing/2014/main" id="{D5D6B197-8C68-4BF9-8200-1AD9CB2D113D}"/>
                </a:ext>
              </a:extLst>
            </p:cNvPr>
            <p:cNvSpPr>
              <a:spLocks noChangeArrowheads="1"/>
            </p:cNvSpPr>
            <p:nvPr/>
          </p:nvSpPr>
          <p:spPr bwMode="auto">
            <a:xfrm>
              <a:off x="1054" y="161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2263070" name="Text Box 30">
            <a:extLst>
              <a:ext uri="{FF2B5EF4-FFF2-40B4-BE49-F238E27FC236}">
                <a16:creationId xmlns:a16="http://schemas.microsoft.com/office/drawing/2014/main" id="{9B6A909A-F426-4E91-8658-B993A350EA7B}"/>
              </a:ext>
            </a:extLst>
          </p:cNvPr>
          <p:cNvSpPr txBox="1">
            <a:spLocks noChangeArrowheads="1"/>
          </p:cNvSpPr>
          <p:nvPr/>
        </p:nvSpPr>
        <p:spPr bwMode="auto">
          <a:xfrm>
            <a:off x="285750" y="4714875"/>
            <a:ext cx="8429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If there is a H circuit, then we can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arrange seat for the round desk such that the seven people can talk each other.</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 circuit: A,B,D,F,G,E,C,A</a:t>
            </a:r>
          </a:p>
        </p:txBody>
      </p:sp>
      <p:sp>
        <p:nvSpPr>
          <p:cNvPr id="2263071" name="Rectangle 31">
            <a:extLst>
              <a:ext uri="{FF2B5EF4-FFF2-40B4-BE49-F238E27FC236}">
                <a16:creationId xmlns:a16="http://schemas.microsoft.com/office/drawing/2014/main" id="{6BACFA6A-262A-46F0-8852-2D4CF56D6791}"/>
              </a:ext>
            </a:extLst>
          </p:cNvPr>
          <p:cNvSpPr>
            <a:spLocks noChangeArrowheads="1"/>
          </p:cNvSpPr>
          <p:nvPr/>
        </p:nvSpPr>
        <p:spPr bwMode="auto">
          <a:xfrm>
            <a:off x="4827588" y="1785938"/>
            <a:ext cx="3816350" cy="30956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3" name="Group 32">
            <a:extLst>
              <a:ext uri="{FF2B5EF4-FFF2-40B4-BE49-F238E27FC236}">
                <a16:creationId xmlns:a16="http://schemas.microsoft.com/office/drawing/2014/main" id="{AA7E87EA-7663-44B2-8C98-F59307B6C99E}"/>
              </a:ext>
            </a:extLst>
          </p:cNvPr>
          <p:cNvGrpSpPr>
            <a:grpSpLocks/>
          </p:cNvGrpSpPr>
          <p:nvPr/>
        </p:nvGrpSpPr>
        <p:grpSpPr bwMode="auto">
          <a:xfrm>
            <a:off x="5435600" y="2143125"/>
            <a:ext cx="2374900" cy="2409825"/>
            <a:chOff x="3334" y="1549"/>
            <a:chExt cx="1470" cy="1518"/>
          </a:xfrm>
        </p:grpSpPr>
        <p:sp>
          <p:nvSpPr>
            <p:cNvPr id="37899" name="Oval 33">
              <a:extLst>
                <a:ext uri="{FF2B5EF4-FFF2-40B4-BE49-F238E27FC236}">
                  <a16:creationId xmlns:a16="http://schemas.microsoft.com/office/drawing/2014/main" id="{F0048089-BB38-45AF-82CA-6DBDEEBD68B7}"/>
                </a:ext>
              </a:extLst>
            </p:cNvPr>
            <p:cNvSpPr>
              <a:spLocks noChangeArrowheads="1"/>
            </p:cNvSpPr>
            <p:nvPr/>
          </p:nvSpPr>
          <p:spPr bwMode="auto">
            <a:xfrm>
              <a:off x="3568" y="1780"/>
              <a:ext cx="1056" cy="1008"/>
            </a:xfrm>
            <a:prstGeom prst="ellipse">
              <a:avLst/>
            </a:prstGeom>
            <a:solidFill>
              <a:srgbClr val="CCE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7900" name="Oval 34">
              <a:extLst>
                <a:ext uri="{FF2B5EF4-FFF2-40B4-BE49-F238E27FC236}">
                  <a16:creationId xmlns:a16="http://schemas.microsoft.com/office/drawing/2014/main" id="{97413C9A-4453-427E-8B8A-4D53AE2CE988}"/>
                </a:ext>
              </a:extLst>
            </p:cNvPr>
            <p:cNvSpPr>
              <a:spLocks noChangeArrowheads="1"/>
            </p:cNvSpPr>
            <p:nvPr/>
          </p:nvSpPr>
          <p:spPr bwMode="auto">
            <a:xfrm>
              <a:off x="3658" y="1606"/>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A</a:t>
              </a:r>
            </a:p>
          </p:txBody>
        </p:sp>
        <p:sp>
          <p:nvSpPr>
            <p:cNvPr id="37901" name="Oval 35">
              <a:extLst>
                <a:ext uri="{FF2B5EF4-FFF2-40B4-BE49-F238E27FC236}">
                  <a16:creationId xmlns:a16="http://schemas.microsoft.com/office/drawing/2014/main" id="{87603E50-9BE6-4644-BBF2-518151BD367E}"/>
                </a:ext>
              </a:extLst>
            </p:cNvPr>
            <p:cNvSpPr>
              <a:spLocks noChangeArrowheads="1"/>
            </p:cNvSpPr>
            <p:nvPr/>
          </p:nvSpPr>
          <p:spPr bwMode="auto">
            <a:xfrm>
              <a:off x="4201" y="1549"/>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B</a:t>
              </a:r>
            </a:p>
          </p:txBody>
        </p:sp>
        <p:sp>
          <p:nvSpPr>
            <p:cNvPr id="37902" name="Oval 36">
              <a:extLst>
                <a:ext uri="{FF2B5EF4-FFF2-40B4-BE49-F238E27FC236}">
                  <a16:creationId xmlns:a16="http://schemas.microsoft.com/office/drawing/2014/main" id="{FAE32A68-9964-463E-86C3-58F8A7BB05B9}"/>
                </a:ext>
              </a:extLst>
            </p:cNvPr>
            <p:cNvSpPr>
              <a:spLocks noChangeArrowheads="1"/>
            </p:cNvSpPr>
            <p:nvPr/>
          </p:nvSpPr>
          <p:spPr bwMode="auto">
            <a:xfrm>
              <a:off x="4612" y="1924"/>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D</a:t>
              </a:r>
            </a:p>
          </p:txBody>
        </p:sp>
        <p:sp>
          <p:nvSpPr>
            <p:cNvPr id="37903" name="Oval 37">
              <a:extLst>
                <a:ext uri="{FF2B5EF4-FFF2-40B4-BE49-F238E27FC236}">
                  <a16:creationId xmlns:a16="http://schemas.microsoft.com/office/drawing/2014/main" id="{8EFF499C-134A-49A9-8A51-98DA4D26719D}"/>
                </a:ext>
              </a:extLst>
            </p:cNvPr>
            <p:cNvSpPr>
              <a:spLocks noChangeArrowheads="1"/>
            </p:cNvSpPr>
            <p:nvPr/>
          </p:nvSpPr>
          <p:spPr bwMode="auto">
            <a:xfrm>
              <a:off x="4576" y="2548"/>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F</a:t>
              </a:r>
            </a:p>
          </p:txBody>
        </p:sp>
        <p:sp>
          <p:nvSpPr>
            <p:cNvPr id="37904" name="Oval 38">
              <a:extLst>
                <a:ext uri="{FF2B5EF4-FFF2-40B4-BE49-F238E27FC236}">
                  <a16:creationId xmlns:a16="http://schemas.microsoft.com/office/drawing/2014/main" id="{E21F2836-4689-448E-AABA-4C0E14D2104A}"/>
                </a:ext>
              </a:extLst>
            </p:cNvPr>
            <p:cNvSpPr>
              <a:spLocks noChangeArrowheads="1"/>
            </p:cNvSpPr>
            <p:nvPr/>
          </p:nvSpPr>
          <p:spPr bwMode="auto">
            <a:xfrm>
              <a:off x="4048" y="2875"/>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G</a:t>
              </a:r>
            </a:p>
          </p:txBody>
        </p:sp>
        <p:sp>
          <p:nvSpPr>
            <p:cNvPr id="37905" name="Oval 39">
              <a:extLst>
                <a:ext uri="{FF2B5EF4-FFF2-40B4-BE49-F238E27FC236}">
                  <a16:creationId xmlns:a16="http://schemas.microsoft.com/office/drawing/2014/main" id="{A11A55F7-5817-41E3-B80C-A05D00967942}"/>
                </a:ext>
              </a:extLst>
            </p:cNvPr>
            <p:cNvSpPr>
              <a:spLocks noChangeArrowheads="1"/>
            </p:cNvSpPr>
            <p:nvPr/>
          </p:nvSpPr>
          <p:spPr bwMode="auto">
            <a:xfrm>
              <a:off x="3502" y="2674"/>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E</a:t>
              </a:r>
            </a:p>
          </p:txBody>
        </p:sp>
        <p:sp>
          <p:nvSpPr>
            <p:cNvPr id="37906" name="Oval 40">
              <a:extLst>
                <a:ext uri="{FF2B5EF4-FFF2-40B4-BE49-F238E27FC236}">
                  <a16:creationId xmlns:a16="http://schemas.microsoft.com/office/drawing/2014/main" id="{87DF0454-30B6-487B-B072-F5574E3CBC5F}"/>
                </a:ext>
              </a:extLst>
            </p:cNvPr>
            <p:cNvSpPr>
              <a:spLocks noChangeArrowheads="1"/>
            </p:cNvSpPr>
            <p:nvPr/>
          </p:nvSpPr>
          <p:spPr bwMode="auto">
            <a:xfrm>
              <a:off x="3334" y="2068"/>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C</a:t>
              </a:r>
            </a:p>
          </p:txBody>
        </p:sp>
      </p:grpSp>
      <p:sp>
        <p:nvSpPr>
          <p:cNvPr id="37898" name="Text Box 3">
            <a:extLst>
              <a:ext uri="{FF2B5EF4-FFF2-40B4-BE49-F238E27FC236}">
                <a16:creationId xmlns:a16="http://schemas.microsoft.com/office/drawing/2014/main" id="{7C511CEA-BCEF-4632-84E2-9EE2D4FC40EB}"/>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3044"/>
                                        </p:tgtEl>
                                        <p:attrNameLst>
                                          <p:attrName>style.visibility</p:attrName>
                                        </p:attrNameLst>
                                      </p:cBhvr>
                                      <p:to>
                                        <p:strVal val="visible"/>
                                      </p:to>
                                    </p:set>
                                    <p:animEffect transition="in" filter="wipe(left)">
                                      <p:cBhvr>
                                        <p:cTn id="7" dur="500"/>
                                        <p:tgtEl>
                                          <p:spTgt spid="2263044"/>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43"/>
                                        </p:tgtEl>
                                        <p:attrNameLst>
                                          <p:attrName>style.visibility</p:attrName>
                                        </p:attrNameLst>
                                      </p:cBhvr>
                                      <p:to>
                                        <p:strVal val="visible"/>
                                      </p:to>
                                    </p:set>
                                    <p:animEffect transition="in" filter="wipe(left)">
                                      <p:cBhvr>
                                        <p:cTn id="12" dur="500"/>
                                        <p:tgtEl>
                                          <p:spTgt spid="2263043"/>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45"/>
                                        </p:tgtEl>
                                        <p:attrNameLst>
                                          <p:attrName>style.visibility</p:attrName>
                                        </p:attrNameLst>
                                      </p:cBhvr>
                                      <p:to>
                                        <p:strVal val="visible"/>
                                      </p:to>
                                    </p:set>
                                    <p:animEffect transition="in" filter="wipe(left)">
                                      <p:cBhvr>
                                        <p:cTn id="17" dur="500"/>
                                        <p:tgtEl>
                                          <p:spTgt spid="2263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0">
                                            <p:txEl>
                                              <p:pRg st="0" end="0"/>
                                            </p:txEl>
                                          </p:spTgt>
                                        </p:tgtEl>
                                        <p:attrNameLst>
                                          <p:attrName>style.visibility</p:attrName>
                                        </p:attrNameLst>
                                      </p:cBhvr>
                                      <p:to>
                                        <p:strVal val="visible"/>
                                      </p:to>
                                    </p:set>
                                    <p:animEffect transition="in" filter="wipe(left)">
                                      <p:cBhvr>
                                        <p:cTn id="27" dur="500"/>
                                        <p:tgtEl>
                                          <p:spTgt spid="2263070">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0">
                                            <p:txEl>
                                              <p:pRg st="1" end="1"/>
                                            </p:txEl>
                                          </p:spTgt>
                                        </p:tgtEl>
                                        <p:attrNameLst>
                                          <p:attrName>style.visibility</p:attrName>
                                        </p:attrNameLst>
                                      </p:cBhvr>
                                      <p:to>
                                        <p:strVal val="visible"/>
                                      </p:to>
                                    </p:set>
                                    <p:animEffect transition="in" filter="wipe(left)">
                                      <p:cBhvr>
                                        <p:cTn id="32" dur="500"/>
                                        <p:tgtEl>
                                          <p:spTgt spid="2263070">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63071"/>
                                        </p:tgtEl>
                                        <p:attrNameLst>
                                          <p:attrName>style.visibility</p:attrName>
                                        </p:attrNameLst>
                                      </p:cBhvr>
                                      <p:to>
                                        <p:strVal val="visible"/>
                                      </p:to>
                                    </p:set>
                                    <p:animEffect transition="in" filter="wipe(up)">
                                      <p:cBhvr>
                                        <p:cTn id="37" dur="500"/>
                                        <p:tgtEl>
                                          <p:spTgt spid="2263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43" grpId="0" autoUpdateAnimBg="0"/>
      <p:bldP spid="2263044" grpId="0" autoUpdateAnimBg="0"/>
      <p:bldP spid="2263045" grpId="0"/>
      <p:bldP spid="2263070" grpId="0" build="p" autoUpdateAnimBg="0"/>
      <p:bldP spid="22630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65A6646C-EDA7-4257-98B2-26B5EAABCD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AEF71A7-245A-411F-A4F8-5D66FAE08C68}"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40963" name="Text Box 2">
            <a:extLst>
              <a:ext uri="{FF2B5EF4-FFF2-40B4-BE49-F238E27FC236}">
                <a16:creationId xmlns:a16="http://schemas.microsoft.com/office/drawing/2014/main" id="{D8B8C69E-3A09-4E99-BD68-7D96DD801D9D}"/>
              </a:ext>
            </a:extLst>
          </p:cNvPr>
          <p:cNvSpPr txBox="1">
            <a:spLocks noChangeArrowheads="1"/>
          </p:cNvSpPr>
          <p:nvPr/>
        </p:nvSpPr>
        <p:spPr bwMode="auto">
          <a:xfrm>
            <a:off x="642938" y="1357313"/>
            <a:ext cx="6781800" cy="1570037"/>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dirty="0">
                <a:latin typeface="Times New Roman" panose="02020603050405020304" pitchFamily="18" charset="0"/>
                <a:ea typeface="宋体" panose="02010600030101010101" pitchFamily="2" charset="-122"/>
              </a:rPr>
              <a:t>Homework: (No need to submit)</a:t>
            </a:r>
          </a:p>
          <a:p>
            <a:pPr>
              <a:spcBef>
                <a:spcPct val="50000"/>
              </a:spcBef>
              <a:buFont typeface="Wingdings" panose="05000000000000000000" pitchFamily="2" charset="2"/>
              <a:buNone/>
            </a:pPr>
            <a:r>
              <a:rPr kumimoji="1" lang="en-US" altLang="zh-CN" i="1" u="sng" dirty="0">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dirty="0">
                <a:solidFill>
                  <a:srgbClr val="CC00FF"/>
                </a:solidFill>
                <a:latin typeface="Times New Roman" panose="02020603050405020304" pitchFamily="18" charset="0"/>
                <a:sym typeface="Symbol" panose="05050102010706020507" pitchFamily="18" charset="2"/>
              </a:rPr>
              <a:t>Sec. 10.5 </a:t>
            </a:r>
            <a:r>
              <a:rPr kumimoji="1" lang="en-US" altLang="zh-CN" dirty="0">
                <a:latin typeface="Times New Roman" panose="02020603050405020304" pitchFamily="18" charset="0"/>
              </a:rPr>
              <a:t>4, 6, 31, 34, 38, 41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EF590007-7D56-4C2A-BCA3-95BF74D2C0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AB881D1-7D76-4920-9C98-6C10AC04C5CF}"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2241538" name="Text Box 2">
            <a:extLst>
              <a:ext uri="{FF2B5EF4-FFF2-40B4-BE49-F238E27FC236}">
                <a16:creationId xmlns:a16="http://schemas.microsoft.com/office/drawing/2014/main" id="{A3AD406B-49E1-4824-ACBA-A44625C2EE9A}"/>
              </a:ext>
            </a:extLst>
          </p:cNvPr>
          <p:cNvSpPr txBox="1">
            <a:spLocks noChangeArrowheads="1"/>
          </p:cNvSpPr>
          <p:nvPr/>
        </p:nvSpPr>
        <p:spPr bwMode="auto">
          <a:xfrm>
            <a:off x="428625" y="785813"/>
            <a:ext cx="82804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000099"/>
                </a:solidFill>
                <a:latin typeface="Times New Roman" panose="02020603050405020304" pitchFamily="18" charset="0"/>
                <a:ea typeface="宋体" panose="02010600030101010101" pitchFamily="2" charset="-122"/>
              </a:rPr>
              <a:t>Terminologies:</a:t>
            </a:r>
          </a:p>
          <a:p>
            <a:pPr eaLnBrk="1" hangingPunct="1">
              <a:spcBef>
                <a:spcPct val="30000"/>
              </a:spcBef>
              <a:buFont typeface="Wingdings" panose="05000000000000000000" pitchFamily="2" charset="2"/>
              <a:buChar char="n"/>
            </a:pPr>
            <a:r>
              <a:rPr kumimoji="1" lang="en-US" altLang="zh-CN" i="1">
                <a:solidFill>
                  <a:srgbClr val="008000"/>
                </a:solidFill>
                <a:latin typeface="Times New Roman" panose="02020603050405020304" pitchFamily="18" charset="0"/>
                <a:ea typeface="宋体" panose="02010600030101010101" pitchFamily="2" charset="-122"/>
              </a:rPr>
              <a:t>Euler Path</a:t>
            </a:r>
            <a:endParaRPr kumimoji="1" lang="en-US" altLang="zh-CN">
              <a:latin typeface="Times New Roman" panose="02020603050405020304" pitchFamily="18" charset="0"/>
              <a:ea typeface="宋体" panose="02010600030101010101" pitchFamily="2" charset="-122"/>
            </a:endParaRPr>
          </a:p>
          <a:p>
            <a:pPr eaLnBrk="1" hangingPunct="1">
              <a:spcBef>
                <a:spcPct val="30000"/>
              </a:spcBef>
            </a:pPr>
            <a:r>
              <a:rPr kumimoji="1" lang="en-US" altLang="zh-CN">
                <a:latin typeface="Times New Roman" panose="02020603050405020304" pitchFamily="18" charset="0"/>
                <a:ea typeface="宋体" panose="02010600030101010101" pitchFamily="2" charset="-122"/>
              </a:rPr>
              <a:t>     An Euler path is a </a:t>
            </a:r>
            <a:r>
              <a:rPr kumimoji="1" lang="en-US" altLang="zh-CN">
                <a:solidFill>
                  <a:srgbClr val="0000FF"/>
                </a:solidFill>
                <a:latin typeface="Times New Roman" panose="02020603050405020304" pitchFamily="18" charset="0"/>
                <a:ea typeface="宋体" panose="02010600030101010101" pitchFamily="2" charset="-122"/>
              </a:rPr>
              <a:t>simple path</a:t>
            </a:r>
            <a:r>
              <a:rPr kumimoji="1" lang="en-US" altLang="zh-CN">
                <a:latin typeface="Times New Roman" panose="02020603050405020304" pitchFamily="18" charset="0"/>
                <a:ea typeface="宋体" panose="02010600030101010101" pitchFamily="2" charset="-122"/>
              </a:rPr>
              <a:t> containing every edge of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p>
          <a:p>
            <a:pPr eaLnBrk="1" hangingPunct="1">
              <a:spcBef>
                <a:spcPct val="80000"/>
              </a:spcBef>
              <a:buFont typeface="Wingdings" panose="05000000000000000000" pitchFamily="2" charset="2"/>
              <a:buChar char="n"/>
            </a:pPr>
            <a:r>
              <a:rPr kumimoji="1" lang="en-US" altLang="zh-CN" i="1">
                <a:solidFill>
                  <a:srgbClr val="008000"/>
                </a:solidFill>
                <a:latin typeface="Times New Roman" panose="02020603050405020304" pitchFamily="18" charset="0"/>
                <a:ea typeface="宋体" panose="02010600030101010101" pitchFamily="2" charset="-122"/>
              </a:rPr>
              <a:t>Euler Circuit</a:t>
            </a:r>
          </a:p>
          <a:p>
            <a:pPr eaLnBrk="1" hangingPunct="1">
              <a:spcBef>
                <a:spcPct val="30000"/>
              </a:spcBef>
            </a:pPr>
            <a:r>
              <a:rPr kumimoji="1" lang="en-US" altLang="zh-CN" i="1">
                <a:solidFill>
                  <a:srgbClr val="008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An Euler circuit is a </a:t>
            </a:r>
            <a:r>
              <a:rPr kumimoji="1" lang="en-US" altLang="zh-CN">
                <a:solidFill>
                  <a:srgbClr val="0000FF"/>
                </a:solidFill>
                <a:latin typeface="Times New Roman" panose="02020603050405020304" pitchFamily="18" charset="0"/>
                <a:ea typeface="宋体" panose="02010600030101010101" pitchFamily="2" charset="-122"/>
              </a:rPr>
              <a:t>simple circuit</a:t>
            </a:r>
            <a:r>
              <a:rPr kumimoji="1" lang="en-US" altLang="zh-CN">
                <a:latin typeface="Times New Roman" panose="02020603050405020304" pitchFamily="18" charset="0"/>
                <a:ea typeface="宋体" panose="02010600030101010101" pitchFamily="2" charset="-122"/>
              </a:rPr>
              <a:t> containing every edge of </a:t>
            </a:r>
            <a:r>
              <a:rPr kumimoji="1" lang="en-US" altLang="zh-CN" i="1">
                <a:latin typeface="Times New Roman" panose="02020603050405020304" pitchFamily="18" charset="0"/>
                <a:ea typeface="宋体" panose="02010600030101010101" pitchFamily="2" charset="-122"/>
              </a:rPr>
              <a:t>G</a:t>
            </a:r>
            <a:r>
              <a:rPr kumimoji="1" lang="en-US" altLang="zh-CN" b="0">
                <a:latin typeface="Times New Roman" panose="02020603050405020304" pitchFamily="18" charset="0"/>
                <a:ea typeface="宋体" panose="02010600030101010101" pitchFamily="2" charset="-122"/>
              </a:rPr>
              <a:t>.</a:t>
            </a:r>
          </a:p>
          <a:p>
            <a:pPr eaLnBrk="1" hangingPunct="1">
              <a:spcBef>
                <a:spcPct val="80000"/>
              </a:spcBef>
              <a:buFont typeface="Wingdings" panose="05000000000000000000" pitchFamily="2" charset="2"/>
              <a:buChar char="n"/>
            </a:pPr>
            <a:r>
              <a:rPr kumimoji="1" lang="en-US" altLang="zh-CN" i="1">
                <a:solidFill>
                  <a:srgbClr val="008000"/>
                </a:solidFill>
                <a:latin typeface="Times New Roman" panose="02020603050405020304" pitchFamily="18" charset="0"/>
                <a:ea typeface="宋体" panose="02010600030101010101" pitchFamily="2" charset="-122"/>
              </a:rPr>
              <a:t>Euler Graph</a:t>
            </a:r>
          </a:p>
          <a:p>
            <a:pPr eaLnBrk="1" hangingPunct="1">
              <a:spcBef>
                <a:spcPct val="30000"/>
              </a:spcBef>
            </a:pPr>
            <a:r>
              <a:rPr kumimoji="1" lang="en-US" altLang="zh-CN" i="1">
                <a:solidFill>
                  <a:srgbClr val="008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 graph contains an Euler circuit.</a:t>
            </a:r>
          </a:p>
        </p:txBody>
      </p:sp>
      <p:sp>
        <p:nvSpPr>
          <p:cNvPr id="7172" name="Text Box 3">
            <a:extLst>
              <a:ext uri="{FF2B5EF4-FFF2-40B4-BE49-F238E27FC236}">
                <a16:creationId xmlns:a16="http://schemas.microsoft.com/office/drawing/2014/main" id="{F5A90B94-849D-49F0-84A0-F02B30D4E223}"/>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1538">
                                            <p:txEl>
                                              <p:pRg st="0" end="0"/>
                                            </p:txEl>
                                          </p:spTgt>
                                        </p:tgtEl>
                                        <p:attrNameLst>
                                          <p:attrName>style.visibility</p:attrName>
                                        </p:attrNameLst>
                                      </p:cBhvr>
                                      <p:to>
                                        <p:strVal val="visible"/>
                                      </p:to>
                                    </p:set>
                                    <p:animEffect transition="in" filter="wipe(left)">
                                      <p:cBhvr>
                                        <p:cTn id="7" dur="500"/>
                                        <p:tgtEl>
                                          <p:spTgt spid="22415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1538">
                                            <p:txEl>
                                              <p:pRg st="1" end="1"/>
                                            </p:txEl>
                                          </p:spTgt>
                                        </p:tgtEl>
                                        <p:attrNameLst>
                                          <p:attrName>style.visibility</p:attrName>
                                        </p:attrNameLst>
                                      </p:cBhvr>
                                      <p:to>
                                        <p:strVal val="visible"/>
                                      </p:to>
                                    </p:set>
                                    <p:animEffect transition="in" filter="wipe(left)">
                                      <p:cBhvr>
                                        <p:cTn id="12" dur="500"/>
                                        <p:tgtEl>
                                          <p:spTgt spid="224153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1538">
                                            <p:txEl>
                                              <p:pRg st="2" end="2"/>
                                            </p:txEl>
                                          </p:spTgt>
                                        </p:tgtEl>
                                        <p:attrNameLst>
                                          <p:attrName>style.visibility</p:attrName>
                                        </p:attrNameLst>
                                      </p:cBhvr>
                                      <p:to>
                                        <p:strVal val="visible"/>
                                      </p:to>
                                    </p:set>
                                    <p:animEffect transition="in" filter="wipe(left)">
                                      <p:cBhvr>
                                        <p:cTn id="17" dur="500"/>
                                        <p:tgtEl>
                                          <p:spTgt spid="224153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1538">
                                            <p:txEl>
                                              <p:pRg st="3" end="3"/>
                                            </p:txEl>
                                          </p:spTgt>
                                        </p:tgtEl>
                                        <p:attrNameLst>
                                          <p:attrName>style.visibility</p:attrName>
                                        </p:attrNameLst>
                                      </p:cBhvr>
                                      <p:to>
                                        <p:strVal val="visible"/>
                                      </p:to>
                                    </p:set>
                                    <p:animEffect transition="in" filter="wipe(left)">
                                      <p:cBhvr>
                                        <p:cTn id="22" dur="500"/>
                                        <p:tgtEl>
                                          <p:spTgt spid="224153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1538">
                                            <p:txEl>
                                              <p:pRg st="4" end="4"/>
                                            </p:txEl>
                                          </p:spTgt>
                                        </p:tgtEl>
                                        <p:attrNameLst>
                                          <p:attrName>style.visibility</p:attrName>
                                        </p:attrNameLst>
                                      </p:cBhvr>
                                      <p:to>
                                        <p:strVal val="visible"/>
                                      </p:to>
                                    </p:set>
                                    <p:animEffect transition="in" filter="wipe(left)">
                                      <p:cBhvr>
                                        <p:cTn id="27" dur="500"/>
                                        <p:tgtEl>
                                          <p:spTgt spid="224153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1538">
                                            <p:txEl>
                                              <p:pRg st="5" end="5"/>
                                            </p:txEl>
                                          </p:spTgt>
                                        </p:tgtEl>
                                        <p:attrNameLst>
                                          <p:attrName>style.visibility</p:attrName>
                                        </p:attrNameLst>
                                      </p:cBhvr>
                                      <p:to>
                                        <p:strVal val="visible"/>
                                      </p:to>
                                    </p:set>
                                    <p:animEffect transition="in" filter="wipe(left)">
                                      <p:cBhvr>
                                        <p:cTn id="32" dur="500"/>
                                        <p:tgtEl>
                                          <p:spTgt spid="224153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1538">
                                            <p:txEl>
                                              <p:pRg st="6" end="6"/>
                                            </p:txEl>
                                          </p:spTgt>
                                        </p:tgtEl>
                                        <p:attrNameLst>
                                          <p:attrName>style.visibility</p:attrName>
                                        </p:attrNameLst>
                                      </p:cBhvr>
                                      <p:to>
                                        <p:strVal val="visible"/>
                                      </p:to>
                                    </p:set>
                                    <p:animEffect transition="in" filter="wipe(left)">
                                      <p:cBhvr>
                                        <p:cTn id="37" dur="500"/>
                                        <p:tgtEl>
                                          <p:spTgt spid="2241538">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153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a:extLst>
              <a:ext uri="{FF2B5EF4-FFF2-40B4-BE49-F238E27FC236}">
                <a16:creationId xmlns:a16="http://schemas.microsoft.com/office/drawing/2014/main" id="{AAC8FEB6-0F92-4B8F-90D9-EFBD504454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59F905F-113A-41B2-B3E6-0A81F082F03D}"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2242563" name="Text Box 3">
            <a:extLst>
              <a:ext uri="{FF2B5EF4-FFF2-40B4-BE49-F238E27FC236}">
                <a16:creationId xmlns:a16="http://schemas.microsoft.com/office/drawing/2014/main" id="{1AA5D71D-88A6-4630-9A3B-F6DD36FB70FA}"/>
              </a:ext>
            </a:extLst>
          </p:cNvPr>
          <p:cNvSpPr txBox="1">
            <a:spLocks noChangeArrowheads="1"/>
          </p:cNvSpPr>
          <p:nvPr/>
        </p:nvSpPr>
        <p:spPr bwMode="auto">
          <a:xfrm>
            <a:off x="214313" y="428625"/>
            <a:ext cx="8642350"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Necessary and sufficient conditions for Euler circuit and paths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42564" name="Line 4">
            <a:extLst>
              <a:ext uri="{FF2B5EF4-FFF2-40B4-BE49-F238E27FC236}">
                <a16:creationId xmlns:a16="http://schemas.microsoft.com/office/drawing/2014/main" id="{3C207D66-5FCD-445D-B656-CEA2222ABC69}"/>
              </a:ext>
            </a:extLst>
          </p:cNvPr>
          <p:cNvSpPr>
            <a:spLocks noChangeShapeType="1"/>
          </p:cNvSpPr>
          <p:nvPr/>
        </p:nvSpPr>
        <p:spPr bwMode="auto">
          <a:xfrm>
            <a:off x="357188" y="857250"/>
            <a:ext cx="8277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565" name="AutoShape 5">
            <a:extLst>
              <a:ext uri="{FF2B5EF4-FFF2-40B4-BE49-F238E27FC236}">
                <a16:creationId xmlns:a16="http://schemas.microsoft.com/office/drawing/2014/main" id="{69DBBC0D-066D-46E0-B7EA-B82A87F60D42}"/>
              </a:ext>
            </a:extLst>
          </p:cNvPr>
          <p:cNvSpPr>
            <a:spLocks noChangeArrowheads="1"/>
          </p:cNvSpPr>
          <p:nvPr/>
        </p:nvSpPr>
        <p:spPr bwMode="auto">
          <a:xfrm>
            <a:off x="285750" y="1000125"/>
            <a:ext cx="8642350" cy="10795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CC00FF"/>
                </a:solidFill>
                <a:latin typeface="Times New Roman" panose="02020603050405020304" pitchFamily="18" charset="0"/>
                <a:ea typeface="宋体" panose="02010600030101010101" pitchFamily="2" charset="-122"/>
              </a:rPr>
              <a:t>【</a:t>
            </a:r>
            <a:r>
              <a:rPr kumimoji="1" lang="en-US" altLang="zh-CN" b="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CC00FF"/>
                </a:solidFill>
                <a:latin typeface="Times New Roman" panose="02020603050405020304" pitchFamily="18" charset="0"/>
                <a:ea typeface="宋体" panose="02010600030101010101" pitchFamily="2" charset="-122"/>
              </a:rPr>
              <a:t>Theorem 1】</a:t>
            </a:r>
            <a:r>
              <a:rPr kumimoji="1" lang="en-US" altLang="zh-CN">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A connected multigraph has an Euler circuit </a:t>
            </a:r>
          </a:p>
          <a:p>
            <a:pPr eaLnBrk="1" hangingPunct="1"/>
            <a:r>
              <a:rPr kumimoji="1" lang="en-US" altLang="zh-CN">
                <a:latin typeface="Times New Roman" panose="02020603050405020304" pitchFamily="18" charset="0"/>
                <a:ea typeface="宋体" panose="02010600030101010101" pitchFamily="2" charset="-122"/>
              </a:rPr>
              <a:t>if and only if each of its vertices has even degree.</a:t>
            </a:r>
          </a:p>
        </p:txBody>
      </p:sp>
      <p:sp>
        <p:nvSpPr>
          <p:cNvPr id="2242566" name="Text Box 6">
            <a:extLst>
              <a:ext uri="{FF2B5EF4-FFF2-40B4-BE49-F238E27FC236}">
                <a16:creationId xmlns:a16="http://schemas.microsoft.com/office/drawing/2014/main" id="{6CF80620-8D5E-4A76-986F-6A09A5CDBC23}"/>
              </a:ext>
            </a:extLst>
          </p:cNvPr>
          <p:cNvSpPr txBox="1">
            <a:spLocks noChangeArrowheads="1"/>
          </p:cNvSpPr>
          <p:nvPr/>
        </p:nvSpPr>
        <p:spPr bwMode="auto">
          <a:xfrm>
            <a:off x="357188" y="2357438"/>
            <a:ext cx="8424862"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1133475"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solidFill>
                  <a:srgbClr val="000099"/>
                </a:solidFill>
                <a:latin typeface="Times New Roman" panose="02020603050405020304" pitchFamily="18" charset="0"/>
                <a:ea typeface="宋体" panose="02010600030101010101" pitchFamily="2" charset="-122"/>
                <a:cs typeface="Times New Roman" panose="02020603050405020304" pitchFamily="18" charset="0"/>
              </a:rPr>
              <a:t>Proof:</a:t>
            </a:r>
          </a:p>
          <a:p>
            <a:pPr eaLnBrk="1" hangingPunct="1">
              <a:spcBef>
                <a:spcPct val="20000"/>
              </a:spcBef>
              <a:buFontTx/>
              <a:buAutoNum type="arabicParenBoth"/>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Necessary condition</a:t>
            </a:r>
          </a:p>
          <a:p>
            <a:pPr eaLnBrk="1" hangingPunct="1">
              <a:spcBef>
                <a:spcPct val="20000"/>
              </a:spcBef>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G</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has an Euler circuit </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Every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vertex</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has even degree</a:t>
            </a:r>
          </a:p>
          <a:p>
            <a:pPr eaLnBrk="1" hangingPunct="1">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Consider the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Euler circuit</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lvl="1" eaLnBrk="1" hangingPunct="1">
              <a:spcBef>
                <a:spcPct val="20000"/>
              </a:spcBef>
              <a:buFont typeface="Wingdings" panose="05000000000000000000" pitchFamily="2" charset="2"/>
              <a:buChar char="u"/>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the vertex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which the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Euler circuit begins with</a:t>
            </a:r>
            <a:endPar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lvl="1" eaLnBrk="1" hangingPunct="1">
              <a:spcBef>
                <a:spcPct val="30000"/>
              </a:spcBef>
              <a:buFont typeface="Wingdings" panose="05000000000000000000" pitchFamily="2" charset="2"/>
              <a:buChar char="u"/>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intermeidate vertices</a:t>
            </a:r>
            <a:endPar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9223" name="Text Box 3">
            <a:extLst>
              <a:ext uri="{FF2B5EF4-FFF2-40B4-BE49-F238E27FC236}">
                <a16:creationId xmlns:a16="http://schemas.microsoft.com/office/drawing/2014/main" id="{D8569E3D-7683-4EF8-9786-3A361F9FCD5D}"/>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2563"/>
                                        </p:tgtEl>
                                        <p:attrNameLst>
                                          <p:attrName>style.visibility</p:attrName>
                                        </p:attrNameLst>
                                      </p:cBhvr>
                                      <p:to>
                                        <p:strVal val="visible"/>
                                      </p:to>
                                    </p:set>
                                    <p:animEffect transition="in" filter="strips(downRight)">
                                      <p:cBhvr>
                                        <p:cTn id="7" dur="500"/>
                                        <p:tgtEl>
                                          <p:spTgt spid="224256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2564"/>
                                        </p:tgtEl>
                                        <p:attrNameLst>
                                          <p:attrName>style.visibility</p:attrName>
                                        </p:attrNameLst>
                                      </p:cBhvr>
                                      <p:to>
                                        <p:strVal val="visible"/>
                                      </p:to>
                                    </p:set>
                                    <p:animEffect transition="in" filter="wipe(left)">
                                      <p:cBhvr>
                                        <p:cTn id="11" dur="500"/>
                                        <p:tgtEl>
                                          <p:spTgt spid="22425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242565"/>
                                        </p:tgtEl>
                                        <p:attrNameLst>
                                          <p:attrName>style.visibility</p:attrName>
                                        </p:attrNameLst>
                                      </p:cBhvr>
                                      <p:to>
                                        <p:strVal val="visible"/>
                                      </p:to>
                                    </p:set>
                                    <p:animEffect transition="in" filter="strips(downRight)">
                                      <p:cBhvr>
                                        <p:cTn id="16" dur="500"/>
                                        <p:tgtEl>
                                          <p:spTgt spid="22425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42566">
                                            <p:txEl>
                                              <p:pRg st="0" end="0"/>
                                            </p:txEl>
                                          </p:spTgt>
                                        </p:tgtEl>
                                        <p:attrNameLst>
                                          <p:attrName>style.visibility</p:attrName>
                                        </p:attrNameLst>
                                      </p:cBhvr>
                                      <p:to>
                                        <p:strVal val="visible"/>
                                      </p:to>
                                    </p:set>
                                    <p:animEffect transition="in" filter="wipe(left)">
                                      <p:cBhvr>
                                        <p:cTn id="21" dur="500"/>
                                        <p:tgtEl>
                                          <p:spTgt spid="2242566">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42566">
                                            <p:txEl>
                                              <p:pRg st="1" end="1"/>
                                            </p:txEl>
                                          </p:spTgt>
                                        </p:tgtEl>
                                        <p:attrNameLst>
                                          <p:attrName>style.visibility</p:attrName>
                                        </p:attrNameLst>
                                      </p:cBhvr>
                                      <p:to>
                                        <p:strVal val="visible"/>
                                      </p:to>
                                    </p:set>
                                    <p:animEffect transition="in" filter="wipe(left)">
                                      <p:cBhvr>
                                        <p:cTn id="26" dur="500"/>
                                        <p:tgtEl>
                                          <p:spTgt spid="2242566">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42566">
                                            <p:txEl>
                                              <p:pRg st="2" end="2"/>
                                            </p:txEl>
                                          </p:spTgt>
                                        </p:tgtEl>
                                        <p:attrNameLst>
                                          <p:attrName>style.visibility</p:attrName>
                                        </p:attrNameLst>
                                      </p:cBhvr>
                                      <p:to>
                                        <p:strVal val="visible"/>
                                      </p:to>
                                    </p:set>
                                    <p:animEffect transition="in" filter="wipe(left)">
                                      <p:cBhvr>
                                        <p:cTn id="31" dur="500"/>
                                        <p:tgtEl>
                                          <p:spTgt spid="2242566">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2566">
                                            <p:txEl>
                                              <p:pRg st="3" end="3"/>
                                            </p:txEl>
                                          </p:spTgt>
                                        </p:tgtEl>
                                        <p:attrNameLst>
                                          <p:attrName>style.visibility</p:attrName>
                                        </p:attrNameLst>
                                      </p:cBhvr>
                                      <p:to>
                                        <p:strVal val="visible"/>
                                      </p:to>
                                    </p:set>
                                    <p:animEffect transition="in" filter="wipe(left)">
                                      <p:cBhvr>
                                        <p:cTn id="36" dur="500"/>
                                        <p:tgtEl>
                                          <p:spTgt spid="2242566">
                                            <p:txEl>
                                              <p:pRg st="3" end="3"/>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42566">
                                            <p:txEl>
                                              <p:pRg st="4" end="4"/>
                                            </p:txEl>
                                          </p:spTgt>
                                        </p:tgtEl>
                                        <p:attrNameLst>
                                          <p:attrName>style.visibility</p:attrName>
                                        </p:attrNameLst>
                                      </p:cBhvr>
                                      <p:to>
                                        <p:strVal val="visible"/>
                                      </p:to>
                                    </p:set>
                                    <p:animEffect transition="in" filter="wipe(left)">
                                      <p:cBhvr>
                                        <p:cTn id="41" dur="500"/>
                                        <p:tgtEl>
                                          <p:spTgt spid="2242566">
                                            <p:txEl>
                                              <p:pRg st="4" end="4"/>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4"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42566">
                                            <p:txEl>
                                              <p:pRg st="5" end="5"/>
                                            </p:txEl>
                                          </p:spTgt>
                                        </p:tgtEl>
                                        <p:attrNameLst>
                                          <p:attrName>style.visibility</p:attrName>
                                        </p:attrNameLst>
                                      </p:cBhvr>
                                      <p:to>
                                        <p:strVal val="visible"/>
                                      </p:to>
                                    </p:set>
                                    <p:animEffect transition="in" filter="wipe(left)">
                                      <p:cBhvr>
                                        <p:cTn id="46" dur="500"/>
                                        <p:tgtEl>
                                          <p:spTgt spid="2242566">
                                            <p:txEl>
                                              <p:pRg st="5" end="5"/>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63" grpId="0" autoUpdateAnimBg="0"/>
      <p:bldP spid="2242565" grpId="0" animBg="1"/>
      <p:bldP spid="2242566"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a:extLst>
              <a:ext uri="{FF2B5EF4-FFF2-40B4-BE49-F238E27FC236}">
                <a16:creationId xmlns:a16="http://schemas.microsoft.com/office/drawing/2014/main" id="{C229991F-15D0-4043-8749-40B3D85619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6C4F2E7-CD1B-408D-B6F3-A69638067C70}"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2243587" name="Text Box 3">
            <a:extLst>
              <a:ext uri="{FF2B5EF4-FFF2-40B4-BE49-F238E27FC236}">
                <a16:creationId xmlns:a16="http://schemas.microsoft.com/office/drawing/2014/main" id="{F9DFD49B-0CAC-49E6-98FD-DD6C4517B759}"/>
              </a:ext>
            </a:extLst>
          </p:cNvPr>
          <p:cNvSpPr txBox="1">
            <a:spLocks noChangeArrowheads="1"/>
          </p:cNvSpPr>
          <p:nvPr/>
        </p:nvSpPr>
        <p:spPr bwMode="auto">
          <a:xfrm>
            <a:off x="428625" y="500063"/>
            <a:ext cx="8353425" cy="5003800"/>
          </a:xfrm>
          <a:prstGeom prst="rect">
            <a:avLst/>
          </a:prstGeom>
          <a:noFill/>
          <a:ln w="9525">
            <a:noFill/>
            <a:miter lim="800000"/>
            <a:headEnd/>
            <a:tailEnd/>
          </a:ln>
        </p:spPr>
        <p:txBody>
          <a:bodyPr>
            <a:spAutoFit/>
          </a:bodyPr>
          <a:lstStyle/>
          <a:p>
            <a:pPr marL="485775" indent="-485775" eaLnBrk="1" hangingPunct="1">
              <a:defRPr/>
            </a:pPr>
            <a:r>
              <a:rPr kumimoji="1" lang="zh-CN" altLang="en-US" dirty="0">
                <a:latin typeface="Times New Roman" pitchFamily="18" charset="0"/>
                <a:ea typeface="宋体" pitchFamily="2" charset="-122"/>
              </a:rPr>
              <a:t> </a:t>
            </a:r>
            <a:r>
              <a:rPr kumimoji="1" lang="en-US" altLang="zh-CN" dirty="0">
                <a:latin typeface="Times New Roman" pitchFamily="18" charset="0"/>
                <a:ea typeface="宋体" pitchFamily="2" charset="-122"/>
                <a:sym typeface="Symbol" pitchFamily="18" charset="2"/>
              </a:rPr>
              <a:t>(2)  </a:t>
            </a:r>
            <a:r>
              <a:rPr kumimoji="1" lang="en-US" altLang="zh-CN" dirty="0">
                <a:latin typeface="Times New Roman" pitchFamily="18" charset="0"/>
                <a:ea typeface="宋体" pitchFamily="2" charset="-122"/>
              </a:rPr>
              <a:t>sufficient condition </a:t>
            </a:r>
          </a:p>
          <a:p>
            <a:pPr marL="485775" indent="-485775" eaLnBrk="1" hangingPunct="1">
              <a:defRPr/>
            </a:pPr>
            <a:r>
              <a:rPr kumimoji="1" lang="en-US" altLang="zh-CN" dirty="0">
                <a:latin typeface="Times New Roman" pitchFamily="18" charset="0"/>
                <a:ea typeface="宋体" pitchFamily="2" charset="-122"/>
              </a:rPr>
              <a:t>      We will </a:t>
            </a:r>
            <a:r>
              <a:rPr kumimoji="1" lang="en-US" altLang="zh-CN" dirty="0">
                <a:solidFill>
                  <a:srgbClr val="FF6600"/>
                </a:solidFill>
                <a:latin typeface="Times New Roman" pitchFamily="18" charset="0"/>
                <a:ea typeface="宋体" pitchFamily="2" charset="-122"/>
              </a:rPr>
              <a:t>form a simple circuit</a:t>
            </a:r>
            <a:r>
              <a:rPr kumimoji="1" lang="en-US" altLang="zh-CN" dirty="0">
                <a:latin typeface="Times New Roman" pitchFamily="18" charset="0"/>
                <a:ea typeface="宋体" pitchFamily="2" charset="-122"/>
              </a:rPr>
              <a:t> that begins at an arbitrary  vertex </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 of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a:t>
            </a:r>
          </a:p>
          <a:p>
            <a:pPr marL="1133475" lvl="1" indent="-457200" eaLnBrk="1" hangingPunct="1">
              <a:spcBef>
                <a:spcPct val="50000"/>
              </a:spcBef>
              <a:buFont typeface="Wingdings" panose="05000000000000000000" pitchFamily="2" charset="2"/>
              <a:buChar char="n"/>
              <a:defRPr/>
            </a:pPr>
            <a:r>
              <a:rPr kumimoji="1" lang="en-US" altLang="zh-CN" dirty="0">
                <a:latin typeface="Times New Roman" pitchFamily="18" charset="0"/>
                <a:ea typeface="宋体" pitchFamily="2" charset="-122"/>
              </a:rPr>
              <a:t>Build a simple circuit </a:t>
            </a:r>
            <a:r>
              <a:rPr kumimoji="1" lang="en-US" altLang="zh-CN" i="1" dirty="0">
                <a:latin typeface="Times New Roman" pitchFamily="18" charset="0"/>
                <a:ea typeface="宋体" pitchFamily="2" charset="-122"/>
              </a:rPr>
              <a:t>x</a:t>
            </a:r>
            <a:r>
              <a:rPr kumimoji="1" lang="en-US" altLang="zh-CN" baseline="-25000" dirty="0">
                <a:latin typeface="Times New Roman" pitchFamily="18" charset="0"/>
                <a:ea typeface="宋体" pitchFamily="2" charset="-122"/>
              </a:rPr>
              <a:t>0</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x</a:t>
            </a:r>
            <a:r>
              <a:rPr kumimoji="1" lang="en-US" altLang="zh-CN" baseline="-25000" dirty="0">
                <a:latin typeface="Times New Roman" pitchFamily="18" charset="0"/>
                <a:ea typeface="宋体" pitchFamily="2" charset="-122"/>
              </a:rPr>
              <a:t>1</a:t>
            </a: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x</a:t>
            </a:r>
            <a:r>
              <a:rPr kumimoji="1" lang="en-US" altLang="zh-CN" baseline="-25000" dirty="0">
                <a:latin typeface="Times New Roman" pitchFamily="18" charset="0"/>
                <a:ea typeface="宋体" pitchFamily="2" charset="-122"/>
              </a:rPr>
              <a:t>2</a:t>
            </a:r>
            <a:r>
              <a:rPr kumimoji="1" lang="en-US" altLang="zh-CN" dirty="0">
                <a:latin typeface="Times New Roman" pitchFamily="18" charset="0"/>
                <a:ea typeface="宋体" pitchFamily="2" charset="-122"/>
              </a:rPr>
              <a:t>,…,</a:t>
            </a:r>
            <a:r>
              <a:rPr kumimoji="1" lang="en-US" altLang="zh-CN" i="1" dirty="0" err="1">
                <a:latin typeface="Times New Roman" pitchFamily="18" charset="0"/>
                <a:ea typeface="宋体" pitchFamily="2" charset="-122"/>
              </a:rPr>
              <a:t>x</a:t>
            </a:r>
            <a:r>
              <a:rPr kumimoji="1" lang="en-US" altLang="zh-CN" i="1" baseline="-25000" dirty="0" err="1">
                <a:latin typeface="Times New Roman" pitchFamily="18" charset="0"/>
                <a:ea typeface="宋体" pitchFamily="2" charset="-122"/>
              </a:rPr>
              <a:t>n</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a:t>
            </a:r>
          </a:p>
          <a:p>
            <a:pPr marL="1133475" lvl="1" indent="-457200" eaLnBrk="1" hangingPunct="1">
              <a:spcBef>
                <a:spcPct val="20000"/>
              </a:spcBef>
              <a:buFont typeface="Wingdings" panose="05000000000000000000" pitchFamily="2" charset="2"/>
              <a:buChar char="n"/>
              <a:defRPr/>
            </a:pPr>
            <a:r>
              <a:rPr kumimoji="1" lang="en-US" altLang="zh-CN" dirty="0">
                <a:latin typeface="Times New Roman" pitchFamily="18" charset="0"/>
                <a:ea typeface="宋体" pitchFamily="2" charset="-122"/>
              </a:rPr>
              <a:t>An Euler circuit has been constructed if all the edges have been used. otherwise,</a:t>
            </a:r>
          </a:p>
          <a:p>
            <a:pPr marL="1133475" lvl="1" indent="-457200" eaLnBrk="1" hangingPunct="1">
              <a:spcBef>
                <a:spcPct val="20000"/>
              </a:spcBef>
              <a:buFont typeface="Wingdings" panose="05000000000000000000" pitchFamily="2" charset="2"/>
              <a:buChar char="n"/>
              <a:defRPr/>
            </a:pPr>
            <a:r>
              <a:rPr kumimoji="1" lang="en-US" altLang="zh-CN" dirty="0">
                <a:latin typeface="Times New Roman" pitchFamily="18" charset="0"/>
                <a:ea typeface="宋体" pitchFamily="2" charset="-122"/>
              </a:rPr>
              <a:t>Consider the </a:t>
            </a:r>
            <a:r>
              <a:rPr kumimoji="1" lang="en-US" altLang="zh-CN" dirty="0" err="1">
                <a:solidFill>
                  <a:schemeClr val="accent2">
                    <a:lumMod val="75000"/>
                  </a:schemeClr>
                </a:solidFill>
                <a:latin typeface="Times New Roman" pitchFamily="18" charset="0"/>
                <a:ea typeface="宋体" pitchFamily="2" charset="-122"/>
              </a:rPr>
              <a:t>subgraph</a:t>
            </a:r>
            <a:r>
              <a:rPr kumimoji="1" lang="en-US" altLang="zh-CN" dirty="0">
                <a:solidFill>
                  <a:schemeClr val="accent2">
                    <a:lumMod val="75000"/>
                  </a:schemeClr>
                </a:solidFill>
                <a:latin typeface="Times New Roman" pitchFamily="18" charset="0"/>
                <a:ea typeface="宋体" pitchFamily="2" charset="-122"/>
              </a:rPr>
              <a:t> </a:t>
            </a:r>
            <a:r>
              <a:rPr kumimoji="1" lang="en-US" altLang="zh-CN" i="1" dirty="0">
                <a:solidFill>
                  <a:schemeClr val="accent2">
                    <a:lumMod val="75000"/>
                  </a:schemeClr>
                </a:solidFill>
                <a:latin typeface="Times New Roman" pitchFamily="18" charset="0"/>
                <a:ea typeface="宋体" pitchFamily="2" charset="-122"/>
              </a:rPr>
              <a:t>H</a:t>
            </a:r>
            <a:r>
              <a:rPr kumimoji="1" lang="en-US" altLang="zh-CN" dirty="0">
                <a:latin typeface="Times New Roman" pitchFamily="18" charset="0"/>
                <a:ea typeface="宋体" pitchFamily="2" charset="-122"/>
              </a:rPr>
              <a:t> from </a:t>
            </a:r>
            <a:r>
              <a:rPr kumimoji="1" lang="en-US" altLang="zh-CN" i="1" dirty="0">
                <a:latin typeface="Times New Roman" pitchFamily="18" charset="0"/>
                <a:ea typeface="宋体" pitchFamily="2" charset="-122"/>
              </a:rPr>
              <a:t>G </a:t>
            </a:r>
            <a:r>
              <a:rPr kumimoji="1" lang="en-US" altLang="zh-CN" dirty="0">
                <a:latin typeface="Times New Roman" pitchFamily="18" charset="0"/>
                <a:ea typeface="宋体" pitchFamily="2" charset="-122"/>
              </a:rPr>
              <a:t>by deleting the edges already uses and vertices that are not incident with any remaining edges. </a:t>
            </a:r>
          </a:p>
          <a:p>
            <a:pPr marL="1133475" lvl="1" indent="-457200" eaLnBrk="1" hangingPunct="1">
              <a:spcBef>
                <a:spcPct val="20000"/>
              </a:spcBef>
              <a:buFont typeface="Wingdings" panose="05000000000000000000" pitchFamily="2" charset="2"/>
              <a:buNone/>
              <a:defRPr/>
            </a:pPr>
            <a:r>
              <a:rPr kumimoji="1" lang="en-US" altLang="zh-CN" dirty="0">
                <a:latin typeface="Times New Roman" pitchFamily="18" charset="0"/>
                <a:ea typeface="宋体" pitchFamily="2" charset="-122"/>
              </a:rPr>
              <a:t>      Let </a:t>
            </a:r>
            <a:r>
              <a:rPr kumimoji="1" lang="en-US" altLang="zh-CN" i="1" dirty="0">
                <a:latin typeface="Times New Roman" pitchFamily="18" charset="0"/>
                <a:ea typeface="宋体" pitchFamily="2" charset="-122"/>
              </a:rPr>
              <a:t>w</a:t>
            </a:r>
            <a:r>
              <a:rPr kumimoji="1" lang="en-US" altLang="zh-CN" dirty="0">
                <a:latin typeface="Times New Roman" pitchFamily="18" charset="0"/>
                <a:ea typeface="宋体" pitchFamily="2" charset="-122"/>
              </a:rPr>
              <a:t> be a vertex which is the common vertex of the circuit and </a:t>
            </a:r>
            <a:r>
              <a:rPr kumimoji="1" lang="en-US" altLang="zh-CN" i="1" dirty="0">
                <a:latin typeface="Times New Roman" pitchFamily="18" charset="0"/>
                <a:ea typeface="宋体" pitchFamily="2" charset="-122"/>
              </a:rPr>
              <a:t>H</a:t>
            </a:r>
            <a:r>
              <a:rPr kumimoji="1" lang="en-US" altLang="zh-CN" dirty="0">
                <a:latin typeface="Times New Roman" pitchFamily="18" charset="0"/>
                <a:ea typeface="宋体" pitchFamily="2" charset="-122"/>
              </a:rPr>
              <a:t>.</a:t>
            </a:r>
          </a:p>
          <a:p>
            <a:pPr marL="1133475" lvl="1" indent="-457200" eaLnBrk="1" hangingPunct="1">
              <a:spcBef>
                <a:spcPct val="20000"/>
              </a:spcBef>
              <a:buFont typeface="Wingdings" panose="05000000000000000000" pitchFamily="2" charset="2"/>
              <a:buNone/>
              <a:defRPr/>
            </a:pPr>
            <a:r>
              <a:rPr kumimoji="1" lang="en-US" altLang="zh-CN" dirty="0">
                <a:latin typeface="Times New Roman" pitchFamily="18" charset="0"/>
                <a:ea typeface="宋体" pitchFamily="2" charset="-122"/>
              </a:rPr>
              <a:t>      Beginning at </a:t>
            </a:r>
            <a:r>
              <a:rPr kumimoji="1" lang="en-US" altLang="zh-CN" i="1" dirty="0">
                <a:latin typeface="Times New Roman" pitchFamily="18" charset="0"/>
                <a:ea typeface="宋体" pitchFamily="2" charset="-122"/>
              </a:rPr>
              <a:t>w</a:t>
            </a:r>
            <a:r>
              <a:rPr kumimoji="1" lang="en-US" altLang="zh-CN" dirty="0">
                <a:latin typeface="Times New Roman" pitchFamily="18" charset="0"/>
                <a:ea typeface="宋体" pitchFamily="2" charset="-122"/>
              </a:rPr>
              <a:t>, construct a simple path in </a:t>
            </a:r>
            <a:r>
              <a:rPr kumimoji="1" lang="en-US" altLang="zh-CN" i="1" dirty="0">
                <a:latin typeface="Times New Roman" pitchFamily="18" charset="0"/>
                <a:ea typeface="宋体" pitchFamily="2" charset="-122"/>
              </a:rPr>
              <a:t>H</a:t>
            </a:r>
            <a:r>
              <a:rPr kumimoji="1" lang="en-US" altLang="zh-CN" dirty="0">
                <a:latin typeface="Times New Roman" pitchFamily="18" charset="0"/>
                <a:ea typeface="宋体" pitchFamily="2" charset="-122"/>
              </a:rPr>
              <a:t>. </a:t>
            </a:r>
          </a:p>
        </p:txBody>
      </p:sp>
      <p:sp>
        <p:nvSpPr>
          <p:cNvPr id="11268" name="Text Box 3">
            <a:extLst>
              <a:ext uri="{FF2B5EF4-FFF2-40B4-BE49-F238E27FC236}">
                <a16:creationId xmlns:a16="http://schemas.microsoft.com/office/drawing/2014/main" id="{220444A5-9B48-4537-B1DD-301C99AA8E19}"/>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3587">
                                            <p:txEl>
                                              <p:pRg st="0" end="0"/>
                                            </p:txEl>
                                          </p:spTgt>
                                        </p:tgtEl>
                                        <p:attrNameLst>
                                          <p:attrName>style.visibility</p:attrName>
                                        </p:attrNameLst>
                                      </p:cBhvr>
                                      <p:to>
                                        <p:strVal val="visible"/>
                                      </p:to>
                                    </p:set>
                                    <p:animEffect transition="in" filter="wipe(left)">
                                      <p:cBhvr>
                                        <p:cTn id="7" dur="500"/>
                                        <p:tgtEl>
                                          <p:spTgt spid="224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3587">
                                            <p:txEl>
                                              <p:pRg st="1" end="1"/>
                                            </p:txEl>
                                          </p:spTgt>
                                        </p:tgtEl>
                                        <p:attrNameLst>
                                          <p:attrName>style.visibility</p:attrName>
                                        </p:attrNameLst>
                                      </p:cBhvr>
                                      <p:to>
                                        <p:strVal val="visible"/>
                                      </p:to>
                                    </p:set>
                                    <p:animEffect transition="in" filter="wipe(left)">
                                      <p:cBhvr>
                                        <p:cTn id="12" dur="500"/>
                                        <p:tgtEl>
                                          <p:spTgt spid="224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3587">
                                            <p:txEl>
                                              <p:pRg st="2" end="2"/>
                                            </p:txEl>
                                          </p:spTgt>
                                        </p:tgtEl>
                                        <p:attrNameLst>
                                          <p:attrName>style.visibility</p:attrName>
                                        </p:attrNameLst>
                                      </p:cBhvr>
                                      <p:to>
                                        <p:strVal val="visible"/>
                                      </p:to>
                                    </p:set>
                                    <p:animEffect transition="in" filter="wipe(left)">
                                      <p:cBhvr>
                                        <p:cTn id="17" dur="500"/>
                                        <p:tgtEl>
                                          <p:spTgt spid="2243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3587">
                                            <p:txEl>
                                              <p:pRg st="3" end="3"/>
                                            </p:txEl>
                                          </p:spTgt>
                                        </p:tgtEl>
                                        <p:attrNameLst>
                                          <p:attrName>style.visibility</p:attrName>
                                        </p:attrNameLst>
                                      </p:cBhvr>
                                      <p:to>
                                        <p:strVal val="visible"/>
                                      </p:to>
                                    </p:set>
                                    <p:animEffect transition="in" filter="wipe(left)">
                                      <p:cBhvr>
                                        <p:cTn id="22" dur="500"/>
                                        <p:tgtEl>
                                          <p:spTgt spid="22435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3587">
                                            <p:txEl>
                                              <p:pRg st="4" end="4"/>
                                            </p:txEl>
                                          </p:spTgt>
                                        </p:tgtEl>
                                        <p:attrNameLst>
                                          <p:attrName>style.visibility</p:attrName>
                                        </p:attrNameLst>
                                      </p:cBhvr>
                                      <p:to>
                                        <p:strVal val="visible"/>
                                      </p:to>
                                    </p:set>
                                    <p:animEffect transition="in" filter="wipe(left)">
                                      <p:cBhvr>
                                        <p:cTn id="27" dur="500"/>
                                        <p:tgtEl>
                                          <p:spTgt spid="22435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3587">
                                            <p:txEl>
                                              <p:pRg st="5" end="5"/>
                                            </p:txEl>
                                          </p:spTgt>
                                        </p:tgtEl>
                                        <p:attrNameLst>
                                          <p:attrName>style.visibility</p:attrName>
                                        </p:attrNameLst>
                                      </p:cBhvr>
                                      <p:to>
                                        <p:strVal val="visible"/>
                                      </p:to>
                                    </p:set>
                                    <p:animEffect transition="in" filter="wipe(left)">
                                      <p:cBhvr>
                                        <p:cTn id="32" dur="500"/>
                                        <p:tgtEl>
                                          <p:spTgt spid="22435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3587">
                                            <p:txEl>
                                              <p:pRg st="6" end="6"/>
                                            </p:txEl>
                                          </p:spTgt>
                                        </p:tgtEl>
                                        <p:attrNameLst>
                                          <p:attrName>style.visibility</p:attrName>
                                        </p:attrNameLst>
                                      </p:cBhvr>
                                      <p:to>
                                        <p:strVal val="visible"/>
                                      </p:to>
                                    </p:set>
                                    <p:animEffect transition="in" filter="wipe(left)">
                                      <p:cBhvr>
                                        <p:cTn id="37" dur="500"/>
                                        <p:tgtEl>
                                          <p:spTgt spid="2243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587"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0769B957-FBD3-410A-8902-7CB30B34BF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76D1C07-399B-48CE-ADED-57B788BB9B07}"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2244611" name="AutoShape 3">
            <a:extLst>
              <a:ext uri="{FF2B5EF4-FFF2-40B4-BE49-F238E27FC236}">
                <a16:creationId xmlns:a16="http://schemas.microsoft.com/office/drawing/2014/main" id="{572A706B-E809-450E-8143-1020CCF1006A}"/>
              </a:ext>
            </a:extLst>
          </p:cNvPr>
          <p:cNvSpPr>
            <a:spLocks noChangeArrowheads="1"/>
          </p:cNvSpPr>
          <p:nvPr/>
        </p:nvSpPr>
        <p:spPr bwMode="auto">
          <a:xfrm>
            <a:off x="214313" y="500063"/>
            <a:ext cx="8353425" cy="13684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CC00FF"/>
                </a:solidFill>
                <a:latin typeface="Times New Roman" panose="02020603050405020304" pitchFamily="18" charset="0"/>
                <a:ea typeface="宋体" panose="02010600030101010101" pitchFamily="2" charset="-122"/>
              </a:rPr>
              <a:t>【</a:t>
            </a:r>
            <a:r>
              <a:rPr kumimoji="1" lang="en-US" altLang="zh-CN" b="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CC00FF"/>
                </a:solidFill>
                <a:latin typeface="Times New Roman" panose="02020603050405020304" pitchFamily="18" charset="0"/>
                <a:ea typeface="宋体" panose="02010600030101010101" pitchFamily="2" charset="-122"/>
              </a:rPr>
              <a:t>Theorem 2】</a:t>
            </a:r>
            <a:r>
              <a:rPr kumimoji="1" lang="en-US" altLang="zh-CN">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A connected multigraph has an Euler path </a:t>
            </a:r>
          </a:p>
          <a:p>
            <a:pPr eaLnBrk="1" hangingPunct="1"/>
            <a:r>
              <a:rPr kumimoji="1" lang="en-US" altLang="zh-CN">
                <a:latin typeface="Times New Roman" panose="02020603050405020304" pitchFamily="18" charset="0"/>
                <a:ea typeface="宋体" panose="02010600030101010101" pitchFamily="2" charset="-122"/>
              </a:rPr>
              <a:t>but not an Euler circuit if and only if it has exactly two vertices</a:t>
            </a:r>
          </a:p>
          <a:p>
            <a:pPr eaLnBrk="1" hangingPunct="1"/>
            <a:r>
              <a:rPr kumimoji="1" lang="en-US" altLang="zh-CN">
                <a:latin typeface="Times New Roman" panose="02020603050405020304" pitchFamily="18" charset="0"/>
                <a:ea typeface="宋体" panose="02010600030101010101" pitchFamily="2" charset="-122"/>
              </a:rPr>
              <a:t> of odd degree.</a:t>
            </a:r>
          </a:p>
        </p:txBody>
      </p:sp>
      <p:sp>
        <p:nvSpPr>
          <p:cNvPr id="2244612" name="Text Box 4">
            <a:extLst>
              <a:ext uri="{FF2B5EF4-FFF2-40B4-BE49-F238E27FC236}">
                <a16:creationId xmlns:a16="http://schemas.microsoft.com/office/drawing/2014/main" id="{0B3B25A6-B563-4124-98FB-3D85E55A76AE}"/>
              </a:ext>
            </a:extLst>
          </p:cNvPr>
          <p:cNvSpPr txBox="1">
            <a:spLocks noChangeArrowheads="1"/>
          </p:cNvSpPr>
          <p:nvPr/>
        </p:nvSpPr>
        <p:spPr bwMode="auto">
          <a:xfrm>
            <a:off x="357188" y="2071688"/>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Konigsberg Seven Bridge Problem </a:t>
            </a:r>
          </a:p>
        </p:txBody>
      </p:sp>
      <p:grpSp>
        <p:nvGrpSpPr>
          <p:cNvPr id="2" name="Group 5">
            <a:extLst>
              <a:ext uri="{FF2B5EF4-FFF2-40B4-BE49-F238E27FC236}">
                <a16:creationId xmlns:a16="http://schemas.microsoft.com/office/drawing/2014/main" id="{E86C5146-F359-4F65-858C-F4EC3BE8E628}"/>
              </a:ext>
            </a:extLst>
          </p:cNvPr>
          <p:cNvGrpSpPr>
            <a:grpSpLocks/>
          </p:cNvGrpSpPr>
          <p:nvPr/>
        </p:nvGrpSpPr>
        <p:grpSpPr bwMode="auto">
          <a:xfrm>
            <a:off x="3857625" y="2357438"/>
            <a:ext cx="2808288" cy="2187575"/>
            <a:chOff x="1973" y="2732"/>
            <a:chExt cx="1769" cy="1378"/>
          </a:xfrm>
        </p:grpSpPr>
        <p:sp>
          <p:nvSpPr>
            <p:cNvPr id="13320" name="AutoShape 6">
              <a:extLst>
                <a:ext uri="{FF2B5EF4-FFF2-40B4-BE49-F238E27FC236}">
                  <a16:creationId xmlns:a16="http://schemas.microsoft.com/office/drawing/2014/main" id="{90CBFD5F-70E0-415F-BC3A-C98E3CFC0999}"/>
                </a:ext>
              </a:extLst>
            </p:cNvPr>
            <p:cNvSpPr>
              <a:spLocks noChangeArrowheads="1"/>
            </p:cNvSpPr>
            <p:nvPr/>
          </p:nvSpPr>
          <p:spPr bwMode="auto">
            <a:xfrm>
              <a:off x="2397" y="3413"/>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3321" name="AutoShape 7">
              <a:extLst>
                <a:ext uri="{FF2B5EF4-FFF2-40B4-BE49-F238E27FC236}">
                  <a16:creationId xmlns:a16="http://schemas.microsoft.com/office/drawing/2014/main" id="{FDE024E1-73E4-4598-ACEC-B32794F53531}"/>
                </a:ext>
              </a:extLst>
            </p:cNvPr>
            <p:cNvSpPr>
              <a:spLocks noChangeArrowheads="1"/>
            </p:cNvSpPr>
            <p:nvPr/>
          </p:nvSpPr>
          <p:spPr bwMode="auto">
            <a:xfrm>
              <a:off x="3424" y="3385"/>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3322" name="AutoShape 8">
              <a:extLst>
                <a:ext uri="{FF2B5EF4-FFF2-40B4-BE49-F238E27FC236}">
                  <a16:creationId xmlns:a16="http://schemas.microsoft.com/office/drawing/2014/main" id="{8ACED324-491D-478D-81C6-4EF60987B6B5}"/>
                </a:ext>
              </a:extLst>
            </p:cNvPr>
            <p:cNvCxnSpPr>
              <a:cxnSpLocks noChangeShapeType="1"/>
              <a:stCxn id="13320" idx="2"/>
              <a:endCxn id="13326" idx="2"/>
            </p:cNvCxnSpPr>
            <p:nvPr/>
          </p:nvCxnSpPr>
          <p:spPr bwMode="auto">
            <a:xfrm rot="10800000" flipH="1">
              <a:off x="2397" y="2970"/>
              <a:ext cx="1" cy="482"/>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23" name="AutoShape 9">
              <a:extLst>
                <a:ext uri="{FF2B5EF4-FFF2-40B4-BE49-F238E27FC236}">
                  <a16:creationId xmlns:a16="http://schemas.microsoft.com/office/drawing/2014/main" id="{8BA50E1C-53A7-4FF5-9A0A-DD4F0EFA44F1}"/>
                </a:ext>
              </a:extLst>
            </p:cNvPr>
            <p:cNvCxnSpPr>
              <a:cxnSpLocks noChangeShapeType="1"/>
              <a:stCxn id="13320" idx="6"/>
              <a:endCxn id="13321" idx="2"/>
            </p:cNvCxnSpPr>
            <p:nvPr/>
          </p:nvCxnSpPr>
          <p:spPr bwMode="auto">
            <a:xfrm flipV="1">
              <a:off x="2471" y="3424"/>
              <a:ext cx="953" cy="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4618" name="Text Box 10">
              <a:extLst>
                <a:ext uri="{FF2B5EF4-FFF2-40B4-BE49-F238E27FC236}">
                  <a16:creationId xmlns:a16="http://schemas.microsoft.com/office/drawing/2014/main" id="{0FCF8842-D35F-462E-8BD4-7703A4824999}"/>
                </a:ext>
              </a:extLst>
            </p:cNvPr>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C</a:t>
              </a:r>
            </a:p>
          </p:txBody>
        </p:sp>
        <p:cxnSp>
          <p:nvCxnSpPr>
            <p:cNvPr id="13325" name="AutoShape 11">
              <a:extLst>
                <a:ext uri="{FF2B5EF4-FFF2-40B4-BE49-F238E27FC236}">
                  <a16:creationId xmlns:a16="http://schemas.microsoft.com/office/drawing/2014/main" id="{1557EFAE-FDC5-4CBD-AA53-B494AF8022CA}"/>
                </a:ext>
              </a:extLst>
            </p:cNvPr>
            <p:cNvCxnSpPr>
              <a:cxnSpLocks noChangeShapeType="1"/>
              <a:stCxn id="13326" idx="6"/>
              <a:endCxn id="13321" idx="1"/>
            </p:cNvCxnSpPr>
            <p:nvPr/>
          </p:nvCxnSpPr>
          <p:spPr bwMode="auto">
            <a:xfrm>
              <a:off x="2472" y="2970"/>
              <a:ext cx="963" cy="426"/>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13326" name="AutoShape 12">
              <a:extLst>
                <a:ext uri="{FF2B5EF4-FFF2-40B4-BE49-F238E27FC236}">
                  <a16:creationId xmlns:a16="http://schemas.microsoft.com/office/drawing/2014/main" id="{3FFA0CAC-0552-4125-A4BE-03BB9A5EE4AC}"/>
                </a:ext>
              </a:extLst>
            </p:cNvPr>
            <p:cNvSpPr>
              <a:spLocks noChangeArrowheads="1"/>
            </p:cNvSpPr>
            <p:nvPr/>
          </p:nvSpPr>
          <p:spPr bwMode="auto">
            <a:xfrm>
              <a:off x="2397" y="2931"/>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4621" name="Text Box 13">
              <a:extLst>
                <a:ext uri="{FF2B5EF4-FFF2-40B4-BE49-F238E27FC236}">
                  <a16:creationId xmlns:a16="http://schemas.microsoft.com/office/drawing/2014/main" id="{B224E0CD-B9BE-419A-BA0A-E89683F943E5}"/>
                </a:ext>
              </a:extLst>
            </p:cNvPr>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A</a:t>
              </a:r>
            </a:p>
          </p:txBody>
        </p:sp>
        <p:cxnSp>
          <p:nvCxnSpPr>
            <p:cNvPr id="13328" name="AutoShape 14">
              <a:extLst>
                <a:ext uri="{FF2B5EF4-FFF2-40B4-BE49-F238E27FC236}">
                  <a16:creationId xmlns:a16="http://schemas.microsoft.com/office/drawing/2014/main" id="{1C1A9EDA-8A97-4D35-9DE5-130B04D8AD24}"/>
                </a:ext>
              </a:extLst>
            </p:cNvPr>
            <p:cNvCxnSpPr>
              <a:cxnSpLocks noChangeShapeType="1"/>
              <a:stCxn id="13320" idx="6"/>
              <a:endCxn id="13326" idx="6"/>
            </p:cNvCxnSpPr>
            <p:nvPr/>
          </p:nvCxnSpPr>
          <p:spPr bwMode="auto">
            <a:xfrm flipV="1">
              <a:off x="2471" y="2970"/>
              <a:ext cx="1" cy="482"/>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13329" name="AutoShape 15">
              <a:extLst>
                <a:ext uri="{FF2B5EF4-FFF2-40B4-BE49-F238E27FC236}">
                  <a16:creationId xmlns:a16="http://schemas.microsoft.com/office/drawing/2014/main" id="{5E2BD31F-0C91-4158-BD58-5A9CDE5A20B6}"/>
                </a:ext>
              </a:extLst>
            </p:cNvPr>
            <p:cNvSpPr>
              <a:spLocks noChangeArrowheads="1"/>
            </p:cNvSpPr>
            <p:nvPr/>
          </p:nvSpPr>
          <p:spPr bwMode="auto">
            <a:xfrm>
              <a:off x="2398" y="3874"/>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3330" name="AutoShape 16">
              <a:extLst>
                <a:ext uri="{FF2B5EF4-FFF2-40B4-BE49-F238E27FC236}">
                  <a16:creationId xmlns:a16="http://schemas.microsoft.com/office/drawing/2014/main" id="{2F2F7F04-3F34-4D0B-8EC6-00064DBACFF9}"/>
                </a:ext>
              </a:extLst>
            </p:cNvPr>
            <p:cNvCxnSpPr>
              <a:cxnSpLocks noChangeShapeType="1"/>
              <a:stCxn id="13329" idx="2"/>
            </p:cNvCxnSpPr>
            <p:nvPr/>
          </p:nvCxnSpPr>
          <p:spPr bwMode="auto">
            <a:xfrm rot="10800000" flipH="1">
              <a:off x="2398" y="3459"/>
              <a:ext cx="1" cy="454"/>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1" name="AutoShape 17">
              <a:extLst>
                <a:ext uri="{FF2B5EF4-FFF2-40B4-BE49-F238E27FC236}">
                  <a16:creationId xmlns:a16="http://schemas.microsoft.com/office/drawing/2014/main" id="{F1727367-C19F-47B8-B3D7-2E772C181F96}"/>
                </a:ext>
              </a:extLst>
            </p:cNvPr>
            <p:cNvCxnSpPr>
              <a:cxnSpLocks noChangeShapeType="1"/>
              <a:stCxn id="13329" idx="6"/>
            </p:cNvCxnSpPr>
            <p:nvPr/>
          </p:nvCxnSpPr>
          <p:spPr bwMode="auto">
            <a:xfrm flipV="1">
              <a:off x="2472" y="3459"/>
              <a:ext cx="1" cy="454"/>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2" name="AutoShape 18">
              <a:extLst>
                <a:ext uri="{FF2B5EF4-FFF2-40B4-BE49-F238E27FC236}">
                  <a16:creationId xmlns:a16="http://schemas.microsoft.com/office/drawing/2014/main" id="{A58C3DC6-A444-494A-948B-2FEE23E67127}"/>
                </a:ext>
              </a:extLst>
            </p:cNvPr>
            <p:cNvCxnSpPr>
              <a:cxnSpLocks noChangeShapeType="1"/>
              <a:stCxn id="13329" idx="6"/>
              <a:endCxn id="13321" idx="4"/>
            </p:cNvCxnSpPr>
            <p:nvPr/>
          </p:nvCxnSpPr>
          <p:spPr bwMode="auto">
            <a:xfrm flipV="1">
              <a:off x="2472" y="3463"/>
              <a:ext cx="990" cy="450"/>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4627" name="Text Box 19">
              <a:extLst>
                <a:ext uri="{FF2B5EF4-FFF2-40B4-BE49-F238E27FC236}">
                  <a16:creationId xmlns:a16="http://schemas.microsoft.com/office/drawing/2014/main" id="{075DE6BE-1F3A-4DB9-904F-5A00E51BD031}"/>
                </a:ext>
              </a:extLst>
            </p:cNvPr>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B</a:t>
              </a:r>
            </a:p>
          </p:txBody>
        </p:sp>
        <p:sp>
          <p:nvSpPr>
            <p:cNvPr id="2244628" name="Text Box 20">
              <a:extLst>
                <a:ext uri="{FF2B5EF4-FFF2-40B4-BE49-F238E27FC236}">
                  <a16:creationId xmlns:a16="http://schemas.microsoft.com/office/drawing/2014/main" id="{1B62C4D8-9DDB-4815-8172-A279B3DFF1CA}"/>
                </a:ext>
              </a:extLst>
            </p:cNvPr>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D</a:t>
              </a:r>
            </a:p>
          </p:txBody>
        </p:sp>
      </p:grpSp>
      <p:sp>
        <p:nvSpPr>
          <p:cNvPr id="2244629" name="Text Box 21">
            <a:extLst>
              <a:ext uri="{FF2B5EF4-FFF2-40B4-BE49-F238E27FC236}">
                <a16:creationId xmlns:a16="http://schemas.microsoft.com/office/drawing/2014/main" id="{098B13D8-303F-4190-8834-0ECE106A9DF4}"/>
              </a:ext>
            </a:extLst>
          </p:cNvPr>
          <p:cNvSpPr txBox="1">
            <a:spLocks noChangeArrowheads="1"/>
          </p:cNvSpPr>
          <p:nvPr/>
        </p:nvSpPr>
        <p:spPr bwMode="auto">
          <a:xfrm>
            <a:off x="357188" y="4143375"/>
            <a:ext cx="8353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a:p>
            <a:pPr eaLnBrk="1" hangingPunct="1">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1.</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graph has four vertices of odd degree. Therefore, it does not have an Euler circuit.</a:t>
            </a:r>
          </a:p>
          <a:p>
            <a:pPr eaLnBrk="1" hangingPunct="1">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2. It does not have an Euler path either.</a:t>
            </a:r>
          </a:p>
        </p:txBody>
      </p:sp>
      <p:sp>
        <p:nvSpPr>
          <p:cNvPr id="13319" name="Text Box 3">
            <a:extLst>
              <a:ext uri="{FF2B5EF4-FFF2-40B4-BE49-F238E27FC236}">
                <a16:creationId xmlns:a16="http://schemas.microsoft.com/office/drawing/2014/main" id="{7C70E6D6-5E3F-472B-9968-E6E705129BB8}"/>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4611"/>
                                        </p:tgtEl>
                                        <p:attrNameLst>
                                          <p:attrName>style.visibility</p:attrName>
                                        </p:attrNameLst>
                                      </p:cBhvr>
                                      <p:to>
                                        <p:strVal val="visible"/>
                                      </p:to>
                                    </p:set>
                                    <p:animEffect transition="in" filter="strips(downRight)">
                                      <p:cBhvr>
                                        <p:cTn id="7" dur="500"/>
                                        <p:tgtEl>
                                          <p:spTgt spid="2244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4612"/>
                                        </p:tgtEl>
                                        <p:attrNameLst>
                                          <p:attrName>style.visibility</p:attrName>
                                        </p:attrNameLst>
                                      </p:cBhvr>
                                      <p:to>
                                        <p:strVal val="visible"/>
                                      </p:to>
                                    </p:set>
                                    <p:animEffect transition="in" filter="wipe(left)">
                                      <p:cBhvr>
                                        <p:cTn id="12" dur="500"/>
                                        <p:tgtEl>
                                          <p:spTgt spid="2244612"/>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44629">
                                            <p:txEl>
                                              <p:pRg st="0" end="0"/>
                                            </p:txEl>
                                          </p:spTgt>
                                        </p:tgtEl>
                                        <p:attrNameLst>
                                          <p:attrName>style.visibility</p:attrName>
                                        </p:attrNameLst>
                                      </p:cBhvr>
                                      <p:to>
                                        <p:strVal val="visible"/>
                                      </p:to>
                                    </p:set>
                                    <p:animEffect transition="in" filter="wipe(left)">
                                      <p:cBhvr>
                                        <p:cTn id="23" dur="500"/>
                                        <p:tgtEl>
                                          <p:spTgt spid="2244629">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SHREG.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44629">
                                            <p:txEl>
                                              <p:pRg st="1" end="1"/>
                                            </p:txEl>
                                          </p:spTgt>
                                        </p:tgtEl>
                                        <p:attrNameLst>
                                          <p:attrName>style.visibility</p:attrName>
                                        </p:attrNameLst>
                                      </p:cBhvr>
                                      <p:to>
                                        <p:strVal val="visible"/>
                                      </p:to>
                                    </p:set>
                                    <p:animEffect transition="in" filter="wipe(left)">
                                      <p:cBhvr>
                                        <p:cTn id="28" dur="500"/>
                                        <p:tgtEl>
                                          <p:spTgt spid="2244629">
                                            <p:txEl>
                                              <p:pRg st="1" end="1"/>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SHREG.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44629">
                                            <p:txEl>
                                              <p:pRg st="2" end="2"/>
                                            </p:txEl>
                                          </p:spTgt>
                                        </p:tgtEl>
                                        <p:attrNameLst>
                                          <p:attrName>style.visibility</p:attrName>
                                        </p:attrNameLst>
                                      </p:cBhvr>
                                      <p:to>
                                        <p:strVal val="visible"/>
                                      </p:to>
                                    </p:set>
                                    <p:animEffect transition="in" filter="wipe(left)">
                                      <p:cBhvr>
                                        <p:cTn id="33" dur="500"/>
                                        <p:tgtEl>
                                          <p:spTgt spid="2244629">
                                            <p:txEl>
                                              <p:pRg st="2" end="2"/>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611" grpId="0" animBg="1"/>
      <p:bldP spid="2244612" grpId="0" autoUpdateAnimBg="0"/>
      <p:bldP spid="224462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a:extLst>
              <a:ext uri="{FF2B5EF4-FFF2-40B4-BE49-F238E27FC236}">
                <a16:creationId xmlns:a16="http://schemas.microsoft.com/office/drawing/2014/main" id="{551FB11C-E19F-476D-8594-FB6F1BC8CD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1D4CAF7-917B-48C0-89A3-FE64500E6062}"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2245635" name="Text Box 3">
            <a:extLst>
              <a:ext uri="{FF2B5EF4-FFF2-40B4-BE49-F238E27FC236}">
                <a16:creationId xmlns:a16="http://schemas.microsoft.com/office/drawing/2014/main" id="{D6891E3C-AD92-4BF8-A482-A627BE2CAAE0}"/>
              </a:ext>
            </a:extLst>
          </p:cNvPr>
          <p:cNvSpPr txBox="1">
            <a:spLocks noChangeArrowheads="1"/>
          </p:cNvSpPr>
          <p:nvPr/>
        </p:nvSpPr>
        <p:spPr bwMode="auto">
          <a:xfrm>
            <a:off x="250825" y="5492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Determine whether the following graph has an Euler path. Construct such a path if it exists.</a:t>
            </a:r>
          </a:p>
        </p:txBody>
      </p:sp>
      <p:grpSp>
        <p:nvGrpSpPr>
          <p:cNvPr id="2" name="Group 4">
            <a:extLst>
              <a:ext uri="{FF2B5EF4-FFF2-40B4-BE49-F238E27FC236}">
                <a16:creationId xmlns:a16="http://schemas.microsoft.com/office/drawing/2014/main" id="{A43D814A-2224-46A2-9271-520C9C5DE59A}"/>
              </a:ext>
            </a:extLst>
          </p:cNvPr>
          <p:cNvGrpSpPr>
            <a:grpSpLocks/>
          </p:cNvGrpSpPr>
          <p:nvPr/>
        </p:nvGrpSpPr>
        <p:grpSpPr bwMode="auto">
          <a:xfrm>
            <a:off x="2339975" y="1341438"/>
            <a:ext cx="3511550" cy="2746375"/>
            <a:chOff x="1474" y="1162"/>
            <a:chExt cx="2212" cy="1730"/>
          </a:xfrm>
        </p:grpSpPr>
        <p:sp>
          <p:nvSpPr>
            <p:cNvPr id="15387" name="Text Box 5">
              <a:extLst>
                <a:ext uri="{FF2B5EF4-FFF2-40B4-BE49-F238E27FC236}">
                  <a16:creationId xmlns:a16="http://schemas.microsoft.com/office/drawing/2014/main" id="{725C3ECE-1BF1-4956-820C-6A1B4132EF55}"/>
                </a:ext>
              </a:extLst>
            </p:cNvPr>
            <p:cNvSpPr txBox="1">
              <a:spLocks noChangeArrowheads="1"/>
            </p:cNvSpPr>
            <p:nvPr/>
          </p:nvSpPr>
          <p:spPr bwMode="auto">
            <a:xfrm>
              <a:off x="2517" y="1162"/>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B</a:t>
              </a:r>
            </a:p>
          </p:txBody>
        </p:sp>
        <p:sp>
          <p:nvSpPr>
            <p:cNvPr id="15388" name="Line 6">
              <a:extLst>
                <a:ext uri="{FF2B5EF4-FFF2-40B4-BE49-F238E27FC236}">
                  <a16:creationId xmlns:a16="http://schemas.microsoft.com/office/drawing/2014/main" id="{41D631DF-AD7D-4054-9308-60DC9C1C7ABE}"/>
                </a:ext>
              </a:extLst>
            </p:cNvPr>
            <p:cNvSpPr>
              <a:spLocks noChangeShapeType="1"/>
            </p:cNvSpPr>
            <p:nvPr/>
          </p:nvSpPr>
          <p:spPr bwMode="auto">
            <a:xfrm flipH="1">
              <a:off x="1701" y="1600"/>
              <a:ext cx="470" cy="42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7">
              <a:extLst>
                <a:ext uri="{FF2B5EF4-FFF2-40B4-BE49-F238E27FC236}">
                  <a16:creationId xmlns:a16="http://schemas.microsoft.com/office/drawing/2014/main" id="{80572156-1FFA-4B70-A74F-0A81AA2D5E27}"/>
                </a:ext>
              </a:extLst>
            </p:cNvPr>
            <p:cNvSpPr>
              <a:spLocks noChangeShapeType="1"/>
            </p:cNvSpPr>
            <p:nvPr/>
          </p:nvSpPr>
          <p:spPr bwMode="auto">
            <a:xfrm>
              <a:off x="1701" y="2021"/>
              <a:ext cx="704" cy="107"/>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8">
              <a:extLst>
                <a:ext uri="{FF2B5EF4-FFF2-40B4-BE49-F238E27FC236}">
                  <a16:creationId xmlns:a16="http://schemas.microsoft.com/office/drawing/2014/main" id="{AD1FF7E3-2A0C-499A-A535-A6413E37ADFE}"/>
                </a:ext>
              </a:extLst>
            </p:cNvPr>
            <p:cNvSpPr>
              <a:spLocks noChangeShapeType="1"/>
            </p:cNvSpPr>
            <p:nvPr/>
          </p:nvSpPr>
          <p:spPr bwMode="auto">
            <a:xfrm flipH="1" flipV="1">
              <a:off x="2171" y="1600"/>
              <a:ext cx="234" cy="528"/>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1" name="Line 9">
              <a:extLst>
                <a:ext uri="{FF2B5EF4-FFF2-40B4-BE49-F238E27FC236}">
                  <a16:creationId xmlns:a16="http://schemas.microsoft.com/office/drawing/2014/main" id="{01A8ABF4-A6D0-4F6A-93A1-83FE72E1BC25}"/>
                </a:ext>
              </a:extLst>
            </p:cNvPr>
            <p:cNvSpPr>
              <a:spLocks noChangeShapeType="1"/>
            </p:cNvSpPr>
            <p:nvPr/>
          </p:nvSpPr>
          <p:spPr bwMode="auto">
            <a:xfrm flipV="1">
              <a:off x="2992" y="1916"/>
              <a:ext cx="235" cy="528"/>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10">
              <a:extLst>
                <a:ext uri="{FF2B5EF4-FFF2-40B4-BE49-F238E27FC236}">
                  <a16:creationId xmlns:a16="http://schemas.microsoft.com/office/drawing/2014/main" id="{3DCFB3EC-7A58-491B-BB25-A5310564CD9E}"/>
                </a:ext>
              </a:extLst>
            </p:cNvPr>
            <p:cNvSpPr>
              <a:spLocks noChangeShapeType="1"/>
            </p:cNvSpPr>
            <p:nvPr/>
          </p:nvSpPr>
          <p:spPr bwMode="auto">
            <a:xfrm flipH="1" flipV="1">
              <a:off x="2405" y="2128"/>
              <a:ext cx="587" cy="316"/>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11">
              <a:extLst>
                <a:ext uri="{FF2B5EF4-FFF2-40B4-BE49-F238E27FC236}">
                  <a16:creationId xmlns:a16="http://schemas.microsoft.com/office/drawing/2014/main" id="{366F00DD-2AC2-4BC0-88A2-B43E076CC548}"/>
                </a:ext>
              </a:extLst>
            </p:cNvPr>
            <p:cNvSpPr>
              <a:spLocks noChangeShapeType="1"/>
            </p:cNvSpPr>
            <p:nvPr/>
          </p:nvSpPr>
          <p:spPr bwMode="auto">
            <a:xfrm flipV="1">
              <a:off x="2288" y="2444"/>
              <a:ext cx="704" cy="21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Line 12">
              <a:extLst>
                <a:ext uri="{FF2B5EF4-FFF2-40B4-BE49-F238E27FC236}">
                  <a16:creationId xmlns:a16="http://schemas.microsoft.com/office/drawing/2014/main" id="{44F80DF2-DC95-414E-B9B8-3A3F607C7ED8}"/>
                </a:ext>
              </a:extLst>
            </p:cNvPr>
            <p:cNvSpPr>
              <a:spLocks noChangeShapeType="1"/>
            </p:cNvSpPr>
            <p:nvPr/>
          </p:nvSpPr>
          <p:spPr bwMode="auto">
            <a:xfrm flipH="1">
              <a:off x="2405" y="1916"/>
              <a:ext cx="822" cy="212"/>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5" name="Line 13">
              <a:extLst>
                <a:ext uri="{FF2B5EF4-FFF2-40B4-BE49-F238E27FC236}">
                  <a16:creationId xmlns:a16="http://schemas.microsoft.com/office/drawing/2014/main" id="{1FEEE888-D6B8-4B51-9739-113CC5FC7339}"/>
                </a:ext>
              </a:extLst>
            </p:cNvPr>
            <p:cNvSpPr>
              <a:spLocks noChangeShapeType="1"/>
            </p:cNvSpPr>
            <p:nvPr/>
          </p:nvSpPr>
          <p:spPr bwMode="auto">
            <a:xfrm flipV="1">
              <a:off x="2171" y="1389"/>
              <a:ext cx="469" cy="21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Line 14">
              <a:extLst>
                <a:ext uri="{FF2B5EF4-FFF2-40B4-BE49-F238E27FC236}">
                  <a16:creationId xmlns:a16="http://schemas.microsoft.com/office/drawing/2014/main" id="{6AC7F7CF-D3B1-4BE3-8A49-208BD9241655}"/>
                </a:ext>
              </a:extLst>
            </p:cNvPr>
            <p:cNvSpPr>
              <a:spLocks noChangeShapeType="1"/>
            </p:cNvSpPr>
            <p:nvPr/>
          </p:nvSpPr>
          <p:spPr bwMode="auto">
            <a:xfrm>
              <a:off x="2171" y="1600"/>
              <a:ext cx="821" cy="105"/>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Line 15">
              <a:extLst>
                <a:ext uri="{FF2B5EF4-FFF2-40B4-BE49-F238E27FC236}">
                  <a16:creationId xmlns:a16="http://schemas.microsoft.com/office/drawing/2014/main" id="{4E82C712-C9CE-4B52-88DA-19BFCDE8B25A}"/>
                </a:ext>
              </a:extLst>
            </p:cNvPr>
            <p:cNvSpPr>
              <a:spLocks noChangeShapeType="1"/>
            </p:cNvSpPr>
            <p:nvPr/>
          </p:nvSpPr>
          <p:spPr bwMode="auto">
            <a:xfrm>
              <a:off x="2640" y="1389"/>
              <a:ext cx="352" cy="316"/>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Line 16">
              <a:extLst>
                <a:ext uri="{FF2B5EF4-FFF2-40B4-BE49-F238E27FC236}">
                  <a16:creationId xmlns:a16="http://schemas.microsoft.com/office/drawing/2014/main" id="{FE94BEDB-4863-4EB0-9286-5259BCA35567}"/>
                </a:ext>
              </a:extLst>
            </p:cNvPr>
            <p:cNvSpPr>
              <a:spLocks noChangeShapeType="1"/>
            </p:cNvSpPr>
            <p:nvPr/>
          </p:nvSpPr>
          <p:spPr bwMode="auto">
            <a:xfrm flipH="1">
              <a:off x="2405" y="1705"/>
              <a:ext cx="587" cy="423"/>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Line 17">
              <a:extLst>
                <a:ext uri="{FF2B5EF4-FFF2-40B4-BE49-F238E27FC236}">
                  <a16:creationId xmlns:a16="http://schemas.microsoft.com/office/drawing/2014/main" id="{1AF0E2FC-F91E-4A4E-9B21-B3955BB631BA}"/>
                </a:ext>
              </a:extLst>
            </p:cNvPr>
            <p:cNvSpPr>
              <a:spLocks noChangeShapeType="1"/>
            </p:cNvSpPr>
            <p:nvPr/>
          </p:nvSpPr>
          <p:spPr bwMode="auto">
            <a:xfrm flipH="1">
              <a:off x="2288" y="2128"/>
              <a:ext cx="117" cy="527"/>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18">
              <a:extLst>
                <a:ext uri="{FF2B5EF4-FFF2-40B4-BE49-F238E27FC236}">
                  <a16:creationId xmlns:a16="http://schemas.microsoft.com/office/drawing/2014/main" id="{14D535DF-5CEB-4490-A221-46388C2FEDE8}"/>
                </a:ext>
              </a:extLst>
            </p:cNvPr>
            <p:cNvSpPr>
              <a:spLocks noChangeShapeType="1"/>
            </p:cNvSpPr>
            <p:nvPr/>
          </p:nvSpPr>
          <p:spPr bwMode="auto">
            <a:xfrm>
              <a:off x="3227" y="1916"/>
              <a:ext cx="235" cy="423"/>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1" name="Line 19">
              <a:extLst>
                <a:ext uri="{FF2B5EF4-FFF2-40B4-BE49-F238E27FC236}">
                  <a16:creationId xmlns:a16="http://schemas.microsoft.com/office/drawing/2014/main" id="{51DEA1E1-5ED4-43AF-A45F-502B7F544B43}"/>
                </a:ext>
              </a:extLst>
            </p:cNvPr>
            <p:cNvSpPr>
              <a:spLocks noChangeShapeType="1"/>
            </p:cNvSpPr>
            <p:nvPr/>
          </p:nvSpPr>
          <p:spPr bwMode="auto">
            <a:xfrm>
              <a:off x="2992" y="2444"/>
              <a:ext cx="235" cy="316"/>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2" name="Line 20">
              <a:extLst>
                <a:ext uri="{FF2B5EF4-FFF2-40B4-BE49-F238E27FC236}">
                  <a16:creationId xmlns:a16="http://schemas.microsoft.com/office/drawing/2014/main" id="{7B354C10-1B90-4DD9-8890-4858D508BE0D}"/>
                </a:ext>
              </a:extLst>
            </p:cNvPr>
            <p:cNvSpPr>
              <a:spLocks noChangeShapeType="1"/>
            </p:cNvSpPr>
            <p:nvPr/>
          </p:nvSpPr>
          <p:spPr bwMode="auto">
            <a:xfrm flipV="1">
              <a:off x="3227" y="2339"/>
              <a:ext cx="235" cy="42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3" name="Freeform 21">
              <a:extLst>
                <a:ext uri="{FF2B5EF4-FFF2-40B4-BE49-F238E27FC236}">
                  <a16:creationId xmlns:a16="http://schemas.microsoft.com/office/drawing/2014/main" id="{5DCDF07F-7286-4AC1-8EC9-FA6E12452F26}"/>
                </a:ext>
              </a:extLst>
            </p:cNvPr>
            <p:cNvSpPr>
              <a:spLocks/>
            </p:cNvSpPr>
            <p:nvPr/>
          </p:nvSpPr>
          <p:spPr bwMode="auto">
            <a:xfrm>
              <a:off x="2992" y="2339"/>
              <a:ext cx="470" cy="105"/>
            </a:xfrm>
            <a:custGeom>
              <a:avLst/>
              <a:gdLst>
                <a:gd name="T0" fmla="*/ 0 w 684"/>
                <a:gd name="T1" fmla="*/ 0 h 248"/>
                <a:gd name="T2" fmla="*/ 1 w 684"/>
                <a:gd name="T3" fmla="*/ 0 h 248"/>
                <a:gd name="T4" fmla="*/ 1 w 684"/>
                <a:gd name="T5" fmla="*/ 0 h 248"/>
                <a:gd name="T6" fmla="*/ 1 w 684"/>
                <a:gd name="T7" fmla="*/ 0 h 248"/>
                <a:gd name="T8" fmla="*/ 1 w 684"/>
                <a:gd name="T9" fmla="*/ 0 h 248"/>
                <a:gd name="T10" fmla="*/ 1 w 684"/>
                <a:gd name="T11" fmla="*/ 0 h 248"/>
                <a:gd name="T12" fmla="*/ 1 w 684"/>
                <a:gd name="T13" fmla="*/ 0 h 248"/>
                <a:gd name="T14" fmla="*/ 1 w 684"/>
                <a:gd name="T15" fmla="*/ 0 h 248"/>
                <a:gd name="T16" fmla="*/ 1 w 684"/>
                <a:gd name="T17" fmla="*/ 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4"/>
                <a:gd name="T28" fmla="*/ 0 h 248"/>
                <a:gd name="T29" fmla="*/ 684 w 684"/>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4" h="248">
                  <a:moveTo>
                    <a:pt x="0" y="248"/>
                  </a:moveTo>
                  <a:cubicBezTo>
                    <a:pt x="16" y="240"/>
                    <a:pt x="33" y="234"/>
                    <a:pt x="48" y="224"/>
                  </a:cubicBezTo>
                  <a:cubicBezTo>
                    <a:pt x="62" y="214"/>
                    <a:pt x="69" y="196"/>
                    <a:pt x="84" y="188"/>
                  </a:cubicBezTo>
                  <a:cubicBezTo>
                    <a:pt x="106" y="176"/>
                    <a:pt x="132" y="172"/>
                    <a:pt x="156" y="164"/>
                  </a:cubicBezTo>
                  <a:cubicBezTo>
                    <a:pt x="170" y="159"/>
                    <a:pt x="179" y="146"/>
                    <a:pt x="192" y="140"/>
                  </a:cubicBezTo>
                  <a:cubicBezTo>
                    <a:pt x="203" y="134"/>
                    <a:pt x="217" y="134"/>
                    <a:pt x="228" y="128"/>
                  </a:cubicBezTo>
                  <a:cubicBezTo>
                    <a:pt x="265" y="110"/>
                    <a:pt x="301" y="90"/>
                    <a:pt x="336" y="68"/>
                  </a:cubicBezTo>
                  <a:cubicBezTo>
                    <a:pt x="441" y="0"/>
                    <a:pt x="354" y="34"/>
                    <a:pt x="432" y="8"/>
                  </a:cubicBezTo>
                  <a:cubicBezTo>
                    <a:pt x="504" y="16"/>
                    <a:pt x="627" y="23"/>
                    <a:pt x="684" y="80"/>
                  </a:cubicBezTo>
                </a:path>
              </a:pathLst>
            </a:custGeom>
            <a:noFill/>
            <a:ln w="28575" cmpd="sng">
              <a:solidFill>
                <a:srgbClr val="99FF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Freeform 22">
              <a:extLst>
                <a:ext uri="{FF2B5EF4-FFF2-40B4-BE49-F238E27FC236}">
                  <a16:creationId xmlns:a16="http://schemas.microsoft.com/office/drawing/2014/main" id="{70DCDC5F-BB2E-4397-A2D1-3A23989E11CB}"/>
                </a:ext>
              </a:extLst>
            </p:cNvPr>
            <p:cNvSpPr>
              <a:spLocks/>
            </p:cNvSpPr>
            <p:nvPr/>
          </p:nvSpPr>
          <p:spPr bwMode="auto">
            <a:xfrm>
              <a:off x="2992" y="2339"/>
              <a:ext cx="463" cy="179"/>
            </a:xfrm>
            <a:custGeom>
              <a:avLst/>
              <a:gdLst>
                <a:gd name="T0" fmla="*/ 0 w 711"/>
                <a:gd name="T1" fmla="*/ 1 h 267"/>
                <a:gd name="T2" fmla="*/ 1 w 711"/>
                <a:gd name="T3" fmla="*/ 1 h 267"/>
                <a:gd name="T4" fmla="*/ 1 w 711"/>
                <a:gd name="T5" fmla="*/ 1 h 267"/>
                <a:gd name="T6" fmla="*/ 1 w 711"/>
                <a:gd name="T7" fmla="*/ 1 h 267"/>
                <a:gd name="T8" fmla="*/ 1 w 711"/>
                <a:gd name="T9" fmla="*/ 1 h 267"/>
                <a:gd name="T10" fmla="*/ 1 w 711"/>
                <a:gd name="T11" fmla="*/ 1 h 267"/>
                <a:gd name="T12" fmla="*/ 1 w 711"/>
                <a:gd name="T13" fmla="*/ 1 h 267"/>
                <a:gd name="T14" fmla="*/ 1 w 711"/>
                <a:gd name="T15" fmla="*/ 1 h 267"/>
                <a:gd name="T16" fmla="*/ 0 60000 65536"/>
                <a:gd name="T17" fmla="*/ 0 60000 65536"/>
                <a:gd name="T18" fmla="*/ 0 60000 65536"/>
                <a:gd name="T19" fmla="*/ 0 60000 65536"/>
                <a:gd name="T20" fmla="*/ 0 60000 65536"/>
                <a:gd name="T21" fmla="*/ 0 60000 65536"/>
                <a:gd name="T22" fmla="*/ 0 60000 65536"/>
                <a:gd name="T23" fmla="*/ 0 60000 65536"/>
                <a:gd name="T24" fmla="*/ 0 w 711"/>
                <a:gd name="T25" fmla="*/ 0 h 267"/>
                <a:gd name="T26" fmla="*/ 711 w 711"/>
                <a:gd name="T27" fmla="*/ 267 h 2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 h="267">
                  <a:moveTo>
                    <a:pt x="0" y="147"/>
                  </a:moveTo>
                  <a:cubicBezTo>
                    <a:pt x="27" y="201"/>
                    <a:pt x="53" y="218"/>
                    <a:pt x="108" y="243"/>
                  </a:cubicBezTo>
                  <a:cubicBezTo>
                    <a:pt x="131" y="253"/>
                    <a:pt x="180" y="267"/>
                    <a:pt x="180" y="267"/>
                  </a:cubicBezTo>
                  <a:cubicBezTo>
                    <a:pt x="281" y="259"/>
                    <a:pt x="341" y="254"/>
                    <a:pt x="432" y="231"/>
                  </a:cubicBezTo>
                  <a:cubicBezTo>
                    <a:pt x="483" y="218"/>
                    <a:pt x="526" y="188"/>
                    <a:pt x="576" y="171"/>
                  </a:cubicBezTo>
                  <a:cubicBezTo>
                    <a:pt x="607" y="124"/>
                    <a:pt x="600" y="107"/>
                    <a:pt x="648" y="75"/>
                  </a:cubicBezTo>
                  <a:cubicBezTo>
                    <a:pt x="656" y="63"/>
                    <a:pt x="662" y="49"/>
                    <a:pt x="672" y="39"/>
                  </a:cubicBezTo>
                  <a:cubicBezTo>
                    <a:pt x="711" y="0"/>
                    <a:pt x="708" y="33"/>
                    <a:pt x="708" y="3"/>
                  </a:cubicBezTo>
                </a:path>
              </a:pathLst>
            </a:custGeom>
            <a:noFill/>
            <a:ln w="28575" cmpd="sng">
              <a:solidFill>
                <a:srgbClr val="99FF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5" name="Text Box 23">
              <a:extLst>
                <a:ext uri="{FF2B5EF4-FFF2-40B4-BE49-F238E27FC236}">
                  <a16:creationId xmlns:a16="http://schemas.microsoft.com/office/drawing/2014/main" id="{664A05B8-09C7-4265-AF13-77709E1BB576}"/>
                </a:ext>
              </a:extLst>
            </p:cNvPr>
            <p:cNvSpPr txBox="1">
              <a:spLocks noChangeArrowheads="1"/>
            </p:cNvSpPr>
            <p:nvPr/>
          </p:nvSpPr>
          <p:spPr bwMode="auto">
            <a:xfrm>
              <a:off x="1973" y="1389"/>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C</a:t>
              </a:r>
            </a:p>
          </p:txBody>
        </p:sp>
        <p:sp>
          <p:nvSpPr>
            <p:cNvPr id="15406" name="Text Box 24">
              <a:extLst>
                <a:ext uri="{FF2B5EF4-FFF2-40B4-BE49-F238E27FC236}">
                  <a16:creationId xmlns:a16="http://schemas.microsoft.com/office/drawing/2014/main" id="{3D3FDB46-F496-4AC3-8986-F8EA1903C73F}"/>
                </a:ext>
              </a:extLst>
            </p:cNvPr>
            <p:cNvSpPr txBox="1">
              <a:spLocks noChangeArrowheads="1"/>
            </p:cNvSpPr>
            <p:nvPr/>
          </p:nvSpPr>
          <p:spPr bwMode="auto">
            <a:xfrm>
              <a:off x="1474" y="1888"/>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D</a:t>
              </a:r>
            </a:p>
          </p:txBody>
        </p:sp>
        <p:sp>
          <p:nvSpPr>
            <p:cNvPr id="15407" name="Text Box 25">
              <a:extLst>
                <a:ext uri="{FF2B5EF4-FFF2-40B4-BE49-F238E27FC236}">
                  <a16:creationId xmlns:a16="http://schemas.microsoft.com/office/drawing/2014/main" id="{55C6F1BA-9F28-405F-8F6C-802C2E5CE35A}"/>
                </a:ext>
              </a:extLst>
            </p:cNvPr>
            <p:cNvSpPr txBox="1">
              <a:spLocks noChangeArrowheads="1"/>
            </p:cNvSpPr>
            <p:nvPr/>
          </p:nvSpPr>
          <p:spPr bwMode="auto">
            <a:xfrm>
              <a:off x="2109" y="2115"/>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E</a:t>
              </a:r>
            </a:p>
          </p:txBody>
        </p:sp>
        <p:sp>
          <p:nvSpPr>
            <p:cNvPr id="15408" name="Text Box 26">
              <a:extLst>
                <a:ext uri="{FF2B5EF4-FFF2-40B4-BE49-F238E27FC236}">
                  <a16:creationId xmlns:a16="http://schemas.microsoft.com/office/drawing/2014/main" id="{72423166-4548-4BA0-BCB4-7E31678D4C25}"/>
                </a:ext>
              </a:extLst>
            </p:cNvPr>
            <p:cNvSpPr txBox="1">
              <a:spLocks noChangeArrowheads="1"/>
            </p:cNvSpPr>
            <p:nvPr/>
          </p:nvSpPr>
          <p:spPr bwMode="auto">
            <a:xfrm>
              <a:off x="2064" y="2568"/>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F</a:t>
              </a:r>
            </a:p>
          </p:txBody>
        </p:sp>
        <p:sp>
          <p:nvSpPr>
            <p:cNvPr id="15409" name="Text Box 27">
              <a:extLst>
                <a:ext uri="{FF2B5EF4-FFF2-40B4-BE49-F238E27FC236}">
                  <a16:creationId xmlns:a16="http://schemas.microsoft.com/office/drawing/2014/main" id="{51D5F2F2-552F-4EA7-AB25-665F14EC7F82}"/>
                </a:ext>
              </a:extLst>
            </p:cNvPr>
            <p:cNvSpPr txBox="1">
              <a:spLocks noChangeArrowheads="1"/>
            </p:cNvSpPr>
            <p:nvPr/>
          </p:nvSpPr>
          <p:spPr bwMode="auto">
            <a:xfrm>
              <a:off x="2835" y="2523"/>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G</a:t>
              </a:r>
            </a:p>
          </p:txBody>
        </p:sp>
        <p:sp>
          <p:nvSpPr>
            <p:cNvPr id="15410" name="Text Box 28">
              <a:extLst>
                <a:ext uri="{FF2B5EF4-FFF2-40B4-BE49-F238E27FC236}">
                  <a16:creationId xmlns:a16="http://schemas.microsoft.com/office/drawing/2014/main" id="{2595E83F-9A6C-4B98-A9A1-2ABA61767A88}"/>
                </a:ext>
              </a:extLst>
            </p:cNvPr>
            <p:cNvSpPr txBox="1">
              <a:spLocks noChangeArrowheads="1"/>
            </p:cNvSpPr>
            <p:nvPr/>
          </p:nvSpPr>
          <p:spPr bwMode="auto">
            <a:xfrm>
              <a:off x="3152" y="2704"/>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H</a:t>
              </a:r>
            </a:p>
          </p:txBody>
        </p:sp>
        <p:sp>
          <p:nvSpPr>
            <p:cNvPr id="15411" name="Text Box 29">
              <a:extLst>
                <a:ext uri="{FF2B5EF4-FFF2-40B4-BE49-F238E27FC236}">
                  <a16:creationId xmlns:a16="http://schemas.microsoft.com/office/drawing/2014/main" id="{6F2CE75E-49E1-46A8-A15B-BF0F3E75EA09}"/>
                </a:ext>
              </a:extLst>
            </p:cNvPr>
            <p:cNvSpPr txBox="1">
              <a:spLocks noChangeArrowheads="1"/>
            </p:cNvSpPr>
            <p:nvPr/>
          </p:nvSpPr>
          <p:spPr bwMode="auto">
            <a:xfrm>
              <a:off x="3470" y="2251"/>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I</a:t>
              </a:r>
            </a:p>
          </p:txBody>
        </p:sp>
        <p:sp>
          <p:nvSpPr>
            <p:cNvPr id="15412" name="Text Box 30">
              <a:extLst>
                <a:ext uri="{FF2B5EF4-FFF2-40B4-BE49-F238E27FC236}">
                  <a16:creationId xmlns:a16="http://schemas.microsoft.com/office/drawing/2014/main" id="{6E2F1E75-905E-49D4-ACF9-DFE784F5B0CD}"/>
                </a:ext>
              </a:extLst>
            </p:cNvPr>
            <p:cNvSpPr txBox="1">
              <a:spLocks noChangeArrowheads="1"/>
            </p:cNvSpPr>
            <p:nvPr/>
          </p:nvSpPr>
          <p:spPr bwMode="auto">
            <a:xfrm>
              <a:off x="3243" y="1797"/>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J</a:t>
              </a:r>
            </a:p>
          </p:txBody>
        </p:sp>
        <p:sp>
          <p:nvSpPr>
            <p:cNvPr id="15413" name="Text Box 31">
              <a:extLst>
                <a:ext uri="{FF2B5EF4-FFF2-40B4-BE49-F238E27FC236}">
                  <a16:creationId xmlns:a16="http://schemas.microsoft.com/office/drawing/2014/main" id="{B7C16C7E-1811-41D5-8AAD-D5B6418D86CA}"/>
                </a:ext>
              </a:extLst>
            </p:cNvPr>
            <p:cNvSpPr txBox="1">
              <a:spLocks noChangeArrowheads="1"/>
            </p:cNvSpPr>
            <p:nvPr/>
          </p:nvSpPr>
          <p:spPr bwMode="auto">
            <a:xfrm>
              <a:off x="3016" y="161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A</a:t>
              </a:r>
            </a:p>
          </p:txBody>
        </p:sp>
      </p:grpSp>
      <p:sp>
        <p:nvSpPr>
          <p:cNvPr id="2245664" name="Text Box 32">
            <a:extLst>
              <a:ext uri="{FF2B5EF4-FFF2-40B4-BE49-F238E27FC236}">
                <a16:creationId xmlns:a16="http://schemas.microsoft.com/office/drawing/2014/main" id="{E0A9272A-F28A-4AB6-9205-1D295BF02B76}"/>
              </a:ext>
            </a:extLst>
          </p:cNvPr>
          <p:cNvSpPr txBox="1">
            <a:spLocks noChangeArrowheads="1"/>
          </p:cNvSpPr>
          <p:nvPr/>
        </p:nvSpPr>
        <p:spPr bwMode="auto">
          <a:xfrm>
            <a:off x="500063" y="4357688"/>
            <a:ext cx="8353425"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a:p>
            <a:pPr eaLnBrk="1" hangingPunct="1">
              <a:spcBef>
                <a:spcPct val="50000"/>
              </a:spcBef>
            </a:pP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graph has 2 vertices of odd degree, and all of other vertices have even degree . Therefore, this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graph has an Euler path</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45665" name="Oval 33">
            <a:extLst>
              <a:ext uri="{FF2B5EF4-FFF2-40B4-BE49-F238E27FC236}">
                <a16:creationId xmlns:a16="http://schemas.microsoft.com/office/drawing/2014/main" id="{694DAF5F-6B9F-45C2-806F-BA585E7E9483}"/>
              </a:ext>
            </a:extLst>
          </p:cNvPr>
          <p:cNvSpPr>
            <a:spLocks noChangeArrowheads="1"/>
          </p:cNvSpPr>
          <p:nvPr/>
        </p:nvSpPr>
        <p:spPr bwMode="auto">
          <a:xfrm>
            <a:off x="4529138" y="2060575"/>
            <a:ext cx="360362" cy="288925"/>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5666" name="Oval 34">
            <a:extLst>
              <a:ext uri="{FF2B5EF4-FFF2-40B4-BE49-F238E27FC236}">
                <a16:creationId xmlns:a16="http://schemas.microsoft.com/office/drawing/2014/main" id="{1CFB7E04-AF65-455D-BB06-F5D7701C9848}"/>
              </a:ext>
            </a:extLst>
          </p:cNvPr>
          <p:cNvSpPr>
            <a:spLocks noChangeArrowheads="1"/>
          </p:cNvSpPr>
          <p:nvPr/>
        </p:nvSpPr>
        <p:spPr bwMode="auto">
          <a:xfrm>
            <a:off x="4932363" y="2420938"/>
            <a:ext cx="360362" cy="288925"/>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5667" name="Line 35">
            <a:extLst>
              <a:ext uri="{FF2B5EF4-FFF2-40B4-BE49-F238E27FC236}">
                <a16:creationId xmlns:a16="http://schemas.microsoft.com/office/drawing/2014/main" id="{40327121-723B-486E-94C7-9CFE609B44A1}"/>
              </a:ext>
            </a:extLst>
          </p:cNvPr>
          <p:cNvSpPr>
            <a:spLocks noChangeShapeType="1"/>
          </p:cNvSpPr>
          <p:nvPr/>
        </p:nvSpPr>
        <p:spPr bwMode="auto">
          <a:xfrm flipH="1">
            <a:off x="2698750" y="2032000"/>
            <a:ext cx="746125" cy="668338"/>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68" name="Line 36">
            <a:extLst>
              <a:ext uri="{FF2B5EF4-FFF2-40B4-BE49-F238E27FC236}">
                <a16:creationId xmlns:a16="http://schemas.microsoft.com/office/drawing/2014/main" id="{397220CF-26FA-4635-AC92-D7FE00F6FEB5}"/>
              </a:ext>
            </a:extLst>
          </p:cNvPr>
          <p:cNvSpPr>
            <a:spLocks noChangeShapeType="1"/>
          </p:cNvSpPr>
          <p:nvPr/>
        </p:nvSpPr>
        <p:spPr bwMode="auto">
          <a:xfrm>
            <a:off x="2686050" y="2693988"/>
            <a:ext cx="1117600" cy="16986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69" name="Line 37">
            <a:extLst>
              <a:ext uri="{FF2B5EF4-FFF2-40B4-BE49-F238E27FC236}">
                <a16:creationId xmlns:a16="http://schemas.microsoft.com/office/drawing/2014/main" id="{B643741C-325B-4BC3-92CF-89836C2A2127}"/>
              </a:ext>
            </a:extLst>
          </p:cNvPr>
          <p:cNvSpPr>
            <a:spLocks noChangeShapeType="1"/>
          </p:cNvSpPr>
          <p:nvPr/>
        </p:nvSpPr>
        <p:spPr bwMode="auto">
          <a:xfrm flipH="1" flipV="1">
            <a:off x="3449638" y="2046288"/>
            <a:ext cx="371475" cy="838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0" name="Line 38">
            <a:extLst>
              <a:ext uri="{FF2B5EF4-FFF2-40B4-BE49-F238E27FC236}">
                <a16:creationId xmlns:a16="http://schemas.microsoft.com/office/drawing/2014/main" id="{507B55E7-0CBB-4A4C-B85F-1479B0C16D95}"/>
              </a:ext>
            </a:extLst>
          </p:cNvPr>
          <p:cNvSpPr>
            <a:spLocks noChangeShapeType="1"/>
          </p:cNvSpPr>
          <p:nvPr/>
        </p:nvSpPr>
        <p:spPr bwMode="auto">
          <a:xfrm flipV="1">
            <a:off x="4745038" y="2536825"/>
            <a:ext cx="373062" cy="838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1" name="Line 39">
            <a:extLst>
              <a:ext uri="{FF2B5EF4-FFF2-40B4-BE49-F238E27FC236}">
                <a16:creationId xmlns:a16="http://schemas.microsoft.com/office/drawing/2014/main" id="{A7E6AE61-E3B9-4602-951E-95C101102838}"/>
              </a:ext>
            </a:extLst>
          </p:cNvPr>
          <p:cNvSpPr>
            <a:spLocks noChangeShapeType="1"/>
          </p:cNvSpPr>
          <p:nvPr/>
        </p:nvSpPr>
        <p:spPr bwMode="auto">
          <a:xfrm flipH="1" flipV="1">
            <a:off x="3822700" y="2881313"/>
            <a:ext cx="931863" cy="5016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2" name="Line 40">
            <a:extLst>
              <a:ext uri="{FF2B5EF4-FFF2-40B4-BE49-F238E27FC236}">
                <a16:creationId xmlns:a16="http://schemas.microsoft.com/office/drawing/2014/main" id="{25CEA4BB-C1E1-44D2-8C0D-1A822FD5BE45}"/>
              </a:ext>
            </a:extLst>
          </p:cNvPr>
          <p:cNvSpPr>
            <a:spLocks noChangeShapeType="1"/>
          </p:cNvSpPr>
          <p:nvPr/>
        </p:nvSpPr>
        <p:spPr bwMode="auto">
          <a:xfrm flipV="1">
            <a:off x="3449638" y="1685925"/>
            <a:ext cx="744537" cy="33496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3" name="Line 41">
            <a:extLst>
              <a:ext uri="{FF2B5EF4-FFF2-40B4-BE49-F238E27FC236}">
                <a16:creationId xmlns:a16="http://schemas.microsoft.com/office/drawing/2014/main" id="{396D94ED-987D-4AC9-9D6E-1D60B4681751}"/>
              </a:ext>
            </a:extLst>
          </p:cNvPr>
          <p:cNvSpPr>
            <a:spLocks noChangeShapeType="1"/>
          </p:cNvSpPr>
          <p:nvPr/>
        </p:nvSpPr>
        <p:spPr bwMode="auto">
          <a:xfrm>
            <a:off x="3478213" y="2046288"/>
            <a:ext cx="1303337" cy="16668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4" name="Line 42">
            <a:extLst>
              <a:ext uri="{FF2B5EF4-FFF2-40B4-BE49-F238E27FC236}">
                <a16:creationId xmlns:a16="http://schemas.microsoft.com/office/drawing/2014/main" id="{B3A1C158-859B-4CB8-954F-8671F22E8EDC}"/>
              </a:ext>
            </a:extLst>
          </p:cNvPr>
          <p:cNvSpPr>
            <a:spLocks noChangeShapeType="1"/>
          </p:cNvSpPr>
          <p:nvPr/>
        </p:nvSpPr>
        <p:spPr bwMode="auto">
          <a:xfrm>
            <a:off x="4197350" y="1700213"/>
            <a:ext cx="558800" cy="5016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5" name="Line 43">
            <a:extLst>
              <a:ext uri="{FF2B5EF4-FFF2-40B4-BE49-F238E27FC236}">
                <a16:creationId xmlns:a16="http://schemas.microsoft.com/office/drawing/2014/main" id="{413748C8-1E8A-4C7C-A27E-23B93393C1C3}"/>
              </a:ext>
            </a:extLst>
          </p:cNvPr>
          <p:cNvSpPr>
            <a:spLocks noChangeShapeType="1"/>
          </p:cNvSpPr>
          <p:nvPr/>
        </p:nvSpPr>
        <p:spPr bwMode="auto">
          <a:xfrm flipH="1">
            <a:off x="3794125" y="2219325"/>
            <a:ext cx="931863" cy="67151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52">
            <a:extLst>
              <a:ext uri="{FF2B5EF4-FFF2-40B4-BE49-F238E27FC236}">
                <a16:creationId xmlns:a16="http://schemas.microsoft.com/office/drawing/2014/main" id="{20A4B536-D482-47D0-9365-C0DA59049C78}"/>
              </a:ext>
            </a:extLst>
          </p:cNvPr>
          <p:cNvSpPr txBox="1">
            <a:spLocks noChangeArrowheads="1"/>
          </p:cNvSpPr>
          <p:nvPr/>
        </p:nvSpPr>
        <p:spPr bwMode="auto">
          <a:xfrm>
            <a:off x="5903913" y="1557338"/>
            <a:ext cx="2989262" cy="1370012"/>
          </a:xfrm>
          <a:prstGeom prst="rect">
            <a:avLst/>
          </a:prstGeom>
          <a:noFill/>
          <a:ln w="9525">
            <a:noFill/>
            <a:miter lim="800000"/>
            <a:headEnd/>
            <a:tailEnd/>
          </a:ln>
          <a:effectLst/>
        </p:spPr>
        <p:txBody>
          <a:bodyPr>
            <a:spAutoFit/>
          </a:bodyPr>
          <a:lstStyle/>
          <a:p>
            <a:pPr marL="457200" indent="-457200" eaLnBrk="1" hangingPunct="1">
              <a:spcBef>
                <a:spcPct val="50000"/>
              </a:spcBef>
              <a:defRPr/>
            </a:pPr>
            <a:r>
              <a:rPr kumimoji="1" lang="en-US" altLang="zh-CN" dirty="0">
                <a:solidFill>
                  <a:srgbClr val="000000"/>
                </a:solidFill>
                <a:latin typeface="Times New Roman" pitchFamily="18" charset="0"/>
                <a:ea typeface="宋体" pitchFamily="2" charset="-122"/>
              </a:rPr>
              <a:t>The Euler path</a:t>
            </a:r>
            <a:r>
              <a:rPr kumimoji="1" lang="en-US" altLang="zh-CN" dirty="0">
                <a:latin typeface="Times New Roman" pitchFamily="18" charset="0"/>
                <a:ea typeface="宋体" pitchFamily="2" charset="-122"/>
              </a:rPr>
              <a:t>:</a:t>
            </a:r>
          </a:p>
          <a:p>
            <a:pPr marL="457200" indent="-457200" eaLnBrk="1" hangingPunct="1">
              <a:spcBef>
                <a:spcPct val="50000"/>
              </a:spcBef>
              <a:defRPr/>
            </a:pPr>
            <a:r>
              <a:rPr kumimoji="1" lang="en-US" altLang="zh-CN" i="1" dirty="0">
                <a:latin typeface="Times New Roman" pitchFamily="18" charset="0"/>
                <a:ea typeface="宋体" pitchFamily="2" charset="-122"/>
              </a:rPr>
              <a:t>A,C,E,F,G,I,J,E,A,B,C,D,E,G, H,I,G,J</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46" name="Line 39">
            <a:extLst>
              <a:ext uri="{FF2B5EF4-FFF2-40B4-BE49-F238E27FC236}">
                <a16:creationId xmlns:a16="http://schemas.microsoft.com/office/drawing/2014/main" id="{3AD01B74-8586-43D6-8F6B-9AA373FC4E0C}"/>
              </a:ext>
            </a:extLst>
          </p:cNvPr>
          <p:cNvSpPr>
            <a:spLocks noChangeShapeType="1"/>
          </p:cNvSpPr>
          <p:nvPr/>
        </p:nvSpPr>
        <p:spPr bwMode="auto">
          <a:xfrm flipV="1">
            <a:off x="3643313" y="2857500"/>
            <a:ext cx="142875" cy="8572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9">
            <a:extLst>
              <a:ext uri="{FF2B5EF4-FFF2-40B4-BE49-F238E27FC236}">
                <a16:creationId xmlns:a16="http://schemas.microsoft.com/office/drawing/2014/main" id="{E2346710-2FEF-44ED-A419-92F2D37801AA}"/>
              </a:ext>
            </a:extLst>
          </p:cNvPr>
          <p:cNvSpPr>
            <a:spLocks noChangeShapeType="1"/>
          </p:cNvSpPr>
          <p:nvPr/>
        </p:nvSpPr>
        <p:spPr bwMode="auto">
          <a:xfrm flipH="1">
            <a:off x="3643313" y="3357563"/>
            <a:ext cx="1071562" cy="35718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51">
            <a:extLst>
              <a:ext uri="{FF2B5EF4-FFF2-40B4-BE49-F238E27FC236}">
                <a16:creationId xmlns:a16="http://schemas.microsoft.com/office/drawing/2014/main" id="{D0ACBF6E-D01D-4AE2-9CAE-33D7FDC25807}"/>
              </a:ext>
            </a:extLst>
          </p:cNvPr>
          <p:cNvSpPr>
            <a:spLocks/>
          </p:cNvSpPr>
          <p:nvPr/>
        </p:nvSpPr>
        <p:spPr bwMode="auto">
          <a:xfrm>
            <a:off x="4714875" y="3214688"/>
            <a:ext cx="735013" cy="284162"/>
          </a:xfrm>
          <a:custGeom>
            <a:avLst/>
            <a:gdLst>
              <a:gd name="T0" fmla="*/ 0 w 711"/>
              <a:gd name="T1" fmla="*/ 156449 h 267"/>
              <a:gd name="T2" fmla="*/ 111647 w 711"/>
              <a:gd name="T3" fmla="*/ 258619 h 267"/>
              <a:gd name="T4" fmla="*/ 186079 w 711"/>
              <a:gd name="T5" fmla="*/ 284162 h 267"/>
              <a:gd name="T6" fmla="*/ 446590 w 711"/>
              <a:gd name="T7" fmla="*/ 245848 h 267"/>
              <a:gd name="T8" fmla="*/ 595453 w 711"/>
              <a:gd name="T9" fmla="*/ 181991 h 267"/>
              <a:gd name="T10" fmla="*/ 669884 w 711"/>
              <a:gd name="T11" fmla="*/ 79821 h 267"/>
              <a:gd name="T12" fmla="*/ 694695 w 711"/>
              <a:gd name="T13" fmla="*/ 41507 h 267"/>
              <a:gd name="T14" fmla="*/ 731911 w 711"/>
              <a:gd name="T15" fmla="*/ 3193 h 267"/>
              <a:gd name="T16" fmla="*/ 0 60000 65536"/>
              <a:gd name="T17" fmla="*/ 0 60000 65536"/>
              <a:gd name="T18" fmla="*/ 0 60000 65536"/>
              <a:gd name="T19" fmla="*/ 0 60000 65536"/>
              <a:gd name="T20" fmla="*/ 0 60000 65536"/>
              <a:gd name="T21" fmla="*/ 0 60000 65536"/>
              <a:gd name="T22" fmla="*/ 0 60000 65536"/>
              <a:gd name="T23" fmla="*/ 0 60000 65536"/>
              <a:gd name="T24" fmla="*/ 0 w 711"/>
              <a:gd name="T25" fmla="*/ 0 h 267"/>
              <a:gd name="T26" fmla="*/ 711 w 711"/>
              <a:gd name="T27" fmla="*/ 267 h 2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 h="267">
                <a:moveTo>
                  <a:pt x="0" y="147"/>
                </a:moveTo>
                <a:cubicBezTo>
                  <a:pt x="27" y="201"/>
                  <a:pt x="53" y="218"/>
                  <a:pt x="108" y="243"/>
                </a:cubicBezTo>
                <a:cubicBezTo>
                  <a:pt x="131" y="253"/>
                  <a:pt x="180" y="267"/>
                  <a:pt x="180" y="267"/>
                </a:cubicBezTo>
                <a:cubicBezTo>
                  <a:pt x="281" y="259"/>
                  <a:pt x="341" y="254"/>
                  <a:pt x="432" y="231"/>
                </a:cubicBezTo>
                <a:cubicBezTo>
                  <a:pt x="483" y="218"/>
                  <a:pt x="526" y="188"/>
                  <a:pt x="576" y="171"/>
                </a:cubicBezTo>
                <a:cubicBezTo>
                  <a:pt x="607" y="124"/>
                  <a:pt x="600" y="107"/>
                  <a:pt x="648" y="75"/>
                </a:cubicBezTo>
                <a:cubicBezTo>
                  <a:pt x="656" y="63"/>
                  <a:pt x="662" y="49"/>
                  <a:pt x="672" y="39"/>
                </a:cubicBezTo>
                <a:cubicBezTo>
                  <a:pt x="711" y="0"/>
                  <a:pt x="708" y="33"/>
                  <a:pt x="708" y="3"/>
                </a:cubicBezTo>
              </a:path>
            </a:pathLst>
          </a:custGeom>
          <a:noFill/>
          <a:ln w="28575" cmpd="sng">
            <a:solidFill>
              <a:schemeClr val="accent5">
                <a:lumMod val="75000"/>
              </a:schemeClr>
            </a:solidFill>
            <a:round/>
            <a:headEnd/>
            <a:tailEnd/>
          </a:ln>
        </p:spPr>
        <p:txBody>
          <a:bodyPr/>
          <a:lstStyle/>
          <a:p>
            <a:pPr algn="r">
              <a:spcBef>
                <a:spcPct val="50000"/>
              </a:spcBef>
              <a:buFont typeface="Wingdings" panose="05000000000000000000" pitchFamily="2" charset="2"/>
              <a:buChar char="Ø"/>
              <a:defRPr/>
            </a:pPr>
            <a:endParaRPr lang="zh-CN" altLang="en-US"/>
          </a:p>
        </p:txBody>
      </p:sp>
      <p:sp>
        <p:nvSpPr>
          <p:cNvPr id="49" name="Line 38">
            <a:extLst>
              <a:ext uri="{FF2B5EF4-FFF2-40B4-BE49-F238E27FC236}">
                <a16:creationId xmlns:a16="http://schemas.microsoft.com/office/drawing/2014/main" id="{5BC396FD-8974-40F0-A3F8-626280047D7A}"/>
              </a:ext>
            </a:extLst>
          </p:cNvPr>
          <p:cNvSpPr>
            <a:spLocks noChangeShapeType="1"/>
          </p:cNvSpPr>
          <p:nvPr/>
        </p:nvSpPr>
        <p:spPr bwMode="auto">
          <a:xfrm flipH="1" flipV="1">
            <a:off x="5143500" y="2571750"/>
            <a:ext cx="357188" cy="642938"/>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38">
            <a:extLst>
              <a:ext uri="{FF2B5EF4-FFF2-40B4-BE49-F238E27FC236}">
                <a16:creationId xmlns:a16="http://schemas.microsoft.com/office/drawing/2014/main" id="{27488880-1A93-49C8-9FE9-C857042B91AD}"/>
              </a:ext>
            </a:extLst>
          </p:cNvPr>
          <p:cNvSpPr>
            <a:spLocks noChangeShapeType="1"/>
          </p:cNvSpPr>
          <p:nvPr/>
        </p:nvSpPr>
        <p:spPr bwMode="auto">
          <a:xfrm flipV="1">
            <a:off x="3786188" y="2571750"/>
            <a:ext cx="1285875"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48">
            <a:extLst>
              <a:ext uri="{FF2B5EF4-FFF2-40B4-BE49-F238E27FC236}">
                <a16:creationId xmlns:a16="http://schemas.microsoft.com/office/drawing/2014/main" id="{939FA289-84A2-41E0-840D-20181EDBF26F}"/>
              </a:ext>
            </a:extLst>
          </p:cNvPr>
          <p:cNvSpPr>
            <a:spLocks/>
          </p:cNvSpPr>
          <p:nvPr/>
        </p:nvSpPr>
        <p:spPr bwMode="auto">
          <a:xfrm>
            <a:off x="4716463" y="3213100"/>
            <a:ext cx="746125" cy="166688"/>
          </a:xfrm>
          <a:custGeom>
            <a:avLst/>
            <a:gdLst>
              <a:gd name="T0" fmla="*/ 0 w 684"/>
              <a:gd name="T1" fmla="*/ 2147483646 h 248"/>
              <a:gd name="T2" fmla="*/ 2147483646 w 684"/>
              <a:gd name="T3" fmla="*/ 2147483646 h 248"/>
              <a:gd name="T4" fmla="*/ 2147483646 w 684"/>
              <a:gd name="T5" fmla="*/ 2147483646 h 248"/>
              <a:gd name="T6" fmla="*/ 2147483646 w 684"/>
              <a:gd name="T7" fmla="*/ 2147483646 h 248"/>
              <a:gd name="T8" fmla="*/ 2147483646 w 684"/>
              <a:gd name="T9" fmla="*/ 2147483646 h 248"/>
              <a:gd name="T10" fmla="*/ 2147483646 w 684"/>
              <a:gd name="T11" fmla="*/ 2147483646 h 248"/>
              <a:gd name="T12" fmla="*/ 2147483646 w 684"/>
              <a:gd name="T13" fmla="*/ 2147483646 h 248"/>
              <a:gd name="T14" fmla="*/ 2147483646 w 684"/>
              <a:gd name="T15" fmla="*/ 2147483646 h 248"/>
              <a:gd name="T16" fmla="*/ 2147483646 w 684"/>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4"/>
              <a:gd name="T28" fmla="*/ 0 h 248"/>
              <a:gd name="T29" fmla="*/ 684 w 684"/>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4" h="248">
                <a:moveTo>
                  <a:pt x="0" y="248"/>
                </a:moveTo>
                <a:cubicBezTo>
                  <a:pt x="16" y="240"/>
                  <a:pt x="33" y="234"/>
                  <a:pt x="48" y="224"/>
                </a:cubicBezTo>
                <a:cubicBezTo>
                  <a:pt x="62" y="214"/>
                  <a:pt x="69" y="196"/>
                  <a:pt x="84" y="188"/>
                </a:cubicBezTo>
                <a:cubicBezTo>
                  <a:pt x="106" y="176"/>
                  <a:pt x="132" y="172"/>
                  <a:pt x="156" y="164"/>
                </a:cubicBezTo>
                <a:cubicBezTo>
                  <a:pt x="170" y="159"/>
                  <a:pt x="179" y="146"/>
                  <a:pt x="192" y="140"/>
                </a:cubicBezTo>
                <a:cubicBezTo>
                  <a:pt x="203" y="134"/>
                  <a:pt x="217" y="134"/>
                  <a:pt x="228" y="128"/>
                </a:cubicBezTo>
                <a:cubicBezTo>
                  <a:pt x="265" y="110"/>
                  <a:pt x="301" y="90"/>
                  <a:pt x="336" y="68"/>
                </a:cubicBezTo>
                <a:cubicBezTo>
                  <a:pt x="441" y="0"/>
                  <a:pt x="354" y="34"/>
                  <a:pt x="432" y="8"/>
                </a:cubicBezTo>
                <a:cubicBezTo>
                  <a:pt x="504" y="16"/>
                  <a:pt x="627" y="23"/>
                  <a:pt x="684" y="8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Line 38">
            <a:extLst>
              <a:ext uri="{FF2B5EF4-FFF2-40B4-BE49-F238E27FC236}">
                <a16:creationId xmlns:a16="http://schemas.microsoft.com/office/drawing/2014/main" id="{5FF2BDD6-A4DA-4A3E-9A4D-7FAF96809D26}"/>
              </a:ext>
            </a:extLst>
          </p:cNvPr>
          <p:cNvSpPr>
            <a:spLocks noChangeShapeType="1"/>
          </p:cNvSpPr>
          <p:nvPr/>
        </p:nvSpPr>
        <p:spPr bwMode="auto">
          <a:xfrm flipH="1" flipV="1">
            <a:off x="4714875" y="3357563"/>
            <a:ext cx="428625" cy="5715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38">
            <a:extLst>
              <a:ext uri="{FF2B5EF4-FFF2-40B4-BE49-F238E27FC236}">
                <a16:creationId xmlns:a16="http://schemas.microsoft.com/office/drawing/2014/main" id="{4CD010E7-5E20-44D5-B750-4576117158A0}"/>
              </a:ext>
            </a:extLst>
          </p:cNvPr>
          <p:cNvSpPr>
            <a:spLocks noChangeShapeType="1"/>
          </p:cNvSpPr>
          <p:nvPr/>
        </p:nvSpPr>
        <p:spPr bwMode="auto">
          <a:xfrm flipV="1">
            <a:off x="5143500" y="3214688"/>
            <a:ext cx="357188" cy="64293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Text Box 3">
            <a:extLst>
              <a:ext uri="{FF2B5EF4-FFF2-40B4-BE49-F238E27FC236}">
                <a16:creationId xmlns:a16="http://schemas.microsoft.com/office/drawing/2014/main" id="{3CA3440F-8630-4729-9CE6-BB707AF0C59C}"/>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5635"/>
                                        </p:tgtEl>
                                        <p:attrNameLst>
                                          <p:attrName>style.visibility</p:attrName>
                                        </p:attrNameLst>
                                      </p:cBhvr>
                                      <p:to>
                                        <p:strVal val="visible"/>
                                      </p:to>
                                    </p:set>
                                    <p:animEffect transition="in" filter="wipe(left)">
                                      <p:cBhvr>
                                        <p:cTn id="7" dur="500"/>
                                        <p:tgtEl>
                                          <p:spTgt spid="2245635"/>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45664">
                                            <p:txEl>
                                              <p:pRg st="0" end="0"/>
                                            </p:txEl>
                                          </p:spTgt>
                                        </p:tgtEl>
                                        <p:attrNameLst>
                                          <p:attrName>style.visibility</p:attrName>
                                        </p:attrNameLst>
                                      </p:cBhvr>
                                      <p:to>
                                        <p:strVal val="visible"/>
                                      </p:to>
                                    </p:set>
                                    <p:animEffect transition="in" filter="wipe(left)">
                                      <p:cBhvr>
                                        <p:cTn id="20" dur="500"/>
                                        <p:tgtEl>
                                          <p:spTgt spid="2245664">
                                            <p:txEl>
                                              <p:pRg st="0" end="0"/>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SHRE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45664">
                                            <p:txEl>
                                              <p:pRg st="1" end="1"/>
                                            </p:txEl>
                                          </p:spTgt>
                                        </p:tgtEl>
                                        <p:attrNameLst>
                                          <p:attrName>style.visibility</p:attrName>
                                        </p:attrNameLst>
                                      </p:cBhvr>
                                      <p:to>
                                        <p:strVal val="visible"/>
                                      </p:to>
                                    </p:set>
                                    <p:animEffect transition="in" filter="wipe(left)">
                                      <p:cBhvr>
                                        <p:cTn id="25" dur="500"/>
                                        <p:tgtEl>
                                          <p:spTgt spid="2245664">
                                            <p:txEl>
                                              <p:pRg st="1" end="1"/>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SHREG.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245665"/>
                                        </p:tgtEl>
                                        <p:attrNameLst>
                                          <p:attrName>style.visibility</p:attrName>
                                        </p:attrNameLst>
                                      </p:cBhvr>
                                      <p:to>
                                        <p:strVal val="visible"/>
                                      </p:to>
                                    </p:set>
                                    <p:animEffect transition="in" filter="box(in)">
                                      <p:cBhvr>
                                        <p:cTn id="30" dur="500"/>
                                        <p:tgtEl>
                                          <p:spTgt spid="22456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245666"/>
                                        </p:tgtEl>
                                        <p:attrNameLst>
                                          <p:attrName>style.visibility</p:attrName>
                                        </p:attrNameLst>
                                      </p:cBhvr>
                                      <p:to>
                                        <p:strVal val="visible"/>
                                      </p:to>
                                    </p:set>
                                    <p:animEffect transition="in" filter="box(in)">
                                      <p:cBhvr>
                                        <p:cTn id="35" dur="500"/>
                                        <p:tgtEl>
                                          <p:spTgt spid="22456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2245673"/>
                                        </p:tgtEl>
                                        <p:attrNameLst>
                                          <p:attrName>style.visibility</p:attrName>
                                        </p:attrNameLst>
                                      </p:cBhvr>
                                      <p:to>
                                        <p:strVal val="visible"/>
                                      </p:to>
                                    </p:set>
                                    <p:animEffect transition="in" filter="wipe(right)">
                                      <p:cBhvr>
                                        <p:cTn id="40" dur="500"/>
                                        <p:tgtEl>
                                          <p:spTgt spid="22456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245669"/>
                                        </p:tgtEl>
                                        <p:attrNameLst>
                                          <p:attrName>style.visibility</p:attrName>
                                        </p:attrNameLst>
                                      </p:cBhvr>
                                      <p:to>
                                        <p:strVal val="visible"/>
                                      </p:to>
                                    </p:set>
                                    <p:animEffect transition="in" filter="wipe(up)">
                                      <p:cBhvr>
                                        <p:cTn id="45" dur="500"/>
                                        <p:tgtEl>
                                          <p:spTgt spid="22456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up)">
                                      <p:cBhvr>
                                        <p:cTn id="50" dur="500"/>
                                        <p:tgtEl>
                                          <p:spTgt spid="4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500"/>
                                        <p:tgtEl>
                                          <p:spTgt spid="4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up)">
                                      <p:cBhvr>
                                        <p:cTn id="70" dur="500"/>
                                        <p:tgtEl>
                                          <p:spTgt spid="5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245675"/>
                                        </p:tgtEl>
                                        <p:attrNameLst>
                                          <p:attrName>style.visibility</p:attrName>
                                        </p:attrNameLst>
                                      </p:cBhvr>
                                      <p:to>
                                        <p:strVal val="visible"/>
                                      </p:to>
                                    </p:set>
                                    <p:animEffect transition="in" filter="wipe(left)">
                                      <p:cBhvr>
                                        <p:cTn id="75" dur="500"/>
                                        <p:tgtEl>
                                          <p:spTgt spid="224567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2245674"/>
                                        </p:tgtEl>
                                        <p:attrNameLst>
                                          <p:attrName>style.visibility</p:attrName>
                                        </p:attrNameLst>
                                      </p:cBhvr>
                                      <p:to>
                                        <p:strVal val="visible"/>
                                      </p:to>
                                    </p:set>
                                    <p:animEffect transition="in" filter="wipe(down)">
                                      <p:cBhvr>
                                        <p:cTn id="80" dur="500"/>
                                        <p:tgtEl>
                                          <p:spTgt spid="224567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2245672"/>
                                        </p:tgtEl>
                                        <p:attrNameLst>
                                          <p:attrName>style.visibility</p:attrName>
                                        </p:attrNameLst>
                                      </p:cBhvr>
                                      <p:to>
                                        <p:strVal val="visible"/>
                                      </p:to>
                                    </p:set>
                                    <p:animEffect transition="in" filter="wipe(up)">
                                      <p:cBhvr>
                                        <p:cTn id="85" dur="500"/>
                                        <p:tgtEl>
                                          <p:spTgt spid="224567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2245667"/>
                                        </p:tgtEl>
                                        <p:attrNameLst>
                                          <p:attrName>style.visibility</p:attrName>
                                        </p:attrNameLst>
                                      </p:cBhvr>
                                      <p:to>
                                        <p:strVal val="visible"/>
                                      </p:to>
                                    </p:set>
                                    <p:animEffect transition="in" filter="wipe(up)">
                                      <p:cBhvr>
                                        <p:cTn id="90" dur="500"/>
                                        <p:tgtEl>
                                          <p:spTgt spid="224566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245668"/>
                                        </p:tgtEl>
                                        <p:attrNameLst>
                                          <p:attrName>style.visibility</p:attrName>
                                        </p:attrNameLst>
                                      </p:cBhvr>
                                      <p:to>
                                        <p:strVal val="visible"/>
                                      </p:to>
                                    </p:set>
                                    <p:animEffect transition="in" filter="wipe(left)">
                                      <p:cBhvr>
                                        <p:cTn id="95" dur="500"/>
                                        <p:tgtEl>
                                          <p:spTgt spid="224566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2245671"/>
                                        </p:tgtEl>
                                        <p:attrNameLst>
                                          <p:attrName>style.visibility</p:attrName>
                                        </p:attrNameLst>
                                      </p:cBhvr>
                                      <p:to>
                                        <p:strVal val="visible"/>
                                      </p:to>
                                    </p:set>
                                    <p:animEffect transition="in" filter="wipe(up)">
                                      <p:cBhvr>
                                        <p:cTn id="100" dur="500"/>
                                        <p:tgtEl>
                                          <p:spTgt spid="224567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nodeType="click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down)">
                                      <p:cBhvr>
                                        <p:cTn id="105" dur="500"/>
                                        <p:tgtEl>
                                          <p:spTgt spid="5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wipe(up)">
                                      <p:cBhvr>
                                        <p:cTn id="110" dur="500"/>
                                        <p:tgtEl>
                                          <p:spTgt spid="5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wipe(down)">
                                      <p:cBhvr>
                                        <p:cTn id="115" dur="500"/>
                                        <p:tgtEl>
                                          <p:spTgt spid="53"/>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2245670"/>
                                        </p:tgtEl>
                                        <p:attrNameLst>
                                          <p:attrName>style.visibility</p:attrName>
                                        </p:attrNameLst>
                                      </p:cBhvr>
                                      <p:to>
                                        <p:strVal val="visible"/>
                                      </p:to>
                                    </p:set>
                                    <p:animEffect transition="in" filter="wipe(down)">
                                      <p:cBhvr>
                                        <p:cTn id="120" dur="500"/>
                                        <p:tgtEl>
                                          <p:spTgt spid="224567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5635" grpId="0" autoUpdateAnimBg="0"/>
      <p:bldP spid="2245664" grpId="0" build="p" autoUpdateAnimBg="0"/>
      <p:bldP spid="2245665" grpId="0" animBg="1"/>
      <p:bldP spid="2245666"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E70F9017-0A00-4223-926A-00D68AA504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28FA047-1491-4EA1-82EC-932980348F19}"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2248707" name="Text Box 3">
            <a:extLst>
              <a:ext uri="{FF2B5EF4-FFF2-40B4-BE49-F238E27FC236}">
                <a16:creationId xmlns:a16="http://schemas.microsoft.com/office/drawing/2014/main" id="{47BD6D1B-223C-43D0-B5D2-FB71A89A6FBA}"/>
              </a:ext>
            </a:extLst>
          </p:cNvPr>
          <p:cNvSpPr txBox="1">
            <a:spLocks noChangeArrowheads="1"/>
          </p:cNvSpPr>
          <p:nvPr/>
        </p:nvSpPr>
        <p:spPr bwMode="auto">
          <a:xfrm>
            <a:off x="0" y="42862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Euler circuit and paths in directed graphs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48708" name="Line 4">
            <a:extLst>
              <a:ext uri="{FF2B5EF4-FFF2-40B4-BE49-F238E27FC236}">
                <a16:creationId xmlns:a16="http://schemas.microsoft.com/office/drawing/2014/main" id="{362C009F-DFA6-4280-9B0E-EF700E4CD83B}"/>
              </a:ext>
            </a:extLst>
          </p:cNvPr>
          <p:cNvSpPr>
            <a:spLocks noChangeShapeType="1"/>
          </p:cNvSpPr>
          <p:nvPr/>
        </p:nvSpPr>
        <p:spPr bwMode="auto">
          <a:xfrm>
            <a:off x="0" y="857250"/>
            <a:ext cx="575786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09" name="Text Box 5">
            <a:extLst>
              <a:ext uri="{FF2B5EF4-FFF2-40B4-BE49-F238E27FC236}">
                <a16:creationId xmlns:a16="http://schemas.microsoft.com/office/drawing/2014/main" id="{C7A92CCA-D507-4B48-ADAE-3004FC047D67}"/>
              </a:ext>
            </a:extLst>
          </p:cNvPr>
          <p:cNvSpPr txBox="1">
            <a:spLocks noChangeArrowheads="1"/>
          </p:cNvSpPr>
          <p:nvPr/>
        </p:nvSpPr>
        <p:spPr bwMode="auto">
          <a:xfrm>
            <a:off x="0" y="1071563"/>
            <a:ext cx="87122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b="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 directed multigraph having no isolated vertices has an Euler circuit if and only if </a:t>
            </a:r>
          </a:p>
          <a:p>
            <a:pPr algn="just" eaLnBrk="1" hangingPunct="1"/>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the graph is weakly connected </a:t>
            </a:r>
          </a:p>
          <a:p>
            <a:pPr algn="just" eaLnBrk="1" hangingPunct="1"/>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the in-degree and out-degree of each vertex are equal.</a:t>
            </a:r>
          </a:p>
          <a:p>
            <a:pPr algn="just" eaLnBrk="1" hangingPunct="1"/>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b="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A directed multigraph having no isolated vertices has an Euler path but not an Euler circuit if and only if </a:t>
            </a:r>
          </a:p>
          <a:p>
            <a:pPr eaLnBrk="1" hangingPunct="1"/>
            <a:r>
              <a:rPr kumimoji="1" lang="en-US" altLang="zh-CN">
                <a:solidFill>
                  <a:srgbClr val="000000"/>
                </a:solidFill>
                <a:latin typeface="Times New Roman" panose="02020603050405020304" pitchFamily="18" charset="0"/>
                <a:ea typeface="宋体" panose="02010600030101010101" pitchFamily="2" charset="-122"/>
              </a:rPr>
              <a:t>             --  the graph is weakly connected </a:t>
            </a:r>
          </a:p>
          <a:p>
            <a:pPr eaLnBrk="1" hangingPunct="1"/>
            <a:r>
              <a:rPr kumimoji="1" lang="en-US" altLang="zh-CN">
                <a:solidFill>
                  <a:srgbClr val="000000"/>
                </a:solidFill>
                <a:latin typeface="Times New Roman" panose="02020603050405020304" pitchFamily="18" charset="0"/>
                <a:ea typeface="宋体" panose="02010600030101010101" pitchFamily="2" charset="-122"/>
              </a:rPr>
              <a:t>             --  the in-degree and out-degree of each vertex are equal for all but two vertices, one that has in-degree 1 larger than its out-degree and the other that has out-degree 1 larger than its in-degree. </a:t>
            </a:r>
          </a:p>
        </p:txBody>
      </p:sp>
      <p:sp>
        <p:nvSpPr>
          <p:cNvPr id="16390" name="Text Box 3">
            <a:extLst>
              <a:ext uri="{FF2B5EF4-FFF2-40B4-BE49-F238E27FC236}">
                <a16:creationId xmlns:a16="http://schemas.microsoft.com/office/drawing/2014/main" id="{C6521B7B-B06A-4A7B-8D60-418DD298B08B}"/>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8707"/>
                                        </p:tgtEl>
                                        <p:attrNameLst>
                                          <p:attrName>style.visibility</p:attrName>
                                        </p:attrNameLst>
                                      </p:cBhvr>
                                      <p:to>
                                        <p:strVal val="visible"/>
                                      </p:to>
                                    </p:set>
                                    <p:animEffect transition="in" filter="strips(downRight)">
                                      <p:cBhvr>
                                        <p:cTn id="7" dur="500"/>
                                        <p:tgtEl>
                                          <p:spTgt spid="224870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8708"/>
                                        </p:tgtEl>
                                        <p:attrNameLst>
                                          <p:attrName>style.visibility</p:attrName>
                                        </p:attrNameLst>
                                      </p:cBhvr>
                                      <p:to>
                                        <p:strVal val="visible"/>
                                      </p:to>
                                    </p:set>
                                    <p:animEffect transition="in" filter="wipe(left)">
                                      <p:cBhvr>
                                        <p:cTn id="11" dur="500"/>
                                        <p:tgtEl>
                                          <p:spTgt spid="22487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48709">
                                            <p:txEl>
                                              <p:pRg st="0" end="0"/>
                                            </p:txEl>
                                          </p:spTgt>
                                        </p:tgtEl>
                                        <p:attrNameLst>
                                          <p:attrName>style.visibility</p:attrName>
                                        </p:attrNameLst>
                                      </p:cBhvr>
                                      <p:to>
                                        <p:strVal val="visible"/>
                                      </p:to>
                                    </p:set>
                                    <p:animEffect transition="in" filter="wipe(left)">
                                      <p:cBhvr>
                                        <p:cTn id="16" dur="500"/>
                                        <p:tgtEl>
                                          <p:spTgt spid="2248709">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48709">
                                            <p:txEl>
                                              <p:pRg st="1" end="1"/>
                                            </p:txEl>
                                          </p:spTgt>
                                        </p:tgtEl>
                                        <p:attrNameLst>
                                          <p:attrName>style.visibility</p:attrName>
                                        </p:attrNameLst>
                                      </p:cBhvr>
                                      <p:to>
                                        <p:strVal val="visible"/>
                                      </p:to>
                                    </p:set>
                                    <p:animEffect transition="in" filter="wipe(left)">
                                      <p:cBhvr>
                                        <p:cTn id="21" dur="500"/>
                                        <p:tgtEl>
                                          <p:spTgt spid="2248709">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48709">
                                            <p:txEl>
                                              <p:pRg st="2" end="2"/>
                                            </p:txEl>
                                          </p:spTgt>
                                        </p:tgtEl>
                                        <p:attrNameLst>
                                          <p:attrName>style.visibility</p:attrName>
                                        </p:attrNameLst>
                                      </p:cBhvr>
                                      <p:to>
                                        <p:strVal val="visible"/>
                                      </p:to>
                                    </p:set>
                                    <p:animEffect transition="in" filter="wipe(left)">
                                      <p:cBhvr>
                                        <p:cTn id="26" dur="500"/>
                                        <p:tgtEl>
                                          <p:spTgt spid="2248709">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48709">
                                            <p:txEl>
                                              <p:pRg st="4" end="4"/>
                                            </p:txEl>
                                          </p:spTgt>
                                        </p:tgtEl>
                                        <p:attrNameLst>
                                          <p:attrName>style.visibility</p:attrName>
                                        </p:attrNameLst>
                                      </p:cBhvr>
                                      <p:to>
                                        <p:strVal val="visible"/>
                                      </p:to>
                                    </p:set>
                                    <p:animEffect transition="in" filter="wipe(left)">
                                      <p:cBhvr>
                                        <p:cTn id="31" dur="500"/>
                                        <p:tgtEl>
                                          <p:spTgt spid="2248709">
                                            <p:txEl>
                                              <p:pRg st="4" end="4"/>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8709">
                                            <p:txEl>
                                              <p:pRg st="5" end="5"/>
                                            </p:txEl>
                                          </p:spTgt>
                                        </p:tgtEl>
                                        <p:attrNameLst>
                                          <p:attrName>style.visibility</p:attrName>
                                        </p:attrNameLst>
                                      </p:cBhvr>
                                      <p:to>
                                        <p:strVal val="visible"/>
                                      </p:to>
                                    </p:set>
                                    <p:animEffect transition="in" filter="wipe(left)">
                                      <p:cBhvr>
                                        <p:cTn id="36" dur="500"/>
                                        <p:tgtEl>
                                          <p:spTgt spid="2248709">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48709">
                                            <p:txEl>
                                              <p:pRg st="6" end="6"/>
                                            </p:txEl>
                                          </p:spTgt>
                                        </p:tgtEl>
                                        <p:attrNameLst>
                                          <p:attrName>style.visibility</p:attrName>
                                        </p:attrNameLst>
                                      </p:cBhvr>
                                      <p:to>
                                        <p:strVal val="visible"/>
                                      </p:to>
                                    </p:set>
                                    <p:animEffect transition="in" filter="wipe(left)">
                                      <p:cBhvr>
                                        <p:cTn id="41" dur="500"/>
                                        <p:tgtEl>
                                          <p:spTgt spid="2248709">
                                            <p:txEl>
                                              <p:pRg st="6" end="6"/>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8707" grpId="0" autoUpdateAnimBg="0"/>
      <p:bldP spid="224870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a:extLst>
              <a:ext uri="{FF2B5EF4-FFF2-40B4-BE49-F238E27FC236}">
                <a16:creationId xmlns:a16="http://schemas.microsoft.com/office/drawing/2014/main" id="{F911E514-9326-43C9-8901-8EA642D92D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1E0951D-43D6-41CE-A3A8-1ED8942996DC}"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2249731" name="Text Box 3">
            <a:extLst>
              <a:ext uri="{FF2B5EF4-FFF2-40B4-BE49-F238E27FC236}">
                <a16:creationId xmlns:a16="http://schemas.microsoft.com/office/drawing/2014/main" id="{3D9DE250-DB8E-4A34-8A32-60360759D9F0}"/>
              </a:ext>
            </a:extLst>
          </p:cNvPr>
          <p:cNvSpPr txBox="1">
            <a:spLocks noChangeArrowheads="1"/>
          </p:cNvSpPr>
          <p:nvPr/>
        </p:nvSpPr>
        <p:spPr bwMode="auto">
          <a:xfrm>
            <a:off x="250825" y="5492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Determine whether the directed graph has an Euler path. Construct an Euler path if it exists.</a:t>
            </a:r>
          </a:p>
        </p:txBody>
      </p:sp>
      <p:grpSp>
        <p:nvGrpSpPr>
          <p:cNvPr id="2" name="Group 4">
            <a:extLst>
              <a:ext uri="{FF2B5EF4-FFF2-40B4-BE49-F238E27FC236}">
                <a16:creationId xmlns:a16="http://schemas.microsoft.com/office/drawing/2014/main" id="{DA56BA1D-C73E-4A09-8A5F-BAC3601C14C7}"/>
              </a:ext>
            </a:extLst>
          </p:cNvPr>
          <p:cNvGrpSpPr>
            <a:grpSpLocks/>
          </p:cNvGrpSpPr>
          <p:nvPr/>
        </p:nvGrpSpPr>
        <p:grpSpPr bwMode="auto">
          <a:xfrm>
            <a:off x="2700338" y="1196975"/>
            <a:ext cx="3509962" cy="2243138"/>
            <a:chOff x="1701" y="1207"/>
            <a:chExt cx="2211" cy="1413"/>
          </a:xfrm>
        </p:grpSpPr>
        <p:sp>
          <p:nvSpPr>
            <p:cNvPr id="17442" name="Text Box 5">
              <a:extLst>
                <a:ext uri="{FF2B5EF4-FFF2-40B4-BE49-F238E27FC236}">
                  <a16:creationId xmlns:a16="http://schemas.microsoft.com/office/drawing/2014/main" id="{DAD37FE2-16B0-479F-8BBB-89FE95C90C98}"/>
                </a:ext>
              </a:extLst>
            </p:cNvPr>
            <p:cNvSpPr txBox="1">
              <a:spLocks noChangeArrowheads="1"/>
            </p:cNvSpPr>
            <p:nvPr/>
          </p:nvSpPr>
          <p:spPr bwMode="auto">
            <a:xfrm>
              <a:off x="1746" y="1207"/>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a</a:t>
              </a:r>
            </a:p>
          </p:txBody>
        </p:sp>
        <p:cxnSp>
          <p:nvCxnSpPr>
            <p:cNvPr id="17443" name="AutoShape 6">
              <a:extLst>
                <a:ext uri="{FF2B5EF4-FFF2-40B4-BE49-F238E27FC236}">
                  <a16:creationId xmlns:a16="http://schemas.microsoft.com/office/drawing/2014/main" id="{B9DF0AF8-BC9E-4F3C-AA91-6EC4F09253A3}"/>
                </a:ext>
              </a:extLst>
            </p:cNvPr>
            <p:cNvCxnSpPr>
              <a:cxnSpLocks noChangeShapeType="1"/>
            </p:cNvCxnSpPr>
            <p:nvPr/>
          </p:nvCxnSpPr>
          <p:spPr bwMode="auto">
            <a:xfrm>
              <a:off x="2075" y="1494"/>
              <a:ext cx="0" cy="864"/>
            </a:xfrm>
            <a:prstGeom prst="straightConnector1">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cxnSp>
          <p:nvCxnSpPr>
            <p:cNvPr id="17444" name="AutoShape 7">
              <a:extLst>
                <a:ext uri="{FF2B5EF4-FFF2-40B4-BE49-F238E27FC236}">
                  <a16:creationId xmlns:a16="http://schemas.microsoft.com/office/drawing/2014/main" id="{701DC8A0-4E63-482D-8924-6A236C112B1F}"/>
                </a:ext>
              </a:extLst>
            </p:cNvPr>
            <p:cNvCxnSpPr>
              <a:cxnSpLocks noChangeShapeType="1"/>
            </p:cNvCxnSpPr>
            <p:nvPr/>
          </p:nvCxnSpPr>
          <p:spPr bwMode="auto">
            <a:xfrm flipH="1">
              <a:off x="2123" y="1446"/>
              <a:ext cx="1344" cy="0"/>
            </a:xfrm>
            <a:prstGeom prst="straightConnector1">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cxnSp>
          <p:nvCxnSpPr>
            <p:cNvPr id="17445" name="AutoShape 8">
              <a:extLst>
                <a:ext uri="{FF2B5EF4-FFF2-40B4-BE49-F238E27FC236}">
                  <a16:creationId xmlns:a16="http://schemas.microsoft.com/office/drawing/2014/main" id="{5E443A9A-EBBB-466A-9F62-17FAAB425E1E}"/>
                </a:ext>
              </a:extLst>
            </p:cNvPr>
            <p:cNvCxnSpPr>
              <a:cxnSpLocks noChangeShapeType="1"/>
            </p:cNvCxnSpPr>
            <p:nvPr/>
          </p:nvCxnSpPr>
          <p:spPr bwMode="auto">
            <a:xfrm flipH="1">
              <a:off x="2100" y="1461"/>
              <a:ext cx="1372" cy="892"/>
            </a:xfrm>
            <a:prstGeom prst="straightConnector1">
              <a:avLst/>
            </a:prstGeom>
            <a:noFill/>
            <a:ln w="28575">
              <a:solidFill>
                <a:srgbClr val="4D4D4D"/>
              </a:solidFill>
              <a:round/>
              <a:headEnd/>
              <a:tailEnd type="arrow" w="med" len="med"/>
            </a:ln>
            <a:extLst>
              <a:ext uri="{909E8E84-426E-40DD-AFC4-6F175D3DCCD1}">
                <a14:hiddenFill xmlns:a14="http://schemas.microsoft.com/office/drawing/2010/main">
                  <a:noFill/>
                </a14:hiddenFill>
              </a:ext>
            </a:extLst>
          </p:spPr>
        </p:cxnSp>
        <p:cxnSp>
          <p:nvCxnSpPr>
            <p:cNvPr id="17446" name="AutoShape 9">
              <a:extLst>
                <a:ext uri="{FF2B5EF4-FFF2-40B4-BE49-F238E27FC236}">
                  <a16:creationId xmlns:a16="http://schemas.microsoft.com/office/drawing/2014/main" id="{DAE5FE1B-C43A-4E3C-9C70-58A1101B47DB}"/>
                </a:ext>
              </a:extLst>
            </p:cNvPr>
            <p:cNvCxnSpPr>
              <a:cxnSpLocks noChangeShapeType="1"/>
            </p:cNvCxnSpPr>
            <p:nvPr/>
          </p:nvCxnSpPr>
          <p:spPr bwMode="auto">
            <a:xfrm flipH="1" flipV="1">
              <a:off x="2143" y="1480"/>
              <a:ext cx="1372" cy="892"/>
            </a:xfrm>
            <a:prstGeom prst="straightConnector1">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sp>
          <p:nvSpPr>
            <p:cNvPr id="17447" name="AutoShape 10">
              <a:extLst>
                <a:ext uri="{FF2B5EF4-FFF2-40B4-BE49-F238E27FC236}">
                  <a16:creationId xmlns:a16="http://schemas.microsoft.com/office/drawing/2014/main" id="{DE5BF982-BB2C-4DC4-B8DD-D77AD52B80FE}"/>
                </a:ext>
              </a:extLst>
            </p:cNvPr>
            <p:cNvSpPr>
              <a:spLocks noChangeArrowheads="1"/>
            </p:cNvSpPr>
            <p:nvPr/>
          </p:nvSpPr>
          <p:spPr bwMode="auto">
            <a:xfrm>
              <a:off x="3488" y="1398"/>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448" name="AutoShape 11">
              <a:extLst>
                <a:ext uri="{FF2B5EF4-FFF2-40B4-BE49-F238E27FC236}">
                  <a16:creationId xmlns:a16="http://schemas.microsoft.com/office/drawing/2014/main" id="{F834EF31-34AC-45CC-882F-B0CCAEE33524}"/>
                </a:ext>
              </a:extLst>
            </p:cNvPr>
            <p:cNvSpPr>
              <a:spLocks noChangeArrowheads="1"/>
            </p:cNvSpPr>
            <p:nvPr/>
          </p:nvSpPr>
          <p:spPr bwMode="auto">
            <a:xfrm>
              <a:off x="2018" y="1389"/>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449" name="AutoShape 12">
              <a:extLst>
                <a:ext uri="{FF2B5EF4-FFF2-40B4-BE49-F238E27FC236}">
                  <a16:creationId xmlns:a16="http://schemas.microsoft.com/office/drawing/2014/main" id="{6D68AA41-38F6-4EBF-BF2E-18DAED1F4C70}"/>
                </a:ext>
              </a:extLst>
            </p:cNvPr>
            <p:cNvSpPr>
              <a:spLocks noChangeArrowheads="1"/>
            </p:cNvSpPr>
            <p:nvPr/>
          </p:nvSpPr>
          <p:spPr bwMode="auto">
            <a:xfrm>
              <a:off x="2018" y="2341"/>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450" name="AutoShape 13">
              <a:extLst>
                <a:ext uri="{FF2B5EF4-FFF2-40B4-BE49-F238E27FC236}">
                  <a16:creationId xmlns:a16="http://schemas.microsoft.com/office/drawing/2014/main" id="{14D46D43-1831-4C3C-8783-CA0AB7DDB2C2}"/>
                </a:ext>
              </a:extLst>
            </p:cNvPr>
            <p:cNvSpPr>
              <a:spLocks noChangeArrowheads="1"/>
            </p:cNvSpPr>
            <p:nvPr/>
          </p:nvSpPr>
          <p:spPr bwMode="auto">
            <a:xfrm>
              <a:off x="3506" y="238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7451" name="AutoShape 14">
              <a:extLst>
                <a:ext uri="{FF2B5EF4-FFF2-40B4-BE49-F238E27FC236}">
                  <a16:creationId xmlns:a16="http://schemas.microsoft.com/office/drawing/2014/main" id="{A2CAFE0D-93C7-4534-8C25-901844B862A9}"/>
                </a:ext>
              </a:extLst>
            </p:cNvPr>
            <p:cNvCxnSpPr>
              <a:cxnSpLocks noChangeShapeType="1"/>
              <a:stCxn id="17449" idx="5"/>
              <a:endCxn id="17450" idx="4"/>
            </p:cNvCxnSpPr>
            <p:nvPr/>
          </p:nvCxnSpPr>
          <p:spPr bwMode="auto">
            <a:xfrm rot="16200000" flipH="1">
              <a:off x="2797" y="1726"/>
              <a:ext cx="59" cy="1454"/>
            </a:xfrm>
            <a:prstGeom prst="curvedConnector3">
              <a:avLst>
                <a:gd name="adj1" fmla="val 344069"/>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cxnSp>
          <p:nvCxnSpPr>
            <p:cNvPr id="17452" name="AutoShape 15">
              <a:extLst>
                <a:ext uri="{FF2B5EF4-FFF2-40B4-BE49-F238E27FC236}">
                  <a16:creationId xmlns:a16="http://schemas.microsoft.com/office/drawing/2014/main" id="{92CC1577-3BF3-44A9-AE28-E0560F7B2BED}"/>
                </a:ext>
              </a:extLst>
            </p:cNvPr>
            <p:cNvCxnSpPr>
              <a:cxnSpLocks noChangeShapeType="1"/>
            </p:cNvCxnSpPr>
            <p:nvPr/>
          </p:nvCxnSpPr>
          <p:spPr bwMode="auto">
            <a:xfrm rot="16200000" flipH="1">
              <a:off x="2811" y="1730"/>
              <a:ext cx="14" cy="1418"/>
            </a:xfrm>
            <a:prstGeom prst="curvedConnector3">
              <a:avLst>
                <a:gd name="adj1" fmla="val -1364287"/>
              </a:avLst>
            </a:prstGeom>
            <a:noFill/>
            <a:ln w="28575">
              <a:solidFill>
                <a:srgbClr val="4D4D4D"/>
              </a:solidFill>
              <a:round/>
              <a:headEnd/>
              <a:tailEnd type="arrow" w="med" len="med"/>
            </a:ln>
            <a:extLst>
              <a:ext uri="{909E8E84-426E-40DD-AFC4-6F175D3DCCD1}">
                <a14:hiddenFill xmlns:a14="http://schemas.microsoft.com/office/drawing/2010/main">
                  <a:noFill/>
                </a14:hiddenFill>
              </a:ext>
            </a:extLst>
          </p:spPr>
        </p:cxnSp>
        <p:cxnSp>
          <p:nvCxnSpPr>
            <p:cNvPr id="17453" name="AutoShape 16">
              <a:extLst>
                <a:ext uri="{FF2B5EF4-FFF2-40B4-BE49-F238E27FC236}">
                  <a16:creationId xmlns:a16="http://schemas.microsoft.com/office/drawing/2014/main" id="{2A31B026-B8E4-4A28-963C-59C10760DB5B}"/>
                </a:ext>
              </a:extLst>
            </p:cNvPr>
            <p:cNvCxnSpPr>
              <a:cxnSpLocks noChangeShapeType="1"/>
            </p:cNvCxnSpPr>
            <p:nvPr/>
          </p:nvCxnSpPr>
          <p:spPr bwMode="auto">
            <a:xfrm flipV="1">
              <a:off x="3560" y="1525"/>
              <a:ext cx="1" cy="943"/>
            </a:xfrm>
            <a:prstGeom prst="curvedConnector3">
              <a:avLst>
                <a:gd name="adj1" fmla="val 23500009"/>
              </a:avLst>
            </a:prstGeom>
            <a:noFill/>
            <a:ln w="28575">
              <a:solidFill>
                <a:srgbClr val="4D4D4D"/>
              </a:solidFill>
              <a:round/>
              <a:headEnd/>
              <a:tailEnd type="arrow" w="med" len="med"/>
            </a:ln>
            <a:extLst>
              <a:ext uri="{909E8E84-426E-40DD-AFC4-6F175D3DCCD1}">
                <a14:hiddenFill xmlns:a14="http://schemas.microsoft.com/office/drawing/2010/main">
                  <a:noFill/>
                </a14:hiddenFill>
              </a:ext>
            </a:extLst>
          </p:spPr>
        </p:cxnSp>
        <p:cxnSp>
          <p:nvCxnSpPr>
            <p:cNvPr id="17454" name="AutoShape 17">
              <a:extLst>
                <a:ext uri="{FF2B5EF4-FFF2-40B4-BE49-F238E27FC236}">
                  <a16:creationId xmlns:a16="http://schemas.microsoft.com/office/drawing/2014/main" id="{07677EB9-9282-4000-8C1B-8ED50B34ED0F}"/>
                </a:ext>
              </a:extLst>
            </p:cNvPr>
            <p:cNvCxnSpPr>
              <a:cxnSpLocks noChangeShapeType="1"/>
              <a:stCxn id="17450" idx="0"/>
              <a:endCxn id="17447" idx="4"/>
            </p:cNvCxnSpPr>
            <p:nvPr/>
          </p:nvCxnSpPr>
          <p:spPr bwMode="auto">
            <a:xfrm rot="5400000" flipH="1">
              <a:off x="3099" y="1931"/>
              <a:ext cx="892" cy="18"/>
            </a:xfrm>
            <a:prstGeom prst="curvedConnector3">
              <a:avLst>
                <a:gd name="adj1" fmla="val 50000"/>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sp>
          <p:nvSpPr>
            <p:cNvPr id="17455" name="Text Box 18">
              <a:extLst>
                <a:ext uri="{FF2B5EF4-FFF2-40B4-BE49-F238E27FC236}">
                  <a16:creationId xmlns:a16="http://schemas.microsoft.com/office/drawing/2014/main" id="{833706FE-A904-4592-8405-0B883727AE86}"/>
                </a:ext>
              </a:extLst>
            </p:cNvPr>
            <p:cNvSpPr txBox="1">
              <a:spLocks noChangeArrowheads="1"/>
            </p:cNvSpPr>
            <p:nvPr/>
          </p:nvSpPr>
          <p:spPr bwMode="auto">
            <a:xfrm>
              <a:off x="1701" y="229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c</a:t>
              </a:r>
            </a:p>
          </p:txBody>
        </p:sp>
        <p:sp>
          <p:nvSpPr>
            <p:cNvPr id="17456" name="Text Box 19">
              <a:extLst>
                <a:ext uri="{FF2B5EF4-FFF2-40B4-BE49-F238E27FC236}">
                  <a16:creationId xmlns:a16="http://schemas.microsoft.com/office/drawing/2014/main" id="{AE2DB944-514B-47FB-A8F0-6C30D07FD305}"/>
                </a:ext>
              </a:extLst>
            </p:cNvPr>
            <p:cNvSpPr txBox="1">
              <a:spLocks noChangeArrowheads="1"/>
            </p:cNvSpPr>
            <p:nvPr/>
          </p:nvSpPr>
          <p:spPr bwMode="auto">
            <a:xfrm>
              <a:off x="3651" y="1253"/>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b</a:t>
              </a:r>
            </a:p>
          </p:txBody>
        </p:sp>
        <p:sp>
          <p:nvSpPr>
            <p:cNvPr id="17457" name="Text Box 20">
              <a:extLst>
                <a:ext uri="{FF2B5EF4-FFF2-40B4-BE49-F238E27FC236}">
                  <a16:creationId xmlns:a16="http://schemas.microsoft.com/office/drawing/2014/main" id="{31719A50-F5A8-468A-806A-278B95882386}"/>
                </a:ext>
              </a:extLst>
            </p:cNvPr>
            <p:cNvSpPr txBox="1">
              <a:spLocks noChangeArrowheads="1"/>
            </p:cNvSpPr>
            <p:nvPr/>
          </p:nvSpPr>
          <p:spPr bwMode="auto">
            <a:xfrm>
              <a:off x="3696" y="2432"/>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d</a:t>
              </a:r>
            </a:p>
          </p:txBody>
        </p:sp>
      </p:grpSp>
      <p:graphicFrame>
        <p:nvGraphicFramePr>
          <p:cNvPr id="2249749" name="Group 21">
            <a:extLst>
              <a:ext uri="{FF2B5EF4-FFF2-40B4-BE49-F238E27FC236}">
                <a16:creationId xmlns:a16="http://schemas.microsoft.com/office/drawing/2014/main" id="{90D679CE-4D45-48BF-91E8-BE42829A26C2}"/>
              </a:ext>
            </a:extLst>
          </p:cNvPr>
          <p:cNvGraphicFramePr>
            <a:graphicFrameLocks noGrp="1"/>
          </p:cNvGraphicFramePr>
          <p:nvPr/>
        </p:nvGraphicFramePr>
        <p:xfrm>
          <a:off x="2268538" y="3644900"/>
          <a:ext cx="4440237" cy="2016131"/>
        </p:xfrm>
        <a:graphic>
          <a:graphicData uri="http://schemas.openxmlformats.org/drawingml/2006/table">
            <a:tbl>
              <a:tblPr/>
              <a:tblGrid>
                <a:gridCol w="1479550">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479550">
                  <a:extLst>
                    <a:ext uri="{9D8B030D-6E8A-4147-A177-3AD203B41FA5}">
                      <a16:colId xmlns:a16="http://schemas.microsoft.com/office/drawing/2014/main" val="20002"/>
                    </a:ext>
                  </a:extLst>
                </a:gridCol>
              </a:tblGrid>
              <a:tr h="431451">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a</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b</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c</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d</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49775" name="Text Box 47">
            <a:extLst>
              <a:ext uri="{FF2B5EF4-FFF2-40B4-BE49-F238E27FC236}">
                <a16:creationId xmlns:a16="http://schemas.microsoft.com/office/drawing/2014/main" id="{2CB2A270-9FAA-4BF5-A0BB-FC88249D2A99}"/>
              </a:ext>
            </a:extLst>
          </p:cNvPr>
          <p:cNvSpPr txBox="1">
            <a:spLocks noChangeArrowheads="1"/>
          </p:cNvSpPr>
          <p:nvPr/>
        </p:nvSpPr>
        <p:spPr bwMode="auto">
          <a:xfrm>
            <a:off x="611188" y="5853113"/>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directed graph has an Euler path.</a:t>
            </a:r>
          </a:p>
        </p:txBody>
      </p:sp>
      <p:sp>
        <p:nvSpPr>
          <p:cNvPr id="2249776" name="Text Box 48">
            <a:extLst>
              <a:ext uri="{FF2B5EF4-FFF2-40B4-BE49-F238E27FC236}">
                <a16:creationId xmlns:a16="http://schemas.microsoft.com/office/drawing/2014/main" id="{1FBB79E4-5526-449B-A829-6C1721B445EE}"/>
              </a:ext>
            </a:extLst>
          </p:cNvPr>
          <p:cNvSpPr txBox="1">
            <a:spLocks noChangeArrowheads="1"/>
          </p:cNvSpPr>
          <p:nvPr/>
        </p:nvSpPr>
        <p:spPr bwMode="auto">
          <a:xfrm>
            <a:off x="539750" y="34766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p:txBody>
      </p:sp>
      <p:sp>
        <p:nvSpPr>
          <p:cNvPr id="17441" name="Text Box 3">
            <a:extLst>
              <a:ext uri="{FF2B5EF4-FFF2-40B4-BE49-F238E27FC236}">
                <a16:creationId xmlns:a16="http://schemas.microsoft.com/office/drawing/2014/main" id="{E188A472-7FD5-4221-8512-072AE4BF76A3}"/>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9731"/>
                                        </p:tgtEl>
                                        <p:attrNameLst>
                                          <p:attrName>style.visibility</p:attrName>
                                        </p:attrNameLst>
                                      </p:cBhvr>
                                      <p:to>
                                        <p:strVal val="visible"/>
                                      </p:to>
                                    </p:set>
                                    <p:animEffect transition="in" filter="wipe(left)">
                                      <p:cBhvr>
                                        <p:cTn id="7" dur="500"/>
                                        <p:tgtEl>
                                          <p:spTgt spid="2249731"/>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9776"/>
                                        </p:tgtEl>
                                        <p:attrNameLst>
                                          <p:attrName>style.visibility</p:attrName>
                                        </p:attrNameLst>
                                      </p:cBhvr>
                                      <p:to>
                                        <p:strVal val="visible"/>
                                      </p:to>
                                    </p:set>
                                    <p:animEffect transition="in" filter="wipe(left)">
                                      <p:cBhvr>
                                        <p:cTn id="17" dur="500"/>
                                        <p:tgtEl>
                                          <p:spTgt spid="22497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49749"/>
                                        </p:tgtEl>
                                        <p:attrNameLst>
                                          <p:attrName>style.visibility</p:attrName>
                                        </p:attrNameLst>
                                      </p:cBhvr>
                                      <p:to>
                                        <p:strVal val="visible"/>
                                      </p:to>
                                    </p:set>
                                    <p:animEffect transition="in" filter="box(in)">
                                      <p:cBhvr>
                                        <p:cTn id="22" dur="500"/>
                                        <p:tgtEl>
                                          <p:spTgt spid="2249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9775"/>
                                        </p:tgtEl>
                                        <p:attrNameLst>
                                          <p:attrName>style.visibility</p:attrName>
                                        </p:attrNameLst>
                                      </p:cBhvr>
                                      <p:to>
                                        <p:strVal val="visible"/>
                                      </p:to>
                                    </p:set>
                                    <p:animEffect transition="in" filter="wipe(left)">
                                      <p:cBhvr>
                                        <p:cTn id="27" dur="500"/>
                                        <p:tgtEl>
                                          <p:spTgt spid="2249775"/>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9731" grpId="0" autoUpdateAnimBg="0"/>
      <p:bldP spid="2249775" grpId="0" autoUpdateAnimBg="0"/>
      <p:bldP spid="2249776" grpId="0"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1893</Words>
  <Application>Microsoft Office PowerPoint</Application>
  <PresentationFormat>全屏显示(4:3)</PresentationFormat>
  <Paragraphs>271</Paragraphs>
  <Slides>25</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6" baseType="lpstr">
      <vt:lpstr>cajcd fnta1</vt:lpstr>
      <vt:lpstr>Monotype Sorts</vt:lpstr>
      <vt:lpstr>楷体_GB2312</vt:lpstr>
      <vt:lpstr>宋体</vt:lpstr>
      <vt:lpstr>Arial</vt:lpstr>
      <vt:lpstr>Symbol</vt:lpstr>
      <vt:lpstr>Times New Roman</vt:lpstr>
      <vt:lpstr>Wingdings</vt:lpstr>
      <vt:lpstr>Double Lines</vt:lpstr>
      <vt:lpstr>Clip</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2022-05-13T09:13:38Z</dcterms:created>
  <dcterms:modified xsi:type="dcterms:W3CDTF">2022-05-13T09:38:59Z</dcterms:modified>
</cp:coreProperties>
</file>