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4"/>
  </p:notesMasterIdLst>
  <p:handoutMasterIdLst>
    <p:handoutMasterId r:id="rId25"/>
  </p:handoutMasterIdLst>
  <p:sldIdLst>
    <p:sldId id="497" r:id="rId2"/>
    <p:sldId id="474" r:id="rId3"/>
    <p:sldId id="505" r:id="rId4"/>
    <p:sldId id="475" r:id="rId5"/>
    <p:sldId id="476" r:id="rId6"/>
    <p:sldId id="477" r:id="rId7"/>
    <p:sldId id="478" r:id="rId8"/>
    <p:sldId id="479" r:id="rId9"/>
    <p:sldId id="480" r:id="rId10"/>
    <p:sldId id="506" r:id="rId11"/>
    <p:sldId id="482" r:id="rId12"/>
    <p:sldId id="483" r:id="rId13"/>
    <p:sldId id="484" r:id="rId14"/>
    <p:sldId id="485" r:id="rId15"/>
    <p:sldId id="499" r:id="rId16"/>
    <p:sldId id="500" r:id="rId17"/>
    <p:sldId id="503" r:id="rId18"/>
    <p:sldId id="502" r:id="rId19"/>
    <p:sldId id="501" r:id="rId20"/>
    <p:sldId id="504" r:id="rId21"/>
    <p:sldId id="508" r:id="rId22"/>
    <p:sldId id="507" r:id="rId23"/>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3333FF"/>
    <a:srgbClr val="9933FF"/>
    <a:srgbClr val="FF66CC"/>
    <a:srgbClr val="FFFF00"/>
    <a:srgbClr val="FFFF99"/>
    <a:srgbClr val="FF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8" autoAdjust="0"/>
    <p:restoredTop sz="72348" autoAdjust="0"/>
  </p:normalViewPr>
  <p:slideViewPr>
    <p:cSldViewPr>
      <p:cViewPr varScale="1">
        <p:scale>
          <a:sx n="63" d="100"/>
          <a:sy n="63" d="100"/>
        </p:scale>
        <p:origin x="176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36"/>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7DBB5F2-7D90-490B-8540-9A2A208160B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61AB0B48-B05B-4BE6-88AB-CEE3ADD4076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CA0F00A3-D20F-445F-95B0-F58BDE365255}"/>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9510D9BE-9DF0-493A-BA27-57AE29EE6FD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E62C96A0-5473-43E1-9693-07D2B7717EA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562612C0-583C-414D-8410-3D34D2EA7FE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smtClean="0">
                <a:latin typeface="Arial" panose="020B0604020202020204" pitchFamily="34" charset="0"/>
                <a:ea typeface="宋体" panose="02010600030101010101" pitchFamily="2" charset="-122"/>
              </a:defRPr>
            </a:lvl1pPr>
          </a:lstStyle>
          <a:p>
            <a:pPr>
              <a:defRPr/>
            </a:pPr>
            <a:fld id="{45CA8611-0BE4-46DA-8EBE-BF118E64855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454B469-EB99-4BFC-97B0-75F1954546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702E32B-AB13-4B0C-8C1E-753A1E4724ED}" type="slidenum">
              <a:rPr lang="zh-CN" altLang="en-US" sz="1000" b="0">
                <a:latin typeface="Arial" panose="020B0604020202020204" pitchFamily="34" charset="0"/>
                <a:ea typeface="宋体" panose="02010600030101010101" pitchFamily="2" charset="-122"/>
              </a:rPr>
              <a:pPr/>
              <a:t>1</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784447C0-F134-4E34-8C26-DB276E1A3A60}"/>
              </a:ext>
            </a:extLst>
          </p:cNvPr>
          <p:cNvSpPr>
            <a:spLocks noGrp="1" noRot="1" noChangeAspect="1" noChangeArrowheads="1" noTextEdit="1"/>
          </p:cNvSpPr>
          <p:nvPr>
            <p:ph type="sldImg"/>
          </p:nvPr>
        </p:nvSpPr>
        <p:spPr>
          <a:xfrm>
            <a:off x="1143000" y="685800"/>
            <a:ext cx="4572000" cy="3429000"/>
          </a:xfrm>
          <a:ln/>
        </p:spPr>
      </p:sp>
      <p:sp>
        <p:nvSpPr>
          <p:cNvPr id="5124" name="Rectangle 3">
            <a:extLst>
              <a:ext uri="{FF2B5EF4-FFF2-40B4-BE49-F238E27FC236}">
                <a16:creationId xmlns:a16="http://schemas.microsoft.com/office/drawing/2014/main" id="{6951A0A7-2B59-4573-BC2B-82ACD091582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5D8C861-4C48-4AC6-8B50-979BE72D46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3ACDE9D-E903-4800-B687-149DE0AF1F38}" type="slidenum">
              <a:rPr lang="zh-CN" altLang="en-US" sz="1000" b="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76038FFA-87BB-4D14-ABAF-248FD2D8BA4D}"/>
              </a:ext>
            </a:extLst>
          </p:cNvPr>
          <p:cNvSpPr>
            <a:spLocks noGrp="1" noRot="1" noChangeAspect="1" noChangeArrowheads="1" noTextEdit="1"/>
          </p:cNvSpPr>
          <p:nvPr>
            <p:ph type="sldImg"/>
          </p:nvPr>
        </p:nvSpPr>
        <p:spPr>
          <a:xfrm>
            <a:off x="1143000" y="685800"/>
            <a:ext cx="4572000" cy="3429000"/>
          </a:xfrm>
          <a:ln/>
        </p:spPr>
      </p:sp>
      <p:sp>
        <p:nvSpPr>
          <p:cNvPr id="23556" name="Rectangle 3">
            <a:extLst>
              <a:ext uri="{FF2B5EF4-FFF2-40B4-BE49-F238E27FC236}">
                <a16:creationId xmlns:a16="http://schemas.microsoft.com/office/drawing/2014/main" id="{ACBF60B9-3021-418D-A5E4-076BD342592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04D68D8-5F78-4290-AC45-3A6FED30CF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A5D785E-DE2C-4A8A-8751-F32A949F2FC6}" type="slidenum">
              <a:rPr lang="zh-CN" altLang="en-US" sz="1000" b="0">
                <a:latin typeface="Arial" panose="020B0604020202020204" pitchFamily="34" charset="0"/>
                <a:ea typeface="宋体" panose="02010600030101010101" pitchFamily="2" charset="-122"/>
              </a:rPr>
              <a:pPr/>
              <a:t>11</a:t>
            </a:fld>
            <a:endParaRPr lang="en-US" altLang="zh-CN" sz="10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A60D9D15-DB11-4ED1-8099-AED154A1A545}"/>
              </a:ext>
            </a:extLst>
          </p:cNvPr>
          <p:cNvSpPr>
            <a:spLocks noGrp="1" noRot="1" noChangeAspect="1" noChangeArrowheads="1" noTextEdit="1"/>
          </p:cNvSpPr>
          <p:nvPr>
            <p:ph type="sldImg"/>
          </p:nvPr>
        </p:nvSpPr>
        <p:spPr>
          <a:xfrm>
            <a:off x="1143000" y="685800"/>
            <a:ext cx="4572000" cy="3429000"/>
          </a:xfrm>
          <a:ln/>
        </p:spPr>
      </p:sp>
      <p:sp>
        <p:nvSpPr>
          <p:cNvPr id="25604" name="Rectangle 3">
            <a:extLst>
              <a:ext uri="{FF2B5EF4-FFF2-40B4-BE49-F238E27FC236}">
                <a16:creationId xmlns:a16="http://schemas.microsoft.com/office/drawing/2014/main" id="{2E5AD860-0E11-49A7-AB20-6C34AAF5B7E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20D541A-EEC2-4BD2-A624-F6B32DB14C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2F7DCA7-4C53-4177-B120-EB0336A2E4AF}" type="slidenum">
              <a:rPr lang="zh-CN" altLang="en-US" sz="1000" b="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D1DEABAF-B8FC-47AF-8633-BE842D495BCB}"/>
              </a:ext>
            </a:extLst>
          </p:cNvPr>
          <p:cNvSpPr>
            <a:spLocks noGrp="1" noRot="1" noChangeAspect="1" noChangeArrowheads="1" noTextEdit="1"/>
          </p:cNvSpPr>
          <p:nvPr>
            <p:ph type="sldImg"/>
          </p:nvPr>
        </p:nvSpPr>
        <p:spPr>
          <a:xfrm>
            <a:off x="1143000" y="685800"/>
            <a:ext cx="4572000" cy="3429000"/>
          </a:xfrm>
          <a:ln/>
        </p:spPr>
      </p:sp>
      <p:sp>
        <p:nvSpPr>
          <p:cNvPr id="27652" name="Rectangle 3">
            <a:extLst>
              <a:ext uri="{FF2B5EF4-FFF2-40B4-BE49-F238E27FC236}">
                <a16:creationId xmlns:a16="http://schemas.microsoft.com/office/drawing/2014/main" id="{1812E6F7-A76C-4B92-8CB9-D75F1852E47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74C0AC-7BD5-4CDF-8170-2C50573D93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D72E640-54FC-40DB-84D3-DAF6045DAD31}" type="slidenum">
              <a:rPr lang="zh-CN" altLang="en-US" sz="1000" b="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D061D958-C9A7-4A64-827D-D640383A767D}"/>
              </a:ext>
            </a:extLst>
          </p:cNvPr>
          <p:cNvSpPr>
            <a:spLocks noGrp="1" noRot="1" noChangeAspect="1" noChangeArrowheads="1" noTextEdit="1"/>
          </p:cNvSpPr>
          <p:nvPr>
            <p:ph type="sldImg"/>
          </p:nvPr>
        </p:nvSpPr>
        <p:spPr>
          <a:xfrm>
            <a:off x="1143000" y="685800"/>
            <a:ext cx="4572000" cy="3429000"/>
          </a:xfrm>
          <a:ln/>
        </p:spPr>
      </p:sp>
      <p:sp>
        <p:nvSpPr>
          <p:cNvPr id="29700" name="Rectangle 3">
            <a:extLst>
              <a:ext uri="{FF2B5EF4-FFF2-40B4-BE49-F238E27FC236}">
                <a16:creationId xmlns:a16="http://schemas.microsoft.com/office/drawing/2014/main" id="{691194CB-FACB-43F3-B7EF-19085788174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DD27800-2788-43AA-852B-5C952C4FC7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C2A8EF8-68C1-469B-BEC6-AD9D988152E1}" type="slidenum">
              <a:rPr lang="zh-CN" altLang="en-US" sz="1000" b="0">
                <a:latin typeface="Arial" panose="020B0604020202020204" pitchFamily="34" charset="0"/>
                <a:ea typeface="宋体" panose="02010600030101010101" pitchFamily="2" charset="-122"/>
              </a:rPr>
              <a:pPr/>
              <a:t>14</a:t>
            </a:fld>
            <a:endParaRPr lang="en-US" altLang="zh-CN" sz="1000" b="0">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8AA07DB1-3AAA-4A41-85FB-8BADDA56FE41}"/>
              </a:ext>
            </a:extLst>
          </p:cNvPr>
          <p:cNvSpPr>
            <a:spLocks noGrp="1" noRot="1" noChangeAspect="1" noChangeArrowheads="1" noTextEdit="1"/>
          </p:cNvSpPr>
          <p:nvPr>
            <p:ph type="sldImg"/>
          </p:nvPr>
        </p:nvSpPr>
        <p:spPr>
          <a:xfrm>
            <a:off x="1143000" y="685800"/>
            <a:ext cx="4572000" cy="3429000"/>
          </a:xfrm>
          <a:ln/>
        </p:spPr>
      </p:sp>
      <p:sp>
        <p:nvSpPr>
          <p:cNvPr id="31748" name="Rectangle 3">
            <a:extLst>
              <a:ext uri="{FF2B5EF4-FFF2-40B4-BE49-F238E27FC236}">
                <a16:creationId xmlns:a16="http://schemas.microsoft.com/office/drawing/2014/main" id="{74694C9B-B7B7-4105-B45F-4598346C57E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865FEA8-B931-4F67-958B-BAEEAF9520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3E3075C-2E60-49BE-BB78-563189B3EE2D}" type="slidenum">
              <a:rPr lang="zh-CN" altLang="en-US" sz="1000" b="0">
                <a:latin typeface="Arial" panose="020B0604020202020204" pitchFamily="34" charset="0"/>
                <a:ea typeface="宋体" panose="02010600030101010101" pitchFamily="2" charset="-122"/>
              </a:rPr>
              <a:pPr/>
              <a:t>15</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CD5C1EAB-4D94-404D-922D-8240F437B068}"/>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A6E17050-930F-4E65-B2B5-063D7030C5C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4227215-D339-4689-B4FC-E70ED29BF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AE03A5E-95FD-4A4B-84E7-F5DEDA322A96}" type="slidenum">
              <a:rPr lang="zh-CN" altLang="en-US" sz="1000" b="0">
                <a:latin typeface="Arial" panose="020B0604020202020204" pitchFamily="34" charset="0"/>
                <a:ea typeface="宋体" panose="02010600030101010101" pitchFamily="2" charset="-122"/>
              </a:rPr>
              <a:pPr/>
              <a:t>16</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BA4398FB-6591-45EB-A62C-AC795D76D2E8}"/>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FC6DF4BC-9086-4963-A61A-6D520AF3CD4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C9D6631-4F9B-489C-A6FD-14330FA4A3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400B071-2426-4061-A39F-ACB2127EAE14}" type="slidenum">
              <a:rPr lang="zh-CN" altLang="en-US" sz="1000" b="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C4F5E508-475D-4F62-8B85-A04AE4B2DC54}"/>
              </a:ext>
            </a:extLst>
          </p:cNvPr>
          <p:cNvSpPr>
            <a:spLocks noGrp="1" noRot="1" noChangeAspect="1" noChangeArrowheads="1" noTextEdit="1"/>
          </p:cNvSpPr>
          <p:nvPr>
            <p:ph type="sldImg"/>
          </p:nvPr>
        </p:nvSpPr>
        <p:spPr>
          <a:xfrm>
            <a:off x="1143000" y="685800"/>
            <a:ext cx="4572000" cy="3429000"/>
          </a:xfrm>
          <a:ln/>
        </p:spPr>
      </p:sp>
      <p:sp>
        <p:nvSpPr>
          <p:cNvPr id="37892" name="Rectangle 3">
            <a:extLst>
              <a:ext uri="{FF2B5EF4-FFF2-40B4-BE49-F238E27FC236}">
                <a16:creationId xmlns:a16="http://schemas.microsoft.com/office/drawing/2014/main" id="{5A6C1825-9041-454C-80F4-137F6F72B31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E398111-0828-4267-BB7D-87B16B31F7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555B5C4-7654-4413-9FB5-0D107E6D55B2}" type="slidenum">
              <a:rPr lang="zh-CN" altLang="en-US" sz="1000" b="0">
                <a:latin typeface="Arial" panose="020B0604020202020204" pitchFamily="34" charset="0"/>
                <a:ea typeface="宋体" panose="02010600030101010101" pitchFamily="2" charset="-122"/>
              </a:rPr>
              <a:pPr/>
              <a:t>18</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D2461A41-4F46-494D-A99B-E035904F87E6}"/>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D87AA136-4036-4249-8B91-085078C396C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4D6A91A-9635-41E7-B251-71BB4AF52E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27ACAC-F374-48E5-AE86-BE7C62E1EA50}" type="slidenum">
              <a:rPr lang="zh-CN" altLang="en-US" sz="1000" b="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4523E217-D554-48B0-A7F0-4019CA232E20}"/>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716AE9FD-30BA-4840-8F2C-E71877795C5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1675127-54B3-48D7-88DB-E85A95277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AA3493-A35F-4FB1-98DF-3663F63318E6}" type="slidenum">
              <a:rPr lang="zh-CN" altLang="en-US" sz="1000" b="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D54469B2-220F-4177-B619-CF090AFBAA49}"/>
              </a:ext>
            </a:extLst>
          </p:cNvPr>
          <p:cNvSpPr>
            <a:spLocks noGrp="1" noRot="1" noChangeAspect="1" noChangeArrowheads="1" noTextEdit="1"/>
          </p:cNvSpPr>
          <p:nvPr>
            <p:ph type="sldImg"/>
          </p:nvPr>
        </p:nvSpPr>
        <p:spPr>
          <a:xfrm>
            <a:off x="1143000" y="685800"/>
            <a:ext cx="4572000" cy="3429000"/>
          </a:xfrm>
          <a:ln/>
        </p:spPr>
      </p:sp>
      <p:sp>
        <p:nvSpPr>
          <p:cNvPr id="7172" name="Rectangle 3">
            <a:extLst>
              <a:ext uri="{FF2B5EF4-FFF2-40B4-BE49-F238E27FC236}">
                <a16:creationId xmlns:a16="http://schemas.microsoft.com/office/drawing/2014/main" id="{5BA30A20-AAC1-4A39-B671-CF21F4D7142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1E96536-C13C-4ADE-8EAE-3BA970F432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495305A-4054-4D6C-AEBE-0A830E567103}" type="slidenum">
              <a:rPr lang="zh-CN" altLang="en-US" sz="1000" b="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03B5F14F-15AD-4D7D-B4CD-E9A2AB95A04E}"/>
              </a:ext>
            </a:extLst>
          </p:cNvPr>
          <p:cNvSpPr>
            <a:spLocks noGrp="1" noRot="1" noChangeAspect="1" noChangeArrowheads="1" noTextEdit="1"/>
          </p:cNvSpPr>
          <p:nvPr>
            <p:ph type="sldImg"/>
          </p:nvPr>
        </p:nvSpPr>
        <p:spPr>
          <a:xfrm>
            <a:off x="1143000" y="685800"/>
            <a:ext cx="4572000" cy="3429000"/>
          </a:xfrm>
          <a:ln/>
        </p:spPr>
      </p:sp>
      <p:sp>
        <p:nvSpPr>
          <p:cNvPr id="44036" name="Rectangle 3">
            <a:extLst>
              <a:ext uri="{FF2B5EF4-FFF2-40B4-BE49-F238E27FC236}">
                <a16:creationId xmlns:a16="http://schemas.microsoft.com/office/drawing/2014/main" id="{9BDE7128-9425-4E08-890B-2E9E1613DEF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40B76D5-5EE4-435D-96AF-88926FD1E7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9B9DE0A-7199-4339-BD13-13012818FB30}" type="slidenum">
              <a:rPr lang="zh-CN" altLang="en-US" sz="1000" b="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6E939B56-2057-4143-8E6D-5420B12AF13C}"/>
              </a:ext>
            </a:extLst>
          </p:cNvPr>
          <p:cNvSpPr>
            <a:spLocks noGrp="1" noRot="1" noChangeAspect="1" noChangeArrowheads="1" noTextEdit="1"/>
          </p:cNvSpPr>
          <p:nvPr>
            <p:ph type="sldImg"/>
          </p:nvPr>
        </p:nvSpPr>
        <p:spPr>
          <a:xfrm>
            <a:off x="1143000" y="685800"/>
            <a:ext cx="4572000" cy="3429000"/>
          </a:xfrm>
          <a:ln/>
        </p:spPr>
      </p:sp>
      <p:sp>
        <p:nvSpPr>
          <p:cNvPr id="46084" name="Rectangle 3">
            <a:extLst>
              <a:ext uri="{FF2B5EF4-FFF2-40B4-BE49-F238E27FC236}">
                <a16:creationId xmlns:a16="http://schemas.microsoft.com/office/drawing/2014/main" id="{7EDF353A-54D2-4448-B3CE-3226CB8778A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7A641EC-2C8B-4717-A079-96AAC7A0C5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0F5EDD1-52FC-4CD1-A2FB-3ECDBF8B9C07}" type="slidenum">
              <a:rPr lang="zh-CN" altLang="en-US" sz="1000" b="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7E664661-6737-480E-9294-74192FFCC468}"/>
              </a:ext>
            </a:extLst>
          </p:cNvPr>
          <p:cNvSpPr>
            <a:spLocks noGrp="1" noRot="1" noChangeAspect="1" noChangeArrowheads="1" noTextEdit="1"/>
          </p:cNvSpPr>
          <p:nvPr>
            <p:ph type="sldImg"/>
          </p:nvPr>
        </p:nvSpPr>
        <p:spPr>
          <a:xfrm>
            <a:off x="1143000" y="685800"/>
            <a:ext cx="4572000" cy="3429000"/>
          </a:xfrm>
          <a:ln/>
        </p:spPr>
      </p:sp>
      <p:sp>
        <p:nvSpPr>
          <p:cNvPr id="48132" name="Rectangle 3">
            <a:extLst>
              <a:ext uri="{FF2B5EF4-FFF2-40B4-BE49-F238E27FC236}">
                <a16:creationId xmlns:a16="http://schemas.microsoft.com/office/drawing/2014/main" id="{FB163024-69AD-44C2-8FFA-9EB7CA60268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EB97933-9728-4042-9D66-9D27D43730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BFCCA71-ACBB-4A95-82B2-D45ED5969D65}" type="slidenum">
              <a:rPr lang="zh-CN" altLang="en-US" sz="1000" b="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170CF777-8659-48D1-ACE7-DAF1F6BD144C}"/>
              </a:ext>
            </a:extLst>
          </p:cNvPr>
          <p:cNvSpPr>
            <a:spLocks noGrp="1" noRot="1" noChangeAspect="1" noChangeArrowheads="1" noTextEdit="1"/>
          </p:cNvSpPr>
          <p:nvPr>
            <p:ph type="sldImg"/>
          </p:nvPr>
        </p:nvSpPr>
        <p:spPr>
          <a:xfrm>
            <a:off x="1143000" y="685800"/>
            <a:ext cx="4572000" cy="3429000"/>
          </a:xfrm>
          <a:ln/>
        </p:spPr>
      </p:sp>
      <p:sp>
        <p:nvSpPr>
          <p:cNvPr id="9220" name="Rectangle 3">
            <a:extLst>
              <a:ext uri="{FF2B5EF4-FFF2-40B4-BE49-F238E27FC236}">
                <a16:creationId xmlns:a16="http://schemas.microsoft.com/office/drawing/2014/main" id="{F88085B4-AB0B-45F1-8D94-C94FFC53A56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B551247-4342-44A1-B782-02AF7E37B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59C3A81-2393-43B9-A513-FD202C8EB500}" type="slidenum">
              <a:rPr lang="zh-CN" altLang="en-US" sz="1000" b="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FF6A6ADF-5262-49A6-85C2-36F40E45C63F}"/>
              </a:ext>
            </a:extLst>
          </p:cNvPr>
          <p:cNvSpPr>
            <a:spLocks noGrp="1" noRot="1" noChangeAspect="1" noChangeArrowheads="1" noTextEdit="1"/>
          </p:cNvSpPr>
          <p:nvPr>
            <p:ph type="sldImg"/>
          </p:nvPr>
        </p:nvSpPr>
        <p:spPr>
          <a:xfrm>
            <a:off x="1143000" y="685800"/>
            <a:ext cx="4572000" cy="3429000"/>
          </a:xfrm>
          <a:ln/>
        </p:spPr>
      </p:sp>
      <p:sp>
        <p:nvSpPr>
          <p:cNvPr id="11268" name="Rectangle 3">
            <a:extLst>
              <a:ext uri="{FF2B5EF4-FFF2-40B4-BE49-F238E27FC236}">
                <a16:creationId xmlns:a16="http://schemas.microsoft.com/office/drawing/2014/main" id="{57ADFB06-6D37-4CAC-959A-C94743A3402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E4EDF88-5A60-4108-BBB0-D248708497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D3CCE1E-E83A-4788-B01F-C12C76636980}" type="slidenum">
              <a:rPr lang="zh-CN" altLang="en-US" sz="1000" b="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3AEF68E2-C684-4B0E-8648-C47713DFBFE0}"/>
              </a:ext>
            </a:extLst>
          </p:cNvPr>
          <p:cNvSpPr>
            <a:spLocks noGrp="1" noRot="1" noChangeAspect="1" noChangeArrowheads="1" noTextEdit="1"/>
          </p:cNvSpPr>
          <p:nvPr>
            <p:ph type="sldImg"/>
          </p:nvPr>
        </p:nvSpPr>
        <p:spPr>
          <a:xfrm>
            <a:off x="1143000" y="685800"/>
            <a:ext cx="4572000" cy="3429000"/>
          </a:xfrm>
          <a:ln/>
        </p:spPr>
      </p:sp>
      <p:sp>
        <p:nvSpPr>
          <p:cNvPr id="13316" name="Rectangle 3">
            <a:extLst>
              <a:ext uri="{FF2B5EF4-FFF2-40B4-BE49-F238E27FC236}">
                <a16:creationId xmlns:a16="http://schemas.microsoft.com/office/drawing/2014/main" id="{4E3B5340-EFC4-4C8F-9F2D-55DD770B1ED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CDE5334-769A-43F9-A709-C051DA0C3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7C636EF-48E7-49C2-A1F6-64FADB27429C}" type="slidenum">
              <a:rPr lang="zh-CN" altLang="en-US" sz="1000" b="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91EC9649-450A-432A-BA57-E1DD2B908E8F}"/>
              </a:ext>
            </a:extLst>
          </p:cNvPr>
          <p:cNvSpPr>
            <a:spLocks noGrp="1" noRot="1" noChangeAspect="1" noChangeArrowheads="1" noTextEdit="1"/>
          </p:cNvSpPr>
          <p:nvPr>
            <p:ph type="sldImg"/>
          </p:nvPr>
        </p:nvSpPr>
        <p:spPr>
          <a:xfrm>
            <a:off x="1143000" y="685800"/>
            <a:ext cx="4572000" cy="3429000"/>
          </a:xfrm>
          <a:ln/>
        </p:spPr>
      </p:sp>
      <p:sp>
        <p:nvSpPr>
          <p:cNvPr id="15364" name="Rectangle 3">
            <a:extLst>
              <a:ext uri="{FF2B5EF4-FFF2-40B4-BE49-F238E27FC236}">
                <a16:creationId xmlns:a16="http://schemas.microsoft.com/office/drawing/2014/main" id="{FCAC355A-DD50-4189-B828-B49DE038C0E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31EF23D-8B5A-4C3E-9FD1-E88F85B334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D445520-631B-4247-B240-FEFCA4F738C5}" type="slidenum">
              <a:rPr lang="zh-CN" altLang="en-US" sz="1000" b="0">
                <a:latin typeface="Arial" panose="020B0604020202020204" pitchFamily="34" charset="0"/>
                <a:ea typeface="宋体" panose="02010600030101010101" pitchFamily="2" charset="-122"/>
              </a:rPr>
              <a:pPr/>
              <a:t>7</a:t>
            </a:fld>
            <a:endParaRPr lang="en-US" altLang="zh-CN" sz="1000" b="0">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7D87C147-2176-494D-822C-CC481D866824}"/>
              </a:ext>
            </a:extLst>
          </p:cNvPr>
          <p:cNvSpPr>
            <a:spLocks noGrp="1" noRot="1" noChangeAspect="1" noChangeArrowheads="1" noTextEdit="1"/>
          </p:cNvSpPr>
          <p:nvPr>
            <p:ph type="sldImg"/>
          </p:nvPr>
        </p:nvSpPr>
        <p:spPr>
          <a:xfrm>
            <a:off x="1143000" y="685800"/>
            <a:ext cx="4572000" cy="3429000"/>
          </a:xfrm>
          <a:ln/>
        </p:spPr>
      </p:sp>
      <p:sp>
        <p:nvSpPr>
          <p:cNvPr id="17412" name="Rectangle 3">
            <a:extLst>
              <a:ext uri="{FF2B5EF4-FFF2-40B4-BE49-F238E27FC236}">
                <a16:creationId xmlns:a16="http://schemas.microsoft.com/office/drawing/2014/main" id="{89422F4E-9D0D-4641-9426-D1CDE96B3A8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119D55D-05F8-4AE3-BA96-DB1EBA9675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EB13E85-83D0-4A76-ABF9-62A509F1DD05}" type="slidenum">
              <a:rPr lang="zh-CN" altLang="en-US" sz="1000" b="0">
                <a:latin typeface="Arial" panose="020B0604020202020204" pitchFamily="34" charset="0"/>
                <a:ea typeface="宋体" panose="02010600030101010101" pitchFamily="2" charset="-122"/>
              </a:rPr>
              <a:pPr/>
              <a:t>8</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4C38A17C-A173-4217-B1BA-8130FB63DCA7}"/>
              </a:ext>
            </a:extLst>
          </p:cNvPr>
          <p:cNvSpPr>
            <a:spLocks noGrp="1" noRot="1" noChangeAspect="1" noChangeArrowheads="1" noTextEdit="1"/>
          </p:cNvSpPr>
          <p:nvPr>
            <p:ph type="sldImg"/>
          </p:nvPr>
        </p:nvSpPr>
        <p:spPr>
          <a:xfrm>
            <a:off x="1143000" y="685800"/>
            <a:ext cx="4572000" cy="3429000"/>
          </a:xfrm>
          <a:ln/>
        </p:spPr>
      </p:sp>
      <p:sp>
        <p:nvSpPr>
          <p:cNvPr id="19460" name="Rectangle 3">
            <a:extLst>
              <a:ext uri="{FF2B5EF4-FFF2-40B4-BE49-F238E27FC236}">
                <a16:creationId xmlns:a16="http://schemas.microsoft.com/office/drawing/2014/main" id="{6A5C3D33-3A16-4874-A22B-D06AA1AB48C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E9CAE6E-9C74-44BA-8A5B-ADB6A0EB8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BDB35F2-0C9B-4BA9-8B3E-ECF9855B9DF7}" type="slidenum">
              <a:rPr lang="zh-CN" altLang="en-US" sz="1000" b="0">
                <a:latin typeface="Arial" panose="020B0604020202020204" pitchFamily="34" charset="0"/>
                <a:ea typeface="宋体" panose="02010600030101010101" pitchFamily="2" charset="-122"/>
              </a:rPr>
              <a:pPr/>
              <a:t>9</a:t>
            </a:fld>
            <a:endParaRPr lang="en-US" altLang="zh-CN" sz="1000" b="0">
              <a:latin typeface="Arial" panose="020B0604020202020204" pitchFamily="34" charset="0"/>
              <a:ea typeface="宋体" panose="02010600030101010101" pitchFamily="2" charset="-122"/>
            </a:endParaRPr>
          </a:p>
        </p:txBody>
      </p:sp>
      <p:sp>
        <p:nvSpPr>
          <p:cNvPr id="21507" name="Rectangle 2">
            <a:extLst>
              <a:ext uri="{FF2B5EF4-FFF2-40B4-BE49-F238E27FC236}">
                <a16:creationId xmlns:a16="http://schemas.microsoft.com/office/drawing/2014/main" id="{45BA9DF6-2567-414D-8BFD-9481B58BD190}"/>
              </a:ext>
            </a:extLst>
          </p:cNvPr>
          <p:cNvSpPr>
            <a:spLocks noGrp="1" noRot="1" noChangeAspect="1" noChangeArrowheads="1" noTextEdit="1"/>
          </p:cNvSpPr>
          <p:nvPr>
            <p:ph type="sldImg"/>
          </p:nvPr>
        </p:nvSpPr>
        <p:spPr>
          <a:xfrm>
            <a:off x="1143000" y="685800"/>
            <a:ext cx="4572000" cy="3429000"/>
          </a:xfrm>
          <a:ln/>
        </p:spPr>
      </p:sp>
      <p:sp>
        <p:nvSpPr>
          <p:cNvPr id="21508" name="Rectangle 3">
            <a:extLst>
              <a:ext uri="{FF2B5EF4-FFF2-40B4-BE49-F238E27FC236}">
                <a16:creationId xmlns:a16="http://schemas.microsoft.com/office/drawing/2014/main" id="{561B2611-397C-4305-91DD-843A17D17E6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88729EBF-279C-42A8-82FC-E4217C606155}"/>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823F5B83-2C75-439F-BFDC-B03B194851EE}"/>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23ABBC80-B717-44AE-90EB-DAA8DE6E01FB}"/>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E329BF37-EF07-4EA8-9656-B43030E8901C}"/>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C410E1F2-0554-4759-A8C2-2EA3BAEC82BB}"/>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495DB1E0-0E29-452C-81C8-AF5A29B91931}"/>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0B0D9E99-C48E-46B8-9F4C-B17234946133}" type="slidenum">
              <a:rPr lang="zh-CN" altLang="en-US"/>
              <a:pPr>
                <a:defRPr/>
              </a:pPr>
              <a:t>‹#›</a:t>
            </a:fld>
            <a:endParaRPr lang="en-US" altLang="zh-CN"/>
          </a:p>
        </p:txBody>
      </p:sp>
    </p:spTree>
    <p:extLst>
      <p:ext uri="{BB962C8B-B14F-4D97-AF65-F5344CB8AC3E}">
        <p14:creationId xmlns:p14="http://schemas.microsoft.com/office/powerpoint/2010/main" val="168714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E1B413AD-077A-4768-8098-274B44D20116}"/>
              </a:ext>
            </a:extLst>
          </p:cNvPr>
          <p:cNvSpPr>
            <a:spLocks noGrp="1" noChangeArrowheads="1"/>
          </p:cNvSpPr>
          <p:nvPr>
            <p:ph type="sldNum" sz="quarter" idx="10"/>
          </p:nvPr>
        </p:nvSpPr>
        <p:spPr>
          <a:ln/>
        </p:spPr>
        <p:txBody>
          <a:bodyPr/>
          <a:lstStyle>
            <a:lvl1pPr>
              <a:defRPr/>
            </a:lvl1pPr>
          </a:lstStyle>
          <a:p>
            <a:pPr>
              <a:defRPr/>
            </a:pPr>
            <a:fld id="{0A1F6BA3-EC8B-4299-84C7-0D5F8E2F94DE}" type="slidenum">
              <a:rPr lang="zh-CN" altLang="en-US"/>
              <a:pPr>
                <a:defRPr/>
              </a:pPr>
              <a:t>‹#›</a:t>
            </a:fld>
            <a:endParaRPr lang="en-US" altLang="zh-CN"/>
          </a:p>
        </p:txBody>
      </p:sp>
    </p:spTree>
    <p:extLst>
      <p:ext uri="{BB962C8B-B14F-4D97-AF65-F5344CB8AC3E}">
        <p14:creationId xmlns:p14="http://schemas.microsoft.com/office/powerpoint/2010/main" val="64230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479196C-8789-4854-AEEC-84A9867F2A45}"/>
              </a:ext>
            </a:extLst>
          </p:cNvPr>
          <p:cNvSpPr>
            <a:spLocks noGrp="1" noChangeArrowheads="1"/>
          </p:cNvSpPr>
          <p:nvPr>
            <p:ph type="sldNum" sz="quarter" idx="10"/>
          </p:nvPr>
        </p:nvSpPr>
        <p:spPr>
          <a:ln/>
        </p:spPr>
        <p:txBody>
          <a:bodyPr/>
          <a:lstStyle>
            <a:lvl1pPr>
              <a:defRPr/>
            </a:lvl1pPr>
          </a:lstStyle>
          <a:p>
            <a:pPr>
              <a:defRPr/>
            </a:pPr>
            <a:fld id="{236EF77F-B942-458A-B37E-71258D0E8448}" type="slidenum">
              <a:rPr lang="zh-CN" altLang="en-US"/>
              <a:pPr>
                <a:defRPr/>
              </a:pPr>
              <a:t>‹#›</a:t>
            </a:fld>
            <a:endParaRPr lang="en-US" altLang="zh-CN"/>
          </a:p>
        </p:txBody>
      </p:sp>
    </p:spTree>
    <p:extLst>
      <p:ext uri="{BB962C8B-B14F-4D97-AF65-F5344CB8AC3E}">
        <p14:creationId xmlns:p14="http://schemas.microsoft.com/office/powerpoint/2010/main" val="356715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AA071EF-877D-4B0C-BCC1-400BDEE7BBE2}"/>
              </a:ext>
            </a:extLst>
          </p:cNvPr>
          <p:cNvSpPr>
            <a:spLocks noGrp="1" noChangeArrowheads="1"/>
          </p:cNvSpPr>
          <p:nvPr>
            <p:ph type="sldNum" sz="quarter" idx="10"/>
          </p:nvPr>
        </p:nvSpPr>
        <p:spPr>
          <a:ln/>
        </p:spPr>
        <p:txBody>
          <a:bodyPr/>
          <a:lstStyle>
            <a:lvl1pPr>
              <a:defRPr/>
            </a:lvl1pPr>
          </a:lstStyle>
          <a:p>
            <a:pPr>
              <a:defRPr/>
            </a:pPr>
            <a:fld id="{D8220127-C33D-485A-A1EF-545821E23EFE}" type="slidenum">
              <a:rPr lang="zh-CN" altLang="en-US"/>
              <a:pPr>
                <a:defRPr/>
              </a:pPr>
              <a:t>‹#›</a:t>
            </a:fld>
            <a:endParaRPr lang="en-US" altLang="zh-CN"/>
          </a:p>
        </p:txBody>
      </p:sp>
    </p:spTree>
    <p:extLst>
      <p:ext uri="{BB962C8B-B14F-4D97-AF65-F5344CB8AC3E}">
        <p14:creationId xmlns:p14="http://schemas.microsoft.com/office/powerpoint/2010/main" val="323829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94BAEEE6-27D4-4EB3-AE57-DA3F143875AF}"/>
              </a:ext>
            </a:extLst>
          </p:cNvPr>
          <p:cNvSpPr>
            <a:spLocks noGrp="1" noChangeArrowheads="1"/>
          </p:cNvSpPr>
          <p:nvPr>
            <p:ph type="sldNum" sz="quarter" idx="10"/>
          </p:nvPr>
        </p:nvSpPr>
        <p:spPr>
          <a:ln/>
        </p:spPr>
        <p:txBody>
          <a:bodyPr/>
          <a:lstStyle>
            <a:lvl1pPr>
              <a:defRPr/>
            </a:lvl1pPr>
          </a:lstStyle>
          <a:p>
            <a:pPr>
              <a:defRPr/>
            </a:pPr>
            <a:fld id="{AC95CDE9-EC6B-475B-8DB5-6F6855371F3E}" type="slidenum">
              <a:rPr lang="zh-CN" altLang="en-US"/>
              <a:pPr>
                <a:defRPr/>
              </a:pPr>
              <a:t>‹#›</a:t>
            </a:fld>
            <a:endParaRPr lang="en-US" altLang="zh-CN"/>
          </a:p>
        </p:txBody>
      </p:sp>
    </p:spTree>
    <p:extLst>
      <p:ext uri="{BB962C8B-B14F-4D97-AF65-F5344CB8AC3E}">
        <p14:creationId xmlns:p14="http://schemas.microsoft.com/office/powerpoint/2010/main" val="191175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AAE35468-317C-4EEC-B982-E8437204C2E7}"/>
              </a:ext>
            </a:extLst>
          </p:cNvPr>
          <p:cNvSpPr>
            <a:spLocks noGrp="1" noChangeArrowheads="1"/>
          </p:cNvSpPr>
          <p:nvPr>
            <p:ph type="sldNum" sz="quarter" idx="10"/>
          </p:nvPr>
        </p:nvSpPr>
        <p:spPr>
          <a:ln/>
        </p:spPr>
        <p:txBody>
          <a:bodyPr/>
          <a:lstStyle>
            <a:lvl1pPr>
              <a:defRPr/>
            </a:lvl1pPr>
          </a:lstStyle>
          <a:p>
            <a:pPr>
              <a:defRPr/>
            </a:pPr>
            <a:fld id="{1C69DCB7-E63C-4209-9845-56B1C3F6418D}" type="slidenum">
              <a:rPr lang="zh-CN" altLang="en-US"/>
              <a:pPr>
                <a:defRPr/>
              </a:pPr>
              <a:t>‹#›</a:t>
            </a:fld>
            <a:endParaRPr lang="en-US" altLang="zh-CN"/>
          </a:p>
        </p:txBody>
      </p:sp>
    </p:spTree>
    <p:extLst>
      <p:ext uri="{BB962C8B-B14F-4D97-AF65-F5344CB8AC3E}">
        <p14:creationId xmlns:p14="http://schemas.microsoft.com/office/powerpoint/2010/main" val="245748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33299A42-9E0F-4F42-883A-84E9310FFFE3}"/>
              </a:ext>
            </a:extLst>
          </p:cNvPr>
          <p:cNvSpPr>
            <a:spLocks noGrp="1" noChangeArrowheads="1"/>
          </p:cNvSpPr>
          <p:nvPr>
            <p:ph type="sldNum" sz="quarter" idx="10"/>
          </p:nvPr>
        </p:nvSpPr>
        <p:spPr>
          <a:ln/>
        </p:spPr>
        <p:txBody>
          <a:bodyPr/>
          <a:lstStyle>
            <a:lvl1pPr>
              <a:defRPr/>
            </a:lvl1pPr>
          </a:lstStyle>
          <a:p>
            <a:pPr>
              <a:defRPr/>
            </a:pPr>
            <a:fld id="{73E0CA6D-1785-406A-946D-0B58D3B0FEF3}" type="slidenum">
              <a:rPr lang="zh-CN" altLang="en-US"/>
              <a:pPr>
                <a:defRPr/>
              </a:pPr>
              <a:t>‹#›</a:t>
            </a:fld>
            <a:endParaRPr lang="en-US" altLang="zh-CN"/>
          </a:p>
        </p:txBody>
      </p:sp>
    </p:spTree>
    <p:extLst>
      <p:ext uri="{BB962C8B-B14F-4D97-AF65-F5344CB8AC3E}">
        <p14:creationId xmlns:p14="http://schemas.microsoft.com/office/powerpoint/2010/main" val="4063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1D7951C8-8924-4940-BD06-AEE49CBFC575}"/>
              </a:ext>
            </a:extLst>
          </p:cNvPr>
          <p:cNvSpPr>
            <a:spLocks noGrp="1" noChangeArrowheads="1"/>
          </p:cNvSpPr>
          <p:nvPr>
            <p:ph type="sldNum" sz="quarter" idx="10"/>
          </p:nvPr>
        </p:nvSpPr>
        <p:spPr>
          <a:ln/>
        </p:spPr>
        <p:txBody>
          <a:bodyPr/>
          <a:lstStyle>
            <a:lvl1pPr>
              <a:defRPr/>
            </a:lvl1pPr>
          </a:lstStyle>
          <a:p>
            <a:pPr>
              <a:defRPr/>
            </a:pPr>
            <a:fld id="{2FD72D7E-621A-4CF3-A7B6-C0FBBD154741}" type="slidenum">
              <a:rPr lang="zh-CN" altLang="en-US"/>
              <a:pPr>
                <a:defRPr/>
              </a:pPr>
              <a:t>‹#›</a:t>
            </a:fld>
            <a:endParaRPr lang="en-US" altLang="zh-CN"/>
          </a:p>
        </p:txBody>
      </p:sp>
    </p:spTree>
    <p:extLst>
      <p:ext uri="{BB962C8B-B14F-4D97-AF65-F5344CB8AC3E}">
        <p14:creationId xmlns:p14="http://schemas.microsoft.com/office/powerpoint/2010/main" val="274308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645122C-B051-4F2E-802F-A790D3357583}"/>
              </a:ext>
            </a:extLst>
          </p:cNvPr>
          <p:cNvSpPr>
            <a:spLocks noGrp="1" noChangeArrowheads="1"/>
          </p:cNvSpPr>
          <p:nvPr>
            <p:ph type="sldNum" sz="quarter" idx="10"/>
          </p:nvPr>
        </p:nvSpPr>
        <p:spPr>
          <a:ln/>
        </p:spPr>
        <p:txBody>
          <a:bodyPr/>
          <a:lstStyle>
            <a:lvl1pPr>
              <a:defRPr/>
            </a:lvl1pPr>
          </a:lstStyle>
          <a:p>
            <a:pPr>
              <a:defRPr/>
            </a:pPr>
            <a:fld id="{04145224-20E3-45D7-ADA5-71EB8F86C4DD}" type="slidenum">
              <a:rPr lang="zh-CN" altLang="en-US"/>
              <a:pPr>
                <a:defRPr/>
              </a:pPr>
              <a:t>‹#›</a:t>
            </a:fld>
            <a:endParaRPr lang="en-US" altLang="zh-CN"/>
          </a:p>
        </p:txBody>
      </p:sp>
    </p:spTree>
    <p:extLst>
      <p:ext uri="{BB962C8B-B14F-4D97-AF65-F5344CB8AC3E}">
        <p14:creationId xmlns:p14="http://schemas.microsoft.com/office/powerpoint/2010/main" val="312471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27BAC77E-3581-4DAB-A27F-599936013CB9}"/>
              </a:ext>
            </a:extLst>
          </p:cNvPr>
          <p:cNvSpPr>
            <a:spLocks noGrp="1" noChangeArrowheads="1"/>
          </p:cNvSpPr>
          <p:nvPr>
            <p:ph type="sldNum" sz="quarter" idx="10"/>
          </p:nvPr>
        </p:nvSpPr>
        <p:spPr>
          <a:ln/>
        </p:spPr>
        <p:txBody>
          <a:bodyPr/>
          <a:lstStyle>
            <a:lvl1pPr>
              <a:defRPr/>
            </a:lvl1pPr>
          </a:lstStyle>
          <a:p>
            <a:pPr>
              <a:defRPr/>
            </a:pPr>
            <a:fld id="{6E0F3C94-AC2C-4B24-9F73-BE1803618744}" type="slidenum">
              <a:rPr lang="zh-CN" altLang="en-US"/>
              <a:pPr>
                <a:defRPr/>
              </a:pPr>
              <a:t>‹#›</a:t>
            </a:fld>
            <a:endParaRPr lang="en-US" altLang="zh-CN"/>
          </a:p>
        </p:txBody>
      </p:sp>
    </p:spTree>
    <p:extLst>
      <p:ext uri="{BB962C8B-B14F-4D97-AF65-F5344CB8AC3E}">
        <p14:creationId xmlns:p14="http://schemas.microsoft.com/office/powerpoint/2010/main" val="372263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673F41E1-809E-4B15-AEAE-F985DD43B2CF}"/>
              </a:ext>
            </a:extLst>
          </p:cNvPr>
          <p:cNvSpPr>
            <a:spLocks noGrp="1" noChangeArrowheads="1"/>
          </p:cNvSpPr>
          <p:nvPr>
            <p:ph type="sldNum" sz="quarter" idx="10"/>
          </p:nvPr>
        </p:nvSpPr>
        <p:spPr>
          <a:ln/>
        </p:spPr>
        <p:txBody>
          <a:bodyPr/>
          <a:lstStyle>
            <a:lvl1pPr>
              <a:defRPr/>
            </a:lvl1pPr>
          </a:lstStyle>
          <a:p>
            <a:pPr>
              <a:defRPr/>
            </a:pPr>
            <a:fld id="{5C52DEE3-EC65-4103-B327-28C990F97512}" type="slidenum">
              <a:rPr lang="zh-CN" altLang="en-US"/>
              <a:pPr>
                <a:defRPr/>
              </a:pPr>
              <a:t>‹#›</a:t>
            </a:fld>
            <a:endParaRPr lang="en-US" altLang="zh-CN"/>
          </a:p>
        </p:txBody>
      </p:sp>
    </p:spTree>
    <p:extLst>
      <p:ext uri="{BB962C8B-B14F-4D97-AF65-F5344CB8AC3E}">
        <p14:creationId xmlns:p14="http://schemas.microsoft.com/office/powerpoint/2010/main" val="325038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192E863D-5773-4662-878C-D1F5BE830A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E2452C9D-9165-4298-88C4-78248CE50E63}"/>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latin typeface="Arial" panose="020B0604020202020204" pitchFamily="34" charset="0"/>
                <a:ea typeface="宋体" panose="02010600030101010101" pitchFamily="2" charset="-122"/>
              </a:defRPr>
            </a:lvl1pPr>
          </a:lstStyle>
          <a:p>
            <a:pPr>
              <a:defRPr/>
            </a:pPr>
            <a:fld id="{1BEC4E77-82B9-4156-AD86-FACD5E62304B}" type="slidenum">
              <a:rPr lang="zh-CN" altLang="en-US"/>
              <a:pPr>
                <a:defRPr/>
              </a:pPr>
              <a:t>‹#›</a:t>
            </a:fld>
            <a:endParaRPr lang="en-US" altLang="zh-CN"/>
          </a:p>
        </p:txBody>
      </p:sp>
      <p:sp>
        <p:nvSpPr>
          <p:cNvPr id="1028" name="Rectangle 64">
            <a:extLst>
              <a:ext uri="{FF2B5EF4-FFF2-40B4-BE49-F238E27FC236}">
                <a16:creationId xmlns:a16="http://schemas.microsoft.com/office/drawing/2014/main" id="{9346287E-8393-4E55-A08B-B1C552AD8188}"/>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E1B84F38-CDA2-4E84-A950-47961C59AE45}"/>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pitchFamily="2" charset="-122"/>
            </a:endParaRPr>
          </a:p>
        </p:txBody>
      </p:sp>
      <p:graphicFrame>
        <p:nvGraphicFramePr>
          <p:cNvPr id="1030" name="Object 79">
            <a:extLst>
              <a:ext uri="{FF2B5EF4-FFF2-40B4-BE49-F238E27FC236}">
                <a16:creationId xmlns:a16="http://schemas.microsoft.com/office/drawing/2014/main" id="{194F4A9E-E3B9-457F-87CA-B100B1A72481}"/>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name="Clip" r:id="rId14" imgW="3154363" imgH="4708525" progId="MS_ClipArt_Gallery.2">
                  <p:embed/>
                </p:oleObj>
              </mc:Choice>
              <mc:Fallback>
                <p:oleObj name="Clip" r:id="rId14" imgW="3154363" imgH="4708525" progId="MS_ClipArt_Gallery.2">
                  <p:embed/>
                  <p:pic>
                    <p:nvPicPr>
                      <p:cNvPr id="0" name="Object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audio" Target="../media/audio2.wav"/><Relationship Id="rId7" Type="http://schemas.openxmlformats.org/officeDocument/2006/relationships/oleObject" Target="../embeddings/oleObject12.bin"/><Relationship Id="rId12"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audio" Target="../media/audio3.wav"/><Relationship Id="rId9"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oleObject" Target="../embeddings/oleObject16.bin"/><Relationship Id="rId5" Type="http://schemas.openxmlformats.org/officeDocument/2006/relationships/image" Target="../media/image14.w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2.wav"/><Relationship Id="rId7"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audio" Target="../media/audio3.wav"/></Relationships>
</file>

<file path=ppt/slides/_rels/slide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C6FE78A1-F632-486B-9562-2F355503474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854DCD0-DE6D-44CF-A638-9A57B69A40E2}" type="slidenum">
              <a:rPr lang="zh-CN" altLang="en-US" sz="1400" b="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1933314" name="Text Box 2">
            <a:extLst>
              <a:ext uri="{FF2B5EF4-FFF2-40B4-BE49-F238E27FC236}">
                <a16:creationId xmlns:a16="http://schemas.microsoft.com/office/drawing/2014/main" id="{A5DC4FAF-37B3-466B-9766-254DDD4B7508}"/>
              </a:ext>
            </a:extLst>
          </p:cNvPr>
          <p:cNvSpPr txBox="1">
            <a:spLocks noChangeArrowheads="1"/>
          </p:cNvSpPr>
          <p:nvPr/>
        </p:nvSpPr>
        <p:spPr bwMode="auto">
          <a:xfrm>
            <a:off x="838200" y="1628775"/>
            <a:ext cx="7315200" cy="4154488"/>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6.1 The Basic of Counting</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6.2 The Pigeonhole Principle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6.3 Permutations and Combinations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6.4 Binomial Coefficients</a:t>
            </a:r>
          </a:p>
          <a:p>
            <a:pPr eaLnBrk="1" hangingPunct="1">
              <a:spcBef>
                <a:spcPct val="100000"/>
              </a:spcBef>
              <a:defRPr/>
            </a:pPr>
            <a:r>
              <a:rPr kumimoji="1" lang="en-US" altLang="zh-CN" dirty="0">
                <a:solidFill>
                  <a:srgbClr val="9900CC"/>
                </a:solidFill>
                <a:effectLst>
                  <a:outerShdw blurRad="38100" dist="38100" dir="2700000" algn="tl">
                    <a:srgbClr val="C0C0C0"/>
                  </a:outerShdw>
                </a:effectLst>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6.6 Generating Permutations and Combinations </a:t>
            </a:r>
          </a:p>
        </p:txBody>
      </p:sp>
      <p:sp>
        <p:nvSpPr>
          <p:cNvPr id="1933315" name="Text Box 3">
            <a:extLst>
              <a:ext uri="{FF2B5EF4-FFF2-40B4-BE49-F238E27FC236}">
                <a16:creationId xmlns:a16="http://schemas.microsoft.com/office/drawing/2014/main" id="{95A97896-791C-4749-AF70-182AE5F7BA3D}"/>
              </a:ext>
            </a:extLst>
          </p:cNvPr>
          <p:cNvSpPr txBox="1">
            <a:spLocks noChangeArrowheads="1"/>
          </p:cNvSpPr>
          <p:nvPr/>
        </p:nvSpPr>
        <p:spPr bwMode="auto">
          <a:xfrm>
            <a:off x="179388" y="677863"/>
            <a:ext cx="8305800" cy="519112"/>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6  Counting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3314"/>
                                        </p:tgtEl>
                                        <p:attrNameLst>
                                          <p:attrName>style.visibility</p:attrName>
                                        </p:attrNameLst>
                                      </p:cBhvr>
                                      <p:to>
                                        <p:strVal val="visible"/>
                                      </p:to>
                                    </p:set>
                                    <p:animEffect transition="in" filter="wipe(left)">
                                      <p:cBhvr>
                                        <p:cTn id="7" dur="500"/>
                                        <p:tgtEl>
                                          <p:spTgt spid="193331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331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75E4A7C1-CB52-43E3-A8C2-62C15F4032E2}"/>
              </a:ext>
            </a:extLst>
          </p:cNvPr>
          <p:cNvSpPr>
            <a:spLocks noGrp="1"/>
          </p:cNvSpPr>
          <p:nvPr>
            <p:ph type="sldNum" sz="quarter" idx="10"/>
          </p:nvPr>
        </p:nvSpPr>
        <p:spPr>
          <a:xfrm>
            <a:off x="4000500" y="6143625"/>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057C78A-F829-46CF-A118-1292757CF2C4}" type="slidenum">
              <a:rPr lang="zh-CN" altLang="en-US" sz="1400" b="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2531" name="AutoShape 6">
            <a:extLst>
              <a:ext uri="{FF2B5EF4-FFF2-40B4-BE49-F238E27FC236}">
                <a16:creationId xmlns:a16="http://schemas.microsoft.com/office/drawing/2014/main" id="{E2E71D6A-D888-44C5-9D76-E9A3EFCBBEBE}"/>
              </a:ext>
            </a:extLst>
          </p:cNvPr>
          <p:cNvSpPr>
            <a:spLocks noChangeArrowheads="1"/>
          </p:cNvSpPr>
          <p:nvPr/>
        </p:nvSpPr>
        <p:spPr bwMode="auto">
          <a:xfrm>
            <a:off x="82550" y="571500"/>
            <a:ext cx="8218488" cy="9985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4 】 There are </a:t>
            </a:r>
            <a:r>
              <a:rPr kumimoji="1" lang="en-US" altLang="zh-CN" i="1">
                <a:latin typeface="Times New Roman" panose="02020603050405020304" pitchFamily="18" charset="0"/>
                <a:ea typeface="宋体" panose="02010600030101010101" pitchFamily="2" charset="-122"/>
              </a:rPr>
              <a:t>C </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-combination from a</a:t>
            </a:r>
          </a:p>
          <a:p>
            <a:pPr eaLnBrk="1" hangingPunct="1"/>
            <a:r>
              <a:rPr kumimoji="1" lang="en-US" altLang="zh-CN">
                <a:latin typeface="Times New Roman" panose="02020603050405020304" pitchFamily="18" charset="0"/>
                <a:ea typeface="宋体" panose="02010600030101010101" pitchFamily="2" charset="-122"/>
              </a:rPr>
              <a:t> set with </a:t>
            </a:r>
            <a:r>
              <a:rPr kumimoji="1" lang="en-US" altLang="zh-CN" i="1">
                <a:latin typeface="Times New Roman" panose="02020603050405020304" pitchFamily="18" charset="0"/>
                <a:ea typeface="宋体" panose="02010600030101010101" pitchFamily="2" charset="-122"/>
              </a:rPr>
              <a:t>n </a:t>
            </a:r>
            <a:r>
              <a:rPr kumimoji="1" lang="en-US" altLang="zh-CN">
                <a:latin typeface="Times New Roman" panose="02020603050405020304" pitchFamily="18" charset="0"/>
                <a:ea typeface="宋体" panose="02010600030101010101" pitchFamily="2" charset="-122"/>
              </a:rPr>
              <a:t>elements when repetition of elements is allowed. </a:t>
            </a:r>
          </a:p>
        </p:txBody>
      </p:sp>
      <p:sp>
        <p:nvSpPr>
          <p:cNvPr id="1898504" name="Text Box 8">
            <a:extLst>
              <a:ext uri="{FF2B5EF4-FFF2-40B4-BE49-F238E27FC236}">
                <a16:creationId xmlns:a16="http://schemas.microsoft.com/office/drawing/2014/main" id="{EFE2E786-AD22-4032-80AA-D216D8999CB6}"/>
              </a:ext>
            </a:extLst>
          </p:cNvPr>
          <p:cNvSpPr txBox="1">
            <a:spLocks noChangeArrowheads="1"/>
          </p:cNvSpPr>
          <p:nvPr/>
        </p:nvSpPr>
        <p:spPr bwMode="auto">
          <a:xfrm>
            <a:off x="147638" y="1579563"/>
            <a:ext cx="80772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3333FF"/>
                </a:solidFill>
                <a:latin typeface="Times New Roman" panose="02020603050405020304" pitchFamily="18" charset="0"/>
                <a:ea typeface="宋体" panose="02010600030101010101" pitchFamily="2" charset="-122"/>
                <a:cs typeface="Times New Roman" panose="02020603050405020304" pitchFamily="18" charset="0"/>
              </a:rPr>
              <a:t>Proof:</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 bars are used to mark off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different cells, with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th cell contains a star for each time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th element of the set occurs in the combination.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8505" name="Text Box 9">
            <a:extLst>
              <a:ext uri="{FF2B5EF4-FFF2-40B4-BE49-F238E27FC236}">
                <a16:creationId xmlns:a16="http://schemas.microsoft.com/office/drawing/2014/main" id="{D8E45E7F-0DCB-4B5B-AD3A-1D69BD437E50}"/>
              </a:ext>
            </a:extLst>
          </p:cNvPr>
          <p:cNvSpPr txBox="1">
            <a:spLocks noChangeArrowheads="1"/>
          </p:cNvSpPr>
          <p:nvPr/>
        </p:nvSpPr>
        <p:spPr bwMode="auto">
          <a:xfrm>
            <a:off x="514350" y="3179763"/>
            <a:ext cx="71628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rPr>
              <a:t>For example, </a:t>
            </a:r>
          </a:p>
          <a:p>
            <a:pPr eaLnBrk="1" hangingPunct="1">
              <a:spcBef>
                <a:spcPct val="30000"/>
              </a:spcBef>
            </a:pPr>
            <a:r>
              <a:rPr kumimoji="1" lang="en-US" altLang="zh-CN">
                <a:latin typeface="Times New Roman" panose="02020603050405020304" pitchFamily="18" charset="0"/>
                <a:ea typeface="宋体" panose="02010600030101010101" pitchFamily="2" charset="-122"/>
              </a:rPr>
              <a:t>                      * * | * |    | *  | * * *</a:t>
            </a:r>
          </a:p>
        </p:txBody>
      </p:sp>
      <p:sp>
        <p:nvSpPr>
          <p:cNvPr id="1898506" name="Text Box 10">
            <a:extLst>
              <a:ext uri="{FF2B5EF4-FFF2-40B4-BE49-F238E27FC236}">
                <a16:creationId xmlns:a16="http://schemas.microsoft.com/office/drawing/2014/main" id="{4A3F3392-6D4E-4F13-A93F-45085D5D562D}"/>
              </a:ext>
            </a:extLst>
          </p:cNvPr>
          <p:cNvSpPr txBox="1">
            <a:spLocks noChangeArrowheads="1"/>
          </p:cNvSpPr>
          <p:nvPr/>
        </p:nvSpPr>
        <p:spPr bwMode="auto">
          <a:xfrm>
            <a:off x="285750" y="4214813"/>
            <a:ext cx="8077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Tx/>
              <a:buAutoNum type="circleNumWdWhitePlain" startAt="2"/>
            </a:pPr>
            <a:r>
              <a:rPr kumimoji="1" lang="en-US" altLang="zh-CN">
                <a:latin typeface="Times New Roman" panose="02020603050405020304" pitchFamily="18" charset="0"/>
                <a:ea typeface="宋体" panose="02010600030101010101" pitchFamily="2" charset="-122"/>
                <a:sym typeface="Wingdings" panose="05000000000000000000" pitchFamily="2" charset="2"/>
              </a:rPr>
              <a:t>Each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-combination of a set with </a:t>
            </a:r>
            <a:r>
              <a:rPr kumimoji="1" lang="en-US" altLang="zh-CN" i="1">
                <a:latin typeface="Times New Roman" panose="02020603050405020304" pitchFamily="18" charset="0"/>
                <a:ea typeface="宋体" panose="02010600030101010101" pitchFamily="2" charset="-122"/>
                <a:sym typeface="Wingdings" panose="05000000000000000000" pitchFamily="2" charset="2"/>
              </a:rPr>
              <a:t>n </a:t>
            </a:r>
            <a:r>
              <a:rPr kumimoji="1" lang="en-US" altLang="zh-CN">
                <a:latin typeface="Times New Roman" panose="02020603050405020304" pitchFamily="18" charset="0"/>
                <a:ea typeface="宋体" panose="02010600030101010101" pitchFamily="2" charset="-122"/>
                <a:sym typeface="Wingdings" panose="05000000000000000000" pitchFamily="2" charset="2"/>
              </a:rPr>
              <a:t>elements when repetition is allowed can be represented by a list of </a:t>
            </a:r>
            <a:r>
              <a:rPr kumimoji="1" lang="en-US" altLang="zh-CN" i="1">
                <a:latin typeface="Times New Roman" panose="02020603050405020304" pitchFamily="18" charset="0"/>
                <a:ea typeface="宋体" panose="02010600030101010101" pitchFamily="2" charset="-122"/>
                <a:sym typeface="Wingdings" panose="05000000000000000000" pitchFamily="2" charset="2"/>
              </a:rPr>
              <a:t>n</a:t>
            </a:r>
            <a:r>
              <a:rPr kumimoji="1" lang="en-US" altLang="zh-CN">
                <a:latin typeface="Times New Roman" panose="02020603050405020304" pitchFamily="18" charset="0"/>
                <a:ea typeface="宋体" panose="02010600030101010101" pitchFamily="2" charset="-122"/>
                <a:sym typeface="Wingdings" panose="05000000000000000000" pitchFamily="2" charset="2"/>
              </a:rPr>
              <a:t>-1 bars and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 stars. </a:t>
            </a:r>
          </a:p>
          <a:p>
            <a:pPr algn="just" eaLnBrk="1" hangingPunct="1">
              <a:spcBef>
                <a:spcPct val="20000"/>
              </a:spcBef>
              <a:buFontTx/>
              <a:buAutoNum type="circleNumWdWhitePlain" startAt="2"/>
            </a:pPr>
            <a:r>
              <a:rPr kumimoji="1" lang="en-US" altLang="zh-CN">
                <a:latin typeface="Times New Roman" panose="02020603050405020304" pitchFamily="18" charset="0"/>
                <a:ea typeface="宋体" panose="02010600030101010101" pitchFamily="2" charset="-122"/>
                <a:sym typeface="Wingdings" panose="05000000000000000000" pitchFamily="2" charset="2"/>
              </a:rPr>
              <a:t>The number of such lists is </a:t>
            </a:r>
            <a:r>
              <a:rPr kumimoji="1" lang="en-US" altLang="zh-CN" i="1">
                <a:latin typeface="Times New Roman" panose="02020603050405020304" pitchFamily="18" charset="0"/>
                <a:ea typeface="宋体" panose="02010600030101010101" pitchFamily="2" charset="-122"/>
                <a:sym typeface="Wingdings" panose="05000000000000000000" pitchFamily="2" charset="2"/>
              </a:rPr>
              <a:t>C </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r>
              <a:rPr kumimoji="1" lang="en-US" altLang="zh-CN" i="1">
                <a:latin typeface="Times New Roman" panose="02020603050405020304" pitchFamily="18" charset="0"/>
                <a:ea typeface="宋体" panose="02010600030101010101" pitchFamily="2" charset="-122"/>
                <a:sym typeface="Wingdings" panose="05000000000000000000" pitchFamily="2" charset="2"/>
              </a:rPr>
              <a:t>n</a:t>
            </a:r>
            <a:r>
              <a:rPr kumimoji="1" lang="en-US" altLang="zh-CN">
                <a:latin typeface="Times New Roman" panose="02020603050405020304" pitchFamily="18" charset="0"/>
                <a:ea typeface="宋体" panose="02010600030101010101" pitchFamily="2" charset="-122"/>
                <a:sym typeface="Wingdings" panose="05000000000000000000" pitchFamily="2" charset="2"/>
              </a:rPr>
              <a:t>-1+</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p>
        </p:txBody>
      </p:sp>
      <p:sp>
        <p:nvSpPr>
          <p:cNvPr id="1898507" name="Text Box 11">
            <a:extLst>
              <a:ext uri="{FF2B5EF4-FFF2-40B4-BE49-F238E27FC236}">
                <a16:creationId xmlns:a16="http://schemas.microsoft.com/office/drawing/2014/main" id="{AC24792F-43C3-435C-A371-F0498FCE398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8504">
                                            <p:txEl>
                                              <p:pRg st="0" end="0"/>
                                            </p:txEl>
                                          </p:spTgt>
                                        </p:tgtEl>
                                        <p:attrNameLst>
                                          <p:attrName>style.visibility</p:attrName>
                                        </p:attrNameLst>
                                      </p:cBhvr>
                                      <p:to>
                                        <p:strVal val="visible"/>
                                      </p:to>
                                    </p:set>
                                    <p:animEffect transition="in" filter="strips(downRight)">
                                      <p:cBhvr>
                                        <p:cTn id="7" dur="500"/>
                                        <p:tgtEl>
                                          <p:spTgt spid="189850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8504">
                                            <p:txEl>
                                              <p:pRg st="1" end="1"/>
                                            </p:txEl>
                                          </p:spTgt>
                                        </p:tgtEl>
                                        <p:attrNameLst>
                                          <p:attrName>style.visibility</p:attrName>
                                        </p:attrNameLst>
                                      </p:cBhvr>
                                      <p:to>
                                        <p:strVal val="visible"/>
                                      </p:to>
                                    </p:set>
                                    <p:animEffect transition="in" filter="strips(downRight)">
                                      <p:cBhvr>
                                        <p:cTn id="12" dur="500"/>
                                        <p:tgtEl>
                                          <p:spTgt spid="189850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8505">
                                            <p:txEl>
                                              <p:pRg st="0" end="0"/>
                                            </p:txEl>
                                          </p:spTgt>
                                        </p:tgtEl>
                                        <p:attrNameLst>
                                          <p:attrName>style.visibility</p:attrName>
                                        </p:attrNameLst>
                                      </p:cBhvr>
                                      <p:to>
                                        <p:strVal val="visible"/>
                                      </p:to>
                                    </p:set>
                                    <p:animEffect transition="in" filter="strips(downRight)">
                                      <p:cBhvr>
                                        <p:cTn id="17" dur="500"/>
                                        <p:tgtEl>
                                          <p:spTgt spid="189850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8505">
                                            <p:txEl>
                                              <p:pRg st="1" end="1"/>
                                            </p:txEl>
                                          </p:spTgt>
                                        </p:tgtEl>
                                        <p:attrNameLst>
                                          <p:attrName>style.visibility</p:attrName>
                                        </p:attrNameLst>
                                      </p:cBhvr>
                                      <p:to>
                                        <p:strVal val="visible"/>
                                      </p:to>
                                    </p:set>
                                    <p:animEffect transition="in" filter="strips(downRight)">
                                      <p:cBhvr>
                                        <p:cTn id="22" dur="500"/>
                                        <p:tgtEl>
                                          <p:spTgt spid="1898505">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98506">
                                            <p:txEl>
                                              <p:pRg st="0" end="0"/>
                                            </p:txEl>
                                          </p:spTgt>
                                        </p:tgtEl>
                                        <p:attrNameLst>
                                          <p:attrName>style.visibility</p:attrName>
                                        </p:attrNameLst>
                                      </p:cBhvr>
                                      <p:to>
                                        <p:strVal val="visible"/>
                                      </p:to>
                                    </p:set>
                                    <p:animEffect transition="in" filter="strips(downRight)">
                                      <p:cBhvr>
                                        <p:cTn id="27" dur="500"/>
                                        <p:tgtEl>
                                          <p:spTgt spid="189850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98506">
                                            <p:txEl>
                                              <p:pRg st="1" end="1"/>
                                            </p:txEl>
                                          </p:spTgt>
                                        </p:tgtEl>
                                        <p:attrNameLst>
                                          <p:attrName>style.visibility</p:attrName>
                                        </p:attrNameLst>
                                      </p:cBhvr>
                                      <p:to>
                                        <p:strVal val="visible"/>
                                      </p:to>
                                    </p:set>
                                    <p:animEffect transition="in" filter="strips(downRight)">
                                      <p:cBhvr>
                                        <p:cTn id="32" dur="500"/>
                                        <p:tgtEl>
                                          <p:spTgt spid="1898506">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504" grpId="0" build="p" autoUpdateAnimBg="0"/>
      <p:bldP spid="1898505" grpId="0" build="p" autoUpdateAnimBg="0"/>
      <p:bldP spid="189850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BBC48C1F-CDCA-4F24-B6D5-09EC86CDEF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601EF7D-D9C4-4944-961B-BD875AE409FC}" type="slidenum">
              <a:rPr lang="zh-CN" altLang="en-US" sz="1400" b="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ABFF7222-13C1-4DA8-A398-C013F677C489}"/>
              </a:ext>
            </a:extLst>
          </p:cNvPr>
          <p:cNvGrpSpPr>
            <a:grpSpLocks/>
          </p:cNvGrpSpPr>
          <p:nvPr/>
        </p:nvGrpSpPr>
        <p:grpSpPr bwMode="auto">
          <a:xfrm>
            <a:off x="250825" y="476250"/>
            <a:ext cx="8610600" cy="1368425"/>
            <a:chOff x="180" y="315"/>
            <a:chExt cx="5424" cy="862"/>
          </a:xfrm>
        </p:grpSpPr>
        <p:sp>
          <p:nvSpPr>
            <p:cNvPr id="1902596" name="Text Box 4">
              <a:extLst>
                <a:ext uri="{FF2B5EF4-FFF2-40B4-BE49-F238E27FC236}">
                  <a16:creationId xmlns:a16="http://schemas.microsoft.com/office/drawing/2014/main" id="{F546200F-7734-4762-B402-C9D9ED57D6D2}"/>
                </a:ext>
              </a:extLst>
            </p:cNvPr>
            <p:cNvSpPr txBox="1">
              <a:spLocks noChangeArrowheads="1"/>
            </p:cNvSpPr>
            <p:nvPr/>
          </p:nvSpPr>
          <p:spPr bwMode="auto">
            <a:xfrm>
              <a:off x="180" y="315"/>
              <a:ext cx="5424" cy="84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7</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solutions are there to the equation</a:t>
              </a:r>
            </a:p>
            <a:p>
              <a:pPr marL="457200" indent="-457200" eaLnBrk="1" hangingPunct="1">
                <a:spcBef>
                  <a:spcPct val="20000"/>
                </a:spcBef>
                <a:defRPr/>
              </a:pP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where </a:t>
              </a:r>
              <a:r>
                <a:rPr kumimoji="1" lang="en-US" altLang="zh-CN" dirty="0">
                  <a:solidFill>
                    <a:srgbClr val="000000"/>
                  </a:solidFill>
                  <a:effectLst>
                    <a:outerShdw blurRad="38100" dist="38100" dir="2700000" algn="tl">
                      <a:srgbClr val="C0C0C0"/>
                    </a:outerShdw>
                  </a:effectLst>
                  <a:latin typeface="宋体" pitchFamily="2" charset="-122"/>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nonnegative integer? </a:t>
              </a:r>
            </a:p>
          </p:txBody>
        </p:sp>
        <p:graphicFrame>
          <p:nvGraphicFramePr>
            <p:cNvPr id="24586" name="Object 5">
              <a:extLst>
                <a:ext uri="{FF2B5EF4-FFF2-40B4-BE49-F238E27FC236}">
                  <a16:creationId xmlns:a16="http://schemas.microsoft.com/office/drawing/2014/main" id="{BE970954-6CCD-456D-84BE-03EF454C6085}"/>
                </a:ext>
              </a:extLst>
            </p:cNvPr>
            <p:cNvGraphicFramePr>
              <a:graphicFrameLocks noChangeAspect="1"/>
            </p:cNvGraphicFramePr>
            <p:nvPr/>
          </p:nvGraphicFramePr>
          <p:xfrm>
            <a:off x="2160" y="672"/>
            <a:ext cx="1680" cy="299"/>
          </p:xfrm>
          <a:graphic>
            <a:graphicData uri="http://schemas.openxmlformats.org/presentationml/2006/ole">
              <mc:AlternateContent xmlns:mc="http://schemas.openxmlformats.org/markup-compatibility/2006">
                <mc:Choice xmlns:v="urn:schemas-microsoft-com:vml" Requires="v">
                  <p:oleObj r:id="rId4" imgW="1282700" imgH="228600" progId="Equation.3">
                    <p:embed/>
                  </p:oleObj>
                </mc:Choice>
                <mc:Fallback>
                  <p:oleObj r:id="rId4" imgW="12827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672"/>
                          <a:ext cx="16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6">
              <a:extLst>
                <a:ext uri="{FF2B5EF4-FFF2-40B4-BE49-F238E27FC236}">
                  <a16:creationId xmlns:a16="http://schemas.microsoft.com/office/drawing/2014/main" id="{D1D75D4E-BCDE-448A-8550-FE4F2D42DD12}"/>
                </a:ext>
              </a:extLst>
            </p:cNvPr>
            <p:cNvGraphicFramePr>
              <a:graphicFrameLocks noChangeAspect="1"/>
            </p:cNvGraphicFramePr>
            <p:nvPr/>
          </p:nvGraphicFramePr>
          <p:xfrm>
            <a:off x="905" y="902"/>
            <a:ext cx="1023" cy="275"/>
          </p:xfrm>
          <a:graphic>
            <a:graphicData uri="http://schemas.openxmlformats.org/presentationml/2006/ole">
              <mc:AlternateContent xmlns:mc="http://schemas.openxmlformats.org/markup-compatibility/2006">
                <mc:Choice xmlns:v="urn:schemas-microsoft-com:vml" Requires="v">
                  <p:oleObj name="公式" r:id="rId6" imgW="850900" imgH="228600" progId="Equation.3">
                    <p:embed/>
                  </p:oleObj>
                </mc:Choice>
                <mc:Fallback>
                  <p:oleObj name="公式" r:id="rId6" imgW="8509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 y="902"/>
                          <a:ext cx="102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2599" name="AutoShape 7">
            <a:extLst>
              <a:ext uri="{FF2B5EF4-FFF2-40B4-BE49-F238E27FC236}">
                <a16:creationId xmlns:a16="http://schemas.microsoft.com/office/drawing/2014/main" id="{C475DF9A-6CA5-4231-B2DE-4B8F484EDFF8}"/>
              </a:ext>
            </a:extLst>
          </p:cNvPr>
          <p:cNvSpPr>
            <a:spLocks noChangeArrowheads="1"/>
          </p:cNvSpPr>
          <p:nvPr/>
        </p:nvSpPr>
        <p:spPr bwMode="auto">
          <a:xfrm>
            <a:off x="357188" y="2000250"/>
            <a:ext cx="8286750" cy="42672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33FF"/>
                </a:solidFill>
                <a:latin typeface="Times New Roman" panose="02020603050405020304" pitchFamily="18" charset="0"/>
                <a:ea typeface="宋体" panose="02010600030101010101" pitchFamily="2" charset="-122"/>
              </a:rPr>
              <a:t>Solution:</a:t>
            </a:r>
          </a:p>
        </p:txBody>
      </p:sp>
      <p:sp>
        <p:nvSpPr>
          <p:cNvPr id="1902600" name="Text Box 8">
            <a:extLst>
              <a:ext uri="{FF2B5EF4-FFF2-40B4-BE49-F238E27FC236}">
                <a16:creationId xmlns:a16="http://schemas.microsoft.com/office/drawing/2014/main" id="{94965261-F283-4A92-BD09-40C0AE536616}"/>
              </a:ext>
            </a:extLst>
          </p:cNvPr>
          <p:cNvSpPr txBox="1">
            <a:spLocks noChangeArrowheads="1"/>
          </p:cNvSpPr>
          <p:nvPr/>
        </p:nvSpPr>
        <p:spPr bwMode="auto">
          <a:xfrm>
            <a:off x="500063" y="2428875"/>
            <a:ext cx="78581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Since a solution of this equation corresponds to a way of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selecting 16 items from a set with four elements so that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items of type one,</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two,</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three,</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four are chosen.</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1" name="Text Box 9">
            <a:extLst>
              <a:ext uri="{FF2B5EF4-FFF2-40B4-BE49-F238E27FC236}">
                <a16:creationId xmlns:a16="http://schemas.microsoft.com/office/drawing/2014/main" id="{563FE6FF-5E8F-45B3-BA37-537CF30CBB04}"/>
              </a:ext>
            </a:extLst>
          </p:cNvPr>
          <p:cNvSpPr txBox="1">
            <a:spLocks noChangeArrowheads="1"/>
          </p:cNvSpPr>
          <p:nvPr/>
        </p:nvSpPr>
        <p:spPr bwMode="auto">
          <a:xfrm>
            <a:off x="500063" y="4143375"/>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Hence the number of solutions is</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2" name="Text Box 10">
            <a:extLst>
              <a:ext uri="{FF2B5EF4-FFF2-40B4-BE49-F238E27FC236}">
                <a16:creationId xmlns:a16="http://schemas.microsoft.com/office/drawing/2014/main" id="{55897A1C-73CE-4727-8BA2-95AA36B92D76}"/>
              </a:ext>
            </a:extLst>
          </p:cNvPr>
          <p:cNvSpPr txBox="1">
            <a:spLocks noChangeArrowheads="1"/>
          </p:cNvSpPr>
          <p:nvPr/>
        </p:nvSpPr>
        <p:spPr bwMode="auto">
          <a:xfrm>
            <a:off x="1428750" y="4714875"/>
            <a:ext cx="61722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(4-1+16,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(19, 16)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(19, 3)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3" name="Text Box 11">
            <a:extLst>
              <a:ext uri="{FF2B5EF4-FFF2-40B4-BE49-F238E27FC236}">
                <a16:creationId xmlns:a16="http://schemas.microsoft.com/office/drawing/2014/main" id="{FD118F5B-A4F7-4A97-8A50-C81AD7E7A2F7}"/>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2599"/>
                                        </p:tgtEl>
                                        <p:attrNameLst>
                                          <p:attrName>style.visibility</p:attrName>
                                        </p:attrNameLst>
                                      </p:cBhvr>
                                      <p:to>
                                        <p:strVal val="visible"/>
                                      </p:to>
                                    </p:set>
                                    <p:animEffect transition="in" filter="strips(downRight)">
                                      <p:cBhvr>
                                        <p:cTn id="7" dur="500"/>
                                        <p:tgtEl>
                                          <p:spTgt spid="1902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2600"/>
                                        </p:tgtEl>
                                        <p:attrNameLst>
                                          <p:attrName>style.visibility</p:attrName>
                                        </p:attrNameLst>
                                      </p:cBhvr>
                                      <p:to>
                                        <p:strVal val="visible"/>
                                      </p:to>
                                    </p:set>
                                    <p:animEffect transition="in" filter="wipe(left)">
                                      <p:cBhvr>
                                        <p:cTn id="12" dur="500"/>
                                        <p:tgtEl>
                                          <p:spTgt spid="1902600"/>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2601"/>
                                        </p:tgtEl>
                                        <p:attrNameLst>
                                          <p:attrName>style.visibility</p:attrName>
                                        </p:attrNameLst>
                                      </p:cBhvr>
                                      <p:to>
                                        <p:strVal val="visible"/>
                                      </p:to>
                                    </p:set>
                                    <p:animEffect transition="in" filter="wipe(left)">
                                      <p:cBhvr>
                                        <p:cTn id="17" dur="500"/>
                                        <p:tgtEl>
                                          <p:spTgt spid="1902601"/>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2602">
                                            <p:txEl>
                                              <p:pRg st="0" end="0"/>
                                            </p:txEl>
                                          </p:spTgt>
                                        </p:tgtEl>
                                        <p:attrNameLst>
                                          <p:attrName>style.visibility</p:attrName>
                                        </p:attrNameLst>
                                      </p:cBhvr>
                                      <p:to>
                                        <p:strVal val="visible"/>
                                      </p:to>
                                    </p:set>
                                    <p:animEffect transition="in" filter="wipe(left)">
                                      <p:cBhvr>
                                        <p:cTn id="22" dur="500"/>
                                        <p:tgtEl>
                                          <p:spTgt spid="190260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2602">
                                            <p:txEl>
                                              <p:pRg st="1" end="1"/>
                                            </p:txEl>
                                          </p:spTgt>
                                        </p:tgtEl>
                                        <p:attrNameLst>
                                          <p:attrName>style.visibility</p:attrName>
                                        </p:attrNameLst>
                                      </p:cBhvr>
                                      <p:to>
                                        <p:strVal val="visible"/>
                                      </p:to>
                                    </p:set>
                                    <p:animEffect transition="in" filter="wipe(left)">
                                      <p:cBhvr>
                                        <p:cTn id="27" dur="500"/>
                                        <p:tgtEl>
                                          <p:spTgt spid="1902602">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902599" grpId="0" animBg="1" autoUpdateAnimBg="0"/>
      <p:bldP spid="1902600" grpId="0" autoUpdateAnimBg="0"/>
      <p:bldP spid="1902601" grpId="0" autoUpdateAnimBg="0"/>
      <p:bldP spid="190260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1AFCD3D8-6158-4B94-ADF1-88365B3DC3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90D68D5-AFB4-4153-BE67-DB77DCF8884B}" type="slidenum">
              <a:rPr lang="zh-CN" altLang="en-US" sz="1400" b="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FE256512-9D94-4658-959E-1894AF47896A}"/>
              </a:ext>
            </a:extLst>
          </p:cNvPr>
          <p:cNvGrpSpPr>
            <a:grpSpLocks/>
          </p:cNvGrpSpPr>
          <p:nvPr/>
        </p:nvGrpSpPr>
        <p:grpSpPr bwMode="auto">
          <a:xfrm>
            <a:off x="247650" y="500063"/>
            <a:ext cx="8610600" cy="1350962"/>
            <a:chOff x="192" y="384"/>
            <a:chExt cx="5424" cy="851"/>
          </a:xfrm>
        </p:grpSpPr>
        <p:sp>
          <p:nvSpPr>
            <p:cNvPr id="1904644" name="Text Box 4">
              <a:extLst>
                <a:ext uri="{FF2B5EF4-FFF2-40B4-BE49-F238E27FC236}">
                  <a16:creationId xmlns:a16="http://schemas.microsoft.com/office/drawing/2014/main" id="{21C228C1-2FF1-4798-B898-B7C0D84B96D9}"/>
                </a:ext>
              </a:extLst>
            </p:cNvPr>
            <p:cNvSpPr txBox="1">
              <a:spLocks noChangeArrowheads="1"/>
            </p:cNvSpPr>
            <p:nvPr/>
          </p:nvSpPr>
          <p:spPr bwMode="auto">
            <a:xfrm>
              <a:off x="192" y="384"/>
              <a:ext cx="5424" cy="84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7</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solutions are there to the equation</a:t>
              </a:r>
            </a:p>
            <a:p>
              <a:pPr marL="457200" indent="-457200" eaLnBrk="1" hangingPunct="1">
                <a:spcBef>
                  <a:spcPct val="20000"/>
                </a:spcBef>
                <a:defRPr/>
              </a:pP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where </a:t>
              </a:r>
              <a:r>
                <a:rPr kumimoji="1" lang="en-US" altLang="zh-CN" dirty="0">
                  <a:solidFill>
                    <a:srgbClr val="000000"/>
                  </a:solidFill>
                  <a:effectLst>
                    <a:outerShdw blurRad="38100" dist="38100" dir="2700000" algn="tl">
                      <a:srgbClr val="C0C0C0"/>
                    </a:outerShdw>
                  </a:effectLst>
                  <a:latin typeface="宋体" pitchFamily="2" charset="-122"/>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nonnegative integer? </a:t>
              </a:r>
            </a:p>
          </p:txBody>
        </p:sp>
        <p:graphicFrame>
          <p:nvGraphicFramePr>
            <p:cNvPr id="26642" name="Object 5">
              <a:extLst>
                <a:ext uri="{FF2B5EF4-FFF2-40B4-BE49-F238E27FC236}">
                  <a16:creationId xmlns:a16="http://schemas.microsoft.com/office/drawing/2014/main" id="{CC754C2E-41C5-4A08-B12A-9ADA27AA6ED9}"/>
                </a:ext>
              </a:extLst>
            </p:cNvPr>
            <p:cNvGraphicFramePr>
              <a:graphicFrameLocks noChangeAspect="1"/>
            </p:cNvGraphicFramePr>
            <p:nvPr/>
          </p:nvGraphicFramePr>
          <p:xfrm>
            <a:off x="2160" y="672"/>
            <a:ext cx="1680" cy="299"/>
          </p:xfrm>
          <a:graphic>
            <a:graphicData uri="http://schemas.openxmlformats.org/presentationml/2006/ole">
              <mc:AlternateContent xmlns:mc="http://schemas.openxmlformats.org/markup-compatibility/2006">
                <mc:Choice xmlns:v="urn:schemas-microsoft-com:vml" Requires="v">
                  <p:oleObj r:id="rId5" imgW="1282700" imgH="228600" progId="Equation.3">
                    <p:embed/>
                  </p:oleObj>
                </mc:Choice>
                <mc:Fallback>
                  <p:oleObj r:id="rId5" imgW="1282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672"/>
                          <a:ext cx="16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3" name="Object 6">
              <a:extLst>
                <a:ext uri="{FF2B5EF4-FFF2-40B4-BE49-F238E27FC236}">
                  <a16:creationId xmlns:a16="http://schemas.microsoft.com/office/drawing/2014/main" id="{FE125D89-636C-4363-ACF3-7EF358F903CE}"/>
                </a:ext>
              </a:extLst>
            </p:cNvPr>
            <p:cNvGraphicFramePr>
              <a:graphicFrameLocks noChangeAspect="1"/>
            </p:cNvGraphicFramePr>
            <p:nvPr/>
          </p:nvGraphicFramePr>
          <p:xfrm>
            <a:off x="905" y="960"/>
            <a:ext cx="1023" cy="275"/>
          </p:xfrm>
          <a:graphic>
            <a:graphicData uri="http://schemas.openxmlformats.org/presentationml/2006/ole">
              <mc:AlternateContent xmlns:mc="http://schemas.openxmlformats.org/markup-compatibility/2006">
                <mc:Choice xmlns:v="urn:schemas-microsoft-com:vml" Requires="v">
                  <p:oleObj name="公式" r:id="rId7" imgW="850900" imgH="228600" progId="Equation.3">
                    <p:embed/>
                  </p:oleObj>
                </mc:Choice>
                <mc:Fallback>
                  <p:oleObj name="公式" r:id="rId7" imgW="8509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 y="960"/>
                          <a:ext cx="102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47" name="Text Box 7">
            <a:extLst>
              <a:ext uri="{FF2B5EF4-FFF2-40B4-BE49-F238E27FC236}">
                <a16:creationId xmlns:a16="http://schemas.microsoft.com/office/drawing/2014/main" id="{8FC336D4-DE4C-42DA-8241-BACB7B131903}"/>
              </a:ext>
            </a:extLst>
          </p:cNvPr>
          <p:cNvSpPr txBox="1">
            <a:spLocks noChangeArrowheads="1"/>
          </p:cNvSpPr>
          <p:nvPr/>
        </p:nvSpPr>
        <p:spPr bwMode="auto">
          <a:xfrm>
            <a:off x="285750" y="2000250"/>
            <a:ext cx="7858125" cy="33416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solidFill>
                  <a:srgbClr val="FF0000"/>
                </a:solidFill>
                <a:latin typeface="Times New Roman" panose="02020603050405020304" pitchFamily="18" charset="0"/>
                <a:ea typeface="宋体" panose="02010600030101010101" pitchFamily="2" charset="-122"/>
                <a:sym typeface="Wingdings" panose="05000000000000000000" pitchFamily="2" charset="2"/>
              </a:rPr>
              <a:t>Question:</a:t>
            </a:r>
            <a:r>
              <a:rPr kumimoji="1" lang="en-US" altLang="zh-CN">
                <a:latin typeface="Times New Roman" panose="02020603050405020304" pitchFamily="18" charset="0"/>
                <a:ea typeface="宋体" panose="02010600030101010101" pitchFamily="2" charset="-122"/>
                <a:sym typeface="Wingdings" panose="05000000000000000000" pitchFamily="2" charset="2"/>
              </a:rPr>
              <a:t> </a:t>
            </a: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p:txBody>
      </p:sp>
      <p:grpSp>
        <p:nvGrpSpPr>
          <p:cNvPr id="3" name="Group 8">
            <a:extLst>
              <a:ext uri="{FF2B5EF4-FFF2-40B4-BE49-F238E27FC236}">
                <a16:creationId xmlns:a16="http://schemas.microsoft.com/office/drawing/2014/main" id="{C439353B-F14B-4707-BA30-C20ACB1FA40D}"/>
              </a:ext>
            </a:extLst>
          </p:cNvPr>
          <p:cNvGrpSpPr>
            <a:grpSpLocks/>
          </p:cNvGrpSpPr>
          <p:nvPr/>
        </p:nvGrpSpPr>
        <p:grpSpPr bwMode="auto">
          <a:xfrm>
            <a:off x="571500" y="2428875"/>
            <a:ext cx="8077200" cy="501650"/>
            <a:chOff x="528" y="1680"/>
            <a:chExt cx="5088" cy="316"/>
          </a:xfrm>
        </p:grpSpPr>
        <p:sp>
          <p:nvSpPr>
            <p:cNvPr id="26639" name="Text Box 9">
              <a:extLst>
                <a:ext uri="{FF2B5EF4-FFF2-40B4-BE49-F238E27FC236}">
                  <a16:creationId xmlns:a16="http://schemas.microsoft.com/office/drawing/2014/main" id="{2AC0BFB1-A549-4F87-A316-B934DE69B368}"/>
                </a:ext>
              </a:extLst>
            </p:cNvPr>
            <p:cNvSpPr txBox="1">
              <a:spLocks noChangeArrowheads="1"/>
            </p:cNvSpPr>
            <p:nvPr/>
          </p:nvSpPr>
          <p:spPr bwMode="auto">
            <a:xfrm>
              <a:off x="528" y="1680"/>
              <a:ext cx="5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Wingdings" panose="05000000000000000000" pitchFamily="2" charset="2"/>
                </a:rPr>
                <a:t>(1) </a:t>
              </a:r>
            </a:p>
          </p:txBody>
        </p:sp>
        <p:graphicFrame>
          <p:nvGraphicFramePr>
            <p:cNvPr id="26640" name="Object 10">
              <a:extLst>
                <a:ext uri="{FF2B5EF4-FFF2-40B4-BE49-F238E27FC236}">
                  <a16:creationId xmlns:a16="http://schemas.microsoft.com/office/drawing/2014/main" id="{9E89436F-EB32-4F3C-B615-8B31BB6CBAB0}"/>
                </a:ext>
              </a:extLst>
            </p:cNvPr>
            <p:cNvGraphicFramePr>
              <a:graphicFrameLocks noChangeAspect="1"/>
            </p:cNvGraphicFramePr>
            <p:nvPr/>
          </p:nvGraphicFramePr>
          <p:xfrm>
            <a:off x="966" y="1692"/>
            <a:ext cx="1379" cy="304"/>
          </p:xfrm>
          <a:graphic>
            <a:graphicData uri="http://schemas.openxmlformats.org/presentationml/2006/ole">
              <mc:AlternateContent xmlns:mc="http://schemas.openxmlformats.org/markup-compatibility/2006">
                <mc:Choice xmlns:v="urn:schemas-microsoft-com:vml" Requires="v">
                  <p:oleObj name="公式" r:id="rId9" imgW="1346200" imgH="228600" progId="Equation.3">
                    <p:embed/>
                  </p:oleObj>
                </mc:Choice>
                <mc:Fallback>
                  <p:oleObj name="公式" r:id="rId9" imgW="13462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 y="1692"/>
                          <a:ext cx="137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51" name="AutoShape 11">
            <a:extLst>
              <a:ext uri="{FF2B5EF4-FFF2-40B4-BE49-F238E27FC236}">
                <a16:creationId xmlns:a16="http://schemas.microsoft.com/office/drawing/2014/main" id="{67ADBFEB-E852-4425-B64E-95667862DEC8}"/>
              </a:ext>
            </a:extLst>
          </p:cNvPr>
          <p:cNvSpPr>
            <a:spLocks noChangeArrowheads="1"/>
          </p:cNvSpPr>
          <p:nvPr/>
        </p:nvSpPr>
        <p:spPr bwMode="auto">
          <a:xfrm>
            <a:off x="3786188" y="2428875"/>
            <a:ext cx="914400" cy="457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904652" name="Text Box 12">
            <a:extLst>
              <a:ext uri="{FF2B5EF4-FFF2-40B4-BE49-F238E27FC236}">
                <a16:creationId xmlns:a16="http://schemas.microsoft.com/office/drawing/2014/main" id="{4EE18F9C-DB6E-42F0-A986-6B5C76D9BD53}"/>
              </a:ext>
            </a:extLst>
          </p:cNvPr>
          <p:cNvSpPr txBox="1">
            <a:spLocks noChangeArrowheads="1"/>
          </p:cNvSpPr>
          <p:nvPr/>
        </p:nvSpPr>
        <p:spPr bwMode="auto">
          <a:xfrm>
            <a:off x="4929188" y="24003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04653" name="Text Box 13">
            <a:extLst>
              <a:ext uri="{FF2B5EF4-FFF2-40B4-BE49-F238E27FC236}">
                <a16:creationId xmlns:a16="http://schemas.microsoft.com/office/drawing/2014/main" id="{B5424A77-D57D-4545-B81C-28B681A0417F}"/>
              </a:ext>
            </a:extLst>
          </p:cNvPr>
          <p:cNvSpPr txBox="1">
            <a:spLocks noChangeArrowheads="1"/>
          </p:cNvSpPr>
          <p:nvPr/>
        </p:nvSpPr>
        <p:spPr bwMode="auto">
          <a:xfrm>
            <a:off x="1214438" y="2928938"/>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(4-1+8, 8)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(11, 8)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(11, 3)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pSp>
        <p:nvGrpSpPr>
          <p:cNvPr id="4" name="Group 14">
            <a:extLst>
              <a:ext uri="{FF2B5EF4-FFF2-40B4-BE49-F238E27FC236}">
                <a16:creationId xmlns:a16="http://schemas.microsoft.com/office/drawing/2014/main" id="{F986D5A5-871F-4F09-A53A-741D79D1DD03}"/>
              </a:ext>
            </a:extLst>
          </p:cNvPr>
          <p:cNvGrpSpPr>
            <a:grpSpLocks/>
          </p:cNvGrpSpPr>
          <p:nvPr/>
        </p:nvGrpSpPr>
        <p:grpSpPr bwMode="auto">
          <a:xfrm>
            <a:off x="642938" y="3571875"/>
            <a:ext cx="8077200" cy="465138"/>
            <a:chOff x="501" y="2562"/>
            <a:chExt cx="5088" cy="293"/>
          </a:xfrm>
        </p:grpSpPr>
        <p:sp>
          <p:nvSpPr>
            <p:cNvPr id="26637" name="Text Box 15">
              <a:extLst>
                <a:ext uri="{FF2B5EF4-FFF2-40B4-BE49-F238E27FC236}">
                  <a16:creationId xmlns:a16="http://schemas.microsoft.com/office/drawing/2014/main" id="{858D8AA1-19FE-4233-8FD7-233063C70551}"/>
                </a:ext>
              </a:extLst>
            </p:cNvPr>
            <p:cNvSpPr txBox="1">
              <a:spLocks noChangeArrowheads="1"/>
            </p:cNvSpPr>
            <p:nvPr/>
          </p:nvSpPr>
          <p:spPr bwMode="auto">
            <a:xfrm>
              <a:off x="501" y="2562"/>
              <a:ext cx="5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Wingdings" panose="05000000000000000000" pitchFamily="2" charset="2"/>
                </a:rPr>
                <a:t>(2) </a:t>
              </a:r>
            </a:p>
          </p:txBody>
        </p:sp>
        <p:graphicFrame>
          <p:nvGraphicFramePr>
            <p:cNvPr id="26638" name="Object 16">
              <a:extLst>
                <a:ext uri="{FF2B5EF4-FFF2-40B4-BE49-F238E27FC236}">
                  <a16:creationId xmlns:a16="http://schemas.microsoft.com/office/drawing/2014/main" id="{F5ABF997-0701-432B-9D90-E0ACBA82F0AA}"/>
                </a:ext>
              </a:extLst>
            </p:cNvPr>
            <p:cNvGraphicFramePr>
              <a:graphicFrameLocks noChangeAspect="1"/>
            </p:cNvGraphicFramePr>
            <p:nvPr/>
          </p:nvGraphicFramePr>
          <p:xfrm>
            <a:off x="912" y="2574"/>
            <a:ext cx="1584" cy="281"/>
          </p:xfrm>
          <a:graphic>
            <a:graphicData uri="http://schemas.openxmlformats.org/presentationml/2006/ole">
              <mc:AlternateContent xmlns:mc="http://schemas.openxmlformats.org/markup-compatibility/2006">
                <mc:Choice xmlns:v="urn:schemas-microsoft-com:vml" Requires="v">
                  <p:oleObj r:id="rId11" imgW="1282700" imgH="228600" progId="Equation.3">
                    <p:embed/>
                  </p:oleObj>
                </mc:Choice>
                <mc:Fallback>
                  <p:oleObj r:id="rId11" imgW="128270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2574"/>
                          <a:ext cx="158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57" name="Text Box 17">
            <a:extLst>
              <a:ext uri="{FF2B5EF4-FFF2-40B4-BE49-F238E27FC236}">
                <a16:creationId xmlns:a16="http://schemas.microsoft.com/office/drawing/2014/main" id="{A8CDD006-23BB-48A6-976C-C15C16DEA2D6}"/>
              </a:ext>
            </a:extLst>
          </p:cNvPr>
          <p:cNvSpPr txBox="1">
            <a:spLocks noChangeArrowheads="1"/>
          </p:cNvSpPr>
          <p:nvPr/>
        </p:nvSpPr>
        <p:spPr bwMode="auto">
          <a:xfrm>
            <a:off x="1357313" y="5357813"/>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(5-1+16,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4658" name="Text Box 18">
            <a:extLst>
              <a:ext uri="{FF2B5EF4-FFF2-40B4-BE49-F238E27FC236}">
                <a16:creationId xmlns:a16="http://schemas.microsoft.com/office/drawing/2014/main" id="{73E1CA22-B8E2-432B-B48A-21285B5FB22E}"/>
              </a:ext>
            </a:extLst>
          </p:cNvPr>
          <p:cNvSpPr txBox="1">
            <a:spLocks noChangeArrowheads="1"/>
          </p:cNvSpPr>
          <p:nvPr/>
        </p:nvSpPr>
        <p:spPr bwMode="auto">
          <a:xfrm>
            <a:off x="1214438" y="4143375"/>
            <a:ext cx="6172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 can introduce an auxiliary variable</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 that</a:t>
            </a:r>
          </a:p>
          <a:p>
            <a:pPr eaLnBrk="1" hangingPunct="1">
              <a:spcBef>
                <a:spcPct val="20000"/>
              </a:spcBef>
            </a:pP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a:t>
            </a:r>
          </a:p>
        </p:txBody>
      </p:sp>
      <p:sp>
        <p:nvSpPr>
          <p:cNvPr id="1904659" name="Text Box 19">
            <a:extLst>
              <a:ext uri="{FF2B5EF4-FFF2-40B4-BE49-F238E27FC236}">
                <a16:creationId xmlns:a16="http://schemas.microsoft.com/office/drawing/2014/main" id="{85AD7B1D-1CA6-4DE5-B2AB-ECEB17EBAE79}"/>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647"/>
                                        </p:tgtEl>
                                        <p:attrNameLst>
                                          <p:attrName>style.visibility</p:attrName>
                                        </p:attrNameLst>
                                      </p:cBhvr>
                                      <p:to>
                                        <p:strVal val="visible"/>
                                      </p:to>
                                    </p:set>
                                    <p:animEffect transition="in" filter="wipe(up)">
                                      <p:cBhvr>
                                        <p:cTn id="7" dur="500"/>
                                        <p:tgtEl>
                                          <p:spTgt spid="1904647"/>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04651"/>
                                        </p:tgtEl>
                                        <p:attrNameLst>
                                          <p:attrName>style.visibility</p:attrName>
                                        </p:attrNameLst>
                                      </p:cBhvr>
                                      <p:to>
                                        <p:strVal val="visible"/>
                                      </p:to>
                                    </p:set>
                                    <p:animEffect transition="in" filter="wipe(left)">
                                      <p:cBhvr>
                                        <p:cTn id="17" dur="500"/>
                                        <p:tgtEl>
                                          <p:spTgt spid="1904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52"/>
                                        </p:tgtEl>
                                        <p:attrNameLst>
                                          <p:attrName>style.visibility</p:attrName>
                                        </p:attrNameLst>
                                      </p:cBhvr>
                                      <p:to>
                                        <p:strVal val="visible"/>
                                      </p:to>
                                    </p:set>
                                    <p:animEffect transition="in" filter="wipe(left)">
                                      <p:cBhvr>
                                        <p:cTn id="22" dur="500"/>
                                        <p:tgtEl>
                                          <p:spTgt spid="1904652"/>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653"/>
                                        </p:tgtEl>
                                        <p:attrNameLst>
                                          <p:attrName>style.visibility</p:attrName>
                                        </p:attrNameLst>
                                      </p:cBhvr>
                                      <p:to>
                                        <p:strVal val="visible"/>
                                      </p:to>
                                    </p:set>
                                    <p:animEffect transition="in" filter="wipe(left)">
                                      <p:cBhvr>
                                        <p:cTn id="27" dur="500"/>
                                        <p:tgtEl>
                                          <p:spTgt spid="1904653"/>
                                        </p:tgtEl>
                                      </p:cBhvr>
                                    </p:animEffect>
                                  </p:childTnLst>
                                  <p:subTnLst>
                                    <p:audio>
                                      <p:cMediaNode>
                                        <p:cTn display="0" masterRel="sameClick">
                                          <p:stCondLst>
                                            <p:cond evt="begin" delay="0">
                                              <p:tn val="25"/>
                                            </p:cond>
                                          </p:stCondLst>
                                          <p:endCondLst>
                                            <p:cond evt="onStopAudio" delay="0">
                                              <p:tgtEl>
                                                <p:sldTgt/>
                                              </p:tgtEl>
                                            </p:cond>
                                          </p:endCondLst>
                                        </p:cTn>
                                        <p:tgtEl>
                                          <p:sndTgt r:embed="rId4"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04658"/>
                                        </p:tgtEl>
                                        <p:attrNameLst>
                                          <p:attrName>style.visibility</p:attrName>
                                        </p:attrNameLst>
                                      </p:cBhvr>
                                      <p:to>
                                        <p:strVal val="visible"/>
                                      </p:to>
                                    </p:set>
                                    <p:animEffect transition="in" filter="wipe(left)">
                                      <p:cBhvr>
                                        <p:cTn id="37" dur="500"/>
                                        <p:tgtEl>
                                          <p:spTgt spid="1904658"/>
                                        </p:tgtEl>
                                      </p:cBhvr>
                                    </p:animEffect>
                                  </p:childTnLst>
                                  <p:subTnLst>
                                    <p:audio>
                                      <p:cMediaNode>
                                        <p:cTn display="0" masterRel="sameClick">
                                          <p:stCondLst>
                                            <p:cond evt="begin" delay="0">
                                              <p:tn val="35"/>
                                            </p:cond>
                                          </p:stCondLst>
                                          <p:endCondLst>
                                            <p:cond evt="onStopAudio" delay="0">
                                              <p:tgtEl>
                                                <p:sldTgt/>
                                              </p:tgtEl>
                                            </p:cond>
                                          </p:endCondLst>
                                        </p:cTn>
                                        <p:tgtEl>
                                          <p:sndTgt r:embed="rId4"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04657"/>
                                        </p:tgtEl>
                                        <p:attrNameLst>
                                          <p:attrName>style.visibility</p:attrName>
                                        </p:attrNameLst>
                                      </p:cBhvr>
                                      <p:to>
                                        <p:strVal val="visible"/>
                                      </p:to>
                                    </p:set>
                                    <p:animEffect transition="in" filter="wipe(left)">
                                      <p:cBhvr>
                                        <p:cTn id="42" dur="500"/>
                                        <p:tgtEl>
                                          <p:spTgt spid="1904657"/>
                                        </p:tgtEl>
                                      </p:cBhvr>
                                    </p:animEffect>
                                  </p:childTnLst>
                                  <p:subTnLst>
                                    <p:audio>
                                      <p:cMediaNode>
                                        <p:cTn display="0" masterRel="sameClick">
                                          <p:stCondLst>
                                            <p:cond evt="begin" delay="0">
                                              <p:tn val="40"/>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904647" grpId="0" animBg="1" autoUpdateAnimBg="0"/>
      <p:bldP spid="1904652" grpId="0" autoUpdateAnimBg="0"/>
      <p:bldP spid="1904653" grpId="0" autoUpdateAnimBg="0"/>
      <p:bldP spid="1904657" grpId="0" autoUpdateAnimBg="0"/>
      <p:bldP spid="19046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C522925D-A58B-4EB1-B1C5-0780D0ADEA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A193033-02F2-4B43-A3E6-82C53580054E}" type="slidenum">
              <a:rPr lang="zh-CN" altLang="en-US" sz="1400" b="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1906691" name="AutoShape 3">
            <a:extLst>
              <a:ext uri="{FF2B5EF4-FFF2-40B4-BE49-F238E27FC236}">
                <a16:creationId xmlns:a16="http://schemas.microsoft.com/office/drawing/2014/main" id="{6BAC10EF-9260-45DC-BF47-7661A13D4055}"/>
              </a:ext>
            </a:extLst>
          </p:cNvPr>
          <p:cNvSpPr>
            <a:spLocks noChangeArrowheads="1"/>
          </p:cNvSpPr>
          <p:nvPr/>
        </p:nvSpPr>
        <p:spPr bwMode="auto">
          <a:xfrm>
            <a:off x="381000" y="2112963"/>
            <a:ext cx="8305800" cy="16764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5 】 The number of ways to distribute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a:t>
            </a:r>
          </a:p>
          <a:p>
            <a:pPr eaLnBrk="1" hangingPunct="1"/>
            <a:r>
              <a:rPr kumimoji="1" lang="en-US" altLang="zh-CN">
                <a:latin typeface="Times New Roman" panose="02020603050405020304" pitchFamily="18" charset="0"/>
                <a:ea typeface="宋体" panose="02010600030101010101" pitchFamily="2" charset="-122"/>
              </a:rPr>
              <a:t>distinguishable objects into </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distinguishable  boxes so that</a:t>
            </a:r>
          </a:p>
          <a:p>
            <a:pPr eaLnBrk="1" hangingPunct="1"/>
            <a:r>
              <a:rPr kumimoji="1" lang="en-US" altLang="zh-CN" i="1">
                <a:latin typeface="Times New Roman" panose="02020603050405020304" pitchFamily="18" charset="0"/>
                <a:ea typeface="宋体" panose="02010600030101010101" pitchFamily="2" charset="-122"/>
              </a:rPr>
              <a:t>n</a:t>
            </a:r>
            <a:r>
              <a:rPr kumimoji="1" lang="en-US" altLang="zh-CN" i="1" baseline="-25000">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 objects are place into box </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=1,2,…,</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equals</a:t>
            </a:r>
          </a:p>
          <a:p>
            <a:pPr eaLnBrk="1" hangingPunct="1"/>
            <a:r>
              <a:rPr kumimoji="1" lang="en-US" altLang="zh-CN" i="1">
                <a:latin typeface="Times New Roman" panose="02020603050405020304" pitchFamily="18" charset="0"/>
                <a:ea typeface="宋体" panose="02010600030101010101" pitchFamily="2" charset="-122"/>
              </a:rPr>
              <a:t>                                  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a:t>
            </a:r>
          </a:p>
        </p:txBody>
      </p:sp>
      <p:sp>
        <p:nvSpPr>
          <p:cNvPr id="1906692" name="Text Box 4">
            <a:extLst>
              <a:ext uri="{FF2B5EF4-FFF2-40B4-BE49-F238E27FC236}">
                <a16:creationId xmlns:a16="http://schemas.microsoft.com/office/drawing/2014/main" id="{359A43E7-1B3C-4C91-8133-AF44544B3D0F}"/>
              </a:ext>
            </a:extLst>
          </p:cNvPr>
          <p:cNvSpPr txBox="1">
            <a:spLocks noChangeArrowheads="1"/>
          </p:cNvSpPr>
          <p:nvPr/>
        </p:nvSpPr>
        <p:spPr bwMode="auto">
          <a:xfrm>
            <a:off x="466725" y="685800"/>
            <a:ext cx="72294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5. Distributing objects into boxes </a:t>
            </a:r>
          </a:p>
        </p:txBody>
      </p:sp>
      <p:sp>
        <p:nvSpPr>
          <p:cNvPr id="28677" name="Line 5">
            <a:extLst>
              <a:ext uri="{FF2B5EF4-FFF2-40B4-BE49-F238E27FC236}">
                <a16:creationId xmlns:a16="http://schemas.microsoft.com/office/drawing/2014/main" id="{94C0CD38-2127-4AB1-938C-8A23921A53FA}"/>
              </a:ext>
            </a:extLst>
          </p:cNvPr>
          <p:cNvSpPr>
            <a:spLocks noChangeShapeType="1"/>
          </p:cNvSpPr>
          <p:nvPr/>
        </p:nvSpPr>
        <p:spPr bwMode="auto">
          <a:xfrm flipV="1">
            <a:off x="609600" y="1125538"/>
            <a:ext cx="4322763" cy="127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6694" name="Text Box 6">
            <a:extLst>
              <a:ext uri="{FF2B5EF4-FFF2-40B4-BE49-F238E27FC236}">
                <a16:creationId xmlns:a16="http://schemas.microsoft.com/office/drawing/2014/main" id="{75E49FCF-0BF4-4F05-856D-94F17A560B8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06695" name="Text Box 7">
            <a:extLst>
              <a:ext uri="{FF2B5EF4-FFF2-40B4-BE49-F238E27FC236}">
                <a16:creationId xmlns:a16="http://schemas.microsoft.com/office/drawing/2014/main" id="{00E9E169-E816-4E43-9B00-18A720E5B458}"/>
              </a:ext>
            </a:extLst>
          </p:cNvPr>
          <p:cNvSpPr txBox="1">
            <a:spLocks noChangeArrowheads="1"/>
          </p:cNvSpPr>
          <p:nvPr/>
        </p:nvSpPr>
        <p:spPr bwMode="auto">
          <a:xfrm>
            <a:off x="395288" y="1458913"/>
            <a:ext cx="8153400" cy="45720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1) </a:t>
            </a:r>
            <a:r>
              <a:rPr kumimoji="1" lang="en-US" altLang="zh-CN">
                <a:solidFill>
                  <a:srgbClr val="339933"/>
                </a:solidFill>
                <a:latin typeface="Times New Roman" pitchFamily="18" charset="0"/>
                <a:cs typeface="Times New Roman" pitchFamily="18" charset="0"/>
              </a:rPr>
              <a:t>Distinguishable objects and distinguishable  boxes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6695"/>
                                        </p:tgtEl>
                                        <p:attrNameLst>
                                          <p:attrName>style.visibility</p:attrName>
                                        </p:attrNameLst>
                                      </p:cBhvr>
                                      <p:to>
                                        <p:strVal val="visible"/>
                                      </p:to>
                                    </p:set>
                                    <p:animEffect transition="in" filter="wipe(left)">
                                      <p:cBhvr>
                                        <p:cTn id="7" dur="500"/>
                                        <p:tgtEl>
                                          <p:spTgt spid="190669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06691"/>
                                        </p:tgtEl>
                                        <p:attrNameLst>
                                          <p:attrName>style.visibility</p:attrName>
                                        </p:attrNameLst>
                                      </p:cBhvr>
                                      <p:to>
                                        <p:strVal val="visible"/>
                                      </p:to>
                                    </p:set>
                                    <p:animEffect transition="in" filter="wipe(up)">
                                      <p:cBhvr>
                                        <p:cTn id="12" dur="500"/>
                                        <p:tgtEl>
                                          <p:spTgt spid="1906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1" grpId="0" animBg="1"/>
      <p:bldP spid="19066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01026B92-C740-495C-A3F2-0BA0DB8FDD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3FEE182-B854-451B-8D6D-1990E8BF9A84}" type="slidenum">
              <a:rPr lang="zh-CN" altLang="en-US" sz="1400" b="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1908739" name="Text Box 3">
            <a:extLst>
              <a:ext uri="{FF2B5EF4-FFF2-40B4-BE49-F238E27FC236}">
                <a16:creationId xmlns:a16="http://schemas.microsoft.com/office/drawing/2014/main" id="{CE8A8804-A74B-46BB-8069-008B1F7C9AEE}"/>
              </a:ext>
            </a:extLst>
          </p:cNvPr>
          <p:cNvSpPr txBox="1">
            <a:spLocks noChangeArrowheads="1"/>
          </p:cNvSpPr>
          <p:nvPr/>
        </p:nvSpPr>
        <p:spPr bwMode="auto">
          <a:xfrm>
            <a:off x="34925" y="836613"/>
            <a:ext cx="8610600"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8</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distribute hands of 5 cards to each of four players from the standard deck of 52 cards?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908740" name="Text Box 4">
            <a:extLst>
              <a:ext uri="{FF2B5EF4-FFF2-40B4-BE49-F238E27FC236}">
                <a16:creationId xmlns:a16="http://schemas.microsoft.com/office/drawing/2014/main" id="{85704057-BD19-4F8F-BC9E-3D507CC9EFEB}"/>
              </a:ext>
            </a:extLst>
          </p:cNvPr>
          <p:cNvSpPr txBox="1">
            <a:spLocks noChangeArrowheads="1"/>
          </p:cNvSpPr>
          <p:nvPr/>
        </p:nvSpPr>
        <p:spPr bwMode="auto">
          <a:xfrm>
            <a:off x="250825" y="2205038"/>
            <a:ext cx="8893175" cy="2678112"/>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006600"/>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It is a typical problem that involves distributing distinguishable objects into distinguishable boxes. </a:t>
            </a:r>
          </a:p>
          <a:p>
            <a:pPr marL="457200" indent="-457200" eaLnBrk="1" hangingPunct="1">
              <a:spcBef>
                <a:spcPct val="4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 The distinguishable objects are the 52 cards.</a:t>
            </a:r>
          </a:p>
          <a:p>
            <a:pPr marL="457200" indent="-457200" eaLnBrk="1" hangingPunct="1">
              <a:spcBef>
                <a:spcPct val="4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 The five distinguishable boxes are the hands of the four players and the rest of the deck.</a:t>
            </a:r>
          </a:p>
        </p:txBody>
      </p:sp>
      <p:sp>
        <p:nvSpPr>
          <p:cNvPr id="1908741" name="Text Box 5">
            <a:extLst>
              <a:ext uri="{FF2B5EF4-FFF2-40B4-BE49-F238E27FC236}">
                <a16:creationId xmlns:a16="http://schemas.microsoft.com/office/drawing/2014/main" id="{7FFA66FB-D8D3-480E-B26D-22DD7B034194}"/>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8739"/>
                                        </p:tgtEl>
                                        <p:attrNameLst>
                                          <p:attrName>style.visibility</p:attrName>
                                        </p:attrNameLst>
                                      </p:cBhvr>
                                      <p:to>
                                        <p:strVal val="visible"/>
                                      </p:to>
                                    </p:set>
                                    <p:animEffect transition="in" filter="wipe(left)">
                                      <p:cBhvr>
                                        <p:cTn id="7" dur="500"/>
                                        <p:tgtEl>
                                          <p:spTgt spid="19087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8740">
                                            <p:txEl>
                                              <p:pRg st="0" end="0"/>
                                            </p:txEl>
                                          </p:spTgt>
                                        </p:tgtEl>
                                        <p:attrNameLst>
                                          <p:attrName>style.visibility</p:attrName>
                                        </p:attrNameLst>
                                      </p:cBhvr>
                                      <p:to>
                                        <p:strVal val="visible"/>
                                      </p:to>
                                    </p:set>
                                    <p:animEffect transition="in" filter="wipe(left)">
                                      <p:cBhvr>
                                        <p:cTn id="12" dur="500"/>
                                        <p:tgtEl>
                                          <p:spTgt spid="190874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8740">
                                            <p:txEl>
                                              <p:pRg st="1" end="1"/>
                                            </p:txEl>
                                          </p:spTgt>
                                        </p:tgtEl>
                                        <p:attrNameLst>
                                          <p:attrName>style.visibility</p:attrName>
                                        </p:attrNameLst>
                                      </p:cBhvr>
                                      <p:to>
                                        <p:strVal val="visible"/>
                                      </p:to>
                                    </p:set>
                                    <p:animEffect transition="in" filter="wipe(left)">
                                      <p:cBhvr>
                                        <p:cTn id="17" dur="500"/>
                                        <p:tgtEl>
                                          <p:spTgt spid="190874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8740">
                                            <p:txEl>
                                              <p:pRg st="2" end="2"/>
                                            </p:txEl>
                                          </p:spTgt>
                                        </p:tgtEl>
                                        <p:attrNameLst>
                                          <p:attrName>style.visibility</p:attrName>
                                        </p:attrNameLst>
                                      </p:cBhvr>
                                      <p:to>
                                        <p:strVal val="visible"/>
                                      </p:to>
                                    </p:set>
                                    <p:animEffect transition="in" filter="wipe(left)">
                                      <p:cBhvr>
                                        <p:cTn id="22" dur="500"/>
                                        <p:tgtEl>
                                          <p:spTgt spid="1908740">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8740">
                                            <p:txEl>
                                              <p:pRg st="3" end="3"/>
                                            </p:txEl>
                                          </p:spTgt>
                                        </p:tgtEl>
                                        <p:attrNameLst>
                                          <p:attrName>style.visibility</p:attrName>
                                        </p:attrNameLst>
                                      </p:cBhvr>
                                      <p:to>
                                        <p:strVal val="visible"/>
                                      </p:to>
                                    </p:set>
                                    <p:animEffect transition="in" filter="wipe(left)">
                                      <p:cBhvr>
                                        <p:cTn id="27" dur="500"/>
                                        <p:tgtEl>
                                          <p:spTgt spid="1908740">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739" grpId="0" autoUpdateAnimBg="0"/>
      <p:bldP spid="190874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1DD596BF-73DA-4B31-ADC9-149C0AB935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BD8C8E-D546-4BB9-8946-27F703A25A9D}" type="slidenum">
              <a:rPr lang="zh-CN" altLang="en-US" sz="1400" b="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1937413" name="Text Box 5">
            <a:extLst>
              <a:ext uri="{FF2B5EF4-FFF2-40B4-BE49-F238E27FC236}">
                <a16:creationId xmlns:a16="http://schemas.microsoft.com/office/drawing/2014/main" id="{6345114C-7F56-485A-B316-40FA5724CB9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7414" name="Text Box 6">
            <a:extLst>
              <a:ext uri="{FF2B5EF4-FFF2-40B4-BE49-F238E27FC236}">
                <a16:creationId xmlns:a16="http://schemas.microsoft.com/office/drawing/2014/main" id="{28C236D3-399A-45A4-A606-3E523C3E3C91}"/>
              </a:ext>
            </a:extLst>
          </p:cNvPr>
          <p:cNvSpPr txBox="1">
            <a:spLocks noChangeArrowheads="1"/>
          </p:cNvSpPr>
          <p:nvPr/>
        </p:nvSpPr>
        <p:spPr bwMode="auto">
          <a:xfrm>
            <a:off x="250825" y="800100"/>
            <a:ext cx="8153400"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2) </a:t>
            </a:r>
            <a:r>
              <a:rPr kumimoji="1" lang="en-US" altLang="zh-CN" dirty="0">
                <a:solidFill>
                  <a:srgbClr val="339933"/>
                </a:solidFill>
                <a:latin typeface="Times New Roman" pitchFamily="18" charset="0"/>
                <a:cs typeface="Times New Roman" pitchFamily="18" charset="0"/>
              </a:rPr>
              <a:t>Distinguishable objects and indistinguishable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place </a:t>
            </a:r>
            <a:r>
              <a:rPr kumimoji="1" lang="en-US" altLang="zh-CN" i="1" dirty="0">
                <a:solidFill>
                  <a:srgbClr val="339933"/>
                </a:solidFill>
                <a:latin typeface="Times New Roman" pitchFamily="18" charset="0"/>
                <a:cs typeface="Times New Roman" pitchFamily="18" charset="0"/>
              </a:rPr>
              <a:t>n</a:t>
            </a:r>
            <a:r>
              <a:rPr kumimoji="1" lang="en-US" altLang="zh-CN" dirty="0">
                <a:solidFill>
                  <a:srgbClr val="339933"/>
                </a:solidFill>
                <a:latin typeface="Times New Roman" pitchFamily="18" charset="0"/>
                <a:cs typeface="Times New Roman" pitchFamily="18" charset="0"/>
              </a:rPr>
              <a:t> distinguishable objects into </a:t>
            </a:r>
            <a:r>
              <a:rPr kumimoji="1" lang="en-US" altLang="zh-CN" i="1" dirty="0">
                <a:solidFill>
                  <a:srgbClr val="339933"/>
                </a:solidFill>
                <a:latin typeface="Times New Roman" pitchFamily="18" charset="0"/>
                <a:cs typeface="Times New Roman" pitchFamily="18" charset="0"/>
              </a:rPr>
              <a:t>k</a:t>
            </a:r>
            <a:r>
              <a:rPr kumimoji="1" lang="en-US" altLang="zh-CN" dirty="0">
                <a:solidFill>
                  <a:srgbClr val="339933"/>
                </a:solidFill>
                <a:latin typeface="Times New Roman" pitchFamily="18" charset="0"/>
                <a:cs typeface="Times New Roman" pitchFamily="18" charset="0"/>
              </a:rPr>
              <a:t> indistinguishable boxes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7414"/>
                                        </p:tgtEl>
                                        <p:attrNameLst>
                                          <p:attrName>style.visibility</p:attrName>
                                        </p:attrNameLst>
                                      </p:cBhvr>
                                      <p:to>
                                        <p:strVal val="visible"/>
                                      </p:to>
                                    </p:set>
                                    <p:animEffect transition="in" filter="wipe(left)">
                                      <p:cBhvr>
                                        <p:cTn id="7" dur="500"/>
                                        <p:tgtEl>
                                          <p:spTgt spid="193741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74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4BB6A858-2354-4405-8E54-C727D1DA95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2AF2764-2941-4ABB-9D19-12D1E651D8BE}" type="slidenum">
              <a:rPr lang="zh-CN" altLang="en-US" sz="1400" b="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1939458" name="Text Box 2">
            <a:extLst>
              <a:ext uri="{FF2B5EF4-FFF2-40B4-BE49-F238E27FC236}">
                <a16:creationId xmlns:a16="http://schemas.microsoft.com/office/drawing/2014/main" id="{F5A91110-82CA-449D-AA08-6DB5A992BE18}"/>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9460" name="Text Box 4">
            <a:extLst>
              <a:ext uri="{FF2B5EF4-FFF2-40B4-BE49-F238E27FC236}">
                <a16:creationId xmlns:a16="http://schemas.microsoft.com/office/drawing/2014/main" id="{7476E2F5-1409-4DC0-AE9F-C503658D9DD6}"/>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39461" name="Text Box 5">
            <a:extLst>
              <a:ext uri="{FF2B5EF4-FFF2-40B4-BE49-F238E27FC236}">
                <a16:creationId xmlns:a16="http://schemas.microsoft.com/office/drawing/2014/main" id="{A8B41550-7D0A-4191-8CD3-5DB41425F946}"/>
              </a:ext>
            </a:extLst>
          </p:cNvPr>
          <p:cNvSpPr txBox="1">
            <a:spLocks noChangeArrowheads="1"/>
          </p:cNvSpPr>
          <p:nvPr/>
        </p:nvSpPr>
        <p:spPr bwMode="auto">
          <a:xfrm>
            <a:off x="250825" y="1628775"/>
            <a:ext cx="8893175" cy="45243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We represent the four employees by A,B,C,D.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(1) All four are put into one office: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 ways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{A,B,C,D}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(2) Three are put into one office and a fourth is put into a second office:</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4 ways</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cs typeface="Times New Roman" pitchFamily="18" charset="0"/>
              </a:rPr>
              <a:t>{A,B,C},{D}};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sz="2200" dirty="0">
                <a:solidFill>
                  <a:srgbClr val="000000"/>
                </a:solidFill>
                <a:effectLst>
                  <a:outerShdw blurRad="38100" dist="38100" dir="2700000" algn="tl">
                    <a:srgbClr val="C0C0C0"/>
                  </a:outerShdw>
                </a:effectLst>
                <a:latin typeface="Times New Roman" pitchFamily="18" charset="0"/>
                <a:cs typeface="Times New Roman" pitchFamily="18" charset="0"/>
              </a:rPr>
              <a:t>{A,B,D}, {C}};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sz="2200" dirty="0">
                <a:solidFill>
                  <a:srgbClr val="000000"/>
                </a:solidFill>
                <a:effectLst>
                  <a:outerShdw blurRad="38100" dist="38100" dir="2700000" algn="tl">
                    <a:srgbClr val="C0C0C0"/>
                  </a:outerShdw>
                </a:effectLst>
                <a:latin typeface="Times New Roman" pitchFamily="18" charset="0"/>
              </a:rPr>
              <a:t>{A,C,D}, {B}};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{B,C,D}, {A}}</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(3) Two are put into one office and two put into a second office:</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rPr>
              <a:t>   3 </a:t>
            </a:r>
            <a:r>
              <a:rPr kumimoji="1" lang="en-US" altLang="zh-CN" sz="2200" dirty="0">
                <a:solidFill>
                  <a:srgbClr val="FF6600"/>
                </a:solidFill>
                <a:effectLst>
                  <a:outerShdw blurRad="38100" dist="38100" dir="2700000" algn="tl">
                    <a:srgbClr val="C0C0C0"/>
                  </a:outerShdw>
                </a:effectLst>
                <a:latin typeface="Times New Roman" pitchFamily="18" charset="0"/>
              </a:rPr>
              <a:t>ways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{A,B},{C,D}};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{A,D},{B,C}};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{A,C},{B,D}} </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(4) Two are put into one office, and one each put into the other two office:</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rPr>
              <a:t>   6 </a:t>
            </a:r>
            <a:r>
              <a:rPr kumimoji="1" lang="en-US" altLang="zh-CN" sz="2200" dirty="0">
                <a:solidFill>
                  <a:srgbClr val="FF6600"/>
                </a:solidFill>
                <a:effectLst>
                  <a:outerShdw blurRad="38100" dist="38100" dir="2700000" algn="tl">
                    <a:srgbClr val="C0C0C0"/>
                  </a:outerShdw>
                </a:effectLst>
                <a:latin typeface="Times New Roman" pitchFamily="18" charset="0"/>
              </a:rPr>
              <a:t>ways</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{A,B},{C},{D}};</a:t>
            </a:r>
            <a:r>
              <a:rPr kumimoji="1" lang="en-US" altLang="zh-CN" sz="2200" dirty="0">
                <a:solidFill>
                  <a:srgbClr val="FF6600"/>
                </a:solidFill>
                <a:effectLst>
                  <a:outerShdw blurRad="38100" dist="38100" dir="2700000" algn="tl">
                    <a:srgbClr val="C0C0C0"/>
                  </a:outerShdw>
                </a:effectLst>
                <a:latin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{A,C},{B},{D}}; {{A,D},{B},{C}}; {{B,C},{A},{D}};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{{B,D},{A},{C}}; {{C,D},{A},{B}}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9460"/>
                                        </p:tgtEl>
                                        <p:attrNameLst>
                                          <p:attrName>style.visibility</p:attrName>
                                        </p:attrNameLst>
                                      </p:cBhvr>
                                      <p:to>
                                        <p:strVal val="visible"/>
                                      </p:to>
                                    </p:set>
                                    <p:animEffect transition="in" filter="wipe(left)">
                                      <p:cBhvr>
                                        <p:cTn id="7" dur="500"/>
                                        <p:tgtEl>
                                          <p:spTgt spid="1939460"/>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9461">
                                            <p:txEl>
                                              <p:pRg st="0" end="0"/>
                                            </p:txEl>
                                          </p:spTgt>
                                        </p:tgtEl>
                                        <p:attrNameLst>
                                          <p:attrName>style.visibility</p:attrName>
                                        </p:attrNameLst>
                                      </p:cBhvr>
                                      <p:to>
                                        <p:strVal val="visible"/>
                                      </p:to>
                                    </p:set>
                                    <p:animEffect transition="in" filter="wipe(left)">
                                      <p:cBhvr>
                                        <p:cTn id="12" dur="500"/>
                                        <p:tgtEl>
                                          <p:spTgt spid="193946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9461">
                                            <p:txEl>
                                              <p:pRg st="1" end="1"/>
                                            </p:txEl>
                                          </p:spTgt>
                                        </p:tgtEl>
                                        <p:attrNameLst>
                                          <p:attrName>style.visibility</p:attrName>
                                        </p:attrNameLst>
                                      </p:cBhvr>
                                      <p:to>
                                        <p:strVal val="visible"/>
                                      </p:to>
                                    </p:set>
                                    <p:animEffect transition="in" filter="wipe(left)">
                                      <p:cBhvr>
                                        <p:cTn id="17" dur="500"/>
                                        <p:tgtEl>
                                          <p:spTgt spid="193946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939461">
                                            <p:txEl>
                                              <p:pRg st="2" end="2"/>
                                            </p:txEl>
                                          </p:spTgt>
                                        </p:tgtEl>
                                        <p:attrNameLst>
                                          <p:attrName>style.visibility</p:attrName>
                                        </p:attrNameLst>
                                      </p:cBhvr>
                                      <p:to>
                                        <p:strVal val="visible"/>
                                      </p:to>
                                    </p:set>
                                    <p:animEffect transition="in" filter="wipe(left)">
                                      <p:cBhvr>
                                        <p:cTn id="21" dur="500"/>
                                        <p:tgtEl>
                                          <p:spTgt spid="1939461">
                                            <p:txEl>
                                              <p:pRg st="2" end="2"/>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39461">
                                            <p:txEl>
                                              <p:pRg st="3" end="3"/>
                                            </p:txEl>
                                          </p:spTgt>
                                        </p:tgtEl>
                                        <p:attrNameLst>
                                          <p:attrName>style.visibility</p:attrName>
                                        </p:attrNameLst>
                                      </p:cBhvr>
                                      <p:to>
                                        <p:strVal val="visible"/>
                                      </p:to>
                                    </p:set>
                                    <p:animEffect transition="in" filter="wipe(left)">
                                      <p:cBhvr>
                                        <p:cTn id="25" dur="500"/>
                                        <p:tgtEl>
                                          <p:spTgt spid="1939461">
                                            <p:txEl>
                                              <p:pRg st="3" end="3"/>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CASHREG.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39461">
                                            <p:txEl>
                                              <p:pRg st="4" end="4"/>
                                            </p:txEl>
                                          </p:spTgt>
                                        </p:tgtEl>
                                        <p:attrNameLst>
                                          <p:attrName>style.visibility</p:attrName>
                                        </p:attrNameLst>
                                      </p:cBhvr>
                                      <p:to>
                                        <p:strVal val="visible"/>
                                      </p:to>
                                    </p:set>
                                    <p:animEffect transition="in" filter="wipe(left)">
                                      <p:cBhvr>
                                        <p:cTn id="30" dur="500"/>
                                        <p:tgtEl>
                                          <p:spTgt spid="1939461">
                                            <p:txEl>
                                              <p:pRg st="4" end="4"/>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SHREG.WAV"/>
                                        </p:tgtEl>
                                      </p:cMediaNode>
                                    </p:audio>
                                  </p:sub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939461">
                                            <p:txEl>
                                              <p:pRg st="5" end="5"/>
                                            </p:txEl>
                                          </p:spTgt>
                                        </p:tgtEl>
                                        <p:attrNameLst>
                                          <p:attrName>style.visibility</p:attrName>
                                        </p:attrNameLst>
                                      </p:cBhvr>
                                      <p:to>
                                        <p:strVal val="visible"/>
                                      </p:to>
                                    </p:set>
                                    <p:animEffect transition="in" filter="wipe(left)">
                                      <p:cBhvr>
                                        <p:cTn id="34" dur="500"/>
                                        <p:tgtEl>
                                          <p:spTgt spid="1939461">
                                            <p:txEl>
                                              <p:pRg st="5" end="5"/>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ASHREG.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39461">
                                            <p:txEl>
                                              <p:pRg st="6" end="6"/>
                                            </p:txEl>
                                          </p:spTgt>
                                        </p:tgtEl>
                                        <p:attrNameLst>
                                          <p:attrName>style.visibility</p:attrName>
                                        </p:attrNameLst>
                                      </p:cBhvr>
                                      <p:to>
                                        <p:strVal val="visible"/>
                                      </p:to>
                                    </p:set>
                                    <p:animEffect transition="in" filter="wipe(left)">
                                      <p:cBhvr>
                                        <p:cTn id="39" dur="500"/>
                                        <p:tgtEl>
                                          <p:spTgt spid="1939461">
                                            <p:txEl>
                                              <p:pRg st="6" end="6"/>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SHREG.WAV"/>
                                        </p:tgtEl>
                                      </p:cMediaNode>
                                    </p:audio>
                                  </p:sub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939461">
                                            <p:txEl>
                                              <p:pRg st="7" end="7"/>
                                            </p:txEl>
                                          </p:spTgt>
                                        </p:tgtEl>
                                        <p:attrNameLst>
                                          <p:attrName>style.visibility</p:attrName>
                                        </p:attrNameLst>
                                      </p:cBhvr>
                                      <p:to>
                                        <p:strVal val="visible"/>
                                      </p:to>
                                    </p:set>
                                    <p:animEffect transition="in" filter="wipe(left)">
                                      <p:cBhvr>
                                        <p:cTn id="43" dur="500"/>
                                        <p:tgtEl>
                                          <p:spTgt spid="1939461">
                                            <p:txEl>
                                              <p:pRg st="7" end="7"/>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SHREG.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39461">
                                            <p:txEl>
                                              <p:pRg st="8" end="8"/>
                                            </p:txEl>
                                          </p:spTgt>
                                        </p:tgtEl>
                                        <p:attrNameLst>
                                          <p:attrName>style.visibility</p:attrName>
                                        </p:attrNameLst>
                                      </p:cBhvr>
                                      <p:to>
                                        <p:strVal val="visible"/>
                                      </p:to>
                                    </p:set>
                                    <p:animEffect transition="in" filter="wipe(left)">
                                      <p:cBhvr>
                                        <p:cTn id="48" dur="500"/>
                                        <p:tgtEl>
                                          <p:spTgt spid="1939461">
                                            <p:txEl>
                                              <p:pRg st="8" end="8"/>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SHREG.WAV"/>
                                        </p:tgtEl>
                                      </p:cMediaNode>
                                    </p:audio>
                                  </p:sub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939461">
                                            <p:txEl>
                                              <p:pRg st="9" end="9"/>
                                            </p:txEl>
                                          </p:spTgt>
                                        </p:tgtEl>
                                        <p:attrNameLst>
                                          <p:attrName>style.visibility</p:attrName>
                                        </p:attrNameLst>
                                      </p:cBhvr>
                                      <p:to>
                                        <p:strVal val="visible"/>
                                      </p:to>
                                    </p:set>
                                    <p:animEffect transition="in" filter="wipe(left)">
                                      <p:cBhvr>
                                        <p:cTn id="52" dur="500"/>
                                        <p:tgtEl>
                                          <p:spTgt spid="193946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939461">
                                            <p:txEl>
                                              <p:pRg st="10" end="10"/>
                                            </p:txEl>
                                          </p:spTgt>
                                        </p:tgtEl>
                                        <p:attrNameLst>
                                          <p:attrName>style.visibility</p:attrName>
                                        </p:attrNameLst>
                                      </p:cBhvr>
                                      <p:to>
                                        <p:strVal val="visible"/>
                                      </p:to>
                                    </p:set>
                                    <p:animEffect transition="in" filter="wipe(left)">
                                      <p:cBhvr>
                                        <p:cTn id="56" dur="500"/>
                                        <p:tgtEl>
                                          <p:spTgt spid="1939461">
                                            <p:txEl>
                                              <p:pRg st="10" end="1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9460" grpId="0" autoUpdateAnimBg="0"/>
      <p:bldP spid="193946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59892564-FA1F-4E09-B8AD-0703FDEC33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9F0043-2E81-42FF-B8B9-C2B318B43C1E}" type="slidenum">
              <a:rPr lang="zh-CN" altLang="en-US" sz="1400" b="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1947650" name="Text Box 2">
            <a:extLst>
              <a:ext uri="{FF2B5EF4-FFF2-40B4-BE49-F238E27FC236}">
                <a16:creationId xmlns:a16="http://schemas.microsoft.com/office/drawing/2014/main" id="{AD39F2D2-FCCC-4266-9995-E54987E217C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7651" name="Text Box 3">
            <a:extLst>
              <a:ext uri="{FF2B5EF4-FFF2-40B4-BE49-F238E27FC236}">
                <a16:creationId xmlns:a16="http://schemas.microsoft.com/office/drawing/2014/main" id="{CD737DC9-49FD-47AA-84E9-48AADBCAC863}"/>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47652" name="Text Box 4">
            <a:extLst>
              <a:ext uri="{FF2B5EF4-FFF2-40B4-BE49-F238E27FC236}">
                <a16:creationId xmlns:a16="http://schemas.microsoft.com/office/drawing/2014/main" id="{76087D77-C468-46E8-83A1-5CB767B731B9}"/>
              </a:ext>
            </a:extLst>
          </p:cNvPr>
          <p:cNvSpPr txBox="1">
            <a:spLocks noChangeArrowheads="1"/>
          </p:cNvSpPr>
          <p:nvPr/>
        </p:nvSpPr>
        <p:spPr bwMode="auto">
          <a:xfrm>
            <a:off x="250825" y="1628775"/>
            <a:ext cx="8893175" cy="43418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1+4+3+6=14</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three indistinguishable offices.</a:t>
            </a:r>
          </a:p>
          <a:p>
            <a:pPr marL="457200" indent="-457200" eaLnBrk="1" hangingPunct="1">
              <a:spcBef>
                <a:spcPct val="60000"/>
              </a:spcBef>
              <a:defRPr/>
            </a:pPr>
            <a:r>
              <a:rPr kumimoji="1" lang="en-US" altLang="zh-CN" sz="2200"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Another way:</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Look at the number of offices into which we put employees.</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6</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three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indistinguishable offices so that no office is empty.</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7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ways to put four different employees into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two</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indistinguishable offices so that no office is empty.</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 one</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offices so that it is not empty.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7651"/>
                                        </p:tgtEl>
                                        <p:attrNameLst>
                                          <p:attrName>style.visibility</p:attrName>
                                        </p:attrNameLst>
                                      </p:cBhvr>
                                      <p:to>
                                        <p:strVal val="visible"/>
                                      </p:to>
                                    </p:set>
                                    <p:animEffect transition="in" filter="wipe(left)">
                                      <p:cBhvr>
                                        <p:cTn id="7" dur="500"/>
                                        <p:tgtEl>
                                          <p:spTgt spid="1947651"/>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7652">
                                            <p:txEl>
                                              <p:pRg st="0" end="0"/>
                                            </p:txEl>
                                          </p:spTgt>
                                        </p:tgtEl>
                                        <p:attrNameLst>
                                          <p:attrName>style.visibility</p:attrName>
                                        </p:attrNameLst>
                                      </p:cBhvr>
                                      <p:to>
                                        <p:strVal val="visible"/>
                                      </p:to>
                                    </p:set>
                                    <p:animEffect transition="in" filter="wipe(left)">
                                      <p:cBhvr>
                                        <p:cTn id="12" dur="500"/>
                                        <p:tgtEl>
                                          <p:spTgt spid="19476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7652">
                                            <p:txEl>
                                              <p:pRg st="1" end="1"/>
                                            </p:txEl>
                                          </p:spTgt>
                                        </p:tgtEl>
                                        <p:attrNameLst>
                                          <p:attrName>style.visibility</p:attrName>
                                        </p:attrNameLst>
                                      </p:cBhvr>
                                      <p:to>
                                        <p:strVal val="visible"/>
                                      </p:to>
                                    </p:set>
                                    <p:animEffect transition="in" filter="wipe(left)">
                                      <p:cBhvr>
                                        <p:cTn id="17" dur="500"/>
                                        <p:tgtEl>
                                          <p:spTgt spid="194765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7652">
                                            <p:txEl>
                                              <p:pRg st="2" end="2"/>
                                            </p:txEl>
                                          </p:spTgt>
                                        </p:tgtEl>
                                        <p:attrNameLst>
                                          <p:attrName>style.visibility</p:attrName>
                                        </p:attrNameLst>
                                      </p:cBhvr>
                                      <p:to>
                                        <p:strVal val="visible"/>
                                      </p:to>
                                    </p:set>
                                    <p:animEffect transition="in" filter="wipe(left)">
                                      <p:cBhvr>
                                        <p:cTn id="22" dur="500"/>
                                        <p:tgtEl>
                                          <p:spTgt spid="194765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7652">
                                            <p:txEl>
                                              <p:pRg st="3" end="3"/>
                                            </p:txEl>
                                          </p:spTgt>
                                        </p:tgtEl>
                                        <p:attrNameLst>
                                          <p:attrName>style.visibility</p:attrName>
                                        </p:attrNameLst>
                                      </p:cBhvr>
                                      <p:to>
                                        <p:strVal val="visible"/>
                                      </p:to>
                                    </p:set>
                                    <p:animEffect transition="in" filter="wipe(left)">
                                      <p:cBhvr>
                                        <p:cTn id="27" dur="500"/>
                                        <p:tgtEl>
                                          <p:spTgt spid="1947652">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652">
                                            <p:txEl>
                                              <p:pRg st="4" end="4"/>
                                            </p:txEl>
                                          </p:spTgt>
                                        </p:tgtEl>
                                        <p:attrNameLst>
                                          <p:attrName>style.visibility</p:attrName>
                                        </p:attrNameLst>
                                      </p:cBhvr>
                                      <p:to>
                                        <p:strVal val="visible"/>
                                      </p:to>
                                    </p:set>
                                    <p:animEffect transition="in" filter="wipe(left)">
                                      <p:cBhvr>
                                        <p:cTn id="32" dur="500"/>
                                        <p:tgtEl>
                                          <p:spTgt spid="1947652">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7652">
                                            <p:txEl>
                                              <p:pRg st="5" end="5"/>
                                            </p:txEl>
                                          </p:spTgt>
                                        </p:tgtEl>
                                        <p:attrNameLst>
                                          <p:attrName>style.visibility</p:attrName>
                                        </p:attrNameLst>
                                      </p:cBhvr>
                                      <p:to>
                                        <p:strVal val="visible"/>
                                      </p:to>
                                    </p:set>
                                    <p:animEffect transition="in" filter="wipe(left)">
                                      <p:cBhvr>
                                        <p:cTn id="37" dur="500"/>
                                        <p:tgtEl>
                                          <p:spTgt spid="1947652">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7652">
                                            <p:txEl>
                                              <p:pRg st="6" end="6"/>
                                            </p:txEl>
                                          </p:spTgt>
                                        </p:tgtEl>
                                        <p:attrNameLst>
                                          <p:attrName>style.visibility</p:attrName>
                                        </p:attrNameLst>
                                      </p:cBhvr>
                                      <p:to>
                                        <p:strVal val="visible"/>
                                      </p:to>
                                    </p:set>
                                    <p:animEffect transition="in" filter="wipe(left)">
                                      <p:cBhvr>
                                        <p:cTn id="42" dur="500"/>
                                        <p:tgtEl>
                                          <p:spTgt spid="1947652">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51" grpId="0" autoUpdateAnimBg="0"/>
      <p:bldP spid="194765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FB2F89CF-DF17-4F6C-986C-FB89840981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FDCC694-F49E-4AE0-8EDB-72BA8C52DEAC}" type="slidenum">
              <a:rPr lang="zh-CN" altLang="en-US" sz="1400" b="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1943554" name="Text Box 2">
            <a:extLst>
              <a:ext uri="{FF2B5EF4-FFF2-40B4-BE49-F238E27FC236}">
                <a16:creationId xmlns:a16="http://schemas.microsoft.com/office/drawing/2014/main" id="{B9DCF45F-6EF5-4A5B-B73A-8E25CF9A452D}"/>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3555" name="Text Box 3">
            <a:extLst>
              <a:ext uri="{FF2B5EF4-FFF2-40B4-BE49-F238E27FC236}">
                <a16:creationId xmlns:a16="http://schemas.microsoft.com/office/drawing/2014/main" id="{0E21C3D7-6BF8-4AFF-94B5-1C14FB94D805}"/>
              </a:ext>
            </a:extLst>
          </p:cNvPr>
          <p:cNvSpPr txBox="1">
            <a:spLocks noChangeArrowheads="1"/>
          </p:cNvSpPr>
          <p:nvPr/>
        </p:nvSpPr>
        <p:spPr bwMode="auto">
          <a:xfrm>
            <a:off x="0" y="500063"/>
            <a:ext cx="856932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i="1">
                <a:solidFill>
                  <a:srgbClr val="339933"/>
                </a:solidFill>
                <a:latin typeface="Times New Roman" panose="02020603050405020304" pitchFamily="18" charset="0"/>
              </a:rPr>
              <a:t>S(n,j):</a:t>
            </a:r>
            <a:r>
              <a:rPr kumimoji="1" lang="en-US" altLang="zh-CN">
                <a:solidFill>
                  <a:srgbClr val="339933"/>
                </a:solidFill>
                <a:latin typeface="Times New Roman" panose="02020603050405020304" pitchFamily="18" charset="0"/>
              </a:rPr>
              <a:t> Stirling numbers of the second kind </a:t>
            </a:r>
          </a:p>
          <a:p>
            <a:pP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     - the number of ways to distribute </a:t>
            </a:r>
            <a:r>
              <a:rPr kumimoji="1" lang="en-US" altLang="zh-CN" i="1">
                <a:solidFill>
                  <a:srgbClr val="339933"/>
                </a:solidFill>
                <a:latin typeface="Times New Roman" panose="02020603050405020304" pitchFamily="18" charset="0"/>
              </a:rPr>
              <a:t>n</a:t>
            </a:r>
            <a:r>
              <a:rPr kumimoji="1" lang="en-US" altLang="zh-CN">
                <a:solidFill>
                  <a:srgbClr val="339933"/>
                </a:solidFill>
                <a:latin typeface="Times New Roman" panose="02020603050405020304" pitchFamily="18" charset="0"/>
              </a:rPr>
              <a:t> distinguishable objects into </a:t>
            </a:r>
            <a:r>
              <a:rPr kumimoji="1" lang="en-US" altLang="zh-CN" i="1">
                <a:solidFill>
                  <a:srgbClr val="339933"/>
                </a:solidFill>
                <a:latin typeface="Times New Roman" panose="02020603050405020304" pitchFamily="18" charset="0"/>
              </a:rPr>
              <a:t>j</a:t>
            </a:r>
            <a:r>
              <a:rPr kumimoji="1" lang="en-US" altLang="zh-CN">
                <a:solidFill>
                  <a:srgbClr val="339933"/>
                </a:solidFill>
                <a:latin typeface="Times New Roman" panose="02020603050405020304" pitchFamily="18" charset="0"/>
              </a:rPr>
              <a:t> indistinguishable boxes so that no boxes is empty</a:t>
            </a:r>
          </a:p>
        </p:txBody>
      </p:sp>
      <p:sp>
        <p:nvSpPr>
          <p:cNvPr id="1943560" name="Text Box 8">
            <a:extLst>
              <a:ext uri="{FF2B5EF4-FFF2-40B4-BE49-F238E27FC236}">
                <a16:creationId xmlns:a16="http://schemas.microsoft.com/office/drawing/2014/main" id="{022A5EBF-28C4-4EF0-8114-8D67A3813CEB}"/>
              </a:ext>
            </a:extLst>
          </p:cNvPr>
          <p:cNvSpPr txBox="1">
            <a:spLocks noChangeArrowheads="1"/>
          </p:cNvSpPr>
          <p:nvPr/>
        </p:nvSpPr>
        <p:spPr bwMode="auto">
          <a:xfrm>
            <a:off x="500063" y="1785938"/>
            <a:ext cx="7200900" cy="2124075"/>
          </a:xfrm>
          <a:prstGeom prst="rect">
            <a:avLst/>
          </a:prstGeom>
          <a:noFill/>
          <a:ln w="9525">
            <a:noFill/>
            <a:miter lim="800000"/>
            <a:headEnd/>
            <a:tailEnd/>
          </a:ln>
          <a:effectLst/>
        </p:spPr>
        <p:txBody>
          <a:bodyPr>
            <a:spAutoFit/>
          </a:bodyPr>
          <a:lstStyle/>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S(r,1</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r</a:t>
            </a:r>
            <a:r>
              <a:rPr kumimoji="1" lang="en-US" altLang="zh-CN" b="0"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)=1    (r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S(r,2</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)=2</a:t>
            </a:r>
            <a:r>
              <a:rPr kumimoji="1" lang="en-US" altLang="zh-CN" b="0" i="1"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C</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,2)</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p>
        </p:txBody>
      </p:sp>
      <p:sp>
        <p:nvSpPr>
          <p:cNvPr id="1943561" name="Text Box 9">
            <a:extLst>
              <a:ext uri="{FF2B5EF4-FFF2-40B4-BE49-F238E27FC236}">
                <a16:creationId xmlns:a16="http://schemas.microsoft.com/office/drawing/2014/main" id="{A753EBAC-BD8B-4965-B042-92F8FB744F1A}"/>
              </a:ext>
            </a:extLst>
          </p:cNvPr>
          <p:cNvSpPr txBox="1">
            <a:spLocks noChangeArrowheads="1"/>
          </p:cNvSpPr>
          <p:nvPr/>
        </p:nvSpPr>
        <p:spPr bwMode="auto">
          <a:xfrm>
            <a:off x="571500" y="4000500"/>
            <a:ext cx="7920038" cy="1917700"/>
          </a:xfrm>
          <a:prstGeom prst="rect">
            <a:avLst/>
          </a:prstGeom>
          <a:noFill/>
          <a:ln w="9525">
            <a:noFill/>
            <a:miter lim="800000"/>
            <a:headEnd/>
            <a:tailEnd/>
          </a:ln>
          <a:effectLst/>
        </p:spPr>
        <p:txBody>
          <a:bodyPr>
            <a:spAutoFit/>
          </a:bodyPr>
          <a:lstStyle/>
          <a:p>
            <a:pPr marL="457200" indent="-457200" algn="just" eaLnBrk="1" hangingPunct="1">
              <a:spcBef>
                <a:spcPct val="50000"/>
              </a:spcBef>
              <a:defRPr/>
            </a:pPr>
            <a:r>
              <a:rPr kumimoji="1" lang="en-US" altLang="zh-CN" i="1"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Note:</a:t>
            </a:r>
          </a:p>
          <a:p>
            <a:pPr marL="457200" indent="-457200" algn="just" eaLnBrk="1" hangingPunct="1">
              <a:spcBef>
                <a:spcPct val="50000"/>
              </a:spcBef>
              <a:buFontTx/>
              <a:buAutoNum type="arabicParenBoth"/>
              <a:defRPr/>
            </a:pPr>
            <a:r>
              <a:rPr kumimoji="1" lang="en-US" altLang="zh-CN" i="1" dirty="0">
                <a:latin typeface="Times New Roman" pitchFamily="18" charset="0"/>
                <a:ea typeface="宋体" pitchFamily="2" charset="-122"/>
                <a:cs typeface="Times New Roman" pitchFamily="18" charset="0"/>
              </a:rPr>
              <a:t>S(</a:t>
            </a:r>
            <a:r>
              <a:rPr kumimoji="1" lang="en-US" altLang="zh-CN" i="1" dirty="0" err="1">
                <a:latin typeface="Times New Roman" pitchFamily="18" charset="0"/>
                <a:ea typeface="宋体" pitchFamily="2" charset="-122"/>
                <a:cs typeface="Times New Roman" pitchFamily="18" charset="0"/>
              </a:rPr>
              <a:t>n,j</a:t>
            </a:r>
            <a:r>
              <a:rPr kumimoji="1" lang="en-US" altLang="zh-CN" i="1" dirty="0">
                <a:latin typeface="Times New Roman" pitchFamily="18" charset="0"/>
                <a:ea typeface="宋体" pitchFamily="2" charset="-122"/>
                <a:cs typeface="Times New Roman" pitchFamily="18" charset="0"/>
              </a:rPr>
              <a:t>) </a:t>
            </a:r>
            <a:r>
              <a:rPr kumimoji="1" lang="en-US" altLang="zh-CN" dirty="0">
                <a:latin typeface="Times New Roman" pitchFamily="18" charset="0"/>
                <a:ea typeface="宋体" pitchFamily="2" charset="-122"/>
                <a:cs typeface="Times New Roman" pitchFamily="18" charset="0"/>
              </a:rPr>
              <a:t>is the number of ways to partition the set with</a:t>
            </a:r>
            <a:r>
              <a:rPr kumimoji="1" lang="en-US" altLang="zh-CN" i="1" dirty="0">
                <a:latin typeface="Times New Roman" pitchFamily="18" charset="0"/>
                <a:ea typeface="宋体" pitchFamily="2" charset="-122"/>
                <a:cs typeface="Times New Roman" pitchFamily="18" charset="0"/>
              </a:rPr>
              <a:t> n </a:t>
            </a:r>
            <a:r>
              <a:rPr kumimoji="1" lang="en-US" altLang="zh-CN" dirty="0">
                <a:latin typeface="Times New Roman" pitchFamily="18" charset="0"/>
                <a:ea typeface="宋体" pitchFamily="2" charset="-122"/>
                <a:cs typeface="Times New Roman" pitchFamily="18" charset="0"/>
              </a:rPr>
              <a:t>elements into</a:t>
            </a:r>
            <a:r>
              <a:rPr kumimoji="1" lang="en-US" altLang="zh-CN" i="1" dirty="0">
                <a:latin typeface="Times New Roman" pitchFamily="18" charset="0"/>
                <a:ea typeface="宋体" pitchFamily="2" charset="-122"/>
                <a:cs typeface="Times New Roman" pitchFamily="18" charset="0"/>
              </a:rPr>
              <a:t> j </a:t>
            </a:r>
            <a:r>
              <a:rPr kumimoji="1" lang="en-US" altLang="zh-CN" dirty="0">
                <a:latin typeface="Times New Roman" pitchFamily="18" charset="0"/>
                <a:ea typeface="宋体" pitchFamily="2" charset="-122"/>
                <a:cs typeface="Times New Roman" pitchFamily="18" charset="0"/>
              </a:rPr>
              <a:t>nonempty and disjoint subsets. </a:t>
            </a:r>
          </a:p>
          <a:p>
            <a:pPr marL="457200" indent="-457200" algn="just" eaLnBrk="1" hangingPunct="1">
              <a:spcBef>
                <a:spcPct val="50000"/>
              </a:spcBef>
              <a:buFontTx/>
              <a:buAutoNum type="arabicParenBoth"/>
              <a:defRPr/>
            </a:pPr>
            <a:r>
              <a:rPr kumimoji="1" lang="en-US" altLang="zh-CN"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p>
        </p:txBody>
      </p:sp>
      <p:graphicFrame>
        <p:nvGraphicFramePr>
          <p:cNvPr id="1943563" name="Object 11">
            <a:extLst>
              <a:ext uri="{FF2B5EF4-FFF2-40B4-BE49-F238E27FC236}">
                <a16:creationId xmlns:a16="http://schemas.microsoft.com/office/drawing/2014/main" id="{8D7F1A50-45EF-4542-8FBC-24E34EA48070}"/>
              </a:ext>
            </a:extLst>
          </p:cNvPr>
          <p:cNvGraphicFramePr>
            <a:graphicFrameLocks noChangeAspect="1"/>
          </p:cNvGraphicFramePr>
          <p:nvPr/>
        </p:nvGraphicFramePr>
        <p:xfrm>
          <a:off x="1366838" y="5357813"/>
          <a:ext cx="3508375" cy="793750"/>
        </p:xfrm>
        <a:graphic>
          <a:graphicData uri="http://schemas.openxmlformats.org/presentationml/2006/ole">
            <mc:AlternateContent xmlns:mc="http://schemas.openxmlformats.org/markup-compatibility/2006">
              <mc:Choice xmlns:v="urn:schemas-microsoft-com:vml" Requires="v">
                <p:oleObj name="Equation" r:id="rId4" imgW="1993900" imgH="444500" progId="Equation.3">
                  <p:embed/>
                </p:oleObj>
              </mc:Choice>
              <mc:Fallback>
                <p:oleObj name="Equation" r:id="rId4" imgW="1993900" imgH="4445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838" y="5357813"/>
                        <a:ext cx="35083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3564" name="AutoShape 12">
            <a:extLst>
              <a:ext uri="{FF2B5EF4-FFF2-40B4-BE49-F238E27FC236}">
                <a16:creationId xmlns:a16="http://schemas.microsoft.com/office/drawing/2014/main" id="{316A618C-508F-4909-BCF7-6C98805781EC}"/>
              </a:ext>
            </a:extLst>
          </p:cNvPr>
          <p:cNvSpPr>
            <a:spLocks noChangeArrowheads="1"/>
          </p:cNvSpPr>
          <p:nvPr/>
        </p:nvSpPr>
        <p:spPr bwMode="ltGray">
          <a:xfrm>
            <a:off x="1928813" y="1928813"/>
            <a:ext cx="6840537" cy="2663825"/>
          </a:xfrm>
          <a:prstGeom prst="wedgeRectCallout">
            <a:avLst>
              <a:gd name="adj1" fmla="val -43829"/>
              <a:gd name="adj2" fmla="val 91477"/>
            </a:avLst>
          </a:prstGeom>
          <a:solidFill>
            <a:srgbClr val="FFFF99"/>
          </a:solidFill>
          <a:ln w="9525">
            <a:solidFill>
              <a:srgbClr val="FFFF00"/>
            </a:solidFill>
            <a:miter lim="800000"/>
            <a:headEnd/>
            <a:tailEnd/>
          </a:ln>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      the number of ways to place </a:t>
            </a:r>
            <a:r>
              <a:rPr kumimoji="1" lang="en-US" altLang="zh-CN" i="1">
                <a:solidFill>
                  <a:srgbClr val="339933"/>
                </a:solidFill>
                <a:latin typeface="Times New Roman" panose="02020603050405020304" pitchFamily="18" charset="0"/>
              </a:rPr>
              <a:t>n</a:t>
            </a:r>
            <a:r>
              <a:rPr kumimoji="1" lang="en-US" altLang="zh-CN">
                <a:solidFill>
                  <a:srgbClr val="339933"/>
                </a:solidFill>
                <a:latin typeface="Times New Roman" panose="02020603050405020304" pitchFamily="18" charset="0"/>
              </a:rPr>
              <a:t> distinguishable objects into </a:t>
            </a:r>
            <a:r>
              <a:rPr kumimoji="1" lang="en-US" altLang="zh-CN" i="1">
                <a:solidFill>
                  <a:srgbClr val="339933"/>
                </a:solidFill>
                <a:latin typeface="Times New Roman" panose="02020603050405020304" pitchFamily="18" charset="0"/>
              </a:rPr>
              <a:t>k</a:t>
            </a:r>
            <a:r>
              <a:rPr kumimoji="1" lang="en-US" altLang="zh-CN">
                <a:solidFill>
                  <a:srgbClr val="339933"/>
                </a:solidFill>
                <a:latin typeface="Times New Roman" panose="02020603050405020304" pitchFamily="18" charset="0"/>
              </a:rPr>
              <a:t> indistinguishable boxes</a:t>
            </a:r>
          </a:p>
        </p:txBody>
      </p:sp>
      <p:graphicFrame>
        <p:nvGraphicFramePr>
          <p:cNvPr id="1943565" name="Object 13">
            <a:extLst>
              <a:ext uri="{FF2B5EF4-FFF2-40B4-BE49-F238E27FC236}">
                <a16:creationId xmlns:a16="http://schemas.microsoft.com/office/drawing/2014/main" id="{0822AA76-B6EA-43E6-93AF-1F5773A603CC}"/>
              </a:ext>
            </a:extLst>
          </p:cNvPr>
          <p:cNvGraphicFramePr>
            <a:graphicFrameLocks noChangeAspect="1"/>
          </p:cNvGraphicFramePr>
          <p:nvPr/>
        </p:nvGraphicFramePr>
        <p:xfrm>
          <a:off x="3236913" y="2857500"/>
          <a:ext cx="4465637" cy="815975"/>
        </p:xfrm>
        <a:graphic>
          <a:graphicData uri="http://schemas.openxmlformats.org/presentationml/2006/ole">
            <mc:AlternateContent xmlns:mc="http://schemas.openxmlformats.org/markup-compatibility/2006">
              <mc:Choice xmlns:v="urn:schemas-microsoft-com:vml" Requires="v">
                <p:oleObj name="Equation" r:id="rId6" imgW="2540000" imgH="457200" progId="Equation.3">
                  <p:embed/>
                </p:oleObj>
              </mc:Choice>
              <mc:Fallback>
                <p:oleObj name="Equation" r:id="rId6" imgW="2540000" imgH="457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6913" y="2857500"/>
                        <a:ext cx="446563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3555"/>
                                        </p:tgtEl>
                                        <p:attrNameLst>
                                          <p:attrName>style.visibility</p:attrName>
                                        </p:attrNameLst>
                                      </p:cBhvr>
                                      <p:to>
                                        <p:strVal val="visible"/>
                                      </p:to>
                                    </p:set>
                                    <p:animEffect transition="in" filter="wipe(left)">
                                      <p:cBhvr>
                                        <p:cTn id="7" dur="500"/>
                                        <p:tgtEl>
                                          <p:spTgt spid="194355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3560">
                                            <p:txEl>
                                              <p:pRg st="0" end="0"/>
                                            </p:txEl>
                                          </p:spTgt>
                                        </p:tgtEl>
                                        <p:attrNameLst>
                                          <p:attrName>style.visibility</p:attrName>
                                        </p:attrNameLst>
                                      </p:cBhvr>
                                      <p:to>
                                        <p:strVal val="visible"/>
                                      </p:to>
                                    </p:set>
                                    <p:animEffect transition="in" filter="wipe(left)">
                                      <p:cBhvr>
                                        <p:cTn id="12" dur="500"/>
                                        <p:tgtEl>
                                          <p:spTgt spid="194356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3560">
                                            <p:txEl>
                                              <p:pRg st="1" end="1"/>
                                            </p:txEl>
                                          </p:spTgt>
                                        </p:tgtEl>
                                        <p:attrNameLst>
                                          <p:attrName>style.visibility</p:attrName>
                                        </p:attrNameLst>
                                      </p:cBhvr>
                                      <p:to>
                                        <p:strVal val="visible"/>
                                      </p:to>
                                    </p:set>
                                    <p:animEffect transition="in" filter="wipe(left)">
                                      <p:cBhvr>
                                        <p:cTn id="17" dur="500"/>
                                        <p:tgtEl>
                                          <p:spTgt spid="194356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3560">
                                            <p:txEl>
                                              <p:pRg st="2" end="2"/>
                                            </p:txEl>
                                          </p:spTgt>
                                        </p:tgtEl>
                                        <p:attrNameLst>
                                          <p:attrName>style.visibility</p:attrName>
                                        </p:attrNameLst>
                                      </p:cBhvr>
                                      <p:to>
                                        <p:strVal val="visible"/>
                                      </p:to>
                                    </p:set>
                                    <p:animEffect transition="in" filter="wipe(left)">
                                      <p:cBhvr>
                                        <p:cTn id="22" dur="500"/>
                                        <p:tgtEl>
                                          <p:spTgt spid="1943560">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3560">
                                            <p:txEl>
                                              <p:pRg st="3" end="3"/>
                                            </p:txEl>
                                          </p:spTgt>
                                        </p:tgtEl>
                                        <p:attrNameLst>
                                          <p:attrName>style.visibility</p:attrName>
                                        </p:attrNameLst>
                                      </p:cBhvr>
                                      <p:to>
                                        <p:strVal val="visible"/>
                                      </p:to>
                                    </p:set>
                                    <p:animEffect transition="in" filter="wipe(left)">
                                      <p:cBhvr>
                                        <p:cTn id="27" dur="500"/>
                                        <p:tgtEl>
                                          <p:spTgt spid="1943560">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3561">
                                            <p:txEl>
                                              <p:pRg st="0" end="0"/>
                                            </p:txEl>
                                          </p:spTgt>
                                        </p:tgtEl>
                                        <p:attrNameLst>
                                          <p:attrName>style.visibility</p:attrName>
                                        </p:attrNameLst>
                                      </p:cBhvr>
                                      <p:to>
                                        <p:strVal val="visible"/>
                                      </p:to>
                                    </p:set>
                                    <p:animEffect transition="in" filter="wipe(left)">
                                      <p:cBhvr>
                                        <p:cTn id="32" dur="500"/>
                                        <p:tgtEl>
                                          <p:spTgt spid="1943561">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3561">
                                            <p:txEl>
                                              <p:pRg st="1" end="1"/>
                                            </p:txEl>
                                          </p:spTgt>
                                        </p:tgtEl>
                                        <p:attrNameLst>
                                          <p:attrName>style.visibility</p:attrName>
                                        </p:attrNameLst>
                                      </p:cBhvr>
                                      <p:to>
                                        <p:strVal val="visible"/>
                                      </p:to>
                                    </p:set>
                                    <p:animEffect transition="in" filter="wipe(left)">
                                      <p:cBhvr>
                                        <p:cTn id="37" dur="500"/>
                                        <p:tgtEl>
                                          <p:spTgt spid="1943561">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3561">
                                            <p:txEl>
                                              <p:pRg st="2" end="2"/>
                                            </p:txEl>
                                          </p:spTgt>
                                        </p:tgtEl>
                                        <p:attrNameLst>
                                          <p:attrName>style.visibility</p:attrName>
                                        </p:attrNameLst>
                                      </p:cBhvr>
                                      <p:to>
                                        <p:strVal val="visible"/>
                                      </p:to>
                                    </p:set>
                                    <p:animEffect transition="in" filter="wipe(left)">
                                      <p:cBhvr>
                                        <p:cTn id="42" dur="500"/>
                                        <p:tgtEl>
                                          <p:spTgt spid="1943561">
                                            <p:txEl>
                                              <p:pRg st="2" end="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943563"/>
                                        </p:tgtEl>
                                        <p:attrNameLst>
                                          <p:attrName>style.visibility</p:attrName>
                                        </p:attrNameLst>
                                      </p:cBhvr>
                                      <p:to>
                                        <p:strVal val="visible"/>
                                      </p:to>
                                    </p:set>
                                    <p:animEffect transition="in" filter="wipe(left)">
                                      <p:cBhvr>
                                        <p:cTn id="47" dur="500"/>
                                        <p:tgtEl>
                                          <p:spTgt spid="19435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43564"/>
                                        </p:tgtEl>
                                        <p:attrNameLst>
                                          <p:attrName>style.visibility</p:attrName>
                                        </p:attrNameLst>
                                      </p:cBhvr>
                                      <p:to>
                                        <p:strVal val="visible"/>
                                      </p:to>
                                    </p:set>
                                    <p:animEffect transition="in" filter="wipe(down)">
                                      <p:cBhvr>
                                        <p:cTn id="52" dur="500"/>
                                        <p:tgtEl>
                                          <p:spTgt spid="19435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943565"/>
                                        </p:tgtEl>
                                        <p:attrNameLst>
                                          <p:attrName>style.visibility</p:attrName>
                                        </p:attrNameLst>
                                      </p:cBhvr>
                                      <p:to>
                                        <p:strVal val="visible"/>
                                      </p:to>
                                    </p:set>
                                    <p:animEffect transition="in" filter="wipe(left)">
                                      <p:cBhvr>
                                        <p:cTn id="57" dur="500"/>
                                        <p:tgtEl>
                                          <p:spTgt spid="194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3555" grpId="0" autoUpdateAnimBg="0"/>
      <p:bldP spid="1943560" grpId="0" build="p" autoUpdateAnimBg="0"/>
      <p:bldP spid="1943561" grpId="0" build="p" autoUpdateAnimBg="0"/>
      <p:bldP spid="19435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F8AF13C8-9F17-4E86-8A5E-A4DE51D5AE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3EA3EAE-590B-48CA-95B1-AD16EC44B824}" type="slidenum">
              <a:rPr lang="zh-CN" altLang="en-US" sz="1400" b="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1941506" name="Text Box 2">
            <a:extLst>
              <a:ext uri="{FF2B5EF4-FFF2-40B4-BE49-F238E27FC236}">
                <a16:creationId xmlns:a16="http://schemas.microsoft.com/office/drawing/2014/main" id="{CD237136-DFE9-414F-BD4E-2BE0259D6ECC}"/>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1507" name="Text Box 3">
            <a:extLst>
              <a:ext uri="{FF2B5EF4-FFF2-40B4-BE49-F238E27FC236}">
                <a16:creationId xmlns:a16="http://schemas.microsoft.com/office/drawing/2014/main" id="{191F373E-3761-4362-AF24-AC4296E31137}"/>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41508" name="Text Box 4">
            <a:extLst>
              <a:ext uri="{FF2B5EF4-FFF2-40B4-BE49-F238E27FC236}">
                <a16:creationId xmlns:a16="http://schemas.microsoft.com/office/drawing/2014/main" id="{A3025955-A7E4-4C11-8989-0251E91FFEA3}"/>
              </a:ext>
            </a:extLst>
          </p:cNvPr>
          <p:cNvSpPr txBox="1">
            <a:spLocks noChangeArrowheads="1"/>
          </p:cNvSpPr>
          <p:nvPr/>
        </p:nvSpPr>
        <p:spPr bwMode="auto">
          <a:xfrm>
            <a:off x="250825" y="1628775"/>
            <a:ext cx="8893175" cy="43418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1+4+3+6=14</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three indistinguishable offices.</a:t>
            </a:r>
          </a:p>
          <a:p>
            <a:pPr marL="457200" indent="-457200" eaLnBrk="1" hangingPunct="1">
              <a:spcBef>
                <a:spcPct val="60000"/>
              </a:spcBef>
              <a:defRPr/>
            </a:pPr>
            <a:r>
              <a:rPr kumimoji="1" lang="en-US" altLang="zh-CN" sz="220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Another way:</a:t>
            </a:r>
          </a:p>
          <a:p>
            <a:pPr marL="457200" indent="-457200" eaLnBrk="1" hangingPunct="1">
              <a:spcBef>
                <a:spcPct val="20000"/>
              </a:spcBef>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Look at the number of offices into which we put employees.</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6</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three </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indistinguishable offices so that no office is empty.</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7 </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ways to put four different employees into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two</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indistinguishable offices so that no office is empty.</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 one</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offices so that it is not empty.</a:t>
            </a:r>
          </a:p>
        </p:txBody>
      </p:sp>
      <p:sp>
        <p:nvSpPr>
          <p:cNvPr id="1941509" name="AutoShape 5">
            <a:extLst>
              <a:ext uri="{FF2B5EF4-FFF2-40B4-BE49-F238E27FC236}">
                <a16:creationId xmlns:a16="http://schemas.microsoft.com/office/drawing/2014/main" id="{C9BD5B0B-9F0E-4A9B-9F10-9BD77A811319}"/>
              </a:ext>
            </a:extLst>
          </p:cNvPr>
          <p:cNvSpPr>
            <a:spLocks noChangeArrowheads="1"/>
          </p:cNvSpPr>
          <p:nvPr/>
        </p:nvSpPr>
        <p:spPr bwMode="ltGray">
          <a:xfrm>
            <a:off x="1714500" y="1785938"/>
            <a:ext cx="6840538" cy="674687"/>
          </a:xfrm>
          <a:prstGeom prst="wedgeRectCallout">
            <a:avLst>
              <a:gd name="adj1" fmla="val -43829"/>
              <a:gd name="adj2" fmla="val 213764"/>
            </a:avLst>
          </a:prstGeom>
          <a:solidFill>
            <a:srgbClr val="FFFF99"/>
          </a:solidFill>
          <a:ln w="9525">
            <a:solidFill>
              <a:srgbClr val="FFFF00"/>
            </a:solidFill>
            <a:miter lim="800000"/>
            <a:headEnd/>
            <a:tailEnd/>
          </a:ln>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S(4,3)+S(4,2)+ S(4,1)=6+7+1=14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1509"/>
                                        </p:tgtEl>
                                        <p:attrNameLst>
                                          <p:attrName>style.visibility</p:attrName>
                                        </p:attrNameLst>
                                      </p:cBhvr>
                                      <p:to>
                                        <p:strVal val="visible"/>
                                      </p:to>
                                    </p:set>
                                    <p:animEffect transition="in" filter="wipe(down)">
                                      <p:cBhvr>
                                        <p:cTn id="7" dur="500"/>
                                        <p:tgtEl>
                                          <p:spTgt spid="194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15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08D3AEB0-CC45-4375-AAC0-D30D0FF156C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8DC7C34-8F19-4A8A-AFF6-8E74416D4015}" type="slidenum">
              <a:rPr lang="zh-CN" altLang="en-US" sz="1400" b="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1886211" name="Text Box 3">
            <a:extLst>
              <a:ext uri="{FF2B5EF4-FFF2-40B4-BE49-F238E27FC236}">
                <a16:creationId xmlns:a16="http://schemas.microsoft.com/office/drawing/2014/main" id="{38BDEB1B-F24C-469D-BDBF-3A71419A9B92}"/>
              </a:ext>
            </a:extLst>
          </p:cNvPr>
          <p:cNvSpPr txBox="1">
            <a:spLocks noChangeArrowheads="1"/>
          </p:cNvSpPr>
          <p:nvPr/>
        </p:nvSpPr>
        <p:spPr bwMode="auto">
          <a:xfrm>
            <a:off x="466725" y="7651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Introduction </a:t>
            </a:r>
          </a:p>
        </p:txBody>
      </p:sp>
      <p:sp>
        <p:nvSpPr>
          <p:cNvPr id="6148" name="Line 4">
            <a:extLst>
              <a:ext uri="{FF2B5EF4-FFF2-40B4-BE49-F238E27FC236}">
                <a16:creationId xmlns:a16="http://schemas.microsoft.com/office/drawing/2014/main" id="{CE8E5042-7C8D-409C-B5ED-DB4F2FDB1384}"/>
              </a:ext>
            </a:extLst>
          </p:cNvPr>
          <p:cNvSpPr>
            <a:spLocks noChangeShapeType="1"/>
          </p:cNvSpPr>
          <p:nvPr/>
        </p:nvSpPr>
        <p:spPr bwMode="auto">
          <a:xfrm>
            <a:off x="609600" y="1217613"/>
            <a:ext cx="19796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 name="Text Box 5">
            <a:extLst>
              <a:ext uri="{FF2B5EF4-FFF2-40B4-BE49-F238E27FC236}">
                <a16:creationId xmlns:a16="http://schemas.microsoft.com/office/drawing/2014/main" id="{6981E900-F33B-4E8D-841E-E7F59F61F1D6}"/>
              </a:ext>
            </a:extLst>
          </p:cNvPr>
          <p:cNvSpPr txBox="1">
            <a:spLocks noChangeArrowheads="1"/>
          </p:cNvSpPr>
          <p:nvPr/>
        </p:nvSpPr>
        <p:spPr bwMode="auto">
          <a:xfrm>
            <a:off x="533400" y="1298575"/>
            <a:ext cx="83058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buFont typeface="Wingdings" panose="05000000000000000000" pitchFamily="2" charset="2"/>
              <a:buChar char="q"/>
            </a:pPr>
            <a:r>
              <a:rPr kumimoji="1" lang="zh-CN" altLang="en-US" sz="220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-permutation,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-combination with no repetition allowed </a:t>
            </a:r>
          </a:p>
          <a:p>
            <a:pPr eaLnBrk="1" hangingPunct="1">
              <a:spcBef>
                <a:spcPct val="30000"/>
              </a:spcBef>
              <a:buFont typeface="Wingdings" panose="05000000000000000000" pitchFamily="2" charset="2"/>
              <a:buChar char="q"/>
            </a:pPr>
            <a:r>
              <a:rPr kumimoji="1" lang="en-US" altLang="zh-CN" sz="2200">
                <a:latin typeface="Times New Roman" panose="02020603050405020304" pitchFamily="18" charset="0"/>
                <a:ea typeface="宋体" panose="02010600030101010101" pitchFamily="2" charset="-122"/>
                <a:cs typeface="Arial" panose="020B0604020202020204" pitchFamily="34" charset="0"/>
              </a:rPr>
              <a:t>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-permutation,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-combination with repetitions allowed </a:t>
            </a:r>
          </a:p>
        </p:txBody>
      </p:sp>
      <p:sp>
        <p:nvSpPr>
          <p:cNvPr id="1886218" name="Text Box 10">
            <a:extLst>
              <a:ext uri="{FF2B5EF4-FFF2-40B4-BE49-F238E27FC236}">
                <a16:creationId xmlns:a16="http://schemas.microsoft.com/office/drawing/2014/main" id="{FB74C4E7-AEBA-4306-A193-9604F8F31559}"/>
              </a:ext>
            </a:extLst>
          </p:cNvPr>
          <p:cNvSpPr txBox="1">
            <a:spLocks noChangeArrowheads="1"/>
          </p:cNvSpPr>
          <p:nvPr/>
        </p:nvSpPr>
        <p:spPr bwMode="auto">
          <a:xfrm>
            <a:off x="3200400" y="-269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E5AA12EA-9715-42A5-908E-456703F8DB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8771AD8-F556-4B72-90C4-90A740269611}" type="slidenum">
              <a:rPr lang="zh-CN" altLang="en-US" sz="1400" b="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9FB8701F-9C14-4807-89D6-F88A1EB960E9}"/>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699" name="Text Box 3">
            <a:extLst>
              <a:ext uri="{FF2B5EF4-FFF2-40B4-BE49-F238E27FC236}">
                <a16:creationId xmlns:a16="http://schemas.microsoft.com/office/drawing/2014/main" id="{1608B386-3B8B-45BD-8569-EDE868310A4A}"/>
              </a:ext>
            </a:extLst>
          </p:cNvPr>
          <p:cNvSpPr txBox="1">
            <a:spLocks noChangeArrowheads="1"/>
          </p:cNvSpPr>
          <p:nvPr/>
        </p:nvSpPr>
        <p:spPr bwMode="auto">
          <a:xfrm>
            <a:off x="250825" y="476250"/>
            <a:ext cx="8535988"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3) In</a:t>
            </a:r>
            <a:r>
              <a:rPr kumimoji="1" lang="en-US" altLang="zh-CN" dirty="0">
                <a:solidFill>
                  <a:srgbClr val="339933"/>
                </a:solidFill>
                <a:latin typeface="Times New Roman" pitchFamily="18" charset="0"/>
                <a:cs typeface="Times New Roman" pitchFamily="18" charset="0"/>
              </a:rPr>
              <a:t>distinguishable objects and 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distribute </a:t>
            </a:r>
            <a:r>
              <a:rPr kumimoji="1" lang="en-US" altLang="zh-CN" i="1" dirty="0">
                <a:latin typeface="Times New Roman" pitchFamily="18" charset="0"/>
                <a:cs typeface="Times New Roman" pitchFamily="18" charset="0"/>
              </a:rPr>
              <a:t>n</a:t>
            </a:r>
            <a:r>
              <a:rPr kumimoji="1" lang="en-US" altLang="zh-CN" dirty="0">
                <a:solidFill>
                  <a:srgbClr val="339933"/>
                </a:solidFill>
                <a:latin typeface="Times New Roman" pitchFamily="18" charset="0"/>
                <a:cs typeface="Times New Roman" pitchFamily="18" charset="0"/>
              </a:rPr>
              <a:t> indistinguishable objects into </a:t>
            </a:r>
            <a:r>
              <a:rPr kumimoji="1" lang="en-US" altLang="zh-CN" i="1" dirty="0">
                <a:latin typeface="Times New Roman" pitchFamily="18" charset="0"/>
                <a:cs typeface="Times New Roman" pitchFamily="18" charset="0"/>
              </a:rPr>
              <a:t>k</a:t>
            </a:r>
            <a:r>
              <a:rPr kumimoji="1" lang="en-US" altLang="zh-CN" dirty="0">
                <a:solidFill>
                  <a:srgbClr val="339933"/>
                </a:solidFill>
                <a:latin typeface="Times New Roman" pitchFamily="18" charset="0"/>
                <a:cs typeface="Times New Roman" pitchFamily="18" charset="0"/>
              </a:rPr>
              <a:t> distinguishable boxes </a:t>
            </a:r>
          </a:p>
        </p:txBody>
      </p:sp>
      <p:sp>
        <p:nvSpPr>
          <p:cNvPr id="7" name="TextBox 6">
            <a:extLst>
              <a:ext uri="{FF2B5EF4-FFF2-40B4-BE49-F238E27FC236}">
                <a16:creationId xmlns:a16="http://schemas.microsoft.com/office/drawing/2014/main" id="{A11D863D-C6DC-4127-9514-6C7C6FCF050A}"/>
              </a:ext>
            </a:extLst>
          </p:cNvPr>
          <p:cNvSpPr txBox="1">
            <a:spLocks noChangeArrowheads="1"/>
          </p:cNvSpPr>
          <p:nvPr/>
        </p:nvSpPr>
        <p:spPr bwMode="auto">
          <a:xfrm>
            <a:off x="428625" y="1928813"/>
            <a:ext cx="8072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Same as counting the number of </a:t>
            </a:r>
            <a:r>
              <a:rPr lang="en-US" altLang="zh-CN" i="1">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-combinations for a set with </a:t>
            </a:r>
            <a:r>
              <a:rPr lang="en-US" altLang="zh-CN" i="1">
                <a:latin typeface="Times New Roman" panose="02020603050405020304" pitchFamily="18" charset="0"/>
                <a:cs typeface="Times New Roman" panose="02020603050405020304" pitchFamily="18" charset="0"/>
              </a:rPr>
              <a:t>k</a:t>
            </a:r>
            <a:r>
              <a:rPr lang="en-US" altLang="zh-CN">
                <a:latin typeface="Times New Roman" panose="02020603050405020304" pitchFamily="18" charset="0"/>
                <a:cs typeface="Times New Roman" panose="02020603050405020304" pitchFamily="18" charset="0"/>
              </a:rPr>
              <a:t> elements when repetitions are allowed.</a:t>
            </a:r>
            <a:endParaRPr lang="zh-CN" altLang="en-US">
              <a:latin typeface="Times New Roman" panose="02020603050405020304" pitchFamily="18" charset="0"/>
              <a:cs typeface="Times New Roman" panose="02020603050405020304" pitchFamily="18" charset="0"/>
            </a:endParaRPr>
          </a:p>
        </p:txBody>
      </p:sp>
      <p:sp>
        <p:nvSpPr>
          <p:cNvPr id="8" name="Text Box 8">
            <a:extLst>
              <a:ext uri="{FF2B5EF4-FFF2-40B4-BE49-F238E27FC236}">
                <a16:creationId xmlns:a16="http://schemas.microsoft.com/office/drawing/2014/main" id="{02C2897F-874C-47FD-9EBD-F56840DC2211}"/>
              </a:ext>
            </a:extLst>
          </p:cNvPr>
          <p:cNvSpPr txBox="1">
            <a:spLocks noChangeArrowheads="1"/>
          </p:cNvSpPr>
          <p:nvPr/>
        </p:nvSpPr>
        <p:spPr bwMode="auto">
          <a:xfrm>
            <a:off x="428625" y="3000375"/>
            <a:ext cx="8001000" cy="120650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ways are there to place 10 indistinguishable balls into eight distinguishable bins?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9F54EA7A-91B0-4A74-A37B-25D1221C47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5DE959A-FC1A-4D07-B896-891B236FE452}" type="slidenum">
              <a:rPr lang="zh-CN" altLang="en-US" sz="1400" b="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70D8BA0A-B5ED-4201-822F-1BFC9C7B935E}"/>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699" name="Text Box 3">
            <a:extLst>
              <a:ext uri="{FF2B5EF4-FFF2-40B4-BE49-F238E27FC236}">
                <a16:creationId xmlns:a16="http://schemas.microsoft.com/office/drawing/2014/main" id="{0C901DA9-7A31-43AB-BD19-17A837C99A70}"/>
              </a:ext>
            </a:extLst>
          </p:cNvPr>
          <p:cNvSpPr txBox="1">
            <a:spLocks noChangeArrowheads="1"/>
          </p:cNvSpPr>
          <p:nvPr/>
        </p:nvSpPr>
        <p:spPr bwMode="auto">
          <a:xfrm>
            <a:off x="250825" y="476250"/>
            <a:ext cx="8153400"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4) In</a:t>
            </a:r>
            <a:r>
              <a:rPr kumimoji="1" lang="en-US" altLang="zh-CN" dirty="0">
                <a:solidFill>
                  <a:srgbClr val="339933"/>
                </a:solidFill>
                <a:latin typeface="Times New Roman" pitchFamily="18" charset="0"/>
                <a:cs typeface="Times New Roman" pitchFamily="18" charset="0"/>
              </a:rPr>
              <a:t>distinguishable objects and indistinguishable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distribute indistinguishable objects into indistinguishable boxes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A0BF8BE3-6FB2-4455-ABFE-632470A1C6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EF6A370-2D41-4247-A6FB-900DCA364D79}" type="slidenum">
              <a:rPr lang="zh-CN" altLang="en-US" sz="1400" b="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2E228090-1559-40D3-9FF6-9C4F6FC7C03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700" name="Text Box 4">
            <a:extLst>
              <a:ext uri="{FF2B5EF4-FFF2-40B4-BE49-F238E27FC236}">
                <a16:creationId xmlns:a16="http://schemas.microsoft.com/office/drawing/2014/main" id="{9D1CBCD3-A757-4474-A569-EA949BC40267}"/>
              </a:ext>
            </a:extLst>
          </p:cNvPr>
          <p:cNvSpPr txBox="1">
            <a:spLocks noChangeArrowheads="1"/>
          </p:cNvSpPr>
          <p:nvPr/>
        </p:nvSpPr>
        <p:spPr bwMode="auto">
          <a:xfrm>
            <a:off x="0" y="57150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10</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pack six copies of the same book into four identical boxes, where a box can contain as many as six books?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949701" name="Text Box 5">
            <a:extLst>
              <a:ext uri="{FF2B5EF4-FFF2-40B4-BE49-F238E27FC236}">
                <a16:creationId xmlns:a16="http://schemas.microsoft.com/office/drawing/2014/main" id="{97EEA352-D4B7-4FD0-9F7B-914A68857C91}"/>
              </a:ext>
            </a:extLst>
          </p:cNvPr>
          <p:cNvSpPr txBox="1">
            <a:spLocks noChangeArrowheads="1"/>
          </p:cNvSpPr>
          <p:nvPr/>
        </p:nvSpPr>
        <p:spPr bwMode="auto">
          <a:xfrm>
            <a:off x="250825" y="1785938"/>
            <a:ext cx="8893175" cy="39147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We can enumerate all ways to pack the books. For each ways to pack the books, we will list the number of books in the box with the largest of books, followed by the number of books in each box containing at least one book, in order of decreasing number of books in a box.</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The ways we can pack the books are</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6                   5,1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4,2                4,1,1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3,3                3,2,1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3,1,1,1          2,2,2         2,2,1,1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9700"/>
                                        </p:tgtEl>
                                        <p:attrNameLst>
                                          <p:attrName>style.visibility</p:attrName>
                                        </p:attrNameLst>
                                      </p:cBhvr>
                                      <p:to>
                                        <p:strVal val="visible"/>
                                      </p:to>
                                    </p:set>
                                    <p:animEffect transition="in" filter="wipe(left)">
                                      <p:cBhvr>
                                        <p:cTn id="7" dur="500"/>
                                        <p:tgtEl>
                                          <p:spTgt spid="1949700"/>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9701">
                                            <p:txEl>
                                              <p:pRg st="0" end="0"/>
                                            </p:txEl>
                                          </p:spTgt>
                                        </p:tgtEl>
                                        <p:attrNameLst>
                                          <p:attrName>style.visibility</p:attrName>
                                        </p:attrNameLst>
                                      </p:cBhvr>
                                      <p:to>
                                        <p:strVal val="visible"/>
                                      </p:to>
                                    </p:set>
                                    <p:animEffect transition="in" filter="wipe(left)">
                                      <p:cBhvr>
                                        <p:cTn id="12" dur="500"/>
                                        <p:tgtEl>
                                          <p:spTgt spid="194970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9701">
                                            <p:txEl>
                                              <p:pRg st="1" end="1"/>
                                            </p:txEl>
                                          </p:spTgt>
                                        </p:tgtEl>
                                        <p:attrNameLst>
                                          <p:attrName>style.visibility</p:attrName>
                                        </p:attrNameLst>
                                      </p:cBhvr>
                                      <p:to>
                                        <p:strVal val="visible"/>
                                      </p:to>
                                    </p:set>
                                    <p:animEffect transition="in" filter="wipe(left)">
                                      <p:cBhvr>
                                        <p:cTn id="17" dur="500"/>
                                        <p:tgtEl>
                                          <p:spTgt spid="194970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9701">
                                            <p:txEl>
                                              <p:pRg st="2" end="2"/>
                                            </p:txEl>
                                          </p:spTgt>
                                        </p:tgtEl>
                                        <p:attrNameLst>
                                          <p:attrName>style.visibility</p:attrName>
                                        </p:attrNameLst>
                                      </p:cBhvr>
                                      <p:to>
                                        <p:strVal val="visible"/>
                                      </p:to>
                                    </p:set>
                                    <p:animEffect transition="in" filter="wipe(left)">
                                      <p:cBhvr>
                                        <p:cTn id="22" dur="500"/>
                                        <p:tgtEl>
                                          <p:spTgt spid="194970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9701">
                                            <p:txEl>
                                              <p:pRg st="3" end="3"/>
                                            </p:txEl>
                                          </p:spTgt>
                                        </p:tgtEl>
                                        <p:attrNameLst>
                                          <p:attrName>style.visibility</p:attrName>
                                        </p:attrNameLst>
                                      </p:cBhvr>
                                      <p:to>
                                        <p:strVal val="visible"/>
                                      </p:to>
                                    </p:set>
                                    <p:animEffect transition="in" filter="wipe(left)">
                                      <p:cBhvr>
                                        <p:cTn id="27" dur="500"/>
                                        <p:tgtEl>
                                          <p:spTgt spid="194970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9701">
                                            <p:txEl>
                                              <p:pRg st="4" end="4"/>
                                            </p:txEl>
                                          </p:spTgt>
                                        </p:tgtEl>
                                        <p:attrNameLst>
                                          <p:attrName>style.visibility</p:attrName>
                                        </p:attrNameLst>
                                      </p:cBhvr>
                                      <p:to>
                                        <p:strVal val="visible"/>
                                      </p:to>
                                    </p:set>
                                    <p:animEffect transition="in" filter="wipe(left)">
                                      <p:cBhvr>
                                        <p:cTn id="32" dur="500"/>
                                        <p:tgtEl>
                                          <p:spTgt spid="1949701">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9701">
                                            <p:txEl>
                                              <p:pRg st="5" end="5"/>
                                            </p:txEl>
                                          </p:spTgt>
                                        </p:tgtEl>
                                        <p:attrNameLst>
                                          <p:attrName>style.visibility</p:attrName>
                                        </p:attrNameLst>
                                      </p:cBhvr>
                                      <p:to>
                                        <p:strVal val="visible"/>
                                      </p:to>
                                    </p:set>
                                    <p:animEffect transition="in" filter="wipe(left)">
                                      <p:cBhvr>
                                        <p:cTn id="37" dur="500"/>
                                        <p:tgtEl>
                                          <p:spTgt spid="1949701">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9701">
                                            <p:txEl>
                                              <p:pRg st="6" end="6"/>
                                            </p:txEl>
                                          </p:spTgt>
                                        </p:tgtEl>
                                        <p:attrNameLst>
                                          <p:attrName>style.visibility</p:attrName>
                                        </p:attrNameLst>
                                      </p:cBhvr>
                                      <p:to>
                                        <p:strVal val="visible"/>
                                      </p:to>
                                    </p:set>
                                    <p:animEffect transition="in" filter="wipe(left)">
                                      <p:cBhvr>
                                        <p:cTn id="42" dur="500"/>
                                        <p:tgtEl>
                                          <p:spTgt spid="1949701">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700" grpId="0" autoUpdateAnimBg="0"/>
      <p:bldP spid="194970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A73797F5-B812-41D9-827A-79A4B34AA3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318D701-E91C-4706-9663-7A13135CCB87}" type="slidenum">
              <a:rPr lang="zh-CN" altLang="en-US" sz="1400" b="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1886214" name="Text Box 6">
            <a:extLst>
              <a:ext uri="{FF2B5EF4-FFF2-40B4-BE49-F238E27FC236}">
                <a16:creationId xmlns:a16="http://schemas.microsoft.com/office/drawing/2014/main" id="{E10A5A04-7B4F-4540-A195-29A72CC52C2E}"/>
              </a:ext>
            </a:extLst>
          </p:cNvPr>
          <p:cNvSpPr txBox="1">
            <a:spLocks noChangeArrowheads="1"/>
          </p:cNvSpPr>
          <p:nvPr/>
        </p:nvSpPr>
        <p:spPr bwMode="auto">
          <a:xfrm>
            <a:off x="128588" y="604838"/>
            <a:ext cx="5410200"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Permutations with Repetition</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8196" name="Line 7">
            <a:extLst>
              <a:ext uri="{FF2B5EF4-FFF2-40B4-BE49-F238E27FC236}">
                <a16:creationId xmlns:a16="http://schemas.microsoft.com/office/drawing/2014/main" id="{482EAC13-0B0D-4F56-A255-56E0D116DFDF}"/>
              </a:ext>
            </a:extLst>
          </p:cNvPr>
          <p:cNvSpPr>
            <a:spLocks noChangeShapeType="1"/>
          </p:cNvSpPr>
          <p:nvPr/>
        </p:nvSpPr>
        <p:spPr bwMode="auto">
          <a:xfrm>
            <a:off x="204788" y="1057275"/>
            <a:ext cx="4322762" cy="476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Text Box 8">
            <a:extLst>
              <a:ext uri="{FF2B5EF4-FFF2-40B4-BE49-F238E27FC236}">
                <a16:creationId xmlns:a16="http://schemas.microsoft.com/office/drawing/2014/main" id="{22E767EF-27C5-4506-9AF4-B3CFB6E3CA1B}"/>
              </a:ext>
            </a:extLst>
          </p:cNvPr>
          <p:cNvSpPr txBox="1">
            <a:spLocks noChangeArrowheads="1"/>
          </p:cNvSpPr>
          <p:nvPr/>
        </p:nvSpPr>
        <p:spPr bwMode="auto">
          <a:xfrm>
            <a:off x="-23813" y="1290638"/>
            <a:ext cx="8382001"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1】</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r-permutation with repetition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eaLnBrk="1" hangingPunct="1"/>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-permutations of a set with repetition allowed.</a:t>
            </a:r>
            <a:r>
              <a:rPr kumimoji="1" lang="en-US" altLang="zh-CN">
                <a:latin typeface="Arial" panose="020B0604020202020204" pitchFamily="34" charset="0"/>
                <a:ea typeface="宋体" panose="02010600030101010101" pitchFamily="2" charset="-122"/>
                <a:sym typeface="Symbol" panose="05050102010706020507" pitchFamily="18" charset="2"/>
              </a:rPr>
              <a:t> </a:t>
            </a:r>
          </a:p>
        </p:txBody>
      </p:sp>
      <p:sp>
        <p:nvSpPr>
          <p:cNvPr id="8198" name="AutoShape 9">
            <a:extLst>
              <a:ext uri="{FF2B5EF4-FFF2-40B4-BE49-F238E27FC236}">
                <a16:creationId xmlns:a16="http://schemas.microsoft.com/office/drawing/2014/main" id="{D6DF0801-250C-404E-841C-16416D356494}"/>
              </a:ext>
            </a:extLst>
          </p:cNvPr>
          <p:cNvSpPr>
            <a:spLocks noChangeArrowheads="1"/>
          </p:cNvSpPr>
          <p:nvPr/>
        </p:nvSpPr>
        <p:spPr bwMode="auto">
          <a:xfrm>
            <a:off x="147638" y="2295525"/>
            <a:ext cx="7924800" cy="990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1】 The number of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-permutations of a set of </a:t>
            </a:r>
            <a:r>
              <a:rPr kumimoji="1" lang="en-US" altLang="zh-CN" i="1">
                <a:latin typeface="Times New Roman" panose="02020603050405020304" pitchFamily="18" charset="0"/>
                <a:ea typeface="宋体" panose="02010600030101010101" pitchFamily="2" charset="-122"/>
              </a:rPr>
              <a:t>n</a:t>
            </a:r>
          </a:p>
          <a:p>
            <a:pPr eaLnBrk="1" hangingPunct="1"/>
            <a:r>
              <a:rPr kumimoji="1" lang="en-US" altLang="zh-CN" i="1">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objects with repetition allowed is </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p>
        </p:txBody>
      </p:sp>
      <p:sp>
        <p:nvSpPr>
          <p:cNvPr id="1886218" name="Text Box 10">
            <a:extLst>
              <a:ext uri="{FF2B5EF4-FFF2-40B4-BE49-F238E27FC236}">
                <a16:creationId xmlns:a16="http://schemas.microsoft.com/office/drawing/2014/main" id="{AB939ED8-8EC8-4CBF-BCD4-1621B8AB7BBF}"/>
              </a:ext>
            </a:extLst>
          </p:cNvPr>
          <p:cNvSpPr txBox="1">
            <a:spLocks noChangeArrowheads="1"/>
          </p:cNvSpPr>
          <p:nvPr/>
        </p:nvSpPr>
        <p:spPr bwMode="auto">
          <a:xfrm>
            <a:off x="3200400" y="-269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1" name="Text Box 8">
            <a:extLst>
              <a:ext uri="{FF2B5EF4-FFF2-40B4-BE49-F238E27FC236}">
                <a16:creationId xmlns:a16="http://schemas.microsoft.com/office/drawing/2014/main" id="{1AC519E4-55F2-409C-98BD-3EE3C998E4D0}"/>
              </a:ext>
            </a:extLst>
          </p:cNvPr>
          <p:cNvSpPr txBox="1">
            <a:spLocks noChangeArrowheads="1"/>
          </p:cNvSpPr>
          <p:nvPr/>
        </p:nvSpPr>
        <p:spPr bwMode="auto">
          <a:xfrm>
            <a:off x="285750" y="3429000"/>
            <a:ext cx="8001000" cy="16494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strings of length 10 can be formed from the English alphabet?</a:t>
            </a:r>
          </a:p>
          <a:p>
            <a:pPr marL="457200" indent="-457200" algn="just" eaLnBrk="1" hangingPunct="1">
              <a:spcBef>
                <a:spcPct val="20000"/>
              </a:spcBef>
              <a:defRPr/>
            </a:pP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26</a:t>
            </a:r>
            <a:r>
              <a:rPr kumimoji="1" lang="en-US" altLang="zh-CN" i="1" baseline="30000" dirty="0">
                <a:latin typeface="Times New Roman" pitchFamily="18" charset="0"/>
                <a:ea typeface="宋体" pitchFamily="2" charset="-122"/>
              </a:rPr>
              <a:t>10</a:t>
            </a:r>
            <a:endParaRPr kumimoji="1" lang="en-US" altLang="zh-CN"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trips(upRight)">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EF3600B4-6D3F-4C74-8450-951367FB73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B01EC2B-5A6B-4D0D-94B2-3CD44B4F8563}" type="slidenum">
              <a:rPr lang="zh-CN" altLang="en-US" sz="1400" b="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1888258" name="Text Box 2">
            <a:extLst>
              <a:ext uri="{FF2B5EF4-FFF2-40B4-BE49-F238E27FC236}">
                <a16:creationId xmlns:a16="http://schemas.microsoft.com/office/drawing/2014/main" id="{23FDBF26-E750-47EA-9963-3E835357A354}"/>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888259" name="Text Box 3">
            <a:extLst>
              <a:ext uri="{FF2B5EF4-FFF2-40B4-BE49-F238E27FC236}">
                <a16:creationId xmlns:a16="http://schemas.microsoft.com/office/drawing/2014/main" id="{AF34834A-364F-47FF-AAE3-8EB3419197B0}"/>
              </a:ext>
            </a:extLst>
          </p:cNvPr>
          <p:cNvSpPr txBox="1">
            <a:spLocks noChangeArrowheads="1"/>
          </p:cNvSpPr>
          <p:nvPr/>
        </p:nvSpPr>
        <p:spPr bwMode="auto">
          <a:xfrm>
            <a:off x="109538" y="642938"/>
            <a:ext cx="7850187"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Permutations with Indistinguishable Objects</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10245" name="Line 4">
            <a:extLst>
              <a:ext uri="{FF2B5EF4-FFF2-40B4-BE49-F238E27FC236}">
                <a16:creationId xmlns:a16="http://schemas.microsoft.com/office/drawing/2014/main" id="{4763B198-EB14-4194-B41A-668FEA7531F5}"/>
              </a:ext>
            </a:extLst>
          </p:cNvPr>
          <p:cNvSpPr>
            <a:spLocks noChangeShapeType="1"/>
          </p:cNvSpPr>
          <p:nvPr/>
        </p:nvSpPr>
        <p:spPr bwMode="auto">
          <a:xfrm>
            <a:off x="252413" y="1095375"/>
            <a:ext cx="7140575" cy="476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8">
            <a:extLst>
              <a:ext uri="{FF2B5EF4-FFF2-40B4-BE49-F238E27FC236}">
                <a16:creationId xmlns:a16="http://schemas.microsoft.com/office/drawing/2014/main" id="{B8348F60-FEB2-43BE-A8BF-859165A4475A}"/>
              </a:ext>
            </a:extLst>
          </p:cNvPr>
          <p:cNvSpPr txBox="1">
            <a:spLocks noChangeArrowheads="1"/>
          </p:cNvSpPr>
          <p:nvPr/>
        </p:nvSpPr>
        <p:spPr bwMode="auto">
          <a:xfrm>
            <a:off x="539750" y="1484313"/>
            <a:ext cx="8001000" cy="2055812"/>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different strings can be made by reordering the letters of the word </a:t>
            </a:r>
            <a:r>
              <a:rPr kumimoji="1" lang="en-US" altLang="zh-CN" sz="2200" i="1" dirty="0">
                <a:solidFill>
                  <a:srgbClr val="3333FF"/>
                </a:solidFill>
                <a:latin typeface="Times New Roman" pitchFamily="18" charset="0"/>
                <a:ea typeface="宋体" pitchFamily="2" charset="-122"/>
              </a:rPr>
              <a:t>SUCCESS</a:t>
            </a:r>
            <a:r>
              <a:rPr kumimoji="1" lang="en-US" altLang="zh-CN" sz="2200" dirty="0">
                <a:latin typeface="Times New Roman" pitchFamily="18" charset="0"/>
                <a:ea typeface="宋体" pitchFamily="2" charset="-122"/>
              </a:rPr>
              <a:t>?</a:t>
            </a:r>
          </a:p>
          <a:p>
            <a:pPr marL="457200" indent="-457200" algn="just" eaLnBrk="1" hangingPunct="1">
              <a:spcBef>
                <a:spcPct val="20000"/>
              </a:spcBef>
              <a:defRPr/>
            </a:pPr>
            <a:endParaRPr kumimoji="1" lang="en-US" altLang="zh-CN" sz="2000" dirty="0">
              <a:latin typeface="Times New Roman" pitchFamily="18" charset="0"/>
              <a:ea typeface="宋体" pitchFamily="2" charset="-122"/>
            </a:endParaRPr>
          </a:p>
          <a:p>
            <a:pPr marL="457200" indent="-457200" algn="just" eaLnBrk="1" hangingPunct="1">
              <a:spcBef>
                <a:spcPct val="20000"/>
              </a:spcBef>
              <a:defRPr/>
            </a:pP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C</a:t>
            </a:r>
            <a:r>
              <a:rPr kumimoji="1" lang="en-US" altLang="zh-CN" dirty="0">
                <a:latin typeface="Times New Roman" pitchFamily="18" charset="0"/>
                <a:ea typeface="宋体" pitchFamily="2" charset="-122"/>
              </a:rPr>
              <a:t>(7, 3)</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(4, 2)</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(2, 1)</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(1, 1) =</a:t>
            </a:r>
          </a:p>
        </p:txBody>
      </p:sp>
      <p:graphicFrame>
        <p:nvGraphicFramePr>
          <p:cNvPr id="2050" name="Object 8">
            <a:extLst>
              <a:ext uri="{FF2B5EF4-FFF2-40B4-BE49-F238E27FC236}">
                <a16:creationId xmlns:a16="http://schemas.microsoft.com/office/drawing/2014/main" id="{79FCEB1F-CA5E-42E6-BA4D-76BDF336B7A2}"/>
              </a:ext>
            </a:extLst>
          </p:cNvPr>
          <p:cNvGraphicFramePr>
            <a:graphicFrameLocks noChangeAspect="1"/>
          </p:cNvGraphicFramePr>
          <p:nvPr/>
        </p:nvGraphicFramePr>
        <p:xfrm>
          <a:off x="5148263" y="2708275"/>
          <a:ext cx="1000125" cy="939800"/>
        </p:xfrm>
        <a:graphic>
          <a:graphicData uri="http://schemas.openxmlformats.org/presentationml/2006/ole">
            <mc:AlternateContent xmlns:mc="http://schemas.openxmlformats.org/markup-compatibility/2006">
              <mc:Choice xmlns:v="urn:schemas-microsoft-com:vml" Requires="v">
                <p:oleObj name="公式" r:id="rId3" imgW="418918" imgH="393529" progId="Equation.3">
                  <p:embed/>
                </p:oleObj>
              </mc:Choice>
              <mc:Fallback>
                <p:oleObj name="公式" r:id="rId3" imgW="418918" imgH="39352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708275"/>
                        <a:ext cx="10001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a:extLst>
              <a:ext uri="{FF2B5EF4-FFF2-40B4-BE49-F238E27FC236}">
                <a16:creationId xmlns:a16="http://schemas.microsoft.com/office/drawing/2014/main" id="{F033AF0B-E1BD-475F-B912-A1E844AE7107}"/>
              </a:ext>
            </a:extLst>
          </p:cNvPr>
          <p:cNvSpPr txBox="1">
            <a:spLocks noChangeArrowheads="1"/>
          </p:cNvSpPr>
          <p:nvPr/>
        </p:nvSpPr>
        <p:spPr bwMode="auto">
          <a:xfrm>
            <a:off x="71438" y="41624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2】</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n-Permutation with limited repetition </a:t>
            </a:r>
            <a:endParaRPr kumimoji="1" lang="en-US" altLang="zh-CN">
              <a:latin typeface="Arial" panose="020B0604020202020204" pitchFamily="34" charset="0"/>
              <a:ea typeface="宋体" panose="02010600030101010101" pitchFamily="2" charset="-122"/>
              <a:sym typeface="Symbol" panose="05050102010706020507" pitchFamily="18" charset="2"/>
            </a:endParaRPr>
          </a:p>
        </p:txBody>
      </p:sp>
      <p:sp>
        <p:nvSpPr>
          <p:cNvPr id="11" name="Text Box 6">
            <a:extLst>
              <a:ext uri="{FF2B5EF4-FFF2-40B4-BE49-F238E27FC236}">
                <a16:creationId xmlns:a16="http://schemas.microsoft.com/office/drawing/2014/main" id="{0A32A8A5-D885-4805-83AC-7CE8792F5388}"/>
              </a:ext>
            </a:extLst>
          </p:cNvPr>
          <p:cNvSpPr txBox="1">
            <a:spLocks noChangeArrowheads="1"/>
          </p:cNvSpPr>
          <p:nvPr/>
        </p:nvSpPr>
        <p:spPr bwMode="auto">
          <a:xfrm>
            <a:off x="223838" y="47720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rPr>
              <a:t> =</a:t>
            </a:r>
            <a:r>
              <a:rPr kumimoji="1" lang="en-US" altLang="zh-CN">
                <a:latin typeface="Arial" panose="020B0604020202020204" pitchFamily="34"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 </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a:latin typeface="宋体" panose="02010600030101010101" pitchFamily="2" charset="-122"/>
                <a:ea typeface="宋体" panose="02010600030101010101" pitchFamily="2" charset="-122"/>
              </a:rPr>
              <a:t>,</a:t>
            </a:r>
            <a:r>
              <a:rPr kumimoji="1" lang="en-US" altLang="zh-CN">
                <a:latin typeface="Arial" panose="020B0604020202020204" pitchFamily="34" charset="0"/>
                <a:ea typeface="宋体" panose="02010600030101010101" pitchFamily="2" charset="-122"/>
              </a:rPr>
              <a:t>…</a:t>
            </a:r>
            <a:r>
              <a:rPr kumimoji="1" lang="en-US" altLang="zh-CN">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latin typeface="宋体" panose="02010600030101010101" pitchFamily="2" charset="-122"/>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zh-CN" altLang="en-US">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where</a:t>
            </a:r>
            <a:r>
              <a:rPr kumimoji="1" lang="en-US" altLang="zh-CN" i="1">
                <a:latin typeface="Arial" panose="020B0604020202020204" pitchFamily="34"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a:latin typeface="Arial" panose="020B0604020202020204" pitchFamily="34" charset="0"/>
                <a:ea typeface="宋体" panose="02010600030101010101" pitchFamily="2" charset="-122"/>
              </a:rPr>
              <a:t>…</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strips(downRight)">
                                      <p:cBhvr>
                                        <p:cTn id="7" dur="500"/>
                                        <p:tgtEl>
                                          <p:spTgt spid="8">
                                            <p:txEl>
                                              <p:pRg st="3" end="3"/>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strips(downRight)">
                                      <p:cBhvr>
                                        <p:cTn id="11" dur="500"/>
                                        <p:tgtEl>
                                          <p:spTgt spid="20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F22DBB9D-BDC9-4955-8860-D7BD96C000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798D0A4-8AED-4D03-B5AE-B1D140209C25}" type="slidenum">
              <a:rPr lang="zh-CN" altLang="en-US" sz="1400" b="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1890307" name="AutoShape 3">
            <a:extLst>
              <a:ext uri="{FF2B5EF4-FFF2-40B4-BE49-F238E27FC236}">
                <a16:creationId xmlns:a16="http://schemas.microsoft.com/office/drawing/2014/main" id="{74EC7616-1217-46D8-82FE-87B23A2FB714}"/>
              </a:ext>
            </a:extLst>
          </p:cNvPr>
          <p:cNvSpPr>
            <a:spLocks noChangeArrowheads="1"/>
          </p:cNvSpPr>
          <p:nvPr/>
        </p:nvSpPr>
        <p:spPr bwMode="auto">
          <a:xfrm>
            <a:off x="285750" y="500063"/>
            <a:ext cx="8253413" cy="1752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2 】 The number of different permutations of </a:t>
            </a:r>
            <a:r>
              <a:rPr kumimoji="1" lang="en-US" altLang="zh-CN" i="1">
                <a:latin typeface="Times New Roman" panose="02020603050405020304" pitchFamily="18" charset="0"/>
                <a:ea typeface="宋体" panose="02010600030101010101" pitchFamily="2" charset="-122"/>
              </a:rPr>
              <a:t>n</a:t>
            </a:r>
          </a:p>
          <a:p>
            <a:pPr eaLnBrk="1" hangingPunct="1"/>
            <a:r>
              <a:rPr kumimoji="1" lang="en-US" altLang="zh-CN">
                <a:latin typeface="Times New Roman" panose="02020603050405020304" pitchFamily="18" charset="0"/>
                <a:ea typeface="宋体" panose="02010600030101010101" pitchFamily="2" charset="-122"/>
              </a:rPr>
              <a:t>objects, where there are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rPr>
              <a:t>indistinguishable objects of </a:t>
            </a:r>
          </a:p>
          <a:p>
            <a:pPr eaLnBrk="1" hangingPunct="1"/>
            <a:r>
              <a:rPr kumimoji="1" lang="en-US" altLang="zh-CN">
                <a:latin typeface="Times New Roman" panose="02020603050405020304" pitchFamily="18" charset="0"/>
                <a:ea typeface="宋体" panose="02010600030101010101" pitchFamily="2" charset="-122"/>
              </a:rPr>
              <a:t>type1, …, and </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indistinguishable objects of type </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is </a:t>
            </a:r>
          </a:p>
          <a:p>
            <a:pPr eaLnBrk="1" hangingPunct="1"/>
            <a:r>
              <a:rPr kumimoji="1" lang="en-US" altLang="zh-CN" i="1">
                <a:latin typeface="Times New Roman" panose="02020603050405020304" pitchFamily="18" charset="0"/>
                <a:ea typeface="宋体" panose="02010600030101010101" pitchFamily="2" charset="-122"/>
              </a:rPr>
              <a:t>                             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a:t>
            </a:r>
          </a:p>
        </p:txBody>
      </p:sp>
      <p:grpSp>
        <p:nvGrpSpPr>
          <p:cNvPr id="2" name="Group 4">
            <a:extLst>
              <a:ext uri="{FF2B5EF4-FFF2-40B4-BE49-F238E27FC236}">
                <a16:creationId xmlns:a16="http://schemas.microsoft.com/office/drawing/2014/main" id="{ECDFE2CD-9E6E-4F70-B4E7-01B9A777A69C}"/>
              </a:ext>
            </a:extLst>
          </p:cNvPr>
          <p:cNvGrpSpPr>
            <a:grpSpLocks/>
          </p:cNvGrpSpPr>
          <p:nvPr/>
        </p:nvGrpSpPr>
        <p:grpSpPr bwMode="auto">
          <a:xfrm>
            <a:off x="2286000" y="2357438"/>
            <a:ext cx="4032250" cy="1143000"/>
            <a:chOff x="1202" y="3225"/>
            <a:chExt cx="2540" cy="720"/>
          </a:xfrm>
        </p:grpSpPr>
        <p:sp>
          <p:nvSpPr>
            <p:cNvPr id="12298" name="Oval 5">
              <a:extLst>
                <a:ext uri="{FF2B5EF4-FFF2-40B4-BE49-F238E27FC236}">
                  <a16:creationId xmlns:a16="http://schemas.microsoft.com/office/drawing/2014/main" id="{24924C65-071A-4DBD-B2A1-55BC2BA1F552}"/>
                </a:ext>
              </a:extLst>
            </p:cNvPr>
            <p:cNvSpPr>
              <a:spLocks noChangeAspect="1" noChangeArrowheads="1"/>
            </p:cNvSpPr>
            <p:nvPr/>
          </p:nvSpPr>
          <p:spPr bwMode="auto">
            <a:xfrm>
              <a:off x="1490" y="3337"/>
              <a:ext cx="136" cy="136"/>
            </a:xfrm>
            <a:prstGeom prst="ellipse">
              <a:avLst/>
            </a:prstGeom>
            <a:solidFill>
              <a:srgbClr val="66C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299" name="Oval 6">
              <a:extLst>
                <a:ext uri="{FF2B5EF4-FFF2-40B4-BE49-F238E27FC236}">
                  <a16:creationId xmlns:a16="http://schemas.microsoft.com/office/drawing/2014/main" id="{11EC0E2A-2C03-4E6C-9E1F-84108060D080}"/>
                </a:ext>
              </a:extLst>
            </p:cNvPr>
            <p:cNvSpPr>
              <a:spLocks noChangeAspect="1" noChangeArrowheads="1"/>
            </p:cNvSpPr>
            <p:nvPr/>
          </p:nvSpPr>
          <p:spPr bwMode="auto">
            <a:xfrm>
              <a:off x="1906" y="3337"/>
              <a:ext cx="136" cy="136"/>
            </a:xfrm>
            <a:prstGeom prst="ellipse">
              <a:avLst/>
            </a:prstGeom>
            <a:solidFill>
              <a:srgbClr val="66C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0" name="Oval 7">
              <a:extLst>
                <a:ext uri="{FF2B5EF4-FFF2-40B4-BE49-F238E27FC236}">
                  <a16:creationId xmlns:a16="http://schemas.microsoft.com/office/drawing/2014/main" id="{5907AB1C-7E4E-43AB-B4E5-75A64C5E964B}"/>
                </a:ext>
              </a:extLst>
            </p:cNvPr>
            <p:cNvSpPr>
              <a:spLocks noChangeAspect="1" noChangeArrowheads="1"/>
            </p:cNvSpPr>
            <p:nvPr/>
          </p:nvSpPr>
          <p:spPr bwMode="auto">
            <a:xfrm>
              <a:off x="2290" y="3345"/>
              <a:ext cx="136" cy="136"/>
            </a:xfrm>
            <a:prstGeom prst="ellipse">
              <a:avLst/>
            </a:prstGeom>
            <a:solidFill>
              <a:srgbClr val="FF66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1" name="Text Box 8">
              <a:extLst>
                <a:ext uri="{FF2B5EF4-FFF2-40B4-BE49-F238E27FC236}">
                  <a16:creationId xmlns:a16="http://schemas.microsoft.com/office/drawing/2014/main" id="{486F70B9-6E19-41D9-816F-626AA2F45296}"/>
                </a:ext>
              </a:extLst>
            </p:cNvPr>
            <p:cNvSpPr txBox="1">
              <a:spLocks noChangeArrowheads="1"/>
            </p:cNvSpPr>
            <p:nvPr/>
          </p:nvSpPr>
          <p:spPr bwMode="auto">
            <a:xfrm>
              <a:off x="2714" y="322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2302" name="Oval 9">
              <a:extLst>
                <a:ext uri="{FF2B5EF4-FFF2-40B4-BE49-F238E27FC236}">
                  <a16:creationId xmlns:a16="http://schemas.microsoft.com/office/drawing/2014/main" id="{10BB3004-A6B7-49E1-88BC-EE57EEA6B2DD}"/>
                </a:ext>
              </a:extLst>
            </p:cNvPr>
            <p:cNvSpPr>
              <a:spLocks noChangeAspect="1" noChangeArrowheads="1"/>
            </p:cNvSpPr>
            <p:nvPr/>
          </p:nvSpPr>
          <p:spPr bwMode="auto">
            <a:xfrm>
              <a:off x="3306" y="3337"/>
              <a:ext cx="136" cy="136"/>
            </a:xfrm>
            <a:prstGeom prst="ellipse">
              <a:avLst/>
            </a:prstGeom>
            <a:solidFill>
              <a:schemeClr val="tx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3" name="Oval 10">
              <a:extLst>
                <a:ext uri="{FF2B5EF4-FFF2-40B4-BE49-F238E27FC236}">
                  <a16:creationId xmlns:a16="http://schemas.microsoft.com/office/drawing/2014/main" id="{D41F6770-7651-4E32-BAF4-509E120C5EA9}"/>
                </a:ext>
              </a:extLst>
            </p:cNvPr>
            <p:cNvSpPr>
              <a:spLocks noChangeAspect="1" noChangeArrowheads="1"/>
            </p:cNvSpPr>
            <p:nvPr/>
          </p:nvSpPr>
          <p:spPr bwMode="auto">
            <a:xfrm>
              <a:off x="1701"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4" name="Oval 11">
              <a:extLst>
                <a:ext uri="{FF2B5EF4-FFF2-40B4-BE49-F238E27FC236}">
                  <a16:creationId xmlns:a16="http://schemas.microsoft.com/office/drawing/2014/main" id="{423DBC52-0F52-4C51-B57C-E844E2F407D6}"/>
                </a:ext>
              </a:extLst>
            </p:cNvPr>
            <p:cNvSpPr>
              <a:spLocks noChangeAspect="1" noChangeArrowheads="1"/>
            </p:cNvSpPr>
            <p:nvPr/>
          </p:nvSpPr>
          <p:spPr bwMode="auto">
            <a:xfrm>
              <a:off x="2108" y="3345"/>
              <a:ext cx="136" cy="136"/>
            </a:xfrm>
            <a:prstGeom prst="ellipse">
              <a:avLst/>
            </a:prstGeom>
            <a:solidFill>
              <a:srgbClr val="FF66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5" name="Oval 12">
              <a:extLst>
                <a:ext uri="{FF2B5EF4-FFF2-40B4-BE49-F238E27FC236}">
                  <a16:creationId xmlns:a16="http://schemas.microsoft.com/office/drawing/2014/main" id="{7FE4F45B-9599-4F0B-A0EE-7898B0AF8680}"/>
                </a:ext>
              </a:extLst>
            </p:cNvPr>
            <p:cNvSpPr>
              <a:spLocks noChangeAspect="1" noChangeArrowheads="1"/>
            </p:cNvSpPr>
            <p:nvPr/>
          </p:nvSpPr>
          <p:spPr bwMode="auto">
            <a:xfrm>
              <a:off x="1292"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6" name="Oval 13">
              <a:extLst>
                <a:ext uri="{FF2B5EF4-FFF2-40B4-BE49-F238E27FC236}">
                  <a16:creationId xmlns:a16="http://schemas.microsoft.com/office/drawing/2014/main" id="{735C4B51-7BFE-4811-8B3F-E576B4FC0E8F}"/>
                </a:ext>
              </a:extLst>
            </p:cNvPr>
            <p:cNvSpPr>
              <a:spLocks noChangeAspect="1" noChangeArrowheads="1"/>
            </p:cNvSpPr>
            <p:nvPr/>
          </p:nvSpPr>
          <p:spPr bwMode="auto">
            <a:xfrm>
              <a:off x="2472" y="3339"/>
              <a:ext cx="136" cy="136"/>
            </a:xfrm>
            <a:prstGeom prst="ellipse">
              <a:avLst/>
            </a:prstGeom>
            <a:solidFill>
              <a:schemeClr val="tx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7" name="Oval 14">
              <a:extLst>
                <a:ext uri="{FF2B5EF4-FFF2-40B4-BE49-F238E27FC236}">
                  <a16:creationId xmlns:a16="http://schemas.microsoft.com/office/drawing/2014/main" id="{48C65742-0AD7-46A2-89EF-4C506960F0D6}"/>
                </a:ext>
              </a:extLst>
            </p:cNvPr>
            <p:cNvSpPr>
              <a:spLocks noChangeAspect="1" noChangeArrowheads="1"/>
            </p:cNvSpPr>
            <p:nvPr/>
          </p:nvSpPr>
          <p:spPr bwMode="auto">
            <a:xfrm>
              <a:off x="3515"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8" name="Text Box 15">
              <a:extLst>
                <a:ext uri="{FF2B5EF4-FFF2-40B4-BE49-F238E27FC236}">
                  <a16:creationId xmlns:a16="http://schemas.microsoft.com/office/drawing/2014/main" id="{1A2214D3-BE0D-463F-A8B8-8D56EB4B441C}"/>
                </a:ext>
              </a:extLst>
            </p:cNvPr>
            <p:cNvSpPr txBox="1">
              <a:spLocks noChangeArrowheads="1"/>
            </p:cNvSpPr>
            <p:nvPr/>
          </p:nvSpPr>
          <p:spPr bwMode="auto">
            <a:xfrm>
              <a:off x="1202" y="3657"/>
              <a:ext cx="2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b="0">
                  <a:latin typeface="Times New Roman" panose="02020603050405020304" pitchFamily="18" charset="0"/>
                  <a:ea typeface="宋体" panose="02010600030101010101" pitchFamily="2" charset="-122"/>
                  <a:sym typeface="Wingdings" panose="05000000000000000000" pitchFamily="2" charset="2"/>
                </a:rPr>
                <a:t>       </a:t>
              </a:r>
              <a:r>
                <a:rPr kumimoji="1" lang="en-US" altLang="zh-CN" b="0">
                  <a:latin typeface="Times New Roman" panose="02020603050405020304" pitchFamily="18" charset="0"/>
                  <a:ea typeface="宋体" panose="02010600030101010101" pitchFamily="2" charset="-122"/>
                  <a:sym typeface="Wingdings" panose="05000000000000000000" pitchFamily="2" charset="2"/>
                </a:rPr>
                <a:t>……  </a:t>
              </a:r>
            </a:p>
          </p:txBody>
        </p:sp>
      </p:grpSp>
      <p:sp>
        <p:nvSpPr>
          <p:cNvPr id="1890320" name="Text Box 16">
            <a:extLst>
              <a:ext uri="{FF2B5EF4-FFF2-40B4-BE49-F238E27FC236}">
                <a16:creationId xmlns:a16="http://schemas.microsoft.com/office/drawing/2014/main" id="{46BE763F-5509-4FF0-886D-A37B11BF6254}"/>
              </a:ext>
            </a:extLst>
          </p:cNvPr>
          <p:cNvSpPr txBox="1">
            <a:spLocks noChangeArrowheads="1"/>
          </p:cNvSpPr>
          <p:nvPr/>
        </p:nvSpPr>
        <p:spPr bwMode="auto">
          <a:xfrm>
            <a:off x="428625" y="3500438"/>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3333FF"/>
                </a:solidFill>
                <a:latin typeface="Times New Roman" panose="02020603050405020304" pitchFamily="18" charset="0"/>
                <a:ea typeface="宋体" panose="02010600030101010101" pitchFamily="2" charset="-122"/>
                <a:cs typeface="Times New Roman" panose="02020603050405020304" pitchFamily="18" charset="0"/>
              </a:rPr>
              <a:t>Proof:</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1890321" name="Object 17">
            <a:extLst>
              <a:ext uri="{FF2B5EF4-FFF2-40B4-BE49-F238E27FC236}">
                <a16:creationId xmlns:a16="http://schemas.microsoft.com/office/drawing/2014/main" id="{A1D99F11-2DF0-4796-BBD3-D113C01E48E4}"/>
              </a:ext>
            </a:extLst>
          </p:cNvPr>
          <p:cNvGraphicFramePr>
            <a:graphicFrameLocks noChangeAspect="1"/>
          </p:cNvGraphicFramePr>
          <p:nvPr/>
        </p:nvGraphicFramePr>
        <p:xfrm>
          <a:off x="1285875" y="4000500"/>
          <a:ext cx="6613525" cy="460375"/>
        </p:xfrm>
        <a:graphic>
          <a:graphicData uri="http://schemas.openxmlformats.org/presentationml/2006/ole">
            <mc:AlternateContent xmlns:mc="http://schemas.openxmlformats.org/markup-compatibility/2006">
              <mc:Choice xmlns:v="urn:schemas-microsoft-com:vml" Requires="v">
                <p:oleObj name="公式" r:id="rId4" imgW="3238500" imgH="228600" progId="Equation.3">
                  <p:embed/>
                </p:oleObj>
              </mc:Choice>
              <mc:Fallback>
                <p:oleObj name="公式" r:id="rId4" imgW="3238500" imgH="2286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4000500"/>
                        <a:ext cx="6613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0322" name="Object 18">
            <a:extLst>
              <a:ext uri="{FF2B5EF4-FFF2-40B4-BE49-F238E27FC236}">
                <a16:creationId xmlns:a16="http://schemas.microsoft.com/office/drawing/2014/main" id="{47B39995-F4BB-412D-AC73-01787F15D219}"/>
              </a:ext>
            </a:extLst>
          </p:cNvPr>
          <p:cNvGraphicFramePr>
            <a:graphicFrameLocks noChangeAspect="1"/>
          </p:cNvGraphicFramePr>
          <p:nvPr/>
        </p:nvGraphicFramePr>
        <p:xfrm>
          <a:off x="1143000" y="4500563"/>
          <a:ext cx="7366000" cy="868362"/>
        </p:xfrm>
        <a:graphic>
          <a:graphicData uri="http://schemas.openxmlformats.org/presentationml/2006/ole">
            <mc:AlternateContent xmlns:mc="http://schemas.openxmlformats.org/markup-compatibility/2006">
              <mc:Choice xmlns:v="urn:schemas-microsoft-com:vml" Requires="v">
                <p:oleObj name="公式" r:id="rId6" imgW="3606800" imgH="431800" progId="Equation.3">
                  <p:embed/>
                </p:oleObj>
              </mc:Choice>
              <mc:Fallback>
                <p:oleObj name="公式" r:id="rId6" imgW="3606800" imgH="4318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500563"/>
                        <a:ext cx="7366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0323" name="Object 19">
            <a:extLst>
              <a:ext uri="{FF2B5EF4-FFF2-40B4-BE49-F238E27FC236}">
                <a16:creationId xmlns:a16="http://schemas.microsoft.com/office/drawing/2014/main" id="{8E3CA999-126C-4F3D-AC84-604B88CB05B2}"/>
              </a:ext>
            </a:extLst>
          </p:cNvPr>
          <p:cNvGraphicFramePr>
            <a:graphicFrameLocks noChangeAspect="1"/>
          </p:cNvGraphicFramePr>
          <p:nvPr/>
        </p:nvGraphicFramePr>
        <p:xfrm>
          <a:off x="1214438" y="5357813"/>
          <a:ext cx="1736725" cy="868362"/>
        </p:xfrm>
        <a:graphic>
          <a:graphicData uri="http://schemas.openxmlformats.org/presentationml/2006/ole">
            <mc:AlternateContent xmlns:mc="http://schemas.openxmlformats.org/markup-compatibility/2006">
              <mc:Choice xmlns:v="urn:schemas-microsoft-com:vml" Requires="v">
                <p:oleObj name="公式" r:id="rId8" imgW="850531" imgH="431613" progId="Equation.3">
                  <p:embed/>
                </p:oleObj>
              </mc:Choice>
              <mc:Fallback>
                <p:oleObj name="公式" r:id="rId8" imgW="850531" imgH="431613"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438" y="5357813"/>
                        <a:ext cx="17367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0324" name="Text Box 20">
            <a:extLst>
              <a:ext uri="{FF2B5EF4-FFF2-40B4-BE49-F238E27FC236}">
                <a16:creationId xmlns:a16="http://schemas.microsoft.com/office/drawing/2014/main" id="{1CA8ECB7-0C90-495F-BA83-F96B39750543}"/>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0307"/>
                                        </p:tgtEl>
                                        <p:attrNameLst>
                                          <p:attrName>style.visibility</p:attrName>
                                        </p:attrNameLst>
                                      </p:cBhvr>
                                      <p:to>
                                        <p:strVal val="visible"/>
                                      </p:to>
                                    </p:set>
                                    <p:animEffect transition="in" filter="strips(downRight)">
                                      <p:cBhvr>
                                        <p:cTn id="7" dur="500"/>
                                        <p:tgtEl>
                                          <p:spTgt spid="1890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890320">
                                            <p:txEl>
                                              <p:pRg st="0" end="0"/>
                                            </p:txEl>
                                          </p:spTgt>
                                        </p:tgtEl>
                                        <p:attrNameLst>
                                          <p:attrName>style.visibility</p:attrName>
                                        </p:attrNameLst>
                                      </p:cBhvr>
                                      <p:to>
                                        <p:strVal val="visible"/>
                                      </p:to>
                                    </p:set>
                                    <p:animEffect transition="in" filter="strips(downRight)">
                                      <p:cBhvr>
                                        <p:cTn id="16" dur="500"/>
                                        <p:tgtEl>
                                          <p:spTgt spid="189032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90321"/>
                                        </p:tgtEl>
                                        <p:attrNameLst>
                                          <p:attrName>style.visibility</p:attrName>
                                        </p:attrNameLst>
                                      </p:cBhvr>
                                      <p:to>
                                        <p:strVal val="visible"/>
                                      </p:to>
                                    </p:set>
                                    <p:animEffect transition="in" filter="wipe(left)">
                                      <p:cBhvr>
                                        <p:cTn id="21" dur="500"/>
                                        <p:tgtEl>
                                          <p:spTgt spid="18903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90322"/>
                                        </p:tgtEl>
                                        <p:attrNameLst>
                                          <p:attrName>style.visibility</p:attrName>
                                        </p:attrNameLst>
                                      </p:cBhvr>
                                      <p:to>
                                        <p:strVal val="visible"/>
                                      </p:to>
                                    </p:set>
                                    <p:animEffect transition="in" filter="wipe(left)">
                                      <p:cBhvr>
                                        <p:cTn id="26" dur="500"/>
                                        <p:tgtEl>
                                          <p:spTgt spid="18903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890323"/>
                                        </p:tgtEl>
                                        <p:attrNameLst>
                                          <p:attrName>style.visibility</p:attrName>
                                        </p:attrNameLst>
                                      </p:cBhvr>
                                      <p:to>
                                        <p:strVal val="visible"/>
                                      </p:to>
                                    </p:set>
                                    <p:animEffect transition="in" filter="wipe(left)">
                                      <p:cBhvr>
                                        <p:cTn id="31" dur="500"/>
                                        <p:tgtEl>
                                          <p:spTgt spid="1890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0307" grpId="0" animBg="1" autoUpdateAnimBg="0"/>
      <p:bldP spid="1890320" grpId="0" build="p" autoUpdateAnimBg="0" advAuto="0"/>
      <p:bldP spid="1890321" grpId="0" animBg="1" autoUpdateAnimBg="0"/>
      <p:bldP spid="1890322" grpId="0" autoUpdateAnimBg="0"/>
      <p:bldP spid="18903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31D212CD-FD05-4178-8A30-227DB62B71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25BB171-4430-48E2-B6C6-F8A76B8D6479}" type="slidenum">
              <a:rPr lang="zh-CN" altLang="en-US" sz="1400" b="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1892355" name="Text Box 3">
            <a:extLst>
              <a:ext uri="{FF2B5EF4-FFF2-40B4-BE49-F238E27FC236}">
                <a16:creationId xmlns:a16="http://schemas.microsoft.com/office/drawing/2014/main" id="{4CBF9F58-3E3D-4251-B75D-F0CF2620F44F}"/>
              </a:ext>
            </a:extLst>
          </p:cNvPr>
          <p:cNvSpPr txBox="1">
            <a:spLocks noChangeArrowheads="1"/>
          </p:cNvSpPr>
          <p:nvPr/>
        </p:nvSpPr>
        <p:spPr bwMode="auto">
          <a:xfrm>
            <a:off x="304800" y="765175"/>
            <a:ext cx="861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1〗There are 50 students in a class. </a:t>
            </a:r>
          </a:p>
          <a:p>
            <a:pPr eaLnBrk="1" hangingPunct="1">
              <a:spcBef>
                <a:spcPct val="5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How many ways to select 7 students  to construct a leading group? </a:t>
            </a:r>
          </a:p>
          <a:p>
            <a:pPr eaLnBrk="1" hangingPunct="1">
              <a:spcBef>
                <a:spcPct val="10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If two of the leading group are elected as a monitor and a vice </a:t>
            </a:r>
            <a:r>
              <a:rPr kumimoji="1" lang="en-US" altLang="zh-CN">
                <a:solidFill>
                  <a:srgbClr val="000000"/>
                </a:solidFill>
                <a:latin typeface="Times New Roman" panose="02020603050405020304" pitchFamily="18" charset="0"/>
                <a:ea typeface="宋体" panose="02010600030101010101" pitchFamily="2" charset="-122"/>
              </a:rPr>
              <a:t>monitor, then how many are there?</a:t>
            </a:r>
          </a:p>
          <a:p>
            <a:pPr eaLnBrk="1" hangingPunct="1">
              <a:spcBef>
                <a:spcPct val="10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rPr>
              <a:t>If these 7 students are elected to have different tasks, then how many are there?</a:t>
            </a:r>
          </a:p>
        </p:txBody>
      </p:sp>
      <p:sp>
        <p:nvSpPr>
          <p:cNvPr id="1892356" name="Text Box 4">
            <a:extLst>
              <a:ext uri="{FF2B5EF4-FFF2-40B4-BE49-F238E27FC236}">
                <a16:creationId xmlns:a16="http://schemas.microsoft.com/office/drawing/2014/main" id="{527A594F-1915-4F3B-A3E9-FC6CC902C8D9}"/>
              </a:ext>
            </a:extLst>
          </p:cNvPr>
          <p:cNvSpPr txBox="1">
            <a:spLocks noChangeArrowheads="1"/>
          </p:cNvSpPr>
          <p:nvPr/>
        </p:nvSpPr>
        <p:spPr bwMode="auto">
          <a:xfrm>
            <a:off x="2627313" y="1773238"/>
            <a:ext cx="1728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a:solidFill>
                  <a:srgbClr val="FF6600"/>
                </a:solidFill>
                <a:latin typeface="Times New Roman" panose="02020603050405020304" pitchFamily="18" charset="0"/>
                <a:ea typeface="宋体" panose="02010600030101010101" pitchFamily="2" charset="-122"/>
              </a:rPr>
              <a:t>C(50,7)</a:t>
            </a:r>
          </a:p>
        </p:txBody>
      </p:sp>
      <p:grpSp>
        <p:nvGrpSpPr>
          <p:cNvPr id="2" name="Group 5">
            <a:extLst>
              <a:ext uri="{FF2B5EF4-FFF2-40B4-BE49-F238E27FC236}">
                <a16:creationId xmlns:a16="http://schemas.microsoft.com/office/drawing/2014/main" id="{2102CC5C-F581-4F19-815E-BE6C353EF5E9}"/>
              </a:ext>
            </a:extLst>
          </p:cNvPr>
          <p:cNvGrpSpPr>
            <a:grpSpLocks/>
          </p:cNvGrpSpPr>
          <p:nvPr/>
        </p:nvGrpSpPr>
        <p:grpSpPr bwMode="auto">
          <a:xfrm>
            <a:off x="5003800" y="1989138"/>
            <a:ext cx="1943100" cy="1008062"/>
            <a:chOff x="3198" y="1706"/>
            <a:chExt cx="1224" cy="635"/>
          </a:xfrm>
        </p:grpSpPr>
        <p:sp>
          <p:nvSpPr>
            <p:cNvPr id="14344" name="AutoShape 6">
              <a:extLst>
                <a:ext uri="{FF2B5EF4-FFF2-40B4-BE49-F238E27FC236}">
                  <a16:creationId xmlns:a16="http://schemas.microsoft.com/office/drawing/2014/main" id="{0D910DCE-77D1-408D-AE05-571CE09C5175}"/>
                </a:ext>
              </a:extLst>
            </p:cNvPr>
            <p:cNvSpPr>
              <a:spLocks noChangeArrowheads="1"/>
            </p:cNvSpPr>
            <p:nvPr/>
          </p:nvSpPr>
          <p:spPr bwMode="auto">
            <a:xfrm>
              <a:off x="3198" y="1706"/>
              <a:ext cx="1224" cy="635"/>
            </a:xfrm>
            <a:prstGeom prst="wedgeRoundRectCallout">
              <a:avLst>
                <a:gd name="adj1" fmla="val -83171"/>
                <a:gd name="adj2" fmla="val 54880"/>
                <a:gd name="adj3" fmla="val 16667"/>
              </a:avLst>
            </a:prstGeom>
            <a:solidFill>
              <a:srgbClr val="99FF99"/>
            </a:solidFill>
            <a:ln w="9525">
              <a:solidFill>
                <a:schemeClr val="tx1"/>
              </a:solidFill>
              <a:miter lim="800000"/>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endParaRPr kumimoji="1" lang="zh-CN" altLang="en-US" b="0">
                <a:latin typeface="Times New Roman" panose="02020603050405020304" pitchFamily="18" charset="0"/>
                <a:ea typeface="宋体" panose="02010600030101010101" pitchFamily="2" charset="-122"/>
              </a:endParaRPr>
            </a:p>
          </p:txBody>
        </p:sp>
        <p:graphicFrame>
          <p:nvGraphicFramePr>
            <p:cNvPr id="14345" name="Object 7">
              <a:extLst>
                <a:ext uri="{FF2B5EF4-FFF2-40B4-BE49-F238E27FC236}">
                  <a16:creationId xmlns:a16="http://schemas.microsoft.com/office/drawing/2014/main" id="{788D38F5-70E1-45A7-AFA6-3C8452100719}"/>
                </a:ext>
              </a:extLst>
            </p:cNvPr>
            <p:cNvGraphicFramePr>
              <a:graphicFrameLocks noChangeAspect="1"/>
            </p:cNvGraphicFramePr>
            <p:nvPr/>
          </p:nvGraphicFramePr>
          <p:xfrm>
            <a:off x="3379" y="1752"/>
            <a:ext cx="849" cy="499"/>
          </p:xfrm>
          <a:graphic>
            <a:graphicData uri="http://schemas.openxmlformats.org/presentationml/2006/ole">
              <mc:AlternateContent xmlns:mc="http://schemas.openxmlformats.org/markup-compatibility/2006">
                <mc:Choice xmlns:v="urn:schemas-microsoft-com:vml" Requires="v">
                  <p:oleObj name="公式" r:id="rId4" imgW="660113" imgH="393529" progId="Equation.3">
                    <p:embed/>
                  </p:oleObj>
                </mc:Choice>
                <mc:Fallback>
                  <p:oleObj name="公式" r:id="rId4" imgW="660113" imgH="39352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1752"/>
                          <a:ext cx="84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92360" name="Text Box 8">
            <a:extLst>
              <a:ext uri="{FF2B5EF4-FFF2-40B4-BE49-F238E27FC236}">
                <a16:creationId xmlns:a16="http://schemas.microsoft.com/office/drawing/2014/main" id="{5CD482CE-9D6A-4D06-9DDF-22DD30D63C52}"/>
              </a:ext>
            </a:extLst>
          </p:cNvPr>
          <p:cNvSpPr txBox="1">
            <a:spLocks noChangeArrowheads="1"/>
          </p:cNvSpPr>
          <p:nvPr/>
        </p:nvSpPr>
        <p:spPr bwMode="auto">
          <a:xfrm>
            <a:off x="971550" y="4437063"/>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a:solidFill>
                  <a:srgbClr val="FF6600"/>
                </a:solidFill>
                <a:latin typeface="Times New Roman" panose="02020603050405020304" pitchFamily="18" charset="0"/>
                <a:ea typeface="宋体" panose="02010600030101010101" pitchFamily="2" charset="-122"/>
              </a:rPr>
              <a:t>P(50,7)</a:t>
            </a:r>
          </a:p>
        </p:txBody>
      </p:sp>
      <p:sp>
        <p:nvSpPr>
          <p:cNvPr id="1892361" name="Text Box 9">
            <a:extLst>
              <a:ext uri="{FF2B5EF4-FFF2-40B4-BE49-F238E27FC236}">
                <a16:creationId xmlns:a16="http://schemas.microsoft.com/office/drawing/2014/main" id="{92249DAC-4371-4B2E-93A8-56F44266B40A}"/>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2355"/>
                                        </p:tgtEl>
                                        <p:attrNameLst>
                                          <p:attrName>style.visibility</p:attrName>
                                        </p:attrNameLst>
                                      </p:cBhvr>
                                      <p:to>
                                        <p:strVal val="visible"/>
                                      </p:to>
                                    </p:set>
                                    <p:animEffect transition="in" filter="wipe(left)">
                                      <p:cBhvr>
                                        <p:cTn id="7" dur="500"/>
                                        <p:tgtEl>
                                          <p:spTgt spid="189235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2356"/>
                                        </p:tgtEl>
                                        <p:attrNameLst>
                                          <p:attrName>style.visibility</p:attrName>
                                        </p:attrNameLst>
                                      </p:cBhvr>
                                      <p:to>
                                        <p:strVal val="visible"/>
                                      </p:to>
                                    </p:set>
                                    <p:animEffect transition="in" filter="wipe(left)">
                                      <p:cBhvr>
                                        <p:cTn id="12" dur="500"/>
                                        <p:tgtEl>
                                          <p:spTgt spid="1892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2360"/>
                                        </p:tgtEl>
                                        <p:attrNameLst>
                                          <p:attrName>style.visibility</p:attrName>
                                        </p:attrNameLst>
                                      </p:cBhvr>
                                      <p:to>
                                        <p:strVal val="visible"/>
                                      </p:to>
                                    </p:set>
                                    <p:animEffect transition="in" filter="wipe(left)">
                                      <p:cBhvr>
                                        <p:cTn id="22" dur="500"/>
                                        <p:tgtEl>
                                          <p:spTgt spid="1892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2355" grpId="0" autoUpdateAnimBg="0"/>
      <p:bldP spid="1892356" grpId="0" autoUpdateAnimBg="0"/>
      <p:bldP spid="189236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14F581A2-5AAA-48E9-9B9C-D66E046206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DFE03D7-1F61-456F-AD07-125C117C34D9}" type="slidenum">
              <a:rPr lang="zh-CN" altLang="en-US" sz="1400" b="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1894403" name="Text Box 3">
            <a:extLst>
              <a:ext uri="{FF2B5EF4-FFF2-40B4-BE49-F238E27FC236}">
                <a16:creationId xmlns:a16="http://schemas.microsoft.com/office/drawing/2014/main" id="{8143D2B6-51DD-447A-9D34-0D4A227360DF}"/>
              </a:ext>
            </a:extLst>
          </p:cNvPr>
          <p:cNvSpPr txBox="1">
            <a:spLocks noChangeArrowheads="1"/>
          </p:cNvSpPr>
          <p:nvPr/>
        </p:nvSpPr>
        <p:spPr bwMode="auto">
          <a:xfrm>
            <a:off x="304800" y="533400"/>
            <a:ext cx="8610600" cy="169862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2</a:t>
            </a:r>
            <a:r>
              <a:rPr kumimoji="1" lang="en-US" altLang="zh-CN">
                <a:solidFill>
                  <a:srgbClr val="000000"/>
                </a:solidFill>
                <a:latin typeface="Arial" charset="0"/>
                <a:ea typeface="宋体" pitchFamily="2" charset="-122"/>
                <a:cs typeface="Times New Roman" pitchFamily="18" charset="0"/>
              </a:rPr>
              <a:t>〗</a:t>
            </a:r>
          </a:p>
          <a:p>
            <a:pPr marL="914400" lvl="1" indent="-457200" eaLnBrk="1" hangingPunct="1">
              <a:spcBef>
                <a:spcPct val="20000"/>
              </a:spcBef>
              <a:buFontTx/>
              <a:buAutoNum type="arabicParenBoth"/>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bit strings of length 10</a:t>
            </a:r>
            <a:r>
              <a:rPr kumimoji="1" lang="zh-CN" altLang="en-US">
                <a:solidFill>
                  <a:srgbClr val="000000"/>
                </a:solidFill>
                <a:latin typeface="宋体" pitchFamily="2" charset="-122"/>
                <a:ea typeface="宋体" pitchFamily="2" charset="-122"/>
              </a:rPr>
              <a:t>？</a:t>
            </a:r>
            <a:endParaRPr kumimoji="1" lang="zh-CN" altLang="en-US">
              <a:solidFill>
                <a:srgbClr val="000000"/>
              </a:solidFill>
              <a:latin typeface="Times New Roman" pitchFamily="18" charset="0"/>
              <a:ea typeface="宋体" pitchFamily="2" charset="-122"/>
            </a:endParaRPr>
          </a:p>
          <a:p>
            <a:pPr marL="914400" lvl="1" indent="-457200" eaLnBrk="1" hangingPunct="1">
              <a:spcBef>
                <a:spcPct val="20000"/>
              </a:spcBef>
              <a:buFontTx/>
              <a:buAutoNum type="arabicParenBoth"/>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How many bit strings of length 10 are there that contain exactly two 0s, eight 1s?</a:t>
            </a:r>
            <a:endParaRPr kumimoji="1" lang="en-US" altLang="zh-CN">
              <a:latin typeface="Times New Roman" pitchFamily="18" charset="0"/>
              <a:ea typeface="宋体" pitchFamily="2" charset="-122"/>
            </a:endParaRPr>
          </a:p>
        </p:txBody>
      </p:sp>
      <p:sp>
        <p:nvSpPr>
          <p:cNvPr id="1894404" name="AutoShape 4">
            <a:extLst>
              <a:ext uri="{FF2B5EF4-FFF2-40B4-BE49-F238E27FC236}">
                <a16:creationId xmlns:a16="http://schemas.microsoft.com/office/drawing/2014/main" id="{EE51CCD5-4EA8-435D-8EC2-F0483A26AE65}"/>
              </a:ext>
            </a:extLst>
          </p:cNvPr>
          <p:cNvSpPr>
            <a:spLocks noChangeArrowheads="1"/>
          </p:cNvSpPr>
          <p:nvPr/>
        </p:nvSpPr>
        <p:spPr bwMode="auto">
          <a:xfrm>
            <a:off x="6804025" y="836613"/>
            <a:ext cx="1562100" cy="554037"/>
          </a:xfrm>
          <a:prstGeom prst="wedgeRoundRectCallout">
            <a:avLst>
              <a:gd name="adj1" fmla="val -121139"/>
              <a:gd name="adj2" fmla="val 38250"/>
              <a:gd name="adj3" fmla="val 16667"/>
            </a:avLst>
          </a:prstGeom>
          <a:solidFill>
            <a:srgbClr val="CCFFCC"/>
          </a:solidFill>
          <a:ln w="9525">
            <a:solidFill>
              <a:schemeClr val="tx1"/>
            </a:solidFill>
            <a:miter lim="800000"/>
            <a:headEnd/>
            <a:tailEnd/>
          </a:ln>
          <a:effectLst/>
        </p:spPr>
        <p:txBody>
          <a:bodyPr anchor="ctr"/>
          <a:lstStyle/>
          <a:p>
            <a:pPr algn="ctr" eaLnBrk="1" hangingPunct="1">
              <a:defRPr/>
            </a:pPr>
            <a:r>
              <a:rPr kumimoji="1" lang="en-US" altLang="zh-C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2</a:t>
            </a:r>
            <a:r>
              <a:rPr kumimoji="1" lang="en-US" altLang="zh-CN" baseline="30000">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10</a:t>
            </a:r>
          </a:p>
        </p:txBody>
      </p:sp>
      <p:sp>
        <p:nvSpPr>
          <p:cNvPr id="1894405" name="AutoShape 5">
            <a:extLst>
              <a:ext uri="{FF2B5EF4-FFF2-40B4-BE49-F238E27FC236}">
                <a16:creationId xmlns:a16="http://schemas.microsoft.com/office/drawing/2014/main" id="{EDCA96E8-21F1-40B2-B304-1E0F11BD9204}"/>
              </a:ext>
            </a:extLst>
          </p:cNvPr>
          <p:cNvSpPr>
            <a:spLocks noChangeArrowheads="1"/>
          </p:cNvSpPr>
          <p:nvPr/>
        </p:nvSpPr>
        <p:spPr bwMode="auto">
          <a:xfrm>
            <a:off x="4800600" y="2438400"/>
            <a:ext cx="1981200" cy="685800"/>
          </a:xfrm>
          <a:prstGeom prst="wedgeRoundRectCallout">
            <a:avLst>
              <a:gd name="adj1" fmla="val 26042"/>
              <a:gd name="adj2" fmla="val -146528"/>
              <a:gd name="adj3" fmla="val 16667"/>
            </a:avLst>
          </a:prstGeom>
          <a:solidFill>
            <a:srgbClr val="CCFFCC"/>
          </a:solidFill>
          <a:ln w="9525">
            <a:solidFill>
              <a:schemeClr val="tx1"/>
            </a:solidFill>
            <a:miter lim="800000"/>
            <a:headEnd/>
            <a:tailEnd/>
          </a:ln>
          <a:effectLst/>
        </p:spPr>
        <p:txBody>
          <a:bodyPr anchor="ctr"/>
          <a:lstStyle/>
          <a:p>
            <a:pPr marL="457200" indent="-457200" eaLnBrk="1" hangingPunct="1">
              <a:spcBef>
                <a:spcPct val="30000"/>
              </a:spcBef>
              <a:defRPr/>
            </a:pPr>
            <a:r>
              <a:rPr kumimoji="1" lang="en-US" altLang="zh-C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10!/(2!8!)</a:t>
            </a:r>
          </a:p>
        </p:txBody>
      </p:sp>
      <p:sp>
        <p:nvSpPr>
          <p:cNvPr id="1894406" name="Text Box 6">
            <a:extLst>
              <a:ext uri="{FF2B5EF4-FFF2-40B4-BE49-F238E27FC236}">
                <a16:creationId xmlns:a16="http://schemas.microsoft.com/office/drawing/2014/main" id="{DA90ED24-70EE-481C-90B6-25A70DF6F6C5}"/>
              </a:ext>
            </a:extLst>
          </p:cNvPr>
          <p:cNvSpPr txBox="1">
            <a:spLocks noChangeArrowheads="1"/>
          </p:cNvSpPr>
          <p:nvPr/>
        </p:nvSpPr>
        <p:spPr bwMode="auto">
          <a:xfrm>
            <a:off x="304800" y="3181350"/>
            <a:ext cx="8610600" cy="90487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3</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different strings can be made from</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the letters in MISSISSIPPI, using all the letters?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894407" name="Text Box 7">
            <a:extLst>
              <a:ext uri="{FF2B5EF4-FFF2-40B4-BE49-F238E27FC236}">
                <a16:creationId xmlns:a16="http://schemas.microsoft.com/office/drawing/2014/main" id="{BD1B7546-30DB-4CBB-A8CF-5DDF01754295}"/>
              </a:ext>
            </a:extLst>
          </p:cNvPr>
          <p:cNvSpPr txBox="1">
            <a:spLocks noChangeArrowheads="1"/>
          </p:cNvSpPr>
          <p:nvPr/>
        </p:nvSpPr>
        <p:spPr bwMode="auto">
          <a:xfrm>
            <a:off x="539750" y="4005263"/>
            <a:ext cx="8077200" cy="931862"/>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30000"/>
              </a:spcBef>
              <a:defRPr/>
            </a:pPr>
            <a:r>
              <a:rPr kumimoji="1" lang="en-US" altLang="zh-CN"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i="1" dirty="0">
                <a:latin typeface="Times New Roman" pitchFamily="18" charset="0"/>
                <a:ea typeface="宋体" pitchFamily="2" charset="-122"/>
                <a:cs typeface="Times New Roman" pitchFamily="18" charset="0"/>
              </a:rPr>
              <a:t>A</a:t>
            </a:r>
            <a:r>
              <a:rPr kumimoji="1" lang="en-US" altLang="zh-CN" dirty="0">
                <a:latin typeface="Times New Roman" pitchFamily="18" charset="0"/>
                <a:ea typeface="宋体" pitchFamily="2" charset="-122"/>
                <a:cs typeface="Times New Roman" pitchFamily="18" charset="0"/>
              </a:rPr>
              <a:t> = { 1</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M</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,4</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I, 4</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S, 2</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P}</a:t>
            </a:r>
          </a:p>
        </p:txBody>
      </p:sp>
      <p:graphicFrame>
        <p:nvGraphicFramePr>
          <p:cNvPr id="1894408" name="Object 8">
            <a:extLst>
              <a:ext uri="{FF2B5EF4-FFF2-40B4-BE49-F238E27FC236}">
                <a16:creationId xmlns:a16="http://schemas.microsoft.com/office/drawing/2014/main" id="{E4DD4E51-6D86-4696-B9A3-BFFC9E0CE59B}"/>
              </a:ext>
            </a:extLst>
          </p:cNvPr>
          <p:cNvGraphicFramePr>
            <a:graphicFrameLocks noChangeAspect="1"/>
          </p:cNvGraphicFramePr>
          <p:nvPr/>
        </p:nvGraphicFramePr>
        <p:xfrm>
          <a:off x="2484438" y="5084763"/>
          <a:ext cx="849312" cy="871537"/>
        </p:xfrm>
        <a:graphic>
          <a:graphicData uri="http://schemas.openxmlformats.org/presentationml/2006/ole">
            <mc:AlternateContent xmlns:mc="http://schemas.openxmlformats.org/markup-compatibility/2006">
              <mc:Choice xmlns:v="urn:schemas-microsoft-com:vml" Requires="v">
                <p:oleObj name="Microsoft 公式 3.0" r:id="rId3" imgW="380835" imgH="393529" progId="Equation.3">
                  <p:embed/>
                </p:oleObj>
              </mc:Choice>
              <mc:Fallback>
                <p:oleObj name="Microsoft 公式 3.0" r:id="rId3" imgW="380835" imgH="39352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084763"/>
                        <a:ext cx="849312"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409" name="Text Box 9">
            <a:extLst>
              <a:ext uri="{FF2B5EF4-FFF2-40B4-BE49-F238E27FC236}">
                <a16:creationId xmlns:a16="http://schemas.microsoft.com/office/drawing/2014/main" id="{CC567686-0BCD-4EB9-866E-526F7535519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94403"/>
                                        </p:tgtEl>
                                        <p:attrNameLst>
                                          <p:attrName>style.visibility</p:attrName>
                                        </p:attrNameLst>
                                      </p:cBhvr>
                                      <p:to>
                                        <p:strVal val="visible"/>
                                      </p:to>
                                    </p:set>
                                    <p:animEffect transition="in" filter="strips(downRight)">
                                      <p:cBhvr>
                                        <p:cTn id="7" dur="500"/>
                                        <p:tgtEl>
                                          <p:spTgt spid="1894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4404"/>
                                        </p:tgtEl>
                                        <p:attrNameLst>
                                          <p:attrName>style.visibility</p:attrName>
                                        </p:attrNameLst>
                                      </p:cBhvr>
                                      <p:to>
                                        <p:strVal val="visible"/>
                                      </p:to>
                                    </p:set>
                                    <p:animEffect transition="in" filter="strips(downRight)">
                                      <p:cBhvr>
                                        <p:cTn id="12" dur="500"/>
                                        <p:tgtEl>
                                          <p:spTgt spid="1894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894405"/>
                                        </p:tgtEl>
                                        <p:attrNameLst>
                                          <p:attrName>style.visibility</p:attrName>
                                        </p:attrNameLst>
                                      </p:cBhvr>
                                      <p:to>
                                        <p:strVal val="visible"/>
                                      </p:to>
                                    </p:set>
                                    <p:animEffect transition="in" filter="strips(downLeft)">
                                      <p:cBhvr>
                                        <p:cTn id="17" dur="500"/>
                                        <p:tgtEl>
                                          <p:spTgt spid="18944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4406"/>
                                        </p:tgtEl>
                                        <p:attrNameLst>
                                          <p:attrName>style.visibility</p:attrName>
                                        </p:attrNameLst>
                                      </p:cBhvr>
                                      <p:to>
                                        <p:strVal val="visible"/>
                                      </p:to>
                                    </p:set>
                                    <p:animEffect transition="in" filter="strips(downRight)">
                                      <p:cBhvr>
                                        <p:cTn id="22" dur="500"/>
                                        <p:tgtEl>
                                          <p:spTgt spid="1894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94407"/>
                                        </p:tgtEl>
                                        <p:attrNameLst>
                                          <p:attrName>style.visibility</p:attrName>
                                        </p:attrNameLst>
                                      </p:cBhvr>
                                      <p:to>
                                        <p:strVal val="visible"/>
                                      </p:to>
                                    </p:set>
                                    <p:animEffect transition="in" filter="wipe(left)">
                                      <p:cBhvr>
                                        <p:cTn id="27" dur="500"/>
                                        <p:tgtEl>
                                          <p:spTgt spid="1894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94408"/>
                                        </p:tgtEl>
                                        <p:attrNameLst>
                                          <p:attrName>style.visibility</p:attrName>
                                        </p:attrNameLst>
                                      </p:cBhvr>
                                      <p:to>
                                        <p:strVal val="visible"/>
                                      </p:to>
                                    </p:set>
                                    <p:animEffect transition="in" filter="wipe(left)">
                                      <p:cBhvr>
                                        <p:cTn id="32" dur="500"/>
                                        <p:tgtEl>
                                          <p:spTgt spid="189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03" grpId="0"/>
      <p:bldP spid="1894404" grpId="0" animBg="1"/>
      <p:bldP spid="1894405" grpId="0" animBg="1"/>
      <p:bldP spid="1894406" grpId="0"/>
      <p:bldP spid="18944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407FEEBE-4A26-4E6F-888B-04106D57E0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1041B32-F0AD-4693-BDE7-EA427F3A8AAC}" type="slidenum">
              <a:rPr lang="zh-CN" altLang="en-US" sz="1400" b="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1896451" name="Text Box 3">
            <a:extLst>
              <a:ext uri="{FF2B5EF4-FFF2-40B4-BE49-F238E27FC236}">
                <a16:creationId xmlns:a16="http://schemas.microsoft.com/office/drawing/2014/main" id="{9E22C985-5AAF-4899-9FAD-3E9442B44AAE}"/>
              </a:ext>
            </a:extLst>
          </p:cNvPr>
          <p:cNvSpPr txBox="1">
            <a:spLocks noChangeArrowheads="1"/>
          </p:cNvSpPr>
          <p:nvPr/>
        </p:nvSpPr>
        <p:spPr bwMode="auto">
          <a:xfrm>
            <a:off x="304800" y="685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3】</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r- Circle Permutation </a:t>
            </a:r>
          </a:p>
        </p:txBody>
      </p:sp>
      <p:sp>
        <p:nvSpPr>
          <p:cNvPr id="1896452" name="AutoShape 4">
            <a:extLst>
              <a:ext uri="{FF2B5EF4-FFF2-40B4-BE49-F238E27FC236}">
                <a16:creationId xmlns:a16="http://schemas.microsoft.com/office/drawing/2014/main" id="{A81B71B1-9393-42BF-B3BF-7D0147FD8BC7}"/>
              </a:ext>
            </a:extLst>
          </p:cNvPr>
          <p:cNvSpPr>
            <a:spLocks noChangeArrowheads="1"/>
          </p:cNvSpPr>
          <p:nvPr/>
        </p:nvSpPr>
        <p:spPr bwMode="auto">
          <a:xfrm>
            <a:off x="457200" y="1371600"/>
            <a:ext cx="8001000" cy="990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3 】 The number of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sym typeface="Symbol" panose="05050102010706020507" pitchFamily="18" charset="2"/>
              </a:rPr>
              <a:t>Circle </a:t>
            </a:r>
            <a:r>
              <a:rPr kumimoji="1" lang="en-US" altLang="zh-CN">
                <a:latin typeface="Times New Roman" panose="02020603050405020304" pitchFamily="18" charset="0"/>
                <a:ea typeface="宋体" panose="02010600030101010101" pitchFamily="2" charset="-122"/>
              </a:rPr>
              <a:t>permutations of a </a:t>
            </a:r>
          </a:p>
          <a:p>
            <a:pPr eaLnBrk="1" hangingPunct="1"/>
            <a:r>
              <a:rPr kumimoji="1" lang="en-US" altLang="zh-CN">
                <a:latin typeface="Times New Roman" panose="02020603050405020304" pitchFamily="18" charset="0"/>
                <a:ea typeface="宋体" panose="02010600030101010101" pitchFamily="2" charset="-122"/>
              </a:rPr>
              <a:t>                        set of </a:t>
            </a:r>
            <a:r>
              <a:rPr kumimoji="1" lang="en-US" altLang="zh-CN" i="1">
                <a:latin typeface="Times New Roman" panose="02020603050405020304" pitchFamily="18" charset="0"/>
                <a:ea typeface="宋体" panose="02010600030101010101" pitchFamily="2" charset="-122"/>
              </a:rPr>
              <a:t>n </a:t>
            </a:r>
            <a:r>
              <a:rPr kumimoji="1" lang="en-US" altLang="zh-CN">
                <a:latin typeface="Times New Roman" panose="02020603050405020304" pitchFamily="18" charset="0"/>
                <a:ea typeface="宋体" panose="02010600030101010101" pitchFamily="2" charset="-122"/>
              </a:rPr>
              <a:t>objects is </a:t>
            </a:r>
            <a:r>
              <a:rPr kumimoji="1" lang="en-US" altLang="zh-CN" i="1">
                <a:latin typeface="Times New Roman" panose="02020603050405020304" pitchFamily="18" charset="0"/>
                <a:ea typeface="宋体" panose="02010600030101010101" pitchFamily="2" charset="-122"/>
              </a:rPr>
              <a:t>P</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p>
        </p:txBody>
      </p:sp>
      <p:sp>
        <p:nvSpPr>
          <p:cNvPr id="1896453" name="Text Box 5">
            <a:extLst>
              <a:ext uri="{FF2B5EF4-FFF2-40B4-BE49-F238E27FC236}">
                <a16:creationId xmlns:a16="http://schemas.microsoft.com/office/drawing/2014/main" id="{901F627D-F7BE-4ACB-8931-7FC6E53ACA03}"/>
              </a:ext>
            </a:extLst>
          </p:cNvPr>
          <p:cNvSpPr txBox="1">
            <a:spLocks noChangeArrowheads="1"/>
          </p:cNvSpPr>
          <p:nvPr/>
        </p:nvSpPr>
        <p:spPr bwMode="auto">
          <a:xfrm>
            <a:off x="457200" y="2667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For example,</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2" name="Group 6">
            <a:extLst>
              <a:ext uri="{FF2B5EF4-FFF2-40B4-BE49-F238E27FC236}">
                <a16:creationId xmlns:a16="http://schemas.microsoft.com/office/drawing/2014/main" id="{56502B96-1830-4239-8955-86F56CB5287F}"/>
              </a:ext>
            </a:extLst>
          </p:cNvPr>
          <p:cNvGrpSpPr>
            <a:grpSpLocks/>
          </p:cNvGrpSpPr>
          <p:nvPr/>
        </p:nvGrpSpPr>
        <p:grpSpPr bwMode="auto">
          <a:xfrm>
            <a:off x="2514600" y="3124200"/>
            <a:ext cx="1600200" cy="1495425"/>
            <a:chOff x="1584" y="1968"/>
            <a:chExt cx="1008" cy="942"/>
          </a:xfrm>
        </p:grpSpPr>
        <p:sp>
          <p:nvSpPr>
            <p:cNvPr id="18448" name="Oval 7">
              <a:extLst>
                <a:ext uri="{FF2B5EF4-FFF2-40B4-BE49-F238E27FC236}">
                  <a16:creationId xmlns:a16="http://schemas.microsoft.com/office/drawing/2014/main" id="{B56D5BB1-C8B8-4335-84D6-2C55F8E15B9B}"/>
                </a:ext>
              </a:extLst>
            </p:cNvPr>
            <p:cNvSpPr>
              <a:spLocks noChangeArrowheads="1"/>
            </p:cNvSpPr>
            <p:nvPr/>
          </p:nvSpPr>
          <p:spPr bwMode="auto">
            <a:xfrm>
              <a:off x="1824" y="196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1</a:t>
              </a:r>
            </a:p>
          </p:txBody>
        </p:sp>
        <p:sp>
          <p:nvSpPr>
            <p:cNvPr id="18449" name="Oval 8">
              <a:extLst>
                <a:ext uri="{FF2B5EF4-FFF2-40B4-BE49-F238E27FC236}">
                  <a16:creationId xmlns:a16="http://schemas.microsoft.com/office/drawing/2014/main" id="{35E7BEB2-671A-4C02-B9D8-96E410388C02}"/>
                </a:ext>
              </a:extLst>
            </p:cNvPr>
            <p:cNvSpPr>
              <a:spLocks noChangeArrowheads="1"/>
            </p:cNvSpPr>
            <p:nvPr/>
          </p:nvSpPr>
          <p:spPr bwMode="auto">
            <a:xfrm>
              <a:off x="2256" y="2016"/>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2</a:t>
              </a:r>
            </a:p>
          </p:txBody>
        </p:sp>
        <p:sp>
          <p:nvSpPr>
            <p:cNvPr id="18450" name="Oval 9">
              <a:extLst>
                <a:ext uri="{FF2B5EF4-FFF2-40B4-BE49-F238E27FC236}">
                  <a16:creationId xmlns:a16="http://schemas.microsoft.com/office/drawing/2014/main" id="{7DB73095-9297-4F14-A791-AA0CDFAEAFE8}"/>
                </a:ext>
              </a:extLst>
            </p:cNvPr>
            <p:cNvSpPr>
              <a:spLocks noChangeArrowheads="1"/>
            </p:cNvSpPr>
            <p:nvPr/>
          </p:nvSpPr>
          <p:spPr bwMode="auto">
            <a:xfrm>
              <a:off x="2304" y="244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3</a:t>
              </a:r>
            </a:p>
          </p:txBody>
        </p:sp>
        <p:sp>
          <p:nvSpPr>
            <p:cNvPr id="18451" name="Oval 10">
              <a:extLst>
                <a:ext uri="{FF2B5EF4-FFF2-40B4-BE49-F238E27FC236}">
                  <a16:creationId xmlns:a16="http://schemas.microsoft.com/office/drawing/2014/main" id="{A276C9E9-B13D-4A79-B3E6-DAC6D0115A55}"/>
                </a:ext>
              </a:extLst>
            </p:cNvPr>
            <p:cNvSpPr>
              <a:spLocks noChangeArrowheads="1"/>
            </p:cNvSpPr>
            <p:nvPr/>
          </p:nvSpPr>
          <p:spPr bwMode="auto">
            <a:xfrm>
              <a:off x="1920" y="2622"/>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4</a:t>
              </a:r>
            </a:p>
          </p:txBody>
        </p:sp>
        <p:sp>
          <p:nvSpPr>
            <p:cNvPr id="18452" name="Oval 11">
              <a:extLst>
                <a:ext uri="{FF2B5EF4-FFF2-40B4-BE49-F238E27FC236}">
                  <a16:creationId xmlns:a16="http://schemas.microsoft.com/office/drawing/2014/main" id="{F3B360F4-0BAB-44FE-AA49-AB68EDEF95DF}"/>
                </a:ext>
              </a:extLst>
            </p:cNvPr>
            <p:cNvSpPr>
              <a:spLocks noChangeArrowheads="1"/>
            </p:cNvSpPr>
            <p:nvPr/>
          </p:nvSpPr>
          <p:spPr bwMode="auto">
            <a:xfrm>
              <a:off x="1584" y="2304"/>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5</a:t>
              </a:r>
            </a:p>
          </p:txBody>
        </p:sp>
      </p:grpSp>
      <p:grpSp>
        <p:nvGrpSpPr>
          <p:cNvPr id="3" name="Group 12">
            <a:extLst>
              <a:ext uri="{FF2B5EF4-FFF2-40B4-BE49-F238E27FC236}">
                <a16:creationId xmlns:a16="http://schemas.microsoft.com/office/drawing/2014/main" id="{F5297ACF-516C-4D93-8317-A8F7633EC84D}"/>
              </a:ext>
            </a:extLst>
          </p:cNvPr>
          <p:cNvGrpSpPr>
            <a:grpSpLocks/>
          </p:cNvGrpSpPr>
          <p:nvPr/>
        </p:nvGrpSpPr>
        <p:grpSpPr bwMode="auto">
          <a:xfrm>
            <a:off x="4572000" y="3124200"/>
            <a:ext cx="1600200" cy="1495425"/>
            <a:chOff x="1584" y="1968"/>
            <a:chExt cx="1008" cy="942"/>
          </a:xfrm>
        </p:grpSpPr>
        <p:sp>
          <p:nvSpPr>
            <p:cNvPr id="18443" name="Oval 13">
              <a:extLst>
                <a:ext uri="{FF2B5EF4-FFF2-40B4-BE49-F238E27FC236}">
                  <a16:creationId xmlns:a16="http://schemas.microsoft.com/office/drawing/2014/main" id="{9583D708-8386-47F2-99CF-1CF5ED716875}"/>
                </a:ext>
              </a:extLst>
            </p:cNvPr>
            <p:cNvSpPr>
              <a:spLocks noChangeArrowheads="1"/>
            </p:cNvSpPr>
            <p:nvPr/>
          </p:nvSpPr>
          <p:spPr bwMode="auto">
            <a:xfrm>
              <a:off x="1824" y="196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5</a:t>
              </a:r>
            </a:p>
          </p:txBody>
        </p:sp>
        <p:sp>
          <p:nvSpPr>
            <p:cNvPr id="18444" name="Oval 14">
              <a:extLst>
                <a:ext uri="{FF2B5EF4-FFF2-40B4-BE49-F238E27FC236}">
                  <a16:creationId xmlns:a16="http://schemas.microsoft.com/office/drawing/2014/main" id="{407A0657-7C12-4AAB-9631-B5B3E1884428}"/>
                </a:ext>
              </a:extLst>
            </p:cNvPr>
            <p:cNvSpPr>
              <a:spLocks noChangeArrowheads="1"/>
            </p:cNvSpPr>
            <p:nvPr/>
          </p:nvSpPr>
          <p:spPr bwMode="auto">
            <a:xfrm>
              <a:off x="2256" y="2016"/>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1</a:t>
              </a:r>
            </a:p>
          </p:txBody>
        </p:sp>
        <p:sp>
          <p:nvSpPr>
            <p:cNvPr id="18445" name="Oval 15">
              <a:extLst>
                <a:ext uri="{FF2B5EF4-FFF2-40B4-BE49-F238E27FC236}">
                  <a16:creationId xmlns:a16="http://schemas.microsoft.com/office/drawing/2014/main" id="{C5FD0A89-C343-471F-B255-3A7369462430}"/>
                </a:ext>
              </a:extLst>
            </p:cNvPr>
            <p:cNvSpPr>
              <a:spLocks noChangeArrowheads="1"/>
            </p:cNvSpPr>
            <p:nvPr/>
          </p:nvSpPr>
          <p:spPr bwMode="auto">
            <a:xfrm>
              <a:off x="2304" y="244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2</a:t>
              </a:r>
            </a:p>
          </p:txBody>
        </p:sp>
        <p:sp>
          <p:nvSpPr>
            <p:cNvPr id="18446" name="Oval 16">
              <a:extLst>
                <a:ext uri="{FF2B5EF4-FFF2-40B4-BE49-F238E27FC236}">
                  <a16:creationId xmlns:a16="http://schemas.microsoft.com/office/drawing/2014/main" id="{AB93507F-4F47-4647-847B-607751A3B66F}"/>
                </a:ext>
              </a:extLst>
            </p:cNvPr>
            <p:cNvSpPr>
              <a:spLocks noChangeArrowheads="1"/>
            </p:cNvSpPr>
            <p:nvPr/>
          </p:nvSpPr>
          <p:spPr bwMode="auto">
            <a:xfrm>
              <a:off x="1920" y="2622"/>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3</a:t>
              </a:r>
            </a:p>
          </p:txBody>
        </p:sp>
        <p:sp>
          <p:nvSpPr>
            <p:cNvPr id="18447" name="Oval 17">
              <a:extLst>
                <a:ext uri="{FF2B5EF4-FFF2-40B4-BE49-F238E27FC236}">
                  <a16:creationId xmlns:a16="http://schemas.microsoft.com/office/drawing/2014/main" id="{51D95001-AA36-4224-B464-71DCDC479DA8}"/>
                </a:ext>
              </a:extLst>
            </p:cNvPr>
            <p:cNvSpPr>
              <a:spLocks noChangeArrowheads="1"/>
            </p:cNvSpPr>
            <p:nvPr/>
          </p:nvSpPr>
          <p:spPr bwMode="auto">
            <a:xfrm>
              <a:off x="1584" y="2304"/>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4</a:t>
              </a:r>
            </a:p>
          </p:txBody>
        </p:sp>
      </p:grpSp>
      <p:sp>
        <p:nvSpPr>
          <p:cNvPr id="1896466" name="Text Box 18">
            <a:extLst>
              <a:ext uri="{FF2B5EF4-FFF2-40B4-BE49-F238E27FC236}">
                <a16:creationId xmlns:a16="http://schemas.microsoft.com/office/drawing/2014/main" id="{130B4C82-B3B9-4769-B0B2-3DC7D572DDED}"/>
              </a:ext>
            </a:extLst>
          </p:cNvPr>
          <p:cNvSpPr txBox="1">
            <a:spLocks noChangeArrowheads="1"/>
          </p:cNvSpPr>
          <p:nvPr/>
        </p:nvSpPr>
        <p:spPr bwMode="auto">
          <a:xfrm>
            <a:off x="304800" y="4876800"/>
            <a:ext cx="8610600" cy="8953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4</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seat seven people </a:t>
            </a:r>
          </a:p>
          <a:p>
            <a:pPr marL="457200" indent="-457200" eaLnBrk="1" hangingPunct="1">
              <a:spcBef>
                <a:spcPct val="20000"/>
              </a:spcBef>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around a circular table? </a:t>
            </a:r>
          </a:p>
        </p:txBody>
      </p:sp>
      <p:graphicFrame>
        <p:nvGraphicFramePr>
          <p:cNvPr id="1896467" name="Object 19">
            <a:extLst>
              <a:ext uri="{FF2B5EF4-FFF2-40B4-BE49-F238E27FC236}">
                <a16:creationId xmlns:a16="http://schemas.microsoft.com/office/drawing/2014/main" id="{CCFC1F52-AD91-4DF4-8AF8-3636AD9CC8B7}"/>
              </a:ext>
            </a:extLst>
          </p:cNvPr>
          <p:cNvGraphicFramePr>
            <a:graphicFrameLocks noChangeAspect="1"/>
          </p:cNvGraphicFramePr>
          <p:nvPr/>
        </p:nvGraphicFramePr>
        <p:xfrm>
          <a:off x="4038600" y="5791200"/>
          <a:ext cx="338138" cy="728663"/>
        </p:xfrm>
        <a:graphic>
          <a:graphicData uri="http://schemas.openxmlformats.org/presentationml/2006/ole">
            <mc:AlternateContent xmlns:mc="http://schemas.openxmlformats.org/markup-compatibility/2006">
              <mc:Choice xmlns:v="urn:schemas-microsoft-com:vml" Requires="v">
                <p:oleObj name="Microsoft 公式 3.0" r:id="rId5" imgW="177646" imgH="393359" progId="Equation.3">
                  <p:embed/>
                </p:oleObj>
              </mc:Choice>
              <mc:Fallback>
                <p:oleObj name="Microsoft 公式 3.0" r:id="rId5" imgW="177646" imgH="393359"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791200"/>
                        <a:ext cx="338138"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6468" name="Text Box 20">
            <a:extLst>
              <a:ext uri="{FF2B5EF4-FFF2-40B4-BE49-F238E27FC236}">
                <a16:creationId xmlns:a16="http://schemas.microsoft.com/office/drawing/2014/main" id="{CE3ECEA4-56C7-4470-BF63-ED0D4A1924B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96451">
                                            <p:txEl>
                                              <p:pRg st="0" end="0"/>
                                            </p:txEl>
                                          </p:spTgt>
                                        </p:tgtEl>
                                        <p:attrNameLst>
                                          <p:attrName>style.visibility</p:attrName>
                                        </p:attrNameLst>
                                      </p:cBhvr>
                                      <p:to>
                                        <p:strVal val="visible"/>
                                      </p:to>
                                    </p:set>
                                    <p:animEffect transition="in" filter="strips(downRight)">
                                      <p:cBhvr>
                                        <p:cTn id="7" dur="500"/>
                                        <p:tgtEl>
                                          <p:spTgt spid="18964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6452"/>
                                        </p:tgtEl>
                                        <p:attrNameLst>
                                          <p:attrName>style.visibility</p:attrName>
                                        </p:attrNameLst>
                                      </p:cBhvr>
                                      <p:to>
                                        <p:strVal val="visible"/>
                                      </p:to>
                                    </p:set>
                                    <p:animEffect transition="in" filter="strips(downRight)">
                                      <p:cBhvr>
                                        <p:cTn id="12" dur="500"/>
                                        <p:tgtEl>
                                          <p:spTgt spid="1896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6453">
                                            <p:txEl>
                                              <p:pRg st="0" end="0"/>
                                            </p:txEl>
                                          </p:spTgt>
                                        </p:tgtEl>
                                        <p:attrNameLst>
                                          <p:attrName>style.visibility</p:attrName>
                                        </p:attrNameLst>
                                      </p:cBhvr>
                                      <p:to>
                                        <p:strVal val="visible"/>
                                      </p:to>
                                    </p:set>
                                    <p:animEffect transition="in" filter="strips(downRight)">
                                      <p:cBhvr>
                                        <p:cTn id="17" dur="500"/>
                                        <p:tgtEl>
                                          <p:spTgt spid="189645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96466"/>
                                        </p:tgtEl>
                                        <p:attrNameLst>
                                          <p:attrName>style.visibility</p:attrName>
                                        </p:attrNameLst>
                                      </p:cBhvr>
                                      <p:to>
                                        <p:strVal val="visible"/>
                                      </p:to>
                                    </p:set>
                                    <p:animEffect transition="in" filter="wipe(left)">
                                      <p:cBhvr>
                                        <p:cTn id="32" dur="500"/>
                                        <p:tgtEl>
                                          <p:spTgt spid="1896466"/>
                                        </p:tgtEl>
                                      </p:cBhvr>
                                    </p:animEffect>
                                  </p:childTnLst>
                                  <p:subTnLst>
                                    <p:audio>
                                      <p:cMediaNode>
                                        <p:cTn display="0" masterRel="sameClick">
                                          <p:stCondLst>
                                            <p:cond evt="begin" delay="0">
                                              <p:tn val="30"/>
                                            </p:cond>
                                          </p:stCondLst>
                                          <p:endCondLst>
                                            <p:cond evt="onStopAudio" delay="0">
                                              <p:tgtEl>
                                                <p:sldTgt/>
                                              </p:tgtEl>
                                            </p:cond>
                                          </p:endCondLst>
                                        </p:cTn>
                                        <p:tgtEl>
                                          <p:sndTgt r:embed="rId4"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96467"/>
                                        </p:tgtEl>
                                        <p:attrNameLst>
                                          <p:attrName>style.visibility</p:attrName>
                                        </p:attrNameLst>
                                      </p:cBhvr>
                                      <p:to>
                                        <p:strVal val="visible"/>
                                      </p:to>
                                    </p:set>
                                    <p:animEffect transition="in" filter="blinds(horizontal)">
                                      <p:cBhvr>
                                        <p:cTn id="37" dur="500"/>
                                        <p:tgtEl>
                                          <p:spTgt spid="1896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6451" grpId="0" build="p" autoUpdateAnimBg="0" advAuto="0"/>
      <p:bldP spid="1896452" grpId="0" animBg="1" autoUpdateAnimBg="0"/>
      <p:bldP spid="1896453" grpId="0" build="p" autoUpdateAnimBg="0"/>
      <p:bldP spid="189646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E1F88975-F9D2-4399-A3AC-4BC0B1EBDE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C15651B-B67B-4E3C-9263-C33994F58EA4}" type="slidenum">
              <a:rPr lang="zh-CN" altLang="en-US" sz="1400" b="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1898499" name="Text Box 3">
            <a:extLst>
              <a:ext uri="{FF2B5EF4-FFF2-40B4-BE49-F238E27FC236}">
                <a16:creationId xmlns:a16="http://schemas.microsoft.com/office/drawing/2014/main" id="{120A831E-A2A2-4D3D-A25A-CBA1DFF4CC24}"/>
              </a:ext>
            </a:extLst>
          </p:cNvPr>
          <p:cNvSpPr txBox="1">
            <a:spLocks noChangeArrowheads="1"/>
          </p:cNvSpPr>
          <p:nvPr/>
        </p:nvSpPr>
        <p:spPr bwMode="auto">
          <a:xfrm>
            <a:off x="466725" y="685800"/>
            <a:ext cx="72294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4. Combinations With Repetition </a:t>
            </a:r>
          </a:p>
        </p:txBody>
      </p:sp>
      <p:sp>
        <p:nvSpPr>
          <p:cNvPr id="20484" name="Line 4">
            <a:extLst>
              <a:ext uri="{FF2B5EF4-FFF2-40B4-BE49-F238E27FC236}">
                <a16:creationId xmlns:a16="http://schemas.microsoft.com/office/drawing/2014/main" id="{7CF9AD1D-B450-493E-A4A8-2D3E52803A7C}"/>
              </a:ext>
            </a:extLst>
          </p:cNvPr>
          <p:cNvSpPr>
            <a:spLocks noChangeShapeType="1"/>
          </p:cNvSpPr>
          <p:nvPr/>
        </p:nvSpPr>
        <p:spPr bwMode="auto">
          <a:xfrm>
            <a:off x="609600" y="1138238"/>
            <a:ext cx="4170363"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 name="Text Box 5">
            <a:extLst>
              <a:ext uri="{FF2B5EF4-FFF2-40B4-BE49-F238E27FC236}">
                <a16:creationId xmlns:a16="http://schemas.microsoft.com/office/drawing/2014/main" id="{BED6140C-760F-4838-AB77-0F94320A0327}"/>
              </a:ext>
            </a:extLst>
          </p:cNvPr>
          <p:cNvSpPr txBox="1">
            <a:spLocks noChangeArrowheads="1"/>
          </p:cNvSpPr>
          <p:nvPr/>
        </p:nvSpPr>
        <p:spPr bwMode="auto">
          <a:xfrm>
            <a:off x="468313" y="1268413"/>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4】</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r-Combination with repetition </a:t>
            </a:r>
          </a:p>
        </p:txBody>
      </p:sp>
      <p:sp>
        <p:nvSpPr>
          <p:cNvPr id="1898507" name="Text Box 11">
            <a:extLst>
              <a:ext uri="{FF2B5EF4-FFF2-40B4-BE49-F238E27FC236}">
                <a16:creationId xmlns:a16="http://schemas.microsoft.com/office/drawing/2014/main" id="{568D2742-DB62-44F7-B425-8423A75EA6AF}"/>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2" name="Text Box 3">
            <a:extLst>
              <a:ext uri="{FF2B5EF4-FFF2-40B4-BE49-F238E27FC236}">
                <a16:creationId xmlns:a16="http://schemas.microsoft.com/office/drawing/2014/main" id="{1742E2FC-451B-4124-93E7-9FE45BFDC88B}"/>
              </a:ext>
            </a:extLst>
          </p:cNvPr>
          <p:cNvSpPr txBox="1">
            <a:spLocks noChangeArrowheads="1"/>
          </p:cNvSpPr>
          <p:nvPr/>
        </p:nvSpPr>
        <p:spPr bwMode="auto">
          <a:xfrm>
            <a:off x="319088" y="1857375"/>
            <a:ext cx="8610600" cy="12001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6</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Suppose that a cake shop provides 2 different kinds of cakes. How many different ways can 3 cakes be chosen?</a:t>
            </a:r>
            <a:endParaRPr kumimoji="1" lang="en-US" altLang="zh-CN" dirty="0">
              <a:solidFill>
                <a:srgbClr val="000000"/>
              </a:solidFill>
              <a:latin typeface="Times New Roman" pitchFamily="18" charset="0"/>
              <a:ea typeface="宋体" pitchFamily="2" charset="-122"/>
              <a:cs typeface="Times New Roman" pitchFamily="18" charset="0"/>
            </a:endParaRPr>
          </a:p>
        </p:txBody>
      </p:sp>
      <p:sp>
        <p:nvSpPr>
          <p:cNvPr id="13" name="Text Box 5">
            <a:extLst>
              <a:ext uri="{FF2B5EF4-FFF2-40B4-BE49-F238E27FC236}">
                <a16:creationId xmlns:a16="http://schemas.microsoft.com/office/drawing/2014/main" id="{F9094646-DEBA-437C-8598-383E9F03DE9F}"/>
              </a:ext>
            </a:extLst>
          </p:cNvPr>
          <p:cNvSpPr txBox="1">
            <a:spLocks noChangeArrowheads="1"/>
          </p:cNvSpPr>
          <p:nvPr/>
        </p:nvSpPr>
        <p:spPr bwMode="auto">
          <a:xfrm>
            <a:off x="500063" y="3643313"/>
            <a:ext cx="8153400" cy="9048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FF3300"/>
                </a:solidFill>
                <a:latin typeface="Times New Roman" pitchFamily="18" charset="0"/>
                <a:ea typeface="宋体" pitchFamily="2" charset="-122"/>
                <a:cs typeface="Times New Roman" pitchFamily="18" charset="0"/>
              </a:rPr>
              <a:t>Question:</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How many different ways with at least one of each kind?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1953</Words>
  <Application>Microsoft Office PowerPoint</Application>
  <PresentationFormat>全屏显示(4:3)</PresentationFormat>
  <Paragraphs>234</Paragraphs>
  <Slides>22</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22</vt:i4>
      </vt:variant>
    </vt:vector>
  </HeadingPairs>
  <TitlesOfParts>
    <vt:vector size="34" baseType="lpstr">
      <vt:lpstr>楷体_GB2312</vt:lpstr>
      <vt:lpstr>宋体</vt:lpstr>
      <vt:lpstr>Arial</vt:lpstr>
      <vt:lpstr>Monotype Sorts</vt:lpstr>
      <vt:lpstr>Times New Roman</vt:lpstr>
      <vt:lpstr>Wingdings</vt:lpstr>
      <vt:lpstr>Double Lines</vt:lpstr>
      <vt:lpstr>Clip</vt:lpstr>
      <vt:lpstr>公式</vt:lpstr>
      <vt:lpstr>Microsoft 公式 3.0</vt:lpstr>
      <vt:lpstr>Equation.3</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2022-04-06T13:09:45Z</dcterms:created>
  <dcterms:modified xsi:type="dcterms:W3CDTF">2023-06-01T13:55:13Z</dcterms:modified>
</cp:coreProperties>
</file>