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86" r:id="rId2"/>
    <p:sldId id="487" r:id="rId3"/>
    <p:sldId id="445" r:id="rId4"/>
    <p:sldId id="446" r:id="rId5"/>
    <p:sldId id="447" r:id="rId6"/>
    <p:sldId id="448" r:id="rId7"/>
    <p:sldId id="449" r:id="rId8"/>
    <p:sldId id="450" r:id="rId9"/>
    <p:sldId id="476" r:id="rId10"/>
    <p:sldId id="451" r:id="rId11"/>
    <p:sldId id="477" r:id="rId12"/>
    <p:sldId id="452" r:id="rId13"/>
    <p:sldId id="475" r:id="rId14"/>
    <p:sldId id="456" r:id="rId15"/>
    <p:sldId id="478" r:id="rId16"/>
    <p:sldId id="457" r:id="rId17"/>
    <p:sldId id="458" r:id="rId18"/>
    <p:sldId id="459" r:id="rId19"/>
    <p:sldId id="460" r:id="rId20"/>
    <p:sldId id="461" r:id="rId21"/>
    <p:sldId id="462" r:id="rId22"/>
    <p:sldId id="464" r:id="rId23"/>
    <p:sldId id="465" r:id="rId24"/>
    <p:sldId id="466" r:id="rId25"/>
    <p:sldId id="467" r:id="rId26"/>
    <p:sldId id="479" r:id="rId27"/>
    <p:sldId id="468" r:id="rId28"/>
    <p:sldId id="469" r:id="rId29"/>
    <p:sldId id="470" r:id="rId30"/>
    <p:sldId id="471" r:id="rId31"/>
    <p:sldId id="472" r:id="rId32"/>
    <p:sldId id="473" r:id="rId33"/>
    <p:sldId id="47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CC00FF"/>
    <a:srgbClr val="FF6600"/>
    <a:srgbClr val="990099"/>
    <a:srgbClr val="3366FF"/>
    <a:srgbClr val="008000"/>
    <a:srgbClr val="CC006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64196" autoAdjust="0"/>
  </p:normalViewPr>
  <p:slideViewPr>
    <p:cSldViewPr>
      <p:cViewPr varScale="1">
        <p:scale>
          <a:sx n="66" d="100"/>
          <a:sy n="66" d="100"/>
        </p:scale>
        <p:origin x="194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31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12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4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0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12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11" Type="http://schemas.openxmlformats.org/officeDocument/2006/relationships/image" Target="../media/image56.wmf"/><Relationship Id="rId5" Type="http://schemas.openxmlformats.org/officeDocument/2006/relationships/image" Target="../media/image4.wmf"/><Relationship Id="rId10" Type="http://schemas.openxmlformats.org/officeDocument/2006/relationships/image" Target="../media/image55.wmf"/><Relationship Id="rId4" Type="http://schemas.openxmlformats.org/officeDocument/2006/relationships/image" Target="../media/image51.wmf"/><Relationship Id="rId9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58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wmf"/><Relationship Id="rId7" Type="http://schemas.openxmlformats.org/officeDocument/2006/relationships/image" Target="../media/image1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A2CF39C-941C-416D-8BED-C23E10AD05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37755E-01FD-46EC-AB8C-0BA0F62EE8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1CC6B48-9AA3-4507-9173-6D16ADB257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DD2F6A-38C2-4E9C-849E-131D7A3CFA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E813B6E-BF30-416E-AD2F-204805FE91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8700933-6A8B-4830-897D-1781DEB5D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037E75-6C7B-47CB-99F7-0F93E9210E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54F45F6-2AB0-42C9-89BA-B77ADB30C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D5290F-2F09-426C-95E4-D50050AE32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A76E0D7-74AC-480A-901D-FD2C0E78C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AE6CED0-B98C-42EC-B696-A7E9F9219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570409F-5AAD-4305-8440-6ADB8D5B7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0F0977F-4DA5-4B06-82B1-5EC51B026B5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5B93B80-88AB-47BA-BF7C-808D0FFD2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07EFA69-D862-4029-9656-41D1AB61B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70A83FD-2691-4668-AAE9-899ED69A1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9EEAE1-2BBF-4611-A685-39E0B6D34B3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F6EF644-FEAF-4D8F-9808-17E6D30A8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5FF95A5-D52E-4786-8A07-D6F091A4C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7030E86-2177-499F-9199-1038E0602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542281-C008-4A3A-9CA7-443FAC03FDB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35DDA5E-3B3A-4B37-9394-59CACE2A1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FBF9FE3-AE55-440A-95CD-51A52228D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7AE29AA-A067-4DAE-AECB-08D04878A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821FB3-00E9-44E7-A332-7EEE87B3301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7562D86-7004-48FC-A2C7-7A80B23F8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35EDC3A-F058-49B7-A3ED-04A138AE8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8BB073B-D078-4D2E-856C-90204ED2D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B87F97-7748-4C83-B00F-98AA38F999E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E8FDDB1-BC22-4B0D-8D85-0772DFF36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66E3E4E-5F14-4FA5-BEA9-341088AF3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BBF1F1B-7CDA-429F-965C-F0ABE8DDC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961433-A3E4-49CE-92F1-3A6E9AAC166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8E17796-1A4F-4593-8C4A-9F11CF8CE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6410C81-55DE-41A0-AED9-0104C1F8C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30F49D5-52A4-4A0F-8721-26C8D70A8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2A6EC0-592A-481E-862A-6EA801DDA0B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49196CE-2DDE-4B44-9D2E-5267BA3B4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89C1A33-1C7A-43A5-B13E-510D550D2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2482F43-12C2-4A44-B2C2-CA8D02083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08A28F-2025-4717-8563-0C8613195D2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38F1C27-6F79-46F3-90D5-83FB9D06E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A3DDAA7-9C1C-4E03-A5D7-88C76F14E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D26EDDE-1F53-4958-A1A8-5C0667109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918AC1B-17D4-4EC1-8D4C-70AF01A69A8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FD0162F-4467-469E-8377-D587821DE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19190B6-B8BE-4591-A474-F19CFBB80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0E1E562-DAC6-4232-AACA-54EA0825F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3D94F9A-5B84-4E53-96BA-39689DB64F1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C4870E3-C434-49C7-9BDD-2E5209292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70CEC48-4FA4-491B-B8AA-E0BF32B3D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57F255C-D6A5-4882-824D-799C1F998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74D3CB-DBA9-47D3-9A70-FDD30D1719E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B7B0D46-D052-41D1-8F8A-0A6B66492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9780D45-9E8A-4E71-A5C9-3394A1E65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82887AB-F80E-42C2-8F11-C49C30472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D66862-6619-4C32-AA51-C5633281619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2244BEB-3F3A-4405-8F47-FD115590E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725E511-EF14-43B5-AC69-5F85400C2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56F4BFB-692A-4297-9439-8238273DA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3A5BEC-50BE-4A3D-BFB2-62902005F3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B73642B-4908-4571-B91B-53C04E266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D18FBE4-86ED-4E08-96D4-910FC40D0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9ED9E28-E6D0-45DA-BA8A-B6C32A321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3ABD41-9D2F-4A4C-9431-161ECB84CC2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D9DC70F-5ECF-4C14-89A1-DE57E7C23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AF01C6-176D-42C4-A89E-F64CD504F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7F2901F-7C77-419F-B0BC-3F9C8C65D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A76036-434E-462D-BB13-A07E6EF547E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4E6B3D9-F8CD-4776-A076-CAE3E03CF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C275A94-00DE-4681-BFDC-E5E58653E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344736C-6DC4-4D56-B6E6-A90005927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6AC13C4-EBEB-4BA5-82A0-19FD8F5156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A24E9A-1153-4088-B80F-74814F8E1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DB6B612-0907-4972-8652-64D3CB2D6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03C314D-166D-4C06-8EC9-AC1EB104E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8D45D-D707-468E-9A10-BEE4ABC419B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315E7D7-5BF8-4659-B6B9-1CB7F62E1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DE46D2E-3BD6-406E-A69F-A5908FC88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83A9136-5BA2-455C-9A89-0F2899C8F9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3F9E56-9C63-45B7-986B-85D2552F437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F12264D-3D81-40D6-86F0-FB2A4ACE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93281DF-3787-4756-85E1-D64D8A71F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AC1F06D-AF73-4FD2-8920-7F27BEA40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A32188-F1DB-4F13-A20C-B63B4D75F82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EF11B1D-A570-4588-8C1B-9ED3D9276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B61EBE0-54C1-4186-B913-1F2D655F4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4F80F18-C996-4589-B590-D2F5D2AC6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386254-99FF-4740-94FD-9CC569DA7B7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6141985-7CA3-4C00-84A5-63BB3AE52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67F864C-D79C-438B-A50A-BCC9BA5F9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48117CE-6D2C-4549-8E78-A011CF712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5B66D9-1BC1-408A-AE35-F65D12278ED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6E11EBF-D957-46D6-B44E-E653EA591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1670919-98E4-4BDB-8DFA-8FAE329FF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DA23F1D-561D-4ABD-8B45-1DC232B20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988F7F-7E26-4ACB-B729-14BCC0DAA9A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71CCE72-1CAD-4BAA-ACC3-6C1F06A63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A87C5F3-98E4-41F0-9890-418DF003D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C31F1B-2941-40E9-B3A6-34A4AB386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F67BE1-296B-4AE6-AF1B-3AA987DDCB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3C61138-4B4B-4EC2-BF4C-7067A780A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F1BB1EA-2396-491E-92B7-F67C81574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8BAB96-2697-429E-ACE9-8A4872801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F1565A-BEE4-40AD-9DD7-F6A7CD2E34E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A2306D9-D8F2-41E9-9EF2-F29899D37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AAEF67D-E9A3-4DA8-B633-CBD987ACD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280A6EE-904B-4A00-BCFB-359207F0A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A0A963-8EDB-4A32-A19B-1D76955E21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4D3977B-8CFE-4EB5-91B9-7CAA796AE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44C6345-24E0-40CC-8578-F2529194C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8515E5E-588B-4AF7-9018-E74FB509D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CD7AD3-2D9E-4532-8B29-DE601F47BE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784E421-53A5-4AB5-BB6E-72A0D2010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EF5C8D6-CDD2-4DA4-99DB-EF3603CF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99DBD43-3556-426B-B0E4-380F27C33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318381-6DFD-44E4-B5A2-216129E2A74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7ACC2F5-56BA-4EB6-896B-49ED93B97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525A10-CE34-4C86-9A3E-01F5A449D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8B2A9BC-2DE4-4CDC-9794-639BB5AD0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F4FB460-07F2-423D-9A51-C8FB7E3337A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134A1F1-9DBF-4AB1-A8B0-DD24B4707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BFB8743-EF54-4C01-8C5A-1E262262C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3FABA77-28CF-4826-BFFC-D51D0322C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580D24-8B62-485C-9B7E-CFAA304121A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E7B273-D0FF-482F-BD34-B79795C60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E41642D-8CB0-490C-B923-570CFC8E3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1D8F61E-8BBF-46CE-A0EA-EDBFBFEE9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9DEF107-8E3F-49DD-8C7C-2D88A96136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019E707-3CAF-4F0E-A667-134B6A523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7BADAB6-1E10-4BA9-9F80-0CE31C8C5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AD8D10D-5A34-4341-94CF-85794E5B0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DB3E0F-9156-4EF3-9EFC-0A688D8AAE5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63EA363-A32E-4E5B-B697-90FEF4575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2413240-D792-411C-BF0B-F34BBE94B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16B40BB-96C4-493D-A584-4D88E6ACA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6BFCF1-1DE0-441D-8EB9-2B0220A12BB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E84C4C5-E32F-408F-92B2-7FE67E019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64C678A-8343-4540-917B-CCCC9B218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DBE95D81-3010-4D06-96B0-7C1209F15921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1C0C14-BEA7-4465-8FF0-1FBD77EAE7E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06D3CF1-1018-4229-A4D7-2CC9A7DCA31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9D8116-51B6-4F56-9A54-8512527543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B4D65C-1C24-4F4B-B324-4981117E47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C19283-1425-4B33-AD01-B4934E368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9879-8830-4DF8-84BE-DE4302020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7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6C20DD3-0AA6-43C9-81C2-036B80082D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1D6D0-8EDE-4A54-A8EF-3236A8530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30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1836261-6C99-40C7-83C4-E638D670FA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60316-AF50-42CF-AB7E-9FB213784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3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D967B63-843F-4284-9A70-290E29441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E4A1-429A-46B2-A326-A7DE6F2327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5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5C93AA7-0893-4F24-8A33-089607C7E7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D081-5F67-43D0-AEE7-8A7EB91FC5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38A733-2E0E-4C49-B0A4-3D9B5EA89A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6AA9-5FE2-4E53-9EDF-A0ED62014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24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225343F-AB45-4DA0-8762-E959658820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8220E-D7F9-4D0F-8C23-F97EE19AF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05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D8891A-24AC-48AD-B8CD-D42EDB47EC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B17E-1774-476A-9994-510D91954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F176C8F-45C2-4A52-8B5E-6714EB09C7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ABBE-8090-4BEF-8BF2-CE646427DE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9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1CBFDB0-ABDC-4A3C-8BBC-F0FD1C795C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36B3-B241-438E-8CD5-9491ECE19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1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DB7DAB-0BC1-4DEF-9B63-DF0EBA506E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F2D-7CAF-4F64-8DD1-8B6DD14851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9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716830AB-5F6E-45C8-97C6-67D24971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F450043-0175-4D70-94C8-5B0B345E63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9E62A6-A947-450B-B3B8-6DEEE6CD00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B95515F6-72B1-4BC3-B4D0-33E35FC513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ED34D549-4B91-4C5E-BE1D-202BE8CC3E6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9722E169-7D6D-44AE-88CE-195E1FD24594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audio" Target="../media/audio3.wav"/><Relationship Id="rId9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Relationship Id="rId22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24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45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3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4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5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39.wmf"/><Relationship Id="rId15" Type="http://schemas.openxmlformats.org/officeDocument/2006/relationships/image" Target="../media/image43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65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8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3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72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7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D024A96-0B84-4B87-8B55-F99FC2F0D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D290EB-CA3A-42BE-88F3-4D818C56D7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22" name="Text Box 2">
            <a:extLst>
              <a:ext uri="{FF2B5EF4-FFF2-40B4-BE49-F238E27FC236}">
                <a16:creationId xmlns:a16="http://schemas.microsoft.com/office/drawing/2014/main" id="{3E20F069-E3B1-412A-BCFE-9D0B9B5C5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822723" name="Text Box 3">
            <a:extLst>
              <a:ext uri="{FF2B5EF4-FFF2-40B4-BE49-F238E27FC236}">
                <a16:creationId xmlns:a16="http://schemas.microsoft.com/office/drawing/2014/main" id="{CFF49811-F169-424D-A8E5-545AFEF8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773238"/>
            <a:ext cx="7620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Several Advanced Counting Techniques:</a:t>
            </a:r>
            <a:r>
              <a:rPr kumimoji="1"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 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Recurrence Relations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Generating Functions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The Principle of Inclusion-Exclusion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8957C0A3-6626-460A-8C43-8A9390DE8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A9E3E6DA-1CB1-4F88-99E9-EBBF7C1D160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3" grpId="0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C851BB1C-CE9A-4942-9CE9-A4C35C219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F85BEC-EED9-43B7-B1D8-1C1E858E459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9107" name="Text Box 3">
            <a:extLst>
              <a:ext uri="{FF2B5EF4-FFF2-40B4-BE49-F238E27FC236}">
                <a16:creationId xmlns:a16="http://schemas.microsoft.com/office/drawing/2014/main" id="{B24E4BDE-26BC-4FF0-A772-3F6109D2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000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Tower of Hanoi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467B605-EF4C-4E12-84CC-C9CCC6A6AE0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071563"/>
            <a:ext cx="3738563" cy="1785937"/>
            <a:chOff x="1820" y="1026"/>
            <a:chExt cx="2557" cy="1270"/>
          </a:xfrm>
        </p:grpSpPr>
        <p:sp>
          <p:nvSpPr>
            <p:cNvPr id="22540" name="AutoShape 5">
              <a:extLst>
                <a:ext uri="{FF2B5EF4-FFF2-40B4-BE49-F238E27FC236}">
                  <a16:creationId xmlns:a16="http://schemas.microsoft.com/office/drawing/2014/main" id="{88F85F5C-6794-4214-B2C5-7071B80CE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026"/>
              <a:ext cx="136" cy="1225"/>
            </a:xfrm>
            <a:prstGeom prst="can">
              <a:avLst>
                <a:gd name="adj" fmla="val 104419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1" name="AutoShape 6">
              <a:extLst>
                <a:ext uri="{FF2B5EF4-FFF2-40B4-BE49-F238E27FC236}">
                  <a16:creationId xmlns:a16="http://schemas.microsoft.com/office/drawing/2014/main" id="{FF26192B-1D21-4FB3-ACD9-A9AD1D9B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160"/>
              <a:ext cx="1451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2" name="AutoShape 7">
              <a:extLst>
                <a:ext uri="{FF2B5EF4-FFF2-40B4-BE49-F238E27FC236}">
                  <a16:creationId xmlns:a16="http://schemas.microsoft.com/office/drawing/2014/main" id="{B7FEFD87-8C56-458A-9C75-0576D9D1C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051"/>
              <a:ext cx="1271" cy="154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3" name="AutoShape 8">
              <a:extLst>
                <a:ext uri="{FF2B5EF4-FFF2-40B4-BE49-F238E27FC236}">
                  <a16:creationId xmlns:a16="http://schemas.microsoft.com/office/drawing/2014/main" id="{CB701D5A-542A-497D-AF29-FA2FDAA61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1950"/>
              <a:ext cx="1043" cy="137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4" name="AutoShape 9">
              <a:extLst>
                <a:ext uri="{FF2B5EF4-FFF2-40B4-BE49-F238E27FC236}">
                  <a16:creationId xmlns:a16="http://schemas.microsoft.com/office/drawing/2014/main" id="{314608FE-4D88-45D2-8515-20B37081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851"/>
              <a:ext cx="771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5" name="AutoShape 10">
              <a:extLst>
                <a:ext uri="{FF2B5EF4-FFF2-40B4-BE49-F238E27FC236}">
                  <a16:creationId xmlns:a16="http://schemas.microsoft.com/office/drawing/2014/main" id="{0B12E0E2-1718-44C0-8990-B4A1CE8B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760"/>
              <a:ext cx="499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6" name="AutoShape 11">
              <a:extLst>
                <a:ext uri="{FF2B5EF4-FFF2-40B4-BE49-F238E27FC236}">
                  <a16:creationId xmlns:a16="http://schemas.microsoft.com/office/drawing/2014/main" id="{7E68EB87-58FA-4D85-ACC7-AA0D79B0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661"/>
              <a:ext cx="363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7" name="AutoShape 12">
              <a:extLst>
                <a:ext uri="{FF2B5EF4-FFF2-40B4-BE49-F238E27FC236}">
                  <a16:creationId xmlns:a16="http://schemas.microsoft.com/office/drawing/2014/main" id="{89B263A7-08FE-43C0-9C77-D413C57E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26"/>
              <a:ext cx="136" cy="1225"/>
            </a:xfrm>
            <a:prstGeom prst="can">
              <a:avLst>
                <a:gd name="adj" fmla="val 104419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8" name="AutoShape 13">
              <a:extLst>
                <a:ext uri="{FF2B5EF4-FFF2-40B4-BE49-F238E27FC236}">
                  <a16:creationId xmlns:a16="http://schemas.microsoft.com/office/drawing/2014/main" id="{A2520D26-4D85-45E5-AF9C-3501300B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026"/>
              <a:ext cx="136" cy="1225"/>
            </a:xfrm>
            <a:prstGeom prst="can">
              <a:avLst>
                <a:gd name="adj" fmla="val 104419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839118" name="Text Box 14">
            <a:extLst>
              <a:ext uri="{FF2B5EF4-FFF2-40B4-BE49-F238E27FC236}">
                <a16:creationId xmlns:a16="http://schemas.microsoft.com/office/drawing/2014/main" id="{696A4573-1B5B-4796-A208-31B693DCA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928938"/>
            <a:ext cx="8305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denote the number of moves needed to solve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Tower of Hanoi problem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disks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H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4541B489-E3A0-4FD7-9B13-EBA0A0866F6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500563"/>
            <a:ext cx="3810000" cy="931862"/>
            <a:chOff x="3120" y="3408"/>
            <a:chExt cx="2400" cy="587"/>
          </a:xfrm>
        </p:grpSpPr>
        <p:sp>
          <p:nvSpPr>
            <p:cNvPr id="22538" name="Text Box 16">
              <a:extLst>
                <a:ext uri="{FF2B5EF4-FFF2-40B4-BE49-F238E27FC236}">
                  <a16:creationId xmlns:a16="http://schemas.microsoft.com/office/drawing/2014/main" id="{34195187-A516-4A76-A26D-B992CDFA3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08"/>
              <a:ext cx="2400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zh-CN" altLang="en-US" i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kumimoji="1" lang="en-US" altLang="zh-CN" i="1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= 2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kumimoji="1" lang="en-US" altLang="zh-CN" i="1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 </a:t>
              </a: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H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=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39" name="AutoShape 17">
              <a:extLst>
                <a:ext uri="{FF2B5EF4-FFF2-40B4-BE49-F238E27FC236}">
                  <a16:creationId xmlns:a16="http://schemas.microsoft.com/office/drawing/2014/main" id="{8B05AF5A-7CBA-4DF0-B61B-AFDF4935A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50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839122" name="Text Box 18">
            <a:extLst>
              <a:ext uri="{FF2B5EF4-FFF2-40B4-BE49-F238E27FC236}">
                <a16:creationId xmlns:a16="http://schemas.microsoft.com/office/drawing/2014/main" id="{19EC6A56-2CD1-439C-A6CB-39B327896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4514850"/>
            <a:ext cx="4648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How to solve this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Method: Use an iterative approach</a:t>
            </a:r>
          </a:p>
        </p:txBody>
      </p:sp>
      <p:sp>
        <p:nvSpPr>
          <p:cNvPr id="1839123" name="AutoShape 19">
            <a:extLst>
              <a:ext uri="{FF2B5EF4-FFF2-40B4-BE49-F238E27FC236}">
                <a16:creationId xmlns:a16="http://schemas.microsoft.com/office/drawing/2014/main" id="{6042D7C9-C32C-4F77-88C1-C63E6B75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285875"/>
            <a:ext cx="4648200" cy="46482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 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2(2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)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(2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-3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-3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kumimoji="1" lang="en-US" altLang="zh-CN">
              <a:latin typeface="Symbol" panose="05050102010706020507" pitchFamily="18" charset="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+…+ 2 + 1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+…+ 2 + 1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- 1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Text Box 7">
            <a:extLst>
              <a:ext uri="{FF2B5EF4-FFF2-40B4-BE49-F238E27FC236}">
                <a16:creationId xmlns:a16="http://schemas.microsoft.com/office/drawing/2014/main" id="{0D8B760C-FAB6-41EF-99EF-0293212B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07950"/>
            <a:ext cx="478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9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9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9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3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3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9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3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3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3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3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3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3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9107" grpId="0" autoUpdateAnimBg="0"/>
      <p:bldP spid="1839118" grpId="0" build="p" autoUpdateAnimBg="0"/>
      <p:bldP spid="1839122" grpId="0" build="p" autoUpdateAnimBg="0"/>
      <p:bldP spid="1839123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078ED338-FF0B-49AB-BF8A-66E2D20B1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CFFB74-48FA-4801-80E4-1056EDDEDA2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BAC54785-FCAF-4D85-BBEE-796826C1C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recurrence relation for the number of bit strings of 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don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 have two consecutive 0s. </a:t>
            </a:r>
          </a:p>
        </p:txBody>
      </p:sp>
      <p:sp>
        <p:nvSpPr>
          <p:cNvPr id="1841156" name="Text Box 4">
            <a:extLst>
              <a:ext uri="{FF2B5EF4-FFF2-40B4-BE49-F238E27FC236}">
                <a16:creationId xmlns:a16="http://schemas.microsoft.com/office/drawing/2014/main" id="{C502349A-CB70-4AAE-AB50-F3838E9F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43000"/>
            <a:ext cx="8305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denote the number of bit strings of length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that don’t have two consecutive 0s.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63AA144-FD5A-4E4F-A42D-0FB381FDDE1B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2590800"/>
            <a:ext cx="5348287" cy="323850"/>
            <a:chOff x="624" y="2058"/>
            <a:chExt cx="3369" cy="204"/>
          </a:xfrm>
        </p:grpSpPr>
        <p:sp>
          <p:nvSpPr>
            <p:cNvPr id="24593" name="Text Box 6">
              <a:extLst>
                <a:ext uri="{FF2B5EF4-FFF2-40B4-BE49-F238E27FC236}">
                  <a16:creationId xmlns:a16="http://schemas.microsoft.com/office/drawing/2014/main" id="{5879B11A-29E4-43B4-B51B-4761410FA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58"/>
              <a:ext cx="307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Any bit string of length </a:t>
              </a:r>
              <a:r>
                <a:rPr kumimoji="1"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  with no two consecutive 0s.</a:t>
              </a: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4594" name="Text Box 7">
              <a:extLst>
                <a:ext uri="{FF2B5EF4-FFF2-40B4-BE49-F238E27FC236}">
                  <a16:creationId xmlns:a16="http://schemas.microsoft.com/office/drawing/2014/main" id="{D9756D8F-3842-4BC9-8CA8-1A8A1388F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64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9D202E05-A2D6-4AA5-AAD4-3FFCBA010C71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3124200"/>
            <a:ext cx="5334000" cy="346075"/>
            <a:chOff x="624" y="2400"/>
            <a:chExt cx="3360" cy="218"/>
          </a:xfrm>
        </p:grpSpPr>
        <p:sp>
          <p:nvSpPr>
            <p:cNvPr id="24590" name="Text Box 9">
              <a:extLst>
                <a:ext uri="{FF2B5EF4-FFF2-40B4-BE49-F238E27FC236}">
                  <a16:creationId xmlns:a16="http://schemas.microsoft.com/office/drawing/2014/main" id="{763D8F9E-6276-4712-A047-6D48DF658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0"/>
              <a:ext cx="278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Any bit string of length </a:t>
              </a:r>
              <a:r>
                <a:rPr kumimoji="1"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-2  with no two consecutive 0s.</a:t>
              </a:r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4591" name="Text Box 10">
              <a:extLst>
                <a:ext uri="{FF2B5EF4-FFF2-40B4-BE49-F238E27FC236}">
                  <a16:creationId xmlns:a16="http://schemas.microsoft.com/office/drawing/2014/main" id="{0CF77AB6-0F99-4E6C-B707-CFDE4083F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" y="2404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592" name="Text Box 11">
              <a:extLst>
                <a:ext uri="{FF2B5EF4-FFF2-40B4-BE49-F238E27FC236}">
                  <a16:creationId xmlns:a16="http://schemas.microsoft.com/office/drawing/2014/main" id="{C34CF7E0-F66E-4CA0-A6A4-7331F070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0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841164" name="AutoShape 12">
            <a:extLst>
              <a:ext uri="{FF2B5EF4-FFF2-40B4-BE49-F238E27FC236}">
                <a16:creationId xmlns:a16="http://schemas.microsoft.com/office/drawing/2014/main" id="{03551325-80F4-4C07-A808-53F197B4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2590800"/>
            <a:ext cx="914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Text Box 13">
            <a:extLst>
              <a:ext uri="{FF2B5EF4-FFF2-40B4-BE49-F238E27FC236}">
                <a16:creationId xmlns:a16="http://schemas.microsoft.com/office/drawing/2014/main" id="{52D0A3F5-8091-49AC-BC6F-7992DBDB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2667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1166" name="Text Box 14">
            <a:extLst>
              <a:ext uri="{FF2B5EF4-FFF2-40B4-BE49-F238E27FC236}">
                <a16:creationId xmlns:a16="http://schemas.microsoft.com/office/drawing/2014/main" id="{EC281C0B-6FDD-4441-A903-3A95C9934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2514600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1167" name="AutoShape 15">
            <a:extLst>
              <a:ext uri="{FF2B5EF4-FFF2-40B4-BE49-F238E27FC236}">
                <a16:creationId xmlns:a16="http://schemas.microsoft.com/office/drawing/2014/main" id="{0A086592-D333-4CDB-B3E6-5036281F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3124200"/>
            <a:ext cx="914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68" name="Text Box 16">
            <a:extLst>
              <a:ext uri="{FF2B5EF4-FFF2-40B4-BE49-F238E27FC236}">
                <a16:creationId xmlns:a16="http://schemas.microsoft.com/office/drawing/2014/main" id="{192B1868-4E88-433E-9416-B80BE786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3019425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1169" name="Text Box 17">
            <a:extLst>
              <a:ext uri="{FF2B5EF4-FFF2-40B4-BE49-F238E27FC236}">
                <a16:creationId xmlns:a16="http://schemas.microsoft.com/office/drawing/2014/main" id="{3E892B69-764B-42C4-A6D3-4D55E2C7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714750"/>
            <a:ext cx="83058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relation:</a:t>
            </a:r>
          </a:p>
          <a:p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n&gt;=3.</a:t>
            </a:r>
          </a:p>
          <a:p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Initial conditions: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=3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89" name="Text Box 19">
            <a:extLst>
              <a:ext uri="{FF2B5EF4-FFF2-40B4-BE49-F238E27FC236}">
                <a16:creationId xmlns:a16="http://schemas.microsoft.com/office/drawing/2014/main" id="{8B900176-E3C0-4229-8B96-5D80C210B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7.1 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41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84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41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41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1156" grpId="0" build="p" autoUpdateAnimBg="0"/>
      <p:bldP spid="1841166" grpId="0" build="p" autoUpdateAnimBg="0" advAuto="0"/>
      <p:bldP spid="1841168" grpId="0" build="p" autoUpdateAnimBg="0" advAuto="0"/>
      <p:bldP spid="184116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20DD1F21-D15B-4E80-B282-3F6A55D89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7F59F0-7B1C-49C9-8ED7-C55F579034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ABD7C5F-7D83-4224-AB39-75D4AAE5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8"/>
            <a:ext cx="8229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Codeword Enumeration: A computer system considers a string of decimal digits a valid codeword if it contains an even number of 0 digits.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the number of valid n-digit codeword. Find a recurrence relation for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28" name="Text Box 19">
            <a:extLst>
              <a:ext uri="{FF2B5EF4-FFF2-40B4-BE49-F238E27FC236}">
                <a16:creationId xmlns:a16="http://schemas.microsoft.com/office/drawing/2014/main" id="{B0CA6130-14AE-4914-9870-AA864BF4F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7.1  Recurrence Relations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E155FE-B836-4B7D-9DC8-AEF34A476531}"/>
              </a:ext>
            </a:extLst>
          </p:cNvPr>
          <p:cNvSpPr/>
          <p:nvPr/>
        </p:nvSpPr>
        <p:spPr>
          <a:xfrm>
            <a:off x="2143125" y="2428875"/>
            <a:ext cx="3090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i="1" baseline="-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1600" dirty="0">
                <a:latin typeface="Arial"/>
              </a:rPr>
              <a:t> </a:t>
            </a:r>
            <a:r>
              <a:rPr lang="en-US" altLang="zh-CN" dirty="0">
                <a:latin typeface="Arial"/>
              </a:rPr>
              <a:t>=9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</a:t>
            </a:r>
            <a:r>
              <a:rPr kumimoji="1" lang="en-US" altLang="zh-CN" i="1" baseline="-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n-1 </a:t>
            </a:r>
            <a:r>
              <a:rPr lang="en-US" altLang="zh-CN" dirty="0">
                <a:latin typeface="Arial"/>
              </a:rPr>
              <a:t>+(10</a:t>
            </a:r>
            <a:r>
              <a:rPr lang="en-US" altLang="zh-CN" baseline="30000" dirty="0">
                <a:latin typeface="Arial"/>
              </a:rPr>
              <a:t>n-1</a:t>
            </a:r>
            <a:r>
              <a:rPr lang="en-US" altLang="zh-CN" dirty="0">
                <a:latin typeface="Arial"/>
              </a:rPr>
              <a:t>-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i="1" baseline="-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dirty="0">
                <a:latin typeface="Arial"/>
              </a:rPr>
              <a:t>)</a:t>
            </a:r>
            <a:endParaRPr lang="en-US" altLang="zh-CN" sz="105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8DA6B8E0-D013-4280-ACD6-D97E473D0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D374708-91D1-4FF8-BE13-916FE066B68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58" name="Text Box 2">
            <a:extLst>
              <a:ext uri="{FF2B5EF4-FFF2-40B4-BE49-F238E27FC236}">
                <a16:creationId xmlns:a16="http://schemas.microsoft.com/office/drawing/2014/main" id="{BAAB26A3-0236-4DC5-84C3-15339E3B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888259" name="Text Box 3">
            <a:extLst>
              <a:ext uri="{FF2B5EF4-FFF2-40B4-BE49-F238E27FC236}">
                <a16:creationId xmlns:a16="http://schemas.microsoft.com/office/drawing/2014/main" id="{E9F6D4C3-45A4-489D-B795-ABF71B7A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8075613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Applications of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8.3    Divide-and-Conquer Algorithms and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	Recurrence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8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1F6DC254-DCD9-4309-AC97-8F3F3E5A3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1C227A-2926-4A51-AD99-1269FAAC11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347" name="Text Box 3">
            <a:extLst>
              <a:ext uri="{FF2B5EF4-FFF2-40B4-BE49-F238E27FC236}">
                <a16:creationId xmlns:a16="http://schemas.microsoft.com/office/drawing/2014/main" id="{00400138-9AF0-4F12-BB39-D7C6399E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805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Methods of Solving Recurrence Relations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  <a:endParaRPr kumimoji="1"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Iterative approach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a systematic way to solve an important class of 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 recurrence relations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Generating functions</a:t>
            </a:r>
          </a:p>
        </p:txBody>
      </p:sp>
      <p:sp>
        <p:nvSpPr>
          <p:cNvPr id="1849348" name="Rectangle 4">
            <a:extLst>
              <a:ext uri="{FF2B5EF4-FFF2-40B4-BE49-F238E27FC236}">
                <a16:creationId xmlns:a16="http://schemas.microsoft.com/office/drawing/2014/main" id="{4A3BD7A6-6AB5-4DE9-80EA-B80537F8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2420938"/>
            <a:ext cx="6629400" cy="1524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9349" name="Rectangle 5">
            <a:extLst>
              <a:ext uri="{FF2B5EF4-FFF2-40B4-BE49-F238E27FC236}">
                <a16:creationId xmlns:a16="http://schemas.microsoft.com/office/drawing/2014/main" id="{C999EF3E-CF69-472F-8FD8-ACEBBA77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2924175"/>
            <a:ext cx="3048000" cy="1524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9350" name="Text Box 6">
            <a:extLst>
              <a:ext uri="{FF2B5EF4-FFF2-40B4-BE49-F238E27FC236}">
                <a16:creationId xmlns:a16="http://schemas.microsoft.com/office/drawing/2014/main" id="{667EADD6-68BC-42BA-8C5B-E2740AEA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70363"/>
            <a:ext cx="882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Solving recurrence relations can be very difficult unless the recurrence equation has a special form.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B518C30D-FC74-4D83-B38D-F37841B95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9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4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47" grpId="0" autoUpdateAnimBg="0"/>
      <p:bldP spid="1849348" grpId="0" animBg="1"/>
      <p:bldP spid="1849349" grpId="0" animBg="1"/>
      <p:bldP spid="18493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4356A4AF-8792-44E1-AA3D-F7D0C26E7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CB94F9-FE03-4309-8E4E-45230124383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1395" name="Text Box 3">
            <a:extLst>
              <a:ext uri="{FF2B5EF4-FFF2-40B4-BE49-F238E27FC236}">
                <a16:creationId xmlns:a16="http://schemas.microsoft.com/office/drawing/2014/main" id="{56D30C02-F127-41CC-8ED5-E1A9211C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33375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Linear homogeneous recurrence relation of degree k with constant coefficients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51398" name="Text Box 6">
            <a:extLst>
              <a:ext uri="{FF2B5EF4-FFF2-40B4-BE49-F238E27FC236}">
                <a16:creationId xmlns:a16="http://schemas.microsoft.com/office/drawing/2014/main" id="{EC926623-DC48-4E32-A9B0-99C7C969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844675"/>
            <a:ext cx="86106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zh-CN" altLang="en-US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</a:t>
            </a:r>
            <a:endParaRPr kumimoji="1" lang="en-US" altLang="zh-CN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- linear combination of previous terms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¯"/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constant coefficients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the coefficients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are constants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degree k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function of the previous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terms of the sequence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¯"/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homogeneous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If we put all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 on the left side of the equation and everything else on the right side, then the right side is 0.  Otherwise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nonhomogeneous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2773" name="Text Box 12">
            <a:extLst>
              <a:ext uri="{FF2B5EF4-FFF2-40B4-BE49-F238E27FC236}">
                <a16:creationId xmlns:a16="http://schemas.microsoft.com/office/drawing/2014/main" id="{B140139F-EC70-4AD1-9A4E-5915E266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E1371AB7-93A6-4D62-A323-D05613C8F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223963"/>
            <a:ext cx="705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are real numbers,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 </a:t>
            </a:r>
          </a:p>
        </p:txBody>
      </p:sp>
      <p:pic>
        <p:nvPicPr>
          <p:cNvPr id="32775" name="Picture 6">
            <a:extLst>
              <a:ext uri="{FF2B5EF4-FFF2-40B4-BE49-F238E27FC236}">
                <a16:creationId xmlns:a16="http://schemas.microsoft.com/office/drawing/2014/main" id="{F741B496-2B84-4F3D-A71B-9BC821BE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79216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autoUpdateAnimBg="0"/>
      <p:bldP spid="18513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849C9FE3-4407-456F-A4EF-3CCDA5E15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A324E9-EDE1-4A7E-84C4-FA7709604F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1395" name="Text Box 3">
            <a:extLst>
              <a:ext uri="{FF2B5EF4-FFF2-40B4-BE49-F238E27FC236}">
                <a16:creationId xmlns:a16="http://schemas.microsoft.com/office/drawing/2014/main" id="{F084C7F0-9B5D-4CA5-853F-BD0142DC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Linear homogeneous recurrence relation of degree k with constant coefficients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51396" name="Text Box 4">
            <a:extLst>
              <a:ext uri="{FF2B5EF4-FFF2-40B4-BE49-F238E27FC236}">
                <a16:creationId xmlns:a16="http://schemas.microsoft.com/office/drawing/2014/main" id="{46EAD4FA-6784-4FD2-A632-72E8B93DB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557338"/>
            <a:ext cx="705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are real numbers,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 </a:t>
            </a:r>
          </a:p>
        </p:txBody>
      </p:sp>
      <p:graphicFrame>
        <p:nvGraphicFramePr>
          <p:cNvPr id="1851397" name="Object 5">
            <a:extLst>
              <a:ext uri="{FF2B5EF4-FFF2-40B4-BE49-F238E27FC236}">
                <a16:creationId xmlns:a16="http://schemas.microsoft.com/office/drawing/2014/main" id="{9A09B729-968C-48BF-ADA9-039CF9917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125538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5" imgW="1981200" imgH="228600" progId="Equation.3">
                  <p:embed/>
                </p:oleObj>
              </mc:Choice>
              <mc:Fallback>
                <p:oleObj r:id="rId5" imgW="1981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5538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5C1BC17-9AA9-467E-9596-E3FF79CE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286000"/>
            <a:ext cx="835818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satisfying the recurrence relation in the definition is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 determined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by the recurrence relation and the </a:t>
            </a: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 initial conditions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, … , a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n-US" altLang="zh-CN" sz="11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3" name="Text Box 12">
            <a:extLst>
              <a:ext uri="{FF2B5EF4-FFF2-40B4-BE49-F238E27FC236}">
                <a16:creationId xmlns:a16="http://schemas.microsoft.com/office/drawing/2014/main" id="{D83C4BFD-CC95-49C0-AA67-24D53AAB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5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1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autoUpdateAnimBg="0"/>
      <p:bldP spid="1851396" grpId="0" autoUpdateAnimBg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3255B949-C521-407B-A7F7-753F99BF0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6B2785-9D57-43F9-A0EE-1B933E3064C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43" name="Text Box 3">
            <a:extLst>
              <a:ext uri="{FF2B5EF4-FFF2-40B4-BE49-F238E27FC236}">
                <a16:creationId xmlns:a16="http://schemas.microsoft.com/office/drawing/2014/main" id="{4B558608-12D8-4F6D-8849-3DC1FA58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22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(1.02)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linear; constant coefficients; homogeneous; degree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(1.02)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linear; constant coefficients; nonhomogeneous; degree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linear; constant coefficients; nonhomogeneous; degree 3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nonlinear; coefficients are not constants; homogeneous;  degree 2</a:t>
            </a:r>
          </a:p>
        </p:txBody>
      </p:sp>
      <p:sp>
        <p:nvSpPr>
          <p:cNvPr id="36868" name="Text Box 12">
            <a:extLst>
              <a:ext uri="{FF2B5EF4-FFF2-40B4-BE49-F238E27FC236}">
                <a16:creationId xmlns:a16="http://schemas.microsoft.com/office/drawing/2014/main" id="{B7E151F5-C5D5-4B44-8E4B-9B0E1712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DADCE20B-A294-40DB-A710-06F92FE1E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6C5783-97CC-4F6D-B580-5D809384D53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5491" name="Text Box 3">
            <a:extLst>
              <a:ext uri="{FF2B5EF4-FFF2-40B4-BE49-F238E27FC236}">
                <a16:creationId xmlns:a16="http://schemas.microsoft.com/office/drawing/2014/main" id="{0B240E65-F623-4237-A1BF-7C1EF9B7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Solving Linear Homogeneous Recurrence Relation With  Constant Coefficients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55492" name="Line 4">
            <a:extLst>
              <a:ext uri="{FF2B5EF4-FFF2-40B4-BE49-F238E27FC236}">
                <a16:creationId xmlns:a16="http://schemas.microsoft.com/office/drawing/2014/main" id="{6F22077D-A8AD-45E5-A0F4-B10AC66EE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" y="1052513"/>
            <a:ext cx="89281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5493" name="Text Box 5">
            <a:extLst>
              <a:ext uri="{FF2B5EF4-FFF2-40B4-BE49-F238E27FC236}">
                <a16:creationId xmlns:a16="http://schemas.microsoft.com/office/drawing/2014/main" id="{68C94A09-EFC4-4B39-9912-2ADD1264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76400"/>
            <a:ext cx="84629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basic approach: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To look for solutions of the form a</a:t>
            </a:r>
            <a:r>
              <a:rPr kumimoji="1" lang="en-US" altLang="zh-CN" i="1" baseline="-300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r</a:t>
            </a:r>
            <a:r>
              <a:rPr kumimoji="1" lang="en-US" altLang="zh-CN" i="1" baseline="300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constant.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855494" name="Object 6">
            <a:extLst>
              <a:ext uri="{FF2B5EF4-FFF2-40B4-BE49-F238E27FC236}">
                <a16:creationId xmlns:a16="http://schemas.microsoft.com/office/drawing/2014/main" id="{40ECBCED-5F23-4C3E-B5A7-3039FD28E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8413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6" imgW="1981200" imgH="228600" progId="Equation.3">
                  <p:embed/>
                </p:oleObj>
              </mc:Choice>
              <mc:Fallback>
                <p:oleObj r:id="rId6" imgW="198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5495" name="Object 7">
            <a:extLst>
              <a:ext uri="{FF2B5EF4-FFF2-40B4-BE49-F238E27FC236}">
                <a16:creationId xmlns:a16="http://schemas.microsoft.com/office/drawing/2014/main" id="{28D2C8E2-2AA9-423A-B35D-E4AC27550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714750"/>
          <a:ext cx="4724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r:id="rId8" imgW="2209800" imgH="228600" progId="Equation.3">
                  <p:embed/>
                </p:oleObj>
              </mc:Choice>
              <mc:Fallback>
                <p:oleObj r:id="rId8" imgW="220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14750"/>
                        <a:ext cx="4724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5496" name="Text Box 8">
            <a:extLst>
              <a:ext uri="{FF2B5EF4-FFF2-40B4-BE49-F238E27FC236}">
                <a16:creationId xmlns:a16="http://schemas.microsoft.com/office/drawing/2014/main" id="{4A6119DB-F9F1-440E-A1BE-9693ECCE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00563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Substitute the solution into the equation, factor out the lowest power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eliminate it. </a:t>
            </a:r>
          </a:p>
        </p:txBody>
      </p:sp>
      <p:sp>
        <p:nvSpPr>
          <p:cNvPr id="1855497" name="Text Box 9">
            <a:extLst>
              <a:ext uri="{FF2B5EF4-FFF2-40B4-BE49-F238E27FC236}">
                <a16:creationId xmlns:a16="http://schemas.microsoft.com/office/drawing/2014/main" id="{2E7980B2-33A4-4DAB-9A04-82C87CD0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43188"/>
            <a:ext cx="822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 Procedure: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Put all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on the left side of the equation</a:t>
            </a:r>
          </a:p>
        </p:txBody>
      </p:sp>
      <p:sp>
        <p:nvSpPr>
          <p:cNvPr id="38922" name="Text Box 12">
            <a:extLst>
              <a:ext uri="{FF2B5EF4-FFF2-40B4-BE49-F238E27FC236}">
                <a16:creationId xmlns:a16="http://schemas.microsoft.com/office/drawing/2014/main" id="{808366E9-6E65-4293-8D0E-7415BEA4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5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5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5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5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55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491" grpId="0" autoUpdateAnimBg="0"/>
      <p:bldP spid="1855493" grpId="0" build="p" autoUpdateAnimBg="0"/>
      <p:bldP spid="1855496" grpId="0" build="p" autoUpdateAnimBg="0"/>
      <p:bldP spid="185549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A55E9804-FE0C-4850-BEB9-5F9C89E9F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9CBDDD-ACC5-4BE8-8BFB-50857ED324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7539" name="Object 3">
                <a:extLst>
                  <a:ext uri="{FF2B5EF4-FFF2-40B4-BE49-F238E27FC236}">
                    <a16:creationId xmlns:a16="http://schemas.microsoft.com/office/drawing/2014/main" id="{2DB2ED12-BB5E-44ED-A527-B00E80776D8C}"/>
                  </a:ext>
                </a:extLst>
              </p:cNvPr>
              <p:cNvSpPr txBox="1"/>
              <p:nvPr/>
            </p:nvSpPr>
            <p:spPr bwMode="auto">
              <a:xfrm>
                <a:off x="1557338" y="839788"/>
                <a:ext cx="4697412" cy="9858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−⋯−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−⋯−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57539" name="Object 3">
                <a:extLst>
                  <a:ext uri="{FF2B5EF4-FFF2-40B4-BE49-F238E27FC236}">
                    <a16:creationId xmlns:a16="http://schemas.microsoft.com/office/drawing/2014/main" id="{2DB2ED12-BB5E-44ED-A527-B00E80776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338" y="839788"/>
                <a:ext cx="4697412" cy="98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7540" name="Text Box 4">
            <a:extLst>
              <a:ext uri="{FF2B5EF4-FFF2-40B4-BE49-F238E27FC236}">
                <a16:creationId xmlns:a16="http://schemas.microsoft.com/office/drawing/2014/main" id="{0E0E9637-0C90-4ACC-B3BF-779A34860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We obtain the equivalent equation</a:t>
            </a:r>
          </a:p>
        </p:txBody>
      </p:sp>
      <p:graphicFrame>
        <p:nvGraphicFramePr>
          <p:cNvPr id="1857541" name="Object 5">
            <a:extLst>
              <a:ext uri="{FF2B5EF4-FFF2-40B4-BE49-F238E27FC236}">
                <a16:creationId xmlns:a16="http://schemas.microsoft.com/office/drawing/2014/main" id="{73BE5AA0-62F8-4667-97BF-63FAD8895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2590800"/>
          <a:ext cx="3605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公式" r:id="rId6" imgW="1892300" imgH="241300" progId="Equation.3">
                  <p:embed/>
                </p:oleObj>
              </mc:Choice>
              <mc:Fallback>
                <p:oleObj name="公式" r:id="rId6" imgW="1892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590800"/>
                        <a:ext cx="36052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7542" name="AutoShape 6">
            <a:extLst>
              <a:ext uri="{FF2B5EF4-FFF2-40B4-BE49-F238E27FC236}">
                <a16:creationId xmlns:a16="http://schemas.microsoft.com/office/drawing/2014/main" id="{4D51CBF3-5D49-4154-B231-954F6FD4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47800"/>
            <a:ext cx="3744913" cy="762000"/>
          </a:xfrm>
          <a:prstGeom prst="wedgeEllipseCallout">
            <a:avLst>
              <a:gd name="adj1" fmla="val -53944"/>
              <a:gd name="adj2" fmla="val 108125"/>
            </a:avLst>
          </a:prstGeom>
          <a:solidFill>
            <a:srgbClr val="CCFFCC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Characteristic equation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84DBF65-BEE4-451B-8067-FDEDB244EEF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81350"/>
            <a:ext cx="8229600" cy="512763"/>
            <a:chOff x="336" y="2004"/>
            <a:chExt cx="5184" cy="323"/>
          </a:xfrm>
        </p:grpSpPr>
        <p:sp>
          <p:nvSpPr>
            <p:cNvPr id="40971" name="Text Box 8">
              <a:extLst>
                <a:ext uri="{FF2B5EF4-FFF2-40B4-BE49-F238E27FC236}">
                  <a16:creationId xmlns:a16="http://schemas.microsoft.com/office/drawing/2014/main" id="{592F93A6-5CF8-4E2D-905A-2F9FE4DC1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16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Find its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roots </a:t>
              </a:r>
            </a:p>
          </p:txBody>
        </p:sp>
        <p:graphicFrame>
          <p:nvGraphicFramePr>
            <p:cNvPr id="40972" name="Object 9">
              <a:extLst>
                <a:ext uri="{FF2B5EF4-FFF2-40B4-BE49-F238E27FC236}">
                  <a16:creationId xmlns:a16="http://schemas.microsoft.com/office/drawing/2014/main" id="{11B438E8-2BFF-4F2D-9906-B915A33AA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004"/>
            <a:ext cx="9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9" r:id="rId8" imgW="672808" imgH="228501" progId="Equation.3">
                    <p:embed/>
                  </p:oleObj>
                </mc:Choice>
                <mc:Fallback>
                  <p:oleObj r:id="rId8" imgW="672808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04"/>
                          <a:ext cx="96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7546" name="AutoShape 10">
            <a:extLst>
              <a:ext uri="{FF2B5EF4-FFF2-40B4-BE49-F238E27FC236}">
                <a16:creationId xmlns:a16="http://schemas.microsoft.com/office/drawing/2014/main" id="{0C11EB9C-EC3D-4526-B034-D00A8A7A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352800" cy="533400"/>
          </a:xfrm>
          <a:prstGeom prst="wedgeEllipseCallout">
            <a:avLst>
              <a:gd name="adj1" fmla="val -67616"/>
              <a:gd name="adj2" fmla="val 50296"/>
            </a:avLst>
          </a:prstGeom>
          <a:solidFill>
            <a:srgbClr val="CCFFCC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Characteristic root</a:t>
            </a:r>
          </a:p>
        </p:txBody>
      </p:sp>
      <p:sp>
        <p:nvSpPr>
          <p:cNvPr id="1857547" name="Text Box 11">
            <a:extLst>
              <a:ext uri="{FF2B5EF4-FFF2-40B4-BE49-F238E27FC236}">
                <a16:creationId xmlns:a16="http://schemas.microsoft.com/office/drawing/2014/main" id="{25626CFC-1724-44EF-9DCD-6E764B82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These characteristic roots can be used to give an explicit formula for all the solutions of the recurrence relation.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0970" name="Text Box 12">
            <a:extLst>
              <a:ext uri="{FF2B5EF4-FFF2-40B4-BE49-F238E27FC236}">
                <a16:creationId xmlns:a16="http://schemas.microsoft.com/office/drawing/2014/main" id="{456AD66D-7B3D-4DDE-8E94-D9DA1065B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5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5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85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7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540" grpId="0" build="p" autoUpdateAnimBg="0"/>
      <p:bldP spid="1857542" grpId="0" animBg="1" autoUpdateAnimBg="0"/>
      <p:bldP spid="1857546" grpId="0" animBg="1" autoUpdateAnimBg="0"/>
      <p:bldP spid="18575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99C06E7A-E160-49E6-A1F0-CCC462319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7A8160C-EDEC-4B17-9A0B-7999CE4D0D6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4770" name="Text Box 2">
            <a:extLst>
              <a:ext uri="{FF2B5EF4-FFF2-40B4-BE49-F238E27FC236}">
                <a16:creationId xmlns:a16="http://schemas.microsoft.com/office/drawing/2014/main" id="{037CB12E-39A9-45E8-A59A-F8B7C2C5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824771" name="Text Box 3">
            <a:extLst>
              <a:ext uri="{FF2B5EF4-FFF2-40B4-BE49-F238E27FC236}">
                <a16:creationId xmlns:a16="http://schemas.microsoft.com/office/drawing/2014/main" id="{AB1AE6A9-F498-465B-998C-E2272AF4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7152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Applications of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8.3    Divide-and-Conquer Algorithms and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         Recurrence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2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2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2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3B22C635-3DE7-4EA6-BA98-6A287847F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8E37B40-B23D-46EA-9BB4-2B6EB9CC3C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7CA29C5-AB30-4B2C-85B0-3FDE8930CCD7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642938"/>
            <a:ext cx="8305800" cy="2133600"/>
            <a:chOff x="288" y="480"/>
            <a:chExt cx="5232" cy="1344"/>
          </a:xfrm>
        </p:grpSpPr>
        <p:sp>
          <p:nvSpPr>
            <p:cNvPr id="43023" name="AutoShape 4">
              <a:extLst>
                <a:ext uri="{FF2B5EF4-FFF2-40B4-BE49-F238E27FC236}">
                  <a16:creationId xmlns:a16="http://schemas.microsoft.com/office/drawing/2014/main" id="{92349D6F-53AC-4443-BFCC-BFBFCBEE7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523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be real numbers. Suppose that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has two distinct roots          . Then the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Sequence         is a solution of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if and only if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               , where           are constants. </a:t>
              </a:r>
            </a:p>
          </p:txBody>
        </p:sp>
        <p:graphicFrame>
          <p:nvGraphicFramePr>
            <p:cNvPr id="43024" name="Object 5">
              <a:extLst>
                <a:ext uri="{FF2B5EF4-FFF2-40B4-BE49-F238E27FC236}">
                  <a16:creationId xmlns:a16="http://schemas.microsoft.com/office/drawing/2014/main" id="{D946762C-751A-4A8C-BD93-BB2FE55427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4" y="528"/>
            <a:ext cx="4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3" r:id="rId5" imgW="330057" imgH="215806" progId="Equation.3">
                    <p:embed/>
                  </p:oleObj>
                </mc:Choice>
                <mc:Fallback>
                  <p:oleObj r:id="rId5" imgW="330057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528"/>
                          <a:ext cx="4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6">
              <a:extLst>
                <a:ext uri="{FF2B5EF4-FFF2-40B4-BE49-F238E27FC236}">
                  <a16:creationId xmlns:a16="http://schemas.microsoft.com/office/drawing/2014/main" id="{0B59E63C-59BC-4CFC-BF07-1B709F3C30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792"/>
            <a:ext cx="1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4" r:id="rId7" imgW="1016000" imgH="228600" progId="Equation.3">
                    <p:embed/>
                  </p:oleObj>
                </mc:Choice>
                <mc:Fallback>
                  <p:oleObj r:id="rId7" imgW="1016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92"/>
                          <a:ext cx="12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7">
              <a:extLst>
                <a:ext uri="{FF2B5EF4-FFF2-40B4-BE49-F238E27FC236}">
                  <a16:creationId xmlns:a16="http://schemas.microsoft.com/office/drawing/2014/main" id="{137DEF4F-AA60-4609-B324-02238CADA4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777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5" r:id="rId9" imgW="291847" imgH="215713" progId="Equation.3">
                    <p:embed/>
                  </p:oleObj>
                </mc:Choice>
                <mc:Fallback>
                  <p:oleObj r:id="rId9" imgW="291847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777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8">
              <a:extLst>
                <a:ext uri="{FF2B5EF4-FFF2-40B4-BE49-F238E27FC236}">
                  <a16:creationId xmlns:a16="http://schemas.microsoft.com/office/drawing/2014/main" id="{DBF06E48-6C85-4657-B536-1EA26578C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8" y="1020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6" r:id="rId11" imgW="304668" imgH="228501" progId="Equation.3">
                    <p:embed/>
                  </p:oleObj>
                </mc:Choice>
                <mc:Fallback>
                  <p:oleObj r:id="rId11" imgW="30466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020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9">
              <a:extLst>
                <a:ext uri="{FF2B5EF4-FFF2-40B4-BE49-F238E27FC236}">
                  <a16:creationId xmlns:a16="http://schemas.microsoft.com/office/drawing/2014/main" id="{2232A9CE-BDA4-4458-A8C5-880F2A77E6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230"/>
            <a:ext cx="147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7" r:id="rId13" imgW="1168400" imgH="228600" progId="Equation.3">
                    <p:embed/>
                  </p:oleObj>
                </mc:Choice>
                <mc:Fallback>
                  <p:oleObj r:id="rId13" imgW="1168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30"/>
                          <a:ext cx="147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10">
              <a:extLst>
                <a:ext uri="{FF2B5EF4-FFF2-40B4-BE49-F238E27FC236}">
                  <a16:creationId xmlns:a16="http://schemas.microsoft.com/office/drawing/2014/main" id="{7EEDEE8F-0B3F-4D9E-9AAC-F643B65E4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461"/>
            <a:ext cx="264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8" r:id="rId15" imgW="2082800" imgH="254000" progId="Equation.3">
                    <p:embed/>
                  </p:oleObj>
                </mc:Choice>
                <mc:Fallback>
                  <p:oleObj r:id="rId15" imgW="20828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61"/>
                          <a:ext cx="264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11">
              <a:extLst>
                <a:ext uri="{FF2B5EF4-FFF2-40B4-BE49-F238E27FC236}">
                  <a16:creationId xmlns:a16="http://schemas.microsoft.com/office/drawing/2014/main" id="{799C1EFF-3176-47A2-9811-EB6B951A09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488"/>
            <a:ext cx="4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9" r:id="rId17" imgW="393359" imgH="215713" progId="Equation.3">
                    <p:embed/>
                  </p:oleObj>
                </mc:Choice>
                <mc:Fallback>
                  <p:oleObj r:id="rId17" imgW="393359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4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9596" name="Text Box 12">
            <a:extLst>
              <a:ext uri="{FF2B5EF4-FFF2-40B4-BE49-F238E27FC236}">
                <a16:creationId xmlns:a16="http://schemas.microsoft.com/office/drawing/2014/main" id="{4B4C87F2-6C0C-4F76-B036-84F8CDC99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289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  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79C263DF-88EC-4AB0-84D4-7B83E30A5A33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3362325"/>
            <a:ext cx="8077200" cy="1301750"/>
            <a:chOff x="354" y="2289"/>
            <a:chExt cx="5088" cy="820"/>
          </a:xfrm>
        </p:grpSpPr>
        <p:sp>
          <p:nvSpPr>
            <p:cNvPr id="43018" name="Text Box 14">
              <a:extLst>
                <a:ext uri="{FF2B5EF4-FFF2-40B4-BE49-F238E27FC236}">
                  <a16:creationId xmlns:a16="http://schemas.microsoft.com/office/drawing/2014/main" id="{FD9009E8-AA06-410E-81F5-9904700F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289"/>
              <a:ext cx="5088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Show that if        are the roots of the characteristic equation, and          are constant, then the sequence       </a:t>
              </a:r>
            </a:p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is a solution of the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recurrence relation</a:t>
              </a:r>
              <a:endPara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19" name="Group 15">
              <a:extLst>
                <a:ext uri="{FF2B5EF4-FFF2-40B4-BE49-F238E27FC236}">
                  <a16:creationId xmlns:a16="http://schemas.microsoft.com/office/drawing/2014/main" id="{3A6FC6E7-68C0-454E-86F4-925DB53F1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292"/>
              <a:ext cx="1647" cy="817"/>
              <a:chOff x="672" y="2292"/>
              <a:chExt cx="1647" cy="817"/>
            </a:xfrm>
          </p:grpSpPr>
          <p:graphicFrame>
            <p:nvGraphicFramePr>
              <p:cNvPr id="43020" name="Object 16">
                <a:extLst>
                  <a:ext uri="{FF2B5EF4-FFF2-40B4-BE49-F238E27FC236}">
                    <a16:creationId xmlns:a16="http://schemas.microsoft.com/office/drawing/2014/main" id="{03839B24-AC3E-405C-AFE6-1C4D66EB13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10" y="2292"/>
              <a:ext cx="384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0" r:id="rId19" imgW="291847" imgH="215713" progId="Equation.3">
                      <p:embed/>
                    </p:oleObj>
                  </mc:Choice>
                  <mc:Fallback>
                    <p:oleObj r:id="rId19" imgW="291847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0" y="2292"/>
                            <a:ext cx="384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1" name="Object 17">
                <a:extLst>
                  <a:ext uri="{FF2B5EF4-FFF2-40B4-BE49-F238E27FC236}">
                    <a16:creationId xmlns:a16="http://schemas.microsoft.com/office/drawing/2014/main" id="{21E5F5C6-41E7-448F-A940-8AA675954D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9" y="2520"/>
              <a:ext cx="480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1" r:id="rId20" imgW="393359" imgH="215713" progId="Equation.3">
                      <p:embed/>
                    </p:oleObj>
                  </mc:Choice>
                  <mc:Fallback>
                    <p:oleObj r:id="rId20" imgW="393359" imgH="215713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9" y="2520"/>
                            <a:ext cx="480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2" name="Object 18">
                <a:extLst>
                  <a:ext uri="{FF2B5EF4-FFF2-40B4-BE49-F238E27FC236}">
                    <a16:creationId xmlns:a16="http://schemas.microsoft.com/office/drawing/2014/main" id="{B30AFC0E-7410-4626-A87E-787A64AF53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2784"/>
              <a:ext cx="1336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2" name="Equation" r:id="rId21" imgW="1054100" imgH="254000" progId="Equation.3">
                      <p:embed/>
                    </p:oleObj>
                  </mc:Choice>
                  <mc:Fallback>
                    <p:oleObj name="Equation" r:id="rId21" imgW="1054100" imgH="2540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784"/>
                            <a:ext cx="1336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59603" name="Line 19">
            <a:extLst>
              <a:ext uri="{FF2B5EF4-FFF2-40B4-BE49-F238E27FC236}">
                <a16:creationId xmlns:a16="http://schemas.microsoft.com/office/drawing/2014/main" id="{5EF4934F-A802-45EA-A177-C0B4917F3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67138"/>
            <a:ext cx="480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9604" name="Line 20">
            <a:extLst>
              <a:ext uri="{FF2B5EF4-FFF2-40B4-BE49-F238E27FC236}">
                <a16:creationId xmlns:a16="http://schemas.microsoft.com/office/drawing/2014/main" id="{F0A9186A-C259-48FA-B068-0215DFCDA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713" y="4114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9605" name="Object 21">
            <a:extLst>
              <a:ext uri="{FF2B5EF4-FFF2-40B4-BE49-F238E27FC236}">
                <a16:creationId xmlns:a16="http://schemas.microsoft.com/office/drawing/2014/main" id="{5C0A7E60-BD08-4FEB-84E2-8FC014D7D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57738"/>
          <a:ext cx="1609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23" imgW="825500" imgH="508000" progId="Equation.3">
                  <p:embed/>
                </p:oleObj>
              </mc:Choice>
              <mc:Fallback>
                <p:oleObj name="Equation" r:id="rId23" imgW="825500" imgH="508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57738"/>
                        <a:ext cx="16097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12">
            <a:extLst>
              <a:ext uri="{FF2B5EF4-FFF2-40B4-BE49-F238E27FC236}">
                <a16:creationId xmlns:a16="http://schemas.microsoft.com/office/drawing/2014/main" id="{054C13E9-9F81-4138-BE53-DF301905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959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0FBAA39-53A6-43CD-9737-67962A51D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3268AF-C996-4F17-A237-B1EBCF9D33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61635" name="Object 3">
            <a:extLst>
              <a:ext uri="{FF2B5EF4-FFF2-40B4-BE49-F238E27FC236}">
                <a16:creationId xmlns:a16="http://schemas.microsoft.com/office/drawing/2014/main" id="{A43CB513-A7C4-417E-868A-8EE6EFFB3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1175"/>
          <a:ext cx="7391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r:id="rId4" imgW="3530600" imgH="254000" progId="Equation.3">
                  <p:embed/>
                </p:oleObj>
              </mc:Choice>
              <mc:Fallback>
                <p:oleObj r:id="rId4" imgW="35306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1175"/>
                        <a:ext cx="7391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36" name="Object 4">
            <a:extLst>
              <a:ext uri="{FF2B5EF4-FFF2-40B4-BE49-F238E27FC236}">
                <a16:creationId xmlns:a16="http://schemas.microsoft.com/office/drawing/2014/main" id="{B373974E-635E-49FA-A710-6871D4A3C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1120775"/>
          <a:ext cx="426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r:id="rId6" imgW="2311400" imgH="241300" progId="Equation.3">
                  <p:embed/>
                </p:oleObj>
              </mc:Choice>
              <mc:Fallback>
                <p:oleObj r:id="rId6" imgW="2311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120775"/>
                        <a:ext cx="426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37" name="Object 5">
            <a:extLst>
              <a:ext uri="{FF2B5EF4-FFF2-40B4-BE49-F238E27FC236}">
                <a16:creationId xmlns:a16="http://schemas.microsoft.com/office/drawing/2014/main" id="{FD550BA5-651C-4D16-B7E1-7C556DDC9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501775"/>
          <a:ext cx="1981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r:id="rId8" imgW="901309" imgH="241195" progId="Equation.3">
                  <p:embed/>
                </p:oleObj>
              </mc:Choice>
              <mc:Fallback>
                <p:oleObj r:id="rId8" imgW="90130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01775"/>
                        <a:ext cx="1981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38" name="Object 6">
            <a:extLst>
              <a:ext uri="{FF2B5EF4-FFF2-40B4-BE49-F238E27FC236}">
                <a16:creationId xmlns:a16="http://schemas.microsoft.com/office/drawing/2014/main" id="{B4A85BFD-8A17-474B-AFD6-53BEBC4A1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1949450"/>
          <a:ext cx="641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10" imgW="291973" imgH="228501" progId="Equation.3">
                  <p:embed/>
                </p:oleObj>
              </mc:Choice>
              <mc:Fallback>
                <p:oleObj name="Equation" r:id="rId10" imgW="29197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949450"/>
                        <a:ext cx="641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CF08875D-9F5D-4895-A2B5-7203EF4D25F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57463"/>
            <a:ext cx="8077200" cy="833437"/>
            <a:chOff x="336" y="1769"/>
            <a:chExt cx="5088" cy="525"/>
          </a:xfrm>
        </p:grpSpPr>
        <p:sp>
          <p:nvSpPr>
            <p:cNvPr id="45072" name="Text Box 8">
              <a:extLst>
                <a:ext uri="{FF2B5EF4-FFF2-40B4-BE49-F238E27FC236}">
                  <a16:creationId xmlns:a16="http://schemas.microsoft.com/office/drawing/2014/main" id="{907CD594-5F74-4909-9175-02EC98FE3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76"/>
              <a:ext cx="50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Show that if        is a solution, then                                for some constant            .</a:t>
              </a:r>
            </a:p>
          </p:txBody>
        </p:sp>
        <p:graphicFrame>
          <p:nvGraphicFramePr>
            <p:cNvPr id="45073" name="Object 9">
              <a:extLst>
                <a:ext uri="{FF2B5EF4-FFF2-40B4-BE49-F238E27FC236}">
                  <a16:creationId xmlns:a16="http://schemas.microsoft.com/office/drawing/2014/main" id="{4BC99933-6AFA-4CAF-BFD2-5A3B20E91D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019"/>
            <a:ext cx="4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2" r:id="rId12" imgW="393359" imgH="215713" progId="Equation.3">
                    <p:embed/>
                  </p:oleObj>
                </mc:Choice>
                <mc:Fallback>
                  <p:oleObj r:id="rId12" imgW="393359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019"/>
                          <a:ext cx="4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>
              <a:extLst>
                <a:ext uri="{FF2B5EF4-FFF2-40B4-BE49-F238E27FC236}">
                  <a16:creationId xmlns:a16="http://schemas.microsoft.com/office/drawing/2014/main" id="{155BD2B2-A1E2-4E59-B280-71C1FA33E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769"/>
            <a:ext cx="13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3" name="Equation" r:id="rId14" imgW="1054100" imgH="254000" progId="Equation.3">
                    <p:embed/>
                  </p:oleObj>
                </mc:Choice>
                <mc:Fallback>
                  <p:oleObj name="Equation" r:id="rId14" imgW="10541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69"/>
                          <a:ext cx="133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1">
              <a:extLst>
                <a:ext uri="{FF2B5EF4-FFF2-40B4-BE49-F238E27FC236}">
                  <a16:creationId xmlns:a16="http://schemas.microsoft.com/office/drawing/2014/main" id="{299ADEF9-BB7A-4645-86F8-D612470B6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803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4" r:id="rId16" imgW="304668" imgH="228501" progId="Equation.3">
                    <p:embed/>
                  </p:oleObj>
                </mc:Choice>
                <mc:Fallback>
                  <p:oleObj r:id="rId16" imgW="30466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03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C0F0B9C8-545E-4C93-B669-C21B16CC873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82975"/>
            <a:ext cx="8077200" cy="995363"/>
            <a:chOff x="672" y="2352"/>
            <a:chExt cx="5088" cy="627"/>
          </a:xfrm>
        </p:grpSpPr>
        <p:graphicFrame>
          <p:nvGraphicFramePr>
            <p:cNvPr id="45069" name="Object 13">
              <a:extLst>
                <a:ext uri="{FF2B5EF4-FFF2-40B4-BE49-F238E27FC236}">
                  <a16:creationId xmlns:a16="http://schemas.microsoft.com/office/drawing/2014/main" id="{B565F610-0213-4A11-8A81-DE7AF50AD5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6" y="2418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5" r:id="rId18" imgW="304668" imgH="228501" progId="Equation.3">
                    <p:embed/>
                  </p:oleObj>
                </mc:Choice>
                <mc:Fallback>
                  <p:oleObj r:id="rId18" imgW="304668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2418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0" name="Text Box 14">
              <a:extLst>
                <a:ext uri="{FF2B5EF4-FFF2-40B4-BE49-F238E27FC236}">
                  <a16:creationId xmlns:a16="http://schemas.microsoft.com/office/drawing/2014/main" id="{97B32215-2873-49AA-96AF-6869574A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508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Suppose that         is a solution, and the initial condition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hold.</a:t>
              </a:r>
            </a:p>
          </p:txBody>
        </p:sp>
        <p:graphicFrame>
          <p:nvGraphicFramePr>
            <p:cNvPr id="45071" name="Object 15">
              <a:extLst>
                <a:ext uri="{FF2B5EF4-FFF2-40B4-BE49-F238E27FC236}">
                  <a16:creationId xmlns:a16="http://schemas.microsoft.com/office/drawing/2014/main" id="{F11964E9-825E-4D52-9C26-BF450C316D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667"/>
            <a:ext cx="131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6" name="Equation" r:id="rId19" imgW="952087" imgH="228501" progId="Equation.3">
                    <p:embed/>
                  </p:oleObj>
                </mc:Choice>
                <mc:Fallback>
                  <p:oleObj name="Equation" r:id="rId19" imgW="952087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667"/>
                          <a:ext cx="131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1648" name="Object 16">
            <a:extLst>
              <a:ext uri="{FF2B5EF4-FFF2-40B4-BE49-F238E27FC236}">
                <a16:creationId xmlns:a16="http://schemas.microsoft.com/office/drawing/2014/main" id="{7B8D99F5-06CE-4F31-8479-39D3068F0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02175"/>
          <a:ext cx="2678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21" imgW="1219200" imgH="457200" progId="Equation.3">
                  <p:embed/>
                </p:oleObj>
              </mc:Choice>
              <mc:Fallback>
                <p:oleObj name="Equation" r:id="rId21" imgW="1219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02175"/>
                        <a:ext cx="2678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1649" name="AutoShape 17">
            <a:extLst>
              <a:ext uri="{FF2B5EF4-FFF2-40B4-BE49-F238E27FC236}">
                <a16:creationId xmlns:a16="http://schemas.microsoft.com/office/drawing/2014/main" id="{E1425B4A-AAB2-448B-8E31-68555801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0775"/>
            <a:ext cx="12192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650" name="Object 18">
            <a:extLst>
              <a:ext uri="{FF2B5EF4-FFF2-40B4-BE49-F238E27FC236}">
                <a16:creationId xmlns:a16="http://schemas.microsoft.com/office/drawing/2014/main" id="{F6652246-3F51-4E3D-AB23-08B846686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244975"/>
          <a:ext cx="17526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23" imgW="914400" imgH="889000" progId="Equation.3">
                  <p:embed/>
                </p:oleObj>
              </mc:Choice>
              <mc:Fallback>
                <p:oleObj name="Equation" r:id="rId23" imgW="914400" imgH="889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44975"/>
                        <a:ext cx="17526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>
            <a:extLst>
              <a:ext uri="{FF2B5EF4-FFF2-40B4-BE49-F238E27FC236}">
                <a16:creationId xmlns:a16="http://schemas.microsoft.com/office/drawing/2014/main" id="{FBBCC536-0380-4C0F-BE3C-42582196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6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6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6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681906C7-0472-4DFE-8953-5AF4C3673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7F0E79-B04A-4122-B853-00A8820CF0A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5731" name="Text Box 3">
            <a:extLst>
              <a:ext uri="{FF2B5EF4-FFF2-40B4-BE49-F238E27FC236}">
                <a16:creationId xmlns:a16="http://schemas.microsoft.com/office/drawing/2014/main" id="{D770758F-83EB-4771-A6EF-0F695CF1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921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an explicit formula for the fibonacci numbers.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65732" name="Text Box 4">
            <a:extLst>
              <a:ext uri="{FF2B5EF4-FFF2-40B4-BE49-F238E27FC236}">
                <a16:creationId xmlns:a16="http://schemas.microsoft.com/office/drawing/2014/main" id="{ECB80206-39E2-4EE0-BE76-F0F9D3C2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8229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n-2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0,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1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6DFE760-F29D-48EC-B005-E7BC7C0571E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60575"/>
            <a:ext cx="8229600" cy="457200"/>
            <a:chOff x="384" y="1680"/>
            <a:chExt cx="5184" cy="288"/>
          </a:xfrm>
        </p:grpSpPr>
        <p:sp>
          <p:nvSpPr>
            <p:cNvPr id="47122" name="Text Box 6">
              <a:extLst>
                <a:ext uri="{FF2B5EF4-FFF2-40B4-BE49-F238E27FC236}">
                  <a16:creationId xmlns:a16="http://schemas.microsoft.com/office/drawing/2014/main" id="{D5C0FD0B-85A7-4073-961B-42051D23E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 Determine the characteristic equation: </a:t>
              </a:r>
            </a:p>
          </p:txBody>
        </p:sp>
        <p:graphicFrame>
          <p:nvGraphicFramePr>
            <p:cNvPr id="47123" name="Object 7">
              <a:extLst>
                <a:ext uri="{FF2B5EF4-FFF2-40B4-BE49-F238E27FC236}">
                  <a16:creationId xmlns:a16="http://schemas.microsoft.com/office/drawing/2014/main" id="{D55E9F2A-800C-4632-AC3A-2065AC7DE2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3" y="1707"/>
            <a:ext cx="96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" name="Equation" r:id="rId5" imgW="825500" imgH="203200" progId="Equation.3">
                    <p:embed/>
                  </p:oleObj>
                </mc:Choice>
                <mc:Fallback>
                  <p:oleObj name="Equation" r:id="rId5" imgW="8255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1707"/>
                          <a:ext cx="96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A513E2B-9A70-493E-AAFC-B651EA426DF0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2441575"/>
            <a:ext cx="8229600" cy="771525"/>
            <a:chOff x="384" y="2016"/>
            <a:chExt cx="5184" cy="486"/>
          </a:xfrm>
        </p:grpSpPr>
        <p:sp>
          <p:nvSpPr>
            <p:cNvPr id="47120" name="Text Box 9">
              <a:extLst>
                <a:ext uri="{FF2B5EF4-FFF2-40B4-BE49-F238E27FC236}">
                  <a16:creationId xmlns:a16="http://schemas.microsoft.com/office/drawing/2014/main" id="{8DF74786-9003-4D34-80F3-13642CB5A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1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Find its roots: </a:t>
              </a:r>
            </a:p>
          </p:txBody>
        </p:sp>
        <p:graphicFrame>
          <p:nvGraphicFramePr>
            <p:cNvPr id="47121" name="Object 10">
              <a:extLst>
                <a:ext uri="{FF2B5EF4-FFF2-40B4-BE49-F238E27FC236}">
                  <a16:creationId xmlns:a16="http://schemas.microsoft.com/office/drawing/2014/main" id="{95F15C83-64A9-4880-97A5-80142C0137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016"/>
            <a:ext cx="159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" r:id="rId7" imgW="1409088" imgH="431613" progId="Equation.3">
                    <p:embed/>
                  </p:oleObj>
                </mc:Choice>
                <mc:Fallback>
                  <p:oleObj r:id="rId7" imgW="1409088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016"/>
                          <a:ext cx="159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5739" name="Text Box 11">
            <a:extLst>
              <a:ext uri="{FF2B5EF4-FFF2-40B4-BE49-F238E27FC236}">
                <a16:creationId xmlns:a16="http://schemas.microsoft.com/office/drawing/2014/main" id="{6F597347-2226-4EFE-BEBA-0B416698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369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Obtain the general solution: </a:t>
            </a:r>
          </a:p>
        </p:txBody>
      </p:sp>
      <p:graphicFrame>
        <p:nvGraphicFramePr>
          <p:cNvPr id="1865740" name="Object 12">
            <a:extLst>
              <a:ext uri="{FF2B5EF4-FFF2-40B4-BE49-F238E27FC236}">
                <a16:creationId xmlns:a16="http://schemas.microsoft.com/office/drawing/2014/main" id="{F325DB72-7374-4605-8204-AE758C15E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3660775"/>
          <a:ext cx="50831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9" imgW="3098800" imgH="431800" progId="Equation.3">
                  <p:embed/>
                </p:oleObj>
              </mc:Choice>
              <mc:Fallback>
                <p:oleObj name="Equation" r:id="rId9" imgW="3098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660775"/>
                        <a:ext cx="50831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3E7A0EB4-9C78-4E46-AB1B-4190F54D49C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65625"/>
            <a:ext cx="8229600" cy="690563"/>
            <a:chOff x="384" y="3219"/>
            <a:chExt cx="5184" cy="435"/>
          </a:xfrm>
        </p:grpSpPr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F7B7DEA2-7F20-488E-B428-9F13D6242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Dtermine            : </a:t>
              </a:r>
            </a:p>
          </p:txBody>
        </p:sp>
        <p:graphicFrame>
          <p:nvGraphicFramePr>
            <p:cNvPr id="47118" name="Object 15">
              <a:extLst>
                <a:ext uri="{FF2B5EF4-FFF2-40B4-BE49-F238E27FC236}">
                  <a16:creationId xmlns:a16="http://schemas.microsoft.com/office/drawing/2014/main" id="{87715421-F61E-4A41-AFCC-99BCBD15CF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9" y="3276"/>
            <a:ext cx="4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9" r:id="rId11" imgW="393359" imgH="215713" progId="Equation.3">
                    <p:embed/>
                  </p:oleObj>
                </mc:Choice>
                <mc:Fallback>
                  <p:oleObj r:id="rId11" imgW="393359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3276"/>
                          <a:ext cx="4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6">
              <a:extLst>
                <a:ext uri="{FF2B5EF4-FFF2-40B4-BE49-F238E27FC236}">
                  <a16:creationId xmlns:a16="http://schemas.microsoft.com/office/drawing/2014/main" id="{5923EC49-6690-42C5-BF3A-3E91935082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219"/>
            <a:ext cx="1296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0" r:id="rId13" imgW="1244600" imgH="419100" progId="Equation.3">
                    <p:embed/>
                  </p:oleObj>
                </mc:Choice>
                <mc:Fallback>
                  <p:oleObj r:id="rId13" imgW="12446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219"/>
                          <a:ext cx="1296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5745" name="Text Box 17">
            <a:extLst>
              <a:ext uri="{FF2B5EF4-FFF2-40B4-BE49-F238E27FC236}">
                <a16:creationId xmlns:a16="http://schemas.microsoft.com/office/drawing/2014/main" id="{B002B97D-6438-49EA-B69C-9F6F5B30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418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Consequently,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fibonacci numbers are given by</a:t>
            </a:r>
          </a:p>
        </p:txBody>
      </p:sp>
      <p:graphicFrame>
        <p:nvGraphicFramePr>
          <p:cNvPr id="1865746" name="Object 18">
            <a:extLst>
              <a:ext uri="{FF2B5EF4-FFF2-40B4-BE49-F238E27FC236}">
                <a16:creationId xmlns:a16="http://schemas.microsoft.com/office/drawing/2014/main" id="{95D8FAE1-4318-4BFB-9802-6F30D35B6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348288"/>
          <a:ext cx="3505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r:id="rId15" imgW="2057400" imgH="457200" progId="Equation.3">
                  <p:embed/>
                </p:oleObj>
              </mc:Choice>
              <mc:Fallback>
                <p:oleObj r:id="rId15" imgW="20574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48288"/>
                        <a:ext cx="35052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2">
            <a:extLst>
              <a:ext uri="{FF2B5EF4-FFF2-40B4-BE49-F238E27FC236}">
                <a16:creationId xmlns:a16="http://schemas.microsoft.com/office/drawing/2014/main" id="{915C5E89-DF4A-4926-914F-99E9A73C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09538"/>
            <a:ext cx="464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5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6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731" grpId="0" build="p" autoUpdateAnimBg="0" advAuto="0"/>
      <p:bldP spid="1865732" grpId="0" build="p" autoUpdateAnimBg="0"/>
      <p:bldP spid="1865739" grpId="0" build="p" autoUpdateAnimBg="0"/>
      <p:bldP spid="186574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BC6FCD06-3F83-4BE9-8488-C71041AB2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A4B1734-5B93-484B-815E-C7EB80AB7C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B56DB32F-62E3-4615-8DF1-BEA3F6E439A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2000"/>
            <a:ext cx="8305800" cy="2133600"/>
            <a:chOff x="288" y="480"/>
            <a:chExt cx="5232" cy="1344"/>
          </a:xfrm>
        </p:grpSpPr>
        <p:sp>
          <p:nvSpPr>
            <p:cNvPr id="49158" name="AutoShape 4">
              <a:extLst>
                <a:ext uri="{FF2B5EF4-FFF2-40B4-BE49-F238E27FC236}">
                  <a16:creationId xmlns:a16="http://schemas.microsoft.com/office/drawing/2014/main" id="{94BC7A7E-F614-4CA9-A905-B128B56C0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523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2】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be real numbers with c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0.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Suppose that                              has only one root          .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sequence         is a solution of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if and only if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               , where           are constants. </a:t>
              </a:r>
            </a:p>
          </p:txBody>
        </p:sp>
        <p:graphicFrame>
          <p:nvGraphicFramePr>
            <p:cNvPr id="49159" name="Object 5">
              <a:extLst>
                <a:ext uri="{FF2B5EF4-FFF2-40B4-BE49-F238E27FC236}">
                  <a16:creationId xmlns:a16="http://schemas.microsoft.com/office/drawing/2014/main" id="{D7F90657-4D17-4968-B3C9-0548875FA1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4" y="546"/>
            <a:ext cx="4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0" r:id="rId5" imgW="330057" imgH="215806" progId="Equation.3">
                    <p:embed/>
                  </p:oleObj>
                </mc:Choice>
                <mc:Fallback>
                  <p:oleObj r:id="rId5" imgW="330057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546"/>
                          <a:ext cx="4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6">
              <a:extLst>
                <a:ext uri="{FF2B5EF4-FFF2-40B4-BE49-F238E27FC236}">
                  <a16:creationId xmlns:a16="http://schemas.microsoft.com/office/drawing/2014/main" id="{B8F740D2-5C27-402C-9968-631363110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2" y="798"/>
            <a:ext cx="1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1" r:id="rId7" imgW="1016000" imgH="228600" progId="Equation.3">
                    <p:embed/>
                  </p:oleObj>
                </mc:Choice>
                <mc:Fallback>
                  <p:oleObj r:id="rId7" imgW="1016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798"/>
                          <a:ext cx="12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7">
              <a:extLst>
                <a:ext uri="{FF2B5EF4-FFF2-40B4-BE49-F238E27FC236}">
                  <a16:creationId xmlns:a16="http://schemas.microsoft.com/office/drawing/2014/main" id="{6BCE4F1C-918F-430D-8DF1-2F308CFABA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808"/>
            <a:ext cx="1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2" name="Equation" r:id="rId9" imgW="139700" imgH="228600" progId="Equation.3">
                    <p:embed/>
                  </p:oleObj>
                </mc:Choice>
                <mc:Fallback>
                  <p:oleObj name="Equation" r:id="rId9" imgW="1397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808"/>
                          <a:ext cx="18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8">
              <a:extLst>
                <a:ext uri="{FF2B5EF4-FFF2-40B4-BE49-F238E27FC236}">
                  <a16:creationId xmlns:a16="http://schemas.microsoft.com/office/drawing/2014/main" id="{C905D5CE-743A-4C75-8C0B-C085B0DA5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032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3" r:id="rId11" imgW="304668" imgH="228501" progId="Equation.3">
                    <p:embed/>
                  </p:oleObj>
                </mc:Choice>
                <mc:Fallback>
                  <p:oleObj r:id="rId11" imgW="30466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32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9">
              <a:extLst>
                <a:ext uri="{FF2B5EF4-FFF2-40B4-BE49-F238E27FC236}">
                  <a16:creationId xmlns:a16="http://schemas.microsoft.com/office/drawing/2014/main" id="{AEE8F32B-327C-491A-AEA2-9DD58D653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230"/>
            <a:ext cx="147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4" r:id="rId13" imgW="1168400" imgH="228600" progId="Equation.3">
                    <p:embed/>
                  </p:oleObj>
                </mc:Choice>
                <mc:Fallback>
                  <p:oleObj r:id="rId13" imgW="1168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30"/>
                          <a:ext cx="147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0">
              <a:extLst>
                <a:ext uri="{FF2B5EF4-FFF2-40B4-BE49-F238E27FC236}">
                  <a16:creationId xmlns:a16="http://schemas.microsoft.com/office/drawing/2014/main" id="{5B41B15D-B1E5-4531-9E98-B17E8DB23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461"/>
            <a:ext cx="27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" name="Equation" r:id="rId15" imgW="2159000" imgH="254000" progId="Equation.3">
                    <p:embed/>
                  </p:oleObj>
                </mc:Choice>
                <mc:Fallback>
                  <p:oleObj name="Equation" r:id="rId15" imgW="21590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61"/>
                          <a:ext cx="273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11">
              <a:extLst>
                <a:ext uri="{FF2B5EF4-FFF2-40B4-BE49-F238E27FC236}">
                  <a16:creationId xmlns:a16="http://schemas.microsoft.com/office/drawing/2014/main" id="{29F4D1BF-3275-41C6-9FB2-F8686B679B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1488"/>
            <a:ext cx="46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" name="Equation" r:id="rId17" imgW="380835" imgH="215806" progId="Equation.3">
                    <p:embed/>
                  </p:oleObj>
                </mc:Choice>
                <mc:Fallback>
                  <p:oleObj name="Equation" r:id="rId17" imgW="380835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1488"/>
                          <a:ext cx="46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7788" name="Text Box 12">
            <a:extLst>
              <a:ext uri="{FF2B5EF4-FFF2-40B4-BE49-F238E27FC236}">
                <a16:creationId xmlns:a16="http://schemas.microsoft.com/office/drawing/2014/main" id="{2684DCA0-3746-4AEF-932F-5A26A24E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80772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Omitted.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7" name="Text Box 12">
            <a:extLst>
              <a:ext uri="{FF2B5EF4-FFF2-40B4-BE49-F238E27FC236}">
                <a16:creationId xmlns:a16="http://schemas.microsoft.com/office/drawing/2014/main" id="{D9851F38-865E-4F0D-9742-E9784B9E1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67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67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8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7B3FE98-C4B0-43E8-9075-F3B1427AA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11E80F5-6E14-4D66-8714-FE76AC7FF3A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7D194C1-F76F-45F5-8730-A7ACD846EFA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51221" name="Text Box 4">
              <a:extLst>
                <a:ext uri="{FF2B5EF4-FFF2-40B4-BE49-F238E27FC236}">
                  <a16:creationId xmlns:a16="http://schemas.microsoft.com/office/drawing/2014/main" id="{4BA58E34-3630-45AC-BCE7-2FC349884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1222" name="Object 5">
              <a:extLst>
                <a:ext uri="{FF2B5EF4-FFF2-40B4-BE49-F238E27FC236}">
                  <a16:creationId xmlns:a16="http://schemas.microsoft.com/office/drawing/2014/main" id="{EAD541F3-B24A-431E-88EB-DA354DC1E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480"/>
            <a:ext cx="21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5" r:id="rId5" imgW="1778000" imgH="228600" progId="Equation.3">
                    <p:embed/>
                  </p:oleObj>
                </mc:Choice>
                <mc:Fallback>
                  <p:oleObj r:id="rId5" imgW="1778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0"/>
                          <a:ext cx="219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9833" name="Text Box 9">
            <a:extLst>
              <a:ext uri="{FF2B5EF4-FFF2-40B4-BE49-F238E27FC236}">
                <a16:creationId xmlns:a16="http://schemas.microsoft.com/office/drawing/2014/main" id="{01E11DB1-A8C8-4967-AD1B-BB1F479C7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E122D8C2-5C44-4122-96E2-D8F62BA20C9B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2060575"/>
            <a:ext cx="8229600" cy="457200"/>
            <a:chOff x="471" y="1344"/>
            <a:chExt cx="5184" cy="288"/>
          </a:xfrm>
        </p:grpSpPr>
        <p:sp>
          <p:nvSpPr>
            <p:cNvPr id="51219" name="Text Box 11">
              <a:extLst>
                <a:ext uri="{FF2B5EF4-FFF2-40B4-BE49-F238E27FC236}">
                  <a16:creationId xmlns:a16="http://schemas.microsoft.com/office/drawing/2014/main" id="{9FF39F7E-C948-484A-B8A6-2027C8BD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3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 Determine the characteristic equation: </a:t>
              </a:r>
            </a:p>
          </p:txBody>
        </p:sp>
        <p:graphicFrame>
          <p:nvGraphicFramePr>
            <p:cNvPr id="51220" name="Object 12">
              <a:extLst>
                <a:ext uri="{FF2B5EF4-FFF2-40B4-BE49-F238E27FC236}">
                  <a16:creationId xmlns:a16="http://schemas.microsoft.com/office/drawing/2014/main" id="{B8667AA5-A724-4629-819B-BD3D274182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5" y="1374"/>
            <a:ext cx="76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6" r:id="rId7" imgW="723586" imgH="228501" progId="Equation.3">
                    <p:embed/>
                  </p:oleObj>
                </mc:Choice>
                <mc:Fallback>
                  <p:oleObj r:id="rId7" imgW="723586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374"/>
                          <a:ext cx="76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F9B23EEF-D6D3-41A4-B031-A5ACFE7C409B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2608263"/>
            <a:ext cx="8229600" cy="474662"/>
            <a:chOff x="471" y="1344"/>
            <a:chExt cx="5184" cy="299"/>
          </a:xfrm>
        </p:grpSpPr>
        <p:sp>
          <p:nvSpPr>
            <p:cNvPr id="51217" name="Text Box 14">
              <a:extLst>
                <a:ext uri="{FF2B5EF4-FFF2-40B4-BE49-F238E27FC236}">
                  <a16:creationId xmlns:a16="http://schemas.microsoft.com/office/drawing/2014/main" id="{F58F68C0-A7F3-43E5-A9EE-E8C4F3E6A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3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Find its roots : </a:t>
              </a:r>
            </a:p>
          </p:txBody>
        </p:sp>
        <p:graphicFrame>
          <p:nvGraphicFramePr>
            <p:cNvPr id="51218" name="Object 15">
              <a:extLst>
                <a:ext uri="{FF2B5EF4-FFF2-40B4-BE49-F238E27FC236}">
                  <a16:creationId xmlns:a16="http://schemas.microsoft.com/office/drawing/2014/main" id="{5F18AD1F-57CC-415B-85A8-CA4B138EE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371"/>
            <a:ext cx="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7" r:id="rId9" imgW="660113" imgH="215806" progId="Equation.3">
                    <p:embed/>
                  </p:oleObj>
                </mc:Choice>
                <mc:Fallback>
                  <p:oleObj r:id="rId9" imgW="660113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371"/>
                          <a:ext cx="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D6496146-5F23-49EC-8DC0-19F24E3CA23B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3068638"/>
            <a:ext cx="8229600" cy="457200"/>
            <a:chOff x="471" y="1989"/>
            <a:chExt cx="5184" cy="288"/>
          </a:xfrm>
        </p:grpSpPr>
        <p:sp>
          <p:nvSpPr>
            <p:cNvPr id="51215" name="Text Box 17">
              <a:extLst>
                <a:ext uri="{FF2B5EF4-FFF2-40B4-BE49-F238E27FC236}">
                  <a16:creationId xmlns:a16="http://schemas.microsoft.com/office/drawing/2014/main" id="{E748C1DE-71CB-4EEE-A341-499915BE9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989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(3) Compute the general solution: </a:t>
              </a:r>
            </a:p>
          </p:txBody>
        </p:sp>
        <p:graphicFrame>
          <p:nvGraphicFramePr>
            <p:cNvPr id="51216" name="Object 18">
              <a:extLst>
                <a:ext uri="{FF2B5EF4-FFF2-40B4-BE49-F238E27FC236}">
                  <a16:creationId xmlns:a16="http://schemas.microsoft.com/office/drawing/2014/main" id="{C13BD8F6-F0F0-4BDC-B559-2ED0A60B5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998"/>
            <a:ext cx="12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8" r:id="rId11" imgW="1104900" imgH="241300" progId="Equation.3">
                    <p:embed/>
                  </p:oleObj>
                </mc:Choice>
                <mc:Fallback>
                  <p:oleObj r:id="rId11" imgW="11049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98"/>
                          <a:ext cx="12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AA13AB4F-B823-4B62-AA71-54D0B202053A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3511550"/>
            <a:ext cx="8229600" cy="776288"/>
            <a:chOff x="471" y="1248"/>
            <a:chExt cx="5184" cy="489"/>
          </a:xfrm>
        </p:grpSpPr>
        <p:sp>
          <p:nvSpPr>
            <p:cNvPr id="51213" name="Text Box 20">
              <a:extLst>
                <a:ext uri="{FF2B5EF4-FFF2-40B4-BE49-F238E27FC236}">
                  <a16:creationId xmlns:a16="http://schemas.microsoft.com/office/drawing/2014/main" id="{ADE365A0-CA1D-4BB6-9F8C-4D717ECC5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3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Solve for coefficients : </a:t>
              </a:r>
            </a:p>
          </p:txBody>
        </p:sp>
        <p:graphicFrame>
          <p:nvGraphicFramePr>
            <p:cNvPr id="51214" name="Object 21">
              <a:extLst>
                <a:ext uri="{FF2B5EF4-FFF2-40B4-BE49-F238E27FC236}">
                  <a16:creationId xmlns:a16="http://schemas.microsoft.com/office/drawing/2014/main" id="{3335D91A-0BAF-41DA-8E45-E4DADD36A5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248"/>
            <a:ext cx="1344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9" r:id="rId13" imgW="1333500" imgH="482600" progId="Equation.3">
                    <p:embed/>
                  </p:oleObj>
                </mc:Choice>
                <mc:Fallback>
                  <p:oleObj r:id="rId13" imgW="1333500" imgH="482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344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940D0EBF-4500-445E-8E0A-70888B1D875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438650"/>
            <a:ext cx="8229600" cy="687388"/>
            <a:chOff x="576" y="3167"/>
            <a:chExt cx="5184" cy="433"/>
          </a:xfrm>
        </p:grpSpPr>
        <p:sp>
          <p:nvSpPr>
            <p:cNvPr id="51211" name="Text Box 23">
              <a:extLst>
                <a:ext uri="{FF2B5EF4-FFF2-40B4-BE49-F238E27FC236}">
                  <a16:creationId xmlns:a16="http://schemas.microsoft.com/office/drawing/2014/main" id="{35CFBA96-A8EC-42C6-AC77-14EA9F7CE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16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Consequently, 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212" name="Object 24">
              <a:extLst>
                <a:ext uri="{FF2B5EF4-FFF2-40B4-BE49-F238E27FC236}">
                  <a16:creationId xmlns:a16="http://schemas.microsoft.com/office/drawing/2014/main" id="{E4DCFA66-20B4-4467-9B56-7C6B352C01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167"/>
            <a:ext cx="1056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0" r:id="rId15" imgW="952087" imgH="393529" progId="Equation.3">
                    <p:embed/>
                  </p:oleObj>
                </mc:Choice>
                <mc:Fallback>
                  <p:oleObj r:id="rId15" imgW="952087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7"/>
                          <a:ext cx="1056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0" name="Text Box 12">
            <a:extLst>
              <a:ext uri="{FF2B5EF4-FFF2-40B4-BE49-F238E27FC236}">
                <a16:creationId xmlns:a16="http://schemas.microsoft.com/office/drawing/2014/main" id="{E903B2AC-120F-4057-87DB-E4EF7FEBB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8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49078BF5-8B19-4D51-80A4-F63DAB094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760142-F905-4F53-A104-0532A0607F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544DD0D-D2AB-4DEB-83C7-6B5B72F0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BE5DE472-96C2-46A2-A50B-7B6B305F83F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85800"/>
            <a:ext cx="8305800" cy="2514600"/>
            <a:chOff x="288" y="480"/>
            <a:chExt cx="5232" cy="1584"/>
          </a:xfrm>
        </p:grpSpPr>
        <p:sp>
          <p:nvSpPr>
            <p:cNvPr id="53257" name="AutoShape 5">
              <a:extLst>
                <a:ext uri="{FF2B5EF4-FFF2-40B4-BE49-F238E27FC236}">
                  <a16:creationId xmlns:a16="http://schemas.microsoft.com/office/drawing/2014/main" id="{4A3AB1AD-1A8D-41EA-8F09-99407E8A6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5232" cy="158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          be real numbers. Suppose that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the characteristic equation                                         has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k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distinct roots                   . Then a sequence         is a solution of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if and only if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for                      where                          are constants. </a:t>
              </a:r>
            </a:p>
          </p:txBody>
        </p:sp>
        <p:graphicFrame>
          <p:nvGraphicFramePr>
            <p:cNvPr id="53258" name="Object 6">
              <a:extLst>
                <a:ext uri="{FF2B5EF4-FFF2-40B4-BE49-F238E27FC236}">
                  <a16:creationId xmlns:a16="http://schemas.microsoft.com/office/drawing/2014/main" id="{74165A01-50EE-4BAE-9B19-0A77942B3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816"/>
            <a:ext cx="168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4" name="Equation" r:id="rId4" imgW="1371600" imgH="241300" progId="Equation.3">
                    <p:embed/>
                  </p:oleObj>
                </mc:Choice>
                <mc:Fallback>
                  <p:oleObj name="Equation" r:id="rId4" imgW="1371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16"/>
                          <a:ext cx="168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7">
              <a:extLst>
                <a:ext uri="{FF2B5EF4-FFF2-40B4-BE49-F238E27FC236}">
                  <a16:creationId xmlns:a16="http://schemas.microsoft.com/office/drawing/2014/main" id="{D47D8DC2-74C0-485B-BF20-7F1C0548D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020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5" r:id="rId6" imgW="304668" imgH="228501" progId="Equation.3">
                    <p:embed/>
                  </p:oleObj>
                </mc:Choice>
                <mc:Fallback>
                  <p:oleObj r:id="rId6" imgW="30466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20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0" name="Object 8">
              <a:extLst>
                <a:ext uri="{FF2B5EF4-FFF2-40B4-BE49-F238E27FC236}">
                  <a16:creationId xmlns:a16="http://schemas.microsoft.com/office/drawing/2014/main" id="{69CE0118-70F9-4FF8-AB57-F1DB40637A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546"/>
            <a:ext cx="9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6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46"/>
                          <a:ext cx="90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1" name="Object 9">
              <a:extLst>
                <a:ext uri="{FF2B5EF4-FFF2-40B4-BE49-F238E27FC236}">
                  <a16:creationId xmlns:a16="http://schemas.microsoft.com/office/drawing/2014/main" id="{C901CF4F-748B-499E-B9E1-D75B2F6AE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8" y="1014"/>
            <a:ext cx="84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7" name="Equation" r:id="rId10" imgW="660400" imgH="228600" progId="Equation.3">
                    <p:embed/>
                  </p:oleObj>
                </mc:Choice>
                <mc:Fallback>
                  <p:oleObj name="Equation" r:id="rId10" imgW="660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014"/>
                          <a:ext cx="84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2" name="Object 10">
              <a:extLst>
                <a:ext uri="{FF2B5EF4-FFF2-40B4-BE49-F238E27FC236}">
                  <a16:creationId xmlns:a16="http://schemas.microsoft.com/office/drawing/2014/main" id="{C3283272-5778-43AE-9280-E97EE5E80F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248"/>
            <a:ext cx="24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8" r:id="rId12" imgW="1981200" imgH="228600" progId="Equation.3">
                    <p:embed/>
                  </p:oleObj>
                </mc:Choice>
                <mc:Fallback>
                  <p:oleObj r:id="rId12" imgW="1981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48"/>
                          <a:ext cx="24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3" name="Object 11">
              <a:extLst>
                <a:ext uri="{FF2B5EF4-FFF2-40B4-BE49-F238E27FC236}">
                  <a16:creationId xmlns:a16="http://schemas.microsoft.com/office/drawing/2014/main" id="{5BABFD0B-4378-414D-85D9-2E7FADBCE3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488"/>
            <a:ext cx="22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9" r:id="rId14" imgW="1841500" imgH="254000" progId="Equation.3">
                    <p:embed/>
                  </p:oleObj>
                </mc:Choice>
                <mc:Fallback>
                  <p:oleObj r:id="rId14" imgW="1841500" imgH="254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88"/>
                          <a:ext cx="225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12">
              <a:extLst>
                <a:ext uri="{FF2B5EF4-FFF2-40B4-BE49-F238E27FC236}">
                  <a16:creationId xmlns:a16="http://schemas.microsoft.com/office/drawing/2014/main" id="{BF7C5A57-7CB9-48C5-8828-F0F256302B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67"/>
            <a:ext cx="93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0" name="Equation" r:id="rId16" imgW="736600" imgH="203200" progId="Equation.3">
                    <p:embed/>
                  </p:oleObj>
                </mc:Choice>
                <mc:Fallback>
                  <p:oleObj name="Equation" r:id="rId16" imgW="7366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67"/>
                          <a:ext cx="93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5" name="Object 13">
              <a:extLst>
                <a:ext uri="{FF2B5EF4-FFF2-40B4-BE49-F238E27FC236}">
                  <a16:creationId xmlns:a16="http://schemas.microsoft.com/office/drawing/2014/main" id="{A1E09385-9B28-4F28-9817-5BF4DBDF9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728"/>
            <a:ext cx="9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1" name="Equation" r:id="rId18" imgW="800100" imgH="228600" progId="Equation.3">
                    <p:embed/>
                  </p:oleObj>
                </mc:Choice>
                <mc:Fallback>
                  <p:oleObj name="Equation" r:id="rId18" imgW="8001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98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833557-C40A-4211-90E4-C6BE9E27303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33800"/>
            <a:ext cx="8229600" cy="822325"/>
            <a:chOff x="624" y="3024"/>
            <a:chExt cx="5184" cy="518"/>
          </a:xfrm>
        </p:grpSpPr>
        <p:sp>
          <p:nvSpPr>
            <p:cNvPr id="53255" name="Text Box 15">
              <a:extLst>
                <a:ext uri="{FF2B5EF4-FFF2-40B4-BE49-F238E27FC236}">
                  <a16:creationId xmlns:a16="http://schemas.microsoft.com/office/drawing/2014/main" id="{518D0E30-09E9-437B-B0D3-46B29D9C9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24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coefficients                       are found by enforcing the initial conditions </a:t>
              </a:r>
            </a:p>
          </p:txBody>
        </p:sp>
        <p:graphicFrame>
          <p:nvGraphicFramePr>
            <p:cNvPr id="53256" name="Object 16">
              <a:extLst>
                <a:ext uri="{FF2B5EF4-FFF2-40B4-BE49-F238E27FC236}">
                  <a16:creationId xmlns:a16="http://schemas.microsoft.com/office/drawing/2014/main" id="{84861F04-3EAF-488B-8557-3AEBBE8BC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" y="3036"/>
            <a:ext cx="9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r:id="rId20" imgW="812447" imgH="228501" progId="Equation.3">
                    <p:embed/>
                  </p:oleObj>
                </mc:Choice>
                <mc:Fallback>
                  <p:oleObj r:id="rId20" imgW="812447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3036"/>
                          <a:ext cx="9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4" name="Text Box 12">
            <a:extLst>
              <a:ext uri="{FF2B5EF4-FFF2-40B4-BE49-F238E27FC236}">
                <a16:creationId xmlns:a16="http://schemas.microsoft.com/office/drawing/2014/main" id="{E962A330-715B-450D-A8D0-8801723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AF092E8C-E3D1-4C72-929A-270C5C95E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F6B5A9-F30A-446A-94BD-94A3F9E6576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5299" name="Group 19">
            <a:extLst>
              <a:ext uri="{FF2B5EF4-FFF2-40B4-BE49-F238E27FC236}">
                <a16:creationId xmlns:a16="http://schemas.microsoft.com/office/drawing/2014/main" id="{4BCA0D7F-30F6-4249-BEBF-4A5EC6A9D07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87375"/>
            <a:ext cx="8439150" cy="885825"/>
            <a:chOff x="240" y="552"/>
            <a:chExt cx="5316" cy="558"/>
          </a:xfrm>
        </p:grpSpPr>
        <p:sp>
          <p:nvSpPr>
            <p:cNvPr id="55314" name="Text Box 4">
              <a:extLst>
                <a:ext uri="{FF2B5EF4-FFF2-40B4-BE49-F238E27FC236}">
                  <a16:creationId xmlns:a16="http://schemas.microsoft.com/office/drawing/2014/main" id="{9452395F-B9A9-4786-AE8B-6492AF36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52"/>
              <a:ext cx="5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What is the solution of the recurrence relation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55315" name="Object 5">
              <a:extLst>
                <a:ext uri="{FF2B5EF4-FFF2-40B4-BE49-F238E27FC236}">
                  <a16:creationId xmlns:a16="http://schemas.microsoft.com/office/drawing/2014/main" id="{B590E368-4F4D-4BE6-B225-A50E75F16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799"/>
            <a:ext cx="158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6" name="公式" r:id="rId5" imgW="1168400" imgH="228600" progId="Equation.3">
                    <p:embed/>
                  </p:oleObj>
                </mc:Choice>
                <mc:Fallback>
                  <p:oleObj name="公式" r:id="rId5" imgW="11684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799"/>
                          <a:ext cx="158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686" name="Text Box 6">
            <a:extLst>
              <a:ext uri="{FF2B5EF4-FFF2-40B4-BE49-F238E27FC236}">
                <a16:creationId xmlns:a16="http://schemas.microsoft.com/office/drawing/2014/main" id="{0B0E075D-4AB1-4357-9F19-1610379C1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412875"/>
            <a:ext cx="8229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Characteristic equation of the recurrence relation is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3=0 .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B13EA3CE-38F7-4223-B186-6C4894C8A8A5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2708275"/>
            <a:ext cx="8229600" cy="457200"/>
            <a:chOff x="288" y="1824"/>
            <a:chExt cx="5184" cy="288"/>
          </a:xfrm>
        </p:grpSpPr>
        <p:sp>
          <p:nvSpPr>
            <p:cNvPr id="55312" name="Text Box 8">
              <a:extLst>
                <a:ext uri="{FF2B5EF4-FFF2-40B4-BE49-F238E27FC236}">
                  <a16:creationId xmlns:a16="http://schemas.microsoft.com/office/drawing/2014/main" id="{8FE22A58-00BE-4DB9-A871-A748DCCA4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2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Find the root of the characteristic equation: </a:t>
              </a:r>
            </a:p>
          </p:txBody>
        </p:sp>
        <p:graphicFrame>
          <p:nvGraphicFramePr>
            <p:cNvPr id="55313" name="Object 9">
              <a:extLst>
                <a:ext uri="{FF2B5EF4-FFF2-40B4-BE49-F238E27FC236}">
                  <a16:creationId xmlns:a16="http://schemas.microsoft.com/office/drawing/2014/main" id="{01786390-62B8-41BC-BB8B-00BAE05A6E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824"/>
            <a:ext cx="4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7" r:id="rId7" imgW="368140" imgH="215806" progId="Equation.3">
                    <p:embed/>
                  </p:oleObj>
                </mc:Choice>
                <mc:Fallback>
                  <p:oleObj r:id="rId7" imgW="368140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24"/>
                          <a:ext cx="4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9B965BAC-BE5D-4DA1-969D-9C0B6104BF94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394075"/>
            <a:ext cx="8229600" cy="477838"/>
            <a:chOff x="288" y="2256"/>
            <a:chExt cx="5184" cy="301"/>
          </a:xfrm>
        </p:grpSpPr>
        <p:sp>
          <p:nvSpPr>
            <p:cNvPr id="55310" name="Text Box 11">
              <a:extLst>
                <a:ext uri="{FF2B5EF4-FFF2-40B4-BE49-F238E27FC236}">
                  <a16:creationId xmlns:a16="http://schemas.microsoft.com/office/drawing/2014/main" id="{9225AE6F-DEB2-406B-9404-012FD3D58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56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(3) Compute the general solution: </a:t>
              </a:r>
            </a:p>
          </p:txBody>
        </p:sp>
        <p:graphicFrame>
          <p:nvGraphicFramePr>
            <p:cNvPr id="55311" name="Object 12">
              <a:extLst>
                <a:ext uri="{FF2B5EF4-FFF2-40B4-BE49-F238E27FC236}">
                  <a16:creationId xmlns:a16="http://schemas.microsoft.com/office/drawing/2014/main" id="{DBCB3A56-28AE-49C2-8266-7A6808F85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262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r:id="rId9" imgW="545863" imgH="241195" progId="Equation.3">
                    <p:embed/>
                  </p:oleObj>
                </mc:Choice>
                <mc:Fallback>
                  <p:oleObj r:id="rId9" imgW="545863" imgH="24119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262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29A5856B-2731-49C4-A20C-4D72772658B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56075"/>
            <a:ext cx="8229600" cy="835025"/>
            <a:chOff x="336" y="2784"/>
            <a:chExt cx="5184" cy="526"/>
          </a:xfrm>
        </p:grpSpPr>
        <p:sp>
          <p:nvSpPr>
            <p:cNvPr id="55308" name="Text Box 14">
              <a:extLst>
                <a:ext uri="{FF2B5EF4-FFF2-40B4-BE49-F238E27FC236}">
                  <a16:creationId xmlns:a16="http://schemas.microsoft.com/office/drawing/2014/main" id="{20E44AAF-9D20-4CDC-86CA-432CF2629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8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Find the constants based on the initial conditions: </a:t>
              </a:r>
            </a:p>
          </p:txBody>
        </p:sp>
        <p:graphicFrame>
          <p:nvGraphicFramePr>
            <p:cNvPr id="55309" name="Object 15">
              <a:extLst>
                <a:ext uri="{FF2B5EF4-FFF2-40B4-BE49-F238E27FC236}">
                  <a16:creationId xmlns:a16="http://schemas.microsoft.com/office/drawing/2014/main" id="{473B326E-1818-41AC-A446-C3867D3AA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024"/>
            <a:ext cx="96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9" r:id="rId11" imgW="799753" imgH="241195" progId="Equation.3">
                    <p:embed/>
                  </p:oleObj>
                </mc:Choice>
                <mc:Fallback>
                  <p:oleObj r:id="rId11" imgW="799753" imgH="24119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24"/>
                          <a:ext cx="96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7706F795-FA93-4D0E-9EB9-94804570D775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5056188"/>
            <a:ext cx="8229600" cy="485775"/>
            <a:chOff x="336" y="3312"/>
            <a:chExt cx="5184" cy="306"/>
          </a:xfrm>
        </p:grpSpPr>
        <p:sp>
          <p:nvSpPr>
            <p:cNvPr id="55306" name="Text Box 17">
              <a:extLst>
                <a:ext uri="{FF2B5EF4-FFF2-40B4-BE49-F238E27FC236}">
                  <a16:creationId xmlns:a16="http://schemas.microsoft.com/office/drawing/2014/main" id="{7609F793-B46F-4D1E-B7A3-4146D9D6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1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(5) Produce the specific solution: </a:t>
              </a:r>
            </a:p>
          </p:txBody>
        </p:sp>
        <p:graphicFrame>
          <p:nvGraphicFramePr>
            <p:cNvPr id="55307" name="Object 18">
              <a:extLst>
                <a:ext uri="{FF2B5EF4-FFF2-40B4-BE49-F238E27FC236}">
                  <a16:creationId xmlns:a16="http://schemas.microsoft.com/office/drawing/2014/main" id="{FA5892C5-7227-4B75-A4FF-D944E02B8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3314"/>
            <a:ext cx="8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0" r:id="rId13" imgW="634725" imgH="241195" progId="Equation.3">
                    <p:embed/>
                  </p:oleObj>
                </mc:Choice>
                <mc:Fallback>
                  <p:oleObj r:id="rId13" imgW="634725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314"/>
                          <a:ext cx="8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5" name="Text Box 12">
            <a:extLst>
              <a:ext uri="{FF2B5EF4-FFF2-40B4-BE49-F238E27FC236}">
                <a16:creationId xmlns:a16="http://schemas.microsoft.com/office/drawing/2014/main" id="{454BA4DA-EF33-44EE-9053-B5EE72C9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6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E34652C7-4378-4CA0-B6B1-4DEEE7823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5C615D-88BD-49E7-AFC9-58A0ED7E623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4E45587-8E2E-473D-8403-9B9D7E7F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E85122E6-C38E-4D21-B380-81B0AB482C7E}"/>
              </a:ext>
            </a:extLst>
          </p:cNvPr>
          <p:cNvGrpSpPr>
            <a:grpSpLocks/>
          </p:cNvGrpSpPr>
          <p:nvPr/>
        </p:nvGrpSpPr>
        <p:grpSpPr bwMode="auto">
          <a:xfrm>
            <a:off x="257175" y="561975"/>
            <a:ext cx="8734425" cy="5486400"/>
            <a:chOff x="162" y="354"/>
            <a:chExt cx="5502" cy="3456"/>
          </a:xfrm>
        </p:grpSpPr>
        <p:sp>
          <p:nvSpPr>
            <p:cNvPr id="57350" name="AutoShape 5">
              <a:extLst>
                <a:ext uri="{FF2B5EF4-FFF2-40B4-BE49-F238E27FC236}">
                  <a16:creationId xmlns:a16="http://schemas.microsoft.com/office/drawing/2014/main" id="{EEDE6276-7EEA-4032-B2B4-DB25617C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354"/>
              <a:ext cx="5472" cy="345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4】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          be real numbers. Suppose that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the characteristic equation                                         has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distinct roots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with multiplicities      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respectively, so that                                     and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Then a sequence         is a solution of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             if and only if  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for                      where         are constants for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. </a:t>
              </a:r>
            </a:p>
          </p:txBody>
        </p:sp>
        <p:graphicFrame>
          <p:nvGraphicFramePr>
            <p:cNvPr id="57351" name="Object 6">
              <a:extLst>
                <a:ext uri="{FF2B5EF4-FFF2-40B4-BE49-F238E27FC236}">
                  <a16:creationId xmlns:a16="http://schemas.microsoft.com/office/drawing/2014/main" id="{2274E4F5-55CE-4854-8D23-F0022A616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768"/>
            <a:ext cx="168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7" name="Equation" r:id="rId4" imgW="1371600" imgH="241300" progId="Equation.3">
                    <p:embed/>
                  </p:oleObj>
                </mc:Choice>
                <mc:Fallback>
                  <p:oleObj name="Equation" r:id="rId4" imgW="1371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68"/>
                          <a:ext cx="168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7">
              <a:extLst>
                <a:ext uri="{FF2B5EF4-FFF2-40B4-BE49-F238E27FC236}">
                  <a16:creationId xmlns:a16="http://schemas.microsoft.com/office/drawing/2014/main" id="{7D9C722B-989F-451E-9920-09C70128D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1464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8" r:id="rId6" imgW="304668" imgH="228501" progId="Equation.3">
                    <p:embed/>
                  </p:oleObj>
                </mc:Choice>
                <mc:Fallback>
                  <p:oleObj r:id="rId6" imgW="30466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464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3" name="Object 8">
              <a:extLst>
                <a:ext uri="{FF2B5EF4-FFF2-40B4-BE49-F238E27FC236}">
                  <a16:creationId xmlns:a16="http://schemas.microsoft.com/office/drawing/2014/main" id="{0DD1B509-0F73-4FB2-9FAF-E570F23187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4" y="534"/>
            <a:ext cx="9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9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534"/>
                          <a:ext cx="90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9">
              <a:extLst>
                <a:ext uri="{FF2B5EF4-FFF2-40B4-BE49-F238E27FC236}">
                  <a16:creationId xmlns:a16="http://schemas.microsoft.com/office/drawing/2014/main" id="{607CEF77-39AC-4C13-8775-870933EFCB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4" y="1008"/>
            <a:ext cx="80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0" name="Equation" r:id="rId10" imgW="634725" imgH="228501" progId="Equation.3">
                    <p:embed/>
                  </p:oleObj>
                </mc:Choice>
                <mc:Fallback>
                  <p:oleObj name="Equation" r:id="rId10" imgW="634725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1008"/>
                          <a:ext cx="80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0">
              <a:extLst>
                <a:ext uri="{FF2B5EF4-FFF2-40B4-BE49-F238E27FC236}">
                  <a16:creationId xmlns:a16="http://schemas.microsoft.com/office/drawing/2014/main" id="{D891B849-F132-4CF5-825A-0F7DF553B0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680"/>
            <a:ext cx="24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1" r:id="rId12" imgW="1981200" imgH="228600" progId="Equation.3">
                    <p:embed/>
                  </p:oleObj>
                </mc:Choice>
                <mc:Fallback>
                  <p:oleObj r:id="rId12" imgW="1981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680"/>
                          <a:ext cx="24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6" name="Object 11">
              <a:extLst>
                <a:ext uri="{FF2B5EF4-FFF2-40B4-BE49-F238E27FC236}">
                  <a16:creationId xmlns:a16="http://schemas.microsoft.com/office/drawing/2014/main" id="{C304D487-7E1A-409E-B3D4-FE7BF944D0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120"/>
            <a:ext cx="93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2" name="Equation" r:id="rId14" imgW="736600" imgH="203200" progId="Equation.3">
                    <p:embed/>
                  </p:oleObj>
                </mc:Choice>
                <mc:Fallback>
                  <p:oleObj name="Equation" r:id="rId14" imgW="7366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93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2">
              <a:extLst>
                <a:ext uri="{FF2B5EF4-FFF2-40B4-BE49-F238E27FC236}">
                  <a16:creationId xmlns:a16="http://schemas.microsoft.com/office/drawing/2014/main" id="{DB63CE55-830B-434C-9F5B-50C8CADD8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002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3" r:id="rId16" imgW="838200" imgH="228600" progId="Equation.3">
                    <p:embed/>
                  </p:oleObj>
                </mc:Choice>
                <mc:Fallback>
                  <p:oleObj r:id="rId16" imgW="8382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002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3">
              <a:extLst>
                <a:ext uri="{FF2B5EF4-FFF2-40B4-BE49-F238E27FC236}">
                  <a16:creationId xmlns:a16="http://schemas.microsoft.com/office/drawing/2014/main" id="{85E49CB0-F037-474C-9F81-3215BC33FB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248"/>
            <a:ext cx="17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4" r:id="rId18" imgW="1422400" imgH="228600" progId="Equation.3">
                    <p:embed/>
                  </p:oleObj>
                </mc:Choice>
                <mc:Fallback>
                  <p:oleObj r:id="rId18" imgW="14224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48"/>
                          <a:ext cx="172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4">
              <a:extLst>
                <a:ext uri="{FF2B5EF4-FFF2-40B4-BE49-F238E27FC236}">
                  <a16:creationId xmlns:a16="http://schemas.microsoft.com/office/drawing/2014/main" id="{2203B92F-ADBE-48F9-AF50-F4B56229D4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16"/>
            <a:ext cx="3408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5" r:id="rId20" imgW="2717800" imgH="838200" progId="Equation.3">
                    <p:embed/>
                  </p:oleObj>
                </mc:Choice>
                <mc:Fallback>
                  <p:oleObj r:id="rId20" imgW="2717800" imgH="838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6"/>
                          <a:ext cx="3408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15">
              <a:extLst>
                <a:ext uri="{FF2B5EF4-FFF2-40B4-BE49-F238E27FC236}">
                  <a16:creationId xmlns:a16="http://schemas.microsoft.com/office/drawing/2014/main" id="{2F6756F5-1926-4D8C-9414-C6D9FE3DE5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248"/>
            <a:ext cx="15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6" r:id="rId22" imgW="1346200" imgH="228600" progId="Equation.3">
                    <p:embed/>
                  </p:oleObj>
                </mc:Choice>
                <mc:Fallback>
                  <p:oleObj r:id="rId22" imgW="13462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248"/>
                          <a:ext cx="15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6">
              <a:extLst>
                <a:ext uri="{FF2B5EF4-FFF2-40B4-BE49-F238E27FC236}">
                  <a16:creationId xmlns:a16="http://schemas.microsoft.com/office/drawing/2014/main" id="{62C1371E-597E-422F-A282-4E730846D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12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7" r:id="rId24" imgW="241195" imgH="241195" progId="Equation.3">
                    <p:embed/>
                  </p:oleObj>
                </mc:Choice>
                <mc:Fallback>
                  <p:oleObj r:id="rId24" imgW="241195" imgH="24119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2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7">
              <a:extLst>
                <a:ext uri="{FF2B5EF4-FFF2-40B4-BE49-F238E27FC236}">
                  <a16:creationId xmlns:a16="http://schemas.microsoft.com/office/drawing/2014/main" id="{0035EB00-1700-416D-B822-D1DE7C249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408"/>
            <a:ext cx="177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8" r:id="rId26" imgW="1358900" imgH="228600" progId="Equation.3">
                    <p:embed/>
                  </p:oleObj>
                </mc:Choice>
                <mc:Fallback>
                  <p:oleObj r:id="rId26" imgW="13589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408"/>
                          <a:ext cx="177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9" name="Text Box 12">
            <a:extLst>
              <a:ext uri="{FF2B5EF4-FFF2-40B4-BE49-F238E27FC236}">
                <a16:creationId xmlns:a16="http://schemas.microsoft.com/office/drawing/2014/main" id="{74BABA07-26C5-4870-9728-1DD18BD1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906F556F-0F61-41E3-834B-BF1763EBD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06D3C-5793-4E23-BB33-934D16983AD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5971" name="Text Box 3">
            <a:extLst>
              <a:ext uri="{FF2B5EF4-FFF2-40B4-BE49-F238E27FC236}">
                <a16:creationId xmlns:a16="http://schemas.microsoft.com/office/drawing/2014/main" id="{8E2F1F80-8AB5-4ADF-8497-43B08F1D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3400"/>
            <a:ext cx="856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Linear Nonhomogeneous Recurrence Relation With Constant Coefficients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75972" name="Line 4">
            <a:extLst>
              <a:ext uri="{FF2B5EF4-FFF2-40B4-BE49-F238E27FC236}">
                <a16:creationId xmlns:a16="http://schemas.microsoft.com/office/drawing/2014/main" id="{2E2A3A2A-C3D6-41D3-B64E-73B9021D8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75973" name="Object 5">
            <a:extLst>
              <a:ext uri="{FF2B5EF4-FFF2-40B4-BE49-F238E27FC236}">
                <a16:creationId xmlns:a16="http://schemas.microsoft.com/office/drawing/2014/main" id="{A3A628F4-ED6D-4ED7-A343-43F33C6D5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41438"/>
          <a:ext cx="5029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r:id="rId6" imgW="2400300" imgH="228600" progId="Equation.3">
                  <p:embed/>
                </p:oleObj>
              </mc:Choice>
              <mc:Fallback>
                <p:oleObj r:id="rId6" imgW="2400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41438"/>
                        <a:ext cx="5029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974" name="Text Box 6">
            <a:extLst>
              <a:ext uri="{FF2B5EF4-FFF2-40B4-BE49-F238E27FC236}">
                <a16:creationId xmlns:a16="http://schemas.microsoft.com/office/drawing/2014/main" id="{AABB4672-3790-46E6-8C2D-9CA8F25F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51038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=1,2,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real numbers,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a function not identically zero depending only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875975" name="Object 7">
            <a:extLst>
              <a:ext uri="{FF2B5EF4-FFF2-40B4-BE49-F238E27FC236}">
                <a16:creationId xmlns:a16="http://schemas.microsoft.com/office/drawing/2014/main" id="{EED7954C-982C-406C-9528-5C2258896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54325"/>
          <a:ext cx="4724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r:id="rId8" imgW="1981200" imgH="228600" progId="Equation.3">
                  <p:embed/>
                </p:oleObj>
              </mc:Choice>
              <mc:Fallback>
                <p:oleObj r:id="rId8" imgW="1981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54325"/>
                        <a:ext cx="4724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976" name="AutoShape 8">
            <a:extLst>
              <a:ext uri="{FF2B5EF4-FFF2-40B4-BE49-F238E27FC236}">
                <a16:creationId xmlns:a16="http://schemas.microsoft.com/office/drawing/2014/main" id="{3D29ECD4-EC31-406D-99C8-4973D02E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75038"/>
            <a:ext cx="4267200" cy="990600"/>
          </a:xfrm>
          <a:prstGeom prst="cloudCallout">
            <a:avLst>
              <a:gd name="adj1" fmla="val -54764"/>
              <a:gd name="adj2" fmla="val -73556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the associated </a:t>
            </a:r>
            <a:r>
              <a:rPr kumimoji="1"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rPr>
              <a:t>homogeneous 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recurrence relation </a:t>
            </a:r>
          </a:p>
        </p:txBody>
      </p:sp>
      <p:sp>
        <p:nvSpPr>
          <p:cNvPr id="1875977" name="Text Box 9">
            <a:extLst>
              <a:ext uri="{FF2B5EF4-FFF2-40B4-BE49-F238E27FC236}">
                <a16:creationId xmlns:a16="http://schemas.microsoft.com/office/drawing/2014/main" id="{5262F32F-AB07-456E-909A-4115F4638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24350"/>
            <a:ext cx="8229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Solutions to nonhomogeneous case is the sum of solutions to associated homogeneous recurrence system and a particular solution to the nonhomogeneous case. </a:t>
            </a: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45D91F31-8793-4237-BC5F-087D2923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5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7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7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7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75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75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971" grpId="0" autoUpdateAnimBg="0"/>
      <p:bldP spid="1875974" grpId="0" build="p" autoUpdateAnimBg="0"/>
      <p:bldP spid="1875976" grpId="0" animBg="1" autoUpdateAnimBg="0"/>
      <p:bldP spid="187597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5C0397E3-71DF-42F0-B144-3FE98CFD8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E9BA0B-2E44-4207-898C-0531B77C81C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2F0E645-1B65-483C-8CD4-8BB35007A88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"/>
            <a:ext cx="8420100" cy="2471738"/>
            <a:chOff x="204" y="336"/>
            <a:chExt cx="5304" cy="1635"/>
          </a:xfrm>
        </p:grpSpPr>
        <p:sp>
          <p:nvSpPr>
            <p:cNvPr id="1878020" name="AutoShape 4">
              <a:extLst>
                <a:ext uri="{FF2B5EF4-FFF2-40B4-BE49-F238E27FC236}">
                  <a16:creationId xmlns:a16="http://schemas.microsoft.com/office/drawing/2014/main" id="{7E45579D-CAF8-48EB-A437-43F75BF4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36"/>
              <a:ext cx="5304" cy="1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【</a:t>
              </a:r>
              <a:r>
                <a:rPr kumimoji="1" lang="en-US" altLang="zh-CN" b="0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Theorem 5】</a:t>
              </a:r>
              <a:r>
                <a:rPr kumimoji="1" lang="en-US" altLang="zh-CN" b="0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Let            be a </a:t>
              </a:r>
              <a:r>
                <a:rPr kumimoji="1" lang="en-US" altLang="zh-CN" i="1" dirty="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particular solution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 of the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nonhomogeneous linear recurrence relation with constant 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coefficients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Then every solution is of the form                        , where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is a solution of the associated homogeneous recurrence relation. </a:t>
              </a:r>
            </a:p>
          </p:txBody>
        </p:sp>
        <p:graphicFrame>
          <p:nvGraphicFramePr>
            <p:cNvPr id="61452" name="Object 5">
              <a:extLst>
                <a:ext uri="{FF2B5EF4-FFF2-40B4-BE49-F238E27FC236}">
                  <a16:creationId xmlns:a16="http://schemas.microsoft.com/office/drawing/2014/main" id="{788FF24A-0028-4D2E-86ED-C7D248A45A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432"/>
            <a:ext cx="52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2" r:id="rId5" imgW="444114" imgH="253780" progId="Equation.3">
                    <p:embed/>
                  </p:oleObj>
                </mc:Choice>
                <mc:Fallback>
                  <p:oleObj r:id="rId5" imgW="444114" imgH="2537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32"/>
                          <a:ext cx="52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6">
              <a:extLst>
                <a:ext uri="{FF2B5EF4-FFF2-40B4-BE49-F238E27FC236}">
                  <a16:creationId xmlns:a16="http://schemas.microsoft.com/office/drawing/2014/main" id="{E9E4ABC9-6835-4789-A61F-719D5DC0B7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8" y="1128"/>
            <a:ext cx="47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3" r:id="rId7" imgW="431613" imgH="253890" progId="Equation.3">
                    <p:embed/>
                  </p:oleObj>
                </mc:Choice>
                <mc:Fallback>
                  <p:oleObj r:id="rId7" imgW="431613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128"/>
                          <a:ext cx="47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7">
              <a:extLst>
                <a:ext uri="{FF2B5EF4-FFF2-40B4-BE49-F238E27FC236}">
                  <a16:creationId xmlns:a16="http://schemas.microsoft.com/office/drawing/2014/main" id="{6ECB7FB8-2E52-4F79-A26F-A72E496E5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1128"/>
            <a:ext cx="96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4" r:id="rId9" imgW="863225" imgH="253890" progId="Equation.3">
                    <p:embed/>
                  </p:oleObj>
                </mc:Choice>
                <mc:Fallback>
                  <p:oleObj r:id="rId9" imgW="863225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1128"/>
                          <a:ext cx="96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9">
              <a:extLst>
                <a:ext uri="{FF2B5EF4-FFF2-40B4-BE49-F238E27FC236}">
                  <a16:creationId xmlns:a16="http://schemas.microsoft.com/office/drawing/2014/main" id="{66621F6E-BB28-4336-87A7-3B160214D3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8" y="1623"/>
            <a:ext cx="258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5" name="Equation" r:id="rId11" imgW="1955800" imgH="228600" progId="Equation.3">
                    <p:embed/>
                  </p:oleObj>
                </mc:Choice>
                <mc:Fallback>
                  <p:oleObj name="Equation" r:id="rId11" imgW="19558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623"/>
                          <a:ext cx="2581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8026" name="Text Box 10">
            <a:extLst>
              <a:ext uri="{FF2B5EF4-FFF2-40B4-BE49-F238E27FC236}">
                <a16:creationId xmlns:a16="http://schemas.microsoft.com/office/drawing/2014/main" id="{52AEC7EA-680F-4559-9773-79D054C9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7181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graphicFrame>
        <p:nvGraphicFramePr>
          <p:cNvPr id="1878027" name="Object 11">
            <a:extLst>
              <a:ext uri="{FF2B5EF4-FFF2-40B4-BE49-F238E27FC236}">
                <a16:creationId xmlns:a16="http://schemas.microsoft.com/office/drawing/2014/main" id="{7F55C45B-1489-452F-9C17-5C9E6A432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1285875"/>
          <a:ext cx="5029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r:id="rId13" imgW="2400300" imgH="228600" progId="Equation.3">
                  <p:embed/>
                </p:oleObj>
              </mc:Choice>
              <mc:Fallback>
                <p:oleObj r:id="rId13" imgW="2400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285875"/>
                        <a:ext cx="5029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8028" name="Object 12">
            <a:extLst>
              <a:ext uri="{FF2B5EF4-FFF2-40B4-BE49-F238E27FC236}">
                <a16:creationId xmlns:a16="http://schemas.microsoft.com/office/drawing/2014/main" id="{050FEFEB-5898-47E9-B51A-82FCD0C14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70275"/>
          <a:ext cx="5791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15" imgW="2489200" imgH="266700" progId="Equation.3">
                  <p:embed/>
                </p:oleObj>
              </mc:Choice>
              <mc:Fallback>
                <p:oleObj name="Equation" r:id="rId15" imgW="2489200" imgH="26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70275"/>
                        <a:ext cx="5791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8029" name="Text Box 13">
            <a:extLst>
              <a:ext uri="{FF2B5EF4-FFF2-40B4-BE49-F238E27FC236}">
                <a16:creationId xmlns:a16="http://schemas.microsoft.com/office/drawing/2014/main" id="{161B63BC-0234-435C-85A7-1AF66D1E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0500"/>
            <a:ext cx="899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is a second solution of the nonhomogeneous recurrence relation, so that </a:t>
            </a:r>
          </a:p>
        </p:txBody>
      </p:sp>
      <p:graphicFrame>
        <p:nvGraphicFramePr>
          <p:cNvPr id="1878030" name="Object 14">
            <a:extLst>
              <a:ext uri="{FF2B5EF4-FFF2-40B4-BE49-F238E27FC236}">
                <a16:creationId xmlns:a16="http://schemas.microsoft.com/office/drawing/2014/main" id="{D05B7318-85A9-4C25-9F51-5B7AD4376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4765675"/>
          <a:ext cx="4868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Equation" r:id="rId17" imgW="2324100" imgH="228600" progId="Equation.3">
                  <p:embed/>
                </p:oleObj>
              </mc:Choice>
              <mc:Fallback>
                <p:oleObj name="Equation" r:id="rId17" imgW="2324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765675"/>
                        <a:ext cx="4868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8031" name="Object 15">
            <a:extLst>
              <a:ext uri="{FF2B5EF4-FFF2-40B4-BE49-F238E27FC236}">
                <a16:creationId xmlns:a16="http://schemas.microsoft.com/office/drawing/2014/main" id="{39B4935D-D3EA-441A-A536-67732CB0F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5365750"/>
          <a:ext cx="8701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19" imgW="3746500" imgH="266700" progId="Equation.3">
                  <p:embed/>
                </p:oleObj>
              </mc:Choice>
              <mc:Fallback>
                <p:oleObj name="Equation" r:id="rId19" imgW="3746500" imgH="26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65750"/>
                        <a:ext cx="87010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2">
            <a:extLst>
              <a:ext uri="{FF2B5EF4-FFF2-40B4-BE49-F238E27FC236}">
                <a16:creationId xmlns:a16="http://schemas.microsoft.com/office/drawing/2014/main" id="{646C691D-FCA8-417D-9D2F-1D75F3EA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7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7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7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7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8026" grpId="0" build="p" autoUpdateAnimBg="0"/>
      <p:bldP spid="18780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3F566B01-6797-440B-86C4-AEF8D26A3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F65079-C1F3-404D-9C2E-B6F158CBC5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6819" name="Text Box 3">
            <a:extLst>
              <a:ext uri="{FF2B5EF4-FFF2-40B4-BE49-F238E27FC236}">
                <a16:creationId xmlns:a16="http://schemas.microsoft.com/office/drawing/2014/main" id="{070066D9-A896-4078-ADD7-6BF3E723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69215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Introduction </a:t>
            </a:r>
          </a:p>
        </p:txBody>
      </p:sp>
      <p:sp>
        <p:nvSpPr>
          <p:cNvPr id="1826820" name="Text Box 4">
            <a:extLst>
              <a:ext uri="{FF2B5EF4-FFF2-40B4-BE49-F238E27FC236}">
                <a16:creationId xmlns:a16="http://schemas.microsoft.com/office/drawing/2014/main" id="{0635B231-3D06-4AD4-8526-DFFD3773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81359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The number of bacteria in a colony doubles every hour. If a colony begins with five bacteria, how many will be present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hours?</a:t>
            </a:r>
          </a:p>
        </p:txBody>
      </p:sp>
      <p:sp>
        <p:nvSpPr>
          <p:cNvPr id="1826821" name="Line 5">
            <a:extLst>
              <a:ext uri="{FF2B5EF4-FFF2-40B4-BE49-F238E27FC236}">
                <a16:creationId xmlns:a16="http://schemas.microsoft.com/office/drawing/2014/main" id="{84BA6F25-2F92-4039-92AF-2A97DF243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1163638"/>
            <a:ext cx="19431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6822" name="Text Box 6">
            <a:extLst>
              <a:ext uri="{FF2B5EF4-FFF2-40B4-BE49-F238E27FC236}">
                <a16:creationId xmlns:a16="http://schemas.microsoft.com/office/drawing/2014/main" id="{BB309B02-5265-481C-8F08-46D3F7E1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variety of counting problems can be modeled using recurrence relations.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211633F6-65EC-4B19-85DF-D0B89E98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6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2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2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26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6819" grpId="0" autoUpdateAnimBg="0"/>
      <p:bldP spid="1826820" grpId="0" build="p" autoUpdateAnimBg="0"/>
      <p:bldP spid="18268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DF918BFC-4DA9-4AE9-8008-466EC9BC8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A99881-4585-4E62-873E-37CC341456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0067" name="AutoShape 3">
            <a:extLst>
              <a:ext uri="{FF2B5EF4-FFF2-40B4-BE49-F238E27FC236}">
                <a16:creationId xmlns:a16="http://schemas.microsoft.com/office/drawing/2014/main" id="{385B05E2-8F94-4D64-930C-B6E4775E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20713"/>
            <a:ext cx="8583613" cy="5334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6】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Assume a linear nonhomogeneous recurrence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equation with constant coefficients with the nonlinear part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F(n)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of the form </a:t>
            </a:r>
          </a:p>
        </p:txBody>
      </p:sp>
      <p:graphicFrame>
        <p:nvGraphicFramePr>
          <p:cNvPr id="1880068" name="Object 4">
            <a:extLst>
              <a:ext uri="{FF2B5EF4-FFF2-40B4-BE49-F238E27FC236}">
                <a16:creationId xmlns:a16="http://schemas.microsoft.com/office/drawing/2014/main" id="{CE228D6B-850B-460F-A760-13CF690D2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016125"/>
          <a:ext cx="487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r:id="rId4" imgW="2413000" imgH="241300" progId="Equation.3">
                  <p:embed/>
                </p:oleObj>
              </mc:Choice>
              <mc:Fallback>
                <p:oleObj r:id="rId4" imgW="2413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16125"/>
                        <a:ext cx="487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69" name="Text Box 5">
            <a:extLst>
              <a:ext uri="{FF2B5EF4-FFF2-40B4-BE49-F238E27FC236}">
                <a16:creationId xmlns:a16="http://schemas.microsoft.com/office/drawing/2014/main" id="{EB567000-09C4-4C91-B6D5-96A78C83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01913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not a root of the characteristic equation of the associated homogeneous recurrence equation, there is a particular solution of the form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80070" name="Object 6">
            <a:extLst>
              <a:ext uri="{FF2B5EF4-FFF2-40B4-BE49-F238E27FC236}">
                <a16:creationId xmlns:a16="http://schemas.microsoft.com/office/drawing/2014/main" id="{0237AF18-2941-4EA5-A14D-17E1C269F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21113"/>
          <a:ext cx="51054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r:id="rId6" imgW="2032000" imgH="241300" progId="Equation.3">
                  <p:embed/>
                </p:oleObj>
              </mc:Choice>
              <mc:Fallback>
                <p:oleObj r:id="rId6" imgW="2032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21113"/>
                        <a:ext cx="51054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71" name="Text Box 7">
            <a:extLst>
              <a:ext uri="{FF2B5EF4-FFF2-40B4-BE49-F238E27FC236}">
                <a16:creationId xmlns:a16="http://schemas.microsoft.com/office/drawing/2014/main" id="{864A674A-2475-45CA-8A32-C541995B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6913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root of multiplicity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a particular solutions is of the form </a:t>
            </a:r>
          </a:p>
        </p:txBody>
      </p:sp>
      <p:graphicFrame>
        <p:nvGraphicFramePr>
          <p:cNvPr id="1880072" name="Object 8">
            <a:extLst>
              <a:ext uri="{FF2B5EF4-FFF2-40B4-BE49-F238E27FC236}">
                <a16:creationId xmlns:a16="http://schemas.microsoft.com/office/drawing/2014/main" id="{76243169-8315-401B-BE0A-E2A391E9A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268913"/>
          <a:ext cx="480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r:id="rId8" imgW="2247900" imgH="241300" progId="Equation.3">
                  <p:embed/>
                </p:oleObj>
              </mc:Choice>
              <mc:Fallback>
                <p:oleObj r:id="rId8" imgW="2247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68913"/>
                        <a:ext cx="4800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73" name="Oval 9">
            <a:extLst>
              <a:ext uri="{FF2B5EF4-FFF2-40B4-BE49-F238E27FC236}">
                <a16:creationId xmlns:a16="http://schemas.microsoft.com/office/drawing/2014/main" id="{BA2240C3-4CF6-4BAB-A3CD-CA56EFC9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68913"/>
            <a:ext cx="457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3498" name="Text Box 12">
            <a:extLst>
              <a:ext uri="{FF2B5EF4-FFF2-40B4-BE49-F238E27FC236}">
                <a16:creationId xmlns:a16="http://schemas.microsoft.com/office/drawing/2014/main" id="{AEE1A1E4-7FE6-4552-8BAC-39DDB288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8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8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8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67" grpId="0" animBg="1" autoUpdateAnimBg="0"/>
      <p:bldP spid="1880069" grpId="0" autoUpdateAnimBg="0"/>
      <p:bldP spid="1880071" grpId="0" autoUpdateAnimBg="0"/>
      <p:bldP spid="18800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B5E8119A-CE33-473A-A30E-7DF889161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04ECB7-391E-445E-9DB9-ADD35A84BF7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EC1F451-1CED-47C4-97EA-F7281CCD8A3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2925"/>
            <a:ext cx="8229600" cy="890588"/>
            <a:chOff x="240" y="342"/>
            <a:chExt cx="5184" cy="561"/>
          </a:xfrm>
        </p:grpSpPr>
        <p:sp>
          <p:nvSpPr>
            <p:cNvPr id="65549" name="Text Box 4">
              <a:extLst>
                <a:ext uri="{FF2B5EF4-FFF2-40B4-BE49-F238E27FC236}">
                  <a16:creationId xmlns:a16="http://schemas.microsoft.com/office/drawing/2014/main" id="{73922541-7180-418E-995E-CA2798648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5550" name="Object 5">
              <a:extLst>
                <a:ext uri="{FF2B5EF4-FFF2-40B4-BE49-F238E27FC236}">
                  <a16:creationId xmlns:a16="http://schemas.microsoft.com/office/drawing/2014/main" id="{05285521-675C-4997-A8CC-17832A8B39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342"/>
            <a:ext cx="3171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3" name="公式" r:id="rId5" imgW="2552700" imgH="457200" progId="Equation.3">
                    <p:embed/>
                  </p:oleObj>
                </mc:Choice>
                <mc:Fallback>
                  <p:oleObj name="公式" r:id="rId5" imgW="25527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342"/>
                          <a:ext cx="3171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2118" name="Text Box 6">
            <a:extLst>
              <a:ext uri="{FF2B5EF4-FFF2-40B4-BE49-F238E27FC236}">
                <a16:creationId xmlns:a16="http://schemas.microsoft.com/office/drawing/2014/main" id="{6FACB9A1-37D2-4D29-A52A-F9EDA6BB7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82119" name="Text Box 7">
            <a:extLst>
              <a:ext uri="{FF2B5EF4-FFF2-40B4-BE49-F238E27FC236}">
                <a16:creationId xmlns:a16="http://schemas.microsoft.com/office/drawing/2014/main" id="{15417891-9E57-4782-903A-0AD5F43E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The general solution of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associated homogeneous recurrence equation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</a:t>
            </a:r>
          </a:p>
        </p:txBody>
      </p:sp>
      <p:graphicFrame>
        <p:nvGraphicFramePr>
          <p:cNvPr id="1882120" name="Object 8">
            <a:extLst>
              <a:ext uri="{FF2B5EF4-FFF2-40B4-BE49-F238E27FC236}">
                <a16:creationId xmlns:a16="http://schemas.microsoft.com/office/drawing/2014/main" id="{F6F90104-A338-44B0-A869-D49EF7CB3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2636838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7" imgW="1143000" imgH="241300" progId="Equation.3">
                  <p:embed/>
                </p:oleObj>
              </mc:Choice>
              <mc:Fallback>
                <p:oleObj name="Equation" r:id="rId7" imgW="1143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636838"/>
                        <a:ext cx="2647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2121" name="Text Box 9">
            <a:extLst>
              <a:ext uri="{FF2B5EF4-FFF2-40B4-BE49-F238E27FC236}">
                <a16:creationId xmlns:a16="http://schemas.microsoft.com/office/drawing/2014/main" id="{DD5F329D-9B21-4BDF-862B-6BC62973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A particular solution of the form: </a:t>
            </a:r>
          </a:p>
        </p:txBody>
      </p:sp>
      <p:graphicFrame>
        <p:nvGraphicFramePr>
          <p:cNvPr id="1882122" name="Object 10">
            <a:extLst>
              <a:ext uri="{FF2B5EF4-FFF2-40B4-BE49-F238E27FC236}">
                <a16:creationId xmlns:a16="http://schemas.microsoft.com/office/drawing/2014/main" id="{D48EE3A2-B1A0-411A-99C5-D732EBCDB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3860800"/>
          <a:ext cx="2700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公式" r:id="rId9" imgW="1231366" imgH="241195" progId="Equation.3">
                  <p:embed/>
                </p:oleObj>
              </mc:Choice>
              <mc:Fallback>
                <p:oleObj name="公式" r:id="rId9" imgW="123136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860800"/>
                        <a:ext cx="2700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2123" name="Object 11">
            <a:extLst>
              <a:ext uri="{FF2B5EF4-FFF2-40B4-BE49-F238E27FC236}">
                <a16:creationId xmlns:a16="http://schemas.microsoft.com/office/drawing/2014/main" id="{010F4898-A22E-4071-957D-AA8E9DCB0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4438650"/>
          <a:ext cx="40370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公式" r:id="rId11" imgW="1841500" imgH="241300" progId="Equation.3">
                  <p:embed/>
                </p:oleObj>
              </mc:Choice>
              <mc:Fallback>
                <p:oleObj name="公式" r:id="rId11" imgW="18415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438650"/>
                        <a:ext cx="40370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2124" name="Object 12">
            <a:extLst>
              <a:ext uri="{FF2B5EF4-FFF2-40B4-BE49-F238E27FC236}">
                <a16:creationId xmlns:a16="http://schemas.microsoft.com/office/drawing/2014/main" id="{ABB5E508-9E4C-4A04-9B13-657BF0B47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5013325"/>
          <a:ext cx="4840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公式" r:id="rId13" imgW="2209800" imgH="241300" progId="Equation.3">
                  <p:embed/>
                </p:oleObj>
              </mc:Choice>
              <mc:Fallback>
                <p:oleObj name="公式" r:id="rId13" imgW="2209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13325"/>
                        <a:ext cx="4840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2125" name="Object 13">
            <a:extLst>
              <a:ext uri="{FF2B5EF4-FFF2-40B4-BE49-F238E27FC236}">
                <a16:creationId xmlns:a16="http://schemas.microsoft.com/office/drawing/2014/main" id="{DFAA37E1-4D6F-445F-82AC-32F762102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5589588"/>
          <a:ext cx="5759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公式" r:id="rId15" imgW="2628900" imgH="241300" progId="Equation.3">
                  <p:embed/>
                </p:oleObj>
              </mc:Choice>
              <mc:Fallback>
                <p:oleObj name="公式" r:id="rId15" imgW="26289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589588"/>
                        <a:ext cx="5759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>
            <a:extLst>
              <a:ext uri="{FF2B5EF4-FFF2-40B4-BE49-F238E27FC236}">
                <a16:creationId xmlns:a16="http://schemas.microsoft.com/office/drawing/2014/main" id="{E1F7D288-0331-4BEB-97B6-8DE0DE43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8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8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8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8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18" grpId="0" build="p" autoUpdateAnimBg="0"/>
      <p:bldP spid="1882119" grpId="0" build="p" autoUpdateAnimBg="0"/>
      <p:bldP spid="188212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FCB06BF9-363E-47F6-853B-A87022764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2B96D8-DD1F-4075-8973-5122E86C351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B073D243-0559-4A44-9186-54B055DE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0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sum of the first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positive integers. Note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satisfies the recurrence relation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+n.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explicit formula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884164" name="Text Box 4">
            <a:extLst>
              <a:ext uri="{FF2B5EF4-FFF2-40B4-BE49-F238E27FC236}">
                <a16:creationId xmlns:a16="http://schemas.microsoft.com/office/drawing/2014/main" id="{DCBE1EB9-597C-453C-B486-EA19D874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84165" name="Text Box 5">
            <a:extLst>
              <a:ext uri="{FF2B5EF4-FFF2-40B4-BE49-F238E27FC236}">
                <a16:creationId xmlns:a16="http://schemas.microsoft.com/office/drawing/2014/main" id="{BD5CED21-9684-4363-BB14-BE7DCF755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The general solution of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associated homogeneous recurrence equation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</a:t>
            </a:r>
          </a:p>
        </p:txBody>
      </p:sp>
      <p:graphicFrame>
        <p:nvGraphicFramePr>
          <p:cNvPr id="1884166" name="Object 6">
            <a:extLst>
              <a:ext uri="{FF2B5EF4-FFF2-40B4-BE49-F238E27FC236}">
                <a16:creationId xmlns:a16="http://schemas.microsoft.com/office/drawing/2014/main" id="{400D5C28-629B-45F5-9569-8A783EE55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276475"/>
          <a:ext cx="2441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公式" r:id="rId5" imgW="1054100" imgH="254000" progId="Equation.3">
                  <p:embed/>
                </p:oleObj>
              </mc:Choice>
              <mc:Fallback>
                <p:oleObj name="公式" r:id="rId5" imgW="10541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2441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67" name="Text Box 7">
            <a:extLst>
              <a:ext uri="{FF2B5EF4-FFF2-40B4-BE49-F238E27FC236}">
                <a16:creationId xmlns:a16="http://schemas.microsoft.com/office/drawing/2014/main" id="{94C65812-91C5-422C-BD47-2245DA0A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A particular solution of the form: </a:t>
            </a:r>
          </a:p>
        </p:txBody>
      </p:sp>
      <p:sp>
        <p:nvSpPr>
          <p:cNvPr id="1884168" name="Text Box 8">
            <a:extLst>
              <a:ext uri="{FF2B5EF4-FFF2-40B4-BE49-F238E27FC236}">
                <a16:creationId xmlns:a16="http://schemas.microsoft.com/office/drawing/2014/main" id="{C115E41A-019B-4086-9214-391D8B8A2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Find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</a:p>
        </p:txBody>
      </p:sp>
      <p:graphicFrame>
        <p:nvGraphicFramePr>
          <p:cNvPr id="1884169" name="Object 9">
            <a:extLst>
              <a:ext uri="{FF2B5EF4-FFF2-40B4-BE49-F238E27FC236}">
                <a16:creationId xmlns:a16="http://schemas.microsoft.com/office/drawing/2014/main" id="{C238C5FC-5463-4E3C-BB00-2F0109058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3192463"/>
          <a:ext cx="33416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公式" r:id="rId7" imgW="1524000" imgH="241300" progId="Equation.3">
                  <p:embed/>
                </p:oleObj>
              </mc:Choice>
              <mc:Fallback>
                <p:oleObj name="公式" r:id="rId7" imgW="1524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192463"/>
                        <a:ext cx="33416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70" name="Object 10">
            <a:extLst>
              <a:ext uri="{FF2B5EF4-FFF2-40B4-BE49-F238E27FC236}">
                <a16:creationId xmlns:a16="http://schemas.microsoft.com/office/drawing/2014/main" id="{3F440EA8-6E8F-4F2A-807F-69277005F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221163"/>
          <a:ext cx="501332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公式" r:id="rId9" imgW="2286000" imgH="698500" progId="Equation.3">
                  <p:embed/>
                </p:oleObj>
              </mc:Choice>
              <mc:Fallback>
                <p:oleObj name="公式" r:id="rId9" imgW="2286000" imgH="698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1163"/>
                        <a:ext cx="5013325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71" name="Text Box 11">
            <a:extLst>
              <a:ext uri="{FF2B5EF4-FFF2-40B4-BE49-F238E27FC236}">
                <a16:creationId xmlns:a16="http://schemas.microsoft.com/office/drawing/2014/main" id="{EB20C13A-2B4B-4C6E-AE7E-B25E898F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(4) Find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using initial condition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8CABA077-6F34-44DF-A9AB-D811F45A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8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8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4" grpId="0" build="p" autoUpdateAnimBg="0"/>
      <p:bldP spid="1884165" grpId="0" build="p" autoUpdateAnimBg="0"/>
      <p:bldP spid="1884167" grpId="0" build="p" autoUpdateAnimBg="0"/>
      <p:bldP spid="1884168" grpId="0" build="p" autoUpdateAnimBg="0"/>
      <p:bldP spid="188417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D8010962-4900-4B57-A05A-12D957786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498814-6C5E-44DC-91D2-B16564658A3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6213" name="Text Box 5">
            <a:extLst>
              <a:ext uri="{FF2B5EF4-FFF2-40B4-BE49-F238E27FC236}">
                <a16:creationId xmlns:a16="http://schemas.microsoft.com/office/drawing/2014/main" id="{A98113B3-A83E-4FBF-9BAE-438EFEAFA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557338"/>
            <a:ext cx="6781800" cy="2676525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13)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8.1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>
                <a:latin typeface="Times New Roman" panose="02020603050405020304" pitchFamily="18" charset="0"/>
              </a:rPr>
              <a:t>8, 10, 26, 29, 32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8.2 </a:t>
            </a:r>
            <a:r>
              <a:rPr kumimoji="1" lang="en-US" altLang="zh-CN">
                <a:latin typeface="Times New Roman" panose="02020603050405020304" pitchFamily="18" charset="0"/>
              </a:rPr>
              <a:t>2, 4(g), 20, 30, 35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2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17E3BE5E-424B-4024-8EE0-525FFBBDF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7FB4A7-B8AB-4D14-991F-4EDD1AA6C0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8866" name="Text Box 2">
            <a:extLst>
              <a:ext uri="{FF2B5EF4-FFF2-40B4-BE49-F238E27FC236}">
                <a16:creationId xmlns:a16="http://schemas.microsoft.com/office/drawing/2014/main" id="{78037E03-9B02-49FE-95DF-FD402560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Recurrence Relations </a:t>
            </a:r>
          </a:p>
        </p:txBody>
      </p:sp>
      <p:sp>
        <p:nvSpPr>
          <p:cNvPr id="1828867" name="Line 3">
            <a:extLst>
              <a:ext uri="{FF2B5EF4-FFF2-40B4-BE49-F238E27FC236}">
                <a16:creationId xmlns:a16="http://schemas.microsoft.com/office/drawing/2014/main" id="{669BAD27-05A7-4457-AE35-BFAEA0E71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" y="885825"/>
            <a:ext cx="3101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8868" name="Text Box 4">
            <a:extLst>
              <a:ext uri="{FF2B5EF4-FFF2-40B4-BE49-F238E27FC236}">
                <a16:creationId xmlns:a16="http://schemas.microsoft.com/office/drawing/2014/main" id="{5B9850C4-73CB-414E-9F3D-13348E21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38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the sequence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equation that expresses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terms of one or more of the previous terms of the sequence, namely,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all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nn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nonnegative integers.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= f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828869" name="Text Box 5">
            <a:extLst>
              <a:ext uri="{FF2B5EF4-FFF2-40B4-BE49-F238E27FC236}">
                <a16:creationId xmlns:a16="http://schemas.microsoft.com/office/drawing/2014/main" id="{4211B4B4-B916-424C-A451-ED4307FD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3250"/>
            <a:ext cx="83820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Fibonacci sequence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Pascal's recursion for the binomial coefficient is a </a:t>
            </a:r>
            <a:r>
              <a:rPr kumimoji="1" lang="en-US" altLang="zh-CN" sz="22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two-variable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equation:</a:t>
            </a:r>
          </a:p>
          <a:p>
            <a:pPr eaLnBrk="1" hangingPunct="1"/>
            <a:endParaRPr kumimoji="1" lang="zh-CN" altLang="en-US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28870" name="Object 6">
            <a:extLst>
              <a:ext uri="{FF2B5EF4-FFF2-40B4-BE49-F238E27FC236}">
                <a16:creationId xmlns:a16="http://schemas.microsoft.com/office/drawing/2014/main" id="{B426F876-2023-44C0-AA58-4F331EC10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581525"/>
          <a:ext cx="21748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Microsoft 公式 3.0" r:id="rId5" imgW="1358900" imgH="457200" progId="Equation.3">
                  <p:embed/>
                </p:oleObj>
              </mc:Choice>
              <mc:Fallback>
                <p:oleObj name="Microsoft 公式 3.0" r:id="rId5" imgW="1358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581525"/>
                        <a:ext cx="21748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7">
            <a:extLst>
              <a:ext uri="{FF2B5EF4-FFF2-40B4-BE49-F238E27FC236}">
                <a16:creationId xmlns:a16="http://schemas.microsoft.com/office/drawing/2014/main" id="{5C2876BD-B871-4E95-8F17-BF3976BC0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8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2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2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2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2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28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8866" grpId="0" autoUpdateAnimBg="0"/>
      <p:bldP spid="1828868" grpId="0" build="p" autoUpdateAnimBg="0"/>
      <p:bldP spid="182886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78BAB2AC-980F-400C-B6F0-D4B29AF63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446B13F-E082-4813-92A9-AD51AD7C3EB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0915" name="Text Box 3">
            <a:extLst>
              <a:ext uri="{FF2B5EF4-FFF2-40B4-BE49-F238E27FC236}">
                <a16:creationId xmlns:a16="http://schemas.microsoft.com/office/drawing/2014/main" id="{27CC62B8-D673-4F7B-B010-382EA4F7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solution of a recurrence relation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sequence if its terms satisfy the recurrence relation.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30916" name="Text Box 4">
            <a:extLst>
              <a:ext uri="{FF2B5EF4-FFF2-40B4-BE49-F238E27FC236}">
                <a16:creationId xmlns:a16="http://schemas.microsoft.com/office/drawing/2014/main" id="{3DD4C4E1-018C-4A2D-902D-48007C5B9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00188"/>
            <a:ext cx="82296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whether the sequence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solution of the recurrence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-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n-2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2,3,4,…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where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every nonnegative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Answer the same question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5 .</a:t>
            </a:r>
          </a:p>
        </p:txBody>
      </p:sp>
      <p:sp>
        <p:nvSpPr>
          <p:cNvPr id="1830917" name="Text Box 5">
            <a:extLst>
              <a:ext uri="{FF2B5EF4-FFF2-40B4-BE49-F238E27FC236}">
                <a16:creationId xmlns:a16="http://schemas.microsoft.com/office/drawing/2014/main" id="{2CDFD9D6-162B-4A82-841F-814400AC1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214688"/>
            <a:ext cx="83058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kumimoji="1"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5</a:t>
            </a:r>
          </a:p>
        </p:txBody>
      </p:sp>
      <p:sp>
        <p:nvSpPr>
          <p:cNvPr id="1830918" name="Text Box 6">
            <a:extLst>
              <a:ext uri="{FF2B5EF4-FFF2-40B4-BE49-F238E27FC236}">
                <a16:creationId xmlns:a16="http://schemas.microsoft.com/office/drawing/2014/main" id="{56ED8B80-EB14-4FBE-B6AA-02304CF7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3714750"/>
            <a:ext cx="15843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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E2F27014-DD2D-4D05-9906-01A40CD8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0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0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0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0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5" grpId="0" build="p" autoUpdateAnimBg="0" advAuto="0"/>
      <p:bldP spid="1830916" grpId="0" autoUpdateAnimBg="0"/>
      <p:bldP spid="1830917" grpId="0" autoUpdateAnimBg="0"/>
      <p:bldP spid="18309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6AA53051-B74E-4B3B-A751-CAF5A8CEE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D386C6-3389-4290-A246-729E7267885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63" name="Text Box 3">
            <a:extLst>
              <a:ext uri="{FF2B5EF4-FFF2-40B4-BE49-F238E27FC236}">
                <a16:creationId xmlns:a16="http://schemas.microsoft.com/office/drawing/2014/main" id="{04C91934-9D85-4B03-A82A-801F92A0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500063"/>
            <a:ext cx="838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32964" name="Text Box 4">
            <a:extLst>
              <a:ext uri="{FF2B5EF4-FFF2-40B4-BE49-F238E27FC236}">
                <a16:creationId xmlns:a16="http://schemas.microsoft.com/office/drawing/2014/main" id="{D63E949E-5DB7-4EEE-9686-161F6445F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000125"/>
            <a:ext cx="838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Normally, there are infinitely many sequences which satisfy a recurrence relation.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 distinguish them by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initial conditions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 values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... to uniquely identify a sequence.</a:t>
            </a:r>
          </a:p>
        </p:txBody>
      </p:sp>
      <p:sp>
        <p:nvSpPr>
          <p:cNvPr id="1832965" name="AutoShape 5">
            <a:extLst>
              <a:ext uri="{FF2B5EF4-FFF2-40B4-BE49-F238E27FC236}">
                <a16:creationId xmlns:a16="http://schemas.microsoft.com/office/drawing/2014/main" id="{500AAB25-BF25-4356-98DD-64571D71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500313"/>
            <a:ext cx="5205412" cy="1600200"/>
          </a:xfrm>
          <a:prstGeom prst="cloudCallout">
            <a:avLst>
              <a:gd name="adj1" fmla="val -62870"/>
              <a:gd name="adj2" fmla="val -5119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Given a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relation, how many initial conditions are needed to uniquely identify the sequence?</a:t>
            </a:r>
          </a:p>
        </p:txBody>
      </p:sp>
      <p:sp>
        <p:nvSpPr>
          <p:cNvPr id="1832966" name="Text Box 6">
            <a:extLst>
              <a:ext uri="{FF2B5EF4-FFF2-40B4-BE49-F238E27FC236}">
                <a16:creationId xmlns:a16="http://schemas.microsoft.com/office/drawing/2014/main" id="{ABAF314E-2B40-4620-97F9-E14462EA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357688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degree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a recurrence relation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-8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---- a recurrence relation of degree 8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96FE2B7-4234-488F-91F3-06322A27A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3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63" grpId="0" build="p" autoUpdateAnimBg="0"/>
      <p:bldP spid="1832964" grpId="0" build="p" autoUpdateAnimBg="0"/>
      <p:bldP spid="1832965" grpId="0" animBg="1" autoUpdateAnimBg="0"/>
      <p:bldP spid="18329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5B89D7AB-91FE-477A-AC9F-3F768D861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281E26-733B-4509-8D9F-44608B88309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6A3162-1A86-4CDC-957F-0965B5DEC1C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96925"/>
            <a:ext cx="8382000" cy="2801938"/>
            <a:chOff x="288" y="502"/>
            <a:chExt cx="5280" cy="1765"/>
          </a:xfrm>
        </p:grpSpPr>
        <p:sp>
          <p:nvSpPr>
            <p:cNvPr id="16389" name="Text Box 4">
              <a:extLst>
                <a:ext uri="{FF2B5EF4-FFF2-40B4-BE49-F238E27FC236}">
                  <a16:creationId xmlns:a16="http://schemas.microsoft.com/office/drawing/2014/main" id="{B183DF4C-21CA-4EA7-8091-DD2FDC7E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02"/>
              <a:ext cx="5280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For example,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Both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the Fibonacci recurrence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+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-2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must specify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. 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Both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Pascal's identity </a:t>
              </a:r>
            </a:p>
          </p:txBody>
        </p:sp>
        <p:graphicFrame>
          <p:nvGraphicFramePr>
            <p:cNvPr id="16390" name="Object 5">
              <a:extLst>
                <a:ext uri="{FF2B5EF4-FFF2-40B4-BE49-F238E27FC236}">
                  <a16:creationId xmlns:a16="http://schemas.microsoft.com/office/drawing/2014/main" id="{076A80C7-C563-4559-AB83-DE334F6CE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1389"/>
            <a:ext cx="124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Microsoft 公式 3.0" r:id="rId4" imgW="1358900" imgH="457200" progId="Equation.3">
                    <p:embed/>
                  </p:oleObj>
                </mc:Choice>
                <mc:Fallback>
                  <p:oleObj name="Microsoft 公式 3.0" r:id="rId4" imgW="13589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389"/>
                          <a:ext cx="124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B3F3075A-9B02-4519-B528-730755647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979"/>
              <a:ext cx="4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must specify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(1,0)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(1,1). </a:t>
              </a:r>
            </a:p>
          </p:txBody>
        </p:sp>
      </p:grpSp>
      <p:sp>
        <p:nvSpPr>
          <p:cNvPr id="16388" name="Text Box 7">
            <a:extLst>
              <a:ext uri="{FF2B5EF4-FFF2-40B4-BE49-F238E27FC236}">
                <a16:creationId xmlns:a16="http://schemas.microsoft.com/office/drawing/2014/main" id="{126FC8C4-F3D2-4E7F-A48D-B81A9FEE8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ED2967A0-5744-4EB8-87EC-E4E18E13D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E22832-AB11-4773-A3BC-540760A4230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59" name="Text Box 3">
            <a:extLst>
              <a:ext uri="{FF2B5EF4-FFF2-40B4-BE49-F238E27FC236}">
                <a16:creationId xmlns:a16="http://schemas.microsoft.com/office/drawing/2014/main" id="{E9D4ABCA-57AB-4260-AED2-D08090A4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Modeling with Recurrence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37060" name="Line 4">
            <a:extLst>
              <a:ext uri="{FF2B5EF4-FFF2-40B4-BE49-F238E27FC236}">
                <a16:creationId xmlns:a16="http://schemas.microsoft.com/office/drawing/2014/main" id="{CE858E2E-C819-427C-81A0-B628E9D12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933450"/>
            <a:ext cx="5160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7061" name="Text Box 5">
            <a:extLst>
              <a:ext uri="{FF2B5EF4-FFF2-40B4-BE49-F238E27FC236}">
                <a16:creationId xmlns:a16="http://schemas.microsoft.com/office/drawing/2014/main" id="{22A4D470-6708-45AB-819C-BA476A68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296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Rabbits and the Fibonacci numbers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 young pair of rabbits is placed on an island. A pair of rabbits does not breed until they are 2 months old. After they are 2 months old, each pair of rabbits produces another pair each month. Find a recurrence relation for the number of pairs of rabbits on the island after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months, assuming that no rabbits ever die.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8" name="Text Box 7">
            <a:extLst>
              <a:ext uri="{FF2B5EF4-FFF2-40B4-BE49-F238E27FC236}">
                <a16:creationId xmlns:a16="http://schemas.microsoft.com/office/drawing/2014/main" id="{CB3D1BD6-2C5C-4637-9A9A-1A6143E4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3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autoUpdateAnimBg="0"/>
      <p:bldP spid="18370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F23E4590-041D-4144-B2A5-E5D0453EE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68BE2D-DB32-49DA-9BEE-7625B83E9A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62" name="Text Box 6">
            <a:extLst>
              <a:ext uri="{FF2B5EF4-FFF2-40B4-BE49-F238E27FC236}">
                <a16:creationId xmlns:a16="http://schemas.microsoft.com/office/drawing/2014/main" id="{76994122-591E-4C95-8179-148BD0E8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3058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:  The number of pairs of rabbits after n month</a:t>
            </a:r>
            <a:endParaRPr kumimoji="1" lang="en-US" altLang="zh-CN" sz="22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7063" name="Text Box 7">
            <a:extLst>
              <a:ext uri="{FF2B5EF4-FFF2-40B4-BE49-F238E27FC236}">
                <a16:creationId xmlns:a16="http://schemas.microsoft.com/office/drawing/2014/main" id="{6AF6C1B7-58F9-490E-8A6C-238E83C02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0907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</a:p>
        </p:txBody>
      </p:sp>
      <p:sp>
        <p:nvSpPr>
          <p:cNvPr id="1837064" name="Text Box 8">
            <a:extLst>
              <a:ext uri="{FF2B5EF4-FFF2-40B4-BE49-F238E27FC236}">
                <a16:creationId xmlns:a16="http://schemas.microsoft.com/office/drawing/2014/main" id="{B6357637-7DD5-4268-B0E8-64F5098AE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25479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1+1 = 2</a:t>
            </a:r>
          </a:p>
        </p:txBody>
      </p:sp>
      <p:sp>
        <p:nvSpPr>
          <p:cNvPr id="1837065" name="Text Box 9">
            <a:extLst>
              <a:ext uri="{FF2B5EF4-FFF2-40B4-BE49-F238E27FC236}">
                <a16:creationId xmlns:a16="http://schemas.microsoft.com/office/drawing/2014/main" id="{936DC57B-7FE3-4359-B12E-2A91248FD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0907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</a:p>
        </p:txBody>
      </p:sp>
      <p:sp>
        <p:nvSpPr>
          <p:cNvPr id="1837066" name="Text Box 10">
            <a:extLst>
              <a:ext uri="{FF2B5EF4-FFF2-40B4-BE49-F238E27FC236}">
                <a16:creationId xmlns:a16="http://schemas.microsoft.com/office/drawing/2014/main" id="{EA5297DC-28B1-4FE9-85EB-44C959B55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157538"/>
            <a:ext cx="41529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n-2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7067" name="Text Box 11">
            <a:extLst>
              <a:ext uri="{FF2B5EF4-FFF2-40B4-BE49-F238E27FC236}">
                <a16:creationId xmlns:a16="http://schemas.microsoft.com/office/drawing/2014/main" id="{AEF766C2-932D-4E7B-BFD1-48E1448B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25479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2+1 = 3</a:t>
            </a:r>
          </a:p>
        </p:txBody>
      </p:sp>
      <p:sp>
        <p:nvSpPr>
          <p:cNvPr id="1837068" name="Oval 12">
            <a:extLst>
              <a:ext uri="{FF2B5EF4-FFF2-40B4-BE49-F238E27FC236}">
                <a16:creationId xmlns:a16="http://schemas.microsoft.com/office/drawing/2014/main" id="{3F8177D8-83D1-4DA6-91B9-5BA7E60A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3690938"/>
            <a:ext cx="5334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37069" name="Oval 13">
            <a:extLst>
              <a:ext uri="{FF2B5EF4-FFF2-40B4-BE49-F238E27FC236}">
                <a16:creationId xmlns:a16="http://schemas.microsoft.com/office/drawing/2014/main" id="{3946A3D5-30B1-4B77-9CE4-B770C245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690938"/>
            <a:ext cx="5334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91" name="Text Box 7">
            <a:extLst>
              <a:ext uri="{FF2B5EF4-FFF2-40B4-BE49-F238E27FC236}">
                <a16:creationId xmlns:a16="http://schemas.microsoft.com/office/drawing/2014/main" id="{609A938B-9DEC-4CDE-ABB0-8136BBB10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07950"/>
            <a:ext cx="478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7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7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37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37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3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3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62" grpId="0" build="p" autoUpdateAnimBg="0"/>
      <p:bldP spid="1837063" grpId="0" build="p" autoUpdateAnimBg="0"/>
      <p:bldP spid="1837064" grpId="0" build="p" autoUpdateAnimBg="0"/>
      <p:bldP spid="1837065" grpId="0" build="p" autoUpdateAnimBg="0"/>
      <p:bldP spid="1837066" grpId="0" build="p" autoUpdateAnimBg="0"/>
      <p:bldP spid="1837067" grpId="0" build="p" autoUpdateAnimBg="0"/>
      <p:bldP spid="1837068" grpId="0" animBg="1"/>
      <p:bldP spid="1837069" grpId="0" animBg="1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2187</Words>
  <Application>Microsoft Office PowerPoint</Application>
  <PresentationFormat>全屏显示(4:3)</PresentationFormat>
  <Paragraphs>323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cajcd fnta1</vt:lpstr>
      <vt:lpstr>Monotype Sorts</vt:lpstr>
      <vt:lpstr>楷体_GB2312</vt:lpstr>
      <vt:lpstr>宋体</vt:lpstr>
      <vt:lpstr>Arial</vt:lpstr>
      <vt:lpstr>Cambria Math</vt:lpstr>
      <vt:lpstr>Symbol</vt:lpstr>
      <vt:lpstr>Times New Roman</vt:lpstr>
      <vt:lpstr>Webdings</vt:lpstr>
      <vt:lpstr>Wingdings</vt:lpstr>
      <vt:lpstr>Wingdings 2</vt:lpstr>
      <vt:lpstr>Double Lines</vt:lpstr>
      <vt:lpstr>Clip</vt:lpstr>
      <vt:lpstr>公式</vt:lpstr>
      <vt:lpstr>Equation.3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2022-04-08T10:08:54Z</dcterms:created>
  <dcterms:modified xsi:type="dcterms:W3CDTF">2022-04-09T03:07:38Z</dcterms:modified>
</cp:coreProperties>
</file>