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3" r:id="rId2"/>
    <p:sldId id="445" r:id="rId3"/>
    <p:sldId id="446" r:id="rId4"/>
    <p:sldId id="474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3" r:id="rId21"/>
    <p:sldId id="462" r:id="rId22"/>
    <p:sldId id="464" r:id="rId23"/>
    <p:sldId id="475" r:id="rId24"/>
    <p:sldId id="465" r:id="rId25"/>
    <p:sldId id="467" r:id="rId26"/>
    <p:sldId id="468" r:id="rId27"/>
    <p:sldId id="469" r:id="rId28"/>
    <p:sldId id="470" r:id="rId29"/>
    <p:sldId id="471" r:id="rId30"/>
    <p:sldId id="476" r:id="rId31"/>
    <p:sldId id="47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33FF"/>
    <a:srgbClr val="CC00FF"/>
    <a:srgbClr val="FF66CC"/>
    <a:srgbClr val="FF9900"/>
    <a:srgbClr val="0080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0729" autoAdjust="0"/>
  </p:normalViewPr>
  <p:slideViewPr>
    <p:cSldViewPr>
      <p:cViewPr varScale="1">
        <p:scale>
          <a:sx n="83" d="100"/>
          <a:sy n="83" d="100"/>
        </p:scale>
        <p:origin x="14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9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3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7.wmf"/><Relationship Id="rId5" Type="http://schemas.openxmlformats.org/officeDocument/2006/relationships/image" Target="../media/image16.wmf"/><Relationship Id="rId10" Type="http://schemas.openxmlformats.org/officeDocument/2006/relationships/image" Target="../media/image26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44577B-7FF2-48F4-9527-C7F1F44B96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612CC1-C28A-4A1E-9AF0-D6035CDB97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5251F9-45F5-454E-9138-E932E363AE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4DB993B-6AF2-460E-B556-FBDB3DC74F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70975E-F909-4F29-9B54-FC28B40696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993F05C-A47E-4B37-AA11-4AEA01656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2E0D1B-80B8-4FEC-B949-99BAAB7B74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C6CD60F-43D4-48D5-8AC3-A4B2AF502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E7FA9B-82A9-4C65-97CF-D23BF77DADB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5C93740-AB0C-4C9A-B477-3004601A4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7D4A19B-45DE-4E11-AFA1-ACD6095FE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A6547BC-1778-488C-8F58-D8616C36C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4621186-FEBB-4C21-9A8B-F911A8659C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A0300F9-1CFB-4439-91D1-91B9CDE57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8A4550-0D3A-4B98-988E-D1C904712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5BBA363-A41B-4055-A657-3A27719F8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5DD23E-167D-4F26-9181-1848D6A761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F5F9462-D447-4648-84E9-A6A98830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AF6430C-A04F-40DC-8979-603585646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60CD8D2-FFDC-4B1C-AD72-606A3017D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1840D7-AF41-42C6-AB65-79D2D708809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C518D89-36EC-4193-A527-E0C2A3FF4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434FB7-E733-4FA1-9020-9C6759B14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729AA9C-CC62-4F63-B716-A78B2F97A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D54572-6F00-4195-8DE5-A10D39F763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CFBEBD5-C605-4E9E-8257-8D8A5C562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B02C715-6933-49E2-A2C5-1B838D4DC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FF4B210-E2CC-46DE-915D-CE00A38B1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F66C5C-1045-40C3-B046-4745CF13567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31B7BFD-766D-44A7-9756-8CEA84E6B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D55047-7AB3-41F6-801B-46C50FA78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C781B56-807F-475F-8722-2CB706E5C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248E4F-C0E2-49D0-A4EF-299DA52C1CC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2440D83-0C6A-4A01-914A-2D94B2DA6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5A3FB0-BB98-4C3F-8DAE-22FB48B22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6D710D-7A11-4345-BCBC-DC2DF3DEC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63EEAE-2E8C-48B8-B4CE-1CFC47A9DD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598793D-7B92-456E-A19E-49EC35219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377CD0-F870-4DE6-B186-1117E39EF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E02AAE-B0F3-4546-957D-2ECFE5A80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9087C0-B91C-4251-8B22-3A605351E5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3B5C8F8-672A-4A77-AD03-454B8B2D5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26BBDA8-4A52-478A-A866-293F6C5A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74690F4-052C-49AD-855E-17C60E088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B2CDB4-B788-4668-BF57-33FDCB4851D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FCE2565-14E7-4540-A63D-DB789A57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6DE8313-1B22-4BD5-A6DC-54932EB7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2A3FC06-9152-486C-B621-77C49C966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00264C-3188-4A38-96E2-D47D8BF3AC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74BC51C-56CC-4D08-BD7C-9067A8183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B6CA8B2-2404-42A3-AD7D-EF4DB624A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2AA5E0F-55BD-472B-95F0-371C66828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257D89-D060-4634-81B5-F8EDF36D42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629D65C-4E7C-45D8-B0EA-278C929DB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BC1D477-6F5F-4C55-8F1D-BFACEEEF9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CAB970D-551E-4B60-9AD5-9F3FA18E7D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78CACC-73F9-497F-9A6E-6E4D89954A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D48575B-F53B-4BEE-BC50-267BC6D1F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311269A-84BE-48DF-927B-AEFEEAA52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F935625-5682-40FA-B642-94C1B814E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0D8726-D031-4B51-912B-D85C661FE5F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5818B3B-3EA1-4A0A-8042-8B7118352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7AE986E-3EED-41D2-B625-C2CD9F5D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62535C-AEA6-4746-A8D2-BA02265E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1FE8DC-CF00-436C-8BB5-4125B3680D7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08D4739-9184-4432-9C21-1FBBEDBF2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679DD89-EA50-4DF7-B5F8-F1EC50A80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32A6BF-DF88-45A7-8DD1-09D41150D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1558ED-07C7-410E-8DB4-D4F9294E7B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CD2E43-DD9D-4F61-87A9-704BA2D9D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FFD0674-E367-44E5-B0C7-F06FAA6D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43BBF18-FC26-4C9F-9919-050F28B4D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1F9BED-16BD-4288-9D2A-ABF6285566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AAC60EA-3FF0-49A1-ABB3-33B1BF6EC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4F26FDE-4C80-45EA-9280-D8D52B09E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4532133-B1E4-4E4C-95D6-431C6CD4E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610610-13BC-4DC2-B9FD-80AC36E81C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9E78AB-3FDC-4879-BD59-627929DC2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6C95388-A084-49C6-B91D-B7F34154F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4CF8C0A-F13A-483C-9CBC-B81214013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153A27-D2BF-4A51-A7F9-1CD32695BB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6F09A9-4B92-45C0-A21B-BF15CF840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2950BBC-8F51-40C4-9703-B98A79888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3A1A81A-42F9-4ED3-A6F6-D4569C115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F375C6-8696-4A31-8117-CB3C269B85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226293E-6197-4024-B3D4-30C7F2AAE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D7005DE-DE58-4547-87FE-1EF82A4D0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54FE51D-FC9E-4D3F-B81C-D441A81A8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4B44EB-B19A-4BCE-8FD2-3766107291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FB7887B-096C-43D2-AA69-C1B56C0AC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0F70EF2-FFCA-4083-ACA9-48B227EC2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54AD93B-67F1-4DF6-B1F8-572B19A0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20C432-1732-437C-9E3D-1AB652869D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606C2FF-5A53-4B16-B42D-4B7CAF8E5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65592E2-3061-4962-97AB-E285896B2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38BF2F5-BE4A-4B4D-B004-978DCB338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DE771F-2F91-45C8-A495-4D387E12166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273DF7-7AF2-4705-808B-4D0CEC974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DC765C0-C1B6-46CC-ABF1-C923A8F03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F0D580B-8FDB-4B8C-BC14-24252481A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EB86B5-BC77-44C6-86D5-2B01171D05D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BE6F61-D62C-4CCF-ACB8-813DFA4A3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FA45C05-ECF2-4EFD-BE4E-8B648A67D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6E6D776-6C13-4369-BEFC-8088D3249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378230B-32C4-4BDA-AAA4-0A05621C20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3AE437E-9294-45CB-9ED6-7DBF0514F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DC867AD-A65E-4A32-8DFB-BF1493D37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1166219-AA29-4495-8E32-EB97C2BDC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5F1829-541C-45AF-8027-8EC41CE7564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A4E87F2-8ED4-41F6-B9F7-FA04DD7CA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78F0B5-5E6E-445A-BDEF-945769737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6D04209-3256-42C8-A872-D652B5A8D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CD7B84-C737-4D36-8F4A-73D935F335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85D6E20-4B0F-44FF-822A-3250F4E73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058B85-69B9-4B4C-AB6D-8188E0614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59DE965-ADFC-4C8B-BE0F-4A3B4836F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67635B-2BA7-42FD-8172-D9A1D8402E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195174-67A3-40CF-8544-002F5B6BC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0C19DC5-DD91-4584-82B7-668190AFB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C529529-2538-48C5-B4B2-7DBA747F0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0D0F09-0E13-4229-82B9-E2F2163FC14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04E7DF9-2734-476D-B580-3D959EDA8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2E8FED9-2113-4E64-98D0-003404E1F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715C6D3-1F4F-418C-952B-997DD1831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229647-D41E-4588-92C7-6887FBC153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78B115E-2442-4A7E-B87B-F78B841F1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257CF47-A082-469F-A54C-CCC3EC44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C481488-A8CA-45FD-8973-B77CAC752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08D91F-46F8-4DC2-8F87-A18E532C4EF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25F5EE9-7E26-44CE-A6B4-A1A095D10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4FA7FC-89F1-42EC-84B4-5DA46A9F1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7203627-9F00-40CA-A7F1-231D2381A33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1BDA41-C96F-4FFB-851B-7F7966401BC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ABDF5F27-516D-44D2-B38D-2061A0F60E2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D3D9E4-3A98-43E3-BD20-03AA5F77F9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804A26-32C6-4891-93FE-981895973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5DCAF9-5564-42E8-8A6A-05DCA0E4D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2477-2D66-4AC8-A479-E29BD11E35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8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23A0B6-135E-4480-A1A3-F90A3B743D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D6C1-444E-4A8A-A570-1285EBBC8D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9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9EEB68-0D63-4726-ACAE-BAF4EBD234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F4C1C-7771-4C42-AA1F-B80538A4D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FCD91B-7C77-4C31-96A2-DB7C71F59B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48B3-73B8-4C39-9E86-06A96ADBB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A976B9-69AA-4FE7-9CD5-E1D39820AD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16CA-E7B7-4104-BC60-20BF1886B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116291-88CB-49FF-AF9E-2A07DCD41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89028-14B4-4107-A775-9A50BE1C3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50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DA5631D-124E-48AA-90ED-D7D0F02129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C083-8199-4FC9-861E-8C8FDE33F4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7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A831CD5-BA3F-4D64-86A1-EAA24C55BE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C819-9C0A-4230-ACBD-17CF5E60D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62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575E994-447F-455E-BBB8-119925D80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084B-283B-4191-930F-75244F51E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7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A6E654-26A4-485B-A26D-3F1E19B31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7B40E-BB67-40BE-82CA-11BF4C363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757CFDE-E0A5-4284-8FBC-2DF1497F59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DAAC-C96B-4F14-B1EB-4462C94A7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8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0922E04-119B-41FE-BC28-206F5403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46DE9304-41D3-4928-9EFC-66F8F2C0B8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6EB58A-2F1F-4831-A847-2BB9FC9834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9DE84DAD-A58A-4175-A29A-26FEC69520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F02E14A9-43DE-44B8-964D-D739750F5E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5E40D0E1-F811-44E7-BE36-F324DAA28683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6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32.wmf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0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1.wmf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96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png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0.wmf"/><Relationship Id="rId24" Type="http://schemas.openxmlformats.org/officeDocument/2006/relationships/image" Target="../media/image86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97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93.bin"/><Relationship Id="rId22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6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23" Type="http://schemas.openxmlformats.org/officeDocument/2006/relationships/image" Target="../media/image98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9.bin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1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2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7.bin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137.bin"/><Relationship Id="rId7" Type="http://schemas.openxmlformats.org/officeDocument/2006/relationships/image" Target="../media/image118.wmf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26.wmf"/><Relationship Id="rId5" Type="http://schemas.openxmlformats.org/officeDocument/2006/relationships/image" Target="../media/image117.wmf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6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4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36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5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0.bin"/><Relationship Id="rId5" Type="http://schemas.openxmlformats.org/officeDocument/2006/relationships/audio" Target="../media/audio3.wav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audio" Target="../media/audio1.wav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9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6.wmf"/><Relationship Id="rId22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5.bin"/><Relationship Id="rId4" Type="http://schemas.openxmlformats.org/officeDocument/2006/relationships/audio" Target="../media/audio1.wav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63A66F6-BFE1-469E-AD91-74F59A92A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B3F68C-07E1-4FF8-8BA3-553B56663D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4578" name="Text Box 2">
            <a:extLst>
              <a:ext uri="{FF2B5EF4-FFF2-40B4-BE49-F238E27FC236}">
                <a16:creationId xmlns:a16="http://schemas.microsoft.com/office/drawing/2014/main" id="{7B776DA0-384E-4381-82BA-5E38CCFED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44579" name="Text Box 3">
            <a:extLst>
              <a:ext uri="{FF2B5EF4-FFF2-40B4-BE49-F238E27FC236}">
                <a16:creationId xmlns:a16="http://schemas.microsoft.com/office/drawing/2014/main" id="{FC01BD91-DB68-499D-A0F4-A2735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98D44670-3541-4EE9-AD07-35BDC80F9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9562EF-9ACE-4CBE-BA9C-F203571AF6A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A7D724C-C8DA-4694-A19D-6C210207F20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842963"/>
            <a:chOff x="192" y="336"/>
            <a:chExt cx="5184" cy="531"/>
          </a:xfrm>
        </p:grpSpPr>
        <p:sp>
          <p:nvSpPr>
            <p:cNvPr id="22543" name="Text Box 4">
              <a:extLst>
                <a:ext uri="{FF2B5EF4-FFF2-40B4-BE49-F238E27FC236}">
                  <a16:creationId xmlns:a16="http://schemas.microsoft.com/office/drawing/2014/main" id="{317AEBD4-1A4A-419F-9E5F-9A0BBE205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What is the generating function for the sequence                   ?                                                                                               </a:t>
              </a:r>
            </a:p>
          </p:txBody>
        </p:sp>
        <p:graphicFrame>
          <p:nvGraphicFramePr>
            <p:cNvPr id="22544" name="Object 5">
              <a:extLst>
                <a:ext uri="{FF2B5EF4-FFF2-40B4-BE49-F238E27FC236}">
                  <a16:creationId xmlns:a16="http://schemas.microsoft.com/office/drawing/2014/main" id="{ACB77DFC-A385-4937-9B6C-3E50735F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580"/>
            <a:ext cx="5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r:id="rId4" imgW="482391" imgH="241195" progId="Equation.3">
                    <p:embed/>
                  </p:oleObj>
                </mc:Choice>
                <mc:Fallback>
                  <p:oleObj r:id="rId4" imgW="482391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580"/>
                          <a:ext cx="58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0550" name="AutoShape 6">
            <a:extLst>
              <a:ext uri="{FF2B5EF4-FFF2-40B4-BE49-F238E27FC236}">
                <a16:creationId xmlns:a16="http://schemas.microsoft.com/office/drawing/2014/main" id="{692FDE6E-AD6E-4127-853F-670E1CA9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391400" cy="46482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0551" name="Object 7">
            <a:extLst>
              <a:ext uri="{FF2B5EF4-FFF2-40B4-BE49-F238E27FC236}">
                <a16:creationId xmlns:a16="http://schemas.microsoft.com/office/drawing/2014/main" id="{D1E57183-2EAD-4B9C-A8E5-7C839D77E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2379663"/>
          <a:ext cx="838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393529" imgH="228501" progId="Equation.3">
                  <p:embed/>
                </p:oleObj>
              </mc:Choice>
              <mc:Fallback>
                <p:oleObj name="Equation" r:id="rId6" imgW="39352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379663"/>
                        <a:ext cx="838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2" name="Line 8">
            <a:extLst>
              <a:ext uri="{FF2B5EF4-FFF2-40B4-BE49-F238E27FC236}">
                <a16:creationId xmlns:a16="http://schemas.microsoft.com/office/drawing/2014/main" id="{395EF7CB-994D-40D4-93EB-276FB937A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6082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3" name="Object 9">
            <a:extLst>
              <a:ext uri="{FF2B5EF4-FFF2-40B4-BE49-F238E27FC236}">
                <a16:creationId xmlns:a16="http://schemas.microsoft.com/office/drawing/2014/main" id="{1AEF84C9-0653-4665-93F7-992FF657D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2303463"/>
          <a:ext cx="5699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8" imgW="330057" imgH="393529" progId="Equation.3">
                  <p:embed/>
                </p:oleObj>
              </mc:Choice>
              <mc:Fallback>
                <p:oleObj name="Equation" r:id="rId8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303463"/>
                        <a:ext cx="5699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54" name="Object 10">
            <a:extLst>
              <a:ext uri="{FF2B5EF4-FFF2-40B4-BE49-F238E27FC236}">
                <a16:creationId xmlns:a16="http://schemas.microsoft.com/office/drawing/2014/main" id="{259F0C42-A11F-4BE3-B2B7-E6A2562D6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3379788"/>
          <a:ext cx="8921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0" imgW="419100" imgH="228600" progId="Equation.3">
                  <p:embed/>
                </p:oleObj>
              </mc:Choice>
              <mc:Fallback>
                <p:oleObj name="Equation" r:id="rId10" imgW="419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79788"/>
                        <a:ext cx="8921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5" name="Line 11">
            <a:extLst>
              <a:ext uri="{FF2B5EF4-FFF2-40B4-BE49-F238E27FC236}">
                <a16:creationId xmlns:a16="http://schemas.microsoft.com/office/drawing/2014/main" id="{D63683A6-9A39-4881-9A32-CC1F53A9D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35988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6" name="Object 12">
            <a:extLst>
              <a:ext uri="{FF2B5EF4-FFF2-40B4-BE49-F238E27FC236}">
                <a16:creationId xmlns:a16="http://schemas.microsoft.com/office/drawing/2014/main" id="{EB724049-236E-424E-96B7-A03D86C4E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3217863"/>
          <a:ext cx="9017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2" imgW="508000" imgH="419100" progId="Equation.3">
                  <p:embed/>
                </p:oleObj>
              </mc:Choice>
              <mc:Fallback>
                <p:oleObj name="Equation" r:id="rId12" imgW="5080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3217863"/>
                        <a:ext cx="9017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57" name="Object 13">
            <a:extLst>
              <a:ext uri="{FF2B5EF4-FFF2-40B4-BE49-F238E27FC236}">
                <a16:creationId xmlns:a16="http://schemas.microsoft.com/office/drawing/2014/main" id="{B8E2B4A5-47B6-4544-AE60-3E67BCD0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4454525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14" imgW="482391" imgH="241195" progId="Equation.3">
                  <p:embed/>
                </p:oleObj>
              </mc:Choice>
              <mc:Fallback>
                <p:oleObj r:id="rId14" imgW="482391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454525"/>
                        <a:ext cx="10048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8" name="Line 14">
            <a:extLst>
              <a:ext uri="{FF2B5EF4-FFF2-40B4-BE49-F238E27FC236}">
                <a16:creationId xmlns:a16="http://schemas.microsoft.com/office/drawing/2014/main" id="{9110F61D-7A22-4F9B-915D-B4D73F867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6656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9" name="Object 15">
            <a:extLst>
              <a:ext uri="{FF2B5EF4-FFF2-40B4-BE49-F238E27FC236}">
                <a16:creationId xmlns:a16="http://schemas.microsoft.com/office/drawing/2014/main" id="{ABE392E4-E614-4235-87AF-C46F8E40E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267200"/>
          <a:ext cx="23463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5" imgW="1320227" imgH="418918" progId="Equation.3">
                  <p:embed/>
                </p:oleObj>
              </mc:Choice>
              <mc:Fallback>
                <p:oleObj name="Equation" r:id="rId15" imgW="1320227" imgH="41891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267200"/>
                        <a:ext cx="23463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4">
            <a:extLst>
              <a:ext uri="{FF2B5EF4-FFF2-40B4-BE49-F238E27FC236}">
                <a16:creationId xmlns:a16="http://schemas.microsoft.com/office/drawing/2014/main" id="{05605F66-8977-4CE0-BC4E-140E4BF8B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0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0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0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0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0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0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D5B12574-C151-499A-9560-EE89E6C4D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DDD7E2-AC2C-4C6C-ACB9-02988AD86F2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0140C10-6C69-40FC-8E8D-A4803315E60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1125538"/>
            <a:chOff x="192" y="336"/>
            <a:chExt cx="5184" cy="709"/>
          </a:xfrm>
        </p:grpSpPr>
        <p:sp>
          <p:nvSpPr>
            <p:cNvPr id="24588" name="Text Box 4">
              <a:extLst>
                <a:ext uri="{FF2B5EF4-FFF2-40B4-BE49-F238E27FC236}">
                  <a16:creationId xmlns:a16="http://schemas.microsoft.com/office/drawing/2014/main" id="{3F408DCC-9EC1-4077-98C3-8A648CB07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What is the generating function for the sequence                   ?                                                                                               </a:t>
              </a:r>
            </a:p>
          </p:txBody>
        </p:sp>
        <p:graphicFrame>
          <p:nvGraphicFramePr>
            <p:cNvPr id="24589" name="Object 5">
              <a:extLst>
                <a:ext uri="{FF2B5EF4-FFF2-40B4-BE49-F238E27FC236}">
                  <a16:creationId xmlns:a16="http://schemas.microsoft.com/office/drawing/2014/main" id="{8154BC81-ED5F-4858-826A-7BB2D64AA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528"/>
            <a:ext cx="768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r:id="rId4" imgW="634725" imgH="431613" progId="Equation.3">
                    <p:embed/>
                  </p:oleObj>
                </mc:Choice>
                <mc:Fallback>
                  <p:oleObj r:id="rId4" imgW="634725" imgH="4316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28"/>
                          <a:ext cx="768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2598" name="AutoShape 6">
            <a:extLst>
              <a:ext uri="{FF2B5EF4-FFF2-40B4-BE49-F238E27FC236}">
                <a16:creationId xmlns:a16="http://schemas.microsoft.com/office/drawing/2014/main" id="{35310E6D-5EED-4997-8485-5ED5CD32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3914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2599" name="Object 7">
            <a:extLst>
              <a:ext uri="{FF2B5EF4-FFF2-40B4-BE49-F238E27FC236}">
                <a16:creationId xmlns:a16="http://schemas.microsoft.com/office/drawing/2014/main" id="{FBF63842-C87A-4A91-B816-6487E0EDE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2743200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6" imgW="482391" imgH="241195" progId="Equation.3">
                  <p:embed/>
                </p:oleObj>
              </mc:Choice>
              <mc:Fallback>
                <p:oleObj r:id="rId6" imgW="48239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743200"/>
                        <a:ext cx="10048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600" name="Line 8">
            <a:extLst>
              <a:ext uri="{FF2B5EF4-FFF2-40B4-BE49-F238E27FC236}">
                <a16:creationId xmlns:a16="http://schemas.microsoft.com/office/drawing/2014/main" id="{AA5F718D-C11C-416A-8A90-5699E2C20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989263"/>
            <a:ext cx="914400" cy="1587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2601" name="Object 9">
            <a:extLst>
              <a:ext uri="{FF2B5EF4-FFF2-40B4-BE49-F238E27FC236}">
                <a16:creationId xmlns:a16="http://schemas.microsoft.com/office/drawing/2014/main" id="{0F4EF94E-55AD-4FBA-845C-60D40B858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2590800"/>
          <a:ext cx="23463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8" imgW="1320227" imgH="418918" progId="Equation.3">
                  <p:embed/>
                </p:oleObj>
              </mc:Choice>
              <mc:Fallback>
                <p:oleObj name="Equation" r:id="rId8" imgW="132022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23463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2602" name="Object 10">
            <a:extLst>
              <a:ext uri="{FF2B5EF4-FFF2-40B4-BE49-F238E27FC236}">
                <a16:creationId xmlns:a16="http://schemas.microsoft.com/office/drawing/2014/main" id="{178D467C-5EB6-4084-8EB2-D1A04796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51263"/>
          <a:ext cx="1219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10" imgW="634725" imgH="431613" progId="Equation.3">
                  <p:embed/>
                </p:oleObj>
              </mc:Choice>
              <mc:Fallback>
                <p:oleObj r:id="rId10" imgW="63472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51263"/>
                        <a:ext cx="12192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603" name="Line 11">
            <a:extLst>
              <a:ext uri="{FF2B5EF4-FFF2-40B4-BE49-F238E27FC236}">
                <a16:creationId xmlns:a16="http://schemas.microsoft.com/office/drawing/2014/main" id="{B26F0D52-CB2C-4C61-9C4E-40106E23C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3213"/>
            <a:ext cx="914400" cy="1587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2604" name="Object 12">
            <a:extLst>
              <a:ext uri="{FF2B5EF4-FFF2-40B4-BE49-F238E27FC236}">
                <a16:creationId xmlns:a16="http://schemas.microsoft.com/office/drawing/2014/main" id="{F04F23BA-2386-4303-B9AA-1C5C43988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9488" y="3751263"/>
          <a:ext cx="9255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1" imgW="520700" imgH="419100" progId="Equation.3">
                  <p:embed/>
                </p:oleObj>
              </mc:Choice>
              <mc:Fallback>
                <p:oleObj name="Equation" r:id="rId11" imgW="520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751263"/>
                        <a:ext cx="9255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4">
            <a:extLst>
              <a:ext uri="{FF2B5EF4-FFF2-40B4-BE49-F238E27FC236}">
                <a16:creationId xmlns:a16="http://schemas.microsoft.com/office/drawing/2014/main" id="{834B80FA-BFF3-4523-A8B4-AC286CAB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0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8A8195C4-6BB8-4955-959F-1E7EA2EDB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91A399-72B5-4185-BBFB-A48ED4BFD7F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3B52BB3-C685-445A-8A45-B761B79F5E7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3388"/>
            <a:ext cx="8229600" cy="1219200"/>
            <a:chOff x="192" y="273"/>
            <a:chExt cx="5184" cy="768"/>
          </a:xfrm>
        </p:grpSpPr>
        <p:sp>
          <p:nvSpPr>
            <p:cNvPr id="26640" name="Text Box 4">
              <a:extLst>
                <a:ext uri="{FF2B5EF4-FFF2-40B4-BE49-F238E27FC236}">
                  <a16:creationId xmlns:a16="http://schemas.microsoft.com/office/drawing/2014/main" id="{F1818B40-BE2B-4928-AF56-937E1B47E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. Find the coefficient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in the expansion                              . </a:t>
              </a:r>
            </a:p>
          </p:txBody>
        </p:sp>
        <p:graphicFrame>
          <p:nvGraphicFramePr>
            <p:cNvPr id="26641" name="Object 5">
              <a:extLst>
                <a:ext uri="{FF2B5EF4-FFF2-40B4-BE49-F238E27FC236}">
                  <a16:creationId xmlns:a16="http://schemas.microsoft.com/office/drawing/2014/main" id="{52D78728-2E3C-4F5D-AF7D-05E6CBD6F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7" y="273"/>
            <a:ext cx="97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r:id="rId4" imgW="952087" imgH="393529" progId="Equation.3">
                    <p:embed/>
                  </p:oleObj>
                </mc:Choice>
                <mc:Fallback>
                  <p:oleObj r:id="rId4" imgW="952087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273"/>
                          <a:ext cx="97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6">
              <a:extLst>
                <a:ext uri="{FF2B5EF4-FFF2-40B4-BE49-F238E27FC236}">
                  <a16:creationId xmlns:a16="http://schemas.microsoft.com/office/drawing/2014/main" id="{979C8CA8-A8D9-4916-B05C-D02863817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621"/>
            <a:ext cx="15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r:id="rId6" imgW="1130300" imgH="228600" progId="Equation.3">
                    <p:embed/>
                  </p:oleObj>
                </mc:Choice>
                <mc:Fallback>
                  <p:oleObj r:id="rId6" imgW="11303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1"/>
                          <a:ext cx="15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7">
              <a:extLst>
                <a:ext uri="{FF2B5EF4-FFF2-40B4-BE49-F238E27FC236}">
                  <a16:creationId xmlns:a16="http://schemas.microsoft.com/office/drawing/2014/main" id="{2697C10E-9015-4093-9F74-613AF3F6A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28"/>
            <a:ext cx="115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r:id="rId8" imgW="965200" imgH="431800" progId="Equation.3">
                    <p:embed/>
                  </p:oleObj>
                </mc:Choice>
                <mc:Fallback>
                  <p:oleObj r:id="rId8" imgW="9652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1152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648" name="AutoShape 8">
            <a:extLst>
              <a:ext uri="{FF2B5EF4-FFF2-40B4-BE49-F238E27FC236}">
                <a16:creationId xmlns:a16="http://schemas.microsoft.com/office/drawing/2014/main" id="{B865C106-433E-4E2C-84E7-B6AA3EB3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696200" cy="46482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4649" name="Object 9">
            <a:extLst>
              <a:ext uri="{FF2B5EF4-FFF2-40B4-BE49-F238E27FC236}">
                <a16:creationId xmlns:a16="http://schemas.microsoft.com/office/drawing/2014/main" id="{C69FB7D5-03CD-4522-91B7-825E8C3C5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1828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r:id="rId10" imgW="952087" imgH="393529" progId="Equation.3">
                  <p:embed/>
                </p:oleObj>
              </mc:Choice>
              <mc:Fallback>
                <p:oleObj r:id="rId10" imgW="95208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18288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0" name="Object 10">
            <a:extLst>
              <a:ext uri="{FF2B5EF4-FFF2-40B4-BE49-F238E27FC236}">
                <a16:creationId xmlns:a16="http://schemas.microsoft.com/office/drawing/2014/main" id="{6ADE6045-582A-4CEF-A261-1923BE79B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389188"/>
          <a:ext cx="1981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1" imgW="1079500" imgH="419100" progId="Equation.3">
                  <p:embed/>
                </p:oleObj>
              </mc:Choice>
              <mc:Fallback>
                <p:oleObj name="Equation" r:id="rId11" imgW="1079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89188"/>
                        <a:ext cx="1981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1" name="Object 11">
            <a:extLst>
              <a:ext uri="{FF2B5EF4-FFF2-40B4-BE49-F238E27FC236}">
                <a16:creationId xmlns:a16="http://schemas.microsoft.com/office/drawing/2014/main" id="{060DD82B-A367-4FEB-B8B8-6B2B7F157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23622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3" imgW="1256755" imgH="393529" progId="Equation.3">
                  <p:embed/>
                </p:oleObj>
              </mc:Choice>
              <mc:Fallback>
                <p:oleObj name="Equation" r:id="rId13" imgW="1256755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3622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52" name="Line 12">
            <a:extLst>
              <a:ext uri="{FF2B5EF4-FFF2-40B4-BE49-F238E27FC236}">
                <a16:creationId xmlns:a16="http://schemas.microsoft.com/office/drawing/2014/main" id="{117E278D-0292-4077-B98B-88E30B898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124200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653" name="Object 13">
            <a:extLst>
              <a:ext uri="{FF2B5EF4-FFF2-40B4-BE49-F238E27FC236}">
                <a16:creationId xmlns:a16="http://schemas.microsoft.com/office/drawing/2014/main" id="{CD893D9C-36D9-49D1-89C2-26100A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165600"/>
          <a:ext cx="392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5" imgW="177646" imgH="190335" progId="Equation.3">
                  <p:embed/>
                </p:oleObj>
              </mc:Choice>
              <mc:Fallback>
                <p:oleObj name="Equation" r:id="rId15" imgW="177646" imgH="1903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165600"/>
                        <a:ext cx="3921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4" name="Object 14">
            <a:extLst>
              <a:ext uri="{FF2B5EF4-FFF2-40B4-BE49-F238E27FC236}">
                <a16:creationId xmlns:a16="http://schemas.microsoft.com/office/drawing/2014/main" id="{BEB3FF0F-723D-4D05-9252-A17B28904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114800"/>
          <a:ext cx="81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7" imgW="368300" imgH="228600" progId="Equation.3">
                  <p:embed/>
                </p:oleObj>
              </mc:Choice>
              <mc:Fallback>
                <p:oleObj name="Equation" r:id="rId17" imgW="368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812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55" name="Line 15">
            <a:extLst>
              <a:ext uri="{FF2B5EF4-FFF2-40B4-BE49-F238E27FC236}">
                <a16:creationId xmlns:a16="http://schemas.microsoft.com/office/drawing/2014/main" id="{58110023-9F1C-40E2-A6DF-EDA1070C7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124200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56" name="Line 16">
            <a:extLst>
              <a:ext uri="{FF2B5EF4-FFF2-40B4-BE49-F238E27FC236}">
                <a16:creationId xmlns:a16="http://schemas.microsoft.com/office/drawing/2014/main" id="{101D78C9-D7A3-41B3-BFF2-D1774DDC0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63888"/>
            <a:ext cx="0" cy="1295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657" name="Object 17">
            <a:extLst>
              <a:ext uri="{FF2B5EF4-FFF2-40B4-BE49-F238E27FC236}">
                <a16:creationId xmlns:a16="http://schemas.microsoft.com/office/drawing/2014/main" id="{08A31881-46EC-4738-9725-39531A9E4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4840288"/>
          <a:ext cx="22669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公式" r:id="rId19" imgW="1180588" imgH="393529" progId="Equation.3">
                  <p:embed/>
                </p:oleObj>
              </mc:Choice>
              <mc:Fallback>
                <p:oleObj name="公式" r:id="rId19" imgW="1180588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840288"/>
                        <a:ext cx="22669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8" name="Object 18">
            <a:extLst>
              <a:ext uri="{FF2B5EF4-FFF2-40B4-BE49-F238E27FC236}">
                <a16:creationId xmlns:a16="http://schemas.microsoft.com/office/drawing/2014/main" id="{F7272012-F9C1-4161-B125-4BC465526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845050"/>
          <a:ext cx="2286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21" imgW="1371600" imgH="482600" progId="Equation.3">
                  <p:embed/>
                </p:oleObj>
              </mc:Choice>
              <mc:Fallback>
                <p:oleObj r:id="rId21" imgW="13716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845050"/>
                        <a:ext cx="2286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4">
            <a:extLst>
              <a:ext uri="{FF2B5EF4-FFF2-40B4-BE49-F238E27FC236}">
                <a16:creationId xmlns:a16="http://schemas.microsoft.com/office/drawing/2014/main" id="{96BF7196-6C5A-442D-8181-9B5C90710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0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0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0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0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0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0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6573D27-172C-48B2-A5BA-3714B2B2D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035AEB-9CD8-4410-9B64-2ADBF6829F5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7520A40-CCF2-4126-BDEC-637142BF867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143000"/>
            <a:ext cx="8229600" cy="1771650"/>
            <a:chOff x="240" y="816"/>
            <a:chExt cx="5184" cy="1116"/>
          </a:xfrm>
        </p:grpSpPr>
        <p:sp>
          <p:nvSpPr>
            <p:cNvPr id="28680" name="Text Box 4">
              <a:extLst>
                <a:ext uri="{FF2B5EF4-FFF2-40B4-BE49-F238E27FC236}">
                  <a16:creationId xmlns:a16="http://schemas.microsoft.com/office/drawing/2014/main" id="{D64E1997-BB0B-42A3-84FF-7E6F4306B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518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Recall: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Where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are nonnegative integers,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graphicFrame>
          <p:nvGraphicFramePr>
            <p:cNvPr id="28681" name="Object 5">
              <a:extLst>
                <a:ext uri="{FF2B5EF4-FFF2-40B4-BE49-F238E27FC236}">
                  <a16:creationId xmlns:a16="http://schemas.microsoft.com/office/drawing/2014/main" id="{433739AC-FBE9-4C4E-9C6B-A19CC804D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7" y="1104"/>
            <a:ext cx="1725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" r:id="rId5" imgW="1663700" imgH="457200" progId="Equation.3">
                    <p:embed/>
                  </p:oleObj>
                </mc:Choice>
                <mc:Fallback>
                  <p:oleObj r:id="rId5" imgW="16637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104"/>
                          <a:ext cx="1725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6694" name="Text Box 6">
            <a:extLst>
              <a:ext uri="{FF2B5EF4-FFF2-40B4-BE49-F238E27FC236}">
                <a16:creationId xmlns:a16="http://schemas.microsoft.com/office/drawing/2014/main" id="{2CF71776-42AC-405D-942A-DF02BAB8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143250"/>
            <a:ext cx="7981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Definition 2</a:t>
            </a:r>
            <a:r>
              <a:rPr kumimoji="1" lang="en-US" altLang="zh-CN"/>
              <a:t>】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real number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 nonnegative integer. Then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 binomial coefficient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defined by</a:t>
            </a:r>
          </a:p>
        </p:txBody>
      </p:sp>
      <p:graphicFrame>
        <p:nvGraphicFramePr>
          <p:cNvPr id="1906695" name="Object 7">
            <a:extLst>
              <a:ext uri="{FF2B5EF4-FFF2-40B4-BE49-F238E27FC236}">
                <a16:creationId xmlns:a16="http://schemas.microsoft.com/office/drawing/2014/main" id="{EE80FE3D-EBA3-4ECF-A81C-2A72888AC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4572000"/>
          <a:ext cx="51514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7" imgW="2832100" imgH="457200" progId="Equation.3">
                  <p:embed/>
                </p:oleObj>
              </mc:Choice>
              <mc:Fallback>
                <p:oleObj name="公式" r:id="rId7" imgW="2832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572000"/>
                        <a:ext cx="51514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6696" name="Text Box 8">
            <a:extLst>
              <a:ext uri="{FF2B5EF4-FFF2-40B4-BE49-F238E27FC236}">
                <a16:creationId xmlns:a16="http://schemas.microsoft.com/office/drawing/2014/main" id="{C6AB3DC7-32D0-440D-BDC6-CF48970E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binomial coefficient</a:t>
            </a:r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EA8D24E4-CF68-42FE-9615-774DB691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4" grpId="0" autoUpdateAnimBg="0"/>
      <p:bldP spid="19066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2144981C-F29D-4A96-99FA-665D74562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5B0666-1446-4AF9-AF90-24CE3B7F1C6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8739" name="AutoShape 3">
            <a:extLst>
              <a:ext uri="{FF2B5EF4-FFF2-40B4-BE49-F238E27FC236}">
                <a16:creationId xmlns:a16="http://schemas.microsoft.com/office/drawing/2014/main" id="{63084606-2434-40ED-8552-D47F83DA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391400" cy="42672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8740" name="Object 4">
            <a:extLst>
              <a:ext uri="{FF2B5EF4-FFF2-40B4-BE49-F238E27FC236}">
                <a16:creationId xmlns:a16="http://schemas.microsoft.com/office/drawing/2014/main" id="{3845CC64-BAFB-4121-AC3F-89867E421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71813"/>
          <a:ext cx="3663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4" imgW="2247900" imgH="457200" progId="Equation.3">
                  <p:embed/>
                </p:oleObj>
              </mc:Choice>
              <mc:Fallback>
                <p:oleObj name="Equation" r:id="rId4" imgW="224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71813"/>
                        <a:ext cx="36639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1" name="Object 5">
            <a:extLst>
              <a:ext uri="{FF2B5EF4-FFF2-40B4-BE49-F238E27FC236}">
                <a16:creationId xmlns:a16="http://schemas.microsoft.com/office/drawing/2014/main" id="{B157086C-B10B-4360-9C0A-6782944FE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910013"/>
          <a:ext cx="29686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公式" r:id="rId6" imgW="1663700" imgH="419100" progId="Equation.3">
                  <p:embed/>
                </p:oleObj>
              </mc:Choice>
              <mc:Fallback>
                <p:oleObj name="公式" r:id="rId6" imgW="1663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10013"/>
                        <a:ext cx="29686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2" name="Object 6">
            <a:extLst>
              <a:ext uri="{FF2B5EF4-FFF2-40B4-BE49-F238E27FC236}">
                <a16:creationId xmlns:a16="http://schemas.microsoft.com/office/drawing/2014/main" id="{36540AD5-DD0F-4632-8E55-E7F2791E0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900613"/>
          <a:ext cx="2514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8" imgW="1320800" imgH="228600" progId="Equation.3">
                  <p:embed/>
                </p:oleObj>
              </mc:Choice>
              <mc:Fallback>
                <p:oleObj r:id="rId8" imgW="132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00613"/>
                        <a:ext cx="2514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7">
            <a:extLst>
              <a:ext uri="{FF2B5EF4-FFF2-40B4-BE49-F238E27FC236}">
                <a16:creationId xmlns:a16="http://schemas.microsoft.com/office/drawing/2014/main" id="{B712D688-2255-4637-8BFF-FBBE815193C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857250"/>
            <a:chOff x="192" y="336"/>
            <a:chExt cx="5184" cy="540"/>
          </a:xfrm>
        </p:grpSpPr>
        <p:sp>
          <p:nvSpPr>
            <p:cNvPr id="30730" name="Text Box 8">
              <a:extLst>
                <a:ext uri="{FF2B5EF4-FFF2-40B4-BE49-F238E27FC236}">
                  <a16:creationId xmlns:a16="http://schemas.microsoft.com/office/drawing/2014/main" id="{2F27EFA5-A304-442F-90FB-2693A5A3F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1" name="Object 9">
              <a:extLst>
                <a:ext uri="{FF2B5EF4-FFF2-40B4-BE49-F238E27FC236}">
                  <a16:creationId xmlns:a16="http://schemas.microsoft.com/office/drawing/2014/main" id="{08A19064-2789-4AFD-A472-F7BCA34D7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6"/>
            <a:ext cx="91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name="Equation" r:id="rId10" imgW="774364" imgH="457002" progId="Equation.3">
                    <p:embed/>
                  </p:oleObj>
                </mc:Choice>
                <mc:Fallback>
                  <p:oleObj name="Equation" r:id="rId10" imgW="774364" imgH="4570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6"/>
                          <a:ext cx="91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0">
              <a:extLst>
                <a:ext uri="{FF2B5EF4-FFF2-40B4-BE49-F238E27FC236}">
                  <a16:creationId xmlns:a16="http://schemas.microsoft.com/office/drawing/2014/main" id="{82209C7B-50E7-4554-885D-9962A2522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36"/>
            <a:ext cx="91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12" imgW="774364" imgH="457002" progId="Equation.3">
                    <p:embed/>
                  </p:oleObj>
                </mc:Choice>
                <mc:Fallback>
                  <p:oleObj name="Equation" r:id="rId12" imgW="774364" imgH="45700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6"/>
                          <a:ext cx="91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8747" name="Object 11">
            <a:extLst>
              <a:ext uri="{FF2B5EF4-FFF2-40B4-BE49-F238E27FC236}">
                <a16:creationId xmlns:a16="http://schemas.microsoft.com/office/drawing/2014/main" id="{66088FDB-B871-4677-BA90-34267BEF5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905000"/>
          <a:ext cx="40973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14" imgW="2514600" imgH="457200" progId="Equation.3">
                  <p:embed/>
                </p:oleObj>
              </mc:Choice>
              <mc:Fallback>
                <p:oleObj name="Equation" r:id="rId14" imgW="25146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0973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4">
            <a:extLst>
              <a:ext uri="{FF2B5EF4-FFF2-40B4-BE49-F238E27FC236}">
                <a16:creationId xmlns:a16="http://schemas.microsoft.com/office/drawing/2014/main" id="{FF68415D-B563-431B-AC72-B1BA0B628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0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0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24F5969B-9016-4D8D-884F-DF2443C79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DCAC11-46D0-4342-81D1-1E2BE65A6A1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0787" name="Text Box 3">
            <a:extLst>
              <a:ext uri="{FF2B5EF4-FFF2-40B4-BE49-F238E27FC236}">
                <a16:creationId xmlns:a16="http://schemas.microsoft.com/office/drawing/2014/main" id="{E8EB44E7-DFCE-4D36-83FC-2E6B0BD8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Binomial Theorem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26431C7-A863-4BA8-8779-F22AE3F965B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628775"/>
            <a:ext cx="8367713" cy="2133600"/>
            <a:chOff x="240" y="1104"/>
            <a:chExt cx="5271" cy="1344"/>
          </a:xfrm>
        </p:grpSpPr>
        <p:sp>
          <p:nvSpPr>
            <p:cNvPr id="32774" name="AutoShape 5">
              <a:extLst>
                <a:ext uri="{FF2B5EF4-FFF2-40B4-BE49-F238E27FC236}">
                  <a16:creationId xmlns:a16="http://schemas.microsoft.com/office/drawing/2014/main" id="{6711B893-A0BC-493B-8D2D-2BF269325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71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x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real number with             and let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u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real number. Then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</p:txBody>
        </p:sp>
        <p:graphicFrame>
          <p:nvGraphicFramePr>
            <p:cNvPr id="32775" name="Object 6">
              <a:extLst>
                <a:ext uri="{FF2B5EF4-FFF2-40B4-BE49-F238E27FC236}">
                  <a16:creationId xmlns:a16="http://schemas.microsoft.com/office/drawing/2014/main" id="{9B163D4B-FAF8-46F6-A0A8-7B793D797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152"/>
            <a:ext cx="48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r:id="rId5" imgW="355292" imgH="253780" progId="Equation.3">
                    <p:embed/>
                  </p:oleObj>
                </mc:Choice>
                <mc:Fallback>
                  <p:oleObj r:id="rId5" imgW="355292" imgH="2537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152"/>
                          <a:ext cx="48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7">
              <a:extLst>
                <a:ext uri="{FF2B5EF4-FFF2-40B4-BE49-F238E27FC236}">
                  <a16:creationId xmlns:a16="http://schemas.microsoft.com/office/drawing/2014/main" id="{759F4C5C-8FB4-417F-814E-D1B71E246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3" y="1728"/>
            <a:ext cx="145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r:id="rId7" imgW="1219200" imgH="457200" progId="Equation.3">
                    <p:embed/>
                  </p:oleObj>
                </mc:Choice>
                <mc:Fallback>
                  <p:oleObj r:id="rId7" imgW="12192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728"/>
                          <a:ext cx="145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4">
            <a:extLst>
              <a:ext uri="{FF2B5EF4-FFF2-40B4-BE49-F238E27FC236}">
                <a16:creationId xmlns:a16="http://schemas.microsoft.com/office/drawing/2014/main" id="{1F3B9AEE-DFF9-40C6-B8DE-098B5218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0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CC647EC-A720-427C-A899-5FD0BB052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87876B-C342-4115-828B-8D181F9F294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19" name="Group 14">
            <a:extLst>
              <a:ext uri="{FF2B5EF4-FFF2-40B4-BE49-F238E27FC236}">
                <a16:creationId xmlns:a16="http://schemas.microsoft.com/office/drawing/2014/main" id="{A0B29832-25F2-4660-A1BC-C835D8DA05F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39738"/>
            <a:ext cx="8964612" cy="1333500"/>
            <a:chOff x="113" y="277"/>
            <a:chExt cx="5647" cy="840"/>
          </a:xfrm>
        </p:grpSpPr>
        <p:sp>
          <p:nvSpPr>
            <p:cNvPr id="34829" name="Text Box 4">
              <a:extLst>
                <a:ext uri="{FF2B5EF4-FFF2-40B4-BE49-F238E27FC236}">
                  <a16:creationId xmlns:a16="http://schemas.microsoft.com/office/drawing/2014/main" id="{E1DE1297-0A6D-47B7-8C04-FAE632AB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77"/>
              <a:ext cx="5647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generating functions for </a:t>
              </a:r>
            </a:p>
            <a:p>
              <a:pPr eaLnBrk="1" hangingPunct="1">
                <a:spcBef>
                  <a:spcPct val="20000"/>
                </a:spcBef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where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 positive integer, using the extended Binomial Theorem.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30" name="Object 5">
              <a:extLst>
                <a:ext uri="{FF2B5EF4-FFF2-40B4-BE49-F238E27FC236}">
                  <a16:creationId xmlns:a16="http://schemas.microsoft.com/office/drawing/2014/main" id="{13C18D10-8A6A-4B01-B60C-206E0DA44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7" y="604"/>
            <a:ext cx="18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9" r:id="rId4" imgW="1295400" imgH="228600" progId="Equation.3">
                    <p:embed/>
                  </p:oleObj>
                </mc:Choice>
                <mc:Fallback>
                  <p:oleObj r:id="rId4" imgW="1295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604"/>
                          <a:ext cx="187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2838" name="AutoShape 6">
            <a:extLst>
              <a:ext uri="{FF2B5EF4-FFF2-40B4-BE49-F238E27FC236}">
                <a16:creationId xmlns:a16="http://schemas.microsoft.com/office/drawing/2014/main" id="{83F6985D-260A-4087-8738-E6EBA143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16113"/>
            <a:ext cx="8229600" cy="4343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 the extended Binomial Theorem , it follows that</a:t>
            </a:r>
          </a:p>
        </p:txBody>
      </p:sp>
      <p:graphicFrame>
        <p:nvGraphicFramePr>
          <p:cNvPr id="1912839" name="Object 7">
            <a:extLst>
              <a:ext uri="{FF2B5EF4-FFF2-40B4-BE49-F238E27FC236}">
                <a16:creationId xmlns:a16="http://schemas.microsoft.com/office/drawing/2014/main" id="{B75FE5CA-28E0-45EC-99C4-C77A7084B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972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6" imgW="533169" imgH="228501" progId="Equation.3">
                  <p:embed/>
                </p:oleObj>
              </mc:Choice>
              <mc:Fallback>
                <p:oleObj r:id="rId6" imgW="5331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0" name="Object 8">
            <a:extLst>
              <a:ext uri="{FF2B5EF4-FFF2-40B4-BE49-F238E27FC236}">
                <a16:creationId xmlns:a16="http://schemas.microsoft.com/office/drawing/2014/main" id="{0226ED62-F3B8-48CE-9197-AD4897CD4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0438"/>
          <a:ext cx="167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8" imgW="825500" imgH="457200" progId="Equation.3">
                  <p:embed/>
                </p:oleObj>
              </mc:Choice>
              <mc:Fallback>
                <p:oleObj r:id="rId8" imgW="825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167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1" name="Object 9">
            <a:extLst>
              <a:ext uri="{FF2B5EF4-FFF2-40B4-BE49-F238E27FC236}">
                <a16:creationId xmlns:a16="http://schemas.microsoft.com/office/drawing/2014/main" id="{F326618D-1EB4-4157-9604-DDA45D1F9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08500"/>
          <a:ext cx="3429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10" imgW="1688367" imgH="431613" progId="Equation.3">
                  <p:embed/>
                </p:oleObj>
              </mc:Choice>
              <mc:Fallback>
                <p:oleObj r:id="rId10" imgW="168836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3429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2" name="Object 10">
            <a:extLst>
              <a:ext uri="{FF2B5EF4-FFF2-40B4-BE49-F238E27FC236}">
                <a16:creationId xmlns:a16="http://schemas.microsoft.com/office/drawing/2014/main" id="{D88509A4-EA68-4907-A49B-0F0953AB3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971800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12" imgW="520700" imgH="228600" progId="Equation.3">
                  <p:embed/>
                </p:oleObj>
              </mc:Choice>
              <mc:Fallback>
                <p:oleObj r:id="rId12" imgW="520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3" name="Object 11">
            <a:extLst>
              <a:ext uri="{FF2B5EF4-FFF2-40B4-BE49-F238E27FC236}">
                <a16:creationId xmlns:a16="http://schemas.microsoft.com/office/drawing/2014/main" id="{7F80894F-B19F-4476-A843-4E51639B5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657600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14" imgW="1016000" imgH="457200" progId="Equation.3">
                  <p:embed/>
                </p:oleObj>
              </mc:Choice>
              <mc:Fallback>
                <p:oleObj r:id="rId14" imgW="1016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98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4" name="Object 12">
            <a:extLst>
              <a:ext uri="{FF2B5EF4-FFF2-40B4-BE49-F238E27FC236}">
                <a16:creationId xmlns:a16="http://schemas.microsoft.com/office/drawing/2014/main" id="{45157E13-D1C2-4E49-A504-C9ADFDBB5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572000"/>
          <a:ext cx="4038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16" imgW="1981200" imgH="431800" progId="Equation.3">
                  <p:embed/>
                </p:oleObj>
              </mc:Choice>
              <mc:Fallback>
                <p:oleObj r:id="rId16" imgW="1981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4038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5" name="Object 13">
            <a:extLst>
              <a:ext uri="{FF2B5EF4-FFF2-40B4-BE49-F238E27FC236}">
                <a16:creationId xmlns:a16="http://schemas.microsoft.com/office/drawing/2014/main" id="{321AF1F5-D5B7-4C53-BD84-49DF992A9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445125"/>
          <a:ext cx="2590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18" imgW="1320227" imgH="431613" progId="Equation.3">
                  <p:embed/>
                </p:oleObj>
              </mc:Choice>
              <mc:Fallback>
                <p:oleObj r:id="rId18" imgW="132022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445125"/>
                        <a:ext cx="25908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4">
            <a:extLst>
              <a:ext uri="{FF2B5EF4-FFF2-40B4-BE49-F238E27FC236}">
                <a16:creationId xmlns:a16="http://schemas.microsoft.com/office/drawing/2014/main" id="{43F87B07-BF03-496E-AF57-9757F0BE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28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1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1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1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1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1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1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1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1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38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7B647DE-9BF3-409F-AD21-C8393451D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0C4BF4-2E52-4A10-A99C-09EA86A5FE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883" name="Text Box 3">
            <a:extLst>
              <a:ext uri="{FF2B5EF4-FFF2-40B4-BE49-F238E27FC236}">
                <a16:creationId xmlns:a16="http://schemas.microsoft.com/office/drawing/2014/main" id="{B792D342-93DD-4394-9EBA-BB59506E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00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Some Common Used Generating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A7BE6B4D-5693-4061-808B-F06ED74EE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3" y="857250"/>
            <a:ext cx="59991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2EA0106F-5DBB-4C75-B174-D1F1BAD7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86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                       Generating function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93C80EB5-F109-45AD-BB9D-AFAB9AF65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601788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公式" r:id="rId4" imgW="736600" imgH="203200" progId="Equation.3">
                  <p:embed/>
                </p:oleObj>
              </mc:Choice>
              <mc:Fallback>
                <p:oleObj name="公式" r:id="rId4" imgW="736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601788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7736A327-ADC0-44C6-A59D-41DE82B8B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49488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公式" r:id="rId6" imgW="863225" imgH="228501" progId="Equation.3">
                  <p:embed/>
                </p:oleObj>
              </mc:Choice>
              <mc:Fallback>
                <p:oleObj name="公式" r:id="rId6" imgW="86322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49488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2873AC36-6B61-4BCB-A38B-434ED4A84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786063"/>
          <a:ext cx="165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公式" r:id="rId8" imgW="825500" imgH="368300" progId="Equation.3">
                  <p:embed/>
                </p:oleObj>
              </mc:Choice>
              <mc:Fallback>
                <p:oleObj name="公式" r:id="rId8" imgW="8255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86063"/>
                        <a:ext cx="165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1ABD4020-894A-4363-8D09-7EEEBD866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3808413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10" imgW="825500" imgH="203200" progId="Equation.3">
                  <p:embed/>
                </p:oleObj>
              </mc:Choice>
              <mc:Fallback>
                <p:oleObj name="公式" r:id="rId10" imgW="825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808413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3B3D8A55-55C5-4CC2-B2C5-5997FB252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738" y="4503738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公式" r:id="rId12" imgW="419100" imgH="228600" progId="Equation.3">
                  <p:embed/>
                </p:oleObj>
              </mc:Choice>
              <mc:Fallback>
                <p:oleObj name="公式" r:id="rId12" imgW="419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503738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B73C004C-1568-48D5-922B-F0270ECAB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5408613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14" imgW="558558" imgH="203112" progId="Equation.3">
                  <p:embed/>
                </p:oleObj>
              </mc:Choice>
              <mc:Fallback>
                <p:oleObj name="公式" r:id="rId14" imgW="55855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408613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876" name="Object 12">
                <a:extLst>
                  <a:ext uri="{FF2B5EF4-FFF2-40B4-BE49-F238E27FC236}">
                    <a16:creationId xmlns:a16="http://schemas.microsoft.com/office/drawing/2014/main" id="{26D6A385-CB33-4190-8E14-9A34D50A4EF5}"/>
                  </a:ext>
                </a:extLst>
              </p:cNvPr>
              <p:cNvSpPr txBox="1"/>
              <p:nvPr/>
            </p:nvSpPr>
            <p:spPr bwMode="auto">
              <a:xfrm>
                <a:off x="3924300" y="1385888"/>
                <a:ext cx="2768600" cy="8636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876" name="Object 12">
                <a:extLst>
                  <a:ext uri="{FF2B5EF4-FFF2-40B4-BE49-F238E27FC236}">
                    <a16:creationId xmlns:a16="http://schemas.microsoft.com/office/drawing/2014/main" id="{26D6A385-CB33-4190-8E14-9A34D50A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1385888"/>
                <a:ext cx="2768600" cy="863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77" name="Object 13">
            <a:extLst>
              <a:ext uri="{FF2B5EF4-FFF2-40B4-BE49-F238E27FC236}">
                <a16:creationId xmlns:a16="http://schemas.microsoft.com/office/drawing/2014/main" id="{5E5B261E-74E6-417B-9DFF-95D2F1C23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249488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17" imgW="533169" imgH="228501" progId="Equation.3">
                  <p:embed/>
                </p:oleObj>
              </mc:Choice>
              <mc:Fallback>
                <p:oleObj name="公式" r:id="rId17" imgW="533169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49488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D469B624-9552-4740-AA68-1432862FD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2682875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19" imgW="1727200" imgH="419100" progId="Equation.3">
                  <p:embed/>
                </p:oleObj>
              </mc:Choice>
              <mc:Fallback>
                <p:oleObj name="公式" r:id="rId19" imgW="1727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2682875"/>
                        <a:ext cx="345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DDFBF6FB-5BE9-49C5-8F71-D37592D22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3402013"/>
          <a:ext cx="66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21" imgW="330057" imgH="393529" progId="Equation.3">
                  <p:embed/>
                </p:oleObj>
              </mc:Choice>
              <mc:Fallback>
                <p:oleObj name="公式" r:id="rId21" imgW="330057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402013"/>
                        <a:ext cx="660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440C7A18-560F-4EF9-B4E3-EE01602E5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4265613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公式" r:id="rId23" imgW="444307" imgH="393529" progId="Equation.3">
                  <p:embed/>
                </p:oleObj>
              </mc:Choice>
              <mc:Fallback>
                <p:oleObj name="公式" r:id="rId23" imgW="444307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265613"/>
                        <a:ext cx="88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42BC992E-1361-4FEF-AF6C-25417EEB3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180013"/>
          <a:ext cx="111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25" imgW="558558" imgH="393529" progId="Equation.3">
                  <p:embed/>
                </p:oleObj>
              </mc:Choice>
              <mc:Fallback>
                <p:oleObj name="公式" r:id="rId25" imgW="558558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180013"/>
                        <a:ext cx="111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4">
            <a:extLst>
              <a:ext uri="{FF2B5EF4-FFF2-40B4-BE49-F238E27FC236}">
                <a16:creationId xmlns:a16="http://schemas.microsoft.com/office/drawing/2014/main" id="{D052F98C-F2D4-4BA9-B73E-26CE8BE8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780C807-18B9-48E1-9482-726BD7BA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4A588-E762-4EA3-8FB3-FF2C29C8BE6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6931" name="Text Box 3">
            <a:extLst>
              <a:ext uri="{FF2B5EF4-FFF2-40B4-BE49-F238E27FC236}">
                <a16:creationId xmlns:a16="http://schemas.microsoft.com/office/drawing/2014/main" id="{832FA004-FF0A-4526-825C-5BBA751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Some Common Used Generating Functions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5536A21B-68CA-43A7-A348-3963F5DF6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9991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0364EBA-C40E-469B-AC33-64DE18C6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                       Generating function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16934" name="Object 6">
            <a:extLst>
              <a:ext uri="{FF2B5EF4-FFF2-40B4-BE49-F238E27FC236}">
                <a16:creationId xmlns:a16="http://schemas.microsoft.com/office/drawing/2014/main" id="{D5F9D1B3-5206-43DA-968B-FABA6FBA5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1744663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4" imgW="1117115" imgH="203112" progId="Equation.3">
                  <p:embed/>
                </p:oleObj>
              </mc:Choice>
              <mc:Fallback>
                <p:oleObj name="公式" r:id="rId4" imgW="111711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744663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5" name="Object 7">
            <a:extLst>
              <a:ext uri="{FF2B5EF4-FFF2-40B4-BE49-F238E27FC236}">
                <a16:creationId xmlns:a16="http://schemas.microsoft.com/office/drawing/2014/main" id="{AB407880-4B4D-4C40-8002-229939B67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3832225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6" imgW="520474" imgH="393529" progId="Equation.3">
                  <p:embed/>
                </p:oleObj>
              </mc:Choice>
              <mc:Fallback>
                <p:oleObj name="公式" r:id="rId6" imgW="52047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832225"/>
                        <a:ext cx="104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6" name="Object 8">
            <a:extLst>
              <a:ext uri="{FF2B5EF4-FFF2-40B4-BE49-F238E27FC236}">
                <a16:creationId xmlns:a16="http://schemas.microsoft.com/office/drawing/2014/main" id="{1687BE21-60B4-41A0-8565-564AC89DA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2392363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8" imgW="1409700" imgH="228600" progId="Equation.3">
                  <p:embed/>
                </p:oleObj>
              </mc:Choice>
              <mc:Fallback>
                <p:oleObj name="公式" r:id="rId8" imgW="1409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392363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7" name="Object 9">
            <a:extLst>
              <a:ext uri="{FF2B5EF4-FFF2-40B4-BE49-F238E27FC236}">
                <a16:creationId xmlns:a16="http://schemas.microsoft.com/office/drawing/2014/main" id="{88EE9BF8-85B7-418A-BC35-467D1317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3184525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10" imgW="1308100" imgH="228600" progId="Equation.3">
                  <p:embed/>
                </p:oleObj>
              </mc:Choice>
              <mc:Fallback>
                <p:oleObj name="公式" r:id="rId10" imgW="1308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184525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8" name="Object 10">
            <a:extLst>
              <a:ext uri="{FF2B5EF4-FFF2-40B4-BE49-F238E27FC236}">
                <a16:creationId xmlns:a16="http://schemas.microsoft.com/office/drawing/2014/main" id="{40645845-B165-4E49-867E-815006D16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476885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12" imgW="774364" imgH="418918" progId="Equation.3">
                  <p:embed/>
                </p:oleObj>
              </mc:Choice>
              <mc:Fallback>
                <p:oleObj name="公式" r:id="rId12" imgW="774364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76885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9" name="Object 11">
            <a:extLst>
              <a:ext uri="{FF2B5EF4-FFF2-40B4-BE49-F238E27FC236}">
                <a16:creationId xmlns:a16="http://schemas.microsoft.com/office/drawing/2014/main" id="{C117A291-E0C9-4BB0-8AC9-E5670BEA8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7192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14" imgW="520700" imgH="228600" progId="Equation.3">
                  <p:embed/>
                </p:oleObj>
              </mc:Choice>
              <mc:Fallback>
                <p:oleObj name="公式" r:id="rId14" imgW="520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192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0" name="Object 12">
            <a:extLst>
              <a:ext uri="{FF2B5EF4-FFF2-40B4-BE49-F238E27FC236}">
                <a16:creationId xmlns:a16="http://schemas.microsoft.com/office/drawing/2014/main" id="{A9970041-EE7D-45F8-9F1E-3B7392757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3669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16" imgW="520700" imgH="228600" progId="Equation.3">
                  <p:embed/>
                </p:oleObj>
              </mc:Choice>
              <mc:Fallback>
                <p:oleObj name="公式" r:id="rId16" imgW="520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3669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1" name="Object 13">
            <a:extLst>
              <a:ext uri="{FF2B5EF4-FFF2-40B4-BE49-F238E27FC236}">
                <a16:creationId xmlns:a16="http://schemas.microsoft.com/office/drawing/2014/main" id="{13585D20-991A-41E2-85DA-1F2D4DA10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308768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18" imgW="596900" imgH="228600" progId="Equation.3">
                  <p:embed/>
                </p:oleObj>
              </mc:Choice>
              <mc:Fallback>
                <p:oleObj name="公式" r:id="rId18" imgW="596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087688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2" name="Object 14">
            <a:extLst>
              <a:ext uri="{FF2B5EF4-FFF2-40B4-BE49-F238E27FC236}">
                <a16:creationId xmlns:a16="http://schemas.microsoft.com/office/drawing/2014/main" id="{A973B433-5550-443F-932C-A50DC1AE8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93065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20" imgW="164957" imgH="203024" progId="Equation.3">
                  <p:embed/>
                </p:oleObj>
              </mc:Choice>
              <mc:Fallback>
                <p:oleObj name="公式" r:id="rId20" imgW="164957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93065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3" name="Object 15">
            <a:extLst>
              <a:ext uri="{FF2B5EF4-FFF2-40B4-BE49-F238E27FC236}">
                <a16:creationId xmlns:a16="http://schemas.microsoft.com/office/drawing/2014/main" id="{6EB204C5-1240-448B-8328-D4BF5DD4E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98475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22" imgW="545626" imgH="203024" progId="Equation.3">
                  <p:embed/>
                </p:oleObj>
              </mc:Choice>
              <mc:Fallback>
                <p:oleObj name="公式" r:id="rId22" imgW="545626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98475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4">
            <a:extLst>
              <a:ext uri="{FF2B5EF4-FFF2-40B4-BE49-F238E27FC236}">
                <a16:creationId xmlns:a16="http://schemas.microsoft.com/office/drawing/2014/main" id="{C3FC6329-5759-4230-BFD3-600D72E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C3A2F79E-955D-465B-BD85-C75D27868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D7C999-BC5D-47E4-8ACA-766F85A749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8979" name="Text Box 3">
            <a:extLst>
              <a:ext uri="{FF2B5EF4-FFF2-40B4-BE49-F238E27FC236}">
                <a16:creationId xmlns:a16="http://schemas.microsoft.com/office/drawing/2014/main" id="{8648A00A-1A0B-4E63-AAC7-7A1F2BC3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Counting with Generating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18980" name="Line 4">
            <a:extLst>
              <a:ext uri="{FF2B5EF4-FFF2-40B4-BE49-F238E27FC236}">
                <a16:creationId xmlns:a16="http://schemas.microsoft.com/office/drawing/2014/main" id="{D3FF4088-7633-4659-8886-AA68A1F8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2355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8981" name="Text Box 5">
            <a:extLst>
              <a:ext uri="{FF2B5EF4-FFF2-40B4-BE49-F238E27FC236}">
                <a16:creationId xmlns:a16="http://schemas.microsoft.com/office/drawing/2014/main" id="{9CF7E612-EE8D-4094-94E7-ED67EAF3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2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Generating functions can be used to solve a wide variety of counting problems, such as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 the number of combinations from a set when repetition is allowed and additional constraints exist.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Count the number of permutations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0ADA1B57-E0FD-46E3-8FEB-B4A273DD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18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8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8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979" grpId="0" autoUpdateAnimBg="0"/>
      <p:bldP spid="191898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BEA3E0A1-9C64-4887-A40A-30DA89EFD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61BEA9-548A-4EEF-B0E9-679F0CDD47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CC95393-E4D4-4A6A-984E-D6B1E51D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76200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Generating functions are useful for manipulating sequences.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 can be used to solve many kinds of counting problems, such as 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--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problem of combination and permutation with constraints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-- The number of ways to make change for a dollar using coins of different denominations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Solve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Prove the combinatorial identities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CDE0029-5215-4C77-8F28-2CBF5031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E1404DC-BC85-460A-9743-2E9CCFDB3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C4D05A-F28B-4773-BEFE-185B7C9CCAC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3075" name="Text Box 3">
            <a:extLst>
              <a:ext uri="{FF2B5EF4-FFF2-40B4-BE49-F238E27FC236}">
                <a16:creationId xmlns:a16="http://schemas.microsoft.com/office/drawing/2014/main" id="{920BE567-B681-4C3B-941C-EEF67E073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00063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generating functions to find the number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-combinations from a set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with repetitions allowed.</a:t>
            </a:r>
            <a:endParaRPr kumimoji="1"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3076" name="AutoShape 4">
            <a:extLst>
              <a:ext uri="{FF2B5EF4-FFF2-40B4-BE49-F238E27FC236}">
                <a16:creationId xmlns:a16="http://schemas.microsoft.com/office/drawing/2014/main" id="{19EF9530-9037-4C1F-B9CF-C82C6F22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00188"/>
            <a:ext cx="8429625" cy="42862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1923077" name="Text Box 5">
            <a:extLst>
              <a:ext uri="{FF2B5EF4-FFF2-40B4-BE49-F238E27FC236}">
                <a16:creationId xmlns:a16="http://schemas.microsoft.com/office/drawing/2014/main" id="{4409CE6C-3DE9-4869-ABC1-868B37CD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288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there are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 in the set, each can be selected zero times, one times and so on. It follows that </a:t>
            </a:r>
          </a:p>
        </p:txBody>
      </p:sp>
      <p:graphicFrame>
        <p:nvGraphicFramePr>
          <p:cNvPr id="1923078" name="Object 6">
            <a:extLst>
              <a:ext uri="{FF2B5EF4-FFF2-40B4-BE49-F238E27FC236}">
                <a16:creationId xmlns:a16="http://schemas.microsoft.com/office/drawing/2014/main" id="{CE002909-1E89-4546-B893-CD95B64E2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714625"/>
          <a:ext cx="5257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5" imgW="2997200" imgH="419100" progId="Equation.3">
                  <p:embed/>
                </p:oleObj>
              </mc:Choice>
              <mc:Fallback>
                <p:oleObj r:id="rId5" imgW="2997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14625"/>
                        <a:ext cx="52578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3079" name="Text Box 7">
            <a:extLst>
              <a:ext uri="{FF2B5EF4-FFF2-40B4-BE49-F238E27FC236}">
                <a16:creationId xmlns:a16="http://schemas.microsoft.com/office/drawing/2014/main" id="{A642FF34-BC5F-4E51-BE73-53B175AB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00438"/>
            <a:ext cx="82867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-combinations from a set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 with repetitions allowed, is 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. Since</a:t>
            </a:r>
          </a:p>
        </p:txBody>
      </p:sp>
      <p:graphicFrame>
        <p:nvGraphicFramePr>
          <p:cNvPr id="1923080" name="Object 8">
            <a:extLst>
              <a:ext uri="{FF2B5EF4-FFF2-40B4-BE49-F238E27FC236}">
                <a16:creationId xmlns:a16="http://schemas.microsoft.com/office/drawing/2014/main" id="{21F2BF26-4C91-4BCD-A3CC-599777CA5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286250"/>
          <a:ext cx="305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7" imgW="1816100" imgH="431800" progId="Equation.3">
                  <p:embed/>
                </p:oleObj>
              </mc:Choice>
              <mc:Fallback>
                <p:oleObj name="公式" r:id="rId7" imgW="1816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86250"/>
                        <a:ext cx="30511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3081" name="Text Box 9">
            <a:extLst>
              <a:ext uri="{FF2B5EF4-FFF2-40B4-BE49-F238E27FC236}">
                <a16:creationId xmlns:a16="http://schemas.microsoft.com/office/drawing/2014/main" id="{53982DF7-1313-4FEB-B2E3-E3B0E8A9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72063"/>
            <a:ext cx="769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Then 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equals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3018" name="Text Box 4">
            <a:extLst>
              <a:ext uri="{FF2B5EF4-FFF2-40B4-BE49-F238E27FC236}">
                <a16:creationId xmlns:a16="http://schemas.microsoft.com/office/drawing/2014/main" id="{A060B9D6-CDA1-48E1-867A-9EB2A03C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3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2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2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3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075" grpId="0" autoUpdateAnimBg="0"/>
      <p:bldP spid="1923076" grpId="0" animBg="1" autoUpdateAnimBg="0"/>
      <p:bldP spid="1923077" grpId="0" autoUpdateAnimBg="0"/>
      <p:bldP spid="1923079" grpId="0" autoUpdateAnimBg="0"/>
      <p:bldP spid="19230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3E1A87F5-3DCF-4474-9DDA-8887BE953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62DF22-2986-49C2-96FE-271C9E5EFC3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D6B1C9-F828-4F83-9C61-E08D8311F5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49275"/>
            <a:ext cx="8229600" cy="1279525"/>
            <a:chOff x="192" y="432"/>
            <a:chExt cx="5184" cy="806"/>
          </a:xfrm>
        </p:grpSpPr>
        <p:sp>
          <p:nvSpPr>
            <p:cNvPr id="45066" name="Text Box 4">
              <a:extLst>
                <a:ext uri="{FF2B5EF4-FFF2-40B4-BE49-F238E27FC236}">
                  <a16:creationId xmlns:a16="http://schemas.microsoft.com/office/drawing/2014/main" id="{9B72B900-09D9-4830-A5FC-F745545B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8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number of solutions of                  where                 are nonnegative integers with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.</a:t>
              </a:r>
            </a:p>
          </p:txBody>
        </p:sp>
        <p:graphicFrame>
          <p:nvGraphicFramePr>
            <p:cNvPr id="45067" name="Object 5">
              <a:extLst>
                <a:ext uri="{FF2B5EF4-FFF2-40B4-BE49-F238E27FC236}">
                  <a16:creationId xmlns:a16="http://schemas.microsoft.com/office/drawing/2014/main" id="{29709071-7147-43A9-9EC1-B53491AFB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444"/>
            <a:ext cx="1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5" r:id="rId5" imgW="977900" imgH="228600" progId="Equation.3">
                    <p:embed/>
                  </p:oleObj>
                </mc:Choice>
                <mc:Fallback>
                  <p:oleObj r:id="rId5" imgW="977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44"/>
                          <a:ext cx="1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6">
              <a:extLst>
                <a:ext uri="{FF2B5EF4-FFF2-40B4-BE49-F238E27FC236}">
                  <a16:creationId xmlns:a16="http://schemas.microsoft.com/office/drawing/2014/main" id="{FB4B2D3B-29C4-4114-BA34-AAF96A5D2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654"/>
            <a:ext cx="72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6" r:id="rId7" imgW="508000" imgH="228600" progId="Equation.3">
                    <p:embed/>
                  </p:oleObj>
                </mc:Choice>
                <mc:Fallback>
                  <p:oleObj r:id="rId7" imgW="508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654"/>
                          <a:ext cx="72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7">
              <a:extLst>
                <a:ext uri="{FF2B5EF4-FFF2-40B4-BE49-F238E27FC236}">
                  <a16:creationId xmlns:a16="http://schemas.microsoft.com/office/drawing/2014/main" id="{8AC82EB9-8CCE-49EC-9ACA-7C8294441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" y="966"/>
            <a:ext cx="25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7" name="公式" r:id="rId9" imgW="2108200" imgH="228600" progId="Equation.3">
                    <p:embed/>
                  </p:oleObj>
                </mc:Choice>
                <mc:Fallback>
                  <p:oleObj name="公式" r:id="rId9" imgW="2108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966"/>
                          <a:ext cx="25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1032" name="AutoShape 8">
            <a:extLst>
              <a:ext uri="{FF2B5EF4-FFF2-40B4-BE49-F238E27FC236}">
                <a16:creationId xmlns:a16="http://schemas.microsoft.com/office/drawing/2014/main" id="{988C42D9-183E-4987-88FF-E82F34A1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113"/>
            <a:ext cx="8229600" cy="3084512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21033" name="Object 9">
            <a:extLst>
              <a:ext uri="{FF2B5EF4-FFF2-40B4-BE49-F238E27FC236}">
                <a16:creationId xmlns:a16="http://schemas.microsoft.com/office/drawing/2014/main" id="{89253257-EBA1-4A7D-8161-9FAC25F33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5038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r:id="rId11" imgW="977900" imgH="228600" progId="Equation.3">
                  <p:embed/>
                </p:oleObj>
              </mc:Choice>
              <mc:Fallback>
                <p:oleObj r:id="rId11" imgW="977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5038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43" name="Text Box 19">
            <a:extLst>
              <a:ext uri="{FF2B5EF4-FFF2-40B4-BE49-F238E27FC236}">
                <a16:creationId xmlns:a16="http://schemas.microsoft.com/office/drawing/2014/main" id="{A1226CD3-E900-4EFE-8572-A3563016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14625"/>
            <a:ext cx="830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generating function for this counting problem is </a:t>
            </a:r>
          </a:p>
        </p:txBody>
      </p:sp>
      <p:graphicFrame>
        <p:nvGraphicFramePr>
          <p:cNvPr id="1921044" name="Object 20">
            <a:extLst>
              <a:ext uri="{FF2B5EF4-FFF2-40B4-BE49-F238E27FC236}">
                <a16:creationId xmlns:a16="http://schemas.microsoft.com/office/drawing/2014/main" id="{836205B5-BD2D-4901-AE64-1D79EE550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3154363"/>
          <a:ext cx="7745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12" imgW="3759200" imgH="228600" progId="Equation.3">
                  <p:embed/>
                </p:oleObj>
              </mc:Choice>
              <mc:Fallback>
                <p:oleObj name="公式" r:id="rId12" imgW="3759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154363"/>
                        <a:ext cx="7745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46" name="Text Box 22">
            <a:extLst>
              <a:ext uri="{FF2B5EF4-FFF2-40B4-BE49-F238E27FC236}">
                <a16:creationId xmlns:a16="http://schemas.microsoft.com/office/drawing/2014/main" id="{DD0E514B-49D8-4948-BAFB-EF90115C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625850"/>
            <a:ext cx="8305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solutions is the coefficient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). </a:t>
            </a:r>
          </a:p>
        </p:txBody>
      </p:sp>
      <p:sp>
        <p:nvSpPr>
          <p:cNvPr id="45065" name="Text Box 4">
            <a:extLst>
              <a:ext uri="{FF2B5EF4-FFF2-40B4-BE49-F238E27FC236}">
                <a16:creationId xmlns:a16="http://schemas.microsoft.com/office/drawing/2014/main" id="{5A822EF6-64F7-4AD8-8C85-80545647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1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1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32" grpId="0" animBg="1" autoUpdateAnimBg="0"/>
      <p:bldP spid="1921043" grpId="0" autoUpdateAnimBg="0"/>
      <p:bldP spid="19210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41862EDC-B0BD-4F98-BD3E-DCA0BAD03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8B9D61-CF13-431C-8533-4EB66F791C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23" name="Text Box 3">
            <a:extLst>
              <a:ext uri="{FF2B5EF4-FFF2-40B4-BE49-F238E27FC236}">
                <a16:creationId xmlns:a16="http://schemas.microsoft.com/office/drawing/2014/main" id="{3C437762-33D6-4682-A250-E47DBB00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9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there are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red balls,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blue balls, and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white balls. How many ways to select 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balls from these balls?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25124" name="AutoShape 4">
            <a:extLst>
              <a:ext uri="{FF2B5EF4-FFF2-40B4-BE49-F238E27FC236}">
                <a16:creationId xmlns:a16="http://schemas.microsoft.com/office/drawing/2014/main" id="{2479E2B6-987A-4CF0-951C-1B28A553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28750"/>
            <a:ext cx="8153400" cy="4800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25125" name="Object 5">
            <a:extLst>
              <a:ext uri="{FF2B5EF4-FFF2-40B4-BE49-F238E27FC236}">
                <a16:creationId xmlns:a16="http://schemas.microsoft.com/office/drawing/2014/main" id="{1190655B-B4AD-4B96-BAD2-DCFA7001A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1946275"/>
          <a:ext cx="350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5" imgW="1790700" imgH="228600" progId="Equation.3">
                  <p:embed/>
                </p:oleObj>
              </mc:Choice>
              <mc:Fallback>
                <p:oleObj r:id="rId5" imgW="179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946275"/>
                        <a:ext cx="3505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6" name="Text Box 6">
            <a:extLst>
              <a:ext uri="{FF2B5EF4-FFF2-40B4-BE49-F238E27FC236}">
                <a16:creationId xmlns:a16="http://schemas.microsoft.com/office/drawing/2014/main" id="{EC6E0B1C-2418-4F44-AC05-5E52683C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479675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3r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the solution of this problem.</a:t>
            </a:r>
          </a:p>
        </p:txBody>
      </p:sp>
      <p:graphicFrame>
        <p:nvGraphicFramePr>
          <p:cNvPr id="1925127" name="Object 7">
            <a:extLst>
              <a:ext uri="{FF2B5EF4-FFF2-40B4-BE49-F238E27FC236}">
                <a16:creationId xmlns:a16="http://schemas.microsoft.com/office/drawing/2014/main" id="{49BA4CA3-D184-4B4D-BE17-9C687E0DD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3165475"/>
          <a:ext cx="4419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r:id="rId7" imgW="2603500" imgH="419100" progId="Equation.3">
                  <p:embed/>
                </p:oleObj>
              </mc:Choice>
              <mc:Fallback>
                <p:oleObj r:id="rId7" imgW="2603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165475"/>
                        <a:ext cx="4419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28" name="Object 8">
            <a:extLst>
              <a:ext uri="{FF2B5EF4-FFF2-40B4-BE49-F238E27FC236}">
                <a16:creationId xmlns:a16="http://schemas.microsoft.com/office/drawing/2014/main" id="{371DF611-A0C1-4F82-A407-5FE87BA18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675" y="3165475"/>
          <a:ext cx="2895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9" imgW="1651000" imgH="444500" progId="Equation.3">
                  <p:embed/>
                </p:oleObj>
              </mc:Choice>
              <mc:Fallback>
                <p:oleObj r:id="rId9" imgW="1651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165475"/>
                        <a:ext cx="2895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9" name="AutoShape 9">
            <a:extLst>
              <a:ext uri="{FF2B5EF4-FFF2-40B4-BE49-F238E27FC236}">
                <a16:creationId xmlns:a16="http://schemas.microsoft.com/office/drawing/2014/main" id="{C1137E45-4EBF-412A-9D26-6DAA5393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2327275"/>
            <a:ext cx="2895600" cy="762000"/>
          </a:xfrm>
          <a:prstGeom prst="cloudCallout">
            <a:avLst>
              <a:gd name="adj1" fmla="val -69023"/>
              <a:gd name="adj2" fmla="val -5041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How to find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?</a:t>
            </a:r>
          </a:p>
        </p:txBody>
      </p:sp>
      <p:graphicFrame>
        <p:nvGraphicFramePr>
          <p:cNvPr id="1925130" name="Object 10">
            <a:extLst>
              <a:ext uri="{FF2B5EF4-FFF2-40B4-BE49-F238E27FC236}">
                <a16:creationId xmlns:a16="http://schemas.microsoft.com/office/drawing/2014/main" id="{CC15B020-5F5A-41D3-99AA-98F5A9362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3775075"/>
          <a:ext cx="18081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公式" r:id="rId11" imgW="1066800" imgH="419100" progId="Equation.3">
                  <p:embed/>
                </p:oleObj>
              </mc:Choice>
              <mc:Fallback>
                <p:oleObj name="公式" r:id="rId11" imgW="1066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775075"/>
                        <a:ext cx="18081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31" name="Oval 11">
            <a:extLst>
              <a:ext uri="{FF2B5EF4-FFF2-40B4-BE49-F238E27FC236}">
                <a16:creationId xmlns:a16="http://schemas.microsoft.com/office/drawing/2014/main" id="{1451F9EB-D202-43B1-9753-1D19BEA3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089275"/>
            <a:ext cx="1371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25132" name="Text Box 12">
            <a:extLst>
              <a:ext uri="{FF2B5EF4-FFF2-40B4-BE49-F238E27FC236}">
                <a16:creationId xmlns:a16="http://schemas.microsoft.com/office/drawing/2014/main" id="{B1D5BD7C-2F31-41BA-A045-5DBDAACA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46087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term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</a:t>
            </a:r>
          </a:p>
        </p:txBody>
      </p:sp>
      <p:graphicFrame>
        <p:nvGraphicFramePr>
          <p:cNvPr id="1925133" name="Object 13">
            <a:extLst>
              <a:ext uri="{FF2B5EF4-FFF2-40B4-BE49-F238E27FC236}">
                <a16:creationId xmlns:a16="http://schemas.microsoft.com/office/drawing/2014/main" id="{9869EC4C-80CD-430C-AE61-C42874546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3" y="4460875"/>
          <a:ext cx="1470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公式" r:id="rId13" imgW="761669" imgH="241195" progId="Equation.3">
                  <p:embed/>
                </p:oleObj>
              </mc:Choice>
              <mc:Fallback>
                <p:oleObj name="公式" r:id="rId13" imgW="761669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460875"/>
                        <a:ext cx="1470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34" name="Object 14">
            <a:extLst>
              <a:ext uri="{FF2B5EF4-FFF2-40B4-BE49-F238E27FC236}">
                <a16:creationId xmlns:a16="http://schemas.microsoft.com/office/drawing/2014/main" id="{4C4EBF07-6D0F-42AD-BBD6-E5560758D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4918075"/>
          <a:ext cx="3276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公式" r:id="rId15" imgW="1866090" imgH="215806" progId="Equation.3">
                  <p:embed/>
                </p:oleObj>
              </mc:Choice>
              <mc:Fallback>
                <p:oleObj name="公式" r:id="rId15" imgW="1866090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918075"/>
                        <a:ext cx="3276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35" name="Text Box 15">
            <a:extLst>
              <a:ext uri="{FF2B5EF4-FFF2-40B4-BE49-F238E27FC236}">
                <a16:creationId xmlns:a16="http://schemas.microsoft.com/office/drawing/2014/main" id="{F96B8F29-8BE1-4E43-A775-510DC0DE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29907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term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</a:t>
            </a:r>
          </a:p>
        </p:txBody>
      </p:sp>
      <p:graphicFrame>
        <p:nvGraphicFramePr>
          <p:cNvPr id="1925136" name="Object 16">
            <a:extLst>
              <a:ext uri="{FF2B5EF4-FFF2-40B4-BE49-F238E27FC236}">
                <a16:creationId xmlns:a16="http://schemas.microsoft.com/office/drawing/2014/main" id="{4C2338AC-EFE9-4591-AB91-BC586DCD9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5299075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r:id="rId17" imgW="291973" imgH="228501" progId="Equation.3">
                  <p:embed/>
                </p:oleObj>
              </mc:Choice>
              <mc:Fallback>
                <p:oleObj r:id="rId17" imgW="291973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5299075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37" name="Object 17">
            <a:extLst>
              <a:ext uri="{FF2B5EF4-FFF2-40B4-BE49-F238E27FC236}">
                <a16:creationId xmlns:a16="http://schemas.microsoft.com/office/drawing/2014/main" id="{C1E0EC65-0810-4452-BEC1-CFEFC36C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5680075"/>
          <a:ext cx="236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r:id="rId19" imgW="1282700" imgH="241300" progId="Equation.3">
                  <p:embed/>
                </p:oleObj>
              </mc:Choice>
              <mc:Fallback>
                <p:oleObj r:id="rId19" imgW="12827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680075"/>
                        <a:ext cx="2362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Text Box 4">
            <a:extLst>
              <a:ext uri="{FF2B5EF4-FFF2-40B4-BE49-F238E27FC236}">
                <a16:creationId xmlns:a16="http://schemas.microsoft.com/office/drawing/2014/main" id="{4AD6713A-CF70-4FF9-8C4A-4274E77B3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2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2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25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2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3" grpId="0" autoUpdateAnimBg="0"/>
      <p:bldP spid="1925124" grpId="0" animBg="1" autoUpdateAnimBg="0"/>
      <p:bldP spid="1925126" grpId="0" autoUpdateAnimBg="0"/>
      <p:bldP spid="1925129" grpId="0" animBg="1" autoUpdateAnimBg="0"/>
      <p:bldP spid="1925131" grpId="0" animBg="1"/>
      <p:bldP spid="1925132" grpId="0" autoUpdateAnimBg="0"/>
      <p:bldP spid="19251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190E4B79-E79E-4EB3-A370-06EEA7271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AC1DE6-EEEE-4A2C-B114-CABBC80CB61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E9E81ED4-C1A6-4B61-B1F2-13ED772A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10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number of ways to insert tokens worth $1,$2 and $5 into a vending machine to pay for an item that costs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dollars in both the cases when the order in which the tokens are inserted does not matter and when the order does matter. 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8B0E3B3-9338-4929-AAB5-9BC22DD4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8A192971-F167-4703-9E54-66D719D2C8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143FB9-D800-4CE7-BC72-B0BF60666CE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AutoShape 4">
            <a:extLst>
              <a:ext uri="{FF2B5EF4-FFF2-40B4-BE49-F238E27FC236}">
                <a16:creationId xmlns:a16="http://schemas.microsoft.com/office/drawing/2014/main" id="{A60A3066-63A7-4C58-AE90-7312CB06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42938"/>
            <a:ext cx="8305800" cy="4724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7173" name="Text Box 5">
            <a:extLst>
              <a:ext uri="{FF2B5EF4-FFF2-40B4-BE49-F238E27FC236}">
                <a16:creationId xmlns:a16="http://schemas.microsoft.com/office/drawing/2014/main" id="{4F74C2BC-1291-4BC1-85A9-F00B4AAC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3662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The order in which the tokens are inserted does not matter</a:t>
            </a:r>
          </a:p>
        </p:txBody>
      </p:sp>
      <p:graphicFrame>
        <p:nvGraphicFramePr>
          <p:cNvPr id="1927174" name="Object 6">
            <a:extLst>
              <a:ext uri="{FF2B5EF4-FFF2-40B4-BE49-F238E27FC236}">
                <a16:creationId xmlns:a16="http://schemas.microsoft.com/office/drawing/2014/main" id="{C9A9D9DD-3502-41EC-AE4F-72BFC9201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1363663"/>
          <a:ext cx="7467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r:id="rId5" imgW="4305300" imgH="228600" progId="Equation.3">
                  <p:embed/>
                </p:oleObj>
              </mc:Choice>
              <mc:Fallback>
                <p:oleObj r:id="rId5" imgW="4305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363663"/>
                        <a:ext cx="7467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7175" name="Text Box 7">
            <a:extLst>
              <a:ext uri="{FF2B5EF4-FFF2-40B4-BE49-F238E27FC236}">
                <a16:creationId xmlns:a16="http://schemas.microsoft.com/office/drawing/2014/main" id="{DE16829D-A1F2-4F10-8E4C-06D3855E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74466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the expansion of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G(x)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solution of this problem. </a:t>
            </a:r>
          </a:p>
        </p:txBody>
      </p:sp>
      <p:sp>
        <p:nvSpPr>
          <p:cNvPr id="1927176" name="Text Box 8">
            <a:extLst>
              <a:ext uri="{FF2B5EF4-FFF2-40B4-BE49-F238E27FC236}">
                <a16:creationId xmlns:a16="http://schemas.microsoft.com/office/drawing/2014/main" id="{8744F9A2-B53E-43D9-B915-2B458722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506663"/>
            <a:ext cx="769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The order in which the tokens are inserted does matter </a:t>
            </a:r>
          </a:p>
        </p:txBody>
      </p:sp>
      <p:sp>
        <p:nvSpPr>
          <p:cNvPr id="1927177" name="Text Box 9">
            <a:extLst>
              <a:ext uri="{FF2B5EF4-FFF2-40B4-BE49-F238E27FC236}">
                <a16:creationId xmlns:a16="http://schemas.microsoft.com/office/drawing/2014/main" id="{ED825831-9FF4-4A62-9C7C-814B322E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887663"/>
            <a:ext cx="76962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ways to insert exactly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tokens to produce a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total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$ is the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</a:p>
        </p:txBody>
      </p:sp>
      <p:graphicFrame>
        <p:nvGraphicFramePr>
          <p:cNvPr id="1927178" name="Object 10">
            <a:extLst>
              <a:ext uri="{FF2B5EF4-FFF2-40B4-BE49-F238E27FC236}">
                <a16:creationId xmlns:a16="http://schemas.microsoft.com/office/drawing/2014/main" id="{856F31F2-CB6F-4FEB-A045-3ADE56854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222625"/>
          <a:ext cx="17335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r:id="rId7" imgW="876300" imgH="228600" progId="Equation.3">
                  <p:embed/>
                </p:oleObj>
              </mc:Choice>
              <mc:Fallback>
                <p:oleObj r:id="rId7" imgW="876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222625"/>
                        <a:ext cx="17335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7179" name="Text Box 11">
            <a:extLst>
              <a:ext uri="{FF2B5EF4-FFF2-40B4-BE49-F238E27FC236}">
                <a16:creationId xmlns:a16="http://schemas.microsoft.com/office/drawing/2014/main" id="{5A37C913-F2CD-400F-B9B0-B85A87FC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603625"/>
            <a:ext cx="7696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any number of tokens may be inserted, the number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of ways to produce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$ using  $1,$2 and $5 tokens, is t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</a:p>
        </p:txBody>
      </p:sp>
      <p:graphicFrame>
        <p:nvGraphicFramePr>
          <p:cNvPr id="1927180" name="Object 12">
            <a:extLst>
              <a:ext uri="{FF2B5EF4-FFF2-40B4-BE49-F238E27FC236}">
                <a16:creationId xmlns:a16="http://schemas.microsoft.com/office/drawing/2014/main" id="{EA1198F8-45C2-4581-BF26-DFCD4844D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657725"/>
          <a:ext cx="571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r:id="rId9" imgW="3416300" imgH="419100" progId="Equation.3">
                  <p:embed/>
                </p:oleObj>
              </mc:Choice>
              <mc:Fallback>
                <p:oleObj r:id="rId9" imgW="3416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657725"/>
                        <a:ext cx="571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4">
            <a:extLst>
              <a:ext uri="{FF2B5EF4-FFF2-40B4-BE49-F238E27FC236}">
                <a16:creationId xmlns:a16="http://schemas.microsoft.com/office/drawing/2014/main" id="{DEA46245-00BB-4C89-A77C-3BD31693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7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173" grpId="0" autoUpdateAnimBg="0"/>
      <p:bldP spid="1927175" grpId="0" autoUpdateAnimBg="0"/>
      <p:bldP spid="1927176" grpId="0" autoUpdateAnimBg="0"/>
      <p:bldP spid="1927177" grpId="0" autoUpdateAnimBg="0"/>
      <p:bldP spid="19271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3C4914EC-4B3B-4A70-B283-625A156A9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604CE9-EA47-479A-962E-86D828A57A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1267" name="Text Box 3">
            <a:extLst>
              <a:ext uri="{FF2B5EF4-FFF2-40B4-BE49-F238E27FC236}">
                <a16:creationId xmlns:a16="http://schemas.microsoft.com/office/drawing/2014/main" id="{41926832-0BBB-41CD-BF1C-E176E89C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Using Generating Functions to Solve Recurrence Relations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31268" name="Line 4">
            <a:extLst>
              <a:ext uri="{FF2B5EF4-FFF2-40B4-BE49-F238E27FC236}">
                <a16:creationId xmlns:a16="http://schemas.microsoft.com/office/drawing/2014/main" id="{865529F6-A497-4537-A922-8CBA28C1F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1066800"/>
            <a:ext cx="77517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1269" name="Text Box 5">
            <a:extLst>
              <a:ext uri="{FF2B5EF4-FFF2-40B4-BE49-F238E27FC236}">
                <a16:creationId xmlns:a16="http://schemas.microsoft.com/office/drawing/2014/main" id="{531931AE-2D11-46FD-8761-7AF523D8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1534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Methods of Solving Recurrence Relations </a:t>
            </a:r>
            <a:endParaRPr kumimoji="1" lang="en-US" altLang="zh-CN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Iterative approach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a systematic way to solve an important class of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Generating functions    </a:t>
            </a:r>
          </a:p>
        </p:txBody>
      </p:sp>
      <p:sp>
        <p:nvSpPr>
          <p:cNvPr id="1931270" name="Rectangle 6">
            <a:extLst>
              <a:ext uri="{FF2B5EF4-FFF2-40B4-BE49-F238E27FC236}">
                <a16:creationId xmlns:a16="http://schemas.microsoft.com/office/drawing/2014/main" id="{A0C6EB41-3013-4D45-9A14-BCCE092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81425"/>
            <a:ext cx="32766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1271" name="AutoShape 7">
            <a:extLst>
              <a:ext uri="{FF2B5EF4-FFF2-40B4-BE49-F238E27FC236}">
                <a16:creationId xmlns:a16="http://schemas.microsoft.com/office/drawing/2014/main" id="{E6E7B922-754D-4E13-9724-16B5CD2C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3048000" cy="457200"/>
          </a:xfrm>
          <a:prstGeom prst="curvedUpArrow">
            <a:avLst>
              <a:gd name="adj1" fmla="val 133333"/>
              <a:gd name="adj2" fmla="val 266667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1272" name="AutoShape 8">
            <a:extLst>
              <a:ext uri="{FF2B5EF4-FFF2-40B4-BE49-F238E27FC236}">
                <a16:creationId xmlns:a16="http://schemas.microsoft.com/office/drawing/2014/main" id="{76537BA1-6355-441B-BA2D-78441AFF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3733800" cy="27432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Method:</a:t>
            </a:r>
          </a:p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Use the recurrence relation 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to find the generating 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function of this sequence;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  <a:p>
            <a:pPr eaLnBrk="1" hangingPunct="1"/>
            <a:endParaRPr kumimoji="1"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1273" name="Object 9">
            <a:extLst>
              <a:ext uri="{FF2B5EF4-FFF2-40B4-BE49-F238E27FC236}">
                <a16:creationId xmlns:a16="http://schemas.microsoft.com/office/drawing/2014/main" id="{E36D6843-1230-4EB9-BAA5-2667970A5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730750"/>
          <a:ext cx="1371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r:id="rId6" imgW="698500" imgH="228600" progId="Equation.3">
                  <p:embed/>
                </p:oleObj>
              </mc:Choice>
              <mc:Fallback>
                <p:oleObj r:id="rId6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30750"/>
                        <a:ext cx="1371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4">
            <a:extLst>
              <a:ext uri="{FF2B5EF4-FFF2-40B4-BE49-F238E27FC236}">
                <a16:creationId xmlns:a16="http://schemas.microsoft.com/office/drawing/2014/main" id="{8B5E50CA-A2D5-4788-9CC9-8E2A652B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31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3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3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3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3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3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3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autoUpdateAnimBg="0"/>
      <p:bldP spid="1931269" grpId="0" build="p" bldLvl="2" autoUpdateAnimBg="0"/>
      <p:bldP spid="1931270" grpId="0" animBg="1"/>
      <p:bldP spid="1931271" grpId="0" animBg="1"/>
      <p:bldP spid="1931272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88810464-DFA5-42A6-86B8-E4D871C73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4CFF14-1F8B-4946-89B7-D00959DE74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0976B86-03B1-40FB-A61F-997C53FAFCD6}"/>
              </a:ext>
            </a:extLst>
          </p:cNvPr>
          <p:cNvGrpSpPr>
            <a:grpSpLocks/>
          </p:cNvGrpSpPr>
          <p:nvPr/>
        </p:nvGrpSpPr>
        <p:grpSpPr bwMode="auto">
          <a:xfrm>
            <a:off x="0" y="428625"/>
            <a:ext cx="9144000" cy="844550"/>
            <a:chOff x="192" y="432"/>
            <a:chExt cx="5184" cy="532"/>
          </a:xfrm>
        </p:grpSpPr>
        <p:sp>
          <p:nvSpPr>
            <p:cNvPr id="55320" name="Text Box 4">
              <a:extLst>
                <a:ext uri="{FF2B5EF4-FFF2-40B4-BE49-F238E27FC236}">
                  <a16:creationId xmlns:a16="http://schemas.microsoft.com/office/drawing/2014/main" id="{500F010F-7C94-4F7A-9E7A-D803A3CE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Use generating functions to solve the recurrence relation                                       with initial conditions                         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5321" name="Object 5">
              <a:extLst>
                <a:ext uri="{FF2B5EF4-FFF2-40B4-BE49-F238E27FC236}">
                  <a16:creationId xmlns:a16="http://schemas.microsoft.com/office/drawing/2014/main" id="{875A42ED-19BB-448F-A441-0EE7CF51B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" y="702"/>
            <a:ext cx="168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6" r:id="rId4" imgW="1638300" imgH="241300" progId="Equation.3">
                    <p:embed/>
                  </p:oleObj>
                </mc:Choice>
                <mc:Fallback>
                  <p:oleObj r:id="rId4" imgW="1638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702"/>
                          <a:ext cx="168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6">
              <a:extLst>
                <a:ext uri="{FF2B5EF4-FFF2-40B4-BE49-F238E27FC236}">
                  <a16:creationId xmlns:a16="http://schemas.microsoft.com/office/drawing/2014/main" id="{0E34CA0F-31EB-4D89-9F82-84972AB75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702"/>
            <a:ext cx="1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7" r:id="rId6" imgW="977900" imgH="228600" progId="Equation.3">
                    <p:embed/>
                  </p:oleObj>
                </mc:Choice>
                <mc:Fallback>
                  <p:oleObj r:id="rId6" imgW="977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02"/>
                          <a:ext cx="112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3319" name="AutoShape 7">
            <a:extLst>
              <a:ext uri="{FF2B5EF4-FFF2-40B4-BE49-F238E27FC236}">
                <a16:creationId xmlns:a16="http://schemas.microsoft.com/office/drawing/2014/main" id="{313137FD-2DB6-4C4A-B34E-B0A37EF4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57313"/>
            <a:ext cx="8001000" cy="4724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3320" name="Object 8">
            <a:extLst>
              <a:ext uri="{FF2B5EF4-FFF2-40B4-BE49-F238E27FC236}">
                <a16:creationId xmlns:a16="http://schemas.microsoft.com/office/drawing/2014/main" id="{7E47E5A2-3BC2-47D1-8058-B08AC2CF0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1809750"/>
          <a:ext cx="2819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r:id="rId8" imgW="1638300" imgH="241300" progId="Equation.3">
                  <p:embed/>
                </p:oleObj>
              </mc:Choice>
              <mc:Fallback>
                <p:oleObj r:id="rId8" imgW="1638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809750"/>
                        <a:ext cx="2819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1" name="Object 9">
            <a:extLst>
              <a:ext uri="{FF2B5EF4-FFF2-40B4-BE49-F238E27FC236}">
                <a16:creationId xmlns:a16="http://schemas.microsoft.com/office/drawing/2014/main" id="{63093448-0D4E-4AF7-BB01-ACDA0CA8D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2613" y="1738313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r:id="rId9" imgW="279279" imgH="203112" progId="Equation.3">
                  <p:embed/>
                </p:oleObj>
              </mc:Choice>
              <mc:Fallback>
                <p:oleObj r:id="rId9" imgW="27927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738313"/>
                        <a:ext cx="60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2" name="Object 10">
            <a:extLst>
              <a:ext uri="{FF2B5EF4-FFF2-40B4-BE49-F238E27FC236}">
                <a16:creationId xmlns:a16="http://schemas.microsoft.com/office/drawing/2014/main" id="{DFCEEFBD-A7CC-4DEA-8B8B-C061C2CEF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7413" y="2324100"/>
          <a:ext cx="381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r:id="rId11" imgW="2324100" imgH="241300" progId="Equation.3">
                  <p:embed/>
                </p:oleObj>
              </mc:Choice>
              <mc:Fallback>
                <p:oleObj r:id="rId11" imgW="2324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324100"/>
                        <a:ext cx="3810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3" name="Object 11">
            <a:extLst>
              <a:ext uri="{FF2B5EF4-FFF2-40B4-BE49-F238E27FC236}">
                <a16:creationId xmlns:a16="http://schemas.microsoft.com/office/drawing/2014/main" id="{155335E5-9249-4FC6-BD0E-9317E114C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41625"/>
          <a:ext cx="472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r:id="rId13" imgW="3289300" imgH="431800" progId="Equation.3">
                  <p:embed/>
                </p:oleObj>
              </mc:Choice>
              <mc:Fallback>
                <p:oleObj r:id="rId13" imgW="32893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41625"/>
                        <a:ext cx="4724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4" name="Object 12">
            <a:extLst>
              <a:ext uri="{FF2B5EF4-FFF2-40B4-BE49-F238E27FC236}">
                <a16:creationId xmlns:a16="http://schemas.microsoft.com/office/drawing/2014/main" id="{9B6CC2EE-3CD5-4416-9921-E89326A85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10050"/>
          <a:ext cx="1447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r:id="rId15" imgW="977900" imgH="228600" progId="Equation.3">
                  <p:embed/>
                </p:oleObj>
              </mc:Choice>
              <mc:Fallback>
                <p:oleObj r:id="rId15" imgW="977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10050"/>
                        <a:ext cx="1447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5" name="Object 13">
            <a:extLst>
              <a:ext uri="{FF2B5EF4-FFF2-40B4-BE49-F238E27FC236}">
                <a16:creationId xmlns:a16="http://schemas.microsoft.com/office/drawing/2014/main" id="{37269F7A-15B2-4DE5-B64C-D6D482167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38588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r:id="rId17" imgW="672808" imgH="431613" progId="Equation.3">
                  <p:embed/>
                </p:oleObj>
              </mc:Choice>
              <mc:Fallback>
                <p:oleObj r:id="rId17" imgW="67280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38588"/>
                        <a:ext cx="121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6" name="Object 14">
            <a:extLst>
              <a:ext uri="{FF2B5EF4-FFF2-40B4-BE49-F238E27FC236}">
                <a16:creationId xmlns:a16="http://schemas.microsoft.com/office/drawing/2014/main" id="{68C782C5-4A33-473E-B665-F10ACEBCB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000500"/>
          <a:ext cx="1066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r:id="rId19" imgW="736600" imgH="431800" progId="Equation.3">
                  <p:embed/>
                </p:oleObj>
              </mc:Choice>
              <mc:Fallback>
                <p:oleObj r:id="rId19" imgW="736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00500"/>
                        <a:ext cx="1066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7" name="Object 15">
            <a:extLst>
              <a:ext uri="{FF2B5EF4-FFF2-40B4-BE49-F238E27FC236}">
                <a16:creationId xmlns:a16="http://schemas.microsoft.com/office/drawing/2014/main" id="{4D086FB6-E9AF-4EA5-98A0-6C1518F96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38588"/>
          <a:ext cx="121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r:id="rId21" imgW="914400" imgH="393700" progId="Equation.3">
                  <p:embed/>
                </p:oleObj>
              </mc:Choice>
              <mc:Fallback>
                <p:oleObj r:id="rId21" imgW="9144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38588"/>
                        <a:ext cx="121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8" name="Object 16">
            <a:extLst>
              <a:ext uri="{FF2B5EF4-FFF2-40B4-BE49-F238E27FC236}">
                <a16:creationId xmlns:a16="http://schemas.microsoft.com/office/drawing/2014/main" id="{AA3FF78D-BBDB-4BB3-B20C-A40806FCA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014788"/>
          <a:ext cx="114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r:id="rId23" imgW="901309" imgH="393529" progId="Equation.3">
                  <p:embed/>
                </p:oleObj>
              </mc:Choice>
              <mc:Fallback>
                <p:oleObj r:id="rId23" imgW="901309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14788"/>
                        <a:ext cx="1143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9" name="Object 17">
            <a:extLst>
              <a:ext uri="{FF2B5EF4-FFF2-40B4-BE49-F238E27FC236}">
                <a16:creationId xmlns:a16="http://schemas.microsoft.com/office/drawing/2014/main" id="{A4FB3541-7AC7-4A5F-A472-4749E53A7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5078413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r:id="rId25" imgW="889000" imgH="228600" progId="Equation.3">
                  <p:embed/>
                </p:oleObj>
              </mc:Choice>
              <mc:Fallback>
                <p:oleObj r:id="rId25" imgW="889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078413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30" name="Object 18">
            <a:extLst>
              <a:ext uri="{FF2B5EF4-FFF2-40B4-BE49-F238E27FC236}">
                <a16:creationId xmlns:a16="http://schemas.microsoft.com/office/drawing/2014/main" id="{5DABD66B-5BF8-4EC5-B8E0-1C420FAF5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068888"/>
          <a:ext cx="99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r:id="rId27" imgW="558800" imgH="228600" progId="Equation.3">
                  <p:embed/>
                </p:oleObj>
              </mc:Choice>
              <mc:Fallback>
                <p:oleObj r:id="rId27" imgW="558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68888"/>
                        <a:ext cx="99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31" name="Line 19">
            <a:extLst>
              <a:ext uri="{FF2B5EF4-FFF2-40B4-BE49-F238E27FC236}">
                <a16:creationId xmlns:a16="http://schemas.microsoft.com/office/drawing/2014/main" id="{47F5044C-3800-4C2D-A704-5CE7352712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67113"/>
            <a:ext cx="457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2" name="Line 20">
            <a:extLst>
              <a:ext uri="{FF2B5EF4-FFF2-40B4-BE49-F238E27FC236}">
                <a16:creationId xmlns:a16="http://schemas.microsoft.com/office/drawing/2014/main" id="{29834386-FA0C-491C-9E73-F39E8091B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90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3" name="Line 21">
            <a:extLst>
              <a:ext uri="{FF2B5EF4-FFF2-40B4-BE49-F238E27FC236}">
                <a16:creationId xmlns:a16="http://schemas.microsoft.com/office/drawing/2014/main" id="{B619968F-8836-4A54-B3A8-DE116766E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9091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4" name="Line 22">
            <a:extLst>
              <a:ext uri="{FF2B5EF4-FFF2-40B4-BE49-F238E27FC236}">
                <a16:creationId xmlns:a16="http://schemas.microsoft.com/office/drawing/2014/main" id="{F86DB41C-CB10-485A-AB81-31C8C88A1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90913"/>
            <a:ext cx="5334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5" name="Line 23">
            <a:extLst>
              <a:ext uri="{FF2B5EF4-FFF2-40B4-BE49-F238E27FC236}">
                <a16:creationId xmlns:a16="http://schemas.microsoft.com/office/drawing/2014/main" id="{2E5421F6-C431-4E23-98D8-548A6B92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90913"/>
            <a:ext cx="9144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6" name="Line 24">
            <a:extLst>
              <a:ext uri="{FF2B5EF4-FFF2-40B4-BE49-F238E27FC236}">
                <a16:creationId xmlns:a16="http://schemas.microsoft.com/office/drawing/2014/main" id="{CA6726DF-0BD8-4412-AE5C-C768FCE2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33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7" name="Line 25">
            <a:extLst>
              <a:ext uri="{FF2B5EF4-FFF2-40B4-BE49-F238E27FC236}">
                <a16:creationId xmlns:a16="http://schemas.microsoft.com/office/drawing/2014/main" id="{30823809-8A9A-413C-BA6F-9DDE42A3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33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Text Box 4">
            <a:extLst>
              <a:ext uri="{FF2B5EF4-FFF2-40B4-BE49-F238E27FC236}">
                <a16:creationId xmlns:a16="http://schemas.microsoft.com/office/drawing/2014/main" id="{18ADD389-45CB-45DE-BE54-3E518E73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3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3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3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3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3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3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3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3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3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3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3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3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3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93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93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93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19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193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498C1576-5BFA-4DF3-8B17-A12D1E00E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0A3F39-067C-4769-9856-70B7DE0C47B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63" name="AutoShape 3">
            <a:extLst>
              <a:ext uri="{FF2B5EF4-FFF2-40B4-BE49-F238E27FC236}">
                <a16:creationId xmlns:a16="http://schemas.microsoft.com/office/drawing/2014/main" id="{2A1D4388-DF34-4D86-9FFA-06FCE781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7924800" cy="4948238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5364" name="Object 4">
            <a:extLst>
              <a:ext uri="{FF2B5EF4-FFF2-40B4-BE49-F238E27FC236}">
                <a16:creationId xmlns:a16="http://schemas.microsoft.com/office/drawing/2014/main" id="{C3F4F647-21B2-4483-824A-51E516734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906463"/>
          <a:ext cx="4648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r:id="rId4" imgW="2628900" imgH="444500" progId="Equation.3">
                  <p:embed/>
                </p:oleObj>
              </mc:Choice>
              <mc:Fallback>
                <p:oleObj r:id="rId4" imgW="2628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06463"/>
                        <a:ext cx="4648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5" name="Object 5">
            <a:extLst>
              <a:ext uri="{FF2B5EF4-FFF2-40B4-BE49-F238E27FC236}">
                <a16:creationId xmlns:a16="http://schemas.microsoft.com/office/drawing/2014/main" id="{DA5FEABB-2AF1-4FEA-8DB5-5ABE67149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20863"/>
          <a:ext cx="3581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6" imgW="2133600" imgH="444500" progId="Equation.3">
                  <p:embed/>
                </p:oleObj>
              </mc:Choice>
              <mc:Fallback>
                <p:oleObj name="Equation" r:id="rId6" imgW="2133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0863"/>
                        <a:ext cx="3581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6" name="Object 6">
            <a:extLst>
              <a:ext uri="{FF2B5EF4-FFF2-40B4-BE49-F238E27FC236}">
                <a16:creationId xmlns:a16="http://schemas.microsoft.com/office/drawing/2014/main" id="{22E4EAC1-ABAB-4403-9C2F-C06C6D8D1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54475"/>
          <a:ext cx="771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公式" r:id="rId8" imgW="457002" imgH="393529" progId="Equation.3">
                  <p:embed/>
                </p:oleObj>
              </mc:Choice>
              <mc:Fallback>
                <p:oleObj name="公式" r:id="rId8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54475"/>
                        <a:ext cx="7715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7" name="Object 7">
            <a:extLst>
              <a:ext uri="{FF2B5EF4-FFF2-40B4-BE49-F238E27FC236}">
                <a16:creationId xmlns:a16="http://schemas.microsoft.com/office/drawing/2014/main" id="{57EBCB99-237C-4F5C-8A35-B82032F88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4054475"/>
          <a:ext cx="817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10" imgW="482391" imgH="393529" progId="Equation.3">
                  <p:embed/>
                </p:oleObj>
              </mc:Choice>
              <mc:Fallback>
                <p:oleObj name="Equation" r:id="rId10" imgW="482391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4054475"/>
                        <a:ext cx="8175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8" name="Object 8">
            <a:extLst>
              <a:ext uri="{FF2B5EF4-FFF2-40B4-BE49-F238E27FC236}">
                <a16:creationId xmlns:a16="http://schemas.microsoft.com/office/drawing/2014/main" id="{4CEE055B-34C5-4CB4-8BFD-E4E57DCD7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054475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r:id="rId12" imgW="660113" imgH="393529" progId="Equation.3">
                  <p:embed/>
                </p:oleObj>
              </mc:Choice>
              <mc:Fallback>
                <p:oleObj r:id="rId12" imgW="66011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54475"/>
                        <a:ext cx="99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9" name="Object 9">
            <a:extLst>
              <a:ext uri="{FF2B5EF4-FFF2-40B4-BE49-F238E27FC236}">
                <a16:creationId xmlns:a16="http://schemas.microsoft.com/office/drawing/2014/main" id="{DB04BD6C-CD63-4D72-8C63-A62C33D01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78275"/>
          <a:ext cx="8382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r:id="rId14" imgW="482391" imgH="393529" progId="Equation.3">
                  <p:embed/>
                </p:oleObj>
              </mc:Choice>
              <mc:Fallback>
                <p:oleObj r:id="rId14" imgW="48239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78275"/>
                        <a:ext cx="8382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70" name="Object 10">
            <a:extLst>
              <a:ext uri="{FF2B5EF4-FFF2-40B4-BE49-F238E27FC236}">
                <a16:creationId xmlns:a16="http://schemas.microsoft.com/office/drawing/2014/main" id="{5FB0DB14-A2D2-49B7-B714-2D4A7C5FF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4945063"/>
          <a:ext cx="41306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16" imgW="2311400" imgH="393700" progId="Equation.3">
                  <p:embed/>
                </p:oleObj>
              </mc:Choice>
              <mc:Fallback>
                <p:oleObj name="Equation" r:id="rId16" imgW="23114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945063"/>
                        <a:ext cx="41306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71" name="Object 11">
            <a:extLst>
              <a:ext uri="{FF2B5EF4-FFF2-40B4-BE49-F238E27FC236}">
                <a16:creationId xmlns:a16="http://schemas.microsoft.com/office/drawing/2014/main" id="{659DDCB5-BE20-47D2-A78E-92B39F8FC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1463"/>
          <a:ext cx="33528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18" imgW="2057400" imgH="393700" progId="Equation.3">
                  <p:embed/>
                </p:oleObj>
              </mc:Choice>
              <mc:Fallback>
                <p:oleObj name="Equation" r:id="rId18" imgW="2057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1463"/>
                        <a:ext cx="33528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72" name="Line 12">
            <a:extLst>
              <a:ext uri="{FF2B5EF4-FFF2-40B4-BE49-F238E27FC236}">
                <a16:creationId xmlns:a16="http://schemas.microsoft.com/office/drawing/2014/main" id="{BAD0802A-010F-45B8-9FC5-05BEC0E0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3" name="Line 13">
            <a:extLst>
              <a:ext uri="{FF2B5EF4-FFF2-40B4-BE49-F238E27FC236}">
                <a16:creationId xmlns:a16="http://schemas.microsoft.com/office/drawing/2014/main" id="{CF9AA49B-4FA8-466C-BE21-703C3D119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4" name="Line 14">
            <a:extLst>
              <a:ext uri="{FF2B5EF4-FFF2-40B4-BE49-F238E27FC236}">
                <a16:creationId xmlns:a16="http://schemas.microsoft.com/office/drawing/2014/main" id="{6B726FB2-9F86-46ED-AEED-4F6A0B9AD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5" name="Line 15">
            <a:extLst>
              <a:ext uri="{FF2B5EF4-FFF2-40B4-BE49-F238E27FC236}">
                <a16:creationId xmlns:a16="http://schemas.microsoft.com/office/drawing/2014/main" id="{2BBBE343-62DF-46C3-89D3-04790DD7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84DD369C-1BB2-456E-B642-B98444E5E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3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3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3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3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3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3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3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3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3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3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3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FC8DB3CD-0C73-4DF7-BBC9-667249AB9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7019C1-2439-445B-8FDB-7700EED382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7411" name="Text Box 3">
            <a:extLst>
              <a:ext uri="{FF2B5EF4-FFF2-40B4-BE49-F238E27FC236}">
                <a16:creationId xmlns:a16="http://schemas.microsoft.com/office/drawing/2014/main" id="{27C199CC-697A-493E-8060-6C3A130A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Proving Identities via Generating Functions</a:t>
            </a:r>
          </a:p>
        </p:txBody>
      </p:sp>
      <p:sp>
        <p:nvSpPr>
          <p:cNvPr id="1937412" name="Line 4">
            <a:extLst>
              <a:ext uri="{FF2B5EF4-FFF2-40B4-BE49-F238E27FC236}">
                <a16:creationId xmlns:a16="http://schemas.microsoft.com/office/drawing/2014/main" id="{72635C87-C4CB-4F70-B13B-3E084E2AD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6149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7413" name="Text Box 5">
            <a:extLst>
              <a:ext uri="{FF2B5EF4-FFF2-40B4-BE49-F238E27FC236}">
                <a16:creationId xmlns:a16="http://schemas.microsoft.com/office/drawing/2014/main" id="{4C898AF1-6B21-4EF0-9F8E-9E6964A8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16075"/>
            <a:ext cx="815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 of proving combinatorial identities: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  <a:endParaRPr kumimoji="1"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combinatorial proofs</a:t>
            </a: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generating functions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CFEB64B9-0768-4A46-A7D1-30F41CE3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1" grpId="0" autoUpdateAnimBg="0"/>
      <p:bldP spid="193741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FF7D181A-D514-4C60-B34C-779EFA97F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EECBD1-7A67-4E8A-A991-8A738855D24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58615C2-ED8E-4E42-A29E-C07B89D5608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85800"/>
            <a:ext cx="8229600" cy="1200150"/>
            <a:chOff x="192" y="432"/>
            <a:chExt cx="5184" cy="756"/>
          </a:xfrm>
        </p:grpSpPr>
        <p:sp>
          <p:nvSpPr>
            <p:cNvPr id="61445" name="Text Box 4">
              <a:extLst>
                <a:ext uri="{FF2B5EF4-FFF2-40B4-BE49-F238E27FC236}">
                  <a16:creationId xmlns:a16="http://schemas.microsoft.com/office/drawing/2014/main" id="{083F2609-7981-4037-AB33-650C16A3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Use generating functions to prove Pascal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’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identity                                                        when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are positive integers with           .</a:t>
              </a:r>
            </a:p>
          </p:txBody>
        </p:sp>
        <p:graphicFrame>
          <p:nvGraphicFramePr>
            <p:cNvPr id="61446" name="Object 5">
              <a:extLst>
                <a:ext uri="{FF2B5EF4-FFF2-40B4-BE49-F238E27FC236}">
                  <a16:creationId xmlns:a16="http://schemas.microsoft.com/office/drawing/2014/main" id="{EC8FEE0D-7090-4EA4-B2DB-0308B5C15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720"/>
            <a:ext cx="261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0" r:id="rId4" imgW="2197100" imgH="203200" progId="Equation.3">
                    <p:embed/>
                  </p:oleObj>
                </mc:Choice>
                <mc:Fallback>
                  <p:oleObj r:id="rId4" imgW="2197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720"/>
                          <a:ext cx="261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7" name="Object 6">
              <a:extLst>
                <a:ext uri="{FF2B5EF4-FFF2-40B4-BE49-F238E27FC236}">
                  <a16:creationId xmlns:a16="http://schemas.microsoft.com/office/drawing/2014/main" id="{0101F6D3-0A33-4A6E-83D6-CF9CA2283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972"/>
            <a:ext cx="43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1" r:id="rId6" imgW="342751" imgH="139639" progId="Equation.3">
                    <p:embed/>
                  </p:oleObj>
                </mc:Choice>
                <mc:Fallback>
                  <p:oleObj r:id="rId6" imgW="342751" imgH="13963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72"/>
                          <a:ext cx="43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4" name="Text Box 18">
            <a:extLst>
              <a:ext uri="{FF2B5EF4-FFF2-40B4-BE49-F238E27FC236}">
                <a16:creationId xmlns:a16="http://schemas.microsoft.com/office/drawing/2014/main" id="{5BABD3DF-FFCA-4281-9967-8396FF29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2C58266F-FEB3-4CB3-8DD6-9653484A9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84D593-17C7-49BF-BCD8-178CF70D87B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849F0CEE-2CF5-45FD-9790-508DAC5FB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Generating function for a sequence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88260" name="Line 4">
            <a:extLst>
              <a:ext uri="{FF2B5EF4-FFF2-40B4-BE49-F238E27FC236}">
                <a16:creationId xmlns:a16="http://schemas.microsoft.com/office/drawing/2014/main" id="{C37E63E6-FF70-4522-BFBF-E60AAAFA4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1609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027B9ED-24DE-4B1C-8670-68D41DED71E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8382000" cy="1576388"/>
            <a:chOff x="384" y="816"/>
            <a:chExt cx="5280" cy="993"/>
          </a:xfrm>
        </p:grpSpPr>
        <p:sp>
          <p:nvSpPr>
            <p:cNvPr id="8200" name="Text Box 6">
              <a:extLst>
                <a:ext uri="{FF2B5EF4-FFF2-40B4-BE49-F238E27FC236}">
                  <a16:creationId xmlns:a16="http://schemas.microsoft.com/office/drawing/2014/main" id="{6C0549E0-6063-411B-B38E-C3A9DA79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16"/>
              <a:ext cx="52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 1】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</a:t>
              </a:r>
              <a:r>
                <a:rPr kumimoji="1" lang="en-US" altLang="zh-CN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generating function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for the sequence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   of real numbers is the infinite series </a:t>
              </a:r>
            </a:p>
          </p:txBody>
        </p:sp>
        <p:graphicFrame>
          <p:nvGraphicFramePr>
            <p:cNvPr id="8201" name="Object 7">
              <a:extLst>
                <a:ext uri="{FF2B5EF4-FFF2-40B4-BE49-F238E27FC236}">
                  <a16:creationId xmlns:a16="http://schemas.microsoft.com/office/drawing/2014/main" id="{FF4CECCF-52EC-4B0A-B1C9-71650743F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62"/>
            <a:ext cx="14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1143000" imgH="228600" progId="Equation.3">
                    <p:embed/>
                  </p:oleObj>
                </mc:Choice>
                <mc:Fallback>
                  <p:oleObj name="Equation" r:id="rId5" imgW="11430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62"/>
                          <a:ext cx="146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8">
              <a:extLst>
                <a:ext uri="{FF2B5EF4-FFF2-40B4-BE49-F238E27FC236}">
                  <a16:creationId xmlns:a16="http://schemas.microsoft.com/office/drawing/2014/main" id="{CD8CB443-BA89-4E6A-A650-C95E70A585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8" y="1296"/>
            <a:ext cx="294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7" imgW="2463800" imgH="431800" progId="Equation.3">
                    <p:embed/>
                  </p:oleObj>
                </mc:Choice>
                <mc:Fallback>
                  <p:oleObj name="Equation" r:id="rId7" imgW="24638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296"/>
                          <a:ext cx="2941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571BB1A-50CD-4DFA-A50E-18C394B9EF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5813" y="3643313"/>
            <a:ext cx="75009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generating function is a clothesline on which we hang up a sequence of numbers for display.</a:t>
            </a:r>
            <a:endParaRPr lang="en-US" altLang="zh-CN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 Herbert Wilf,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Generatingfunctionology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(1994)</a:t>
            </a:r>
          </a:p>
          <a:p>
            <a:endParaRPr lang="en-US" altLang="zh-CN"/>
          </a:p>
        </p:txBody>
      </p:sp>
      <p:sp>
        <p:nvSpPr>
          <p:cNvPr id="8199" name="Text Box 4">
            <a:extLst>
              <a:ext uri="{FF2B5EF4-FFF2-40B4-BE49-F238E27FC236}">
                <a16:creationId xmlns:a16="http://schemas.microsoft.com/office/drawing/2014/main" id="{2D5A04BB-6F61-4D66-9E8E-AE4FBECB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8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autoUpdateAnimBg="0"/>
      <p:bldP spid="20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EDAA07F-1A08-433C-9FB4-1B5D4807C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E92375-F607-4850-BB3A-DCA2E34E139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9463" name="AutoShape 7">
            <a:extLst>
              <a:ext uri="{FF2B5EF4-FFF2-40B4-BE49-F238E27FC236}">
                <a16:creationId xmlns:a16="http://schemas.microsoft.com/office/drawing/2014/main" id="{E2042646-BC44-4594-8F4F-50C8DD4D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65163"/>
            <a:ext cx="8001000" cy="4724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9464" name="Object 8">
            <a:extLst>
              <a:ext uri="{FF2B5EF4-FFF2-40B4-BE49-F238E27FC236}">
                <a16:creationId xmlns:a16="http://schemas.microsoft.com/office/drawing/2014/main" id="{20C9EB44-85C4-496A-97E4-6DAC7F80A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42938"/>
          <a:ext cx="3200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r:id="rId4" imgW="1828800" imgH="431800" progId="Equation.3">
                  <p:embed/>
                </p:oleObj>
              </mc:Choice>
              <mc:Fallback>
                <p:oleObj r:id="rId4" imgW="1828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42938"/>
                        <a:ext cx="3200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5" name="Object 9">
            <a:extLst>
              <a:ext uri="{FF2B5EF4-FFF2-40B4-BE49-F238E27FC236}">
                <a16:creationId xmlns:a16="http://schemas.microsoft.com/office/drawing/2014/main" id="{74FBB27D-ECE7-4961-8C27-1C5735A40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04938"/>
          <a:ext cx="5562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r:id="rId6" imgW="2921000" imgH="228600" progId="Equation.3">
                  <p:embed/>
                </p:oleObj>
              </mc:Choice>
              <mc:Fallback>
                <p:oleObj r:id="rId6" imgW="292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4938"/>
                        <a:ext cx="5562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6" name="Object 10">
            <a:extLst>
              <a:ext uri="{FF2B5EF4-FFF2-40B4-BE49-F238E27FC236}">
                <a16:creationId xmlns:a16="http://schemas.microsoft.com/office/drawing/2014/main" id="{116E147C-22AB-433B-B495-5BDE582CA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84363"/>
          <a:ext cx="5486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8" imgW="3009900" imgH="431800" progId="Equation.3">
                  <p:embed/>
                </p:oleObj>
              </mc:Choice>
              <mc:Fallback>
                <p:oleObj name="Equation" r:id="rId8" imgW="3009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84363"/>
                        <a:ext cx="54864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7" name="Object 11">
            <a:extLst>
              <a:ext uri="{FF2B5EF4-FFF2-40B4-BE49-F238E27FC236}">
                <a16:creationId xmlns:a16="http://schemas.microsoft.com/office/drawing/2014/main" id="{B1718E2F-C988-4341-BD98-A3420D627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32163"/>
          <a:ext cx="21336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r:id="rId10" imgW="1244600" imgH="431800" progId="Equation.3">
                  <p:embed/>
                </p:oleObj>
              </mc:Choice>
              <mc:Fallback>
                <p:oleObj r:id="rId10" imgW="12446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32163"/>
                        <a:ext cx="21336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8" name="Object 12">
            <a:extLst>
              <a:ext uri="{FF2B5EF4-FFF2-40B4-BE49-F238E27FC236}">
                <a16:creationId xmlns:a16="http://schemas.microsoft.com/office/drawing/2014/main" id="{EEB14B90-598C-4F91-9173-35D28A21E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75163"/>
          <a:ext cx="4800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r:id="rId12" imgW="2857500" imgH="431800" progId="Equation.3">
                  <p:embed/>
                </p:oleObj>
              </mc:Choice>
              <mc:Fallback>
                <p:oleObj r:id="rId12" imgW="28575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75163"/>
                        <a:ext cx="4800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9" name="Object 13">
            <a:extLst>
              <a:ext uri="{FF2B5EF4-FFF2-40B4-BE49-F238E27FC236}">
                <a16:creationId xmlns:a16="http://schemas.microsoft.com/office/drawing/2014/main" id="{BFE872B9-0975-4DB5-878F-F63B13A6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27338"/>
          <a:ext cx="3962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14" imgW="2336800" imgH="431800" progId="Equation.3">
                  <p:embed/>
                </p:oleObj>
              </mc:Choice>
              <mc:Fallback>
                <p:oleObj name="Equation" r:id="rId14" imgW="2336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27338"/>
                        <a:ext cx="3962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70" name="Object 14">
            <a:extLst>
              <a:ext uri="{FF2B5EF4-FFF2-40B4-BE49-F238E27FC236}">
                <a16:creationId xmlns:a16="http://schemas.microsoft.com/office/drawing/2014/main" id="{EEA95085-425B-4679-A686-ED92B6C2D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90938"/>
          <a:ext cx="457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16" imgW="2781300" imgH="431800" progId="Equation.3">
                  <p:embed/>
                </p:oleObj>
              </mc:Choice>
              <mc:Fallback>
                <p:oleObj name="Equation" r:id="rId16" imgW="2781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90938"/>
                        <a:ext cx="457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71" name="Line 15">
            <a:extLst>
              <a:ext uri="{FF2B5EF4-FFF2-40B4-BE49-F238E27FC236}">
                <a16:creationId xmlns:a16="http://schemas.microsoft.com/office/drawing/2014/main" id="{B05C1D21-E0F1-4C8F-B3F3-9DEAE57EA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646363"/>
            <a:ext cx="5334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9472" name="Line 16">
            <a:extLst>
              <a:ext uri="{FF2B5EF4-FFF2-40B4-BE49-F238E27FC236}">
                <a16:creationId xmlns:a16="http://schemas.microsoft.com/office/drawing/2014/main" id="{851D3BFE-3AC1-4E26-9B37-D78F0FE4D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0085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9473" name="Line 17">
            <a:extLst>
              <a:ext uri="{FF2B5EF4-FFF2-40B4-BE49-F238E27FC236}">
                <a16:creationId xmlns:a16="http://schemas.microsoft.com/office/drawing/2014/main" id="{CF64E84B-0B73-4CAA-8CC6-2769C7BF8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08563"/>
            <a:ext cx="243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2" name="Text Box 18">
            <a:extLst>
              <a:ext uri="{FF2B5EF4-FFF2-40B4-BE49-F238E27FC236}">
                <a16:creationId xmlns:a16="http://schemas.microsoft.com/office/drawing/2014/main" id="{949BEDC9-9C91-4F21-AD00-FC5A9F3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3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3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6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31A57422-418C-46A3-83DA-53C1FC41A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780E25-C754-4002-92AB-ADE6913962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D396E98F-CE06-4C4F-B1AB-19EBD8F1A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473950" cy="32321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20)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kumimoji="1" lang="en-US" altLang="zh-CN">
                <a:latin typeface="Times New Roman" panose="02020603050405020304" pitchFamily="18" charset="0"/>
              </a:rPr>
              <a:t>6(d,f), 10 (c, d, e), 16, 24(a), 32, 36, 45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kumimoji="1" lang="en-US" altLang="zh-CN">
                <a:latin typeface="Times New Roman" panose="02020603050405020304" pitchFamily="18" charset="0"/>
              </a:rPr>
              <a:t>6(d,f), 10 (c, d, e), 16, 24(a), 30, 34, 43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ADC90505-A5D2-408C-85A8-197F72A66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91D982-1FD0-457A-8999-B69B26617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65" name="Text Box 9">
            <a:extLst>
              <a:ext uri="{FF2B5EF4-FFF2-40B4-BE49-F238E27FC236}">
                <a16:creationId xmlns:a16="http://schemas.microsoft.com/office/drawing/2014/main" id="{14E9F2CD-3328-4B43-8683-7C71AE5F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71500"/>
            <a:ext cx="800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generating function for the sequence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1, 1, 1, 1, ...?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88266" name="Object 10">
            <a:extLst>
              <a:ext uri="{FF2B5EF4-FFF2-40B4-BE49-F238E27FC236}">
                <a16:creationId xmlns:a16="http://schemas.microsoft.com/office/drawing/2014/main" id="{478305BB-1F16-44D4-890C-10564CE03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785938"/>
          <a:ext cx="50165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5" imgW="3060700" imgH="431800" progId="Equation.3">
                  <p:embed/>
                </p:oleObj>
              </mc:Choice>
              <mc:Fallback>
                <p:oleObj name="公式" r:id="rId5" imgW="3060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785938"/>
                        <a:ext cx="50165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8267" name="Text Box 11">
            <a:extLst>
              <a:ext uri="{FF2B5EF4-FFF2-40B4-BE49-F238E27FC236}">
                <a16:creationId xmlns:a16="http://schemas.microsoft.com/office/drawing/2014/main" id="{0F840324-456A-4F38-A262-16D58400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84438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What is the generating function for the sequence 0, 1, 2, 3, 4, 5, ...? </a:t>
            </a:r>
          </a:p>
        </p:txBody>
      </p:sp>
      <p:graphicFrame>
        <p:nvGraphicFramePr>
          <p:cNvPr id="1888268" name="Object 12">
            <a:extLst>
              <a:ext uri="{FF2B5EF4-FFF2-40B4-BE49-F238E27FC236}">
                <a16:creationId xmlns:a16="http://schemas.microsoft.com/office/drawing/2014/main" id="{18E563DE-A65A-49B7-8E95-15DE275AE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019425"/>
          <a:ext cx="1676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7" imgW="888614" imgH="431613" progId="Equation.3">
                  <p:embed/>
                </p:oleObj>
              </mc:Choice>
              <mc:Fallback>
                <p:oleObj r:id="rId7" imgW="888614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019425"/>
                        <a:ext cx="1676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">
            <a:extLst>
              <a:ext uri="{FF2B5EF4-FFF2-40B4-BE49-F238E27FC236}">
                <a16:creationId xmlns:a16="http://schemas.microsoft.com/office/drawing/2014/main" id="{D776C569-ECBE-4E89-B8CF-621A39378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8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65" grpId="0" autoUpdateAnimBg="0"/>
      <p:bldP spid="18882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880BDD5-B9DC-4B2A-8529-9B29C90C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0605BE-D095-4E7A-AF70-8B475B7D933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90312" name="Object 8">
            <a:extLst>
              <a:ext uri="{FF2B5EF4-FFF2-40B4-BE49-F238E27FC236}">
                <a16:creationId xmlns:a16="http://schemas.microsoft.com/office/drawing/2014/main" id="{407CB535-85A1-4674-8D4D-A9DB7CFC2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711325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5" imgW="2070100" imgH="241300" progId="Equation.3">
                  <p:embed/>
                </p:oleObj>
              </mc:Choice>
              <mc:Fallback>
                <p:oleObj r:id="rId5" imgW="20701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711325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0313" name="Text Box 9">
            <a:extLst>
              <a:ext uri="{FF2B5EF4-FFF2-40B4-BE49-F238E27FC236}">
                <a16:creationId xmlns:a16="http://schemas.microsoft.com/office/drawing/2014/main" id="{3ECBE180-B0DC-4889-91AD-E8E1611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19338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finite sequence: 1,1,1. The generating function for this sequence is </a:t>
            </a:r>
          </a:p>
        </p:txBody>
      </p:sp>
      <p:graphicFrame>
        <p:nvGraphicFramePr>
          <p:cNvPr id="1890314" name="Object 10">
            <a:extLst>
              <a:ext uri="{FF2B5EF4-FFF2-40B4-BE49-F238E27FC236}">
                <a16:creationId xmlns:a16="http://schemas.microsoft.com/office/drawing/2014/main" id="{E3FE240D-4DB1-487E-AFFF-FCFC62DCE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3760788"/>
          <a:ext cx="2584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7" imgW="1536700" imgH="419100" progId="Equation.3">
                  <p:embed/>
                </p:oleObj>
              </mc:Choice>
              <mc:Fallback>
                <p:oleObj name="公式" r:id="rId7" imgW="15367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760788"/>
                        <a:ext cx="25844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0315" name="Object 11">
            <a:extLst>
              <a:ext uri="{FF2B5EF4-FFF2-40B4-BE49-F238E27FC236}">
                <a16:creationId xmlns:a16="http://schemas.microsoft.com/office/drawing/2014/main" id="{1E7F7C26-2E4F-46F8-A625-94830C265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5414963"/>
          <a:ext cx="74501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9" imgW="3949700" imgH="228600" progId="Equation.3">
                  <p:embed/>
                </p:oleObj>
              </mc:Choice>
              <mc:Fallback>
                <p:oleObj name="公式" r:id="rId9" imgW="3949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414963"/>
                        <a:ext cx="74501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00844B75-5A1D-45E2-A3FB-7B7E16A9BE93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4576763"/>
            <a:ext cx="8001000" cy="822325"/>
            <a:chOff x="309" y="3264"/>
            <a:chExt cx="5040" cy="518"/>
          </a:xfrm>
        </p:grpSpPr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B9937805-B6C1-4D48-8E55-324A2050E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3264"/>
              <a:ext cx="504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                     . The generating function for this sequence is</a:t>
              </a:r>
            </a:p>
          </p:txBody>
        </p:sp>
        <p:graphicFrame>
          <p:nvGraphicFramePr>
            <p:cNvPr id="12302" name="Object 14">
              <a:extLst>
                <a:ext uri="{FF2B5EF4-FFF2-40B4-BE49-F238E27FC236}">
                  <a16:creationId xmlns:a16="http://schemas.microsoft.com/office/drawing/2014/main" id="{92568880-8E0D-4D15-9F7B-2012F91C9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" y="3285"/>
            <a:ext cx="20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公式" r:id="rId11" imgW="1727200" imgH="228600" progId="Equation.3">
                    <p:embed/>
                  </p:oleObj>
                </mc:Choice>
                <mc:Fallback>
                  <p:oleObj name="公式" r:id="rId11" imgW="17272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3285"/>
                          <a:ext cx="20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6" name="Group 16">
            <a:extLst>
              <a:ext uri="{FF2B5EF4-FFF2-40B4-BE49-F238E27FC236}">
                <a16:creationId xmlns:a16="http://schemas.microsoft.com/office/drawing/2014/main" id="{D5589272-41AE-4698-B33E-EA480C50EE7D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404813"/>
            <a:ext cx="8248650" cy="1052512"/>
            <a:chOff x="384" y="384"/>
            <a:chExt cx="5196" cy="663"/>
          </a:xfrm>
        </p:grpSpPr>
        <p:sp>
          <p:nvSpPr>
            <p:cNvPr id="12298" name="Text Box 3">
              <a:extLst>
                <a:ext uri="{FF2B5EF4-FFF2-40B4-BE49-F238E27FC236}">
                  <a16:creationId xmlns:a16="http://schemas.microsoft.com/office/drawing/2014/main" id="{B8B4FD33-21BF-4DA5-BCDE-54546B9EE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5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generating function for a finite sequence of real numbers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299" name="Object 4">
              <a:extLst>
                <a:ext uri="{FF2B5EF4-FFF2-40B4-BE49-F238E27FC236}">
                  <a16:creationId xmlns:a16="http://schemas.microsoft.com/office/drawing/2014/main" id="{420EC1DC-234E-4473-B95E-C80BEF5FE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709"/>
            <a:ext cx="139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r:id="rId13" imgW="939800" imgH="228600" progId="Equation.3">
                    <p:embed/>
                  </p:oleObj>
                </mc:Choice>
                <mc:Fallback>
                  <p:oleObj r:id="rId13" imgW="939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09"/>
                          <a:ext cx="139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15">
              <a:extLst>
                <a:ext uri="{FF2B5EF4-FFF2-40B4-BE49-F238E27FC236}">
                  <a16:creationId xmlns:a16="http://schemas.microsoft.com/office/drawing/2014/main" id="{58AC2063-1794-4077-9DCC-F4A9D0015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4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</a:t>
              </a:r>
              <a:endPara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7" name="Text Box 4">
            <a:extLst>
              <a:ext uri="{FF2B5EF4-FFF2-40B4-BE49-F238E27FC236}">
                <a16:creationId xmlns:a16="http://schemas.microsoft.com/office/drawing/2014/main" id="{7912E0CA-495F-4063-863F-F290BDCC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0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9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FE304635-717B-4906-9AC4-86C3BF67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491920E-B780-46E6-838A-15165A66F0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F0145F9E-E066-4FA9-B3B1-36A586A08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Useful Facts About Power Series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2356" name="Line 4">
            <a:extLst>
              <a:ext uri="{FF2B5EF4-FFF2-40B4-BE49-F238E27FC236}">
                <a16:creationId xmlns:a16="http://schemas.microsoft.com/office/drawing/2014/main" id="{85C0D404-E8FC-4F7E-960C-2DCCFC771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4552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525AEA32-9BEF-4FA7-9939-44CF93C345D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38250"/>
            <a:ext cx="8001000" cy="736600"/>
            <a:chOff x="480" y="780"/>
            <a:chExt cx="5040" cy="464"/>
          </a:xfrm>
        </p:grpSpPr>
        <p:sp>
          <p:nvSpPr>
            <p:cNvPr id="14355" name="Text Box 6">
              <a:extLst>
                <a:ext uri="{FF2B5EF4-FFF2-40B4-BE49-F238E27FC236}">
                  <a16:creationId xmlns:a16="http://schemas.microsoft.com/office/drawing/2014/main" id="{6DD8A424-95BC-4218-BF05-5F0B1812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/>
                <a:t>【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Theorem 1】Let           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Then </a:t>
              </a:r>
            </a:p>
          </p:txBody>
        </p:sp>
        <p:graphicFrame>
          <p:nvGraphicFramePr>
            <p:cNvPr id="14356" name="Object 7">
              <a:extLst>
                <a:ext uri="{FF2B5EF4-FFF2-40B4-BE49-F238E27FC236}">
                  <a16:creationId xmlns:a16="http://schemas.microsoft.com/office/drawing/2014/main" id="{D688B405-48E2-4A5B-89A6-6CE8231920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780"/>
            <a:ext cx="209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r:id="rId6" imgW="1930400" imgH="431800" progId="Equation.3">
                    <p:embed/>
                  </p:oleObj>
                </mc:Choice>
                <mc:Fallback>
                  <p:oleObj r:id="rId6" imgW="19304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80"/>
                          <a:ext cx="209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2360" name="Object 8">
            <a:extLst>
              <a:ext uri="{FF2B5EF4-FFF2-40B4-BE49-F238E27FC236}">
                <a16:creationId xmlns:a16="http://schemas.microsoft.com/office/drawing/2014/main" id="{156D1A76-27D1-43F3-A2A9-193051387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70088"/>
          <a:ext cx="3276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8" imgW="2019300" imgH="431800" progId="Equation.3">
                  <p:embed/>
                </p:oleObj>
              </mc:Choice>
              <mc:Fallback>
                <p:oleObj r:id="rId8" imgW="2019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70088"/>
                        <a:ext cx="32766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1" name="Object 9">
            <a:extLst>
              <a:ext uri="{FF2B5EF4-FFF2-40B4-BE49-F238E27FC236}">
                <a16:creationId xmlns:a16="http://schemas.microsoft.com/office/drawing/2014/main" id="{582535E6-349D-4EAA-9E88-E133B8022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3962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10" imgW="2247900" imgH="431800" progId="Equation.3">
                  <p:embed/>
                </p:oleObj>
              </mc:Choice>
              <mc:Fallback>
                <p:oleObj r:id="rId10" imgW="2247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3962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2" name="Object 10">
            <a:extLst>
              <a:ext uri="{FF2B5EF4-FFF2-40B4-BE49-F238E27FC236}">
                <a16:creationId xmlns:a16="http://schemas.microsoft.com/office/drawing/2014/main" id="{161DE435-201C-43EC-9625-3B279BFF4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24200"/>
          <a:ext cx="3352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2" imgW="1574800" imgH="431800" progId="Equation.3">
                  <p:embed/>
                </p:oleObj>
              </mc:Choice>
              <mc:Fallback>
                <p:oleObj r:id="rId12" imgW="1574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3528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3" name="Object 11">
            <a:extLst>
              <a:ext uri="{FF2B5EF4-FFF2-40B4-BE49-F238E27FC236}">
                <a16:creationId xmlns:a16="http://schemas.microsoft.com/office/drawing/2014/main" id="{F0F409BB-8D84-47D8-9EAB-5608E5707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733800"/>
          <a:ext cx="2819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4" imgW="1562100" imgH="431800" progId="Equation.3">
                  <p:embed/>
                </p:oleObj>
              </mc:Choice>
              <mc:Fallback>
                <p:oleObj r:id="rId14" imgW="1562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733800"/>
                        <a:ext cx="2819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4" name="Object 12">
            <a:extLst>
              <a:ext uri="{FF2B5EF4-FFF2-40B4-BE49-F238E27FC236}">
                <a16:creationId xmlns:a16="http://schemas.microsoft.com/office/drawing/2014/main" id="{78B2F370-E772-4A46-B7B4-9B280E4C3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4424363"/>
          <a:ext cx="34290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16" imgW="2032000" imgH="444500" progId="Equation.3">
                  <p:embed/>
                </p:oleObj>
              </mc:Choice>
              <mc:Fallback>
                <p:oleObj r:id="rId16" imgW="20320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24363"/>
                        <a:ext cx="34290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65" name="AutoShape 13">
            <a:extLst>
              <a:ext uri="{FF2B5EF4-FFF2-40B4-BE49-F238E27FC236}">
                <a16:creationId xmlns:a16="http://schemas.microsoft.com/office/drawing/2014/main" id="{728D59C2-AA61-48B1-BB8A-80A5B3F3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84313"/>
            <a:ext cx="3733800" cy="4343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aphicFrame>
        <p:nvGraphicFramePr>
          <p:cNvPr id="1892366" name="Object 14">
            <a:extLst>
              <a:ext uri="{FF2B5EF4-FFF2-40B4-BE49-F238E27FC236}">
                <a16:creationId xmlns:a16="http://schemas.microsoft.com/office/drawing/2014/main" id="{F5085FA2-F788-4EEE-83E7-E4DBDF114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752600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18" imgW="583947" imgH="431613" progId="Equation.3">
                  <p:embed/>
                </p:oleObj>
              </mc:Choice>
              <mc:Fallback>
                <p:oleObj r:id="rId18" imgW="583947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7" name="Object 15">
            <a:extLst>
              <a:ext uri="{FF2B5EF4-FFF2-40B4-BE49-F238E27FC236}">
                <a16:creationId xmlns:a16="http://schemas.microsoft.com/office/drawing/2014/main" id="{6081CDD2-DF2D-4088-8B40-B70719887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757363"/>
          <a:ext cx="1752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20" imgW="1002865" imgH="431613" progId="Equation.3">
                  <p:embed/>
                </p:oleObj>
              </mc:Choice>
              <mc:Fallback>
                <p:oleObj r:id="rId20" imgW="1002865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7363"/>
                        <a:ext cx="1752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8" name="Object 16">
            <a:extLst>
              <a:ext uri="{FF2B5EF4-FFF2-40B4-BE49-F238E27FC236}">
                <a16:creationId xmlns:a16="http://schemas.microsoft.com/office/drawing/2014/main" id="{4108880E-4D20-4BF5-A61F-28159AA9A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743200"/>
          <a:ext cx="1371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22" imgW="850531" imgH="431613" progId="Equation.3">
                  <p:embed/>
                </p:oleObj>
              </mc:Choice>
              <mc:Fallback>
                <p:oleObj r:id="rId22" imgW="850531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1371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9" name="Object 17">
            <a:extLst>
              <a:ext uri="{FF2B5EF4-FFF2-40B4-BE49-F238E27FC236}">
                <a16:creationId xmlns:a16="http://schemas.microsoft.com/office/drawing/2014/main" id="{17C83EEB-6D9F-4969-94A2-2EDB560CA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1295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24" imgW="837836" imgH="431613" progId="Equation.3">
                  <p:embed/>
                </p:oleObj>
              </mc:Choice>
              <mc:Fallback>
                <p:oleObj r:id="rId24" imgW="837836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1295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70" name="Object 18">
            <a:extLst>
              <a:ext uri="{FF2B5EF4-FFF2-40B4-BE49-F238E27FC236}">
                <a16:creationId xmlns:a16="http://schemas.microsoft.com/office/drawing/2014/main" id="{2742B3FA-6997-4FBE-8416-BEBD54E39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664075"/>
          <a:ext cx="990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26" imgW="545626" imgH="203024" progId="Equation.3">
                  <p:embed/>
                </p:oleObj>
              </mc:Choice>
              <mc:Fallback>
                <p:oleObj r:id="rId26" imgW="545626" imgH="2030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64075"/>
                        <a:ext cx="990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71" name="Arc 19">
            <a:extLst>
              <a:ext uri="{FF2B5EF4-FFF2-40B4-BE49-F238E27FC236}">
                <a16:creationId xmlns:a16="http://schemas.microsoft.com/office/drawing/2014/main" id="{C5BA0248-269A-4EE5-B72B-3B133F36F572}"/>
              </a:ext>
            </a:extLst>
          </p:cNvPr>
          <p:cNvSpPr>
            <a:spLocks/>
          </p:cNvSpPr>
          <p:nvPr/>
        </p:nvSpPr>
        <p:spPr bwMode="auto">
          <a:xfrm flipV="1">
            <a:off x="2916238" y="1628775"/>
            <a:ext cx="1727200" cy="1700213"/>
          </a:xfrm>
          <a:custGeom>
            <a:avLst/>
            <a:gdLst>
              <a:gd name="T0" fmla="*/ 2147483646 w 27889"/>
              <a:gd name="T1" fmla="*/ 2147483646 h 32066"/>
              <a:gd name="T2" fmla="*/ 2147483646 w 27889"/>
              <a:gd name="T3" fmla="*/ 0 h 32066"/>
              <a:gd name="T4" fmla="*/ 2147483646 w 27889"/>
              <a:gd name="T5" fmla="*/ 2147483646 h 32066"/>
              <a:gd name="T6" fmla="*/ 0 60000 65536"/>
              <a:gd name="T7" fmla="*/ 0 60000 65536"/>
              <a:gd name="T8" fmla="*/ 0 60000 65536"/>
              <a:gd name="T9" fmla="*/ 0 w 27889"/>
              <a:gd name="T10" fmla="*/ 0 h 32066"/>
              <a:gd name="T11" fmla="*/ 27889 w 27889"/>
              <a:gd name="T12" fmla="*/ 32066 h 32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89" h="32066" fill="none" extrusionOk="0">
                <a:moveTo>
                  <a:pt x="27889" y="31130"/>
                </a:moveTo>
                <a:cubicBezTo>
                  <a:pt x="25850" y="31750"/>
                  <a:pt x="23731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</a:path>
              <a:path w="27889" h="32066" stroke="0" extrusionOk="0">
                <a:moveTo>
                  <a:pt x="27889" y="31130"/>
                </a:moveTo>
                <a:cubicBezTo>
                  <a:pt x="25850" y="31750"/>
                  <a:pt x="23731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  <a:lnTo>
                  <a:pt x="21600" y="10466"/>
                </a:lnTo>
                <a:lnTo>
                  <a:pt x="27889" y="3113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4">
            <a:extLst>
              <a:ext uri="{FF2B5EF4-FFF2-40B4-BE49-F238E27FC236}">
                <a16:creationId xmlns:a16="http://schemas.microsoft.com/office/drawing/2014/main" id="{A1F93C5D-DDE4-448E-8757-AA626E53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9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9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9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9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9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92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9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9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9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9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9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9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5" grpId="0" autoUpdateAnimBg="0"/>
      <p:bldP spid="189236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1FC6E4F1-3F7E-4338-9AFD-FFC66EB14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CE9928-49A9-4863-A1C9-FF3F5BE7A93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7FE06253-DECC-4974-9A79-E70467DECB0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8153400" cy="4572000"/>
            <a:chOff x="384" y="384"/>
            <a:chExt cx="5136" cy="2880"/>
          </a:xfrm>
        </p:grpSpPr>
        <p:sp>
          <p:nvSpPr>
            <p:cNvPr id="1894404" name="Text Box 4">
              <a:extLst>
                <a:ext uri="{FF2B5EF4-FFF2-40B4-BE49-F238E27FC236}">
                  <a16:creationId xmlns:a16="http://schemas.microsoft.com/office/drawing/2014/main" id="{F541FB5F-8A75-4EF3-9A92-3526C7699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5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30000"/>
                </a:spcBef>
                <a:defRPr/>
              </a:pPr>
              <a:r>
                <a:rPr kumimoji="1" lang="en-US" altLang="zh-CN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2. Useful Facts About Power Series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6398" name="Line 5">
              <a:extLst>
                <a:ext uri="{FF2B5EF4-FFF2-40B4-BE49-F238E27FC236}">
                  <a16:creationId xmlns:a16="http://schemas.microsoft.com/office/drawing/2014/main" id="{C023C29A-D9DE-4FDB-ADC0-FC316A20B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672"/>
              <a:ext cx="249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9" name="Group 6">
              <a:extLst>
                <a:ext uri="{FF2B5EF4-FFF2-40B4-BE49-F238E27FC236}">
                  <a16:creationId xmlns:a16="http://schemas.microsoft.com/office/drawing/2014/main" id="{28898406-FD35-4232-8BF9-C60D010CE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780"/>
              <a:ext cx="5040" cy="464"/>
              <a:chOff x="480" y="780"/>
              <a:chExt cx="5040" cy="464"/>
            </a:xfrm>
          </p:grpSpPr>
          <p:sp>
            <p:nvSpPr>
              <p:cNvPr id="16405" name="Text Box 7">
                <a:extLst>
                  <a:ext uri="{FF2B5EF4-FFF2-40B4-BE49-F238E27FC236}">
                    <a16:creationId xmlns:a16="http://schemas.microsoft.com/office/drawing/2014/main" id="{06E85870-6AD1-45C1-84C6-3517859B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50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Let                                             </a:t>
                </a:r>
                <a:r>
                  <a:rPr kumimoji="1" lang="en-US" altLang="zh-CN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 </a:t>
                </a:r>
              </a:p>
            </p:txBody>
          </p:sp>
          <p:graphicFrame>
            <p:nvGraphicFramePr>
              <p:cNvPr id="16406" name="Object 8">
                <a:extLst>
                  <a:ext uri="{FF2B5EF4-FFF2-40B4-BE49-F238E27FC236}">
                    <a16:creationId xmlns:a16="http://schemas.microsoft.com/office/drawing/2014/main" id="{2858DFBE-8A27-4D8F-BE3C-4764064145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780"/>
              <a:ext cx="2097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8" r:id="rId5" imgW="1930400" imgH="431800" progId="Equation.3">
                      <p:embed/>
                    </p:oleObj>
                  </mc:Choice>
                  <mc:Fallback>
                    <p:oleObj r:id="rId5" imgW="1930400" imgH="4318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780"/>
                            <a:ext cx="2097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0" name="Object 9">
              <a:extLst>
                <a:ext uri="{FF2B5EF4-FFF2-40B4-BE49-F238E27FC236}">
                  <a16:creationId xmlns:a16="http://schemas.microsoft.com/office/drawing/2014/main" id="{36731FF6-E1A4-44CF-8AB8-13B622F675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41"/>
            <a:ext cx="206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r:id="rId7" imgW="2019300" imgH="431800" progId="Equation.3">
                    <p:embed/>
                  </p:oleObj>
                </mc:Choice>
                <mc:Fallback>
                  <p:oleObj r:id="rId7" imgW="2019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41"/>
                          <a:ext cx="2064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0">
              <a:extLst>
                <a:ext uri="{FF2B5EF4-FFF2-40B4-BE49-F238E27FC236}">
                  <a16:creationId xmlns:a16="http://schemas.microsoft.com/office/drawing/2014/main" id="{485FD5A5-36BE-413F-AA43-705924961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632"/>
            <a:ext cx="249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r:id="rId9" imgW="2247900" imgH="431800" progId="Equation.3">
                    <p:embed/>
                  </p:oleObj>
                </mc:Choice>
                <mc:Fallback>
                  <p:oleObj r:id="rId9" imgW="22479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32"/>
                          <a:ext cx="249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1">
              <a:extLst>
                <a:ext uri="{FF2B5EF4-FFF2-40B4-BE49-F238E27FC236}">
                  <a16:creationId xmlns:a16="http://schemas.microsoft.com/office/drawing/2014/main" id="{829DE602-F1C0-49DB-AC95-D6A823731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968"/>
            <a:ext cx="211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r:id="rId11" imgW="1574800" imgH="431800" progId="Equation.3">
                    <p:embed/>
                  </p:oleObj>
                </mc:Choice>
                <mc:Fallback>
                  <p:oleObj r:id="rId11" imgW="15748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68"/>
                          <a:ext cx="211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2">
              <a:extLst>
                <a:ext uri="{FF2B5EF4-FFF2-40B4-BE49-F238E27FC236}">
                  <a16:creationId xmlns:a16="http://schemas.microsoft.com/office/drawing/2014/main" id="{621A4FEB-D1D3-4A26-943B-899E77AC9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" y="2352"/>
            <a:ext cx="177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r:id="rId13" imgW="1562100" imgH="431800" progId="Equation.3">
                    <p:embed/>
                  </p:oleObj>
                </mc:Choice>
                <mc:Fallback>
                  <p:oleObj r:id="rId13" imgW="15621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2352"/>
                          <a:ext cx="177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13">
              <a:extLst>
                <a:ext uri="{FF2B5EF4-FFF2-40B4-BE49-F238E27FC236}">
                  <a16:creationId xmlns:a16="http://schemas.microsoft.com/office/drawing/2014/main" id="{E541A2DE-78F3-44B1-ACED-FA5E84E78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2787"/>
            <a:ext cx="2160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r:id="rId15" imgW="2032000" imgH="444500" progId="Equation.3">
                    <p:embed/>
                  </p:oleObj>
                </mc:Choice>
                <mc:Fallback>
                  <p:oleObj r:id="rId15" imgW="20320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787"/>
                          <a:ext cx="2160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414" name="AutoShape 14">
            <a:extLst>
              <a:ext uri="{FF2B5EF4-FFF2-40B4-BE49-F238E27FC236}">
                <a16:creationId xmlns:a16="http://schemas.microsoft.com/office/drawing/2014/main" id="{D36CCB50-929B-4ACC-B48E-205B7662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143000"/>
            <a:ext cx="5943600" cy="4343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894415" name="Arc 15">
            <a:extLst>
              <a:ext uri="{FF2B5EF4-FFF2-40B4-BE49-F238E27FC236}">
                <a16:creationId xmlns:a16="http://schemas.microsoft.com/office/drawing/2014/main" id="{651C3B4A-2806-411D-B5BF-F94F2EF77155}"/>
              </a:ext>
            </a:extLst>
          </p:cNvPr>
          <p:cNvSpPr>
            <a:spLocks/>
          </p:cNvSpPr>
          <p:nvPr/>
        </p:nvSpPr>
        <p:spPr bwMode="auto">
          <a:xfrm flipV="1">
            <a:off x="1524000" y="1524000"/>
            <a:ext cx="1298575" cy="3124200"/>
          </a:xfrm>
          <a:custGeom>
            <a:avLst/>
            <a:gdLst>
              <a:gd name="T0" fmla="*/ 2147483646 w 26700"/>
              <a:gd name="T1" fmla="*/ 2147483646 h 32066"/>
              <a:gd name="T2" fmla="*/ 2147483646 w 26700"/>
              <a:gd name="T3" fmla="*/ 0 h 32066"/>
              <a:gd name="T4" fmla="*/ 2147483646 w 26700"/>
              <a:gd name="T5" fmla="*/ 2147483646 h 32066"/>
              <a:gd name="T6" fmla="*/ 0 60000 65536"/>
              <a:gd name="T7" fmla="*/ 0 60000 65536"/>
              <a:gd name="T8" fmla="*/ 0 60000 65536"/>
              <a:gd name="T9" fmla="*/ 0 w 26700"/>
              <a:gd name="T10" fmla="*/ 0 h 32066"/>
              <a:gd name="T11" fmla="*/ 26700 w 26700"/>
              <a:gd name="T12" fmla="*/ 32066 h 32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00" h="32066" fill="none" extrusionOk="0">
                <a:moveTo>
                  <a:pt x="26700" y="31455"/>
                </a:moveTo>
                <a:cubicBezTo>
                  <a:pt x="25030" y="31860"/>
                  <a:pt x="23318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</a:path>
              <a:path w="26700" h="32066" stroke="0" extrusionOk="0">
                <a:moveTo>
                  <a:pt x="26700" y="31455"/>
                </a:moveTo>
                <a:cubicBezTo>
                  <a:pt x="25030" y="31860"/>
                  <a:pt x="23318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  <a:lnTo>
                  <a:pt x="21600" y="10466"/>
                </a:lnTo>
                <a:lnTo>
                  <a:pt x="26700" y="3145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4416" name="Object 16">
            <a:extLst>
              <a:ext uri="{FF2B5EF4-FFF2-40B4-BE49-F238E27FC236}">
                <a16:creationId xmlns:a16="http://schemas.microsoft.com/office/drawing/2014/main" id="{CE2887ED-2855-4564-AAF5-337C4F78C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00200"/>
          <a:ext cx="1524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r:id="rId17" imgW="1015559" imgH="444307" progId="Equation.3">
                  <p:embed/>
                </p:oleObj>
              </mc:Choice>
              <mc:Fallback>
                <p:oleObj r:id="rId17" imgW="1015559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1524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76560A9C-E728-44FD-B0A4-3E35C2DBDF3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09800"/>
            <a:ext cx="5791200" cy="1270000"/>
            <a:chOff x="1584" y="1152"/>
            <a:chExt cx="3648" cy="800"/>
          </a:xfrm>
        </p:grpSpPr>
        <p:graphicFrame>
          <p:nvGraphicFramePr>
            <p:cNvPr id="16395" name="Object 18">
              <a:extLst>
                <a:ext uri="{FF2B5EF4-FFF2-40B4-BE49-F238E27FC236}">
                  <a16:creationId xmlns:a16="http://schemas.microsoft.com/office/drawing/2014/main" id="{7123118B-46B5-48BA-9DAA-048C96961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152"/>
            <a:ext cx="364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r:id="rId19" imgW="2844800" imgH="241300" progId="Equation.3">
                    <p:embed/>
                  </p:oleObj>
                </mc:Choice>
                <mc:Fallback>
                  <p:oleObj r:id="rId19" imgW="28448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2"/>
                          <a:ext cx="364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9">
              <a:extLst>
                <a:ext uri="{FF2B5EF4-FFF2-40B4-BE49-F238E27FC236}">
                  <a16:creationId xmlns:a16="http://schemas.microsoft.com/office/drawing/2014/main" id="{79A9CDA4-D54E-4320-96D7-C41A84114A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434"/>
            <a:ext cx="163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r:id="rId21" imgW="1409088" imgH="444307" progId="Equation.3">
                    <p:embed/>
                  </p:oleObj>
                </mc:Choice>
                <mc:Fallback>
                  <p:oleObj r:id="rId21" imgW="1409088" imgH="44430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34"/>
                          <a:ext cx="1632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420" name="Object 20">
            <a:extLst>
              <a:ext uri="{FF2B5EF4-FFF2-40B4-BE49-F238E27FC236}">
                <a16:creationId xmlns:a16="http://schemas.microsoft.com/office/drawing/2014/main" id="{35761881-CBA9-423F-86F7-97DCCC32A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400425"/>
          <a:ext cx="571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23" imgW="2578100" imgH="241300" progId="Equation.3">
                  <p:embed/>
                </p:oleObj>
              </mc:Choice>
              <mc:Fallback>
                <p:oleObj name="Equation" r:id="rId23" imgW="25781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400425"/>
                        <a:ext cx="5715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21" name="Object 21">
            <a:extLst>
              <a:ext uri="{FF2B5EF4-FFF2-40B4-BE49-F238E27FC236}">
                <a16:creationId xmlns:a16="http://schemas.microsoft.com/office/drawing/2014/main" id="{51428161-9757-43B9-9A1E-C94169DEB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3" y="4114800"/>
          <a:ext cx="1752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r:id="rId25" imgW="825500" imgH="203200" progId="Equation.3">
                  <p:embed/>
                </p:oleObj>
              </mc:Choice>
              <mc:Fallback>
                <p:oleObj r:id="rId25" imgW="8255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114800"/>
                        <a:ext cx="1752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4">
            <a:extLst>
              <a:ext uri="{FF2B5EF4-FFF2-40B4-BE49-F238E27FC236}">
                <a16:creationId xmlns:a16="http://schemas.microsoft.com/office/drawing/2014/main" id="{91D072A1-0581-4079-9F4C-1AB61E39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9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9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9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0A7EFCA8-955A-43D7-8C56-A39580229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2228DD-224F-46F4-BDBA-5BFEEA8321A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B19BE54D-6A25-448B-9148-6AD17AAA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the above properties, the generating functions of some sequences can be obtained easily.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96452" name="Text Box 4">
            <a:extLst>
              <a:ext uri="{FF2B5EF4-FFF2-40B4-BE49-F238E27FC236}">
                <a16:creationId xmlns:a16="http://schemas.microsoft.com/office/drawing/2014/main" id="{7732E834-5DBD-4842-B4C4-DF1ACDC3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748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(1)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generating function for the sequence  0,1,2,3,4,5,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                                                                        </a:t>
            </a:r>
          </a:p>
        </p:txBody>
      </p:sp>
      <p:sp>
        <p:nvSpPr>
          <p:cNvPr id="1896453" name="AutoShape 5">
            <a:extLst>
              <a:ext uri="{FF2B5EF4-FFF2-40B4-BE49-F238E27FC236}">
                <a16:creationId xmlns:a16="http://schemas.microsoft.com/office/drawing/2014/main" id="{20269E38-5CA4-45A6-950B-9F16C24B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7315200" cy="3657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896454" name="Object 6">
            <a:extLst>
              <a:ext uri="{FF2B5EF4-FFF2-40B4-BE49-F238E27FC236}">
                <a16:creationId xmlns:a16="http://schemas.microsoft.com/office/drawing/2014/main" id="{2543D40A-E85B-44F6-A398-EAB3AA45B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99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6" imgW="419100" imgH="228600" progId="Equation.3">
                  <p:embed/>
                </p:oleObj>
              </mc:Choice>
              <mc:Fallback>
                <p:oleObj r:id="rId6" imgW="419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990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5" name="Object 7">
            <a:extLst>
              <a:ext uri="{FF2B5EF4-FFF2-40B4-BE49-F238E27FC236}">
                <a16:creationId xmlns:a16="http://schemas.microsoft.com/office/drawing/2014/main" id="{91ED0F9C-F25B-4A5F-BB43-73B291279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81400"/>
          <a:ext cx="1676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8" imgW="888614" imgH="431613" progId="Equation.3">
                  <p:embed/>
                </p:oleObj>
              </mc:Choice>
              <mc:Fallback>
                <p:oleObj name="Equation" r:id="rId8" imgW="888614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1676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6" name="Object 8">
            <a:extLst>
              <a:ext uri="{FF2B5EF4-FFF2-40B4-BE49-F238E27FC236}">
                <a16:creationId xmlns:a16="http://schemas.microsoft.com/office/drawing/2014/main" id="{EA388A07-119F-4856-936E-BBCE2DD31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05313"/>
          <a:ext cx="11731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0" imgW="660113" imgH="393529" progId="Equation.3">
                  <p:embed/>
                </p:oleObj>
              </mc:Choice>
              <mc:Fallback>
                <p:oleObj name="Equation" r:id="rId10" imgW="66011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05313"/>
                        <a:ext cx="11731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7" name="Object 9">
            <a:extLst>
              <a:ext uri="{FF2B5EF4-FFF2-40B4-BE49-F238E27FC236}">
                <a16:creationId xmlns:a16="http://schemas.microsoft.com/office/drawing/2014/main" id="{94D4334A-847B-43C0-A104-D78D1485A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22863"/>
          <a:ext cx="11049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2" imgW="622030" imgH="418918" progId="Equation.3">
                  <p:embed/>
                </p:oleObj>
              </mc:Choice>
              <mc:Fallback>
                <p:oleObj name="Equation" r:id="rId12" imgW="622030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22863"/>
                        <a:ext cx="11049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4">
            <a:extLst>
              <a:ext uri="{FF2B5EF4-FFF2-40B4-BE49-F238E27FC236}">
                <a16:creationId xmlns:a16="http://schemas.microsoft.com/office/drawing/2014/main" id="{8E584049-8740-424E-B8F0-09A7CD01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6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9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9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 autoUpdateAnimBg="0"/>
      <p:bldP spid="1896452" grpId="0" autoUpdateAnimBg="0"/>
      <p:bldP spid="18964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35BEFFD5-5E1F-4DA9-B801-3762853EF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9E092A-5BEA-4C57-9ACE-7DC2AF88866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D67E26E-75DC-4099-BFBD-5690E363A3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1625600"/>
            <a:chOff x="192" y="336"/>
            <a:chExt cx="5184" cy="1024"/>
          </a:xfrm>
        </p:grpSpPr>
        <p:sp>
          <p:nvSpPr>
            <p:cNvPr id="20501" name="Text Box 4">
              <a:extLst>
                <a:ext uri="{FF2B5EF4-FFF2-40B4-BE49-F238E27FC236}">
                  <a16:creationId xmlns:a16="http://schemas.microsoft.com/office/drawing/2014/main" id="{0A8587A2-D441-4B27-B710-7CC3A0ACB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Suppose that the generating function of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sequence:                                    is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). What is the generating function for the sequence                              ?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                   </a:t>
              </a:r>
            </a:p>
          </p:txBody>
        </p:sp>
        <p:graphicFrame>
          <p:nvGraphicFramePr>
            <p:cNvPr id="20502" name="Object 5">
              <a:extLst>
                <a:ext uri="{FF2B5EF4-FFF2-40B4-BE49-F238E27FC236}">
                  <a16:creationId xmlns:a16="http://schemas.microsoft.com/office/drawing/2014/main" id="{4B53E35A-5814-43DC-A6DC-5DFF6D9E5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5" y="576"/>
            <a:ext cx="141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r:id="rId4" imgW="1130300" imgH="228600" progId="Equation.3">
                    <p:embed/>
                  </p:oleObj>
                </mc:Choice>
                <mc:Fallback>
                  <p:oleObj r:id="rId4" imgW="11303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576"/>
                          <a:ext cx="141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6">
              <a:extLst>
                <a:ext uri="{FF2B5EF4-FFF2-40B4-BE49-F238E27FC236}">
                  <a16:creationId xmlns:a16="http://schemas.microsoft.com/office/drawing/2014/main" id="{6DD237C5-CC6A-4DC1-A860-4504518D8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720"/>
            <a:ext cx="810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6" r:id="rId6" imgW="647700" imgH="431800" progId="Equation.3">
                    <p:embed/>
                  </p:oleObj>
                </mc:Choice>
                <mc:Fallback>
                  <p:oleObj r:id="rId6" imgW="6477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720"/>
                          <a:ext cx="810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8503" name="AutoShape 7">
            <a:extLst>
              <a:ext uri="{FF2B5EF4-FFF2-40B4-BE49-F238E27FC236}">
                <a16:creationId xmlns:a16="http://schemas.microsoft.com/office/drawing/2014/main" id="{057CC904-87EB-4F53-8CD4-4389C0DEC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000250"/>
            <a:ext cx="7315200" cy="411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898504" name="Object 8">
            <a:extLst>
              <a:ext uri="{FF2B5EF4-FFF2-40B4-BE49-F238E27FC236}">
                <a16:creationId xmlns:a16="http://schemas.microsoft.com/office/drawing/2014/main" id="{00213F33-CF42-4B97-93DF-439C30537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2357438"/>
          <a:ext cx="28416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8" imgW="1587500" imgH="228600" progId="Equation.3">
                  <p:embed/>
                </p:oleObj>
              </mc:Choice>
              <mc:Fallback>
                <p:oleObj name="公式" r:id="rId8" imgW="1587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357438"/>
                        <a:ext cx="28416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5" name="Object 9">
            <a:extLst>
              <a:ext uri="{FF2B5EF4-FFF2-40B4-BE49-F238E27FC236}">
                <a16:creationId xmlns:a16="http://schemas.microsoft.com/office/drawing/2014/main" id="{A83E8BA8-7087-474A-8745-BE7C85ACA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2865438"/>
          <a:ext cx="838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r:id="rId10" imgW="393529" imgH="228501" progId="Equation.3">
                  <p:embed/>
                </p:oleObj>
              </mc:Choice>
              <mc:Fallback>
                <p:oleObj r:id="rId10" imgW="393529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65438"/>
                        <a:ext cx="838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6" name="Object 10">
            <a:extLst>
              <a:ext uri="{FF2B5EF4-FFF2-40B4-BE49-F238E27FC236}">
                <a16:creationId xmlns:a16="http://schemas.microsoft.com/office/drawing/2014/main" id="{B8A07F00-350B-472E-8EBE-84DE589FE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357563"/>
          <a:ext cx="11731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12" imgW="634725" imgH="431613" progId="Equation.3">
                  <p:embed/>
                </p:oleObj>
              </mc:Choice>
              <mc:Fallback>
                <p:oleObj name="Equation" r:id="rId12" imgW="63472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357563"/>
                        <a:ext cx="11731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7" name="Object 11">
            <a:extLst>
              <a:ext uri="{FF2B5EF4-FFF2-40B4-BE49-F238E27FC236}">
                <a16:creationId xmlns:a16="http://schemas.microsoft.com/office/drawing/2014/main" id="{9147D5E9-B807-47A7-82B2-72A110981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080000"/>
          <a:ext cx="2057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r:id="rId14" imgW="1193800" imgH="393700" progId="Equation.3">
                  <p:embed/>
                </p:oleObj>
              </mc:Choice>
              <mc:Fallback>
                <p:oleObj r:id="rId14" imgW="11938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80000"/>
                        <a:ext cx="2057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08" name="Line 12">
            <a:extLst>
              <a:ext uri="{FF2B5EF4-FFF2-40B4-BE49-F238E27FC236}">
                <a16:creationId xmlns:a16="http://schemas.microsoft.com/office/drawing/2014/main" id="{58FFA6B4-1B00-4EBD-8FDC-3B9A9F209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1928813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8509" name="Line 13">
            <a:extLst>
              <a:ext uri="{FF2B5EF4-FFF2-40B4-BE49-F238E27FC236}">
                <a16:creationId xmlns:a16="http://schemas.microsoft.com/office/drawing/2014/main" id="{6C184D8F-6B32-4466-995D-E3FD395DE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313" y="5715000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8510" name="AutoShape 14">
            <a:extLst>
              <a:ext uri="{FF2B5EF4-FFF2-40B4-BE49-F238E27FC236}">
                <a16:creationId xmlns:a16="http://schemas.microsoft.com/office/drawing/2014/main" id="{8A3C9C6B-3D3F-4C6C-B3E1-13FE536DD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214563"/>
            <a:ext cx="4800600" cy="3200400"/>
          </a:xfrm>
          <a:prstGeom prst="flowChartDocumen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For example:</a:t>
            </a:r>
          </a:p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898511" name="Object 15">
            <a:extLst>
              <a:ext uri="{FF2B5EF4-FFF2-40B4-BE49-F238E27FC236}">
                <a16:creationId xmlns:a16="http://schemas.microsoft.com/office/drawing/2014/main" id="{54EF6CCF-02FA-4CB9-8340-FF3C412A5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86075"/>
          <a:ext cx="106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16" imgW="457002" imgH="203112" progId="Equation.3">
                  <p:embed/>
                </p:oleObj>
              </mc:Choice>
              <mc:Fallback>
                <p:oleObj r:id="rId16" imgW="457002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86075"/>
                        <a:ext cx="106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2" name="Line 16">
            <a:extLst>
              <a:ext uri="{FF2B5EF4-FFF2-40B4-BE49-F238E27FC236}">
                <a16:creationId xmlns:a16="http://schemas.microsoft.com/office/drawing/2014/main" id="{687689DF-BD3E-43B6-AD3B-6F0E176C2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98513" name="Object 17">
            <a:extLst>
              <a:ext uri="{FF2B5EF4-FFF2-40B4-BE49-F238E27FC236}">
                <a16:creationId xmlns:a16="http://schemas.microsoft.com/office/drawing/2014/main" id="{E1B4F2A5-28EC-4590-8237-C4BB0CAB9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590800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18" imgW="342751" imgH="393529" progId="Equation.3">
                  <p:embed/>
                </p:oleObj>
              </mc:Choice>
              <mc:Fallback>
                <p:oleObj r:id="rId18" imgW="342751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3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4" name="AutoShape 18">
            <a:extLst>
              <a:ext uri="{FF2B5EF4-FFF2-40B4-BE49-F238E27FC236}">
                <a16:creationId xmlns:a16="http://schemas.microsoft.com/office/drawing/2014/main" id="{AD9F734D-07CD-43A0-84A2-7F07FB52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1898515" name="Object 19">
            <a:extLst>
              <a:ext uri="{FF2B5EF4-FFF2-40B4-BE49-F238E27FC236}">
                <a16:creationId xmlns:a16="http://schemas.microsoft.com/office/drawing/2014/main" id="{251EC387-4650-421D-B5A0-F575C914E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40225"/>
          <a:ext cx="2209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20" imgW="1155700" imgH="203200" progId="Equation.3">
                  <p:embed/>
                </p:oleObj>
              </mc:Choice>
              <mc:Fallback>
                <p:oleObj r:id="rId20" imgW="11557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0225"/>
                        <a:ext cx="2209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16" name="Object 20">
            <a:extLst>
              <a:ext uri="{FF2B5EF4-FFF2-40B4-BE49-F238E27FC236}">
                <a16:creationId xmlns:a16="http://schemas.microsoft.com/office/drawing/2014/main" id="{6E0D4A6E-08E8-400B-A135-1C5AB2D2C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214813"/>
          <a:ext cx="1476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22" imgW="799753" imgH="431613" progId="Equation.3">
                  <p:embed/>
                </p:oleObj>
              </mc:Choice>
              <mc:Fallback>
                <p:oleObj name="Equation" r:id="rId22" imgW="799753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14813"/>
                        <a:ext cx="1476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7" name="Line 21">
            <a:extLst>
              <a:ext uri="{FF2B5EF4-FFF2-40B4-BE49-F238E27FC236}">
                <a16:creationId xmlns:a16="http://schemas.microsoft.com/office/drawing/2014/main" id="{722FEF8B-39C9-45F5-9DB9-CD1F37FB6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98518" name="Object 22">
            <a:extLst>
              <a:ext uri="{FF2B5EF4-FFF2-40B4-BE49-F238E27FC236}">
                <a16:creationId xmlns:a16="http://schemas.microsoft.com/office/drawing/2014/main" id="{111B35C9-5390-4B39-B781-67EE2DE05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86200"/>
          <a:ext cx="106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r:id="rId24" imgW="520700" imgH="419100" progId="Equation.3">
                  <p:embed/>
                </p:oleObj>
              </mc:Choice>
              <mc:Fallback>
                <p:oleObj r:id="rId24" imgW="5207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1066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4">
            <a:extLst>
              <a:ext uri="{FF2B5EF4-FFF2-40B4-BE49-F238E27FC236}">
                <a16:creationId xmlns:a16="http://schemas.microsoft.com/office/drawing/2014/main" id="{F8C198F8-5623-4D4F-AD43-16D0374D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9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9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9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9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9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9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89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9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9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89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89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89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503" grpId="0" animBg="1" autoUpdateAnimBg="0"/>
      <p:bldP spid="1898510" grpId="0" animBg="1" autoUpdateAnimBg="0"/>
      <p:bldP spid="1898514" grpId="0" animBg="1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1271</Words>
  <Application>Microsoft Office PowerPoint</Application>
  <PresentationFormat>全屏显示(4:3)</PresentationFormat>
  <Paragraphs>213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cajcd fnta1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2022-04-15T06:00:19Z</dcterms:created>
  <dcterms:modified xsi:type="dcterms:W3CDTF">2022-04-15T06:03:31Z</dcterms:modified>
</cp:coreProperties>
</file>