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1" r:id="rId2"/>
    <p:sldId id="472" r:id="rId3"/>
    <p:sldId id="473" r:id="rId4"/>
    <p:sldId id="474" r:id="rId5"/>
    <p:sldId id="475" r:id="rId6"/>
    <p:sldId id="476" r:id="rId7"/>
    <p:sldId id="478" r:id="rId8"/>
    <p:sldId id="452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70" r:id="rId21"/>
    <p:sldId id="46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9933FF"/>
    <a:srgbClr val="CC00FF"/>
    <a:srgbClr val="FF66CC"/>
    <a:srgbClr val="FF9900"/>
    <a:srgbClr val="9900CC"/>
    <a:srgbClr val="99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61878" autoAdjust="0"/>
  </p:normalViewPr>
  <p:slideViewPr>
    <p:cSldViewPr>
      <p:cViewPr varScale="1">
        <p:scale>
          <a:sx n="63" d="100"/>
          <a:sy n="63" d="100"/>
        </p:scale>
        <p:origin x="190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B082826-A7F0-47D7-9DD3-3E0F82B6F4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524179-5BCE-47C3-9CB0-9EEDD5D67B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8DA9EE-09AE-4BBA-B700-462B710640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F05C1B-F606-4534-BD0A-49DD7938CF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EC91EE7-561D-46F9-AD1F-8456021AFE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0574781-33C5-40B4-B0F8-B53ACF2FB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2DF7FB-7C3E-412C-B21A-8005994E34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3A326F7-5A5A-4195-A47B-21C361EF1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4F13AD-A92C-46CE-88B7-049D04ABE8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FE84B2F-8CB3-47FD-BB5F-F4627B16D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FED811-4E2F-4DA2-A82A-AD05E4C08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0300180-AAE7-4397-8D64-FD133BA8E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F6D909-5628-407F-916B-26A685F459E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4C5A16-1998-4068-8BC9-66590888D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EC9E12-3555-4AE5-B7F2-9172AC283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03BC2A5-2E85-49E7-9F32-3D7B41B00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FE75B4-1E22-4E2F-BBE7-EAAC47286C0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19D0BB2-204C-4AAA-BB90-231506F6E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2DD1CE6-A833-49E3-AD25-2C20D74C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AD4B425-67EE-4195-A55B-0978878A2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43CAF2-B7F3-4CAD-8274-87B0BFAAD0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A4C83EC-F2A6-4300-A796-E4CD5B205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295A5E6-A782-4A17-8F25-C994CF54E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12FEA26-B1E0-4599-8338-D20267E4EE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D3B2FB8-CA6E-4588-A836-4F705426A7C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73FFF2E-CB75-4C0D-88FC-F97E53C71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4953476-9408-4B5B-8612-55BDA1918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F5E397-1814-4928-AD88-26705F372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84035C-81B2-4B9E-B9EF-888D09022C0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17C831F-785F-48E8-BDE5-9092D8E0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403576C-3F8A-4895-8132-B1FAF2C92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DE3641B-1CE0-4C99-B00D-D1C71B32F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32520F-8926-4B85-B5E6-A905CFF631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61CE9C7-16AA-4B80-9799-E958650DD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164DC09-CE62-436C-802F-E8BB476A5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518AA9B-078F-4E47-8357-6EB31D79D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23566C8-C4A2-4269-8904-E4B8F67A5B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29F8B3A-6603-4BA1-9C69-3BAEFC09B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4E5393D-C84F-4027-813B-53A885603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A8F1155-A0E9-46F2-BBC8-A3FFF851A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4C968A-441B-40DB-846C-A2C8E58320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BC86F77-ED79-4C77-8A3D-EF5FC3B91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6D5E95C-DB61-4A94-8B7E-B2498B35A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7F73623-A5EC-4ECE-9295-BC63A2F9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C9A4206-EC5E-4C48-8982-5D0605E7575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D231C7B-2656-4F35-9994-6F529D301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9BF72FA-37EC-4A28-B197-A10A8418B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69D8394-9FE5-4301-9820-C719E04EE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D782E0-CB83-452B-8CB8-0FDFF80DB4F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9038F97-9ED4-4227-86F0-D9860CBF3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89DFFF2-B154-4386-8636-2BF1EEC24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AC48CBF-6A2A-42BD-9096-F9E17BEAE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4450E82-1AF1-449B-B610-2E6BF5EC590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45356D3-D3B2-4C99-ADA9-EF85D91ED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B8F1C1-D20D-4C11-B7D8-C092B3382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FD22F89-B142-444B-9C6B-2C5FBB125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2177C4-20D2-4033-8EF3-57B9832F51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C4B4E75-F07C-4D95-8D50-60B8AFE60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2F24183-CDC2-4138-B38A-AE21B586C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62F6EFB-8316-4196-A4FF-380449742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1670A4-49F0-42A5-9457-D24F77A341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1A693E8-2581-4761-83C6-FE16AECC2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1B9584E-B434-4897-8E9D-29D8D6FD8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0C8CE2A-2CA0-4425-9A08-05A081C95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45EACA-AF89-4163-8555-1CE0100956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270F74-3846-47B4-A134-743F35C50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5F1B8D8-3EC0-48E0-906F-9717A1201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B6B6A02-9FF9-4350-8A7E-674F64E61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4EC2C6-0102-47B7-935B-E5BD996B8D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F028DDB-3CC4-48A7-B135-6BC6D48EB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1C2DDAA-99CF-426F-98C8-5F3DC1ECD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64DFFBA-CB04-4F6F-8155-94C693101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0BF8CD-7469-4DAC-8521-8A8FA0CE3F2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0A3ACA3-1792-4E61-9022-7561F406F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13E86E2-81DE-431C-8450-562C0DE32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AFBC58-4EF2-46AE-8CD5-AE2596DAC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79636-2B61-4984-81B5-268EDE3315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0128A0-C7CD-476C-9904-9D09F85B1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67546D-3397-43DC-975F-9C7195327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52D442D-3CB8-477D-A9BC-9A14506B5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6808542-2E27-4412-9EA4-0289A1E8CDF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806B16A-3DB8-4BBC-9888-93CFFAE62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71F159F-6740-4C02-8192-848217728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DAE8C68-BC3C-4DC5-8BFC-BDF0F57E4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612D398-A18F-49EB-A8E8-2C2287A478D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08088C4-5481-4161-BDFF-785466480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3D372F3-5528-4579-84D4-D2F8477EF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0D54184-682E-46E8-828A-700B93B6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D8A324-79C3-4667-AB91-C98B266EE0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040EFB5-4931-4AC7-93F1-F90292DD9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4B643EC-BF0D-449F-B73C-D1E59433D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A310501A-E892-4DB5-8DE2-05CEB10B6762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C27F3F1-1E8F-4891-90E3-068FBED84F2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1E4727F-A4D4-4F99-9405-1746F9E458A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6AA9E4-6748-45DF-8274-2679BFE0EB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28864E-5FA8-4E0A-A3E3-1A312604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A11053-C054-4EF4-9F15-415454EE9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8E08A-0C19-488A-97EF-9072BF2DF3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3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51222B9-2F96-46C1-9F12-F79248CCAA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8122-5E3D-4B4A-A67F-BC444BBD51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37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2212827-CD87-46F9-B061-D8153D7325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FDD5B-7C0E-4C29-BC94-31452FF9E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9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579CE0-9959-4951-A55C-524A8DD119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3CEE2-B6BB-45D2-B592-59F6CE7634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3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B51A995-F956-4EFE-ABDE-AE2951800E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A83A-34AC-4A36-97E3-68AA7BBA08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2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0790CCE-7D77-4F5C-AF1C-4257890A2F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13A35-4A3D-4BB3-A71E-BE48D7DC87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1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A61A4DC-9DD6-4300-9D9F-9B19BE2C8F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4035-46FD-47BE-AA39-255504DB48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D37B44-F8D6-4C76-8234-8EACC4175C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33E38-F266-4049-B5F3-AD1897085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CA37BAB-3B8F-41BD-8D9D-F93E72E35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EB1EF-1286-4A58-9DE3-4154FBD2B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25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2C5C78-DE2F-4C21-AF8B-63A76DD288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40F6C-2A95-4DE1-BA47-2B593A6D45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20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5E66A8-F757-40B1-9AF6-D20A1DB210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45E63-0FC7-42CD-95EE-96C07B6EA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51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D81BB470-F817-421A-A5B1-EA778B90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9FFA5962-E7C0-4740-86CE-9CDA83DFBC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8B3DC1-0809-46CB-9ED6-0C82BF9F6E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20AB71D-9D44-4ACF-B0A5-F9FF3AE816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0473DB2-AE5D-4B79-BBE1-088DF498652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B806D985-7B37-45A9-8F97-3973BAEEE601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audio" Target="../media/audio2.wav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1.wmf"/><Relationship Id="rId4" Type="http://schemas.openxmlformats.org/officeDocument/2006/relationships/audio" Target="../media/audio3.wav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audio" Target="../media/audio2.wav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4" Type="http://schemas.openxmlformats.org/officeDocument/2006/relationships/audio" Target="../media/audio3.wav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39.wmf"/><Relationship Id="rId8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4A405A6-CBD6-4AD7-806E-AFC55D4A9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C6F5CA-2DB3-41CF-A69B-D0C11B80642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8610" name="Text Box 2">
            <a:extLst>
              <a:ext uri="{FF2B5EF4-FFF2-40B4-BE49-F238E27FC236}">
                <a16:creationId xmlns:a16="http://schemas.microsoft.com/office/drawing/2014/main" id="{B5DE2A75-4E7C-4993-B9E9-0125D544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988611" name="Text Box 3">
            <a:extLst>
              <a:ext uri="{FF2B5EF4-FFF2-40B4-BE49-F238E27FC236}">
                <a16:creationId xmlns:a16="http://schemas.microsoft.com/office/drawing/2014/main" id="{D574581D-DE3F-4963-975C-219077B6A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79588"/>
            <a:ext cx="67579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38BA410E-7044-4AE8-864D-640A8C4D8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E4661B-6947-47ED-AD72-1B37EC20A28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4034" name="Text Box 2">
            <a:extLst>
              <a:ext uri="{FF2B5EF4-FFF2-40B4-BE49-F238E27FC236}">
                <a16:creationId xmlns:a16="http://schemas.microsoft.com/office/drawing/2014/main" id="{83932EFD-DCDC-4908-9923-8FDF71BF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8688"/>
            <a:ext cx="9144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the number of primes not exceeding a specified positive integer.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Take 100 for example. </a:t>
            </a:r>
          </a:p>
        </p:txBody>
      </p:sp>
      <p:sp>
        <p:nvSpPr>
          <p:cNvPr id="1964035" name="Text Box 3">
            <a:extLst>
              <a:ext uri="{FF2B5EF4-FFF2-40B4-BE49-F238E27FC236}">
                <a16:creationId xmlns:a16="http://schemas.microsoft.com/office/drawing/2014/main" id="{CEEFEDC5-D9C6-471B-817C-B8A30E29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9551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</p:txBody>
      </p:sp>
      <p:sp>
        <p:nvSpPr>
          <p:cNvPr id="1964036" name="Text Box 4">
            <a:extLst>
              <a:ext uri="{FF2B5EF4-FFF2-40B4-BE49-F238E27FC236}">
                <a16:creationId xmlns:a16="http://schemas.microsoft.com/office/drawing/2014/main" id="{06583ADF-5CC1-46EA-9AD6-B8F25D6C3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568575"/>
            <a:ext cx="76962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²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 composite integer is divisible by a prime not exceeding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its square root.</a:t>
            </a:r>
          </a:p>
        </p:txBody>
      </p:sp>
      <p:sp>
        <p:nvSpPr>
          <p:cNvPr id="1964037" name="Text Box 5">
            <a:extLst>
              <a:ext uri="{FF2B5EF4-FFF2-40B4-BE49-F238E27FC236}">
                <a16:creationId xmlns:a16="http://schemas.microsoft.com/office/drawing/2014/main" id="{9A41EB7C-0B42-4CD4-9878-FD2DE7E23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482975"/>
            <a:ext cx="76962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²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Composite integer not exceeding 100 must have a prime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factor not exceeding 10. </a:t>
            </a:r>
          </a:p>
        </p:txBody>
      </p:sp>
      <p:sp>
        <p:nvSpPr>
          <p:cNvPr id="1964038" name="Text Box 6">
            <a:extLst>
              <a:ext uri="{FF2B5EF4-FFF2-40B4-BE49-F238E27FC236}">
                <a16:creationId xmlns:a16="http://schemas.microsoft.com/office/drawing/2014/main" id="{48A83328-77C8-43B5-914D-3B5507B60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97375"/>
            <a:ext cx="76962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²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 only primes less than 10 are 2,3,5,7, the primes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not exceeding 100 are these four primes and the positive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integers greater than 1 and not exceeding 100 that are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divisible by none of 2,3,5,7. </a:t>
            </a:r>
          </a:p>
        </p:txBody>
      </p:sp>
      <p:sp>
        <p:nvSpPr>
          <p:cNvPr id="1964040" name="Text Box 8">
            <a:extLst>
              <a:ext uri="{FF2B5EF4-FFF2-40B4-BE49-F238E27FC236}">
                <a16:creationId xmlns:a16="http://schemas.microsoft.com/office/drawing/2014/main" id="{6FB2BF92-219B-463A-A780-1AE468C13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The sieve of Eratosthenes</a:t>
            </a:r>
            <a:r>
              <a:rPr kumimoji="1" lang="en-US" altLang="zh-CN" dirty="0"/>
              <a:t> </a:t>
            </a:r>
          </a:p>
        </p:txBody>
      </p:sp>
      <p:sp>
        <p:nvSpPr>
          <p:cNvPr id="1964041" name="Line 9">
            <a:extLst>
              <a:ext uri="{FF2B5EF4-FFF2-40B4-BE49-F238E27FC236}">
                <a16:creationId xmlns:a16="http://schemas.microsoft.com/office/drawing/2014/main" id="{7E673252-5722-4A51-9302-AFD160978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" y="928688"/>
            <a:ext cx="3595688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881708E3-747E-4BD3-9876-973DF5A1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4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64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4034" grpId="0" autoUpdateAnimBg="0"/>
      <p:bldP spid="1964035" grpId="0" autoUpdateAnimBg="0"/>
      <p:bldP spid="1964036" grpId="0" autoUpdateAnimBg="0"/>
      <p:bldP spid="1964037" grpId="0" autoUpdateAnimBg="0"/>
      <p:bldP spid="1964038" grpId="0" autoUpdateAnimBg="0"/>
      <p:bldP spid="19640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EBFE0F7-07CD-48D2-8961-2C360D00A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31EFB8-79CA-4B7B-AC23-DBE6DA7EA38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082" name="Text Box 2">
            <a:extLst>
              <a:ext uri="{FF2B5EF4-FFF2-40B4-BE49-F238E27FC236}">
                <a16:creationId xmlns:a16="http://schemas.microsoft.com/office/drawing/2014/main" id="{AA9941D0-FF38-43B7-8855-B0DC2916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76962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2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3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7</a:t>
            </a:r>
          </a:p>
        </p:txBody>
      </p:sp>
      <p:sp>
        <p:nvSpPr>
          <p:cNvPr id="1966083" name="Text Box 3">
            <a:extLst>
              <a:ext uri="{FF2B5EF4-FFF2-40B4-BE49-F238E27FC236}">
                <a16:creationId xmlns:a16="http://schemas.microsoft.com/office/drawing/2014/main" id="{94DFC650-1597-48C7-AEF4-D1F9B0BA0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00250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primes not exceeding positive integer 100 is </a:t>
            </a:r>
          </a:p>
        </p:txBody>
      </p:sp>
      <p:graphicFrame>
        <p:nvGraphicFramePr>
          <p:cNvPr id="1966084" name="Object 4">
            <a:extLst>
              <a:ext uri="{FF2B5EF4-FFF2-40B4-BE49-F238E27FC236}">
                <a16:creationId xmlns:a16="http://schemas.microsoft.com/office/drawing/2014/main" id="{C55C6EFE-CC26-4809-92C6-1D92BFFC2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428875"/>
          <a:ext cx="1752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5" imgW="1016000" imgH="228600" progId="Equation.3">
                  <p:embed/>
                </p:oleObj>
              </mc:Choice>
              <mc:Fallback>
                <p:oleObj r:id="rId5" imgW="101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428875"/>
                        <a:ext cx="1752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85" name="Object 5">
            <a:extLst>
              <a:ext uri="{FF2B5EF4-FFF2-40B4-BE49-F238E27FC236}">
                <a16:creationId xmlns:a16="http://schemas.microsoft.com/office/drawing/2014/main" id="{D6D9ABB5-D044-4F04-ABCF-967B1354D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857500"/>
          <a:ext cx="800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7" imgW="5930900" imgH="457200" progId="Equation.3">
                  <p:embed/>
                </p:oleObj>
              </mc:Choice>
              <mc:Fallback>
                <p:oleObj r:id="rId7" imgW="5930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857500"/>
                        <a:ext cx="800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086" name="AutoShape 6">
            <a:extLst>
              <a:ext uri="{FF2B5EF4-FFF2-40B4-BE49-F238E27FC236}">
                <a16:creationId xmlns:a16="http://schemas.microsoft.com/office/drawing/2014/main" id="{86BF4BB1-5D5D-4A59-8C7B-3B929C70224D}"/>
              </a:ext>
            </a:extLst>
          </p:cNvPr>
          <p:cNvSpPr>
            <a:spLocks/>
          </p:cNvSpPr>
          <p:nvPr/>
        </p:nvSpPr>
        <p:spPr bwMode="auto">
          <a:xfrm>
            <a:off x="1571625" y="4071938"/>
            <a:ext cx="685800" cy="457200"/>
          </a:xfrm>
          <a:prstGeom prst="accentCallout1">
            <a:avLst>
              <a:gd name="adj1" fmla="val 25000"/>
              <a:gd name="adj2" fmla="val -11111"/>
              <a:gd name="adj3" fmla="val -199306"/>
              <a:gd name="adj4" fmla="val -53009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</a:p>
        </p:txBody>
      </p:sp>
      <p:sp>
        <p:nvSpPr>
          <p:cNvPr id="1966087" name="AutoShape 7">
            <a:extLst>
              <a:ext uri="{FF2B5EF4-FFF2-40B4-BE49-F238E27FC236}">
                <a16:creationId xmlns:a16="http://schemas.microsoft.com/office/drawing/2014/main" id="{E9E93265-E606-4726-8AF2-1556EFBB7372}"/>
              </a:ext>
            </a:extLst>
          </p:cNvPr>
          <p:cNvSpPr>
            <a:spLocks/>
          </p:cNvSpPr>
          <p:nvPr/>
        </p:nvSpPr>
        <p:spPr bwMode="auto">
          <a:xfrm>
            <a:off x="2500313" y="3929063"/>
            <a:ext cx="914400" cy="457200"/>
          </a:xfrm>
          <a:prstGeom prst="accentCallout1">
            <a:avLst>
              <a:gd name="adj1" fmla="val 25000"/>
              <a:gd name="adj2" fmla="val -8333"/>
              <a:gd name="adj3" fmla="val -190278"/>
              <a:gd name="adj4" fmla="val -85940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100/2</a:t>
            </a:r>
            <a:endParaRPr kumimoji="1" lang="en-US" altLang="zh-CN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088" name="AutoShape 8">
            <a:extLst>
              <a:ext uri="{FF2B5EF4-FFF2-40B4-BE49-F238E27FC236}">
                <a16:creationId xmlns:a16="http://schemas.microsoft.com/office/drawing/2014/main" id="{F84AC591-DE57-4213-890D-FEF480961473}"/>
              </a:ext>
            </a:extLst>
          </p:cNvPr>
          <p:cNvSpPr>
            <a:spLocks/>
          </p:cNvSpPr>
          <p:nvPr/>
        </p:nvSpPr>
        <p:spPr bwMode="auto">
          <a:xfrm>
            <a:off x="5357813" y="3929063"/>
            <a:ext cx="1371600" cy="457200"/>
          </a:xfrm>
          <a:prstGeom prst="accentCallout1">
            <a:avLst>
              <a:gd name="adj1" fmla="val 25000"/>
              <a:gd name="adj2" fmla="val -5556"/>
              <a:gd name="adj3" fmla="val -190278"/>
              <a:gd name="adj4" fmla="val -57292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100/(23)</a:t>
            </a:r>
            <a:endParaRPr kumimoji="1" lang="en-US" altLang="zh-CN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089" name="AutoShape 9">
            <a:extLst>
              <a:ext uri="{FF2B5EF4-FFF2-40B4-BE49-F238E27FC236}">
                <a16:creationId xmlns:a16="http://schemas.microsoft.com/office/drawing/2014/main" id="{A5E09CD2-EE55-4D54-93A5-7E227A93358A}"/>
              </a:ext>
            </a:extLst>
          </p:cNvPr>
          <p:cNvSpPr>
            <a:spLocks/>
          </p:cNvSpPr>
          <p:nvPr/>
        </p:nvSpPr>
        <p:spPr bwMode="auto">
          <a:xfrm>
            <a:off x="4643438" y="4714875"/>
            <a:ext cx="1752600" cy="360363"/>
          </a:xfrm>
          <a:prstGeom prst="accentCallout1">
            <a:avLst>
              <a:gd name="adj1" fmla="val 31718"/>
              <a:gd name="adj2" fmla="val -4347"/>
              <a:gd name="adj3" fmla="val -337005"/>
              <a:gd name="adj4" fmla="val -48458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100/(23 5)</a:t>
            </a:r>
          </a:p>
        </p:txBody>
      </p:sp>
      <p:sp>
        <p:nvSpPr>
          <p:cNvPr id="1966090" name="AutoShape 10">
            <a:extLst>
              <a:ext uri="{FF2B5EF4-FFF2-40B4-BE49-F238E27FC236}">
                <a16:creationId xmlns:a16="http://schemas.microsoft.com/office/drawing/2014/main" id="{285874A9-F049-45A4-BCF6-BDD0C3BD6932}"/>
              </a:ext>
            </a:extLst>
          </p:cNvPr>
          <p:cNvSpPr>
            <a:spLocks/>
          </p:cNvSpPr>
          <p:nvPr/>
        </p:nvSpPr>
        <p:spPr bwMode="auto">
          <a:xfrm>
            <a:off x="5643563" y="5357813"/>
            <a:ext cx="2184400" cy="381000"/>
          </a:xfrm>
          <a:prstGeom prst="accentCallout1">
            <a:avLst>
              <a:gd name="adj1" fmla="val 30000"/>
              <a:gd name="adj2" fmla="val 103486"/>
              <a:gd name="adj3" fmla="val -474167"/>
              <a:gd name="adj4" fmla="val 113301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100/(23 5 7)</a:t>
            </a:r>
          </a:p>
        </p:txBody>
      </p:sp>
      <p:graphicFrame>
        <p:nvGraphicFramePr>
          <p:cNvPr id="1966091" name="Object 11">
            <a:extLst>
              <a:ext uri="{FF2B5EF4-FFF2-40B4-BE49-F238E27FC236}">
                <a16:creationId xmlns:a16="http://schemas.microsoft.com/office/drawing/2014/main" id="{0DA14C7D-48BB-421D-A314-1C381784A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643313"/>
          <a:ext cx="5048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9" imgW="317087" imgH="177569" progId="Equation.3">
                  <p:embed/>
                </p:oleObj>
              </mc:Choice>
              <mc:Fallback>
                <p:oleObj name="公式" r:id="rId9" imgW="317087" imgH="1775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643313"/>
                        <a:ext cx="5048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22FDB900-C71A-48B8-8FD1-6AD596A6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6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6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96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6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96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96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6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2" grpId="0" build="p" autoUpdateAnimBg="0"/>
      <p:bldP spid="1966083" grpId="0" autoUpdateAnimBg="0"/>
      <p:bldP spid="1966086" grpId="0" animBg="1" autoUpdateAnimBg="0"/>
      <p:bldP spid="1966087" grpId="0" animBg="1" autoUpdateAnimBg="0"/>
      <p:bldP spid="1966088" grpId="0" animBg="1" autoUpdateAnimBg="0"/>
      <p:bldP spid="1966089" grpId="0" animBg="1" autoUpdateAnimBg="0"/>
      <p:bldP spid="196609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53BB543C-6EBF-4758-93C1-B4AC4194F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465A5C-EBD3-4463-B468-60E829E0155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8130" name="Text Box 2">
            <a:extLst>
              <a:ext uri="{FF2B5EF4-FFF2-40B4-BE49-F238E27FC236}">
                <a16:creationId xmlns:a16="http://schemas.microsoft.com/office/drawing/2014/main" id="{C4F99F46-7471-48DC-8CDF-138DAF86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0063"/>
            <a:ext cx="632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68132" name="Text Box 4">
            <a:extLst>
              <a:ext uri="{FF2B5EF4-FFF2-40B4-BE49-F238E27FC236}">
                <a16:creationId xmlns:a16="http://schemas.microsoft.com/office/drawing/2014/main" id="{641792FD-76FA-4A5D-AC73-8FE47E3B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1     2      3     4     5     6     7     8     9    10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11   12   13   14   15   16   17   18   19   20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21   22   23   24   25   26   27   28   29   30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31   32   33   34   35   36   37   38   39   40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41   42   43   44   45   46   47   48   49   50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51   52   53   54   55   56   57   58   59   60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61   62   63   64   65   66   67   68   69   70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71   72   73   74   75   76   77   78   79   80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81   82   83   84   85   86   87   88   89   90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91   92   93   94   95   96   97   98   99   100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BB2E5D4-12AB-4D9B-931B-4348C3E40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96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30" grpId="0" build="p" autoUpdateAnimBg="0"/>
      <p:bldP spid="1968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9E98FBD-BD72-4290-80B9-F9132277F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F91CD3-0D18-40F9-B4C6-DAC9A0A4D56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474C98E6-7A96-4241-8941-2730BFED0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70180" name="Text Box 4">
            <a:extLst>
              <a:ext uri="{FF2B5EF4-FFF2-40B4-BE49-F238E27FC236}">
                <a16:creationId xmlns:a16="http://schemas.microsoft.com/office/drawing/2014/main" id="{D8EFB6DA-7C9E-4B59-A569-61BF085B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9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51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81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07A3E47-4F55-4F48-917A-E31B27691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103BC979-B387-4896-8C90-C9EC8288F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7577EC-7C2D-47F1-9AAB-E356F27580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126C7573-1B92-486A-8269-75785DE7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 </a:t>
            </a:r>
          </a:p>
        </p:txBody>
      </p:sp>
      <p:sp>
        <p:nvSpPr>
          <p:cNvPr id="1972228" name="Text Box 4">
            <a:extLst>
              <a:ext uri="{FF2B5EF4-FFF2-40B4-BE49-F238E27FC236}">
                <a16:creationId xmlns:a16="http://schemas.microsoft.com/office/drawing/2014/main" id="{1AA536F8-EF5E-45ED-9475-96A35169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b="0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B3F1586-B2C4-4C2F-A915-114EA48A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22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15A53B4D-5642-4DB5-93A6-253F5CB0B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74DD92-FBF4-4334-BEAF-9329B72BBC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C8E09386-35DC-49B5-89E4-4841BE306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 </a:t>
            </a:r>
          </a:p>
        </p:txBody>
      </p:sp>
      <p:sp>
        <p:nvSpPr>
          <p:cNvPr id="1974276" name="Text Box 4">
            <a:extLst>
              <a:ext uri="{FF2B5EF4-FFF2-40B4-BE49-F238E27FC236}">
                <a16:creationId xmlns:a16="http://schemas.microsoft.com/office/drawing/2014/main" id="{25227A9E-A9BD-4CCB-B6C1-C1A69377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b="0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b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23CA95B-C43B-4279-A3C1-4AA581D1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42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7070FFD1-B121-47D3-AC27-4B95D4CC2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691323-D508-4FF6-989C-A773720699F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AB04BE4C-B611-462E-BE5E-84F6D35A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 </a:t>
            </a:r>
          </a:p>
        </p:txBody>
      </p:sp>
      <p:sp>
        <p:nvSpPr>
          <p:cNvPr id="1976324" name="Text Box 4">
            <a:extLst>
              <a:ext uri="{FF2B5EF4-FFF2-40B4-BE49-F238E27FC236}">
                <a16:creationId xmlns:a16="http://schemas.microsoft.com/office/drawing/2014/main" id="{8C997735-8A8B-493B-9E98-7764F24B6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b="0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b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85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</a:t>
            </a:r>
            <a:r>
              <a:rPr kumimoji="1" lang="en-US" altLang="zh-CN" b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451A960-F551-453B-B4CB-709094F2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2CD1249-7AD5-4E37-BA37-BCE5DA9EB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D8FF9C4-F37F-49E0-8358-C3B825C0F52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CE80277-044A-4152-B7DC-6EC2C9832BD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000125"/>
            <a:ext cx="8358188" cy="1928813"/>
            <a:chOff x="240" y="1344"/>
            <a:chExt cx="5265" cy="1215"/>
          </a:xfrm>
        </p:grpSpPr>
        <p:sp>
          <p:nvSpPr>
            <p:cNvPr id="36881" name="AutoShape 4">
              <a:extLst>
                <a:ext uri="{FF2B5EF4-FFF2-40B4-BE49-F238E27FC236}">
                  <a16:creationId xmlns:a16="http://schemas.microsoft.com/office/drawing/2014/main" id="{CE403F4D-8F46-480F-BC48-937901D7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4"/>
              <a:ext cx="5265" cy="121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Theorem: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be positive integers with            . Then, there are 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onto functions from a set with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elements to a set with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elements. </a:t>
              </a:r>
            </a:p>
          </p:txBody>
        </p:sp>
        <p:graphicFrame>
          <p:nvGraphicFramePr>
            <p:cNvPr id="36882" name="Object 5">
              <a:extLst>
                <a:ext uri="{FF2B5EF4-FFF2-40B4-BE49-F238E27FC236}">
                  <a16:creationId xmlns:a16="http://schemas.microsoft.com/office/drawing/2014/main" id="{D34CFC66-924A-4ECC-90CC-856FB0FF7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0" y="1659"/>
            <a:ext cx="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8" r:id="rId6" imgW="380835" imgH="165028" progId="Equation.3">
                    <p:embed/>
                  </p:oleObj>
                </mc:Choice>
                <mc:Fallback>
                  <p:oleObj r:id="rId6" imgW="380835" imgH="16502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1659"/>
                          <a:ext cx="52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6">
              <a:extLst>
                <a:ext uri="{FF2B5EF4-FFF2-40B4-BE49-F238E27FC236}">
                  <a16:creationId xmlns:a16="http://schemas.microsoft.com/office/drawing/2014/main" id="{8E2F57EF-CA29-4180-874B-9461B1408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1929"/>
            <a:ext cx="43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9" r:id="rId8" imgW="3835400" imgH="228600" progId="Equation.3">
                    <p:embed/>
                  </p:oleObj>
                </mc:Choice>
                <mc:Fallback>
                  <p:oleObj r:id="rId8" imgW="3835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929"/>
                          <a:ext cx="432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8375" name="Text Box 7">
            <a:extLst>
              <a:ext uri="{FF2B5EF4-FFF2-40B4-BE49-F238E27FC236}">
                <a16:creationId xmlns:a16="http://schemas.microsoft.com/office/drawing/2014/main" id="{4712E849-A2A3-4BAE-BD3F-64E215608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00375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 </a:t>
            </a:r>
          </a:p>
        </p:txBody>
      </p:sp>
      <p:graphicFrame>
        <p:nvGraphicFramePr>
          <p:cNvPr id="1978376" name="Object 8">
            <a:extLst>
              <a:ext uri="{FF2B5EF4-FFF2-40B4-BE49-F238E27FC236}">
                <a16:creationId xmlns:a16="http://schemas.microsoft.com/office/drawing/2014/main" id="{8CD1D116-1A38-4009-A1B1-4A123C56D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2057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r:id="rId10" imgW="1143000" imgH="228600" progId="Equation.3">
                  <p:embed/>
                </p:oleObj>
              </mc:Choice>
              <mc:Fallback>
                <p:oleObj r:id="rId10" imgW="114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0574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77" name="Object 9">
            <a:extLst>
              <a:ext uri="{FF2B5EF4-FFF2-40B4-BE49-F238E27FC236}">
                <a16:creationId xmlns:a16="http://schemas.microsoft.com/office/drawing/2014/main" id="{112F9CF1-AA39-4CDE-8DCB-9D980BC29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429000"/>
          <a:ext cx="1981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r:id="rId12" imgW="1091726" imgH="228501" progId="Equation.3">
                  <p:embed/>
                </p:oleObj>
              </mc:Choice>
              <mc:Fallback>
                <p:oleObj r:id="rId12" imgW="109172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429000"/>
                        <a:ext cx="1981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67200BC2-21F0-418C-9575-19CEBAB190E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786188"/>
            <a:ext cx="7696200" cy="762000"/>
            <a:chOff x="384" y="1536"/>
            <a:chExt cx="4848" cy="480"/>
          </a:xfrm>
        </p:grpSpPr>
        <p:sp>
          <p:nvSpPr>
            <p:cNvPr id="36878" name="Text Box 11">
              <a:extLst>
                <a:ext uri="{FF2B5EF4-FFF2-40B4-BE49-F238E27FC236}">
                  <a16:creationId xmlns:a16="http://schemas.microsoft.com/office/drawing/2014/main" id="{E5A63CB1-5FFC-4CE9-9E2D-95B412284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36"/>
              <a:ext cx="4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    be the property that       is not in the range of the function, respectively.</a:t>
              </a:r>
            </a:p>
          </p:txBody>
        </p:sp>
        <p:graphicFrame>
          <p:nvGraphicFramePr>
            <p:cNvPr id="36879" name="Object 12">
              <a:extLst>
                <a:ext uri="{FF2B5EF4-FFF2-40B4-BE49-F238E27FC236}">
                  <a16:creationId xmlns:a16="http://schemas.microsoft.com/office/drawing/2014/main" id="{BC0CEAF1-5B9D-4274-8757-BD9F758CD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0" y="1584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2" r:id="rId14" imgW="152334" imgH="228501" progId="Equation.3">
                    <p:embed/>
                  </p:oleObj>
                </mc:Choice>
                <mc:Fallback>
                  <p:oleObj r:id="rId14" imgW="152334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584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13">
              <a:extLst>
                <a:ext uri="{FF2B5EF4-FFF2-40B4-BE49-F238E27FC236}">
                  <a16:creationId xmlns:a16="http://schemas.microsoft.com/office/drawing/2014/main" id="{839E85DB-2804-48D4-B276-3553FE449F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554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3" r:id="rId16" imgW="139700" imgH="228600" progId="Equation.3">
                    <p:embed/>
                  </p:oleObj>
                </mc:Choice>
                <mc:Fallback>
                  <p:oleObj r:id="rId16" imgW="1397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54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47E2B70F-6881-4F61-8954-1357CA8C5079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572000"/>
            <a:ext cx="7696200" cy="804863"/>
            <a:chOff x="480" y="2592"/>
            <a:chExt cx="4848" cy="507"/>
          </a:xfrm>
        </p:grpSpPr>
        <p:sp>
          <p:nvSpPr>
            <p:cNvPr id="36876" name="Text Box 15">
              <a:extLst>
                <a:ext uri="{FF2B5EF4-FFF2-40B4-BE49-F238E27FC236}">
                  <a16:creationId xmlns:a16="http://schemas.microsoft.com/office/drawing/2014/main" id="{C57DC08E-8149-4C1A-83D7-62751914E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92"/>
              <a:ext cx="4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Note that a function is onto if and only if it has none of the properties                          .</a:t>
              </a:r>
            </a:p>
          </p:txBody>
        </p:sp>
        <p:graphicFrame>
          <p:nvGraphicFramePr>
            <p:cNvPr id="36877" name="Object 16">
              <a:extLst>
                <a:ext uri="{FF2B5EF4-FFF2-40B4-BE49-F238E27FC236}">
                  <a16:creationId xmlns:a16="http://schemas.microsoft.com/office/drawing/2014/main" id="{E17E967A-A336-4DBE-B481-6A861A568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66"/>
            <a:ext cx="100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4" r:id="rId18" imgW="990600" imgH="228600" progId="Equation.3">
                    <p:embed/>
                  </p:oleObj>
                </mc:Choice>
                <mc:Fallback>
                  <p:oleObj r:id="rId18" imgW="9906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66"/>
                          <a:ext cx="100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8386" name="Text Box 18">
            <a:extLst>
              <a:ext uri="{FF2B5EF4-FFF2-40B4-BE49-F238E27FC236}">
                <a16:creationId xmlns:a16="http://schemas.microsoft.com/office/drawing/2014/main" id="{9791A4CF-19CD-45DD-8A80-0D3E5B83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number of onto functions</a:t>
            </a:r>
          </a:p>
        </p:txBody>
      </p:sp>
      <p:sp>
        <p:nvSpPr>
          <p:cNvPr id="1978387" name="Line 19">
            <a:extLst>
              <a:ext uri="{FF2B5EF4-FFF2-40B4-BE49-F238E27FC236}">
                <a16:creationId xmlns:a16="http://schemas.microsoft.com/office/drawing/2014/main" id="{5B139B47-EEEE-4D00-A63F-D95DFF4D1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938" y="928688"/>
            <a:ext cx="4314825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C2AC692-A02B-4FD6-A623-F18F3716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8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78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7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7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5" grpId="0" autoUpdateAnimBg="0"/>
      <p:bldP spid="19783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BC273F7E-93BF-40F1-B0E4-2977844FD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04A6A1-9A20-4F5C-9EC7-2EFA4A8FE67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0418" name="Text Box 2">
            <a:extLst>
              <a:ext uri="{FF2B5EF4-FFF2-40B4-BE49-F238E27FC236}">
                <a16:creationId xmlns:a16="http://schemas.microsoft.com/office/drawing/2014/main" id="{256BF68C-0E5A-425E-B170-0EB90A1C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642938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principle of inclusion-exclusion, it follows that the number of onto functions is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7E77F23-BA8E-4B92-8F63-8378544D695F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214563"/>
            <a:ext cx="1219200" cy="609600"/>
            <a:chOff x="576" y="1824"/>
            <a:chExt cx="768" cy="384"/>
          </a:xfrm>
        </p:grpSpPr>
        <p:sp>
          <p:nvSpPr>
            <p:cNvPr id="38929" name="AutoShape 4">
              <a:extLst>
                <a:ext uri="{FF2B5EF4-FFF2-40B4-BE49-F238E27FC236}">
                  <a16:creationId xmlns:a16="http://schemas.microsoft.com/office/drawing/2014/main" id="{122A18DA-AFFA-4455-B709-9BFE3920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68" cy="384"/>
            </a:xfrm>
            <a:prstGeom prst="wedgeRoundRectCallout">
              <a:avLst>
                <a:gd name="adj1" fmla="val 87111"/>
                <a:gd name="adj2" fmla="val -166148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30" name="Object 5">
              <a:extLst>
                <a:ext uri="{FF2B5EF4-FFF2-40B4-BE49-F238E27FC236}">
                  <a16:creationId xmlns:a16="http://schemas.microsoft.com/office/drawing/2014/main" id="{AD92B430-E6B3-4A63-8395-F39EFD78C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87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1" r:id="rId5" imgW="203024" imgH="203024" progId="Equation.3">
                    <p:embed/>
                  </p:oleObj>
                </mc:Choice>
                <mc:Fallback>
                  <p:oleObj r:id="rId5" imgW="203024" imgH="2030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7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3A7CBB2C-664D-41A9-A194-5FC983B7C971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2286000"/>
            <a:ext cx="1600200" cy="609600"/>
            <a:chOff x="2688" y="1824"/>
            <a:chExt cx="1008" cy="384"/>
          </a:xfrm>
        </p:grpSpPr>
        <p:sp>
          <p:nvSpPr>
            <p:cNvPr id="38927" name="AutoShape 7">
              <a:extLst>
                <a:ext uri="{FF2B5EF4-FFF2-40B4-BE49-F238E27FC236}">
                  <a16:creationId xmlns:a16="http://schemas.microsoft.com/office/drawing/2014/main" id="{D84EF08E-4C84-45F7-8BF4-AC6D0B4DD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1008" cy="384"/>
            </a:xfrm>
            <a:prstGeom prst="wedgeRoundRectCallout">
              <a:avLst>
                <a:gd name="adj1" fmla="val -16667"/>
                <a:gd name="adj2" fmla="val -16692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8" name="Object 8">
              <a:extLst>
                <a:ext uri="{FF2B5EF4-FFF2-40B4-BE49-F238E27FC236}">
                  <a16:creationId xmlns:a16="http://schemas.microsoft.com/office/drawing/2014/main" id="{6057F7FD-7A97-4D45-8C3E-7E22C64C9F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0" y="1920"/>
            <a:ext cx="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2" r:id="rId7" imgW="927100" imgH="228600" progId="Equation.3">
                    <p:embed/>
                  </p:oleObj>
                </mc:Choice>
                <mc:Fallback>
                  <p:oleObj r:id="rId7" imgW="9271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1920"/>
                          <a:ext cx="8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8368A551-6E76-4123-866F-9F0CA7186409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2286000"/>
            <a:ext cx="2209800" cy="609600"/>
            <a:chOff x="3936" y="1824"/>
            <a:chExt cx="1392" cy="384"/>
          </a:xfrm>
        </p:grpSpPr>
        <p:sp>
          <p:nvSpPr>
            <p:cNvPr id="38925" name="AutoShape 10">
              <a:extLst>
                <a:ext uri="{FF2B5EF4-FFF2-40B4-BE49-F238E27FC236}">
                  <a16:creationId xmlns:a16="http://schemas.microsoft.com/office/drawing/2014/main" id="{4221DAF4-3AF2-4284-8B9B-E122BD4C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824"/>
              <a:ext cx="1392" cy="384"/>
            </a:xfrm>
            <a:prstGeom prst="wedgeRoundRectCallout">
              <a:avLst>
                <a:gd name="adj1" fmla="val -15519"/>
                <a:gd name="adj2" fmla="val -15442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6" name="Object 11">
              <a:extLst>
                <a:ext uri="{FF2B5EF4-FFF2-40B4-BE49-F238E27FC236}">
                  <a16:creationId xmlns:a16="http://schemas.microsoft.com/office/drawing/2014/main" id="{698AADF3-2569-4477-AB85-4887CE734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20"/>
            <a:ext cx="12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3" r:id="rId9" imgW="1397000" imgH="241300" progId="Equation.3">
                    <p:embed/>
                  </p:oleObj>
                </mc:Choice>
                <mc:Fallback>
                  <p:oleObj r:id="rId9" imgW="13970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12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063E7A59-0E5D-4868-85C1-D8C0FDE510EC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2286000"/>
            <a:ext cx="1600200" cy="609600"/>
            <a:chOff x="1536" y="1824"/>
            <a:chExt cx="1008" cy="384"/>
          </a:xfrm>
        </p:grpSpPr>
        <p:sp>
          <p:nvSpPr>
            <p:cNvPr id="38923" name="AutoShape 13">
              <a:extLst>
                <a:ext uri="{FF2B5EF4-FFF2-40B4-BE49-F238E27FC236}">
                  <a16:creationId xmlns:a16="http://schemas.microsoft.com/office/drawing/2014/main" id="{96AD00DE-FDC9-4C1E-8E3A-90554FAC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1008" cy="384"/>
            </a:xfrm>
            <a:prstGeom prst="wedgeRoundRectCallout">
              <a:avLst>
                <a:gd name="adj1" fmla="val 10218"/>
                <a:gd name="adj2" fmla="val -161718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4" name="Object 14">
              <a:extLst>
                <a:ext uri="{FF2B5EF4-FFF2-40B4-BE49-F238E27FC236}">
                  <a16:creationId xmlns:a16="http://schemas.microsoft.com/office/drawing/2014/main" id="{EA8682D9-9A11-495B-A224-61BD2D74F5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920"/>
            <a:ext cx="81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4" r:id="rId11" imgW="863225" imgH="228501" progId="Equation.3">
                    <p:embed/>
                  </p:oleObj>
                </mc:Choice>
                <mc:Fallback>
                  <p:oleObj r:id="rId11" imgW="863225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20"/>
                          <a:ext cx="81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0431" name="Text Box 15">
            <a:extLst>
              <a:ext uri="{FF2B5EF4-FFF2-40B4-BE49-F238E27FC236}">
                <a16:creationId xmlns:a16="http://schemas.microsoft.com/office/drawing/2014/main" id="{4C59B341-6378-4896-A56A-857A65A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143250"/>
            <a:ext cx="76962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Applications: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Assign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jobs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employees if every employee is assigned at least one job.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Distribute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toys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children   such that each child gets at least one toy.</a:t>
            </a:r>
          </a:p>
        </p:txBody>
      </p:sp>
      <p:graphicFrame>
        <p:nvGraphicFramePr>
          <p:cNvPr id="1980432" name="Object 16">
            <a:extLst>
              <a:ext uri="{FF2B5EF4-FFF2-40B4-BE49-F238E27FC236}">
                <a16:creationId xmlns:a16="http://schemas.microsoft.com/office/drawing/2014/main" id="{58879A4F-D22E-4B72-9B45-1ECAA4A66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285875"/>
          <a:ext cx="6534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公式" r:id="rId13" imgW="4165600" imgH="355600" progId="Equation.3">
                  <p:embed/>
                </p:oleObj>
              </mc:Choice>
              <mc:Fallback>
                <p:oleObj name="公式" r:id="rId13" imgW="4165600" imgH="355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85875"/>
                        <a:ext cx="6534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>
            <a:extLst>
              <a:ext uri="{FF2B5EF4-FFF2-40B4-BE49-F238E27FC236}">
                <a16:creationId xmlns:a16="http://schemas.microsoft.com/office/drawing/2014/main" id="{ADC5056C-417A-415F-972B-22FE9AE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0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80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18" grpId="0" autoUpdateAnimBg="0"/>
      <p:bldP spid="19804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1679F71C-5CC3-497E-9CE6-2A1DD398C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2667FF-E47C-486B-B5CC-3C7A260A3F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2466" name="Text Box 2">
            <a:extLst>
              <a:ext uri="{FF2B5EF4-FFF2-40B4-BE49-F238E27FC236}">
                <a16:creationId xmlns:a16="http://schemas.microsoft.com/office/drawing/2014/main" id="{E30603F2-E97F-41A0-BB54-E6E3E4B4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928688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 the permutations for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objects that leave no objects in their original positions. </a:t>
            </a:r>
          </a:p>
        </p:txBody>
      </p:sp>
      <p:sp>
        <p:nvSpPr>
          <p:cNvPr id="1982474" name="Text Box 10">
            <a:extLst>
              <a:ext uri="{FF2B5EF4-FFF2-40B4-BE49-F238E27FC236}">
                <a16:creationId xmlns:a16="http://schemas.microsoft.com/office/drawing/2014/main" id="{A9E24EF2-BE3C-465E-8FE4-F1E9A60A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Derangement</a:t>
            </a:r>
          </a:p>
        </p:txBody>
      </p:sp>
      <p:sp>
        <p:nvSpPr>
          <p:cNvPr id="1982475" name="Line 11">
            <a:extLst>
              <a:ext uri="{FF2B5EF4-FFF2-40B4-BE49-F238E27FC236}">
                <a16:creationId xmlns:a16="http://schemas.microsoft.com/office/drawing/2014/main" id="{16B5B216-1E4C-4BE9-BD4B-1E8D8479A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938" y="857250"/>
            <a:ext cx="2155825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060B0-8C21-4075-81C4-2CB039BE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500313"/>
            <a:ext cx="7643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derangement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a permutation of objects that leaves no object in its original position.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84A1792-E0FB-41ED-A536-A08CC9241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66" grpId="0" autoUpdateAnimBg="0"/>
      <p:bldP spid="1982474" grpId="0" autoUpdateAnimBg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F940150C-CA7E-46F4-993E-89D2F5E75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7B2326-C02E-4A85-A980-308EF2D1E83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02" name="Text Box 2">
            <a:extLst>
              <a:ext uri="{FF2B5EF4-FFF2-40B4-BE49-F238E27FC236}">
                <a16:creationId xmlns:a16="http://schemas.microsoft.com/office/drawing/2014/main" id="{ACBFBFCD-FE18-4097-B3C5-9E181FEB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8425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Recall: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The principle of Inclusion-exclusion</a:t>
            </a:r>
          </a:p>
        </p:txBody>
      </p:sp>
      <p:sp>
        <p:nvSpPr>
          <p:cNvPr id="1945603" name="Text Box 3">
            <a:extLst>
              <a:ext uri="{FF2B5EF4-FFF2-40B4-BE49-F238E27FC236}">
                <a16:creationId xmlns:a16="http://schemas.microsoft.com/office/drawing/2014/main" id="{41489B98-85DA-4D00-9B12-54B65FF3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368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For the union of three finite sets:</a:t>
            </a:r>
          </a:p>
        </p:txBody>
      </p:sp>
      <p:sp>
        <p:nvSpPr>
          <p:cNvPr id="1945604" name="Text Box 4">
            <a:extLst>
              <a:ext uri="{FF2B5EF4-FFF2-40B4-BE49-F238E27FC236}">
                <a16:creationId xmlns:a16="http://schemas.microsoft.com/office/drawing/2014/main" id="{41EE9D3A-8D42-4401-8678-5A2B8812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084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For the union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finite sets:</a:t>
            </a:r>
          </a:p>
        </p:txBody>
      </p:sp>
      <p:graphicFrame>
        <p:nvGraphicFramePr>
          <p:cNvPr id="1945605" name="Object 5">
            <a:extLst>
              <a:ext uri="{FF2B5EF4-FFF2-40B4-BE49-F238E27FC236}">
                <a16:creationId xmlns:a16="http://schemas.microsoft.com/office/drawing/2014/main" id="{0DE1DE00-E81B-4EC6-BAF3-9AD7533C0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16138"/>
          <a:ext cx="29718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1739900" imgH="203200" progId="Equation.3">
                  <p:embed/>
                </p:oleObj>
              </mc:Choice>
              <mc:Fallback>
                <p:oleObj r:id="rId5" imgW="1739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16138"/>
                        <a:ext cx="29718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06" name="Object 6">
            <a:extLst>
              <a:ext uri="{FF2B5EF4-FFF2-40B4-BE49-F238E27FC236}">
                <a16:creationId xmlns:a16="http://schemas.microsoft.com/office/drawing/2014/main" id="{8256EC5D-791B-4FEF-8931-E3B6C75CB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13138"/>
          <a:ext cx="6400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7" imgW="4419600" imgH="203200" progId="Equation.3">
                  <p:embed/>
                </p:oleObj>
              </mc:Choice>
              <mc:Fallback>
                <p:oleObj r:id="rId7" imgW="4419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13138"/>
                        <a:ext cx="64008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07" name="Object 7">
            <a:extLst>
              <a:ext uri="{FF2B5EF4-FFF2-40B4-BE49-F238E27FC236}">
                <a16:creationId xmlns:a16="http://schemas.microsoft.com/office/drawing/2014/main" id="{AF2482F7-01A9-4925-84D4-7B115B2D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4929188"/>
          <a:ext cx="8188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9" imgW="5918200" imgH="444500" progId="Equation.3">
                  <p:embed/>
                </p:oleObj>
              </mc:Choice>
              <mc:Fallback>
                <p:oleObj name="公式" r:id="rId9" imgW="5918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929188"/>
                        <a:ext cx="8188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09" name="AutoShape 9">
            <a:extLst>
              <a:ext uri="{FF2B5EF4-FFF2-40B4-BE49-F238E27FC236}">
                <a16:creationId xmlns:a16="http://schemas.microsoft.com/office/drawing/2014/main" id="{BFA555C8-E8A5-4B91-BBB7-082CFB05F2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95400" y="2660650"/>
            <a:ext cx="6781800" cy="1828800"/>
          </a:xfrm>
          <a:prstGeom prst="cloudCallout">
            <a:avLst>
              <a:gd name="adj1" fmla="val -48736"/>
              <a:gd name="adj2" fmla="val -75782"/>
            </a:avLst>
          </a:prstGeom>
          <a:solidFill>
            <a:srgbClr val="CCCCFF"/>
          </a:solidFill>
          <a:ln w="9525">
            <a:solidFill>
              <a:srgbClr val="CCECFF"/>
            </a:solidFill>
            <a:round/>
            <a:headEnd/>
            <a:tailE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mathematical induction</a:t>
            </a:r>
          </a:p>
          <a:p>
            <a:pPr algn="just" eaLnBrk="1" hangingPunct="1">
              <a:buFontTx/>
              <a:buChar char="•"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Show that an element in the union is counted exactly once by the right-hand side of the equation</a:t>
            </a:r>
          </a:p>
        </p:txBody>
      </p:sp>
      <p:sp>
        <p:nvSpPr>
          <p:cNvPr id="1945610" name="Text Box 10">
            <a:extLst>
              <a:ext uri="{FF2B5EF4-FFF2-40B4-BE49-F238E27FC236}">
                <a16:creationId xmlns:a16="http://schemas.microsoft.com/office/drawing/2014/main" id="{63A3C757-6B3D-4E76-9369-245F333A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94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02" grpId="0" build="p" bldLvl="2" autoUpdateAnimBg="0"/>
      <p:bldP spid="1945603" grpId="0" build="p" bldLvl="2" autoUpdateAnimBg="0"/>
      <p:bldP spid="1945604" grpId="0" build="p" bldLvl="2" autoUpdateAnimBg="0"/>
      <p:bldP spid="194560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C1E3642E-9B28-4463-9FD9-9735DE14E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539812-257A-4239-B884-9C5DFF5475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0015FB0-0294-4227-A3EA-977CD946CAC6}"/>
              </a:ext>
            </a:extLst>
          </p:cNvPr>
          <p:cNvGrpSpPr>
            <a:grpSpLocks/>
          </p:cNvGrpSpPr>
          <p:nvPr/>
        </p:nvGrpSpPr>
        <p:grpSpPr bwMode="auto">
          <a:xfrm>
            <a:off x="0" y="428625"/>
            <a:ext cx="8858250" cy="1295400"/>
            <a:chOff x="240" y="816"/>
            <a:chExt cx="5232" cy="816"/>
          </a:xfrm>
        </p:grpSpPr>
        <p:sp>
          <p:nvSpPr>
            <p:cNvPr id="43021" name="AutoShape 4">
              <a:extLst>
                <a:ext uri="{FF2B5EF4-FFF2-40B4-BE49-F238E27FC236}">
                  <a16:creationId xmlns:a16="http://schemas.microsoft.com/office/drawing/2014/main" id="{2190A0E2-AFCB-4E8B-BAC8-3E0C2A576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16"/>
              <a:ext cx="5232" cy="81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Theorem: The number of derangements of a set with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elements is </a:t>
              </a:r>
            </a:p>
          </p:txBody>
        </p:sp>
        <p:graphicFrame>
          <p:nvGraphicFramePr>
            <p:cNvPr id="43022" name="Object 5">
              <a:extLst>
                <a:ext uri="{FF2B5EF4-FFF2-40B4-BE49-F238E27FC236}">
                  <a16:creationId xmlns:a16="http://schemas.microsoft.com/office/drawing/2014/main" id="{8701E477-6323-47D5-B101-46B593653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9" y="1152"/>
            <a:ext cx="235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r:id="rId5" imgW="2235200" imgH="393700" progId="Equation.3">
                    <p:embed/>
                  </p:oleObj>
                </mc:Choice>
                <mc:Fallback>
                  <p:oleObj r:id="rId5" imgW="2235200" imgH="393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1152"/>
                          <a:ext cx="235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2470" name="Text Box 6">
            <a:extLst>
              <a:ext uri="{FF2B5EF4-FFF2-40B4-BE49-F238E27FC236}">
                <a16:creationId xmlns:a16="http://schemas.microsoft.com/office/drawing/2014/main" id="{ADF8B1D8-7248-4EF9-816E-172EF0B3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85938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82471" name="Text Box 7">
            <a:extLst>
              <a:ext uri="{FF2B5EF4-FFF2-40B4-BE49-F238E27FC236}">
                <a16:creationId xmlns:a16="http://schemas.microsoft.com/office/drawing/2014/main" id="{7992BED8-3414-45D4-9947-B8C30FB3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4312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Let a permutation have property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it fixes element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82472" name="Text Box 8">
            <a:extLst>
              <a:ext uri="{FF2B5EF4-FFF2-40B4-BE49-F238E27FC236}">
                <a16:creationId xmlns:a16="http://schemas.microsoft.com/office/drawing/2014/main" id="{8A8BC824-6307-4D96-BE35-D75C01DA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50031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derangements is the number of permutations having none of the properties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=1, 2, </a:t>
            </a:r>
            <a:r>
              <a:rPr kumimoji="1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984514" name="Object 2">
            <a:extLst>
              <a:ext uri="{FF2B5EF4-FFF2-40B4-BE49-F238E27FC236}">
                <a16:creationId xmlns:a16="http://schemas.microsoft.com/office/drawing/2014/main" id="{14CE6B81-BC53-48F5-BF9E-33D87E4C7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357563"/>
          <a:ext cx="218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r:id="rId7" imgW="1168400" imgH="228600" progId="Equation.3">
                  <p:embed/>
                </p:oleObj>
              </mc:Choice>
              <mc:Fallback>
                <p:oleObj r:id="rId7" imgW="1168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357563"/>
                        <a:ext cx="2181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5" name="Object 3">
            <a:extLst>
              <a:ext uri="{FF2B5EF4-FFF2-40B4-BE49-F238E27FC236}">
                <a16:creationId xmlns:a16="http://schemas.microsoft.com/office/drawing/2014/main" id="{0985C77F-27BC-4386-8251-66E5A3C0C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14750"/>
          <a:ext cx="57673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r:id="rId9" imgW="3352800" imgH="355600" progId="Equation.3">
                  <p:embed/>
                </p:oleObj>
              </mc:Choice>
              <mc:Fallback>
                <p:oleObj r:id="rId9" imgW="33528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4750"/>
                        <a:ext cx="57673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6" name="Object 4">
            <a:extLst>
              <a:ext uri="{FF2B5EF4-FFF2-40B4-BE49-F238E27FC236}">
                <a16:creationId xmlns:a16="http://schemas.microsoft.com/office/drawing/2014/main" id="{8C4F3443-0DB5-4078-8AFE-FB46532C3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38650"/>
          <a:ext cx="71405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r:id="rId11" imgW="4584700" imgH="228600" progId="Equation.3">
                  <p:embed/>
                </p:oleObj>
              </mc:Choice>
              <mc:Fallback>
                <p:oleObj r:id="rId11" imgW="4584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8650"/>
                        <a:ext cx="71405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7" name="Object 6">
            <a:extLst>
              <a:ext uri="{FF2B5EF4-FFF2-40B4-BE49-F238E27FC236}">
                <a16:creationId xmlns:a16="http://schemas.microsoft.com/office/drawing/2014/main" id="{046D0B53-87F7-4562-81F4-BC7EA9DA3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67275"/>
          <a:ext cx="75977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公式" r:id="rId13" imgW="5613400" imgH="419100" progId="Equation.3">
                  <p:embed/>
                </p:oleObj>
              </mc:Choice>
              <mc:Fallback>
                <p:oleObj name="公式" r:id="rId13" imgW="5613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67275"/>
                        <a:ext cx="75977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8" name="Object 7">
            <a:extLst>
              <a:ext uri="{FF2B5EF4-FFF2-40B4-BE49-F238E27FC236}">
                <a16:creationId xmlns:a16="http://schemas.microsoft.com/office/drawing/2014/main" id="{C282E4C1-033A-4BDD-84E1-12272AB10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10213"/>
          <a:ext cx="37004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r:id="rId15" imgW="2070100" imgH="393700" progId="Equation.3">
                  <p:embed/>
                </p:oleObj>
              </mc:Choice>
              <mc:Fallback>
                <p:oleObj r:id="rId15" imgW="20701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10213"/>
                        <a:ext cx="37004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>
            <a:extLst>
              <a:ext uri="{FF2B5EF4-FFF2-40B4-BE49-F238E27FC236}">
                <a16:creationId xmlns:a16="http://schemas.microsoft.com/office/drawing/2014/main" id="{6C8746F9-9270-4AB7-A234-6A5C4FFD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2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2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2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8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8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8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8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70" grpId="0" autoUpdateAnimBg="0"/>
      <p:bldP spid="1982471" grpId="0" autoUpdateAnimBg="0"/>
      <p:bldP spid="19824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E8CCB0E9-5188-4112-974A-40EDDD395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8135DC-72AE-4625-A34D-D7804051D86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564" name="Text Box 4">
            <a:extLst>
              <a:ext uri="{FF2B5EF4-FFF2-40B4-BE49-F238E27FC236}">
                <a16:creationId xmlns:a16="http://schemas.microsoft.com/office/drawing/2014/main" id="{8DC9C69A-B7C6-4094-BBF2-97C7DD22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6781800" cy="378618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20)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8.5 </a:t>
            </a:r>
            <a:r>
              <a:rPr kumimoji="1" lang="en-US" altLang="zh-CN">
                <a:latin typeface="Times New Roman" panose="02020603050405020304" pitchFamily="18" charset="0"/>
              </a:rPr>
              <a:t>7, 10, 20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8.6 </a:t>
            </a:r>
            <a:r>
              <a:rPr kumimoji="1" lang="en-US" altLang="zh-CN">
                <a:latin typeface="Times New Roman" panose="02020603050405020304" pitchFamily="18" charset="0"/>
              </a:rPr>
              <a:t>6, 11, 16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8.5 </a:t>
            </a:r>
            <a:r>
              <a:rPr kumimoji="1" lang="en-US" altLang="zh-CN">
                <a:latin typeface="Times New Roman" panose="02020603050405020304" pitchFamily="18" charset="0"/>
              </a:rPr>
              <a:t>7, 10, 18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8.6 </a:t>
            </a:r>
            <a:r>
              <a:rPr kumimoji="1" lang="en-US" altLang="zh-CN">
                <a:latin typeface="Times New Roman" panose="02020603050405020304" pitchFamily="18" charset="0"/>
              </a:rPr>
              <a:t>6, 11, 16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B4A40E2-08EB-47AE-A53A-87302328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6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322056B7-363C-4F03-832E-C2AA5941D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B737F2-87B1-4007-9406-7C7BDD00C0F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651" name="AutoShape 3">
            <a:extLst>
              <a:ext uri="{FF2B5EF4-FFF2-40B4-BE49-F238E27FC236}">
                <a16:creationId xmlns:a16="http://schemas.microsoft.com/office/drawing/2014/main" id="{18DE78B7-B36D-495C-8E7B-1A5B597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214438"/>
            <a:ext cx="7215188" cy="42862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087D08F-5A79-47A2-89FA-4EA6780F9469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571625"/>
            <a:ext cx="7696200" cy="838200"/>
            <a:chOff x="432" y="816"/>
            <a:chExt cx="4848" cy="528"/>
          </a:xfrm>
        </p:grpSpPr>
        <p:graphicFrame>
          <p:nvGraphicFramePr>
            <p:cNvPr id="8212" name="Object 5">
              <a:extLst>
                <a:ext uri="{FF2B5EF4-FFF2-40B4-BE49-F238E27FC236}">
                  <a16:creationId xmlns:a16="http://schemas.microsoft.com/office/drawing/2014/main" id="{2C017E67-4D13-4D22-B566-438F855DAF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86"/>
            <a:ext cx="91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r:id="rId5" imgW="812447" imgH="228501" progId="Equation.3">
                    <p:embed/>
                  </p:oleObj>
                </mc:Choice>
                <mc:Fallback>
                  <p:oleObj r:id="rId5" imgW="812447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86"/>
                          <a:ext cx="91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6">
              <a:extLst>
                <a:ext uri="{FF2B5EF4-FFF2-40B4-BE49-F238E27FC236}">
                  <a16:creationId xmlns:a16="http://schemas.microsoft.com/office/drawing/2014/main" id="{4CF0DB89-E931-4A48-88D6-5503DC7CF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104"/>
            <a:ext cx="6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r:id="rId7" imgW="532937" imgH="177646" progId="Equation.3">
                    <p:embed/>
                  </p:oleObj>
                </mc:Choice>
                <mc:Fallback>
                  <p:oleObj r:id="rId7" imgW="532937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04"/>
                          <a:ext cx="62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7">
              <a:extLst>
                <a:ext uri="{FF2B5EF4-FFF2-40B4-BE49-F238E27FC236}">
                  <a16:creationId xmlns:a16="http://schemas.microsoft.com/office/drawing/2014/main" id="{473AD89C-C0D0-41E6-9293-C3964663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Suppose that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is an element of exactly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of the sets </a:t>
              </a:r>
            </a:p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where               .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9BCB901-4A5C-4D86-A62B-B1EC72B9DF4E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428875"/>
            <a:ext cx="7696200" cy="644525"/>
            <a:chOff x="528" y="1344"/>
            <a:chExt cx="4848" cy="406"/>
          </a:xfrm>
        </p:grpSpPr>
        <p:sp>
          <p:nvSpPr>
            <p:cNvPr id="8209" name="Text Box 9">
              <a:extLst>
                <a:ext uri="{FF2B5EF4-FFF2-40B4-BE49-F238E27FC236}">
                  <a16:creationId xmlns:a16="http://schemas.microsoft.com/office/drawing/2014/main" id="{89C0C937-7292-4374-9F79-49960C04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92"/>
              <a:ext cx="48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This element is counted               times by                .</a:t>
              </a:r>
            </a:p>
          </p:txBody>
        </p:sp>
        <p:graphicFrame>
          <p:nvGraphicFramePr>
            <p:cNvPr id="8210" name="Object 10">
              <a:extLst>
                <a:ext uri="{FF2B5EF4-FFF2-40B4-BE49-F238E27FC236}">
                  <a16:creationId xmlns:a16="http://schemas.microsoft.com/office/drawing/2014/main" id="{13CE3801-1A99-49AC-AF2F-38B3135457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431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r:id="rId9" imgW="418918" imgH="203112" progId="Equation.3">
                    <p:embed/>
                  </p:oleObj>
                </mc:Choice>
                <mc:Fallback>
                  <p:oleObj r:id="rId9" imgW="418918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431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1">
              <a:extLst>
                <a:ext uri="{FF2B5EF4-FFF2-40B4-BE49-F238E27FC236}">
                  <a16:creationId xmlns:a16="http://schemas.microsoft.com/office/drawing/2014/main" id="{52B283C4-5194-4E87-81F4-C2E55AE0CE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344"/>
            <a:ext cx="43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r:id="rId11" imgW="469696" imgH="431613" progId="Equation.3">
                    <p:embed/>
                  </p:oleObj>
                </mc:Choice>
                <mc:Fallback>
                  <p:oleObj r:id="rId11" imgW="469696" imgH="4316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344"/>
                          <a:ext cx="43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E7AA9E0B-33C4-4186-B034-D536C8B1429E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3054350"/>
            <a:ext cx="7696200" cy="612775"/>
            <a:chOff x="336" y="2016"/>
            <a:chExt cx="4848" cy="386"/>
          </a:xfrm>
        </p:grpSpPr>
        <p:sp>
          <p:nvSpPr>
            <p:cNvPr id="8206" name="Text Box 13">
              <a:extLst>
                <a:ext uri="{FF2B5EF4-FFF2-40B4-BE49-F238E27FC236}">
                  <a16:creationId xmlns:a16="http://schemas.microsoft.com/office/drawing/2014/main" id="{A911E0D3-5D5D-4532-833D-418E50280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16"/>
              <a:ext cx="48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This element is counted               times by                    .</a:t>
              </a:r>
            </a:p>
          </p:txBody>
        </p:sp>
        <p:graphicFrame>
          <p:nvGraphicFramePr>
            <p:cNvPr id="8207" name="Object 14">
              <a:extLst>
                <a:ext uri="{FF2B5EF4-FFF2-40B4-BE49-F238E27FC236}">
                  <a16:creationId xmlns:a16="http://schemas.microsoft.com/office/drawing/2014/main" id="{2B492BF4-B58E-48B0-ABE8-3D35CEA23B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2" y="2055"/>
            <a:ext cx="5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13" imgW="444307" imgH="203112" progId="Equation.3">
                    <p:embed/>
                  </p:oleObj>
                </mc:Choice>
                <mc:Fallback>
                  <p:oleObj name="Equation" r:id="rId13" imgW="444307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2055"/>
                          <a:ext cx="5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5">
              <a:extLst>
                <a:ext uri="{FF2B5EF4-FFF2-40B4-BE49-F238E27FC236}">
                  <a16:creationId xmlns:a16="http://schemas.microsoft.com/office/drawing/2014/main" id="{EDD490E4-7693-49CE-AA26-7579835BE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064"/>
            <a:ext cx="81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r:id="rId15" imgW="875920" imgH="355446" progId="Equation.3">
                    <p:embed/>
                  </p:oleObj>
                </mc:Choice>
                <mc:Fallback>
                  <p:oleObj r:id="rId15" imgW="875920" imgH="35544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64"/>
                          <a:ext cx="81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64" name="Text Box 16">
            <a:extLst>
              <a:ext uri="{FF2B5EF4-FFF2-40B4-BE49-F238E27FC236}">
                <a16:creationId xmlns:a16="http://schemas.microsoft.com/office/drawing/2014/main" id="{B9F517F0-7845-4EE7-8111-001381F1C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00438"/>
            <a:ext cx="7696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Thus, it is counted exactly </a:t>
            </a:r>
          </a:p>
        </p:txBody>
      </p:sp>
      <p:graphicFrame>
        <p:nvGraphicFramePr>
          <p:cNvPr id="1947665" name="Object 17">
            <a:extLst>
              <a:ext uri="{FF2B5EF4-FFF2-40B4-BE49-F238E27FC236}">
                <a16:creationId xmlns:a16="http://schemas.microsoft.com/office/drawing/2014/main" id="{95AF917A-099D-4791-A612-C21219776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357688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17" imgW="2679700" imgH="228600" progId="Equation.3">
                  <p:embed/>
                </p:oleObj>
              </mc:Choice>
              <mc:Fallback>
                <p:oleObj name="公式" r:id="rId17" imgW="2679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357688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8">
            <a:extLst>
              <a:ext uri="{FF2B5EF4-FFF2-40B4-BE49-F238E27FC236}">
                <a16:creationId xmlns:a16="http://schemas.microsoft.com/office/drawing/2014/main" id="{0439B6C0-1321-47AC-A106-45C4E89EC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500063"/>
          <a:ext cx="81899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公式" r:id="rId19" imgW="5918200" imgH="444500" progId="Equation.3">
                  <p:embed/>
                </p:oleObj>
              </mc:Choice>
              <mc:Fallback>
                <p:oleObj name="公式" r:id="rId19" imgW="59182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00063"/>
                        <a:ext cx="81899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67" name="Text Box 19">
            <a:extLst>
              <a:ext uri="{FF2B5EF4-FFF2-40B4-BE49-F238E27FC236}">
                <a16:creationId xmlns:a16="http://schemas.microsoft.com/office/drawing/2014/main" id="{7DA85361-15CF-4B49-851B-215E7FFB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4357688"/>
            <a:ext cx="720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1 </a:t>
            </a:r>
          </a:p>
        </p:txBody>
      </p:sp>
      <p:sp>
        <p:nvSpPr>
          <p:cNvPr id="1947668" name="Text Box 20">
            <a:extLst>
              <a:ext uri="{FF2B5EF4-FFF2-40B4-BE49-F238E27FC236}">
                <a16:creationId xmlns:a16="http://schemas.microsoft.com/office/drawing/2014/main" id="{91BF9E38-A9A4-43E0-BDE9-64E2DE7F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000625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 ?</a:t>
            </a:r>
          </a:p>
        </p:txBody>
      </p:sp>
      <p:sp>
        <p:nvSpPr>
          <p:cNvPr id="1947669" name="Text Box 21">
            <a:extLst>
              <a:ext uri="{FF2B5EF4-FFF2-40B4-BE49-F238E27FC236}">
                <a16:creationId xmlns:a16="http://schemas.microsoft.com/office/drawing/2014/main" id="{C6706755-536C-46EE-A6D2-E2F166091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5000625"/>
            <a:ext cx="26654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 (1-1)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85C892DA-5214-4A7C-ADE0-63043C1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51" grpId="0" animBg="1" autoUpdateAnimBg="0"/>
      <p:bldP spid="1947664" grpId="0" autoUpdateAnimBg="0"/>
      <p:bldP spid="1947667" grpId="0" autoUpdateAnimBg="0"/>
      <p:bldP spid="1947668" grpId="0" autoUpdateAnimBg="0"/>
      <p:bldP spid="19476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D66583D3-21D8-421B-87CA-C4C4DA0FF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6C0081B-61AE-4A7F-87D2-DA9F574462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699" name="Text Box 3">
            <a:extLst>
              <a:ext uri="{FF2B5EF4-FFF2-40B4-BE49-F238E27FC236}">
                <a16:creationId xmlns:a16="http://schemas.microsoft.com/office/drawing/2014/main" id="{EDCE396D-6794-4578-AE17-C82883B2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9144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 Suppose that there are 1807 freshmen at your school. Of these, 453 are taking a course in computer science, 567 are taking a course in mathematics, and 299 are taking courses in both computer science and mathematics. How many are not taking a course either in computer science or in mathematics?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D08742B-ACE8-4080-9609-46BAF8EB4BF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574925"/>
            <a:ext cx="4968875" cy="2736850"/>
            <a:chOff x="1202" y="2160"/>
            <a:chExt cx="3130" cy="1724"/>
          </a:xfrm>
        </p:grpSpPr>
        <p:sp>
          <p:nvSpPr>
            <p:cNvPr id="10264" name="Rectangle 5">
              <a:extLst>
                <a:ext uri="{FF2B5EF4-FFF2-40B4-BE49-F238E27FC236}">
                  <a16:creationId xmlns:a16="http://schemas.microsoft.com/office/drawing/2014/main" id="{87DAEBEB-40E3-4D15-A710-AAD2C64D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60"/>
              <a:ext cx="3130" cy="1724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5" name="Oval 6" descr="浅色上对角线">
              <a:extLst>
                <a:ext uri="{FF2B5EF4-FFF2-40B4-BE49-F238E27FC236}">
                  <a16:creationId xmlns:a16="http://schemas.microsoft.com/office/drawing/2014/main" id="{E96206CE-A8AB-42F5-AC80-7B85C9CAA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432"/>
              <a:ext cx="1134" cy="113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266" name="Oval 7">
              <a:extLst>
                <a:ext uri="{FF2B5EF4-FFF2-40B4-BE49-F238E27FC236}">
                  <a16:creationId xmlns:a16="http://schemas.microsoft.com/office/drawing/2014/main" id="{9C0BDF9F-EA2D-4D52-A565-A88B4DDF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432"/>
              <a:ext cx="1134" cy="1134"/>
            </a:xfrm>
            <a:prstGeom prst="ellipse">
              <a:avLst/>
            </a:prstGeom>
            <a:gradFill rotWithShape="0">
              <a:gsLst>
                <a:gs pos="0">
                  <a:srgbClr val="762F00">
                    <a:alpha val="62000"/>
                  </a:srgbClr>
                </a:gs>
                <a:gs pos="100000">
                  <a:srgbClr val="FF6600">
                    <a:alpha val="59000"/>
                  </a:srgbClr>
                </a:gs>
              </a:gsLst>
              <a:lin ang="18900000" scaled="1"/>
            </a:gra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    B</a:t>
              </a:r>
            </a:p>
          </p:txBody>
        </p:sp>
      </p:grpSp>
      <p:sp>
        <p:nvSpPr>
          <p:cNvPr id="1949704" name="Line 8">
            <a:extLst>
              <a:ext uri="{FF2B5EF4-FFF2-40B4-BE49-F238E27FC236}">
                <a16:creationId xmlns:a16="http://schemas.microsoft.com/office/drawing/2014/main" id="{14CFF36A-90D7-4933-8A81-7AE30FC97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928688"/>
            <a:ext cx="37147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C6D1C1F1-481A-43F1-AD71-4CFA89F458E8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143125"/>
            <a:ext cx="2520950" cy="863600"/>
            <a:chOff x="3560" y="1888"/>
            <a:chExt cx="1588" cy="544"/>
          </a:xfrm>
        </p:grpSpPr>
        <p:sp>
          <p:nvSpPr>
            <p:cNvPr id="10262" name="Line 11">
              <a:extLst>
                <a:ext uri="{FF2B5EF4-FFF2-40B4-BE49-F238E27FC236}">
                  <a16:creationId xmlns:a16="http://schemas.microsoft.com/office/drawing/2014/main" id="{5CC817C5-3D16-4085-BABF-47F0F0E7F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2024"/>
              <a:ext cx="681" cy="408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Text Box 12">
              <a:extLst>
                <a:ext uri="{FF2B5EF4-FFF2-40B4-BE49-F238E27FC236}">
                  <a16:creationId xmlns:a16="http://schemas.microsoft.com/office/drawing/2014/main" id="{C029CBA6-CB13-40D7-A167-249057336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888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|=1807</a:t>
              </a:r>
            </a:p>
          </p:txBody>
        </p:sp>
      </p:grpSp>
      <p:sp>
        <p:nvSpPr>
          <p:cNvPr id="1949709" name="Line 13">
            <a:extLst>
              <a:ext uri="{FF2B5EF4-FFF2-40B4-BE49-F238E27FC236}">
                <a16:creationId xmlns:a16="http://schemas.microsoft.com/office/drawing/2014/main" id="{B447BAE9-588B-4686-8DAA-903CE105C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7313" y="1285875"/>
            <a:ext cx="5500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5AC2820-9EAC-4ABA-B90B-177D718DDEA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30688"/>
            <a:ext cx="3165475" cy="1249362"/>
            <a:chOff x="204" y="3203"/>
            <a:chExt cx="1994" cy="787"/>
          </a:xfrm>
        </p:grpSpPr>
        <p:sp>
          <p:nvSpPr>
            <p:cNvPr id="10260" name="Line 15">
              <a:extLst>
                <a:ext uri="{FF2B5EF4-FFF2-40B4-BE49-F238E27FC236}">
                  <a16:creationId xmlns:a16="http://schemas.microsoft.com/office/drawing/2014/main" id="{237431EE-3B91-436A-BB9A-A0274949A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203"/>
              <a:ext cx="1223" cy="590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Text Box 16">
              <a:extLst>
                <a:ext uri="{FF2B5EF4-FFF2-40B4-BE49-F238E27FC236}">
                  <a16:creationId xmlns:a16="http://schemas.microsoft.com/office/drawing/2014/main" id="{ADC0BED4-4D92-43DD-9186-8C91039B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4" y="3702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|=453</a:t>
              </a:r>
            </a:p>
          </p:txBody>
        </p:sp>
      </p:grpSp>
      <p:sp>
        <p:nvSpPr>
          <p:cNvPr id="1949713" name="Line 17">
            <a:extLst>
              <a:ext uri="{FF2B5EF4-FFF2-40B4-BE49-F238E27FC236}">
                <a16:creationId xmlns:a16="http://schemas.microsoft.com/office/drawing/2014/main" id="{D5EF35B8-75B9-432C-B62F-2A0795C41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1285875"/>
            <a:ext cx="20002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30A6DBFC-D6AA-455F-86B2-EB2A62B7185C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230688"/>
            <a:ext cx="3313112" cy="1392237"/>
            <a:chOff x="3379" y="3113"/>
            <a:chExt cx="2087" cy="877"/>
          </a:xfrm>
        </p:grpSpPr>
        <p:sp>
          <p:nvSpPr>
            <p:cNvPr id="10258" name="Text Box 19">
              <a:extLst>
                <a:ext uri="{FF2B5EF4-FFF2-40B4-BE49-F238E27FC236}">
                  <a16:creationId xmlns:a16="http://schemas.microsoft.com/office/drawing/2014/main" id="{3FB18E23-831E-4D5C-B1EA-A20CFCE6A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58" y="3702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|=567</a:t>
              </a:r>
            </a:p>
          </p:txBody>
        </p:sp>
        <p:sp>
          <p:nvSpPr>
            <p:cNvPr id="10259" name="Line 20">
              <a:extLst>
                <a:ext uri="{FF2B5EF4-FFF2-40B4-BE49-F238E27FC236}">
                  <a16:creationId xmlns:a16="http://schemas.microsoft.com/office/drawing/2014/main" id="{DA00E3E6-02BD-4A5C-955E-4FCADAC47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9" y="3113"/>
              <a:ext cx="1315" cy="589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717" name="Line 21">
            <a:extLst>
              <a:ext uri="{FF2B5EF4-FFF2-40B4-BE49-F238E27FC236}">
                <a16:creationId xmlns:a16="http://schemas.microsoft.com/office/drawing/2014/main" id="{2F911992-B5E9-4906-9A46-F1C9882BD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8" y="1643063"/>
            <a:ext cx="31432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18" name="Line 22">
            <a:extLst>
              <a:ext uri="{FF2B5EF4-FFF2-40B4-BE49-F238E27FC236}">
                <a16:creationId xmlns:a16="http://schemas.microsoft.com/office/drawing/2014/main" id="{2F97034F-0DB8-4F12-8282-CE42E5EEC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1643063"/>
            <a:ext cx="39290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984466F9-7564-43EE-8650-B95971CEDE61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4500563"/>
            <a:ext cx="2232025" cy="1671637"/>
            <a:chOff x="2700" y="2835"/>
            <a:chExt cx="1406" cy="1053"/>
          </a:xfrm>
        </p:grpSpPr>
        <p:sp>
          <p:nvSpPr>
            <p:cNvPr id="10256" name="Line 24">
              <a:extLst>
                <a:ext uri="{FF2B5EF4-FFF2-40B4-BE49-F238E27FC236}">
                  <a16:creationId xmlns:a16="http://schemas.microsoft.com/office/drawing/2014/main" id="{4AD426BA-DD0D-4590-9A4B-97C0FD05E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835"/>
              <a:ext cx="46" cy="771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Text Box 25">
              <a:extLst>
                <a:ext uri="{FF2B5EF4-FFF2-40B4-BE49-F238E27FC236}">
                  <a16:creationId xmlns:a16="http://schemas.microsoft.com/office/drawing/2014/main" id="{3450E7AD-9FBB-48C4-88B6-3B28BEE99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700" y="3600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|=299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BE693A65-38D9-4B87-977C-A52828C44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000250"/>
            <a:ext cx="45005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F9624656-1641-422F-8222-10B8C5E7D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6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336CF66-6A5B-43ED-808B-665BEC924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CC1F4C-9BF2-44A9-9620-455C333EBA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1747" name="Text Box 3">
            <a:extLst>
              <a:ext uri="{FF2B5EF4-FFF2-40B4-BE49-F238E27FC236}">
                <a16:creationId xmlns:a16="http://schemas.microsoft.com/office/drawing/2014/main" id="{231E50F9-3ECD-4F28-9C3F-1CAD0634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positive integers not exceeding 1000 that are not divisible by 5, 6 or 8? </a:t>
            </a:r>
          </a:p>
        </p:txBody>
      </p:sp>
      <p:sp>
        <p:nvSpPr>
          <p:cNvPr id="1951748" name="AutoShape 4">
            <a:extLst>
              <a:ext uri="{FF2B5EF4-FFF2-40B4-BE49-F238E27FC236}">
                <a16:creationId xmlns:a16="http://schemas.microsoft.com/office/drawing/2014/main" id="{D63BDD6F-67EC-4ED7-8AAC-67ADAD49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214438"/>
            <a:ext cx="8001000" cy="42862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positive integers not exceeding 1000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set of positive integers not exceeding 1000 that are divisible by 5,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set of positive integers not exceeding 1000 that are divisible by 6,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positive integers not exceeding 1000 that are divisible by 8.</a:t>
            </a:r>
          </a:p>
          <a:p>
            <a:pPr eaLnBrk="1" hangingPunct="1"/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1749" name="Object 5">
            <a:extLst>
              <a:ext uri="{FF2B5EF4-FFF2-40B4-BE49-F238E27FC236}">
                <a16:creationId xmlns:a16="http://schemas.microsoft.com/office/drawing/2014/main" id="{284C7F48-DAD1-4FFE-9A36-DA5B4FF60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928938"/>
          <a:ext cx="1219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5" imgW="736600" imgH="279400" progId="Equation.3">
                  <p:embed/>
                </p:oleObj>
              </mc:Choice>
              <mc:Fallback>
                <p:oleObj r:id="rId5" imgW="7366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928938"/>
                        <a:ext cx="1219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0" name="Object 6">
            <a:extLst>
              <a:ext uri="{FF2B5EF4-FFF2-40B4-BE49-F238E27FC236}">
                <a16:creationId xmlns:a16="http://schemas.microsoft.com/office/drawing/2014/main" id="{AC0A99A0-8F20-4FD9-823E-E403F84C4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3005138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7" imgW="1206500" imgH="203200" progId="Equation.3">
                  <p:embed/>
                </p:oleObj>
              </mc:Choice>
              <mc:Fallback>
                <p:oleObj r:id="rId7" imgW="120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005138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1" name="Object 7">
            <a:extLst>
              <a:ext uri="{FF2B5EF4-FFF2-40B4-BE49-F238E27FC236}">
                <a16:creationId xmlns:a16="http://schemas.microsoft.com/office/drawing/2014/main" id="{D0297BF9-D12B-4342-9363-74562C5A0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3455988"/>
          <a:ext cx="6096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9" imgW="4102100" imgH="203200" progId="Equation.3">
                  <p:embed/>
                </p:oleObj>
              </mc:Choice>
              <mc:Fallback>
                <p:oleObj r:id="rId9" imgW="4102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455988"/>
                        <a:ext cx="6096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2" name="Object 8">
            <a:extLst>
              <a:ext uri="{FF2B5EF4-FFF2-40B4-BE49-F238E27FC236}">
                <a16:creationId xmlns:a16="http://schemas.microsoft.com/office/drawing/2014/main" id="{82A3A9CA-FD71-4F49-B0D5-9986B3263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4005263"/>
          <a:ext cx="80851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1" imgW="6032500" imgH="457200" progId="Equation.3">
                  <p:embed/>
                </p:oleObj>
              </mc:Choice>
              <mc:Fallback>
                <p:oleObj name="公式" r:id="rId11" imgW="60325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4005263"/>
                        <a:ext cx="80851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3" name="Object 9">
            <a:extLst>
              <a:ext uri="{FF2B5EF4-FFF2-40B4-BE49-F238E27FC236}">
                <a16:creationId xmlns:a16="http://schemas.microsoft.com/office/drawing/2014/main" id="{03485AC1-F58D-4065-A170-BD9D38379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4745038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3" imgW="393359" imgH="177646" progId="Equation.3">
                  <p:embed/>
                </p:oleObj>
              </mc:Choice>
              <mc:Fallback>
                <p:oleObj r:id="rId13" imgW="39335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745038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>
            <a:extLst>
              <a:ext uri="{FF2B5EF4-FFF2-40B4-BE49-F238E27FC236}">
                <a16:creationId xmlns:a16="http://schemas.microsoft.com/office/drawing/2014/main" id="{3140E4AE-0EBA-4A99-929B-18D9FDFE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1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1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5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5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5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5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747" grpId="0" autoUpdateAnimBg="0"/>
      <p:bldP spid="1951748" grpId="0" build="p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6AD87AF2-F527-43FF-9AD3-F475CA481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278C33-D661-45ED-98A8-9E9BC41DD68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3795" name="Text Box 3">
            <a:extLst>
              <a:ext uri="{FF2B5EF4-FFF2-40B4-BE49-F238E27FC236}">
                <a16:creationId xmlns:a16="http://schemas.microsoft.com/office/drawing/2014/main" id="{78E30303-4FB1-4735-9777-25DDDD9E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929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permutations of the 26 letters of the English alphabet do not contain any of the strings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fish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1953796" name="AutoShape 4">
            <a:extLst>
              <a:ext uri="{FF2B5EF4-FFF2-40B4-BE49-F238E27FC236}">
                <a16:creationId xmlns:a16="http://schemas.microsoft.com/office/drawing/2014/main" id="{16564BE4-B8AD-4CAB-8147-210F0465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357313"/>
            <a:ext cx="8001000" cy="3929062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 containing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fish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 containing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 containing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bird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3797" name="Object 5">
            <a:extLst>
              <a:ext uri="{FF2B5EF4-FFF2-40B4-BE49-F238E27FC236}">
                <a16:creationId xmlns:a16="http://schemas.microsoft.com/office/drawing/2014/main" id="{FD9EF671-9A4D-4218-B8AB-22FFE156E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357563"/>
          <a:ext cx="1219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5" imgW="736600" imgH="279400" progId="Equation.3">
                  <p:embed/>
                </p:oleObj>
              </mc:Choice>
              <mc:Fallback>
                <p:oleObj r:id="rId5" imgW="7366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7563"/>
                        <a:ext cx="1219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798" name="Object 6">
            <a:extLst>
              <a:ext uri="{FF2B5EF4-FFF2-40B4-BE49-F238E27FC236}">
                <a16:creationId xmlns:a16="http://schemas.microsoft.com/office/drawing/2014/main" id="{D02D0709-ABDB-41C4-ACFD-DC5331E42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433763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7" imgW="1206500" imgH="203200" progId="Equation.3">
                  <p:embed/>
                </p:oleObj>
              </mc:Choice>
              <mc:Fallback>
                <p:oleObj r:id="rId7" imgW="120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33763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799" name="Object 7">
            <a:extLst>
              <a:ext uri="{FF2B5EF4-FFF2-40B4-BE49-F238E27FC236}">
                <a16:creationId xmlns:a16="http://schemas.microsoft.com/office/drawing/2014/main" id="{25C9EB1C-B221-4D7F-B5BB-49409DB24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06850"/>
          <a:ext cx="6096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9" imgW="4102100" imgH="203200" progId="Equation.3">
                  <p:embed/>
                </p:oleObj>
              </mc:Choice>
              <mc:Fallback>
                <p:oleObj r:id="rId9" imgW="4102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06850"/>
                        <a:ext cx="6096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800" name="Object 8">
            <a:extLst>
              <a:ext uri="{FF2B5EF4-FFF2-40B4-BE49-F238E27FC236}">
                <a16:creationId xmlns:a16="http://schemas.microsoft.com/office/drawing/2014/main" id="{F093F0B8-4E88-4E96-A1A4-833A59505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22800"/>
          <a:ext cx="4038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11" imgW="2057400" imgH="203200" progId="Equation.3">
                  <p:embed/>
                </p:oleObj>
              </mc:Choice>
              <mc:Fallback>
                <p:oleObj r:id="rId11" imgW="20574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22800"/>
                        <a:ext cx="4038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E1938240-A8CB-48B3-9B8C-56F2F42A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9538"/>
            <a:ext cx="647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37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5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5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3795" grpId="0" autoUpdateAnimBg="0"/>
      <p:bldP spid="1953796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2D4836F7-7973-4B41-A158-DBD3335B6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972E1F-2F2A-497D-ACD8-B621A3BCE2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0658" name="Text Box 2">
            <a:extLst>
              <a:ext uri="{FF2B5EF4-FFF2-40B4-BE49-F238E27FC236}">
                <a16:creationId xmlns:a16="http://schemas.microsoft.com/office/drawing/2014/main" id="{FE78BAA5-811F-4A00-887B-95EF909F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990659" name="Text Box 3">
            <a:extLst>
              <a:ext uri="{FF2B5EF4-FFF2-40B4-BE49-F238E27FC236}">
                <a16:creationId xmlns:a16="http://schemas.microsoft.com/office/drawing/2014/main" id="{3D1F6F75-630A-47AC-B920-6DE0E2A2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79588"/>
            <a:ext cx="67579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</a:t>
            </a: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9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9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F254AC01-F330-4EFB-B409-84FC8E57B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6BA2F75-F561-4AC1-89E7-F0D786B699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7890" name="Text Box 2">
            <a:extLst>
              <a:ext uri="{FF2B5EF4-FFF2-40B4-BE49-F238E27FC236}">
                <a16:creationId xmlns:a16="http://schemas.microsoft.com/office/drawing/2014/main" id="{F5753951-D5D1-43E8-B1EA-E204327A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  <p:sp>
        <p:nvSpPr>
          <p:cNvPr id="1957891" name="Text Box 3">
            <a:extLst>
              <a:ext uri="{FF2B5EF4-FFF2-40B4-BE49-F238E27FC236}">
                <a16:creationId xmlns:a16="http://schemas.microsoft.com/office/drawing/2014/main" id="{A8CF5264-85DE-4DE5-BB1E-3940469D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An alternative form of inclusion-exclusion</a:t>
            </a:r>
          </a:p>
        </p:txBody>
      </p:sp>
      <p:sp>
        <p:nvSpPr>
          <p:cNvPr id="1957892" name="Line 4">
            <a:extLst>
              <a:ext uri="{FF2B5EF4-FFF2-40B4-BE49-F238E27FC236}">
                <a16:creationId xmlns:a16="http://schemas.microsoft.com/office/drawing/2014/main" id="{319A46B3-C38F-4158-8C83-08E0A1813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052513"/>
            <a:ext cx="5754688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0C524E1-E997-457A-BEBD-9559C0AD5A7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052513"/>
            <a:ext cx="7908925" cy="1384300"/>
            <a:chOff x="384" y="816"/>
            <a:chExt cx="4800" cy="872"/>
          </a:xfrm>
        </p:grpSpPr>
        <p:sp>
          <p:nvSpPr>
            <p:cNvPr id="18450" name="Text Box 6">
              <a:extLst>
                <a:ext uri="{FF2B5EF4-FFF2-40B4-BE49-F238E27FC236}">
                  <a16:creationId xmlns:a16="http://schemas.microsoft.com/office/drawing/2014/main" id="{F30063FA-4A10-4F70-8016-3989822E5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16"/>
              <a:ext cx="480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Problems that ask for the number of elements in a set that have none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 properties               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                                                            .</a:t>
              </a:r>
            </a:p>
          </p:txBody>
        </p:sp>
        <p:graphicFrame>
          <p:nvGraphicFramePr>
            <p:cNvPr id="18451" name="Object 7">
              <a:extLst>
                <a:ext uri="{FF2B5EF4-FFF2-40B4-BE49-F238E27FC236}">
                  <a16:creationId xmlns:a16="http://schemas.microsoft.com/office/drawing/2014/main" id="{133C6B6D-C611-4CE5-B08C-D8B302EE7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9" y="1406"/>
            <a:ext cx="9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6" imgW="761669" imgH="228501" progId="Equation.3">
                    <p:embed/>
                  </p:oleObj>
                </mc:Choice>
                <mc:Fallback>
                  <p:oleObj r:id="rId6" imgW="761669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1406"/>
                          <a:ext cx="9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41C98D7E-24C1-4BB3-8841-CE98882B0F97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673350"/>
            <a:ext cx="8305800" cy="457200"/>
            <a:chOff x="240" y="384"/>
            <a:chExt cx="5232" cy="288"/>
          </a:xfrm>
        </p:grpSpPr>
        <p:graphicFrame>
          <p:nvGraphicFramePr>
            <p:cNvPr id="18447" name="Object 5">
              <a:extLst>
                <a:ext uri="{FF2B5EF4-FFF2-40B4-BE49-F238E27FC236}">
                  <a16:creationId xmlns:a16="http://schemas.microsoft.com/office/drawing/2014/main" id="{8112F1BD-99D5-44C4-B024-76F5335841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3" y="411"/>
            <a:ext cx="1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r:id="rId8" imgW="177646" imgH="228402" progId="Equation.3">
                    <p:embed/>
                  </p:oleObj>
                </mc:Choice>
                <mc:Fallback>
                  <p:oleObj r:id="rId8" imgW="177646" imgH="2284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411"/>
                          <a:ext cx="19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6">
              <a:extLst>
                <a:ext uri="{FF2B5EF4-FFF2-40B4-BE49-F238E27FC236}">
                  <a16:creationId xmlns:a16="http://schemas.microsoft.com/office/drawing/2014/main" id="{D553D9C1-7E0A-499B-A8A4-7F3A049C1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432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r:id="rId10" imgW="152334" imgH="228501" progId="Equation.3">
                    <p:embed/>
                  </p:oleObj>
                </mc:Choice>
                <mc:Fallback>
                  <p:oleObj r:id="rId10" imgW="152334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432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11">
              <a:extLst>
                <a:ext uri="{FF2B5EF4-FFF2-40B4-BE49-F238E27FC236}">
                  <a16:creationId xmlns:a16="http://schemas.microsoft.com/office/drawing/2014/main" id="{2BE0DB09-2B0B-4419-A8A1-A6B856BD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52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     be the subset containing the elements that have property     . </a:t>
              </a:r>
            </a:p>
          </p:txBody>
        </p:sp>
      </p:grp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639D091-4E0C-4F93-8BCD-D1DAB8C66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57563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12" imgW="850900" imgH="228600" progId="Equation.3">
                  <p:embed/>
                </p:oleObj>
              </mc:Choice>
              <mc:Fallback>
                <p:oleObj r:id="rId12" imgW="850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0DED7A4A-B623-4E36-9879-26B14C42DC62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4086225"/>
            <a:ext cx="8305800" cy="454025"/>
            <a:chOff x="528" y="912"/>
            <a:chExt cx="5232" cy="286"/>
          </a:xfrm>
        </p:grpSpPr>
        <p:sp>
          <p:nvSpPr>
            <p:cNvPr id="18445" name="Text Box 5">
              <a:extLst>
                <a:ext uri="{FF2B5EF4-FFF2-40B4-BE49-F238E27FC236}">
                  <a16:creationId xmlns:a16="http://schemas.microsoft.com/office/drawing/2014/main" id="{1DF0AB12-1197-4F31-8B0A-64C821FE6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12"/>
              <a:ext cx="52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----The number of elements with none of the properties                   . </a:t>
              </a:r>
            </a:p>
          </p:txBody>
        </p:sp>
        <p:graphicFrame>
          <p:nvGraphicFramePr>
            <p:cNvPr id="18446" name="Object 9">
              <a:extLst>
                <a:ext uri="{FF2B5EF4-FFF2-40B4-BE49-F238E27FC236}">
                  <a16:creationId xmlns:a16="http://schemas.microsoft.com/office/drawing/2014/main" id="{126B4BA2-5108-45A3-9461-634CC8006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7" y="944"/>
            <a:ext cx="8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r:id="rId14" imgW="736600" imgH="228600" progId="Equation.3">
                    <p:embed/>
                  </p:oleObj>
                </mc:Choice>
                <mc:Fallback>
                  <p:oleObj r:id="rId14" imgW="7366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944"/>
                          <a:ext cx="8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7">
            <a:extLst>
              <a:ext uri="{FF2B5EF4-FFF2-40B4-BE49-F238E27FC236}">
                <a16:creationId xmlns:a16="http://schemas.microsoft.com/office/drawing/2014/main" id="{1BD57725-95BC-493F-B8DE-B397BE4D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657725"/>
            <a:ext cx="830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From the inclusion-exclusion principle, we see that</a:t>
            </a: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8FED83CB-C657-4F1B-B242-C4B523CD2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5229225"/>
          <a:ext cx="7924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r:id="rId16" imgW="5549900" imgH="355600" progId="Equation.3">
                  <p:embed/>
                </p:oleObj>
              </mc:Choice>
              <mc:Fallback>
                <p:oleObj r:id="rId16" imgW="55499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229225"/>
                        <a:ext cx="7924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9">
            <a:extLst>
              <a:ext uri="{FF2B5EF4-FFF2-40B4-BE49-F238E27FC236}">
                <a16:creationId xmlns:a16="http://schemas.microsoft.com/office/drawing/2014/main" id="{D85550BB-0937-41B1-B1E3-8B8E77C4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157788"/>
            <a:ext cx="576263" cy="5048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891" grpId="0" autoUpdateAnimBg="0"/>
      <p:bldP spid="17" grpId="0" autoUpdateAnimBg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1FA88595-2451-4D43-BB1D-03C99503A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D4FCA3-CA42-4D48-A9F1-46EC6B4F24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EC7B7F1-7358-4B7B-A81B-E258E6DD5171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500063"/>
            <a:ext cx="8229600" cy="862012"/>
            <a:chOff x="192" y="432"/>
            <a:chExt cx="5184" cy="543"/>
          </a:xfrm>
        </p:grpSpPr>
        <p:sp>
          <p:nvSpPr>
            <p:cNvPr id="20509" name="Text Box 3">
              <a:extLst>
                <a:ext uri="{FF2B5EF4-FFF2-40B4-BE49-F238E27FC236}">
                  <a16:creationId xmlns:a16="http://schemas.microsoft.com/office/drawing/2014/main" id="{27610CD1-570B-4CC2-BA31-1A3D597D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How many solutions does                           have, where       are nonnegative integers with                        ? </a:t>
              </a:r>
            </a:p>
          </p:txBody>
        </p:sp>
        <p:graphicFrame>
          <p:nvGraphicFramePr>
            <p:cNvPr id="20510" name="Object 4">
              <a:extLst>
                <a:ext uri="{FF2B5EF4-FFF2-40B4-BE49-F238E27FC236}">
                  <a16:creationId xmlns:a16="http://schemas.microsoft.com/office/drawing/2014/main" id="{93197305-329B-4EAA-9FEA-3D66DE8BE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7" y="471"/>
            <a:ext cx="11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r:id="rId5" imgW="1040948" imgH="228501" progId="Equation.3">
                    <p:embed/>
                  </p:oleObj>
                </mc:Choice>
                <mc:Fallback>
                  <p:oleObj r:id="rId5" imgW="1040948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471"/>
                          <a:ext cx="11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5">
              <a:extLst>
                <a:ext uri="{FF2B5EF4-FFF2-40B4-BE49-F238E27FC236}">
                  <a16:creationId xmlns:a16="http://schemas.microsoft.com/office/drawing/2014/main" id="{9FA2DE46-BC5C-4A46-B31B-0A792E69D2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663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r:id="rId7" imgW="152334" imgH="228501" progId="Equation.3">
                    <p:embed/>
                  </p:oleObj>
                </mc:Choice>
                <mc:Fallback>
                  <p:oleObj r:id="rId7" imgW="152334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663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6">
              <a:extLst>
                <a:ext uri="{FF2B5EF4-FFF2-40B4-BE49-F238E27FC236}">
                  <a16:creationId xmlns:a16="http://schemas.microsoft.com/office/drawing/2014/main" id="{A924CC31-AE1C-44F5-9E31-FAA55B6AB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2" y="702"/>
            <a:ext cx="97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r:id="rId9" imgW="901309" imgH="228501" progId="Equation.3">
                    <p:embed/>
                  </p:oleObj>
                </mc:Choice>
                <mc:Fallback>
                  <p:oleObj r:id="rId9" imgW="901309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702"/>
                          <a:ext cx="97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1991" name="AutoShape 7">
            <a:extLst>
              <a:ext uri="{FF2B5EF4-FFF2-40B4-BE49-F238E27FC236}">
                <a16:creationId xmlns:a16="http://schemas.microsoft.com/office/drawing/2014/main" id="{C9CE4764-EA28-4F1B-8529-C96ED54B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357313"/>
            <a:ext cx="8305800" cy="4572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BD2ADB0D-D92D-41F2-A582-5F1988173AD9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714500"/>
            <a:ext cx="8305800" cy="795338"/>
            <a:chOff x="528" y="1008"/>
            <a:chExt cx="5232" cy="501"/>
          </a:xfrm>
        </p:grpSpPr>
        <p:sp>
          <p:nvSpPr>
            <p:cNvPr id="20502" name="Text Box 9">
              <a:extLst>
                <a:ext uri="{FF2B5EF4-FFF2-40B4-BE49-F238E27FC236}">
                  <a16:creationId xmlns:a16="http://schemas.microsoft.com/office/drawing/2014/main" id="{A01FD7FC-83CF-416B-9A36-68EB59A0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8"/>
              <a:ext cx="52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a solution have property     is           , property       is             , property     is              .</a:t>
              </a:r>
            </a:p>
          </p:txBody>
        </p:sp>
        <p:graphicFrame>
          <p:nvGraphicFramePr>
            <p:cNvPr id="20503" name="Object 10">
              <a:extLst>
                <a:ext uri="{FF2B5EF4-FFF2-40B4-BE49-F238E27FC236}">
                  <a16:creationId xmlns:a16="http://schemas.microsoft.com/office/drawing/2014/main" id="{604424F2-8A62-40BF-9DD9-0E0E7B7B1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8" y="1056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r:id="rId11" imgW="152268" imgH="215713" progId="Equation.3">
                    <p:embed/>
                  </p:oleObj>
                </mc:Choice>
                <mc:Fallback>
                  <p:oleObj r:id="rId11" imgW="152268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1056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1">
              <a:extLst>
                <a:ext uri="{FF2B5EF4-FFF2-40B4-BE49-F238E27FC236}">
                  <a16:creationId xmlns:a16="http://schemas.microsoft.com/office/drawing/2014/main" id="{81AEA68F-8BE7-41C6-BACB-9F0CED800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4" y="1036"/>
            <a:ext cx="4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r:id="rId13" imgW="393359" imgH="215713" progId="Equation.3">
                    <p:embed/>
                  </p:oleObj>
                </mc:Choice>
                <mc:Fallback>
                  <p:oleObj r:id="rId13" imgW="393359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036"/>
                          <a:ext cx="43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2">
              <a:extLst>
                <a:ext uri="{FF2B5EF4-FFF2-40B4-BE49-F238E27FC236}">
                  <a16:creationId xmlns:a16="http://schemas.microsoft.com/office/drawing/2014/main" id="{E5BC8671-05B3-4BC1-A3F6-EBF7EEFAD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6" y="1056"/>
            <a:ext cx="1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r:id="rId15" imgW="177569" imgH="215619" progId="Equation.3">
                    <p:embed/>
                  </p:oleObj>
                </mc:Choice>
                <mc:Fallback>
                  <p:oleObj r:id="rId15" imgW="177569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056"/>
                          <a:ext cx="19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3">
              <a:extLst>
                <a:ext uri="{FF2B5EF4-FFF2-40B4-BE49-F238E27FC236}">
                  <a16:creationId xmlns:a16="http://schemas.microsoft.com/office/drawing/2014/main" id="{ECE4DC08-32D3-4771-BD45-240BF4FFAB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2" y="1053"/>
            <a:ext cx="43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r:id="rId17" imgW="406048" imgH="215713" progId="Equation.3">
                    <p:embed/>
                  </p:oleObj>
                </mc:Choice>
                <mc:Fallback>
                  <p:oleObj r:id="rId17" imgW="406048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053"/>
                          <a:ext cx="43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4">
              <a:extLst>
                <a:ext uri="{FF2B5EF4-FFF2-40B4-BE49-F238E27FC236}">
                  <a16:creationId xmlns:a16="http://schemas.microsoft.com/office/drawing/2014/main" id="{64F9834D-BB22-45A4-AD0E-F05991BD7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269"/>
            <a:ext cx="1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0" r:id="rId19" imgW="165028" imgH="228501" progId="Equation.3">
                    <p:embed/>
                  </p:oleObj>
                </mc:Choice>
                <mc:Fallback>
                  <p:oleObj r:id="rId19" imgW="165028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69"/>
                          <a:ext cx="17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5">
              <a:extLst>
                <a:ext uri="{FF2B5EF4-FFF2-40B4-BE49-F238E27FC236}">
                  <a16:creationId xmlns:a16="http://schemas.microsoft.com/office/drawing/2014/main" id="{489386C9-13DC-4240-B724-A08B2D4C73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8" y="1239"/>
            <a:ext cx="48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1" r:id="rId21" imgW="406224" imgH="228501" progId="Equation.3">
                    <p:embed/>
                  </p:oleObj>
                </mc:Choice>
                <mc:Fallback>
                  <p:oleObj r:id="rId21" imgW="406224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239"/>
                          <a:ext cx="48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2000" name="Text Box 16">
            <a:extLst>
              <a:ext uri="{FF2B5EF4-FFF2-40B4-BE49-F238E27FC236}">
                <a16:creationId xmlns:a16="http://schemas.microsoft.com/office/drawing/2014/main" id="{A1F68396-7738-47D3-83B9-472C5C3C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00313"/>
            <a:ext cx="5486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solutions is </a:t>
            </a:r>
          </a:p>
        </p:txBody>
      </p:sp>
      <p:graphicFrame>
        <p:nvGraphicFramePr>
          <p:cNvPr id="1962001" name="Object 17">
            <a:extLst>
              <a:ext uri="{FF2B5EF4-FFF2-40B4-BE49-F238E27FC236}">
                <a16:creationId xmlns:a16="http://schemas.microsoft.com/office/drawing/2014/main" id="{07AA6241-6F3E-4A91-B333-65FDD5E6C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067050"/>
          <a:ext cx="10080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公式" r:id="rId23" imgW="647700" imgH="228600" progId="Equation.3">
                  <p:embed/>
                </p:oleObj>
              </mc:Choice>
              <mc:Fallback>
                <p:oleObj name="公式" r:id="rId23" imgW="647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067050"/>
                        <a:ext cx="10080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>
            <a:extLst>
              <a:ext uri="{FF2B5EF4-FFF2-40B4-BE49-F238E27FC236}">
                <a16:creationId xmlns:a16="http://schemas.microsoft.com/office/drawing/2014/main" id="{D92B7535-E14A-4326-A73C-F45528C55737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286250"/>
            <a:ext cx="1800225" cy="503238"/>
            <a:chOff x="431" y="3022"/>
            <a:chExt cx="1134" cy="317"/>
          </a:xfrm>
        </p:grpSpPr>
        <p:sp>
          <p:nvSpPr>
            <p:cNvPr id="20500" name="AutoShape 19">
              <a:extLst>
                <a:ext uri="{FF2B5EF4-FFF2-40B4-BE49-F238E27FC236}">
                  <a16:creationId xmlns:a16="http://schemas.microsoft.com/office/drawing/2014/main" id="{1DE46609-F22A-42BD-A726-B86ADBEF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022"/>
              <a:ext cx="1134" cy="317"/>
            </a:xfrm>
            <a:prstGeom prst="wedgeRoundRectCallout">
              <a:avLst>
                <a:gd name="adj1" fmla="val 21782"/>
                <a:gd name="adj2" fmla="val -245583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1" name="Object 20">
              <a:extLst>
                <a:ext uri="{FF2B5EF4-FFF2-40B4-BE49-F238E27FC236}">
                  <a16:creationId xmlns:a16="http://schemas.microsoft.com/office/drawing/2014/main" id="{0F160047-256D-46F9-98D0-3B15DFF51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067"/>
            <a:ext cx="105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3" name="公式" r:id="rId25" imgW="939392" imgH="203112" progId="Equation.3">
                    <p:embed/>
                  </p:oleObj>
                </mc:Choice>
                <mc:Fallback>
                  <p:oleObj name="公式" r:id="rId25" imgW="939392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067"/>
                          <a:ext cx="105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66D1B556-7C79-42BC-8A0B-0EF491E2FF7F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4357688"/>
            <a:ext cx="2087562" cy="647700"/>
            <a:chOff x="1655" y="2976"/>
            <a:chExt cx="1315" cy="408"/>
          </a:xfrm>
        </p:grpSpPr>
        <p:sp>
          <p:nvSpPr>
            <p:cNvPr id="20498" name="AutoShape 22">
              <a:extLst>
                <a:ext uri="{FF2B5EF4-FFF2-40B4-BE49-F238E27FC236}">
                  <a16:creationId xmlns:a16="http://schemas.microsoft.com/office/drawing/2014/main" id="{1BBA38E0-A9C2-426A-AA5A-31C8A1BD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976"/>
              <a:ext cx="1315" cy="408"/>
            </a:xfrm>
            <a:prstGeom prst="wedgeRoundRectCallout">
              <a:avLst>
                <a:gd name="adj1" fmla="val -16616"/>
                <a:gd name="adj2" fmla="val -19975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9" name="Object 23">
              <a:extLst>
                <a:ext uri="{FF2B5EF4-FFF2-40B4-BE49-F238E27FC236}">
                  <a16:creationId xmlns:a16="http://schemas.microsoft.com/office/drawing/2014/main" id="{E262F695-C037-43CF-BF37-D01977F5C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6" y="3067"/>
            <a:ext cx="13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公式" r:id="rId27" imgW="1333500" imgH="228600" progId="Equation.3">
                    <p:embed/>
                  </p:oleObj>
                </mc:Choice>
                <mc:Fallback>
                  <p:oleObj name="公式" r:id="rId27" imgW="1333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3067"/>
                          <a:ext cx="13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E7A1D4E1-4844-41CF-B429-B7C756089871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4286250"/>
            <a:ext cx="2128837" cy="647700"/>
            <a:chOff x="3061" y="2976"/>
            <a:chExt cx="1341" cy="408"/>
          </a:xfrm>
        </p:grpSpPr>
        <p:sp>
          <p:nvSpPr>
            <p:cNvPr id="20496" name="AutoShape 25">
              <a:extLst>
                <a:ext uri="{FF2B5EF4-FFF2-40B4-BE49-F238E27FC236}">
                  <a16:creationId xmlns:a16="http://schemas.microsoft.com/office/drawing/2014/main" id="{06A20645-A19B-4095-A4D6-6BD343E9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976"/>
              <a:ext cx="1315" cy="408"/>
            </a:xfrm>
            <a:prstGeom prst="wedgeRoundRectCallout">
              <a:avLst>
                <a:gd name="adj1" fmla="val -6579"/>
                <a:gd name="adj2" fmla="val -19387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7" name="Object 26">
              <a:extLst>
                <a:ext uri="{FF2B5EF4-FFF2-40B4-BE49-F238E27FC236}">
                  <a16:creationId xmlns:a16="http://schemas.microsoft.com/office/drawing/2014/main" id="{40046006-CE21-4202-B316-892A32350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3067"/>
            <a:ext cx="134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r:id="rId29" imgW="1435100" imgH="241300" progId="Equation.3">
                    <p:embed/>
                  </p:oleObj>
                </mc:Choice>
                <mc:Fallback>
                  <p:oleObj r:id="rId29" imgW="1435100" imgH="241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067"/>
                          <a:ext cx="134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BDE0DBC0-33F7-4E31-B1FB-C8BCCFDEC2AD}"/>
              </a:ext>
            </a:extLst>
          </p:cNvPr>
          <p:cNvGrpSpPr>
            <a:grpSpLocks/>
          </p:cNvGrpSpPr>
          <p:nvPr/>
        </p:nvGrpSpPr>
        <p:grpSpPr bwMode="auto">
          <a:xfrm>
            <a:off x="7215188" y="4214813"/>
            <a:ext cx="1476375" cy="647700"/>
            <a:chOff x="4431" y="2976"/>
            <a:chExt cx="930" cy="408"/>
          </a:xfrm>
        </p:grpSpPr>
        <p:sp>
          <p:nvSpPr>
            <p:cNvPr id="20494" name="AutoShape 28">
              <a:extLst>
                <a:ext uri="{FF2B5EF4-FFF2-40B4-BE49-F238E27FC236}">
                  <a16:creationId xmlns:a16="http://schemas.microsoft.com/office/drawing/2014/main" id="{4060EE47-E0F8-4AF7-A852-B58D80CB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2976"/>
              <a:ext cx="930" cy="408"/>
            </a:xfrm>
            <a:prstGeom prst="wedgeRoundRectCallout">
              <a:avLst>
                <a:gd name="adj1" fmla="val -2796"/>
                <a:gd name="adj2" fmla="val -19975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5" name="Object 29">
              <a:extLst>
                <a:ext uri="{FF2B5EF4-FFF2-40B4-BE49-F238E27FC236}">
                  <a16:creationId xmlns:a16="http://schemas.microsoft.com/office/drawing/2014/main" id="{0716C723-4946-45A6-9612-29197B819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7" y="3076"/>
            <a:ext cx="87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r:id="rId31" imgW="889000" imgH="228600" progId="Equation.3">
                    <p:embed/>
                  </p:oleObj>
                </mc:Choice>
                <mc:Fallback>
                  <p:oleObj r:id="rId31" imgW="8890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3076"/>
                          <a:ext cx="87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2014" name="Object 30">
            <a:extLst>
              <a:ext uri="{FF2B5EF4-FFF2-40B4-BE49-F238E27FC236}">
                <a16:creationId xmlns:a16="http://schemas.microsoft.com/office/drawing/2014/main" id="{CB904CC3-2228-4D95-9044-94BEA16D2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067050"/>
          <a:ext cx="68151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公式" r:id="rId33" imgW="4381500" imgH="228600" progId="Equation.3">
                  <p:embed/>
                </p:oleObj>
              </mc:Choice>
              <mc:Fallback>
                <p:oleObj name="公式" r:id="rId33" imgW="43815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67050"/>
                        <a:ext cx="68151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>
            <a:extLst>
              <a:ext uri="{FF2B5EF4-FFF2-40B4-BE49-F238E27FC236}">
                <a16:creationId xmlns:a16="http://schemas.microsoft.com/office/drawing/2014/main" id="{954D89D0-9146-4966-8CD1-DCB2ABF9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19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2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6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991" grpId="0" build="p" animBg="1" autoUpdateAnimBg="0"/>
      <p:bldP spid="1962000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1570</Words>
  <Application>Microsoft Office PowerPoint</Application>
  <PresentationFormat>全屏显示(4:3)</PresentationFormat>
  <Paragraphs>225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Equation.3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2022-04-15T06:10:20Z</dcterms:created>
  <dcterms:modified xsi:type="dcterms:W3CDTF">2022-04-15T06:15:00Z</dcterms:modified>
</cp:coreProperties>
</file>