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71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9" r:id="rId12"/>
    <p:sldId id="456" r:id="rId13"/>
    <p:sldId id="457" r:id="rId14"/>
    <p:sldId id="458" r:id="rId15"/>
    <p:sldId id="460" r:id="rId16"/>
    <p:sldId id="461" r:id="rId17"/>
    <p:sldId id="462" r:id="rId18"/>
    <p:sldId id="463" r:id="rId19"/>
    <p:sldId id="464" r:id="rId20"/>
    <p:sldId id="465" r:id="rId21"/>
    <p:sldId id="475" r:id="rId22"/>
    <p:sldId id="476" r:id="rId23"/>
    <p:sldId id="477" r:id="rId24"/>
    <p:sldId id="478" r:id="rId25"/>
    <p:sldId id="47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FF"/>
    <a:srgbClr val="FF0066"/>
    <a:srgbClr val="FF9933"/>
    <a:srgbClr val="FF6600"/>
    <a:srgbClr val="6666FF"/>
    <a:srgbClr val="99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72467" autoAdjust="0"/>
  </p:normalViewPr>
  <p:slideViewPr>
    <p:cSldViewPr>
      <p:cViewPr varScale="1">
        <p:scale>
          <a:sx n="74" d="100"/>
          <a:sy n="74" d="100"/>
        </p:scale>
        <p:origin x="168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D03B11-067A-4DAA-AEFB-89F507F516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DC6049-D37B-4922-AF26-53A6F8B63A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E48C05-53CE-484C-AD9B-761A6F4B7D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00A289D-A777-4017-81B4-D7FDBB0EB1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F263672-A344-4553-BA2F-0CEEE666F3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AB4B8A2-1479-4218-A963-D4F272DD0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171D9B-129A-432D-AB8B-91E3B75B1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1EA2BA-7CD8-40E6-82A7-1E61DC742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5F16F6-BD69-4B40-8F12-C2E3D8FFD92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E20B9A8-074A-4616-941B-9A9A6E0DF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D6C6276-EEAB-4609-A999-EB674C9E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00A919F-FA56-43B6-BC07-48F7327B2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7F70BD-61E0-4B03-AD24-E4F3E779498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CABBE8C-E673-42AC-A811-40981BC8F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2B6791F-9C99-49A2-B9CD-BEA25E55B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AEEE937-3F68-4E2F-98E4-1B1639262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1B9EB1F-C970-491D-9141-1BB00B7DBB0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69FC96F-775F-42F0-AB86-AD831E2DC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BC3A8DC-FC2F-484B-8C8A-78B22F7CA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093DBA0-2B73-4896-935B-4B870BBAD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8A8CD5-8E73-44DD-8850-7B569D1D562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237E64D-6191-44AD-8A98-24328F09E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F12781B-4633-4088-B278-199AE6B7D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00D875E-16B0-458B-B3BF-3B1738C74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E92FE5-0B5A-4D6C-ABDA-25A2ECE0095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AB1BD4E-A7AD-498B-BD1C-EF3FFAC45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E363A73-E0DA-4DA7-9806-24E9F908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4561DED-AE13-4651-871D-4F78C00BE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7CC4A0-1A08-4141-AE88-77834F40064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2FF5EF8-A328-445A-8A00-FC48AF061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E2126E9-0B11-40C1-89AC-E2AB591C2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BFBB22D-DCDF-4573-A193-79E1A6E0A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3A2001-36C2-4EDC-AC00-927B19BBDE1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6BEEE2D-DBF4-4F97-8B7B-F3C1FB86E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958F371-0DE7-4908-A506-19AEDBF8D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5922D23-56C7-40CB-8999-8591C3A8A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982857-6259-49CA-9D2E-811F6FFBA4F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5A98F2B-2C1A-43F9-BBA5-B3D327DC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35D3E0-532D-4F39-86BA-8545CE0F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8F13904-FBBC-444C-AD12-5CA98703A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F297DE-169B-44A9-9DCA-B7173F77C08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89EF4ED-5113-4CE4-9731-4A133BAD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40E43EB-C1F3-439B-AF05-A9D08DFE0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5B522DE-C42F-4134-ADD7-B99F18C80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73A5C4-F872-4FD9-AF2C-78FE684AF90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BFA5D09-B704-4556-BA56-C2A2217F7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0473AE5-03DC-4AE0-B55E-39051B8FD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A4DA409-47AA-422A-9834-8301F7566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4255FF-9066-4EDF-A244-E0EACAD71AA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C1DFA3C-FE5A-4AFD-B639-501ACF100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8EEA68-D5D0-426A-B1BE-4A19ABDAD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C1810EF-6007-473B-900B-BDA8954E2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4BB32-1315-4A4D-A354-AADBACB9793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3F6A329-930D-4207-BE74-4E0DF224D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810578B-2264-4F89-9BB7-40BF877B9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7643A72-585F-4897-8B57-2C9DF8AB6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F2790F-B3EA-4E6C-AA6D-FF6C84A8157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F851852-DF1E-4A08-AF2C-F542360B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CF0CF5F-4F9E-4D15-9972-8283B6A93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4F6081E-C8B1-410E-A22E-3214570D2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A403AC-0903-446E-9381-D4487FB7D5E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5F28E97-8ACD-4B82-AAAB-8C27C00D8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D7F42C9-4286-4FC7-BEB6-5BC57B0C7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1A99763-FD6C-44EF-83D6-D31982877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5AEEED-8546-40BD-B52D-F12B6DB76E3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313253F-3790-44F3-A8AB-9EF2C57F7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4828CB7-E0DA-4A8B-BC26-2A8A516F1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65D6CEA-07FE-4257-A97D-0CBEC217F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2BF34F-D565-440D-81DB-B9683DDF056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F03AB8E-7EBF-4F1B-8B8C-D119D3520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92080CB-519D-41C3-8F3F-ED7FE9C1B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C65E0D0-BF89-4710-BA88-346928DC4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812FCA-89E4-4AFF-ADFF-BC25D6377C3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100E2E7-4213-4196-8D34-05614E813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181DE62-1D41-4D58-9EC6-4900BE880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7A048AD-F40C-4C55-B908-AEEB6F0C9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232E7A-BCDC-447A-979F-1C4F887B18A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9987069-EEA7-4C91-9402-D432663DB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7361456-D993-4FA4-895A-38FC976ED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865012B-96BC-4CA7-B3AE-8E59592C9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BD84CE4-4B18-4EEA-AA47-CA3BDE00574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BD77D79-1894-45DC-B5D0-5D280EE8F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AEF7675-5487-4E4B-8B26-A8157565C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AF9377B-3428-42C0-89AB-ADB473533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6D1ADD-32D2-4913-931D-BD9F1580C35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A8E647D-B16B-4243-8F26-0E2E2F37D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544DE5E-2DA6-4DEE-A4D4-E0EABFA4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4B49675-3A25-4C4C-9559-FDC61FD30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DFF7F4-5B72-44BC-B8A3-605316165A9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AD89198-CA79-4378-8275-CC7F89021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CE0FB90-C53E-44FE-BB64-8FE112E63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9DB1782-F1BB-47BD-8576-6DFD20039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227F23-198B-4ECC-B4CC-5007EA52902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91E67E3-A83B-4D44-9A7B-4D1BA71D8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F394E4B-65BE-4E59-94F0-2E7AA3DB9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9E8397B-9EEB-406E-9691-8D209AB24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E3F8E3-3027-4AA8-BB7C-A01320D4853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9127DA3-7288-482D-98FA-A17C03093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FA83D5F-1B25-4675-AF35-279163AB4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DFCA11E-7B9B-44E7-BB5A-F8E7835B6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831EED-7163-47EF-A912-7993A6106BF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2281E31-35DD-4EBE-89A4-9D863E4BE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E430B39-7B05-445B-A7AC-7AEB0793D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45C762-849D-46F0-BDB6-DC2D7BA0B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ADCB6A-2D3E-4711-BF17-0DBD251D957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0428348-922A-4E15-8413-C29CC7DBF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1923021-1D7B-4F3E-A52A-7BB421D29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B68601EB-1722-4450-B579-8099094EECCC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40AB58-0D3A-4095-B8DE-B7084C97B06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5DBAFF-1D16-4D90-A58B-4898E785F1B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B3CECD-D3D2-4FB1-BA42-4CAE15C433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A7CD32-57B8-4967-B1CA-34B05E63D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D9407A-3AB2-4182-886F-A358B844E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CB0570-4351-4058-B097-7E82D57ED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4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314242-5F4B-4013-9939-6CE326B066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3394F-1966-4A4F-8F16-695904B206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AD3119-4EF3-407A-B86F-41FC9FAEE7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33DE7-BE09-49A1-AE8F-BF76CC6F40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9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8544ED4-4FA2-489A-A64E-9D8A359C5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A30C-3267-47F4-9205-18A75DE0BF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8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B019A87-722B-4C54-8C97-02A75FAF50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87286-CCDC-4C35-A47A-D1F61DC829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BB4C396-E6B6-4487-8DEF-2991BB404C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A46E3-80A1-4DEB-8683-3936ED8BA6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52718D2-4F3E-4D36-8E2A-9D290BA0CE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8BD44-5D61-4076-828E-C95F77F35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3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2763130-1313-493B-ACB0-37C7E6C26A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D5B06-71F9-4133-B2D2-B0FB984D3B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8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985110-43B9-49C2-ACB2-1FC0D39C6E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AA9A9-DBA4-4221-A5AB-96CF5444CA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09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4F97B1-24FA-486C-9EC2-1FE4C95B5A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E114-C8EA-46D7-9D2D-9E4DE18BCC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36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58A61B7-2424-44F8-B5B6-B9D1268248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86DE-51EF-484F-9909-ED5072CBA0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84AAC2C9-F186-49F5-A439-52298C41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E9EB42BE-E178-41B5-962A-140270B58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A8E1B1-1F13-474C-8EED-0763B2FDB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4F38031-5D07-4B70-804F-9024E14E6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7660F35-AE3D-4E68-9E7E-470C46669CB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FE6C3C78-21DC-4AAB-A9D5-53B231D5B51A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audio" Target="../media/audio3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71.wmf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4.bin"/><Relationship Id="rId4" Type="http://schemas.openxmlformats.org/officeDocument/2006/relationships/audio" Target="../media/audio2.wav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audio" Target="../media/audio3.wav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4" Type="http://schemas.openxmlformats.org/officeDocument/2006/relationships/audio" Target="../media/audio2.wav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4C77A186-FE73-4E60-B29C-DEB57FBBE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42AAAB7-8E3B-427C-98A4-EE6FA4C2DD5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39810" name="Text Box 2">
            <a:extLst>
              <a:ext uri="{FF2B5EF4-FFF2-40B4-BE49-F238E27FC236}">
                <a16:creationId xmlns:a16="http://schemas.microsoft.com/office/drawing/2014/main" id="{8163B46F-E248-414F-AD29-A9E23472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1500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 Relations and Their Application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9.6   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Partial Orderings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  <p:sp>
        <p:nvSpPr>
          <p:cNvPr id="2039811" name="Text Box 3">
            <a:extLst>
              <a:ext uri="{FF2B5EF4-FFF2-40B4-BE49-F238E27FC236}">
                <a16:creationId xmlns:a16="http://schemas.microsoft.com/office/drawing/2014/main" id="{81F4819D-289C-420B-92B2-D8B612F1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9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8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B0611AB5-12E1-4BAE-8A47-6074D263E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EB71C8-251D-46FF-9CC8-2921167738E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7043" name="AutoShape 3">
            <a:extLst>
              <a:ext uri="{FF2B5EF4-FFF2-40B4-BE49-F238E27FC236}">
                <a16:creationId xmlns:a16="http://schemas.microsoft.com/office/drawing/2014/main" id="{270F1449-0E73-4CAF-8318-A931CD5E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785938"/>
            <a:ext cx="7696200" cy="3962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07044" name="Text Box 4">
            <a:extLst>
              <a:ext uri="{FF2B5EF4-FFF2-40B4-BE49-F238E27FC236}">
                <a16:creationId xmlns:a16="http://schemas.microsoft.com/office/drawing/2014/main" id="{2EF591A7-5E98-4D7D-AA9B-7DF8E804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357438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symmetric closure is a symmetric relation </a:t>
            </a:r>
          </a:p>
        </p:txBody>
      </p:sp>
      <p:sp>
        <p:nvSpPr>
          <p:cNvPr id="2007045" name="Text Box 5">
            <a:extLst>
              <a:ext uri="{FF2B5EF4-FFF2-40B4-BE49-F238E27FC236}">
                <a16:creationId xmlns:a16="http://schemas.microsoft.com/office/drawing/2014/main" id="{DC5A9DD2-06AB-47E2-819C-6BD175DB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000375"/>
            <a:ext cx="6372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R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symmetric relation, it follows that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7576F65-F910-4B80-821D-1C0A8C138B5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76288"/>
            <a:ext cx="7924800" cy="685800"/>
            <a:chOff x="288" y="489"/>
            <a:chExt cx="4992" cy="432"/>
          </a:xfrm>
        </p:grpSpPr>
        <p:sp>
          <p:nvSpPr>
            <p:cNvPr id="22539" name="AutoShape 7">
              <a:extLst>
                <a:ext uri="{FF2B5EF4-FFF2-40B4-BE49-F238E27FC236}">
                  <a16:creationId xmlns:a16="http://schemas.microsoft.com/office/drawing/2014/main" id="{79611AA7-C246-4B0C-A4C0-2129C997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9"/>
              <a:ext cx="4992" cy="43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【Corollary】</a:t>
              </a:r>
              <a:r>
                <a:rPr kumimoji="1" lang="en-US" altLang="zh-CN">
                  <a:solidFill>
                    <a:srgbClr val="FF99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 a symmetric relation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.</a:t>
              </a:r>
            </a:p>
          </p:txBody>
        </p:sp>
        <p:graphicFrame>
          <p:nvGraphicFramePr>
            <p:cNvPr id="22540" name="Object 8">
              <a:extLst>
                <a:ext uri="{FF2B5EF4-FFF2-40B4-BE49-F238E27FC236}">
                  <a16:creationId xmlns:a16="http://schemas.microsoft.com/office/drawing/2014/main" id="{492F21B6-8A45-4DBC-B6E5-18C9E6566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537"/>
            <a:ext cx="86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5" name="Equation" r:id="rId5" imgW="748975" imgH="215806" progId="Equation.3">
                    <p:embed/>
                  </p:oleObj>
                </mc:Choice>
                <mc:Fallback>
                  <p:oleObj name="Equation" r:id="rId5" imgW="748975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37"/>
                          <a:ext cx="86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07049" name="Object 9">
            <a:extLst>
              <a:ext uri="{FF2B5EF4-FFF2-40B4-BE49-F238E27FC236}">
                <a16:creationId xmlns:a16="http://schemas.microsoft.com/office/drawing/2014/main" id="{A9F3D59F-319A-42BE-9A0E-5D21295BA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3500438"/>
          <a:ext cx="2667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7" imgW="1409088" imgH="203112" progId="Equation.3">
                  <p:embed/>
                </p:oleObj>
              </mc:Choice>
              <mc:Fallback>
                <p:oleObj r:id="rId7" imgW="140908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500438"/>
                        <a:ext cx="2667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50" name="Object 10">
            <a:extLst>
              <a:ext uri="{FF2B5EF4-FFF2-40B4-BE49-F238E27FC236}">
                <a16:creationId xmlns:a16="http://schemas.microsoft.com/office/drawing/2014/main" id="{916C380E-3BD0-45BA-90BB-DA6EADBFE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929063"/>
          <a:ext cx="1295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9" imgW="736280" imgH="215806" progId="Equation.3">
                  <p:embed/>
                </p:oleObj>
              </mc:Choice>
              <mc:Fallback>
                <p:oleObj r:id="rId9" imgW="736280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929063"/>
                        <a:ext cx="1295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51" name="Object 11">
            <a:extLst>
              <a:ext uri="{FF2B5EF4-FFF2-40B4-BE49-F238E27FC236}">
                <a16:creationId xmlns:a16="http://schemas.microsoft.com/office/drawing/2014/main" id="{C23E3B67-D347-4D29-BF43-C4805FB90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4500563"/>
          <a:ext cx="1295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11" imgW="977476" imgH="215806" progId="Equation.3">
                  <p:embed/>
                </p:oleObj>
              </mc:Choice>
              <mc:Fallback>
                <p:oleObj r:id="rId11" imgW="97747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500563"/>
                        <a:ext cx="1295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FC958607-CD89-44B3-9BEB-0174FC21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0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0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0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0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43" grpId="0" animBg="1" autoUpdateAnimBg="0"/>
      <p:bldP spid="2007044" grpId="0" build="p" autoUpdateAnimBg="0"/>
      <p:bldP spid="20070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9B69593E-ACB2-4519-BC3E-B20D83BFE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34C0079-B452-4116-AEDB-CD17F995CE1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5235" name="Text Box 3">
            <a:extLst>
              <a:ext uri="{FF2B5EF4-FFF2-40B4-BE49-F238E27FC236}">
                <a16:creationId xmlns:a16="http://schemas.microsoft.com/office/drawing/2014/main" id="{8A0E6820-6975-4F4E-BE1D-46074AD1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0063"/>
            <a:ext cx="76962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Recall: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 transitive closure of 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the smallest transitive relation 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 can we construct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)?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be produced by adding all the pairs of the form (a, c) where (a, b) and (b, c) are already in the relation?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04C1CA4-D8C9-4E79-BEA5-27D8D649E04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500438"/>
            <a:ext cx="8382000" cy="822325"/>
            <a:chOff x="252" y="2352"/>
            <a:chExt cx="5280" cy="518"/>
          </a:xfrm>
        </p:grpSpPr>
        <p:sp>
          <p:nvSpPr>
            <p:cNvPr id="24585" name="Text Box 5">
              <a:extLst>
                <a:ext uri="{FF2B5EF4-FFF2-40B4-BE49-F238E27FC236}">
                  <a16:creationId xmlns:a16="http://schemas.microsoft.com/office/drawing/2014/main" id="{E1566883-19D0-4FC1-B971-00E3C08B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352"/>
              <a:ext cx="52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Suppose that                                   be a relation on the set </a:t>
              </a:r>
            </a:p>
          </p:txBody>
        </p:sp>
        <p:graphicFrame>
          <p:nvGraphicFramePr>
            <p:cNvPr id="24586" name="Object 6">
              <a:extLst>
                <a:ext uri="{FF2B5EF4-FFF2-40B4-BE49-F238E27FC236}">
                  <a16:creationId xmlns:a16="http://schemas.microsoft.com/office/drawing/2014/main" id="{7895005C-2947-4080-80FC-ECDB80901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0" y="2409"/>
            <a:ext cx="15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r:id="rId5" imgW="1358900" imgH="203200" progId="Equation.3">
                    <p:embed/>
                  </p:oleObj>
                </mc:Choice>
                <mc:Fallback>
                  <p:oleObj r:id="rId5" imgW="13589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2409"/>
                          <a:ext cx="154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7">
              <a:extLst>
                <a:ext uri="{FF2B5EF4-FFF2-40B4-BE49-F238E27FC236}">
                  <a16:creationId xmlns:a16="http://schemas.microsoft.com/office/drawing/2014/main" id="{7888C5DE-33CB-43DF-85BB-D761D9AD0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2" y="2641"/>
            <a:ext cx="7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3" r:id="rId7" imgW="685800" imgH="203200" progId="Equation.3">
                    <p:embed/>
                  </p:oleObj>
                </mc:Choice>
                <mc:Fallback>
                  <p:oleObj r:id="rId7" imgW="6858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2641"/>
                          <a:ext cx="77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15240" name="Object 8">
            <a:extLst>
              <a:ext uri="{FF2B5EF4-FFF2-40B4-BE49-F238E27FC236}">
                <a16:creationId xmlns:a16="http://schemas.microsoft.com/office/drawing/2014/main" id="{0858A86B-E8D2-4EA2-9487-609CB19CC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4643438"/>
          <a:ext cx="5029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9" imgW="2362200" imgH="203200" progId="Equation.3">
                  <p:embed/>
                </p:oleObj>
              </mc:Choice>
              <mc:Fallback>
                <p:oleObj r:id="rId9" imgW="2362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643438"/>
                        <a:ext cx="5029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5241" name="Object 9">
            <a:extLst>
              <a:ext uri="{FF2B5EF4-FFF2-40B4-BE49-F238E27FC236}">
                <a16:creationId xmlns:a16="http://schemas.microsoft.com/office/drawing/2014/main" id="{4F722C56-3496-48F5-A1FC-D58D4F0D9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072063"/>
          <a:ext cx="1371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11" imgW="685800" imgH="203200" progId="Equation.3">
                  <p:embed/>
                </p:oleObj>
              </mc:Choice>
              <mc:Fallback>
                <p:oleObj r:id="rId11" imgW="685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072063"/>
                        <a:ext cx="1371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5242" name="AutoShape 10">
            <a:extLst>
              <a:ext uri="{FF2B5EF4-FFF2-40B4-BE49-F238E27FC236}">
                <a16:creationId xmlns:a16="http://schemas.microsoft.com/office/drawing/2014/main" id="{EB7A7EAA-9BEA-46B2-AB04-2100897D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429000"/>
            <a:ext cx="4367212" cy="939800"/>
          </a:xfrm>
          <a:prstGeom prst="cloudCallout">
            <a:avLst>
              <a:gd name="adj1" fmla="val -57782"/>
              <a:gd name="adj2" fmla="val 136486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/>
            <a:r>
              <a:rPr kumimoji="1" lang="zh-CN" altLang="en-US" sz="1800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)=? </a:t>
            </a:r>
          </a:p>
          <a:p>
            <a:pPr lvl="1" eaLnBrk="1" hangingPunct="1"/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How to compute?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D4C414C-915A-4E01-8BB4-1720149C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1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1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01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5235" grpId="0" build="p" bldLvl="3" autoUpdateAnimBg="0"/>
      <p:bldP spid="201524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96C6DF63-04F3-426A-9019-4E5423BE8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DEF081-94F1-40EB-B09E-B5DBE135A1A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9091" name="Text Box 3">
            <a:extLst>
              <a:ext uri="{FF2B5EF4-FFF2-40B4-BE49-F238E27FC236}">
                <a16:creationId xmlns:a16="http://schemas.microsoft.com/office/drawing/2014/main" id="{4DD8E4FC-2005-4218-BA2A-55F7D272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Transitive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Closure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09092" name="Line 4">
            <a:extLst>
              <a:ext uri="{FF2B5EF4-FFF2-40B4-BE49-F238E27FC236}">
                <a16:creationId xmlns:a16="http://schemas.microsoft.com/office/drawing/2014/main" id="{F7741F02-F03F-4172-936F-F0E353033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28688"/>
            <a:ext cx="280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9093" name="Text Box 5">
            <a:extLst>
              <a:ext uri="{FF2B5EF4-FFF2-40B4-BE49-F238E27FC236}">
                <a16:creationId xmlns:a16="http://schemas.microsoft.com/office/drawing/2014/main" id="{14615B4B-3BD2-4762-960E-D6E44810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962025"/>
            <a:ext cx="728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Terminology:</a:t>
            </a:r>
          </a:p>
        </p:txBody>
      </p:sp>
      <p:sp>
        <p:nvSpPr>
          <p:cNvPr id="2009094" name="Text Box 6">
            <a:extLst>
              <a:ext uri="{FF2B5EF4-FFF2-40B4-BE49-F238E27FC236}">
                <a16:creationId xmlns:a16="http://schemas.microsoft.com/office/drawing/2014/main" id="{656071B0-A4C6-473D-AD33-84AF1659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7696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path of length 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a digraph G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A sequence of edges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,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,. . . 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Cycle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circuit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 If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=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(n</a:t>
            </a:r>
            <a:r>
              <a:rPr kumimoji="1" lang="en-US" altLang="zh-CN" sz="2200" i="1">
                <a:latin typeface="Arial Unicode MS" pitchFamily="34" charset="-122"/>
                <a:ea typeface="Arial Unicode MS" pitchFamily="34" charset="-122"/>
              </a:rPr>
              <a:t>≧1)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9095" name="Text Box 7">
            <a:extLst>
              <a:ext uri="{FF2B5EF4-FFF2-40B4-BE49-F238E27FC236}">
                <a16:creationId xmlns:a16="http://schemas.microsoft.com/office/drawing/2014/main" id="{0E79677C-9291-4EB3-8BD9-A37F0C803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416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  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FE88E4F-7052-4667-BD1E-27CE921069F9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357563"/>
            <a:ext cx="2651125" cy="2235200"/>
            <a:chOff x="2154" y="2568"/>
            <a:chExt cx="1670" cy="1408"/>
          </a:xfrm>
        </p:grpSpPr>
        <p:grpSp>
          <p:nvGrpSpPr>
            <p:cNvPr id="26634" name="Group 9">
              <a:extLst>
                <a:ext uri="{FF2B5EF4-FFF2-40B4-BE49-F238E27FC236}">
                  <a16:creationId xmlns:a16="http://schemas.microsoft.com/office/drawing/2014/main" id="{58E6D2A6-2D7B-48A9-95DF-6F9EBFA2E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568"/>
              <a:ext cx="1670" cy="1408"/>
              <a:chOff x="1920" y="1152"/>
              <a:chExt cx="1670" cy="1408"/>
            </a:xfrm>
          </p:grpSpPr>
          <p:sp>
            <p:nvSpPr>
              <p:cNvPr id="26638" name="Oval 10">
                <a:extLst>
                  <a:ext uri="{FF2B5EF4-FFF2-40B4-BE49-F238E27FC236}">
                    <a16:creationId xmlns:a16="http://schemas.microsoft.com/office/drawing/2014/main" id="{1FB9C5CB-111A-4DC3-9305-AD3F9C1D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1456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6639" name="Oval 11">
                <a:extLst>
                  <a:ext uri="{FF2B5EF4-FFF2-40B4-BE49-F238E27FC236}">
                    <a16:creationId xmlns:a16="http://schemas.microsoft.com/office/drawing/2014/main" id="{26C45451-2F2A-4F84-8D77-406649B5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224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640" name="Oval 12">
                <a:extLst>
                  <a:ext uri="{FF2B5EF4-FFF2-40B4-BE49-F238E27FC236}">
                    <a16:creationId xmlns:a16="http://schemas.microsoft.com/office/drawing/2014/main" id="{FDEDFE20-DE84-4CE4-BE59-B40346CDE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408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6641" name="Oval 13">
                <a:extLst>
                  <a:ext uri="{FF2B5EF4-FFF2-40B4-BE49-F238E27FC236}">
                    <a16:creationId xmlns:a16="http://schemas.microsoft.com/office/drawing/2014/main" id="{3FE3ACA0-DAD3-4A5C-BA46-4C714858C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224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6642" name="Line 14">
                <a:extLst>
                  <a:ext uri="{FF2B5EF4-FFF2-40B4-BE49-F238E27FC236}">
                    <a16:creationId xmlns:a16="http://schemas.microsoft.com/office/drawing/2014/main" id="{55793A83-778B-4E62-BE40-458F7A65C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1" y="169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Line 15">
                <a:extLst>
                  <a:ext uri="{FF2B5EF4-FFF2-40B4-BE49-F238E27FC236}">
                    <a16:creationId xmlns:a16="http://schemas.microsoft.com/office/drawing/2014/main" id="{D430BB81-C0ED-49F6-9E60-0F081BBD9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4" y="17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Arc 16">
                <a:extLst>
                  <a:ext uri="{FF2B5EF4-FFF2-40B4-BE49-F238E27FC236}">
                    <a16:creationId xmlns:a16="http://schemas.microsoft.com/office/drawing/2014/main" id="{BC250C98-9385-4C8A-A3D6-B86DD7F25DC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86" y="2158"/>
                <a:ext cx="768" cy="286"/>
              </a:xfrm>
              <a:custGeom>
                <a:avLst/>
                <a:gdLst>
                  <a:gd name="T0" fmla="*/ 0 w 40942"/>
                  <a:gd name="T1" fmla="*/ 0 h 21600"/>
                  <a:gd name="T2" fmla="*/ 0 w 40942"/>
                  <a:gd name="T3" fmla="*/ 0 h 21600"/>
                  <a:gd name="T4" fmla="*/ 0 w 409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2"/>
                  <a:gd name="T10" fmla="*/ 0 h 21600"/>
                  <a:gd name="T11" fmla="*/ 40942 w 409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2" h="21600" fill="none" extrusionOk="0">
                    <a:moveTo>
                      <a:pt x="40941" y="7699"/>
                    </a:moveTo>
                    <a:cubicBezTo>
                      <a:pt x="37748" y="16070"/>
                      <a:pt x="29719" y="21599"/>
                      <a:pt x="20761" y="21600"/>
                    </a:cubicBezTo>
                    <a:cubicBezTo>
                      <a:pt x="11127" y="21600"/>
                      <a:pt x="2659" y="15220"/>
                      <a:pt x="0" y="5961"/>
                    </a:cubicBezTo>
                  </a:path>
                  <a:path w="40942" h="21600" stroke="0" extrusionOk="0">
                    <a:moveTo>
                      <a:pt x="40941" y="7699"/>
                    </a:moveTo>
                    <a:cubicBezTo>
                      <a:pt x="37748" y="16070"/>
                      <a:pt x="29719" y="21599"/>
                      <a:pt x="20761" y="21600"/>
                    </a:cubicBezTo>
                    <a:cubicBezTo>
                      <a:pt x="11127" y="21600"/>
                      <a:pt x="2659" y="15220"/>
                      <a:pt x="0" y="5961"/>
                    </a:cubicBezTo>
                    <a:lnTo>
                      <a:pt x="20761" y="0"/>
                    </a:lnTo>
                    <a:lnTo>
                      <a:pt x="40941" y="7699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Arc 17">
                <a:extLst>
                  <a:ext uri="{FF2B5EF4-FFF2-40B4-BE49-F238E27FC236}">
                    <a16:creationId xmlns:a16="http://schemas.microsoft.com/office/drawing/2014/main" id="{6328B173-998A-45D6-87FD-C2E942942F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38" y="2389"/>
                <a:ext cx="816" cy="171"/>
              </a:xfrm>
              <a:custGeom>
                <a:avLst/>
                <a:gdLst>
                  <a:gd name="T0" fmla="*/ 0 w 41670"/>
                  <a:gd name="T1" fmla="*/ 0 h 21600"/>
                  <a:gd name="T2" fmla="*/ 0 w 41670"/>
                  <a:gd name="T3" fmla="*/ 0 h 21600"/>
                  <a:gd name="T4" fmla="*/ 0 w 4167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670"/>
                  <a:gd name="T10" fmla="*/ 0 h 21600"/>
                  <a:gd name="T11" fmla="*/ 41670 w 416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670" h="21600" fill="none" extrusionOk="0">
                    <a:moveTo>
                      <a:pt x="41669" y="7699"/>
                    </a:moveTo>
                    <a:cubicBezTo>
                      <a:pt x="38476" y="16070"/>
                      <a:pt x="30447" y="21599"/>
                      <a:pt x="21489" y="21600"/>
                    </a:cubicBezTo>
                    <a:cubicBezTo>
                      <a:pt x="10405" y="21600"/>
                      <a:pt x="1120" y="13211"/>
                      <a:pt x="-1" y="2185"/>
                    </a:cubicBezTo>
                  </a:path>
                  <a:path w="41670" h="21600" stroke="0" extrusionOk="0">
                    <a:moveTo>
                      <a:pt x="41669" y="7699"/>
                    </a:moveTo>
                    <a:cubicBezTo>
                      <a:pt x="38476" y="16070"/>
                      <a:pt x="30447" y="21599"/>
                      <a:pt x="21489" y="21600"/>
                    </a:cubicBezTo>
                    <a:cubicBezTo>
                      <a:pt x="10405" y="21600"/>
                      <a:pt x="1120" y="13211"/>
                      <a:pt x="-1" y="2185"/>
                    </a:cubicBezTo>
                    <a:lnTo>
                      <a:pt x="21489" y="0"/>
                    </a:lnTo>
                    <a:lnTo>
                      <a:pt x="41669" y="7699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Freeform 18">
                <a:extLst>
                  <a:ext uri="{FF2B5EF4-FFF2-40B4-BE49-F238E27FC236}">
                    <a16:creationId xmlns:a16="http://schemas.microsoft.com/office/drawing/2014/main" id="{CAB9318E-5147-4D72-A4B3-B3D960D24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1616"/>
                <a:ext cx="948" cy="620"/>
              </a:xfrm>
              <a:custGeom>
                <a:avLst/>
                <a:gdLst>
                  <a:gd name="T0" fmla="*/ 0 w 948"/>
                  <a:gd name="T1" fmla="*/ 0 h 620"/>
                  <a:gd name="T2" fmla="*/ 97 w 948"/>
                  <a:gd name="T3" fmla="*/ 17 h 620"/>
                  <a:gd name="T4" fmla="*/ 150 w 948"/>
                  <a:gd name="T5" fmla="*/ 35 h 620"/>
                  <a:gd name="T6" fmla="*/ 177 w 948"/>
                  <a:gd name="T7" fmla="*/ 44 h 620"/>
                  <a:gd name="T8" fmla="*/ 336 w 948"/>
                  <a:gd name="T9" fmla="*/ 124 h 620"/>
                  <a:gd name="T10" fmla="*/ 487 w 948"/>
                  <a:gd name="T11" fmla="*/ 203 h 620"/>
                  <a:gd name="T12" fmla="*/ 620 w 948"/>
                  <a:gd name="T13" fmla="*/ 283 h 620"/>
                  <a:gd name="T14" fmla="*/ 646 w 948"/>
                  <a:gd name="T15" fmla="*/ 310 h 620"/>
                  <a:gd name="T16" fmla="*/ 726 w 948"/>
                  <a:gd name="T17" fmla="*/ 363 h 620"/>
                  <a:gd name="T18" fmla="*/ 753 w 948"/>
                  <a:gd name="T19" fmla="*/ 381 h 620"/>
                  <a:gd name="T20" fmla="*/ 797 w 948"/>
                  <a:gd name="T21" fmla="*/ 416 h 620"/>
                  <a:gd name="T22" fmla="*/ 841 w 948"/>
                  <a:gd name="T23" fmla="*/ 451 h 620"/>
                  <a:gd name="T24" fmla="*/ 886 w 948"/>
                  <a:gd name="T25" fmla="*/ 531 h 620"/>
                  <a:gd name="T26" fmla="*/ 903 w 948"/>
                  <a:gd name="T27" fmla="*/ 558 h 620"/>
                  <a:gd name="T28" fmla="*/ 921 w 948"/>
                  <a:gd name="T29" fmla="*/ 584 h 620"/>
                  <a:gd name="T30" fmla="*/ 948 w 948"/>
                  <a:gd name="T31" fmla="*/ 620 h 6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48"/>
                  <a:gd name="T49" fmla="*/ 0 h 620"/>
                  <a:gd name="T50" fmla="*/ 948 w 948"/>
                  <a:gd name="T51" fmla="*/ 620 h 6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48" h="620">
                    <a:moveTo>
                      <a:pt x="0" y="0"/>
                    </a:moveTo>
                    <a:cubicBezTo>
                      <a:pt x="32" y="6"/>
                      <a:pt x="65" y="11"/>
                      <a:pt x="97" y="17"/>
                    </a:cubicBezTo>
                    <a:cubicBezTo>
                      <a:pt x="115" y="20"/>
                      <a:pt x="132" y="29"/>
                      <a:pt x="150" y="35"/>
                    </a:cubicBezTo>
                    <a:cubicBezTo>
                      <a:pt x="159" y="38"/>
                      <a:pt x="177" y="44"/>
                      <a:pt x="177" y="44"/>
                    </a:cubicBezTo>
                    <a:cubicBezTo>
                      <a:pt x="226" y="78"/>
                      <a:pt x="284" y="96"/>
                      <a:pt x="336" y="124"/>
                    </a:cubicBezTo>
                    <a:cubicBezTo>
                      <a:pt x="388" y="152"/>
                      <a:pt x="429" y="188"/>
                      <a:pt x="487" y="203"/>
                    </a:cubicBezTo>
                    <a:cubicBezTo>
                      <a:pt x="529" y="231"/>
                      <a:pt x="584" y="246"/>
                      <a:pt x="620" y="283"/>
                    </a:cubicBezTo>
                    <a:cubicBezTo>
                      <a:pt x="629" y="292"/>
                      <a:pt x="636" y="302"/>
                      <a:pt x="646" y="310"/>
                    </a:cubicBezTo>
                    <a:cubicBezTo>
                      <a:pt x="671" y="330"/>
                      <a:pt x="700" y="345"/>
                      <a:pt x="726" y="363"/>
                    </a:cubicBezTo>
                    <a:cubicBezTo>
                      <a:pt x="735" y="369"/>
                      <a:pt x="753" y="381"/>
                      <a:pt x="753" y="381"/>
                    </a:cubicBezTo>
                    <a:cubicBezTo>
                      <a:pt x="807" y="460"/>
                      <a:pt x="734" y="364"/>
                      <a:pt x="797" y="416"/>
                    </a:cubicBezTo>
                    <a:cubicBezTo>
                      <a:pt x="851" y="460"/>
                      <a:pt x="779" y="432"/>
                      <a:pt x="841" y="451"/>
                    </a:cubicBezTo>
                    <a:cubicBezTo>
                      <a:pt x="857" y="500"/>
                      <a:pt x="844" y="467"/>
                      <a:pt x="886" y="531"/>
                    </a:cubicBezTo>
                    <a:cubicBezTo>
                      <a:pt x="892" y="540"/>
                      <a:pt x="897" y="549"/>
                      <a:pt x="903" y="558"/>
                    </a:cubicBezTo>
                    <a:cubicBezTo>
                      <a:pt x="909" y="567"/>
                      <a:pt x="921" y="584"/>
                      <a:pt x="921" y="584"/>
                    </a:cubicBezTo>
                    <a:cubicBezTo>
                      <a:pt x="932" y="617"/>
                      <a:pt x="922" y="607"/>
                      <a:pt x="948" y="620"/>
                    </a:cubicBezTo>
                  </a:path>
                </a:pathLst>
              </a:custGeom>
              <a:noFill/>
              <a:ln w="28575" cmpd="sng">
                <a:solidFill>
                  <a:srgbClr val="FF99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Arc 19">
                <a:extLst>
                  <a:ext uri="{FF2B5EF4-FFF2-40B4-BE49-F238E27FC236}">
                    <a16:creationId xmlns:a16="http://schemas.microsoft.com/office/drawing/2014/main" id="{7CB2A6ED-8C14-4727-846F-A43451DA83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20" y="1152"/>
                <a:ext cx="432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7319" y="37805"/>
                    </a:moveTo>
                    <a:cubicBezTo>
                      <a:pt x="2666" y="33705"/>
                      <a:pt x="0" y="2780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21501" y="43200"/>
                      <a:pt x="21402" y="43199"/>
                      <a:pt x="21304" y="43197"/>
                    </a:cubicBezTo>
                  </a:path>
                  <a:path w="43200" h="43200" stroke="0" extrusionOk="0">
                    <a:moveTo>
                      <a:pt x="7319" y="37805"/>
                    </a:moveTo>
                    <a:cubicBezTo>
                      <a:pt x="2666" y="33705"/>
                      <a:pt x="0" y="2780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21501" y="43200"/>
                      <a:pt x="21402" y="43199"/>
                      <a:pt x="21304" y="43197"/>
                    </a:cubicBezTo>
                    <a:lnTo>
                      <a:pt x="21600" y="21600"/>
                    </a:lnTo>
                    <a:lnTo>
                      <a:pt x="7319" y="37805"/>
                    </a:lnTo>
                    <a:close/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5" name="Line 20">
              <a:extLst>
                <a:ext uri="{FF2B5EF4-FFF2-40B4-BE49-F238E27FC236}">
                  <a16:creationId xmlns:a16="http://schemas.microsoft.com/office/drawing/2014/main" id="{372758A9-4C02-4E8D-8208-8959AA03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3096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1">
              <a:extLst>
                <a:ext uri="{FF2B5EF4-FFF2-40B4-BE49-F238E27FC236}">
                  <a16:creationId xmlns:a16="http://schemas.microsoft.com/office/drawing/2014/main" id="{AEC7253D-F967-4A35-8884-C8F33C9AC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3048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22">
              <a:extLst>
                <a:ext uri="{FF2B5EF4-FFF2-40B4-BE49-F238E27FC236}">
                  <a16:creationId xmlns:a16="http://schemas.microsoft.com/office/drawing/2014/main" id="{E1187ACE-157D-4173-A406-E048A0025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3096"/>
              <a:ext cx="912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2">
            <a:extLst>
              <a:ext uri="{FF2B5EF4-FFF2-40B4-BE49-F238E27FC236}">
                <a16:creationId xmlns:a16="http://schemas.microsoft.com/office/drawing/2014/main" id="{4275D136-67ED-4961-BD21-F4730E96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0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0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0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0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0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0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9091" grpId="0" autoUpdateAnimBg="0"/>
      <p:bldP spid="2009093" grpId="0" build="p" autoUpdateAnimBg="0"/>
      <p:bldP spid="2009094" grpId="0" build="p" autoUpdateAnimBg="0"/>
      <p:bldP spid="200909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5446C39-8AB5-4B8C-9DC4-1271862B5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21AF49-B4AE-4386-8000-A55CD5F712A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1139" name="Text Box 3">
            <a:extLst>
              <a:ext uri="{FF2B5EF4-FFF2-40B4-BE49-F238E27FC236}">
                <a16:creationId xmlns:a16="http://schemas.microsoft.com/office/drawing/2014/main" id="{2814FD72-C05A-43F1-A744-386C1006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46138"/>
            <a:ext cx="8382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term </a:t>
            </a:r>
            <a:r>
              <a:rPr kumimoji="1"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path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also applies to relation.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Relation  Digraph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How?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There is a path of length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from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R: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$"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,. . . 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b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such that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2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endParaRPr kumimoji="1" lang="en-US" altLang="zh-CN" sz="2200" i="1" baseline="-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784B52A-94EA-49D0-AF51-42DAE773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1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1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1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3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B0A349D7-8851-4D00-B024-E11071550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BFAD6F-6D24-4796-BFE4-C15B28AD1CD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3187" name="AutoShape 3">
            <a:extLst>
              <a:ext uri="{FF2B5EF4-FFF2-40B4-BE49-F238E27FC236}">
                <a16:creationId xmlns:a16="http://schemas.microsoft.com/office/drawing/2014/main" id="{0E07CC00-C25A-4C04-8895-145C57A9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00063"/>
            <a:ext cx="80772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relation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There is a path of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and only if </a:t>
            </a:r>
          </a:p>
        </p:txBody>
      </p:sp>
      <p:sp>
        <p:nvSpPr>
          <p:cNvPr id="2013188" name="AutoShape 4">
            <a:extLst>
              <a:ext uri="{FF2B5EF4-FFF2-40B4-BE49-F238E27FC236}">
                <a16:creationId xmlns:a16="http://schemas.microsoft.com/office/drawing/2014/main" id="{0626708F-D144-46B5-B47D-1C4084CE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71625"/>
            <a:ext cx="7696200" cy="4648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13189" name="Text Box 5">
            <a:extLst>
              <a:ext uri="{FF2B5EF4-FFF2-40B4-BE49-F238E27FC236}">
                <a16:creationId xmlns:a16="http://schemas.microsoft.com/office/drawing/2014/main" id="{B63C6E42-4989-4D9B-9B1A-7E27782E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28825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basis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13190" name="Text Box 6">
            <a:extLst>
              <a:ext uri="{FF2B5EF4-FFF2-40B4-BE49-F238E27FC236}">
                <a16:creationId xmlns:a16="http://schemas.microsoft.com/office/drawing/2014/main" id="{9B0D6B51-C31F-463D-80E6-159E4334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48025"/>
            <a:ext cx="7086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 startAt="2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nductive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step    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There is a path of length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 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if and only if there is an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such that there is a path of length 1 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and a path of length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From the Induction Hypothesis, </a:t>
            </a:r>
          </a:p>
        </p:txBody>
      </p:sp>
      <p:graphicFrame>
        <p:nvGraphicFramePr>
          <p:cNvPr id="2013191" name="Object 7">
            <a:extLst>
              <a:ext uri="{FF2B5EF4-FFF2-40B4-BE49-F238E27FC236}">
                <a16:creationId xmlns:a16="http://schemas.microsoft.com/office/drawing/2014/main" id="{644DB524-2BAA-4DDA-9916-7676355C4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928688"/>
          <a:ext cx="1166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r:id="rId5" imgW="660400" imgH="228600" progId="Equation.3">
                  <p:embed/>
                </p:oleObj>
              </mc:Choice>
              <mc:Fallback>
                <p:oleObj r:id="rId5" imgW="660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928688"/>
                        <a:ext cx="1166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3192" name="Text Box 8">
            <a:extLst>
              <a:ext uri="{FF2B5EF4-FFF2-40B4-BE49-F238E27FC236}">
                <a16:creationId xmlns:a16="http://schemas.microsoft.com/office/drawing/2014/main" id="{6B5A033F-E0EA-4F15-B703-D1B24934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86025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 edge 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path of length 1 which is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Hence the assertion is true for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 =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1.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13193" name="Object 9">
            <a:extLst>
              <a:ext uri="{FF2B5EF4-FFF2-40B4-BE49-F238E27FC236}">
                <a16:creationId xmlns:a16="http://schemas.microsoft.com/office/drawing/2014/main" id="{180983EC-1E05-47A1-BBA6-023085E18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208588"/>
          <a:ext cx="9906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7" imgW="609336" imgH="203112" progId="Equation.3">
                  <p:embed/>
                </p:oleObj>
              </mc:Choice>
              <mc:Fallback>
                <p:oleObj r:id="rId7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08588"/>
                        <a:ext cx="9906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3194" name="Object 10">
            <a:extLst>
              <a:ext uri="{FF2B5EF4-FFF2-40B4-BE49-F238E27FC236}">
                <a16:creationId xmlns:a16="http://schemas.microsoft.com/office/drawing/2014/main" id="{20DE5A22-8A33-41FE-B40B-F5FC0ABB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153025"/>
          <a:ext cx="10906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9" imgW="660400" imgH="228600" progId="Equation.3">
                  <p:embed/>
                </p:oleObj>
              </mc:Choice>
              <mc:Fallback>
                <p:oleObj r:id="rId9" imgW="660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53025"/>
                        <a:ext cx="10906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3195" name="Object 11">
            <a:extLst>
              <a:ext uri="{FF2B5EF4-FFF2-40B4-BE49-F238E27FC236}">
                <a16:creationId xmlns:a16="http://schemas.microsoft.com/office/drawing/2014/main" id="{62C691F0-BB5B-4E08-8201-741040AF9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610225"/>
          <a:ext cx="2286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11" imgW="1295400" imgH="228600" progId="Equation.3">
                  <p:embed/>
                </p:oleObj>
              </mc:Choice>
              <mc:Fallback>
                <p:oleObj r:id="rId11" imgW="1295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10225"/>
                        <a:ext cx="2286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8B1E245A-2852-486C-B202-6E59BB3D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1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1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1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1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1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1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1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3187" grpId="0" animBg="1" autoUpdateAnimBg="0"/>
      <p:bldP spid="2013188" grpId="0" animBg="1" autoUpdateAnimBg="0"/>
      <p:bldP spid="2013189" grpId="0" build="p" autoUpdateAnimBg="0"/>
      <p:bldP spid="2013190" grpId="0" build="p" autoUpdateAnimBg="0"/>
      <p:bldP spid="201319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CBEEA304-498D-4C73-A38A-ACA742548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32A232-D1C5-45DC-91DB-D93EDE6362F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283" name="Text Box 3">
            <a:extLst>
              <a:ext uri="{FF2B5EF4-FFF2-40B4-BE49-F238E27FC236}">
                <a16:creationId xmlns:a16="http://schemas.microsoft.com/office/drawing/2014/main" id="{C9E263CA-A1ED-4CBF-B811-0DA33635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9535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connectivity relation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denoted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R*,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the set of ordered pairs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such that there is a path (in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aphicFrame>
        <p:nvGraphicFramePr>
          <p:cNvPr id="2017284" name="Object 4">
            <a:extLst>
              <a:ext uri="{FF2B5EF4-FFF2-40B4-BE49-F238E27FC236}">
                <a16:creationId xmlns:a16="http://schemas.microsoft.com/office/drawing/2014/main" id="{D74BD665-75F5-4DE4-B74F-41F469ECF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643063"/>
          <a:ext cx="1143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5" imgW="698197" imgH="431613" progId="Equation.3">
                  <p:embed/>
                </p:oleObj>
              </mc:Choice>
              <mc:Fallback>
                <p:oleObj r:id="rId5" imgW="69819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643063"/>
                        <a:ext cx="1143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285" name="Text Box 5">
            <a:extLst>
              <a:ext uri="{FF2B5EF4-FFF2-40B4-BE49-F238E27FC236}">
                <a16:creationId xmlns:a16="http://schemas.microsoft.com/office/drawing/2014/main" id="{7198EB53-42C9-4D7C-9FEA-1DA089C9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140075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the set of people,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=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</a:p>
          <a:p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parent of person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}.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R* =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E927FAD-0A60-4302-97B5-36895DBD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1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7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283" grpId="0" build="p" bldLvl="3" autoUpdateAnimBg="0" advAuto="0"/>
      <p:bldP spid="20172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DE30F578-B10D-4A20-AB2F-E1A165861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4DC42C-392F-4D56-A0DB-96944168AF8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9331" name="AutoShape 3">
            <a:extLst>
              <a:ext uri="{FF2B5EF4-FFF2-40B4-BE49-F238E27FC236}">
                <a16:creationId xmlns:a16="http://schemas.microsoft.com/office/drawing/2014/main" id="{83AD17A7-3EB7-4FB1-93C6-3CFCB30F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077200" cy="685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R*. </a:t>
            </a:r>
          </a:p>
        </p:txBody>
      </p:sp>
      <p:sp>
        <p:nvSpPr>
          <p:cNvPr id="2019332" name="AutoShape 4">
            <a:extLst>
              <a:ext uri="{FF2B5EF4-FFF2-40B4-BE49-F238E27FC236}">
                <a16:creationId xmlns:a16="http://schemas.microsoft.com/office/drawing/2014/main" id="{050F2BB8-AD68-4051-9271-20BA977D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924800" cy="4267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19333" name="Text Box 5">
            <a:extLst>
              <a:ext uri="{FF2B5EF4-FFF2-40B4-BE49-F238E27FC236}">
                <a16:creationId xmlns:a16="http://schemas.microsoft.com/office/drawing/2014/main" id="{9B8894BF-EF36-481A-8A0A-DC7BDF37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19334" name="Text Box 6">
            <a:extLst>
              <a:ext uri="{FF2B5EF4-FFF2-40B4-BE49-F238E27FC236}">
                <a16:creationId xmlns:a16="http://schemas.microsoft.com/office/drawing/2014/main" id="{D140B658-0A03-4FFB-8241-9C7D1656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73152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 startAt="2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transitive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a, 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and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c, 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are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 Show that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R*.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definition of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R*,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19335" name="Object 7">
            <a:extLst>
              <a:ext uri="{FF2B5EF4-FFF2-40B4-BE49-F238E27FC236}">
                <a16:creationId xmlns:a16="http://schemas.microsoft.com/office/drawing/2014/main" id="{6B6E982E-F9F0-4828-B2E0-E6844F46D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221163"/>
          <a:ext cx="2271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5" imgW="1129810" imgH="215806" progId="Equation.3">
                  <p:embed/>
                </p:oleObj>
              </mc:Choice>
              <mc:Fallback>
                <p:oleObj name="公式" r:id="rId5" imgW="112981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2271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9336" name="Object 8">
            <a:extLst>
              <a:ext uri="{FF2B5EF4-FFF2-40B4-BE49-F238E27FC236}">
                <a16:creationId xmlns:a16="http://schemas.microsoft.com/office/drawing/2014/main" id="{59E2754D-2956-4CC9-99E0-6CB3167C2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5300663"/>
          <a:ext cx="2971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r:id="rId7" imgW="1346200" imgH="228600" progId="Equation.3">
                  <p:embed/>
                </p:oleObj>
              </mc:Choice>
              <mc:Fallback>
                <p:oleObj r:id="rId7" imgW="1346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300663"/>
                        <a:ext cx="2971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9337" name="Object 9">
            <a:extLst>
              <a:ext uri="{FF2B5EF4-FFF2-40B4-BE49-F238E27FC236}">
                <a16:creationId xmlns:a16="http://schemas.microsoft.com/office/drawing/2014/main" id="{7F4C33BB-A95A-4E51-A657-1967C9137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724400"/>
          <a:ext cx="374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公式" r:id="rId9" imgW="1866900" imgH="228600" progId="Equation.3">
                  <p:embed/>
                </p:oleObj>
              </mc:Choice>
              <mc:Fallback>
                <p:oleObj name="公式" r:id="rId9" imgW="1866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24400"/>
                        <a:ext cx="374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1C6D92F4-7A97-4008-B4AB-4649FC204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1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1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1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1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9331" grpId="0" animBg="1" autoUpdateAnimBg="0"/>
      <p:bldP spid="2019332" grpId="0" animBg="1" autoUpdateAnimBg="0"/>
      <p:bldP spid="2019333" grpId="0" build="p" autoUpdateAnimBg="0"/>
      <p:bldP spid="20193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18FFF234-74A8-48E3-9B02-1FFBE6E71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B400DB-C805-46C5-B14A-75F508205ED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1379" name="AutoShape 3">
            <a:extLst>
              <a:ext uri="{FF2B5EF4-FFF2-40B4-BE49-F238E27FC236}">
                <a16:creationId xmlns:a16="http://schemas.microsoft.com/office/drawing/2014/main" id="{F23ABA52-FB67-46B0-8C36-C8E5989C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71500"/>
            <a:ext cx="7620000" cy="4648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1380" name="Text Box 4">
            <a:extLst>
              <a:ext uri="{FF2B5EF4-FFF2-40B4-BE49-F238E27FC236}">
                <a16:creationId xmlns:a16="http://schemas.microsoft.com/office/drawing/2014/main" id="{9D90CDA0-6ECB-46EF-9966-7B64361C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42938"/>
            <a:ext cx="6981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transitive relation which 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21381" name="Text Box 5">
            <a:extLst>
              <a:ext uri="{FF2B5EF4-FFF2-40B4-BE49-F238E27FC236}">
                <a16:creationId xmlns:a16="http://schemas.microsoft.com/office/drawing/2014/main" id="{55EB117D-AA0E-4A00-959C-E1F88F27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023938"/>
            <a:ext cx="66008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Now 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any transitive relation which 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We must prove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show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relation.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21383" name="Text Box 7">
            <a:extLst>
              <a:ext uri="{FF2B5EF4-FFF2-40B4-BE49-F238E27FC236}">
                <a16:creationId xmlns:a16="http://schemas.microsoft.com/office/drawing/2014/main" id="{CE48918C-808F-46CA-972C-49A48331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17738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transitive,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21384" name="Text Box 8">
            <a:extLst>
              <a:ext uri="{FF2B5EF4-FFF2-40B4-BE49-F238E27FC236}">
                <a16:creationId xmlns:a16="http://schemas.microsoft.com/office/drawing/2014/main" id="{3B7E1185-756E-41C7-A6D2-2C8A7888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720975"/>
            <a:ext cx="6600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Furthermore, since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21385" name="Object 9">
            <a:extLst>
              <a:ext uri="{FF2B5EF4-FFF2-40B4-BE49-F238E27FC236}">
                <a16:creationId xmlns:a16="http://schemas.microsoft.com/office/drawing/2014/main" id="{F984629B-EB4C-4965-B07A-35CB12BC8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649538"/>
          <a:ext cx="11223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公式" r:id="rId5" imgW="685800" imgH="431800" progId="Equation.3">
                  <p:embed/>
                </p:oleObj>
              </mc:Choice>
              <mc:Fallback>
                <p:oleObj name="公式" r:id="rId5" imgW="685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649538"/>
                        <a:ext cx="11223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1386" name="Text Box 10">
            <a:extLst>
              <a:ext uri="{FF2B5EF4-FFF2-40B4-BE49-F238E27FC236}">
                <a16:creationId xmlns:a16="http://schemas.microsoft.com/office/drawing/2014/main" id="{60BDF333-8E95-4638-A56F-278C626E2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68675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it follows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021387" name="Text Box 11">
            <a:extLst>
              <a:ext uri="{FF2B5EF4-FFF2-40B4-BE49-F238E27FC236}">
                <a16:creationId xmlns:a16="http://schemas.microsoft.com/office/drawing/2014/main" id="{CA74AAB2-6BF8-4372-AAD2-DE4BEAAB2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44938"/>
            <a:ext cx="66008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then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because any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also a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A3322A62-B8AD-4FFB-ABE2-1CF4EB29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2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1379" grpId="0" animBg="1" autoUpdateAnimBg="0"/>
      <p:bldP spid="2021380" grpId="0" build="p" autoUpdateAnimBg="0"/>
      <p:bldP spid="2021381" grpId="0" build="p" autoUpdateAnimBg="0"/>
      <p:bldP spid="2021383" grpId="0" build="p" autoUpdateAnimBg="0"/>
      <p:bldP spid="2021384" grpId="0" build="p" autoUpdateAnimBg="0"/>
      <p:bldP spid="2021386" grpId="0" build="p" autoUpdateAnimBg="0"/>
      <p:bldP spid="2021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FA3FFE5-D42F-42FE-99CC-3EDE0CED3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2F42CF-324B-4B8E-9920-84DE086CE9B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3427" name="AutoShape 3">
            <a:extLst>
              <a:ext uri="{FF2B5EF4-FFF2-40B4-BE49-F238E27FC236}">
                <a16:creationId xmlns:a16="http://schemas.microsoft.com/office/drawing/2014/main" id="{75FFA269-6393-4010-B238-EC78D48E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785813"/>
            <a:ext cx="80772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=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then any path of 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&gt; 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must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contain a cycle. </a:t>
            </a:r>
          </a:p>
        </p:txBody>
      </p:sp>
      <p:sp>
        <p:nvSpPr>
          <p:cNvPr id="2023428" name="AutoShape 4">
            <a:extLst>
              <a:ext uri="{FF2B5EF4-FFF2-40B4-BE49-F238E27FC236}">
                <a16:creationId xmlns:a16="http://schemas.microsoft.com/office/drawing/2014/main" id="{63CD0421-A3D1-48BD-9BB4-89094788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071688"/>
            <a:ext cx="7924800" cy="3124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23429" name="Text Box 5">
            <a:extLst>
              <a:ext uri="{FF2B5EF4-FFF2-40B4-BE49-F238E27FC236}">
                <a16:creationId xmlns:a16="http://schemas.microsoft.com/office/drawing/2014/main" id="{7CB07BDB-7971-405B-904A-821644FC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89238"/>
            <a:ext cx="7315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we write down a list of more than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vertices representing a path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some vertex must appear at least twice in the list (by the Pigeonhole Principle).</a:t>
            </a:r>
          </a:p>
        </p:txBody>
      </p:sp>
      <p:graphicFrame>
        <p:nvGraphicFramePr>
          <p:cNvPr id="2023430" name="Object 6">
            <a:extLst>
              <a:ext uri="{FF2B5EF4-FFF2-40B4-BE49-F238E27FC236}">
                <a16:creationId xmlns:a16="http://schemas.microsoft.com/office/drawing/2014/main" id="{74CD0376-2C12-4F1C-8EFE-0B21EDD57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05300"/>
          <a:ext cx="746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r:id="rId5" imgW="5143500" imgH="241300" progId="Equation.3">
                  <p:embed/>
                </p:oleObj>
              </mc:Choice>
              <mc:Fallback>
                <p:oleObj r:id="rId5" imgW="5143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746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3431" name="Oval 7">
            <a:extLst>
              <a:ext uri="{FF2B5EF4-FFF2-40B4-BE49-F238E27FC236}">
                <a16:creationId xmlns:a16="http://schemas.microsoft.com/office/drawing/2014/main" id="{375967C1-6C8B-4E24-BBA1-8E1E421E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23432" name="Oval 8">
            <a:extLst>
              <a:ext uri="{FF2B5EF4-FFF2-40B4-BE49-F238E27FC236}">
                <a16:creationId xmlns:a16="http://schemas.microsoft.com/office/drawing/2014/main" id="{C0DDB46F-7BFD-49E4-9DCF-8E0D4496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A96BE16-CB19-45EB-8647-C21AE182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2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2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2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2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3427" grpId="0" animBg="1" autoUpdateAnimBg="0"/>
      <p:bldP spid="2023428" grpId="0" animBg="1" autoUpdateAnimBg="0"/>
      <p:bldP spid="2023429" grpId="0" build="p" autoUpdateAnimBg="0"/>
      <p:bldP spid="2023431" grpId="0" animBg="1"/>
      <p:bldP spid="2023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B2BB1A7D-22DD-4315-BA31-F41611884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D4CE23-0CF1-4AC2-A8DC-78E1A116B81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925E7DF-8B67-4A24-9034-7E5666A1ECC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25538"/>
            <a:ext cx="7924800" cy="685800"/>
            <a:chOff x="432" y="1824"/>
            <a:chExt cx="4992" cy="432"/>
          </a:xfrm>
        </p:grpSpPr>
        <p:sp>
          <p:nvSpPr>
            <p:cNvPr id="40969" name="AutoShape 8">
              <a:extLst>
                <a:ext uri="{FF2B5EF4-FFF2-40B4-BE49-F238E27FC236}">
                  <a16:creationId xmlns:a16="http://schemas.microsoft.com/office/drawing/2014/main" id="{76CC66F3-0452-42E9-82F8-242667507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24"/>
              <a:ext cx="4992" cy="43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【Corollary】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If                  , then  </a:t>
              </a:r>
            </a:p>
          </p:txBody>
        </p:sp>
        <p:graphicFrame>
          <p:nvGraphicFramePr>
            <p:cNvPr id="40970" name="Object 9">
              <a:extLst>
                <a:ext uri="{FF2B5EF4-FFF2-40B4-BE49-F238E27FC236}">
                  <a16:creationId xmlns:a16="http://schemas.microsoft.com/office/drawing/2014/main" id="{B8A6B6B6-63AE-4A6F-A139-7664CCDDD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872"/>
            <a:ext cx="62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6" r:id="rId4" imgW="469696" imgH="203112" progId="Equation.3">
                    <p:embed/>
                  </p:oleObj>
                </mc:Choice>
                <mc:Fallback>
                  <p:oleObj r:id="rId4" imgW="469696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72"/>
                          <a:ext cx="62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10">
              <a:extLst>
                <a:ext uri="{FF2B5EF4-FFF2-40B4-BE49-F238E27FC236}">
                  <a16:creationId xmlns:a16="http://schemas.microsoft.com/office/drawing/2014/main" id="{0E518EF6-B1D5-4A5F-BC0D-D8227BC74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1869"/>
            <a:ext cx="201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7" name="Equation" r:id="rId6" imgW="1778000" imgH="228600" progId="Equation.3">
                    <p:embed/>
                  </p:oleObj>
                </mc:Choice>
                <mc:Fallback>
                  <p:oleObj name="Equation" r:id="rId6" imgW="17780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1869"/>
                          <a:ext cx="201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E3FBC115-0939-4F24-8242-89E12B611DD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349500"/>
            <a:ext cx="8001000" cy="1905000"/>
            <a:chOff x="480" y="2784"/>
            <a:chExt cx="5040" cy="1200"/>
          </a:xfrm>
        </p:grpSpPr>
        <p:sp>
          <p:nvSpPr>
            <p:cNvPr id="40966" name="AutoShape 12">
              <a:extLst>
                <a:ext uri="{FF2B5EF4-FFF2-40B4-BE49-F238E27FC236}">
                  <a16:creationId xmlns:a16="http://schemas.microsoft.com/office/drawing/2014/main" id="{FD5A2D9C-D036-48F5-9999-416558131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784"/>
              <a:ext cx="5040" cy="1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【Corollary】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Let           be the zero-one matrix of the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relation R on a set with n elements. The zero-one matrix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of the transitive closure  is </a:t>
              </a:r>
            </a:p>
          </p:txBody>
        </p:sp>
        <p:graphicFrame>
          <p:nvGraphicFramePr>
            <p:cNvPr id="40967" name="Object 13">
              <a:extLst>
                <a:ext uri="{FF2B5EF4-FFF2-40B4-BE49-F238E27FC236}">
                  <a16:creationId xmlns:a16="http://schemas.microsoft.com/office/drawing/2014/main" id="{CED5BBE7-293F-4C66-A67E-8EB6C98994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8" y="2880"/>
            <a:ext cx="2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8" r:id="rId8" imgW="266816" imgH="215994" progId="Equation.3">
                    <p:embed/>
                  </p:oleObj>
                </mc:Choice>
                <mc:Fallback>
                  <p:oleObj r:id="rId8" imgW="266816" imgH="21599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2880"/>
                          <a:ext cx="27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14">
              <a:extLst>
                <a:ext uri="{FF2B5EF4-FFF2-40B4-BE49-F238E27FC236}">
                  <a16:creationId xmlns:a16="http://schemas.microsoft.com/office/drawing/2014/main" id="{DC86093D-0DA6-4611-82AA-E5EA7459C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600"/>
            <a:ext cx="201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9" r:id="rId10" imgW="1879600" imgH="254000" progId="Equation.3">
                    <p:embed/>
                  </p:oleObj>
                </mc:Choice>
                <mc:Fallback>
                  <p:oleObj r:id="rId10" imgW="1879600" imgH="254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600"/>
                          <a:ext cx="201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2">
            <a:extLst>
              <a:ext uri="{FF2B5EF4-FFF2-40B4-BE49-F238E27FC236}">
                <a16:creationId xmlns:a16="http://schemas.microsoft.com/office/drawing/2014/main" id="{2C310F80-E26A-4016-9A09-ECD3ACBF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701D1EBD-BA93-4EAD-B52C-AA4DAF1EC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D9937C-F7A8-4073-9C94-78441D81114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0658" name="Text Box 2">
            <a:extLst>
              <a:ext uri="{FF2B5EF4-FFF2-40B4-BE49-F238E27FC236}">
                <a16:creationId xmlns:a16="http://schemas.microsoft.com/office/drawing/2014/main" id="{8D414274-C14C-482B-B9E7-9EE510AA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715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9.4   Closures of Relations</a:t>
            </a:r>
          </a:p>
        </p:txBody>
      </p:sp>
      <p:sp>
        <p:nvSpPr>
          <p:cNvPr id="1990659" name="Text Box 3">
            <a:extLst>
              <a:ext uri="{FF2B5EF4-FFF2-40B4-BE49-F238E27FC236}">
                <a16:creationId xmlns:a16="http://schemas.microsoft.com/office/drawing/2014/main" id="{77B118CB-C3AE-47E2-B30B-F75912E3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071563"/>
            <a:ext cx="5562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 Closure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 Closure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Closure</a:t>
            </a:r>
          </a:p>
        </p:txBody>
      </p:sp>
      <p:sp>
        <p:nvSpPr>
          <p:cNvPr id="1990660" name="Text Box 4">
            <a:extLst>
              <a:ext uri="{FF2B5EF4-FFF2-40B4-BE49-F238E27FC236}">
                <a16:creationId xmlns:a16="http://schemas.microsoft.com/office/drawing/2014/main" id="{051F23FB-64F3-42CB-89C2-D8AFDAE1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643188"/>
            <a:ext cx="8153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Definition】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 of a relation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with respect to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with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such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subset of every relation with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90661" name="AutoShape 5">
            <a:extLst>
              <a:ext uri="{FF2B5EF4-FFF2-40B4-BE49-F238E27FC236}">
                <a16:creationId xmlns:a16="http://schemas.microsoft.com/office/drawing/2014/main" id="{850AD85C-CA49-4A92-A6AD-35F49D5B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572000"/>
            <a:ext cx="4330700" cy="949325"/>
          </a:xfrm>
          <a:prstGeom prst="cloudCallout">
            <a:avLst>
              <a:gd name="adj1" fmla="val -14111"/>
              <a:gd name="adj2" fmla="val -205019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The smallest relation with property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containing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90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9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58" grpId="0" autoUpdateAnimBg="0"/>
      <p:bldP spid="1990659" grpId="0" build="p" autoUpdateAnimBg="0"/>
      <p:bldP spid="1990660" grpId="0" autoUpdateAnimBg="0"/>
      <p:bldP spid="199066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B5029872-F3B4-4BDF-901D-2EA872A25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27B5A8-0352-4EE4-8135-3ED63E39069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23" name="Text Box 3">
            <a:extLst>
              <a:ext uri="{FF2B5EF4-FFF2-40B4-BE49-F238E27FC236}">
                <a16:creationId xmlns:a16="http://schemas.microsoft.com/office/drawing/2014/main" id="{0F6BDCB0-3FEE-49FB-8160-C9DBEB70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 Procedure for computing </a:t>
            </a:r>
            <a:r>
              <a:rPr kumimoji="1" lang="en-US" altLang="zh-CN" i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CDF3AA9-A5FE-4F4F-A0CD-C365A13E73F9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1285875"/>
            <a:ext cx="5791200" cy="3500438"/>
            <a:chOff x="960" y="912"/>
            <a:chExt cx="3648" cy="2352"/>
          </a:xfrm>
        </p:grpSpPr>
        <p:sp>
          <p:nvSpPr>
            <p:cNvPr id="43019" name="AutoShape 5">
              <a:extLst>
                <a:ext uri="{FF2B5EF4-FFF2-40B4-BE49-F238E27FC236}">
                  <a16:creationId xmlns:a16="http://schemas.microsoft.com/office/drawing/2014/main" id="{8D5664F7-4177-4E34-AC0F-21346260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3648" cy="2352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 2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begin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end {B is the zero-one matrix for t(R)}</a:t>
              </a: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20" name="Object 6">
              <a:extLst>
                <a:ext uri="{FF2B5EF4-FFF2-40B4-BE49-F238E27FC236}">
                  <a16:creationId xmlns:a16="http://schemas.microsoft.com/office/drawing/2014/main" id="{B9D4A827-261D-4AA4-A001-7177D170F4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6" y="1071"/>
            <a:ext cx="65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公式" r:id="rId5" imgW="520474" imgH="330057" progId="Equation.3">
                    <p:embed/>
                  </p:oleObj>
                </mc:Choice>
                <mc:Fallback>
                  <p:oleObj name="公式" r:id="rId5" imgW="520474" imgH="3300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071"/>
                          <a:ext cx="65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1" name="Object 7">
              <a:extLst>
                <a:ext uri="{FF2B5EF4-FFF2-40B4-BE49-F238E27FC236}">
                  <a16:creationId xmlns:a16="http://schemas.microsoft.com/office/drawing/2014/main" id="{089CBF28-9CD6-4994-9230-9F1EF831D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76"/>
            <a:ext cx="959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7" name="Equation" r:id="rId7" imgW="748975" imgH="406224" progId="Equation.3">
                    <p:embed/>
                  </p:oleObj>
                </mc:Choice>
                <mc:Fallback>
                  <p:oleObj name="Equation" r:id="rId7" imgW="748975" imgH="4062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76"/>
                          <a:ext cx="959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9E6C725-A6EA-482F-AA55-D32BE0598A0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620713"/>
            <a:ext cx="3243263" cy="720725"/>
            <a:chOff x="3470" y="391"/>
            <a:chExt cx="2043" cy="454"/>
          </a:xfrm>
        </p:grpSpPr>
        <p:sp>
          <p:nvSpPr>
            <p:cNvPr id="43017" name="AutoShape 9">
              <a:extLst>
                <a:ext uri="{FF2B5EF4-FFF2-40B4-BE49-F238E27FC236}">
                  <a16:creationId xmlns:a16="http://schemas.microsoft.com/office/drawing/2014/main" id="{EB86749D-5696-4258-ABD1-6689279D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91"/>
              <a:ext cx="2040" cy="454"/>
            </a:xfrm>
            <a:prstGeom prst="wedgeRoundRectCallout">
              <a:avLst>
                <a:gd name="adj1" fmla="val -65588"/>
                <a:gd name="adj2" fmla="val -1607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18" name="Object 10">
              <a:extLst>
                <a:ext uri="{FF2B5EF4-FFF2-40B4-BE49-F238E27FC236}">
                  <a16:creationId xmlns:a16="http://schemas.microsoft.com/office/drawing/2014/main" id="{F96CF2BF-1A07-4A0C-A5E6-F4132B2D0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482"/>
            <a:ext cx="201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r:id="rId9" imgW="1879600" imgH="254000" progId="Equation.3">
                    <p:embed/>
                  </p:oleObj>
                </mc:Choice>
                <mc:Fallback>
                  <p:oleObj r:id="rId9" imgW="18796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482"/>
                          <a:ext cx="201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27531" name="Text Box 11">
            <a:extLst>
              <a:ext uri="{FF2B5EF4-FFF2-40B4-BE49-F238E27FC236}">
                <a16:creationId xmlns:a16="http://schemas.microsoft.com/office/drawing/2014/main" id="{4684C44A-384D-47CF-9F79-5BDB579FA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1435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complexity of algorithm: </a:t>
            </a:r>
          </a:p>
        </p:txBody>
      </p:sp>
      <p:graphicFrame>
        <p:nvGraphicFramePr>
          <p:cNvPr id="2027532" name="Object 12">
            <a:extLst>
              <a:ext uri="{FF2B5EF4-FFF2-40B4-BE49-F238E27FC236}">
                <a16:creationId xmlns:a16="http://schemas.microsoft.com/office/drawing/2014/main" id="{A629DCD7-B06D-4C62-B87A-BDF2C1D00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643563"/>
          <a:ext cx="6096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r:id="rId11" imgW="2933700" imgH="228600" progId="Equation.3">
                  <p:embed/>
                </p:oleObj>
              </mc:Choice>
              <mc:Fallback>
                <p:oleObj r:id="rId11" imgW="2933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643563"/>
                        <a:ext cx="6096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2627F2D2-F63E-4045-B7E2-408677CE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2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2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2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23" grpId="0" build="p" bldLvl="3" autoUpdateAnimBg="0" advAuto="0"/>
      <p:bldP spid="2027531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E13992C7-A025-40A4-A1F9-2E27E86A3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EDE323B-FCC0-44BC-8860-B46139DBEB9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03" name="Text Box 3">
            <a:extLst>
              <a:ext uri="{FF2B5EF4-FFF2-40B4-BE49-F238E27FC236}">
                <a16:creationId xmlns:a16="http://schemas.microsoft.com/office/drawing/2014/main" id="{0AB813E9-E09F-4F45-9206-4289FC7B5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Warshall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Algorithm</a:t>
            </a:r>
            <a:r>
              <a:rPr kumimoji="1" lang="en-US" altLang="zh-CN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48004" name="Text Box 4">
            <a:extLst>
              <a:ext uri="{FF2B5EF4-FFF2-40B4-BE49-F238E27FC236}">
                <a16:creationId xmlns:a16="http://schemas.microsoft.com/office/drawing/2014/main" id="{8A0D7CFE-EC2A-4313-8C61-9BC8D6BB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928688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interior vertices of a path:</a:t>
            </a:r>
          </a:p>
        </p:txBody>
      </p:sp>
      <p:graphicFrame>
        <p:nvGraphicFramePr>
          <p:cNvPr id="2048005" name="Object 5">
            <a:extLst>
              <a:ext uri="{FF2B5EF4-FFF2-40B4-BE49-F238E27FC236}">
                <a16:creationId xmlns:a16="http://schemas.microsoft.com/office/drawing/2014/main" id="{2858F8A2-AB6B-4E16-B8CF-EE9FDABBF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571625"/>
          <a:ext cx="3657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r:id="rId5" imgW="1778000" imgH="228600" progId="Equation.3">
                  <p:embed/>
                </p:oleObj>
              </mc:Choice>
              <mc:Fallback>
                <p:oleObj r:id="rId5" imgW="1778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571625"/>
                        <a:ext cx="3657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06" name="Text Box 6">
            <a:extLst>
              <a:ext uri="{FF2B5EF4-FFF2-40B4-BE49-F238E27FC236}">
                <a16:creationId xmlns:a16="http://schemas.microsoft.com/office/drawing/2014/main" id="{5987DF38-942B-4292-A8A3-A87C7F46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43125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Warshall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algorithm is based on the construction of a sequence of zero-one matrices, such as </a:t>
            </a:r>
          </a:p>
        </p:txBody>
      </p:sp>
      <p:graphicFrame>
        <p:nvGraphicFramePr>
          <p:cNvPr id="2048007" name="Object 7">
            <a:extLst>
              <a:ext uri="{FF2B5EF4-FFF2-40B4-BE49-F238E27FC236}">
                <a16:creationId xmlns:a16="http://schemas.microsoft.com/office/drawing/2014/main" id="{F9EBB5C6-76B8-4ACE-8327-A8E264D04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3000375"/>
          <a:ext cx="2819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r:id="rId7" imgW="1447800" imgH="228600" progId="Equation.3">
                  <p:embed/>
                </p:oleObj>
              </mc:Choice>
              <mc:Fallback>
                <p:oleObj r:id="rId7" imgW="1447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000375"/>
                        <a:ext cx="2819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08" name="Object 8">
            <a:extLst>
              <a:ext uri="{FF2B5EF4-FFF2-40B4-BE49-F238E27FC236}">
                <a16:creationId xmlns:a16="http://schemas.microsoft.com/office/drawing/2014/main" id="{EF1BF454-F5FC-4FCE-BA58-A63D74BE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3914775"/>
          <a:ext cx="78676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公式" r:id="rId9" imgW="5194300" imgH="914400" progId="Equation.3">
                  <p:embed/>
                </p:oleObj>
              </mc:Choice>
              <mc:Fallback>
                <p:oleObj name="公式" r:id="rId9" imgW="51943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914775"/>
                        <a:ext cx="78676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09" name="Object 9">
            <a:extLst>
              <a:ext uri="{FF2B5EF4-FFF2-40B4-BE49-F238E27FC236}">
                <a16:creationId xmlns:a16="http://schemas.microsoft.com/office/drawing/2014/main" id="{95EE867A-1449-4441-86D1-56E81BE3C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286125"/>
          <a:ext cx="1138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公式" r:id="rId11" imgW="583947" imgH="228501" progId="Equation.3">
                  <p:embed/>
                </p:oleObj>
              </mc:Choice>
              <mc:Fallback>
                <p:oleObj name="公式" r:id="rId11" imgW="583947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11382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10" name="Object 10">
            <a:extLst>
              <a:ext uri="{FF2B5EF4-FFF2-40B4-BE49-F238E27FC236}">
                <a16:creationId xmlns:a16="http://schemas.microsoft.com/office/drawing/2014/main" id="{94C11B54-06BA-4673-AB9C-783709C9F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572125"/>
          <a:ext cx="13350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公式" r:id="rId13" imgW="685800" imgH="241300" progId="Equation.3">
                  <p:embed/>
                </p:oleObj>
              </mc:Choice>
              <mc:Fallback>
                <p:oleObj name="公式" r:id="rId13" imgW="6858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572125"/>
                        <a:ext cx="13350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>
            <a:extLst>
              <a:ext uri="{FF2B5EF4-FFF2-40B4-BE49-F238E27FC236}">
                <a16:creationId xmlns:a16="http://schemas.microsoft.com/office/drawing/2014/main" id="{85DD4F15-8D8A-465F-9653-1D5F393D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4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4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4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build="p" bldLvl="3" autoUpdateAnimBg="0" advAuto="0"/>
      <p:bldP spid="2048004" grpId="0" build="p" bldLvl="3" autoUpdateAnimBg="0"/>
      <p:bldP spid="2048006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0C8D7A8A-F47D-46F7-98DA-5D05FE2CA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1F9DB4-8061-490B-85DE-49099A44B94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051" name="Object 3">
            <a:extLst>
              <a:ext uri="{FF2B5EF4-FFF2-40B4-BE49-F238E27FC236}">
                <a16:creationId xmlns:a16="http://schemas.microsoft.com/office/drawing/2014/main" id="{7E645E19-F3D4-4F62-9940-FDA3083B1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685800"/>
          <a:ext cx="40941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5" imgW="2057400" imgH="266700" progId="Equation.3">
                  <p:embed/>
                </p:oleObj>
              </mc:Choice>
              <mc:Fallback>
                <p:oleObj name="Equation" r:id="rId5" imgW="20574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685800"/>
                        <a:ext cx="40941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52" name="Text Box 4">
            <a:extLst>
              <a:ext uri="{FF2B5EF4-FFF2-40B4-BE49-F238E27FC236}">
                <a16:creationId xmlns:a16="http://schemas.microsoft.com/office/drawing/2014/main" id="{DA1237BE-5255-4A2A-928C-1AD55387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Case 1 </a:t>
            </a:r>
          </a:p>
        </p:txBody>
      </p:sp>
      <p:sp>
        <p:nvSpPr>
          <p:cNvPr id="2050053" name="Text Box 5">
            <a:extLst>
              <a:ext uri="{FF2B5EF4-FFF2-40B4-BE49-F238E27FC236}">
                <a16:creationId xmlns:a16="http://schemas.microsoft.com/office/drawing/2014/main" id="{827237B3-31CC-414F-9565-5C42ED0D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Case 2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86A6A9D-1003-468C-B78E-60E0B2E591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981200"/>
            <a:ext cx="3962400" cy="738188"/>
            <a:chOff x="1584" y="1263"/>
            <a:chExt cx="2496" cy="465"/>
          </a:xfrm>
        </p:grpSpPr>
        <p:sp>
          <p:nvSpPr>
            <p:cNvPr id="47129" name="Line 7">
              <a:extLst>
                <a:ext uri="{FF2B5EF4-FFF2-40B4-BE49-F238E27FC236}">
                  <a16:creationId xmlns:a16="http://schemas.microsoft.com/office/drawing/2014/main" id="{47F5844B-B6D8-4B32-9A47-DED773C93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8">
              <a:extLst>
                <a:ext uri="{FF2B5EF4-FFF2-40B4-BE49-F238E27FC236}">
                  <a16:creationId xmlns:a16="http://schemas.microsoft.com/office/drawing/2014/main" id="{D1F14D0D-A78A-4E6F-81F6-EBA412BE0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9">
              <a:extLst>
                <a:ext uri="{FF2B5EF4-FFF2-40B4-BE49-F238E27FC236}">
                  <a16:creationId xmlns:a16="http://schemas.microsoft.com/office/drawing/2014/main" id="{C96112D4-DFC8-4989-91E5-9735999D9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0">
              <a:extLst>
                <a:ext uri="{FF2B5EF4-FFF2-40B4-BE49-F238E27FC236}">
                  <a16:creationId xmlns:a16="http://schemas.microsoft.com/office/drawing/2014/main" id="{1DECBF97-A01D-4902-BE59-30AE284B3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278"/>
              <a:ext cx="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1">
              <a:extLst>
                <a:ext uri="{FF2B5EF4-FFF2-40B4-BE49-F238E27FC236}">
                  <a16:creationId xmlns:a16="http://schemas.microsoft.com/office/drawing/2014/main" id="{F30B98CA-CB0F-41AB-9EA1-F2D56A553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2">
              <a:extLst>
                <a:ext uri="{FF2B5EF4-FFF2-40B4-BE49-F238E27FC236}">
                  <a16:creationId xmlns:a16="http://schemas.microsoft.com/office/drawing/2014/main" id="{4FE2517B-C773-4662-A7FB-2F42CAE8D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Text Box 13">
              <a:extLst>
                <a:ext uri="{FF2B5EF4-FFF2-40B4-BE49-F238E27FC236}">
                  <a16:creationId xmlns:a16="http://schemas.microsoft.com/office/drawing/2014/main" id="{B49EA5DF-5685-42A0-AD5C-B0D11490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68"/>
              <a:ext cx="30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Text Box 14">
              <a:extLst>
                <a:ext uri="{FF2B5EF4-FFF2-40B4-BE49-F238E27FC236}">
                  <a16:creationId xmlns:a16="http://schemas.microsoft.com/office/drawing/2014/main" id="{D0271B15-77A0-4969-8CBE-1E77CF1AF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1323"/>
              <a:ext cx="30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50063" name="Object 15">
            <a:extLst>
              <a:ext uri="{FF2B5EF4-FFF2-40B4-BE49-F238E27FC236}">
                <a16:creationId xmlns:a16="http://schemas.microsoft.com/office/drawing/2014/main" id="{1E8C525B-1517-450D-8217-8F545ECC5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8" y="1828800"/>
          <a:ext cx="24431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公式" r:id="rId7" imgW="1079500" imgH="457200" progId="Equation.3">
                  <p:embed/>
                </p:oleObj>
              </mc:Choice>
              <mc:Fallback>
                <p:oleObj name="公式" r:id="rId7" imgW="1079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1828800"/>
                        <a:ext cx="24431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B1C3C7EA-29A0-452C-9CF9-F55675122C0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124200"/>
            <a:ext cx="2438400" cy="2085975"/>
            <a:chOff x="1776" y="1968"/>
            <a:chExt cx="1536" cy="1314"/>
          </a:xfrm>
        </p:grpSpPr>
        <p:sp>
          <p:nvSpPr>
            <p:cNvPr id="47118" name="Line 17">
              <a:extLst>
                <a:ext uri="{FF2B5EF4-FFF2-40B4-BE49-F238E27FC236}">
                  <a16:creationId xmlns:a16="http://schemas.microsoft.com/office/drawing/2014/main" id="{712A8FF2-6AF3-455F-9D7B-F7AA8F756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754"/>
              <a:ext cx="240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8">
              <a:extLst>
                <a:ext uri="{FF2B5EF4-FFF2-40B4-BE49-F238E27FC236}">
                  <a16:creationId xmlns:a16="http://schemas.microsoft.com/office/drawing/2014/main" id="{0484E6CD-3E07-4D1E-8B63-FBA9062DA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2610"/>
              <a:ext cx="171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9">
              <a:extLst>
                <a:ext uri="{FF2B5EF4-FFF2-40B4-BE49-F238E27FC236}">
                  <a16:creationId xmlns:a16="http://schemas.microsoft.com/office/drawing/2014/main" id="{3DD56149-5E1A-43D6-9B06-03B85D570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418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20">
              <a:extLst>
                <a:ext uri="{FF2B5EF4-FFF2-40B4-BE49-F238E27FC236}">
                  <a16:creationId xmlns:a16="http://schemas.microsoft.com/office/drawing/2014/main" id="{21EB8CBC-AC06-40F6-8150-E25F4F883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4" y="2200"/>
              <a:ext cx="180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21">
              <a:extLst>
                <a:ext uri="{FF2B5EF4-FFF2-40B4-BE49-F238E27FC236}">
                  <a16:creationId xmlns:a16="http://schemas.microsoft.com/office/drawing/2014/main" id="{E141186D-1986-4E7C-B57A-8E9256C7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0" y="2200"/>
              <a:ext cx="13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22">
              <a:extLst>
                <a:ext uri="{FF2B5EF4-FFF2-40B4-BE49-F238E27FC236}">
                  <a16:creationId xmlns:a16="http://schemas.microsoft.com/office/drawing/2014/main" id="{24132392-6AA8-4544-B928-9DA47FAED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88"/>
              <a:ext cx="96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23">
              <a:extLst>
                <a:ext uri="{FF2B5EF4-FFF2-40B4-BE49-F238E27FC236}">
                  <a16:creationId xmlns:a16="http://schemas.microsoft.com/office/drawing/2014/main" id="{BD126432-7929-4259-8766-92CD06E7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84"/>
              <a:ext cx="9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24">
              <a:extLst>
                <a:ext uri="{FF2B5EF4-FFF2-40B4-BE49-F238E27FC236}">
                  <a16:creationId xmlns:a16="http://schemas.microsoft.com/office/drawing/2014/main" id="{E4E6BFFE-0ED4-46C4-8D8E-50D0B3E4B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05"/>
              <a:ext cx="192" cy="2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Text Box 25">
              <a:extLst>
                <a:ext uri="{FF2B5EF4-FFF2-40B4-BE49-F238E27FC236}">
                  <a16:creationId xmlns:a16="http://schemas.microsoft.com/office/drawing/2014/main" id="{F8BFF10C-D880-4B76-B78C-3D6B75F34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3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7" name="Text Box 26">
              <a:extLst>
                <a:ext uri="{FF2B5EF4-FFF2-40B4-BE49-F238E27FC236}">
                  <a16:creationId xmlns:a16="http://schemas.microsoft.com/office/drawing/2014/main" id="{718ABF3A-B431-4E57-998C-49BAD0ECD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9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Text Box 27">
              <a:extLst>
                <a:ext uri="{FF2B5EF4-FFF2-40B4-BE49-F238E27FC236}">
                  <a16:creationId xmlns:a16="http://schemas.microsoft.com/office/drawing/2014/main" id="{5D58682C-819C-4120-AC71-6F59DEED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68"/>
              <a:ext cx="33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14762398-F579-4BB7-94BA-22B7765094E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67200"/>
            <a:ext cx="2057400" cy="1692275"/>
            <a:chOff x="1968" y="2688"/>
            <a:chExt cx="1296" cy="1066"/>
          </a:xfrm>
        </p:grpSpPr>
        <p:graphicFrame>
          <p:nvGraphicFramePr>
            <p:cNvPr id="47115" name="Object 29">
              <a:extLst>
                <a:ext uri="{FF2B5EF4-FFF2-40B4-BE49-F238E27FC236}">
                  <a16:creationId xmlns:a16="http://schemas.microsoft.com/office/drawing/2014/main" id="{C9D12F6D-E3E9-480D-B5E0-5DD73B483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360"/>
            <a:ext cx="129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2" name="公式" r:id="rId9" imgW="1409088" imgH="431613" progId="Equation.3">
                    <p:embed/>
                  </p:oleObj>
                </mc:Choice>
                <mc:Fallback>
                  <p:oleObj name="公式" r:id="rId9" imgW="1409088" imgH="43161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0"/>
                          <a:ext cx="129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6" name="Line 30">
              <a:extLst>
                <a:ext uri="{FF2B5EF4-FFF2-40B4-BE49-F238E27FC236}">
                  <a16:creationId xmlns:a16="http://schemas.microsoft.com/office/drawing/2014/main" id="{69FC991D-551D-46EB-9F21-C6FBEBD6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88"/>
              <a:ext cx="19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31">
              <a:extLst>
                <a:ext uri="{FF2B5EF4-FFF2-40B4-BE49-F238E27FC236}">
                  <a16:creationId xmlns:a16="http://schemas.microsoft.com/office/drawing/2014/main" id="{86AE7289-08A5-4801-AC43-E56AFDAAF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36"/>
              <a:ext cx="1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Text Box 2">
            <a:extLst>
              <a:ext uri="{FF2B5EF4-FFF2-40B4-BE49-F238E27FC236}">
                <a16:creationId xmlns:a16="http://schemas.microsoft.com/office/drawing/2014/main" id="{273DC855-B8EC-4454-99C9-9DD6F23F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2" grpId="0" build="p" bldLvl="3" autoUpdateAnimBg="0"/>
      <p:bldP spid="2050053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BAEBD4A4-81E3-45FF-AAF0-F7E2A6A92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DEAC38-48AB-4E81-8D13-172C3E539CA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99" name="Text Box 3">
            <a:extLst>
              <a:ext uri="{FF2B5EF4-FFF2-40B4-BE49-F238E27FC236}">
                <a16:creationId xmlns:a16="http://schemas.microsoft.com/office/drawing/2014/main" id="{A04C23D9-2334-4143-89F3-5A153616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0006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Warshall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Algorithm</a:t>
            </a:r>
          </a:p>
        </p:txBody>
      </p:sp>
      <p:sp>
        <p:nvSpPr>
          <p:cNvPr id="2052100" name="Text Box 4">
            <a:extLst>
              <a:ext uri="{FF2B5EF4-FFF2-40B4-BE49-F238E27FC236}">
                <a16:creationId xmlns:a16="http://schemas.microsoft.com/office/drawing/2014/main" id="{AC534592-EBD3-4D0F-974A-0D74F5ED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5781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complexity of algorithm: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9779AC9-00D1-4B11-BCB0-3E609AD512D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000125"/>
            <a:ext cx="6400800" cy="3962400"/>
            <a:chOff x="720" y="768"/>
            <a:chExt cx="4032" cy="2496"/>
          </a:xfrm>
        </p:grpSpPr>
        <p:sp>
          <p:nvSpPr>
            <p:cNvPr id="49162" name="AutoShape 6">
              <a:extLst>
                <a:ext uri="{FF2B5EF4-FFF2-40B4-BE49-F238E27FC236}">
                  <a16:creationId xmlns:a16="http://schemas.microsoft.com/office/drawing/2014/main" id="{DA3486B2-66C2-421D-92C5-DD70FC30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768"/>
              <a:ext cx="4032" cy="249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k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:=1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begin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	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:=1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	begin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		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:=1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end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end{                 is          }  </a:t>
              </a:r>
            </a:p>
          </p:txBody>
        </p:sp>
        <p:graphicFrame>
          <p:nvGraphicFramePr>
            <p:cNvPr id="49163" name="Object 7">
              <a:extLst>
                <a:ext uri="{FF2B5EF4-FFF2-40B4-BE49-F238E27FC236}">
                  <a16:creationId xmlns:a16="http://schemas.microsoft.com/office/drawing/2014/main" id="{DD695F9A-02C8-4E26-B0D3-A201056F0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2" y="816"/>
            <a:ext cx="132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" name="公式" r:id="rId5" imgW="1143000" imgH="241300" progId="Equation.3">
                    <p:embed/>
                  </p:oleObj>
                </mc:Choice>
                <mc:Fallback>
                  <p:oleObj name="公式" r:id="rId5" imgW="11430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816"/>
                          <a:ext cx="132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8">
              <a:extLst>
                <a:ext uri="{FF2B5EF4-FFF2-40B4-BE49-F238E27FC236}">
                  <a16:creationId xmlns:a16="http://schemas.microsoft.com/office/drawing/2014/main" id="{6FA470C5-B5C4-4E96-BC8D-9924D0CAB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5" y="2163"/>
            <a:ext cx="19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" r:id="rId7" imgW="1397000" imgH="241300" progId="Equation.3">
                    <p:embed/>
                  </p:oleObj>
                </mc:Choice>
                <mc:Fallback>
                  <p:oleObj r:id="rId7" imgW="13970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163"/>
                          <a:ext cx="19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2105" name="Object 9">
            <a:extLst>
              <a:ext uri="{FF2B5EF4-FFF2-40B4-BE49-F238E27FC236}">
                <a16:creationId xmlns:a16="http://schemas.microsoft.com/office/drawing/2014/main" id="{BEA4C3FD-B123-4770-A3FF-5D2CBE0C9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5357813"/>
          <a:ext cx="738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9" imgW="254000" imgH="203200" progId="Equation.3">
                  <p:embed/>
                </p:oleObj>
              </mc:Choice>
              <mc:Fallback>
                <p:oleObj r:id="rId9" imgW="254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357813"/>
                        <a:ext cx="738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5">
            <a:extLst>
              <a:ext uri="{FF2B5EF4-FFF2-40B4-BE49-F238E27FC236}">
                <a16:creationId xmlns:a16="http://schemas.microsoft.com/office/drawing/2014/main" id="{7DA8D36D-EA9A-4DC9-8A51-4E1371EE5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357688"/>
          <a:ext cx="117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公式" r:id="rId11" imgW="634725" imgH="241195" progId="Equation.3">
                  <p:embed/>
                </p:oleObj>
              </mc:Choice>
              <mc:Fallback>
                <p:oleObj name="公式" r:id="rId11" imgW="634725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357688"/>
                        <a:ext cx="1171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6">
            <a:extLst>
              <a:ext uri="{FF2B5EF4-FFF2-40B4-BE49-F238E27FC236}">
                <a16:creationId xmlns:a16="http://schemas.microsoft.com/office/drawing/2014/main" id="{A996EFD0-30DE-4790-816C-05F58D1C2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4357688"/>
          <a:ext cx="679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公式" r:id="rId13" imgW="368300" imgH="241300" progId="Equation.3">
                  <p:embed/>
                </p:oleObj>
              </mc:Choice>
              <mc:Fallback>
                <p:oleObj name="公式" r:id="rId13" imgW="368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357688"/>
                        <a:ext cx="6794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815F69B1-611A-4D77-87BA-36D7EC97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099" grpId="0" build="p" bldLvl="3" autoUpdateAnimBg="0" advAuto="0"/>
      <p:bldP spid="2052100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EEA92677-7FAA-466B-A3BB-A6843FFEB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0883F0-84F2-4CFB-9053-9EA0DE23A0D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44A9E5-0DF0-4C62-A90A-39661CA81A7A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63"/>
            <a:ext cx="8786813" cy="523875"/>
            <a:chOff x="192" y="480"/>
            <a:chExt cx="5397" cy="288"/>
          </a:xfrm>
        </p:grpSpPr>
        <p:sp>
          <p:nvSpPr>
            <p:cNvPr id="51225" name="Text Box 4">
              <a:extLst>
                <a:ext uri="{FF2B5EF4-FFF2-40B4-BE49-F238E27FC236}">
                  <a16:creationId xmlns:a16="http://schemas.microsoft.com/office/drawing/2014/main" id="{D6088F2F-D0A4-4E6A-B6E6-0BD8772DC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0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</a:t>
              </a:r>
            </a:p>
          </p:txBody>
        </p:sp>
        <p:graphicFrame>
          <p:nvGraphicFramePr>
            <p:cNvPr id="51226" name="Object 5">
              <a:extLst>
                <a:ext uri="{FF2B5EF4-FFF2-40B4-BE49-F238E27FC236}">
                  <a16:creationId xmlns:a16="http://schemas.microsoft.com/office/drawing/2014/main" id="{0AC47A46-2B41-4C95-9505-AEACE40A3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539"/>
            <a:ext cx="37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3" r:id="rId4" imgW="3505200" imgH="203200" progId="Equation.3">
                    <p:embed/>
                  </p:oleObj>
                </mc:Choice>
                <mc:Fallback>
                  <p:oleObj r:id="rId4" imgW="35052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539"/>
                          <a:ext cx="377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150" name="AutoShape 6">
            <a:extLst>
              <a:ext uri="{FF2B5EF4-FFF2-40B4-BE49-F238E27FC236}">
                <a16:creationId xmlns:a16="http://schemas.microsoft.com/office/drawing/2014/main" id="{BB58154A-E4E6-4816-A703-BDAD568B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000125"/>
            <a:ext cx="7696200" cy="4876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4151" name="Picture 7">
            <a:extLst>
              <a:ext uri="{FF2B5EF4-FFF2-40B4-BE49-F238E27FC236}">
                <a16:creationId xmlns:a16="http://schemas.microsoft.com/office/drawing/2014/main" id="{0351877B-7674-4E7D-ABEE-B8344F1E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1163"/>
            <a:ext cx="2133600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152" name="Line 8">
            <a:extLst>
              <a:ext uri="{FF2B5EF4-FFF2-40B4-BE49-F238E27FC236}">
                <a16:creationId xmlns:a16="http://schemas.microsoft.com/office/drawing/2014/main" id="{778723A9-639E-41AD-BA9F-23C4A116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7573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54" name="Object 10">
            <a:extLst>
              <a:ext uri="{FF2B5EF4-FFF2-40B4-BE49-F238E27FC236}">
                <a16:creationId xmlns:a16="http://schemas.microsoft.com/office/drawing/2014/main" id="{2BB47CC3-3635-464C-86A2-E2817B7BA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81163"/>
          <a:ext cx="19050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r:id="rId7" imgW="1270000" imgH="1143000" progId="Equation.3">
                  <p:embed/>
                </p:oleObj>
              </mc:Choice>
              <mc:Fallback>
                <p:oleObj r:id="rId7" imgW="127000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81163"/>
                        <a:ext cx="19050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55" name="Line 11">
            <a:extLst>
              <a:ext uri="{FF2B5EF4-FFF2-40B4-BE49-F238E27FC236}">
                <a16:creationId xmlns:a16="http://schemas.microsoft.com/office/drawing/2014/main" id="{572C1784-DE84-42D9-BE0E-C3A9CEE74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22860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56" name="Object 12">
            <a:extLst>
              <a:ext uri="{FF2B5EF4-FFF2-40B4-BE49-F238E27FC236}">
                <a16:creationId xmlns:a16="http://schemas.microsoft.com/office/drawing/2014/main" id="{CBAFBE92-E20E-44F0-A114-D90902F8A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685925"/>
          <a:ext cx="19050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r:id="rId9" imgW="1270000" imgH="1143000" progId="Equation.3">
                  <p:embed/>
                </p:oleObj>
              </mc:Choice>
              <mc:Fallback>
                <p:oleObj r:id="rId9" imgW="127000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85925"/>
                        <a:ext cx="19050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57" name="Line 13">
            <a:extLst>
              <a:ext uri="{FF2B5EF4-FFF2-40B4-BE49-F238E27FC236}">
                <a16:creationId xmlns:a16="http://schemas.microsoft.com/office/drawing/2014/main" id="{9C77E25F-78BD-45FC-95B7-225CC34B1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571625"/>
            <a:ext cx="23813" cy="1785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60" name="Oval 16">
            <a:extLst>
              <a:ext uri="{FF2B5EF4-FFF2-40B4-BE49-F238E27FC236}">
                <a16:creationId xmlns:a16="http://schemas.microsoft.com/office/drawing/2014/main" id="{0767B97D-1651-4635-B330-60936516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81163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54163" name="Oval 19">
            <a:extLst>
              <a:ext uri="{FF2B5EF4-FFF2-40B4-BE49-F238E27FC236}">
                <a16:creationId xmlns:a16="http://schemas.microsoft.com/office/drawing/2014/main" id="{702C5246-C177-46C8-ABE8-A68A4218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2643188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54164" name="Object 20">
            <a:extLst>
              <a:ext uri="{FF2B5EF4-FFF2-40B4-BE49-F238E27FC236}">
                <a16:creationId xmlns:a16="http://schemas.microsoft.com/office/drawing/2014/main" id="{896D33CE-586D-4961-8D8A-1CE782869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3738563"/>
          <a:ext cx="19050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r:id="rId11" imgW="1270000" imgH="1143000" progId="Equation.3">
                  <p:embed/>
                </p:oleObj>
              </mc:Choice>
              <mc:Fallback>
                <p:oleObj r:id="rId11" imgW="1270000" imgH="1143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738563"/>
                        <a:ext cx="190500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5" name="Line 21">
            <a:extLst>
              <a:ext uri="{FF2B5EF4-FFF2-40B4-BE49-F238E27FC236}">
                <a16:creationId xmlns:a16="http://schemas.microsoft.com/office/drawing/2014/main" id="{4DB4A558-8C24-44A1-A68E-8E821FC5F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714500"/>
            <a:ext cx="19050" cy="1643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66" name="Object 22">
            <a:extLst>
              <a:ext uri="{FF2B5EF4-FFF2-40B4-BE49-F238E27FC236}">
                <a16:creationId xmlns:a16="http://schemas.microsoft.com/office/drawing/2014/main" id="{7A6C3088-2FFE-489E-8ED6-437B3F572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3738563"/>
          <a:ext cx="1924050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r:id="rId13" imgW="1270000" imgH="1143000" progId="Equation.3">
                  <p:embed/>
                </p:oleObj>
              </mc:Choice>
              <mc:Fallback>
                <p:oleObj r:id="rId13" imgW="1270000" imgH="1143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738563"/>
                        <a:ext cx="1924050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7" name="Line 23">
            <a:extLst>
              <a:ext uri="{FF2B5EF4-FFF2-40B4-BE49-F238E27FC236}">
                <a16:creationId xmlns:a16="http://schemas.microsoft.com/office/drawing/2014/main" id="{D3BD0450-A7F7-4D95-9CBC-D801D3D52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147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73" name="Line 29">
            <a:extLst>
              <a:ext uri="{FF2B5EF4-FFF2-40B4-BE49-F238E27FC236}">
                <a16:creationId xmlns:a16="http://schemas.microsoft.com/office/drawing/2014/main" id="{7076AC68-2671-4D8D-A05C-DB6ECA9AE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5357813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74" name="Object 30">
            <a:extLst>
              <a:ext uri="{FF2B5EF4-FFF2-40B4-BE49-F238E27FC236}">
                <a16:creationId xmlns:a16="http://schemas.microsoft.com/office/drawing/2014/main" id="{F8897D54-B495-4E74-B2DC-9E0150FC4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3743325"/>
          <a:ext cx="190976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r:id="rId15" imgW="1270000" imgH="1143000" progId="Equation.3">
                  <p:embed/>
                </p:oleObj>
              </mc:Choice>
              <mc:Fallback>
                <p:oleObj r:id="rId15" imgW="1270000" imgH="1143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743325"/>
                        <a:ext cx="1909762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75" name="Line 31">
            <a:extLst>
              <a:ext uri="{FF2B5EF4-FFF2-40B4-BE49-F238E27FC236}">
                <a16:creationId xmlns:a16="http://schemas.microsoft.com/office/drawing/2014/main" id="{4A489ADA-A29E-4CEC-87BA-728B1F651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38147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3A7EDF50-C5D5-4676-8DA9-28192538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200025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11489FC5-4980-48B6-9A61-757ABA024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2643188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07CD04F1-C486-4619-83A5-51D58EEE8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5072063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467AEA8F-5652-4EC7-A33F-B6D31AFA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4048125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AE5F23C0-1B6E-42A8-B549-FAED4FE0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5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5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5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5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5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5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50" grpId="0" animBg="1" autoUpdateAnimBg="0"/>
      <p:bldP spid="2054160" grpId="0" animBg="1"/>
      <p:bldP spid="2054163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90C35F8C-F641-4420-BDF9-5EDFF3341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FA2C32-18A1-46DB-842F-E21E79F4874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9100CB59-916E-4D6A-8505-2567DE75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6781800" cy="212407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Sec.9.4  </a:t>
            </a:r>
            <a:r>
              <a:rPr kumimoji="1" lang="en-US" altLang="zh-CN">
                <a:latin typeface="Times New Roman" panose="02020603050405020304" pitchFamily="18" charset="0"/>
              </a:rPr>
              <a:t>2, 6, 9(6), 11(6), 20, 28(a), 29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519A65D6-E0F0-472D-B4E4-7B2995737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E7AFD8-0BB2-47BF-AA0F-02E1F6F9692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2706" name="Text Box 2">
            <a:extLst>
              <a:ext uri="{FF2B5EF4-FFF2-40B4-BE49-F238E27FC236}">
                <a16:creationId xmlns:a16="http://schemas.microsoft.com/office/drawing/2014/main" id="{80B199A2-53DF-457D-B668-A4A2991F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  <p:sp>
        <p:nvSpPr>
          <p:cNvPr id="1992707" name="Text Box 3">
            <a:extLst>
              <a:ext uri="{FF2B5EF4-FFF2-40B4-BE49-F238E27FC236}">
                <a16:creationId xmlns:a16="http://schemas.microsoft.com/office/drawing/2014/main" id="{55434D45-DDF7-40AA-89B7-E2621A0A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Reflexive Closure</a:t>
            </a:r>
          </a:p>
        </p:txBody>
      </p:sp>
      <p:sp>
        <p:nvSpPr>
          <p:cNvPr id="1992708" name="Line 4">
            <a:extLst>
              <a:ext uri="{FF2B5EF4-FFF2-40B4-BE49-F238E27FC236}">
                <a16:creationId xmlns:a16="http://schemas.microsoft.com/office/drawing/2014/main" id="{4EDA7221-A802-47DC-9AC5-00AE1B523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928688"/>
            <a:ext cx="25701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2709" name="AutoShape 5">
            <a:extLst>
              <a:ext uri="{FF2B5EF4-FFF2-40B4-BE49-F238E27FC236}">
                <a16:creationId xmlns:a16="http://schemas.microsoft.com/office/drawing/2014/main" id="{EB38E0B4-15DD-4C5D-A625-4D40D683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71563"/>
            <a:ext cx="8215313" cy="9779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 a relation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denoted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is </a:t>
            </a:r>
          </a:p>
        </p:txBody>
      </p:sp>
      <p:graphicFrame>
        <p:nvGraphicFramePr>
          <p:cNvPr id="1992710" name="Object 6">
            <a:extLst>
              <a:ext uri="{FF2B5EF4-FFF2-40B4-BE49-F238E27FC236}">
                <a16:creationId xmlns:a16="http://schemas.microsoft.com/office/drawing/2014/main" id="{32DBDAE3-1B67-43DB-8359-7C2572223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0313" y="1571625"/>
          <a:ext cx="814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6" imgW="431613" imgH="215806" progId="Equation.3">
                  <p:embed/>
                </p:oleObj>
              </mc:Choice>
              <mc:Fallback>
                <p:oleObj name="公式" r:id="rId6" imgW="43161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1571625"/>
                        <a:ext cx="8143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1" name="AutoShape 7">
            <a:extLst>
              <a:ext uri="{FF2B5EF4-FFF2-40B4-BE49-F238E27FC236}">
                <a16:creationId xmlns:a16="http://schemas.microsoft.com/office/drawing/2014/main" id="{B510D0CA-FBA1-4FAC-ACD6-2ABD59D8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571750"/>
            <a:ext cx="7696200" cy="3810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66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2712" name="AutoShape 8">
            <a:extLst>
              <a:ext uri="{FF2B5EF4-FFF2-40B4-BE49-F238E27FC236}">
                <a16:creationId xmlns:a16="http://schemas.microsoft.com/office/drawing/2014/main" id="{8963E251-835E-42BB-BD77-228C538F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11325"/>
            <a:ext cx="3276600" cy="762000"/>
          </a:xfrm>
          <a:prstGeom prst="wedgeRoundRectCallout">
            <a:avLst>
              <a:gd name="adj1" fmla="val -64824"/>
              <a:gd name="adj2" fmla="val -4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sz="1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diagonal relation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on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aphicFrame>
        <p:nvGraphicFramePr>
          <p:cNvPr id="1992713" name="Object 9">
            <a:extLst>
              <a:ext uri="{FF2B5EF4-FFF2-40B4-BE49-F238E27FC236}">
                <a16:creationId xmlns:a16="http://schemas.microsoft.com/office/drawing/2014/main" id="{794BF29F-24BF-4E04-B10A-FC268B8F9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2012950"/>
          <a:ext cx="2138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8" imgW="1218671" imgH="215806" progId="Equation.3">
                  <p:embed/>
                </p:oleObj>
              </mc:Choice>
              <mc:Fallback>
                <p:oleObj r:id="rId8" imgW="121867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2012950"/>
                        <a:ext cx="21383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4" name="Text Box 10">
            <a:extLst>
              <a:ext uri="{FF2B5EF4-FFF2-40B4-BE49-F238E27FC236}">
                <a16:creationId xmlns:a16="http://schemas.microsoft.com/office/drawing/2014/main" id="{FFFD620C-1C77-46A4-8BA2-E3A7F314F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00375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2715" name="Text Box 11">
            <a:extLst>
              <a:ext uri="{FF2B5EF4-FFF2-40B4-BE49-F238E27FC236}">
                <a16:creationId xmlns:a16="http://schemas.microsoft.com/office/drawing/2014/main" id="{86DEA66E-954A-4424-BE8A-BD528D2C8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533775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reflexive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2716" name="Object 12">
            <a:extLst>
              <a:ext uri="{FF2B5EF4-FFF2-40B4-BE49-F238E27FC236}">
                <a16:creationId xmlns:a16="http://schemas.microsoft.com/office/drawing/2014/main" id="{0D6C9844-0CC4-4949-BBFC-415EF179B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67175"/>
          <a:ext cx="2514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10" imgW="1688367" imgH="215806" progId="Equation.3">
                  <p:embed/>
                </p:oleObj>
              </mc:Choice>
              <mc:Fallback>
                <p:oleObj r:id="rId10" imgW="1688367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67175"/>
                        <a:ext cx="25146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7" name="Text Box 13">
            <a:extLst>
              <a:ext uri="{FF2B5EF4-FFF2-40B4-BE49-F238E27FC236}">
                <a16:creationId xmlns:a16="http://schemas.microsoft.com/office/drawing/2014/main" id="{5BAA3495-A7CE-4E5D-BB4C-843E719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4524375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reflexive relation which 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2718" name="Text Box 14">
            <a:extLst>
              <a:ext uri="{FF2B5EF4-FFF2-40B4-BE49-F238E27FC236}">
                <a16:creationId xmlns:a16="http://schemas.microsoft.com/office/drawing/2014/main" id="{8ED39930-A238-40FB-BD32-3F56D4EF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4981575"/>
            <a:ext cx="660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a reflexive relation 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1992719" name="Object 15">
            <a:extLst>
              <a:ext uri="{FF2B5EF4-FFF2-40B4-BE49-F238E27FC236}">
                <a16:creationId xmlns:a16="http://schemas.microsoft.com/office/drawing/2014/main" id="{739BAB55-24E9-427E-8C8D-6F7A33E24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591175"/>
          <a:ext cx="4038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12" imgW="2413000" imgH="215900" progId="Equation.3">
                  <p:embed/>
                </p:oleObj>
              </mc:Choice>
              <mc:Fallback>
                <p:oleObj r:id="rId12" imgW="24130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91175"/>
                        <a:ext cx="4038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9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9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9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9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2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7" grpId="0" autoUpdateAnimBg="0"/>
      <p:bldP spid="1992709" grpId="0" animBg="1" autoUpdateAnimBg="0"/>
      <p:bldP spid="1992711" grpId="0" animBg="1" autoUpdateAnimBg="0"/>
      <p:bldP spid="1992712" grpId="0" animBg="1" autoUpdateAnimBg="0"/>
      <p:bldP spid="1992714" grpId="0" build="p" autoUpdateAnimBg="0"/>
      <p:bldP spid="1992715" grpId="0" build="p" autoUpdateAnimBg="0"/>
      <p:bldP spid="1992717" grpId="0" build="p" autoUpdateAnimBg="0"/>
      <p:bldP spid="19927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EAA1E6DA-AA37-4CB1-90F5-F7DC0FAEB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37634E-B41F-467C-BE86-DE9142C92FC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34A8B42-2D11-4A34-A9C9-9E657651852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65175"/>
            <a:ext cx="7924800" cy="685800"/>
            <a:chOff x="288" y="489"/>
            <a:chExt cx="4992" cy="432"/>
          </a:xfrm>
        </p:grpSpPr>
        <p:sp>
          <p:nvSpPr>
            <p:cNvPr id="10250" name="AutoShape 4">
              <a:extLst>
                <a:ext uri="{FF2B5EF4-FFF2-40B4-BE49-F238E27FC236}">
                  <a16:creationId xmlns:a16="http://schemas.microsoft.com/office/drawing/2014/main" id="{CD099194-75E0-40D8-AB33-3262F1862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9"/>
              <a:ext cx="4992" cy="43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Corollary 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 a reflexive relation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.</a:t>
              </a:r>
            </a:p>
          </p:txBody>
        </p:sp>
        <p:graphicFrame>
          <p:nvGraphicFramePr>
            <p:cNvPr id="10251" name="Object 5">
              <a:extLst>
                <a:ext uri="{FF2B5EF4-FFF2-40B4-BE49-F238E27FC236}">
                  <a16:creationId xmlns:a16="http://schemas.microsoft.com/office/drawing/2014/main" id="{85D52527-FFC1-4D6E-8DE6-69C28BDD3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2" y="541"/>
            <a:ext cx="81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公式" r:id="rId5" imgW="685502" imgH="215806" progId="Equation.3">
                    <p:embed/>
                  </p:oleObj>
                </mc:Choice>
                <mc:Fallback>
                  <p:oleObj name="公式" r:id="rId5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541"/>
                          <a:ext cx="81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4758" name="AutoShape 6">
            <a:extLst>
              <a:ext uri="{FF2B5EF4-FFF2-40B4-BE49-F238E27FC236}">
                <a16:creationId xmlns:a16="http://schemas.microsoft.com/office/drawing/2014/main" id="{60C7D482-52EC-4921-8013-4EB20A56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857375"/>
            <a:ext cx="7696200" cy="3962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1994759" name="Text Box 7">
            <a:extLst>
              <a:ext uri="{FF2B5EF4-FFF2-40B4-BE49-F238E27FC236}">
                <a16:creationId xmlns:a16="http://schemas.microsoft.com/office/drawing/2014/main" id="{06323E3B-F1D9-441F-9728-D6A0593EF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90800"/>
            <a:ext cx="594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reflexive closure is a reflexive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4760" name="Text Box 8">
            <a:extLst>
              <a:ext uri="{FF2B5EF4-FFF2-40B4-BE49-F238E27FC236}">
                <a16:creationId xmlns:a16="http://schemas.microsoft.com/office/drawing/2014/main" id="{5974F0D0-CB82-4E3F-B4B5-CB714E19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3352800"/>
            <a:ext cx="5381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reflexive relation, </a:t>
            </a:r>
          </a:p>
        </p:txBody>
      </p:sp>
      <p:graphicFrame>
        <p:nvGraphicFramePr>
          <p:cNvPr id="1994761" name="Object 9">
            <a:extLst>
              <a:ext uri="{FF2B5EF4-FFF2-40B4-BE49-F238E27FC236}">
                <a16:creationId xmlns:a16="http://schemas.microsoft.com/office/drawing/2014/main" id="{037D25EF-B395-493B-9D75-53E09662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10000"/>
          <a:ext cx="8048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7" imgW="482181" imgH="215713" progId="Equation.3">
                  <p:embed/>
                </p:oleObj>
              </mc:Choice>
              <mc:Fallback>
                <p:oleObj r:id="rId7" imgW="482181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8048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4762" name="Object 10">
            <a:extLst>
              <a:ext uri="{FF2B5EF4-FFF2-40B4-BE49-F238E27FC236}">
                <a16:creationId xmlns:a16="http://schemas.microsoft.com/office/drawing/2014/main" id="{CF748914-F17E-44F9-8733-EC01EE626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4419600"/>
          <a:ext cx="12192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9" imgW="850531" imgH="215806" progId="Equation.3">
                  <p:embed/>
                </p:oleObj>
              </mc:Choice>
              <mc:Fallback>
                <p:oleObj r:id="rId9" imgW="850531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419600"/>
                        <a:ext cx="12192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4763" name="Text Box 11">
            <a:extLst>
              <a:ext uri="{FF2B5EF4-FFF2-40B4-BE49-F238E27FC236}">
                <a16:creationId xmlns:a16="http://schemas.microsoft.com/office/drawing/2014/main" id="{AB4426D3-A196-47F4-B118-3633E39C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9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9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4758" grpId="0" animBg="1" autoUpdateAnimBg="0"/>
      <p:bldP spid="1994759" grpId="0" build="p" autoUpdateAnimBg="0"/>
      <p:bldP spid="199476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E6608C0-6F8D-42F5-A99B-B941121D9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8018F-5C38-429C-81C5-720EEAB9C30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6803" name="Text Box 3">
            <a:extLst>
              <a:ext uri="{FF2B5EF4-FFF2-40B4-BE49-F238E27FC236}">
                <a16:creationId xmlns:a16="http://schemas.microsoft.com/office/drawing/2014/main" id="{6A3EBB2A-B71B-4C23-8D05-A7DD77EDA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 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Given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how to obtain its reflexive closure?</a:t>
            </a:r>
          </a:p>
        </p:txBody>
      </p:sp>
      <p:sp>
        <p:nvSpPr>
          <p:cNvPr id="1996804" name="Text Box 4">
            <a:extLst>
              <a:ext uri="{FF2B5EF4-FFF2-40B4-BE49-F238E27FC236}">
                <a16:creationId xmlns:a16="http://schemas.microsoft.com/office/drawing/2014/main" id="{12ABFF0D-2B6B-44ED-AF54-4DD5A5DE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8153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all ordered pairs of the form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not 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loops to all vertices on the digraph representation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Put 1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on the diagonal of the connection matrix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96805" name="Object 5">
            <a:extLst>
              <a:ext uri="{FF2B5EF4-FFF2-40B4-BE49-F238E27FC236}">
                <a16:creationId xmlns:a16="http://schemas.microsoft.com/office/drawing/2014/main" id="{75B3CE1E-E21C-4343-B830-BC28DD7A3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89138"/>
          <a:ext cx="1628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5" imgW="863225" imgH="215806" progId="Equation.3">
                  <p:embed/>
                </p:oleObj>
              </mc:Choice>
              <mc:Fallback>
                <p:oleObj name="公式" r:id="rId5" imgW="863225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1628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87458F8C-2822-4A4C-950C-669567CB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9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9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9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9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03" grpId="0" build="p" bldLvl="2" autoUpdateAnimBg="0"/>
      <p:bldP spid="199680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7B98B955-632B-45C0-BB4C-E27922EFC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F89E0A-E6F5-462F-B37C-BCD84919F3A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547303A-146F-4082-B0EF-230DD41F45D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884238"/>
            <a:ext cx="8382000" cy="457200"/>
            <a:chOff x="252" y="2326"/>
            <a:chExt cx="5280" cy="288"/>
          </a:xfrm>
        </p:grpSpPr>
        <p:sp>
          <p:nvSpPr>
            <p:cNvPr id="14345" name="Text Box 4">
              <a:extLst>
                <a:ext uri="{FF2B5EF4-FFF2-40B4-BE49-F238E27FC236}">
                  <a16:creationId xmlns:a16="http://schemas.microsoft.com/office/drawing/2014/main" id="{8091598F-1EB2-4A3B-989E-77A9B29D2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326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            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What is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)?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</a:t>
              </a:r>
            </a:p>
          </p:txBody>
        </p:sp>
        <p:graphicFrame>
          <p:nvGraphicFramePr>
            <p:cNvPr id="14346" name="Object 5">
              <a:extLst>
                <a:ext uri="{FF2B5EF4-FFF2-40B4-BE49-F238E27FC236}">
                  <a16:creationId xmlns:a16="http://schemas.microsoft.com/office/drawing/2014/main" id="{B54E97F0-2739-441B-B787-F1971A1E6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03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r:id="rId5" imgW="1676400" imgH="203200" progId="Equation.3">
                    <p:embed/>
                  </p:oleObj>
                </mc:Choice>
                <mc:Fallback>
                  <p:oleObj r:id="rId5" imgW="16764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3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8854" name="Object 6">
            <a:extLst>
              <a:ext uri="{FF2B5EF4-FFF2-40B4-BE49-F238E27FC236}">
                <a16:creationId xmlns:a16="http://schemas.microsoft.com/office/drawing/2014/main" id="{060D1206-C356-4264-AA37-556518D5E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349500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7" imgW="875920" imgH="215806" progId="Equation.3">
                  <p:embed/>
                </p:oleObj>
              </mc:Choice>
              <mc:Fallback>
                <p:oleObj r:id="rId7" imgW="87592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8855" name="Object 7">
            <a:extLst>
              <a:ext uri="{FF2B5EF4-FFF2-40B4-BE49-F238E27FC236}">
                <a16:creationId xmlns:a16="http://schemas.microsoft.com/office/drawing/2014/main" id="{4B50459E-2A27-44A9-9F4A-19D1D9F37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8063" y="3068638"/>
          <a:ext cx="5534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9" imgW="2565400" imgH="203200" progId="Equation.3">
                  <p:embed/>
                </p:oleObj>
              </mc:Choice>
              <mc:Fallback>
                <p:oleObj r:id="rId9" imgW="25654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3068638"/>
                        <a:ext cx="5534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8856" name="Object 8">
            <a:extLst>
              <a:ext uri="{FF2B5EF4-FFF2-40B4-BE49-F238E27FC236}">
                <a16:creationId xmlns:a16="http://schemas.microsoft.com/office/drawing/2014/main" id="{8AD97A3D-8556-4601-A305-ED005EE3F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789363"/>
          <a:ext cx="3308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11" imgW="1536033" imgH="203112" progId="Equation.3">
                  <p:embed/>
                </p:oleObj>
              </mc:Choice>
              <mc:Fallback>
                <p:oleObj r:id="rId11" imgW="153603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789363"/>
                        <a:ext cx="3308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8857" name="Text Box 9">
            <a:extLst>
              <a:ext uri="{FF2B5EF4-FFF2-40B4-BE49-F238E27FC236}">
                <a16:creationId xmlns:a16="http://schemas.microsoft.com/office/drawing/2014/main" id="{16F1C581-3128-4A6F-A6A7-E1AFBD930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76400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49E24D3-22C6-4B68-B89B-2190A2E6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9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9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9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9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85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650F89A2-8E9D-4A9C-84B7-013CB9138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0BE29A-962D-4B09-A439-A14958B7FEB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0899" name="Text Box 3">
            <a:extLst>
              <a:ext uri="{FF2B5EF4-FFF2-40B4-BE49-F238E27FC236}">
                <a16:creationId xmlns:a16="http://schemas.microsoft.com/office/drawing/2014/main" id="{23DFDC29-7A81-42DE-96D5-8AB9910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Symmetric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Closure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00900" name="Line 4">
            <a:extLst>
              <a:ext uri="{FF2B5EF4-FFF2-40B4-BE49-F238E27FC236}">
                <a16:creationId xmlns:a16="http://schemas.microsoft.com/office/drawing/2014/main" id="{34E2AE4B-ACDD-412A-90E8-50171B522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280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0901" name="AutoShape 5">
            <a:extLst>
              <a:ext uri="{FF2B5EF4-FFF2-40B4-BE49-F238E27FC236}">
                <a16:creationId xmlns:a16="http://schemas.microsoft.com/office/drawing/2014/main" id="{4C439014-218E-44DD-A6CC-B7E7FF09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359775" cy="1054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 a relation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denoted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is  </a:t>
            </a:r>
          </a:p>
        </p:txBody>
      </p:sp>
      <p:sp>
        <p:nvSpPr>
          <p:cNvPr id="2000902" name="AutoShape 6">
            <a:extLst>
              <a:ext uri="{FF2B5EF4-FFF2-40B4-BE49-F238E27FC236}">
                <a16:creationId xmlns:a16="http://schemas.microsoft.com/office/drawing/2014/main" id="{DC09D813-C2A3-4B25-A7DC-CB53BD6A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7696200" cy="3657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00903" name="Text Box 7">
            <a:extLst>
              <a:ext uri="{FF2B5EF4-FFF2-40B4-BE49-F238E27FC236}">
                <a16:creationId xmlns:a16="http://schemas.microsoft.com/office/drawing/2014/main" id="{8F2D8B0D-29CE-48BB-9428-77B8CFF8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0904" name="Text Box 8">
            <a:extLst>
              <a:ext uri="{FF2B5EF4-FFF2-40B4-BE49-F238E27FC236}">
                <a16:creationId xmlns:a16="http://schemas.microsoft.com/office/drawing/2014/main" id="{965AC69E-951A-4FA9-952B-585166B88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00463"/>
            <a:ext cx="3933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symmetric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00905" name="Object 9">
            <a:extLst>
              <a:ext uri="{FF2B5EF4-FFF2-40B4-BE49-F238E27FC236}">
                <a16:creationId xmlns:a16="http://schemas.microsoft.com/office/drawing/2014/main" id="{809048D1-539F-46B3-A5F5-FFF04F04B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5" y="1773238"/>
          <a:ext cx="8620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6" imgW="507780" imgH="215806" progId="Equation.3">
                  <p:embed/>
                </p:oleObj>
              </mc:Choice>
              <mc:Fallback>
                <p:oleObj r:id="rId6" imgW="50778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1773238"/>
                        <a:ext cx="8620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6" name="Object 10">
            <a:extLst>
              <a:ext uri="{FF2B5EF4-FFF2-40B4-BE49-F238E27FC236}">
                <a16:creationId xmlns:a16="http://schemas.microsoft.com/office/drawing/2014/main" id="{3EE215B8-076B-4D20-A16E-19B24FF1F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3132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8" imgW="977900" imgH="228600" progId="Equation.3">
                  <p:embed/>
                </p:oleObj>
              </mc:Choice>
              <mc:Fallback>
                <p:oleObj r:id="rId8" imgW="97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13238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7" name="Object 11">
            <a:extLst>
              <a:ext uri="{FF2B5EF4-FFF2-40B4-BE49-F238E27FC236}">
                <a16:creationId xmlns:a16="http://schemas.microsoft.com/office/drawing/2014/main" id="{61D44D33-BFE3-4742-ABF2-E378DC3E1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133850"/>
          <a:ext cx="17859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10" imgW="965200" imgH="457200" progId="Equation.3">
                  <p:embed/>
                </p:oleObj>
              </mc:Choice>
              <mc:Fallback>
                <p:oleObj name="公式" r:id="rId10" imgW="965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133850"/>
                        <a:ext cx="17859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8" name="Object 12">
            <a:extLst>
              <a:ext uri="{FF2B5EF4-FFF2-40B4-BE49-F238E27FC236}">
                <a16:creationId xmlns:a16="http://schemas.microsoft.com/office/drawing/2014/main" id="{B9406368-D9F0-4385-910C-44ABBAB59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5373688"/>
          <a:ext cx="2220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12" imgW="1168400" imgH="228600" progId="Equation.3">
                  <p:embed/>
                </p:oleObj>
              </mc:Choice>
              <mc:Fallback>
                <p:oleObj r:id="rId12" imgW="1168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373688"/>
                        <a:ext cx="2220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9" name="Object 13">
            <a:extLst>
              <a:ext uri="{FF2B5EF4-FFF2-40B4-BE49-F238E27FC236}">
                <a16:creationId xmlns:a16="http://schemas.microsoft.com/office/drawing/2014/main" id="{8CED2EA8-D01D-4D78-BE42-865D66A6F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110038"/>
          <a:ext cx="1644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14" imgW="889000" imgH="228600" progId="Equation.3">
                  <p:embed/>
                </p:oleObj>
              </mc:Choice>
              <mc:Fallback>
                <p:oleObj name="公式" r:id="rId14" imgW="889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110038"/>
                        <a:ext cx="16446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10" name="Object 14">
            <a:extLst>
              <a:ext uri="{FF2B5EF4-FFF2-40B4-BE49-F238E27FC236}">
                <a16:creationId xmlns:a16="http://schemas.microsoft.com/office/drawing/2014/main" id="{5E45AF82-AEE8-4922-8AB8-524729F6F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4595813"/>
          <a:ext cx="14573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16" imgW="787058" imgH="203112" progId="Equation.3">
                  <p:embed/>
                </p:oleObj>
              </mc:Choice>
              <mc:Fallback>
                <p:oleObj name="公式" r:id="rId16" imgW="78705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595813"/>
                        <a:ext cx="14573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0911" name="AutoShape 15">
            <a:extLst>
              <a:ext uri="{FF2B5EF4-FFF2-40B4-BE49-F238E27FC236}">
                <a16:creationId xmlns:a16="http://schemas.microsoft.com/office/drawing/2014/main" id="{914B8B72-A5A9-4D61-815B-03C2426319F3}"/>
              </a:ext>
            </a:extLst>
          </p:cNvPr>
          <p:cNvSpPr>
            <a:spLocks/>
          </p:cNvSpPr>
          <p:nvPr/>
        </p:nvSpPr>
        <p:spPr bwMode="auto">
          <a:xfrm>
            <a:off x="7667625" y="4149725"/>
            <a:ext cx="73025" cy="792163"/>
          </a:xfrm>
          <a:prstGeom prst="rightBrace">
            <a:avLst>
              <a:gd name="adj1" fmla="val 903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7DCC101D-A97F-467B-A096-1CB1607F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0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0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0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0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0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0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0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0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0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899" grpId="0" autoUpdateAnimBg="0"/>
      <p:bldP spid="2000901" grpId="0" animBg="1" autoUpdateAnimBg="0"/>
      <p:bldP spid="2000902" grpId="0" animBg="1" autoUpdateAnimBg="0"/>
      <p:bldP spid="2000903" grpId="0" build="p" autoUpdateAnimBg="0"/>
      <p:bldP spid="2000904" grpId="0" build="p" autoUpdateAnimBg="0"/>
      <p:bldP spid="20009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DDC04B8B-4FDB-41CF-BEF5-1CB305A94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246ED8-2AB3-4D44-89B8-5EBD451C9A6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2947" name="AutoShape 3">
            <a:extLst>
              <a:ext uri="{FF2B5EF4-FFF2-40B4-BE49-F238E27FC236}">
                <a16:creationId xmlns:a16="http://schemas.microsoft.com/office/drawing/2014/main" id="{9C3089DE-1916-47EE-B543-CBAD2031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2938"/>
            <a:ext cx="7620000" cy="4953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2948" name="Text Box 4">
            <a:extLst>
              <a:ext uri="{FF2B5EF4-FFF2-40B4-BE49-F238E27FC236}">
                <a16:creationId xmlns:a16="http://schemas.microsoft.com/office/drawing/2014/main" id="{83C2481F-3EEC-4079-92BC-73DB2018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795338"/>
            <a:ext cx="6981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symmetric relation which 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2949" name="Text Box 5">
            <a:extLst>
              <a:ext uri="{FF2B5EF4-FFF2-40B4-BE49-F238E27FC236}">
                <a16:creationId xmlns:a16="http://schemas.microsoft.com/office/drawing/2014/main" id="{FC40EC01-89D0-4176-AE2F-829C29CD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252538"/>
            <a:ext cx="660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symmetric relation 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2002950" name="Object 6">
            <a:extLst>
              <a:ext uri="{FF2B5EF4-FFF2-40B4-BE49-F238E27FC236}">
                <a16:creationId xmlns:a16="http://schemas.microsoft.com/office/drawing/2014/main" id="{94813690-4243-47FC-BAE4-D1C877D54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79638"/>
          <a:ext cx="2144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5" imgW="1117600" imgH="228600" progId="Equation.3">
                  <p:embed/>
                </p:oleObj>
              </mc:Choice>
              <mc:Fallback>
                <p:oleObj r:id="rId5" imgW="1117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79638"/>
                        <a:ext cx="2144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1" name="Object 7">
            <a:extLst>
              <a:ext uri="{FF2B5EF4-FFF2-40B4-BE49-F238E27FC236}">
                <a16:creationId xmlns:a16="http://schemas.microsoft.com/office/drawing/2014/main" id="{148C1D35-1029-46DF-A008-2FCA79D0A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76538"/>
          <a:ext cx="1584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7" imgW="965200" imgH="711200" progId="Equation.3">
                  <p:embed/>
                </p:oleObj>
              </mc:Choice>
              <mc:Fallback>
                <p:oleObj name="公式" r:id="rId7" imgW="965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76538"/>
                        <a:ext cx="1584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2" name="Object 8">
            <a:extLst>
              <a:ext uri="{FF2B5EF4-FFF2-40B4-BE49-F238E27FC236}">
                <a16:creationId xmlns:a16="http://schemas.microsoft.com/office/drawing/2014/main" id="{454A1B13-DEB7-45C0-991C-10D80C462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4572000"/>
          <a:ext cx="172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9" imgW="1015559" imgH="215806" progId="Equation.3">
                  <p:embed/>
                </p:oleObj>
              </mc:Choice>
              <mc:Fallback>
                <p:oleObj r:id="rId9" imgW="101555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572000"/>
                        <a:ext cx="172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3" name="Object 9">
            <a:extLst>
              <a:ext uri="{FF2B5EF4-FFF2-40B4-BE49-F238E27FC236}">
                <a16:creationId xmlns:a16="http://schemas.microsoft.com/office/drawing/2014/main" id="{ABEC42C7-DE88-4B95-947F-35FA6411E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5" y="3568700"/>
          <a:ext cx="1482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r:id="rId11" imgW="837836" imgH="203112" progId="Equation.3">
                  <p:embed/>
                </p:oleObj>
              </mc:Choice>
              <mc:Fallback>
                <p:oleObj r:id="rId11" imgW="8378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3568700"/>
                        <a:ext cx="1482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4" name="Object 10">
            <a:extLst>
              <a:ext uri="{FF2B5EF4-FFF2-40B4-BE49-F238E27FC236}">
                <a16:creationId xmlns:a16="http://schemas.microsoft.com/office/drawing/2014/main" id="{1F4961A2-96CD-48EC-8A26-EB1C905D3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071938"/>
          <a:ext cx="2286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r:id="rId13" imgW="1562100" imgH="203200" progId="Equation.3">
                  <p:embed/>
                </p:oleObj>
              </mc:Choice>
              <mc:Fallback>
                <p:oleObj r:id="rId13" imgW="1562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1938"/>
                        <a:ext cx="2286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5" name="Object 11">
            <a:extLst>
              <a:ext uri="{FF2B5EF4-FFF2-40B4-BE49-F238E27FC236}">
                <a16:creationId xmlns:a16="http://schemas.microsoft.com/office/drawing/2014/main" id="{BF23EB3A-F7AC-4237-BAC3-60746BD48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1475" y="3568700"/>
          <a:ext cx="39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15" imgW="190417" imgH="710891" progId="Equation.3">
                  <p:embed/>
                </p:oleObj>
              </mc:Choice>
              <mc:Fallback>
                <p:oleObj name="公式" r:id="rId15" imgW="190417" imgH="710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3568700"/>
                        <a:ext cx="393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6" name="Object 12">
            <a:extLst>
              <a:ext uri="{FF2B5EF4-FFF2-40B4-BE49-F238E27FC236}">
                <a16:creationId xmlns:a16="http://schemas.microsoft.com/office/drawing/2014/main" id="{B58F1D61-AE65-4FB8-9885-F04B61705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4325"/>
          <a:ext cx="1727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17" imgW="1002865" imgH="457002" progId="Equation.3">
                  <p:embed/>
                </p:oleObj>
              </mc:Choice>
              <mc:Fallback>
                <p:oleObj name="公式" r:id="rId17" imgW="1002865" imgH="457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4325"/>
                        <a:ext cx="1727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7" name="Object 13">
            <a:extLst>
              <a:ext uri="{FF2B5EF4-FFF2-40B4-BE49-F238E27FC236}">
                <a16:creationId xmlns:a16="http://schemas.microsoft.com/office/drawing/2014/main" id="{0C9D754E-1209-40EC-A011-59DD8DB21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3208338"/>
          <a:ext cx="64928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19" imgW="457200" imgH="190500" progId="Equation.3">
                  <p:embed/>
                </p:oleObj>
              </mc:Choice>
              <mc:Fallback>
                <p:oleObj name="公式" r:id="rId19" imgW="4572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208338"/>
                        <a:ext cx="64928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8" name="Object 14">
            <a:extLst>
              <a:ext uri="{FF2B5EF4-FFF2-40B4-BE49-F238E27FC236}">
                <a16:creationId xmlns:a16="http://schemas.microsoft.com/office/drawing/2014/main" id="{5F21791B-7060-4D2F-972A-2E5F96679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3540125"/>
          <a:ext cx="14112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21" imgW="787058" imgH="203112" progId="Equation.3">
                  <p:embed/>
                </p:oleObj>
              </mc:Choice>
              <mc:Fallback>
                <p:oleObj name="公式" r:id="rId21" imgW="78705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540125"/>
                        <a:ext cx="14112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9" name="Object 15">
            <a:extLst>
              <a:ext uri="{FF2B5EF4-FFF2-40B4-BE49-F238E27FC236}">
                <a16:creationId xmlns:a16="http://schemas.microsoft.com/office/drawing/2014/main" id="{CDF04610-A6A7-4419-8D2F-4E3DE7FBE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7846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23" imgW="825500" imgH="203200" progId="Equation.3">
                  <p:embed/>
                </p:oleObj>
              </mc:Choice>
              <mc:Fallback>
                <p:oleObj name="公式" r:id="rId23" imgW="8255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4600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60" name="Object 16">
            <a:extLst>
              <a:ext uri="{FF2B5EF4-FFF2-40B4-BE49-F238E27FC236}">
                <a16:creationId xmlns:a16="http://schemas.microsoft.com/office/drawing/2014/main" id="{6939CBC1-6C59-444F-9417-A293F0C8F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905125"/>
          <a:ext cx="5905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25" imgW="190417" imgH="710891" progId="Equation.3">
                  <p:embed/>
                </p:oleObj>
              </mc:Choice>
              <mc:Fallback>
                <p:oleObj name="公式" r:id="rId25" imgW="190417" imgH="7108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5125"/>
                        <a:ext cx="5905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>
            <a:extLst>
              <a:ext uri="{FF2B5EF4-FFF2-40B4-BE49-F238E27FC236}">
                <a16:creationId xmlns:a16="http://schemas.microsoft.com/office/drawing/2014/main" id="{C150C5FE-2C9B-43F2-B7E8-7DFE9CD57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0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0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0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0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0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2947" grpId="0" animBg="1" autoUpdateAnimBg="0"/>
      <p:bldP spid="2002948" grpId="0" build="p" autoUpdateAnimBg="0"/>
      <p:bldP spid="200294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72B622D-A556-4EFE-AC6C-6EA78AADC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4EAFD2-102E-4343-B104-1DF780593FC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4995" name="Text Box 3">
            <a:extLst>
              <a:ext uri="{FF2B5EF4-FFF2-40B4-BE49-F238E27FC236}">
                <a16:creationId xmlns:a16="http://schemas.microsoft.com/office/drawing/2014/main" id="{99901D84-04CB-40B8-A928-6E8A39B2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642938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of the following relation?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38A3EB3-3E8A-4A3A-80F1-CC0D4092683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143000"/>
            <a:ext cx="2651125" cy="2235200"/>
            <a:chOff x="1920" y="1152"/>
            <a:chExt cx="1670" cy="1408"/>
          </a:xfrm>
        </p:grpSpPr>
        <p:sp>
          <p:nvSpPr>
            <p:cNvPr id="20491" name="Oval 5">
              <a:extLst>
                <a:ext uri="{FF2B5EF4-FFF2-40B4-BE49-F238E27FC236}">
                  <a16:creationId xmlns:a16="http://schemas.microsoft.com/office/drawing/2014/main" id="{79AA333B-BB1C-4019-A33A-5D44EBD9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1456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492" name="Oval 6">
              <a:extLst>
                <a:ext uri="{FF2B5EF4-FFF2-40B4-BE49-F238E27FC236}">
                  <a16:creationId xmlns:a16="http://schemas.microsoft.com/office/drawing/2014/main" id="{1F94B98A-FD23-4286-BD58-5BDEDB94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0493" name="Oval 7">
              <a:extLst>
                <a:ext uri="{FF2B5EF4-FFF2-40B4-BE49-F238E27FC236}">
                  <a16:creationId xmlns:a16="http://schemas.microsoft.com/office/drawing/2014/main" id="{77FF6D20-CF74-4BFB-96C0-DD243D80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4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494" name="Oval 8">
              <a:extLst>
                <a:ext uri="{FF2B5EF4-FFF2-40B4-BE49-F238E27FC236}">
                  <a16:creationId xmlns:a16="http://schemas.microsoft.com/office/drawing/2014/main" id="{2EA0B7FD-CFCF-4220-B572-81292C4F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0495" name="Line 9">
              <a:extLst>
                <a:ext uri="{FF2B5EF4-FFF2-40B4-BE49-F238E27FC236}">
                  <a16:creationId xmlns:a16="http://schemas.microsoft.com/office/drawing/2014/main" id="{30AC45D5-20E7-42E8-B933-F22B61D7C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169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0">
              <a:extLst>
                <a:ext uri="{FF2B5EF4-FFF2-40B4-BE49-F238E27FC236}">
                  <a16:creationId xmlns:a16="http://schemas.microsoft.com/office/drawing/2014/main" id="{D468102F-4CF6-453C-B5DC-1383DAA5A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1744"/>
              <a:ext cx="0" cy="4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Arc 11">
              <a:extLst>
                <a:ext uri="{FF2B5EF4-FFF2-40B4-BE49-F238E27FC236}">
                  <a16:creationId xmlns:a16="http://schemas.microsoft.com/office/drawing/2014/main" id="{A68A0F43-7B0E-442E-9421-B15EC5070E1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86" y="2158"/>
              <a:ext cx="768" cy="286"/>
            </a:xfrm>
            <a:custGeom>
              <a:avLst/>
              <a:gdLst>
                <a:gd name="T0" fmla="*/ 0 w 40942"/>
                <a:gd name="T1" fmla="*/ 0 h 21600"/>
                <a:gd name="T2" fmla="*/ 0 w 40942"/>
                <a:gd name="T3" fmla="*/ 0 h 21600"/>
                <a:gd name="T4" fmla="*/ 0 w 40942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42"/>
                <a:gd name="T10" fmla="*/ 0 h 21600"/>
                <a:gd name="T11" fmla="*/ 40942 w 409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42" h="21600" fill="none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</a:path>
                <a:path w="40942" h="21600" stroke="0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  <a:lnTo>
                    <a:pt x="20761" y="0"/>
                  </a:lnTo>
                  <a:lnTo>
                    <a:pt x="40941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Arc 12">
              <a:extLst>
                <a:ext uri="{FF2B5EF4-FFF2-40B4-BE49-F238E27FC236}">
                  <a16:creationId xmlns:a16="http://schemas.microsoft.com/office/drawing/2014/main" id="{721EBB27-07B0-4293-A84D-EA50F03C3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38" y="2389"/>
              <a:ext cx="816" cy="171"/>
            </a:xfrm>
            <a:custGeom>
              <a:avLst/>
              <a:gdLst>
                <a:gd name="T0" fmla="*/ 0 w 41670"/>
                <a:gd name="T1" fmla="*/ 0 h 21600"/>
                <a:gd name="T2" fmla="*/ 0 w 41670"/>
                <a:gd name="T3" fmla="*/ 0 h 21600"/>
                <a:gd name="T4" fmla="*/ 0 w 4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70"/>
                <a:gd name="T10" fmla="*/ 0 h 21600"/>
                <a:gd name="T11" fmla="*/ 41670 w 4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70" h="21600" fill="none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</a:path>
                <a:path w="41670" h="21600" stroke="0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  <a:lnTo>
                    <a:pt x="21489" y="0"/>
                  </a:lnTo>
                  <a:lnTo>
                    <a:pt x="41669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Freeform 13">
              <a:extLst>
                <a:ext uri="{FF2B5EF4-FFF2-40B4-BE49-F238E27FC236}">
                  <a16:creationId xmlns:a16="http://schemas.microsoft.com/office/drawing/2014/main" id="{094F51CE-A014-4E3A-BE82-D9E47CE27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616"/>
              <a:ext cx="948" cy="620"/>
            </a:xfrm>
            <a:custGeom>
              <a:avLst/>
              <a:gdLst>
                <a:gd name="T0" fmla="*/ 0 w 948"/>
                <a:gd name="T1" fmla="*/ 0 h 620"/>
                <a:gd name="T2" fmla="*/ 97 w 948"/>
                <a:gd name="T3" fmla="*/ 17 h 620"/>
                <a:gd name="T4" fmla="*/ 150 w 948"/>
                <a:gd name="T5" fmla="*/ 35 h 620"/>
                <a:gd name="T6" fmla="*/ 177 w 948"/>
                <a:gd name="T7" fmla="*/ 44 h 620"/>
                <a:gd name="T8" fmla="*/ 336 w 948"/>
                <a:gd name="T9" fmla="*/ 124 h 620"/>
                <a:gd name="T10" fmla="*/ 487 w 948"/>
                <a:gd name="T11" fmla="*/ 203 h 620"/>
                <a:gd name="T12" fmla="*/ 620 w 948"/>
                <a:gd name="T13" fmla="*/ 283 h 620"/>
                <a:gd name="T14" fmla="*/ 646 w 948"/>
                <a:gd name="T15" fmla="*/ 310 h 620"/>
                <a:gd name="T16" fmla="*/ 726 w 948"/>
                <a:gd name="T17" fmla="*/ 363 h 620"/>
                <a:gd name="T18" fmla="*/ 753 w 948"/>
                <a:gd name="T19" fmla="*/ 381 h 620"/>
                <a:gd name="T20" fmla="*/ 797 w 948"/>
                <a:gd name="T21" fmla="*/ 416 h 620"/>
                <a:gd name="T22" fmla="*/ 841 w 948"/>
                <a:gd name="T23" fmla="*/ 451 h 620"/>
                <a:gd name="T24" fmla="*/ 886 w 948"/>
                <a:gd name="T25" fmla="*/ 531 h 620"/>
                <a:gd name="T26" fmla="*/ 903 w 948"/>
                <a:gd name="T27" fmla="*/ 558 h 620"/>
                <a:gd name="T28" fmla="*/ 921 w 948"/>
                <a:gd name="T29" fmla="*/ 584 h 620"/>
                <a:gd name="T30" fmla="*/ 948 w 948"/>
                <a:gd name="T31" fmla="*/ 620 h 6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8"/>
                <a:gd name="T49" fmla="*/ 0 h 620"/>
                <a:gd name="T50" fmla="*/ 948 w 948"/>
                <a:gd name="T51" fmla="*/ 620 h 6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8" h="620">
                  <a:moveTo>
                    <a:pt x="0" y="0"/>
                  </a:moveTo>
                  <a:cubicBezTo>
                    <a:pt x="32" y="6"/>
                    <a:pt x="65" y="11"/>
                    <a:pt x="97" y="17"/>
                  </a:cubicBezTo>
                  <a:cubicBezTo>
                    <a:pt x="115" y="20"/>
                    <a:pt x="132" y="29"/>
                    <a:pt x="150" y="35"/>
                  </a:cubicBezTo>
                  <a:cubicBezTo>
                    <a:pt x="159" y="38"/>
                    <a:pt x="177" y="44"/>
                    <a:pt x="177" y="44"/>
                  </a:cubicBezTo>
                  <a:cubicBezTo>
                    <a:pt x="226" y="78"/>
                    <a:pt x="284" y="96"/>
                    <a:pt x="336" y="124"/>
                  </a:cubicBezTo>
                  <a:cubicBezTo>
                    <a:pt x="388" y="152"/>
                    <a:pt x="429" y="188"/>
                    <a:pt x="487" y="203"/>
                  </a:cubicBezTo>
                  <a:cubicBezTo>
                    <a:pt x="529" y="231"/>
                    <a:pt x="584" y="246"/>
                    <a:pt x="620" y="283"/>
                  </a:cubicBezTo>
                  <a:cubicBezTo>
                    <a:pt x="629" y="292"/>
                    <a:pt x="636" y="302"/>
                    <a:pt x="646" y="310"/>
                  </a:cubicBezTo>
                  <a:cubicBezTo>
                    <a:pt x="671" y="330"/>
                    <a:pt x="700" y="345"/>
                    <a:pt x="726" y="363"/>
                  </a:cubicBezTo>
                  <a:cubicBezTo>
                    <a:pt x="735" y="369"/>
                    <a:pt x="753" y="381"/>
                    <a:pt x="753" y="381"/>
                  </a:cubicBezTo>
                  <a:cubicBezTo>
                    <a:pt x="807" y="460"/>
                    <a:pt x="734" y="364"/>
                    <a:pt x="797" y="416"/>
                  </a:cubicBezTo>
                  <a:cubicBezTo>
                    <a:pt x="851" y="460"/>
                    <a:pt x="779" y="432"/>
                    <a:pt x="841" y="451"/>
                  </a:cubicBezTo>
                  <a:cubicBezTo>
                    <a:pt x="857" y="500"/>
                    <a:pt x="844" y="467"/>
                    <a:pt x="886" y="531"/>
                  </a:cubicBezTo>
                  <a:cubicBezTo>
                    <a:pt x="892" y="540"/>
                    <a:pt x="897" y="549"/>
                    <a:pt x="903" y="558"/>
                  </a:cubicBezTo>
                  <a:cubicBezTo>
                    <a:pt x="909" y="567"/>
                    <a:pt x="921" y="584"/>
                    <a:pt x="921" y="584"/>
                  </a:cubicBezTo>
                  <a:cubicBezTo>
                    <a:pt x="932" y="617"/>
                    <a:pt x="922" y="607"/>
                    <a:pt x="948" y="620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Arc 14">
              <a:extLst>
                <a:ext uri="{FF2B5EF4-FFF2-40B4-BE49-F238E27FC236}">
                  <a16:creationId xmlns:a16="http://schemas.microsoft.com/office/drawing/2014/main" id="{1D175825-F1F1-4ED3-BA46-A2B9D9DBA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152"/>
              <a:ext cx="432" cy="3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05007" name="Line 15">
            <a:extLst>
              <a:ext uri="{FF2B5EF4-FFF2-40B4-BE49-F238E27FC236}">
                <a16:creationId xmlns:a16="http://schemas.microsoft.com/office/drawing/2014/main" id="{149B400D-2189-49DC-9C81-45FC6B10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981200"/>
            <a:ext cx="0" cy="990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5008" name="Line 16">
            <a:extLst>
              <a:ext uri="{FF2B5EF4-FFF2-40B4-BE49-F238E27FC236}">
                <a16:creationId xmlns:a16="http://schemas.microsoft.com/office/drawing/2014/main" id="{39A3E264-1652-42B3-83BB-9D2AC09CF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905000"/>
            <a:ext cx="0" cy="990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5009" name="Line 17">
            <a:extLst>
              <a:ext uri="{FF2B5EF4-FFF2-40B4-BE49-F238E27FC236}">
                <a16:creationId xmlns:a16="http://schemas.microsoft.com/office/drawing/2014/main" id="{A67C6366-906C-492F-8E63-07627EF7E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447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5010" name="Text Box 18">
            <a:extLst>
              <a:ext uri="{FF2B5EF4-FFF2-40B4-BE49-F238E27FC236}">
                <a16:creationId xmlns:a16="http://schemas.microsoft.com/office/drawing/2014/main" id="{A3D9D196-DDAF-4CB4-BEB6-1DB0602E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1534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an edge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whenever this edge is not already in directed graph but the edge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is.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all ordered pairs of the form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where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is in the relation, that are not already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05011" name="Object 19">
            <a:extLst>
              <a:ext uri="{FF2B5EF4-FFF2-40B4-BE49-F238E27FC236}">
                <a16:creationId xmlns:a16="http://schemas.microsoft.com/office/drawing/2014/main" id="{37B21483-08FB-46EC-BB9E-8648A22E8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786438"/>
          <a:ext cx="18272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5" imgW="1180588" imgH="266584" progId="Equation.3">
                  <p:embed/>
                </p:oleObj>
              </mc:Choice>
              <mc:Fallback>
                <p:oleObj name="公式" r:id="rId5" imgW="1180588" imgH="26658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786438"/>
                        <a:ext cx="182721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>
            <a:extLst>
              <a:ext uri="{FF2B5EF4-FFF2-40B4-BE49-F238E27FC236}">
                <a16:creationId xmlns:a16="http://schemas.microsoft.com/office/drawing/2014/main" id="{9CFFCB39-7424-4156-9846-0D13BA32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0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0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0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0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0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0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0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0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4995" grpId="0" build="p" autoUpdateAnimBg="0" advAuto="0"/>
      <p:bldP spid="2005010" grpId="0" build="p" bldLvl="2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1330</Words>
  <Application>Microsoft Office PowerPoint</Application>
  <PresentationFormat>全屏显示(4:3)</PresentationFormat>
  <Paragraphs>223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 Unicode MS</vt:lpstr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2022-04-22T06:40:44Z</dcterms:created>
  <dcterms:modified xsi:type="dcterms:W3CDTF">2022-04-22T06:41:08Z</dcterms:modified>
</cp:coreProperties>
</file>