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91" r:id="rId2"/>
    <p:sldId id="472" r:id="rId3"/>
    <p:sldId id="473" r:id="rId4"/>
    <p:sldId id="474" r:id="rId5"/>
    <p:sldId id="475" r:id="rId6"/>
    <p:sldId id="476" r:id="rId7"/>
    <p:sldId id="478" r:id="rId8"/>
    <p:sldId id="479" r:id="rId9"/>
    <p:sldId id="477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2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0000CC"/>
    <a:srgbClr val="9933FF"/>
    <a:srgbClr val="FF0066"/>
    <a:srgbClr val="FF9933"/>
    <a:srgbClr val="FF6600"/>
    <a:srgbClr val="6666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8" autoAdjust="0"/>
    <p:restoredTop sz="71873" autoAdjust="0"/>
  </p:normalViewPr>
  <p:slideViewPr>
    <p:cSldViewPr>
      <p:cViewPr varScale="1">
        <p:scale>
          <a:sx n="74" d="100"/>
          <a:sy n="74" d="100"/>
        </p:scale>
        <p:origin x="1707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8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59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12" Type="http://schemas.openxmlformats.org/officeDocument/2006/relationships/image" Target="../media/image58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11" Type="http://schemas.openxmlformats.org/officeDocument/2006/relationships/image" Target="../media/image57.wmf"/><Relationship Id="rId5" Type="http://schemas.openxmlformats.org/officeDocument/2006/relationships/image" Target="../media/image5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Relationship Id="rId14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64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22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8B49EE0-4206-4122-8EBE-CC37FBA2C0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0CA5BCA-D85B-4ED2-94C4-47245EABFA8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862AE5B-B32C-4AD1-A69C-BB0873A7A40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39631B3-C84E-4A6F-9C83-B20A02C87DE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ABA15411-1AF2-4B77-89D9-98E7185A42D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9C0869CD-4D64-4B75-B446-7FAA470B3C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2A32CDD-9C1B-4BDF-88A9-E698F519B9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20217014-9808-4F7B-AD4C-3C70045558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00D5824-5F6C-42B9-BAE7-8B8CF317C37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B3408C9A-C52E-4ABB-ABCE-0795EE8965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9A0C2424-10A5-4D7A-9AD4-69AAA04BF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C8A59D10-E05A-43D5-8BB5-1AA8E81DB9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2B37C2E-FB00-4C73-826E-80DFD71C024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72B88E9-0911-430D-8CAC-178F9E1E86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2C282D6E-FDE0-4365-BF43-7ECB67C8F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519D4DCF-F6F1-46A8-9B98-909D0BC7A2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601DEAF-B13B-47BA-AE94-A375AE99E86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FF15F1F-687B-4BFC-B69C-DC8825C9F8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79BAF3B-F457-4350-91D7-79CEFBD99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FEE36A31-3DC9-4DE7-99F5-1D78DEF4B3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BB7D8ED-8666-4D58-BBBA-74BCB18F33E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F1212A04-380D-43F2-8C25-22237E4F76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30EAFD22-5B09-4C12-8E3C-4175DBFFD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BC3BC03F-8AA9-4959-8A29-CCC3366965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6E14233-DCCC-42FF-AF7D-C3F9D91B21B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72A0406-9D0D-4B28-9E09-93FD7CB8BE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C121B93A-0C56-4774-886B-3CC8FB121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C71A0BBB-5DAA-40A9-B324-557023D21F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B3CE555-8B37-44AC-99F9-B7DF1C01687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08169C18-9E65-4F63-B23D-DC0FE3E68E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C88A46BC-4AF7-4346-8CE2-B8546037DB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951D0D0A-1549-414B-86E1-0E4088337A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0C11C4B-4EDC-487F-91F3-4D736A5AAFE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6268F79-55C7-402F-BDD6-EB09C5CD8B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6CC1C50-8C00-4BFF-A80B-7A106892CA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E968EF66-641F-4808-A12E-44F6866456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8E787D0-068B-4713-BF8D-050A16A99C8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8B47B07-EC89-4A3C-B8DA-D8B21C9D60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28338EBF-7A2C-4990-9C7A-71459924A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184937BD-CEDE-4889-A756-622786E20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C301714-A025-4ED1-9D0F-26EECB3BCC5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C3E4E74-446B-45A3-8366-C4F5764856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FA707761-ACAC-4C46-9111-2C79D1F349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0BC0E033-9AAF-4BE3-8709-264F6AC4D2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F789717-4277-4BBC-ADD8-5B1E111B16B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6017C5EC-10EE-4EC7-9015-B0BE2E6CA6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3EC88D9-4475-4144-BF64-510ED3D9C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AD47C398-7AAA-428D-81F6-EEAD0CB5C0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81F1E88-B0FF-4164-8CDC-2A168878D76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926D985D-2986-424D-98A9-9BFD73AF51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C64ED4B2-6DED-493D-AA3B-27B510484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9B50CEE0-E0F5-47F4-BD62-A6F23591DC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7B0711A-6906-41F6-B362-CCC76E9F31C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FFE0B40F-63A4-406F-84EB-6D81A47C23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ACB76EAD-F4BE-4626-A9A6-B181ACC03E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42E38209-08A5-4DB8-82AD-A3A50BF39D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BD2A009-E665-4894-9ED1-AC7C3F63C10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F68E091-A68C-4BB9-99D1-007D5FD221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7963267D-27BB-43C3-8EE6-7AE84CE35D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CEE257EF-FF80-4622-916A-EEEAD112B1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823F562-E52A-4440-98DD-FEA806A618F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F8A21DF-1A2B-471A-86D8-6F7625D769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52E4824-8400-4485-82BA-BAD05CCBB4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B156D83A-3FDA-4C0E-9F20-D04DBDA9D0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714A622-8A3F-4559-AC57-7AF6F90B31C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7855DC0D-45E1-4E68-AE71-F43EF1109E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DF75E38-6CEF-4CFA-B6BF-284171600E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AF8A6711-F2AF-409C-BB8A-383C9A2732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451881B-7BC5-4751-848A-E4B05152A29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96A013E-8EDA-4350-9E09-8D8605813E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BB6B5848-70A3-49FE-9E5B-64800A5EE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2EFD63CE-54D5-4F29-A469-11EB0FA850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A76CACA-F4B9-4269-BC38-8D75DD8F60E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86D9E521-5BA6-4BC5-A2F0-E1351416F5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B89C874-273D-4085-AFB1-7D676E589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42FCA630-5976-4C83-AEFB-194D18B7D1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7AD1755-00F0-4219-A98B-B488B5BA686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FBBF9A8-06D6-4003-833A-052F70BC7F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160381D-D0AC-4123-A50B-7A731C9D1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41B1396D-BD1F-4295-A316-9686AD984A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77A7A3E-87E0-4AD2-8C22-53D96A7ECB4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EBBE6270-4FC1-4F26-835D-48F0D42CC5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07F7392-D95A-4250-9E1F-FF366870C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06BDD182-2A60-4B1F-99D8-F0DB7C3E87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1632CE5-6FF8-4966-B770-8F7539EE06B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46D86C4-2D5B-4D9D-BF40-EC2B295867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89A602C-DF64-4E7D-BF65-641F26C01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C7326384-4C48-433F-9DE4-F5A1993EBCF8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1CB84C11-9D1F-4430-AEBA-D67AC6104238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0CB030E4-5749-4137-ACA5-A8F86F647B78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07AF0D7-7FE0-4069-A430-B269F164947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EDCC379-D746-4D01-82EC-7B5E54A6A7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A82E517-1C36-4403-B3B2-B065B05DAF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E37DB-6576-4C09-9897-DE0956628D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852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CC628DE-0835-4E46-B356-98B8F554B4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86FD3-24AD-4F5C-BA20-3B0714C9DF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73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F92DAE0-58E1-45DA-8877-205A0AA292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3057B-2956-4B40-B1DC-63E060C2E1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760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CD8DB91-0F01-4B95-AD8D-C040D99A3E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2705-5EDB-40E5-8673-60113D89EB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40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164E15F-9933-41E0-989D-7BAE3F6DEF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66F0B-DF7A-4699-92CF-7EBE649A96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450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5DDA053-BA5E-4038-B701-EC5CA7C184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F14DB-1374-48F5-911F-B532597EE9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19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7F550FF0-C3F5-41F7-9521-BAD646410B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3224D-B66C-46B0-B017-E34BAAD920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1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5183C8AD-367D-44FC-B5B4-13928F467EF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D9001-EB1A-4363-B43E-544A4423D8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482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A79FEB6B-AA84-474B-8038-99DC2E94BE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7B2A5-CE77-425A-B1AE-97B26CC73E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66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745B411-41B8-45E7-9523-A0AAB66394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B1178-F05D-4550-A559-B41A92C8BA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947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BE9126C-A1AB-4C08-AAC1-B736B754638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D9FB3-53E8-4BB7-AC83-3C83185684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378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B8735925-08D1-46AD-B333-C41ADD7AC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D513EE13-2066-4CB9-A246-1F4446F7634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1ECCEDE-990F-43FF-9061-DE64374F49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F0D93B46-78C0-44E0-8521-AD96F83A3CD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FF694512-7775-4440-ABEF-1BF49697D784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BC409CF1-54DD-4C1B-96E3-D970348F3552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Clip" r:id="rId15" imgW="3154363" imgH="4708525" progId="MS_ClipArt_Gallery.2">
                  <p:embed/>
                </p:oleObj>
              </mc:Choice>
              <mc:Fallback>
                <p:oleObj name="Clip" r:id="rId15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46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5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51.wmf"/><Relationship Id="rId18" Type="http://schemas.openxmlformats.org/officeDocument/2006/relationships/oleObject" Target="../embeddings/oleObject54.bin"/><Relationship Id="rId26" Type="http://schemas.openxmlformats.org/officeDocument/2006/relationships/oleObject" Target="../embeddings/oleObject58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55.wmf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53.wmf"/><Relationship Id="rId25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3.bin"/><Relationship Id="rId20" Type="http://schemas.openxmlformats.org/officeDocument/2006/relationships/oleObject" Target="../embeddings/oleObject55.bin"/><Relationship Id="rId29" Type="http://schemas.openxmlformats.org/officeDocument/2006/relationships/image" Target="../media/image59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0.wmf"/><Relationship Id="rId24" Type="http://schemas.openxmlformats.org/officeDocument/2006/relationships/oleObject" Target="../embeddings/oleObject57.bin"/><Relationship Id="rId5" Type="http://schemas.openxmlformats.org/officeDocument/2006/relationships/image" Target="../media/image47.wmf"/><Relationship Id="rId15" Type="http://schemas.openxmlformats.org/officeDocument/2006/relationships/image" Target="../media/image52.wmf"/><Relationship Id="rId23" Type="http://schemas.openxmlformats.org/officeDocument/2006/relationships/image" Target="../media/image56.wmf"/><Relationship Id="rId28" Type="http://schemas.openxmlformats.org/officeDocument/2006/relationships/oleObject" Target="../embeddings/oleObject59.bin"/><Relationship Id="rId10" Type="http://schemas.openxmlformats.org/officeDocument/2006/relationships/oleObject" Target="../embeddings/oleObject50.bin"/><Relationship Id="rId19" Type="http://schemas.openxmlformats.org/officeDocument/2006/relationships/image" Target="../media/image54.wmf"/><Relationship Id="rId31" Type="http://schemas.openxmlformats.org/officeDocument/2006/relationships/image" Target="../media/image60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52.bin"/><Relationship Id="rId22" Type="http://schemas.openxmlformats.org/officeDocument/2006/relationships/oleObject" Target="../embeddings/oleObject56.bin"/><Relationship Id="rId27" Type="http://schemas.openxmlformats.org/officeDocument/2006/relationships/image" Target="../media/image58.wmf"/><Relationship Id="rId30" Type="http://schemas.openxmlformats.org/officeDocument/2006/relationships/oleObject" Target="../embeddings/oleObject6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1.bin"/><Relationship Id="rId4" Type="http://schemas.openxmlformats.org/officeDocument/2006/relationships/audio" Target="../media/audio3.wav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2.bin"/><Relationship Id="rId4" Type="http://schemas.openxmlformats.org/officeDocument/2006/relationships/audio" Target="../media/audio2.wav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6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6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70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69.wmf"/><Relationship Id="rId5" Type="http://schemas.openxmlformats.org/officeDocument/2006/relationships/image" Target="../media/image64.wmf"/><Relationship Id="rId15" Type="http://schemas.openxmlformats.org/officeDocument/2006/relationships/image" Target="../media/image71.w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7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74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73.wmf"/><Relationship Id="rId5" Type="http://schemas.openxmlformats.org/officeDocument/2006/relationships/image" Target="../media/image64.wmf"/><Relationship Id="rId15" Type="http://schemas.openxmlformats.org/officeDocument/2006/relationships/image" Target="../media/image75.wmf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7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81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77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7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8.bin"/><Relationship Id="rId5" Type="http://schemas.openxmlformats.org/officeDocument/2006/relationships/image" Target="../media/image82.wmf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8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2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9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audio" Target="../media/audio2.wav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2.wmf"/><Relationship Id="rId26" Type="http://schemas.openxmlformats.org/officeDocument/2006/relationships/image" Target="../media/image16.wmf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28" Type="http://schemas.openxmlformats.org/officeDocument/2006/relationships/image" Target="../media/image17.wmf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2.bin"/><Relationship Id="rId4" Type="http://schemas.openxmlformats.org/officeDocument/2006/relationships/audio" Target="../media/audio3.wav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Relationship Id="rId22" Type="http://schemas.openxmlformats.org/officeDocument/2006/relationships/image" Target="../media/image14.wmf"/><Relationship Id="rId27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audio" Target="../media/audio3.wav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5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4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22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9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7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35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10DEDD34-7906-483A-B916-9A3561EC7C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56A4317-65F0-4C2A-9E2A-7006C6D9C82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80770" name="Text Box 2">
            <a:extLst>
              <a:ext uri="{FF2B5EF4-FFF2-40B4-BE49-F238E27FC236}">
                <a16:creationId xmlns:a16="http://schemas.microsoft.com/office/drawing/2014/main" id="{FCE628A5-8A70-4DED-9099-A1E3F59C5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41500"/>
            <a:ext cx="73152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9.1   Relations and Their Properties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9.2   n-</a:t>
            </a:r>
            <a:r>
              <a:rPr kumimoji="1" lang="en-US" altLang="zh-CN" dirty="0" err="1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ary</a:t>
            </a: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 Relations and Their Application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9.3   Representing Relations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9.4   Closures of Relations </a:t>
            </a:r>
            <a:endParaRPr kumimoji="1" lang="en-US" altLang="zh-CN" dirty="0">
              <a:solidFill>
                <a:srgbClr val="DDDDD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9.5   Equivalence Relations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9.6   Partial Orderings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 </a:t>
            </a:r>
          </a:p>
        </p:txBody>
      </p:sp>
      <p:sp>
        <p:nvSpPr>
          <p:cNvPr id="2080771" name="Text Box 3">
            <a:extLst>
              <a:ext uri="{FF2B5EF4-FFF2-40B4-BE49-F238E27FC236}">
                <a16:creationId xmlns:a16="http://schemas.microsoft.com/office/drawing/2014/main" id="{E6BA6F67-8CB8-4789-ADCB-82B792990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49300"/>
            <a:ext cx="830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9 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07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077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>
            <a:extLst>
              <a:ext uri="{FF2B5EF4-FFF2-40B4-BE49-F238E27FC236}">
                <a16:creationId xmlns:a16="http://schemas.microsoft.com/office/drawing/2014/main" id="{87B76F18-6C59-4C9A-82EF-287169FDA5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2205A91-C37E-4804-8D6A-13FF67A6BFF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8243" name="AutoShape 3">
            <a:extLst>
              <a:ext uri="{FF2B5EF4-FFF2-40B4-BE49-F238E27FC236}">
                <a16:creationId xmlns:a16="http://schemas.microsoft.com/office/drawing/2014/main" id="{71784392-3DC3-4D49-A05D-AE49CAF45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2705100"/>
            <a:ext cx="7848600" cy="35814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7E16E9C-06E8-4031-B71E-3EDFE55896BF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428625"/>
            <a:ext cx="7924800" cy="2133600"/>
            <a:chOff x="336" y="384"/>
            <a:chExt cx="4992" cy="1344"/>
          </a:xfrm>
        </p:grpSpPr>
        <p:sp>
          <p:nvSpPr>
            <p:cNvPr id="24591" name="AutoShape 5">
              <a:extLst>
                <a:ext uri="{FF2B5EF4-FFF2-40B4-BE49-F238E27FC236}">
                  <a16:creationId xmlns:a16="http://schemas.microsoft.com/office/drawing/2014/main" id="{70E57B85-77FC-4922-94C0-806AE0901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84"/>
              <a:ext cx="4992" cy="1344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【</a:t>
              </a:r>
              <a:r>
                <a:rPr kumimoji="1" lang="en-US" altLang="zh-CN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Theorem 2】</a:t>
              </a: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Let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R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be an equivalence relation on a set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.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Then the equivalence classes of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R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form a partition of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A.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Conversely, given a partition                 of the set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, there is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an equivalence relation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R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that has the sets                   ,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as its equivalence classes. </a:t>
              </a:r>
            </a:p>
          </p:txBody>
        </p:sp>
        <p:graphicFrame>
          <p:nvGraphicFramePr>
            <p:cNvPr id="24592" name="Object 6">
              <a:extLst>
                <a:ext uri="{FF2B5EF4-FFF2-40B4-BE49-F238E27FC236}">
                  <a16:creationId xmlns:a16="http://schemas.microsoft.com/office/drawing/2014/main" id="{6B6FE960-8641-4524-A8F5-6AC5F69BB4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68" y="960"/>
            <a:ext cx="684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8" r:id="rId4" imgW="647700" imgH="228600" progId="Equation.3">
                    <p:embed/>
                  </p:oleObj>
                </mc:Choice>
                <mc:Fallback>
                  <p:oleObj r:id="rId4" imgW="6477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8" y="960"/>
                          <a:ext cx="684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3" name="Object 7">
              <a:extLst>
                <a:ext uri="{FF2B5EF4-FFF2-40B4-BE49-F238E27FC236}">
                  <a16:creationId xmlns:a16="http://schemas.microsoft.com/office/drawing/2014/main" id="{A7C0AC41-9370-4B80-94D8-3E323A59BE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4" y="1175"/>
            <a:ext cx="576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9" r:id="rId6" imgW="495300" imgH="228600" progId="Equation.3">
                    <p:embed/>
                  </p:oleObj>
                </mc:Choice>
                <mc:Fallback>
                  <p:oleObj r:id="rId6" imgW="4953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175"/>
                          <a:ext cx="576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8248" name="AutoShape 8">
            <a:extLst>
              <a:ext uri="{FF2B5EF4-FFF2-40B4-BE49-F238E27FC236}">
                <a16:creationId xmlns:a16="http://schemas.microsoft.com/office/drawing/2014/main" id="{D587A2AE-DC2C-4A85-BA67-0CB3D0FE6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263" y="2628900"/>
            <a:ext cx="3962400" cy="914400"/>
          </a:xfrm>
          <a:prstGeom prst="cloudCallout">
            <a:avLst>
              <a:gd name="adj1" fmla="val -43708"/>
              <a:gd name="adj2" fmla="val -126912"/>
            </a:avLst>
          </a:prstGeom>
          <a:solidFill>
            <a:srgbClr val="99CCFF"/>
          </a:solidFill>
          <a:ln w="9525">
            <a:solidFill>
              <a:srgbClr val="CCCCFF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</a:rPr>
              <a:t>an equivalence relation on a set </a:t>
            </a:r>
            <a:r>
              <a:rPr kumimoji="1" lang="en-US" altLang="zh-CN" sz="1800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</a:rPr>
              <a:t> a partition of </a:t>
            </a:r>
            <a:r>
              <a:rPr kumimoji="1" lang="en-US" altLang="zh-CN" sz="1800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EAE72653-3FBD-4A8A-8682-C0A1AEDA56E4}"/>
              </a:ext>
            </a:extLst>
          </p:cNvPr>
          <p:cNvGrpSpPr>
            <a:grpSpLocks/>
          </p:cNvGrpSpPr>
          <p:nvPr/>
        </p:nvGrpSpPr>
        <p:grpSpPr bwMode="auto">
          <a:xfrm>
            <a:off x="957263" y="3159125"/>
            <a:ext cx="6553200" cy="434975"/>
            <a:chOff x="720" y="2158"/>
            <a:chExt cx="4128" cy="274"/>
          </a:xfrm>
        </p:grpSpPr>
        <p:sp>
          <p:nvSpPr>
            <p:cNvPr id="24589" name="Text Box 10">
              <a:extLst>
                <a:ext uri="{FF2B5EF4-FFF2-40B4-BE49-F238E27FC236}">
                  <a16:creationId xmlns:a16="http://schemas.microsoft.com/office/drawing/2014/main" id="{C2D22178-124C-4B15-AD25-CA5BA5C70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158"/>
              <a:ext cx="41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Char char="n"/>
              </a:pP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the equivalence class of </a:t>
              </a: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: </a:t>
              </a:r>
            </a:p>
          </p:txBody>
        </p:sp>
        <p:graphicFrame>
          <p:nvGraphicFramePr>
            <p:cNvPr id="24590" name="Object 11">
              <a:extLst>
                <a:ext uri="{FF2B5EF4-FFF2-40B4-BE49-F238E27FC236}">
                  <a16:creationId xmlns:a16="http://schemas.microsoft.com/office/drawing/2014/main" id="{9AD62B78-3920-4E97-9F1E-5CB8C77C6E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2160"/>
            <a:ext cx="98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0" r:id="rId8" imgW="825500" imgH="228600" progId="Equation.3">
                    <p:embed/>
                  </p:oleObj>
                </mc:Choice>
                <mc:Fallback>
                  <p:oleObj r:id="rId8" imgW="82550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160"/>
                          <a:ext cx="98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8252" name="Object 12">
            <a:extLst>
              <a:ext uri="{FF2B5EF4-FFF2-40B4-BE49-F238E27FC236}">
                <a16:creationId xmlns:a16="http://schemas.microsoft.com/office/drawing/2014/main" id="{A73F8482-96A1-4149-86EC-351BB59087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9863" y="3619500"/>
          <a:ext cx="218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Equation" r:id="rId10" imgW="1104900" imgH="228600" progId="Equation.3">
                  <p:embed/>
                </p:oleObj>
              </mc:Choice>
              <mc:Fallback>
                <p:oleObj name="Equation" r:id="rId10" imgW="11049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3619500"/>
                        <a:ext cx="2184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53" name="Object 13">
            <a:extLst>
              <a:ext uri="{FF2B5EF4-FFF2-40B4-BE49-F238E27FC236}">
                <a16:creationId xmlns:a16="http://schemas.microsoft.com/office/drawing/2014/main" id="{5B35AD1C-092B-4209-AF5B-AC382736C7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2563" y="4176713"/>
          <a:ext cx="29765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公式" r:id="rId12" imgW="1638300" imgH="241300" progId="Equation.3">
                  <p:embed/>
                </p:oleObj>
              </mc:Choice>
              <mc:Fallback>
                <p:oleObj name="公式" r:id="rId12" imgW="1638300" imgH="241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4176713"/>
                        <a:ext cx="29765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54" name="Object 14">
            <a:extLst>
              <a:ext uri="{FF2B5EF4-FFF2-40B4-BE49-F238E27FC236}">
                <a16:creationId xmlns:a16="http://schemas.microsoft.com/office/drawing/2014/main" id="{995575B5-1B82-4745-BF9A-1931CDE1E9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5863" y="4557713"/>
          <a:ext cx="24892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Equation" r:id="rId14" imgW="1371600" imgH="241300" progId="Equation.3">
                  <p:embed/>
                </p:oleObj>
              </mc:Choice>
              <mc:Fallback>
                <p:oleObj name="Equation" r:id="rId14" imgW="1371600" imgH="241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4557713"/>
                        <a:ext cx="24892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55" name="Object 15">
            <a:extLst>
              <a:ext uri="{FF2B5EF4-FFF2-40B4-BE49-F238E27FC236}">
                <a16:creationId xmlns:a16="http://schemas.microsoft.com/office/drawing/2014/main" id="{8DB46BED-A8ED-4A44-AD71-5E8E02FE91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4929188"/>
          <a:ext cx="12319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Equation" r:id="rId16" imgW="774364" imgH="342751" progId="Equation.3">
                  <p:embed/>
                </p:oleObj>
              </mc:Choice>
              <mc:Fallback>
                <p:oleObj name="Equation" r:id="rId16" imgW="774364" imgH="34275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929188"/>
                        <a:ext cx="12319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56" name="Object 16">
            <a:extLst>
              <a:ext uri="{FF2B5EF4-FFF2-40B4-BE49-F238E27FC236}">
                <a16:creationId xmlns:a16="http://schemas.microsoft.com/office/drawing/2014/main" id="{9E5C0F54-4848-41DD-9795-DAF834DC20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5429250"/>
          <a:ext cx="3579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r:id="rId18" imgW="1892300" imgH="228600" progId="Equation.3">
                  <p:embed/>
                </p:oleObj>
              </mc:Choice>
              <mc:Fallback>
                <p:oleObj r:id="rId18" imgW="18923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5429250"/>
                        <a:ext cx="35798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Text Box 2">
            <a:extLst>
              <a:ext uri="{FF2B5EF4-FFF2-40B4-BE49-F238E27FC236}">
                <a16:creationId xmlns:a16="http://schemas.microsoft.com/office/drawing/2014/main" id="{AA436C2A-8954-4873-BE79-4D754A808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45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9.5   Equivalence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582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5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5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43" grpId="0" animBg="1" autoUpdateAnimBg="0"/>
      <p:bldP spid="205824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>
            <a:extLst>
              <a:ext uri="{FF2B5EF4-FFF2-40B4-BE49-F238E27FC236}">
                <a16:creationId xmlns:a16="http://schemas.microsoft.com/office/drawing/2014/main" id="{2602E870-5A8E-460C-A226-08345D3D6A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5C00668-7C1B-45B2-A81D-800EAC144DE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0291" name="AutoShape 3">
            <a:extLst>
              <a:ext uri="{FF2B5EF4-FFF2-40B4-BE49-F238E27FC236}">
                <a16:creationId xmlns:a16="http://schemas.microsoft.com/office/drawing/2014/main" id="{F42624DC-C399-4E1A-9CFD-27910F758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85800"/>
            <a:ext cx="7696200" cy="54864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E0FCDDDF-8D55-45B0-8947-CFFABFA71AD9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838200"/>
            <a:ext cx="6553200" cy="431800"/>
            <a:chOff x="720" y="816"/>
            <a:chExt cx="4128" cy="272"/>
          </a:xfrm>
        </p:grpSpPr>
        <p:sp>
          <p:nvSpPr>
            <p:cNvPr id="26643" name="Text Box 5">
              <a:extLst>
                <a:ext uri="{FF2B5EF4-FFF2-40B4-BE49-F238E27FC236}">
                  <a16:creationId xmlns:a16="http://schemas.microsoft.com/office/drawing/2014/main" id="{9D728A93-512C-4E2A-8649-150C6D537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816"/>
              <a:ext cx="41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Char char="n"/>
              </a:pPr>
              <a:r>
                <a:rPr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26644" name="Object 6">
              <a:extLst>
                <a:ext uri="{FF2B5EF4-FFF2-40B4-BE49-F238E27FC236}">
                  <a16:creationId xmlns:a16="http://schemas.microsoft.com/office/drawing/2014/main" id="{81AFBFEE-3D3E-4234-917F-2637FDF841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816"/>
            <a:ext cx="17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7" r:id="rId4" imgW="1485900" imgH="228600" progId="Equation.3">
                    <p:embed/>
                  </p:oleObj>
                </mc:Choice>
                <mc:Fallback>
                  <p:oleObj r:id="rId4" imgW="14859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816"/>
                          <a:ext cx="176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60295" name="Object 7">
            <a:extLst>
              <a:ext uri="{FF2B5EF4-FFF2-40B4-BE49-F238E27FC236}">
                <a16:creationId xmlns:a16="http://schemas.microsoft.com/office/drawing/2014/main" id="{A49AD6CE-53DB-45CD-A793-4D6EE70C40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371600"/>
          <a:ext cx="46053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8" name="公式" r:id="rId6" imgW="2438400" imgH="228600" progId="Equation.3">
                  <p:embed/>
                </p:oleObj>
              </mc:Choice>
              <mc:Fallback>
                <p:oleObj name="公式" r:id="rId6" imgW="24384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371600"/>
                        <a:ext cx="46053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296" name="Object 8">
            <a:extLst>
              <a:ext uri="{FF2B5EF4-FFF2-40B4-BE49-F238E27FC236}">
                <a16:creationId xmlns:a16="http://schemas.microsoft.com/office/drawing/2014/main" id="{88A1105F-8B5C-49BD-BA5F-76BF920750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0850" y="1905000"/>
          <a:ext cx="302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9" name="Equation" r:id="rId8" imgW="1600200" imgH="228600" progId="Equation.3">
                  <p:embed/>
                </p:oleObj>
              </mc:Choice>
              <mc:Fallback>
                <p:oleObj name="Equation" r:id="rId8" imgW="16002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1905000"/>
                        <a:ext cx="3022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297" name="Object 9">
            <a:extLst>
              <a:ext uri="{FF2B5EF4-FFF2-40B4-BE49-F238E27FC236}">
                <a16:creationId xmlns:a16="http://schemas.microsoft.com/office/drawing/2014/main" id="{77885873-8CFE-4C7B-A561-4B024B59BD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828800"/>
          <a:ext cx="12192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0" r:id="rId10" imgW="812447" imgH="431613" progId="Equation.3">
                  <p:embed/>
                </p:oleObj>
              </mc:Choice>
              <mc:Fallback>
                <p:oleObj r:id="rId10" imgW="812447" imgH="4316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828800"/>
                        <a:ext cx="12192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298" name="Object 10">
            <a:extLst>
              <a:ext uri="{FF2B5EF4-FFF2-40B4-BE49-F238E27FC236}">
                <a16:creationId xmlns:a16="http://schemas.microsoft.com/office/drawing/2014/main" id="{0E5563EB-9587-4F40-9F8A-0D9662A648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420938"/>
          <a:ext cx="47323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1" r:id="rId12" imgW="2501900" imgH="228600" progId="Equation.3">
                  <p:embed/>
                </p:oleObj>
              </mc:Choice>
              <mc:Fallback>
                <p:oleObj r:id="rId12" imgW="25019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420938"/>
                        <a:ext cx="47323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299" name="Object 11">
            <a:extLst>
              <a:ext uri="{FF2B5EF4-FFF2-40B4-BE49-F238E27FC236}">
                <a16:creationId xmlns:a16="http://schemas.microsoft.com/office/drawing/2014/main" id="{CB543F19-73F0-46A3-A6F9-F140E72D52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6625" y="2393950"/>
          <a:ext cx="9731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2" name="公式" r:id="rId14" imgW="418918" imgH="177723" progId="Equation.3">
                  <p:embed/>
                </p:oleObj>
              </mc:Choice>
              <mc:Fallback>
                <p:oleObj name="公式" r:id="rId14" imgW="418918" imgH="17772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25" y="2393950"/>
                        <a:ext cx="97313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300" name="Object 12">
            <a:extLst>
              <a:ext uri="{FF2B5EF4-FFF2-40B4-BE49-F238E27FC236}">
                <a16:creationId xmlns:a16="http://schemas.microsoft.com/office/drawing/2014/main" id="{7C4E97D9-3D81-4ADB-B6B0-E732BC6659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2913" y="3048000"/>
          <a:ext cx="10699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3" name="公式" r:id="rId16" imgW="507780" imgH="203112" progId="Equation.3">
                  <p:embed/>
                </p:oleObj>
              </mc:Choice>
              <mc:Fallback>
                <p:oleObj name="公式" r:id="rId16" imgW="507780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3048000"/>
                        <a:ext cx="106997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301" name="Object 13">
            <a:extLst>
              <a:ext uri="{FF2B5EF4-FFF2-40B4-BE49-F238E27FC236}">
                <a16:creationId xmlns:a16="http://schemas.microsoft.com/office/drawing/2014/main" id="{39BBF961-360F-4446-A0EE-2546D436DB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048000"/>
          <a:ext cx="2752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4" r:id="rId18" imgW="1473200" imgH="228600" progId="Equation.3">
                  <p:embed/>
                </p:oleObj>
              </mc:Choice>
              <mc:Fallback>
                <p:oleObj r:id="rId18" imgW="14732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048000"/>
                        <a:ext cx="2752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302" name="Object 14">
            <a:extLst>
              <a:ext uri="{FF2B5EF4-FFF2-40B4-BE49-F238E27FC236}">
                <a16:creationId xmlns:a16="http://schemas.microsoft.com/office/drawing/2014/main" id="{F7E83C04-B155-4678-A279-8B943A4F01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9663" y="2976563"/>
          <a:ext cx="1000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5" name="公式" r:id="rId20" imgW="418918" imgH="177723" progId="Equation.3">
                  <p:embed/>
                </p:oleObj>
              </mc:Choice>
              <mc:Fallback>
                <p:oleObj name="公式" r:id="rId20" imgW="418918" imgH="17772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9663" y="2976563"/>
                        <a:ext cx="10001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303" name="Object 15">
            <a:extLst>
              <a:ext uri="{FF2B5EF4-FFF2-40B4-BE49-F238E27FC236}">
                <a16:creationId xmlns:a16="http://schemas.microsoft.com/office/drawing/2014/main" id="{7BB11E60-DA40-444D-A334-753F897CF6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4338" y="3683000"/>
          <a:ext cx="17097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6" name="公式" r:id="rId22" imgW="787058" imgH="203112" progId="Equation.3">
                  <p:embed/>
                </p:oleObj>
              </mc:Choice>
              <mc:Fallback>
                <p:oleObj name="公式" r:id="rId22" imgW="787058" imgH="20311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3683000"/>
                        <a:ext cx="17097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304" name="Object 16">
            <a:extLst>
              <a:ext uri="{FF2B5EF4-FFF2-40B4-BE49-F238E27FC236}">
                <a16:creationId xmlns:a16="http://schemas.microsoft.com/office/drawing/2014/main" id="{51DF60E4-3CBA-4C58-A391-3A4B6C3B39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089400"/>
          <a:ext cx="4006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7" r:id="rId24" imgW="2209800" imgH="241300" progId="Equation.3">
                  <p:embed/>
                </p:oleObj>
              </mc:Choice>
              <mc:Fallback>
                <p:oleObj r:id="rId24" imgW="2209800" imgH="241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89400"/>
                        <a:ext cx="40068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305" name="Object 17">
            <a:extLst>
              <a:ext uri="{FF2B5EF4-FFF2-40B4-BE49-F238E27FC236}">
                <a16:creationId xmlns:a16="http://schemas.microsoft.com/office/drawing/2014/main" id="{2E40EE2C-3FDE-4A9E-AA80-720A0DFC0D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521200"/>
          <a:ext cx="29527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8" r:id="rId26" imgW="1612900" imgH="241300" progId="Equation.3">
                  <p:embed/>
                </p:oleObj>
              </mc:Choice>
              <mc:Fallback>
                <p:oleObj r:id="rId26" imgW="1612900" imgH="241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521200"/>
                        <a:ext cx="29527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306" name="Object 18">
            <a:extLst>
              <a:ext uri="{FF2B5EF4-FFF2-40B4-BE49-F238E27FC236}">
                <a16:creationId xmlns:a16="http://schemas.microsoft.com/office/drawing/2014/main" id="{4908F85D-08D2-4F9A-8CBF-C2A25B3234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978400"/>
          <a:ext cx="35067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9" r:id="rId28" imgW="1930400" imgH="241300" progId="Equation.3">
                  <p:embed/>
                </p:oleObj>
              </mc:Choice>
              <mc:Fallback>
                <p:oleObj r:id="rId28" imgW="1930400" imgH="2413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978400"/>
                        <a:ext cx="35067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307" name="Object 19">
            <a:extLst>
              <a:ext uri="{FF2B5EF4-FFF2-40B4-BE49-F238E27FC236}">
                <a16:creationId xmlns:a16="http://schemas.microsoft.com/office/drawing/2014/main" id="{EF93B31A-F845-4D48-9E52-E488F7CF3C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5511800"/>
          <a:ext cx="28781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0" name="公式" r:id="rId30" imgW="1536700" imgH="228600" progId="Equation.3">
                  <p:embed/>
                </p:oleObj>
              </mc:Choice>
              <mc:Fallback>
                <p:oleObj name="公式" r:id="rId30" imgW="15367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511800"/>
                        <a:ext cx="28781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2" name="Text Box 2">
            <a:extLst>
              <a:ext uri="{FF2B5EF4-FFF2-40B4-BE49-F238E27FC236}">
                <a16:creationId xmlns:a16="http://schemas.microsoft.com/office/drawing/2014/main" id="{1B0F5B99-000B-47AC-B6D1-1BD46F4B3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45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9.5   Equivalence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6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6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6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6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6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6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6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6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6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6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6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6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6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291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642F9126-C957-4E1E-8C8E-73D09CBFE9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771C961-7774-443E-BA8C-6784F680FAD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2339" name="AutoShape 3">
            <a:extLst>
              <a:ext uri="{FF2B5EF4-FFF2-40B4-BE49-F238E27FC236}">
                <a16:creationId xmlns:a16="http://schemas.microsoft.com/office/drawing/2014/main" id="{B8D70640-D959-4503-BFDC-EDE240F99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600"/>
            <a:ext cx="7696200" cy="41910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</p:txBody>
      </p:sp>
      <p:sp>
        <p:nvSpPr>
          <p:cNvPr id="2062340" name="Text Box 4">
            <a:extLst>
              <a:ext uri="{FF2B5EF4-FFF2-40B4-BE49-F238E27FC236}">
                <a16:creationId xmlns:a16="http://schemas.microsoft.com/office/drawing/2014/main" id="{16973753-1128-49E8-955C-8D59CD5AC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276600"/>
            <a:ext cx="2514600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[0]={0}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[1]={1,2,3}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[4]={4,5}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pr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)={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[0]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[1]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[4]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4D114080-074E-4091-A236-F9709EF7291E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762000"/>
            <a:ext cx="8534400" cy="1146175"/>
            <a:chOff x="144" y="480"/>
            <a:chExt cx="5376" cy="722"/>
          </a:xfrm>
        </p:grpSpPr>
        <p:sp>
          <p:nvSpPr>
            <p:cNvPr id="28702" name="Text Box 6">
              <a:extLst>
                <a:ext uri="{FF2B5EF4-FFF2-40B4-BE49-F238E27FC236}">
                  <a16:creationId xmlns:a16="http://schemas.microsoft.com/office/drawing/2014/main" id="{B1D50F73-871D-465F-8CB6-6E8F3C052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480"/>
              <a:ext cx="53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3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Find the partition of the set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from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28703" name="Object 7">
              <a:extLst>
                <a:ext uri="{FF2B5EF4-FFF2-40B4-BE49-F238E27FC236}">
                  <a16:creationId xmlns:a16="http://schemas.microsoft.com/office/drawing/2014/main" id="{82F7DC5D-B274-42D3-9520-F5EB89EFFF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768"/>
            <a:ext cx="5088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7" r:id="rId5" imgW="5016500" imgH="431800" progId="Equation.3">
                    <p:embed/>
                  </p:oleObj>
                </mc:Choice>
                <mc:Fallback>
                  <p:oleObj r:id="rId5" imgW="5016500" imgH="431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768"/>
                          <a:ext cx="5088" cy="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CB962332-B998-4E7F-84AA-001A10DF5C7F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228975"/>
            <a:ext cx="822325" cy="935038"/>
            <a:chOff x="2421" y="4688"/>
            <a:chExt cx="1295" cy="1474"/>
          </a:xfrm>
        </p:grpSpPr>
        <p:sp>
          <p:nvSpPr>
            <p:cNvPr id="28700" name="Oval 9">
              <a:extLst>
                <a:ext uri="{FF2B5EF4-FFF2-40B4-BE49-F238E27FC236}">
                  <a16:creationId xmlns:a16="http://schemas.microsoft.com/office/drawing/2014/main" id="{4B778CE7-28FA-4DA4-A437-765538645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" y="5442"/>
              <a:ext cx="840" cy="7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8701" name="Arc 10">
              <a:extLst>
                <a:ext uri="{FF2B5EF4-FFF2-40B4-BE49-F238E27FC236}">
                  <a16:creationId xmlns:a16="http://schemas.microsoft.com/office/drawing/2014/main" id="{B79F9C9D-FBFF-4778-99A6-0A4C1BDF27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21" y="4688"/>
              <a:ext cx="1080" cy="84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7319" y="37805"/>
                  </a:moveTo>
                  <a:cubicBezTo>
                    <a:pt x="2666" y="33705"/>
                    <a:pt x="0" y="278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1501" y="43200"/>
                    <a:pt x="21402" y="43199"/>
                    <a:pt x="21304" y="43197"/>
                  </a:cubicBezTo>
                </a:path>
                <a:path w="43200" h="43200" stroke="0" extrusionOk="0">
                  <a:moveTo>
                    <a:pt x="7319" y="37805"/>
                  </a:moveTo>
                  <a:cubicBezTo>
                    <a:pt x="2666" y="33705"/>
                    <a:pt x="0" y="278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1501" y="43200"/>
                    <a:pt x="21402" y="43199"/>
                    <a:pt x="21304" y="43197"/>
                  </a:cubicBezTo>
                  <a:lnTo>
                    <a:pt x="21600" y="21600"/>
                  </a:lnTo>
                  <a:lnTo>
                    <a:pt x="7319" y="37805"/>
                  </a:lnTo>
                  <a:close/>
                </a:path>
              </a:pathLst>
            </a:custGeom>
            <a:noFill/>
            <a:ln w="28575">
              <a:solidFill>
                <a:srgbClr val="FFCC00"/>
              </a:solidFill>
              <a:round/>
              <a:headEnd type="arrow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B708FEC8-AB13-4427-A126-75DE6E0DFE01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924175"/>
            <a:ext cx="1866900" cy="2486025"/>
            <a:chOff x="4701" y="4092"/>
            <a:chExt cx="2940" cy="3917"/>
          </a:xfrm>
        </p:grpSpPr>
        <p:sp>
          <p:nvSpPr>
            <p:cNvPr id="28688" name="Oval 12">
              <a:extLst>
                <a:ext uri="{FF2B5EF4-FFF2-40B4-BE49-F238E27FC236}">
                  <a16:creationId xmlns:a16="http://schemas.microsoft.com/office/drawing/2014/main" id="{82C55E76-66C3-40C7-BFD4-1054E036C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1" y="6495"/>
              <a:ext cx="840" cy="7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8689" name="Oval 13">
              <a:extLst>
                <a:ext uri="{FF2B5EF4-FFF2-40B4-BE49-F238E27FC236}">
                  <a16:creationId xmlns:a16="http://schemas.microsoft.com/office/drawing/2014/main" id="{FDBF8F12-76BB-4634-8E71-3D22F61EF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6501"/>
              <a:ext cx="840" cy="7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8690" name="Arc 14">
              <a:extLst>
                <a:ext uri="{FF2B5EF4-FFF2-40B4-BE49-F238E27FC236}">
                  <a16:creationId xmlns:a16="http://schemas.microsoft.com/office/drawing/2014/main" id="{6EBE669F-DA26-4240-A6DC-B8F1D7AABE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01" y="4092"/>
              <a:ext cx="840" cy="84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7319" y="37805"/>
                  </a:moveTo>
                  <a:cubicBezTo>
                    <a:pt x="2666" y="33705"/>
                    <a:pt x="0" y="278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1501" y="43200"/>
                    <a:pt x="21402" y="43199"/>
                    <a:pt x="21304" y="43197"/>
                  </a:cubicBezTo>
                </a:path>
                <a:path w="43200" h="43200" stroke="0" extrusionOk="0">
                  <a:moveTo>
                    <a:pt x="7319" y="37805"/>
                  </a:moveTo>
                  <a:cubicBezTo>
                    <a:pt x="2666" y="33705"/>
                    <a:pt x="0" y="278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1501" y="43200"/>
                    <a:pt x="21402" y="43199"/>
                    <a:pt x="21304" y="43197"/>
                  </a:cubicBezTo>
                  <a:lnTo>
                    <a:pt x="21600" y="21600"/>
                  </a:lnTo>
                  <a:lnTo>
                    <a:pt x="7319" y="37805"/>
                  </a:lnTo>
                  <a:close/>
                </a:path>
              </a:pathLst>
            </a:custGeom>
            <a:noFill/>
            <a:ln w="28575">
              <a:solidFill>
                <a:srgbClr val="FFCC00"/>
              </a:solidFill>
              <a:round/>
              <a:headEnd type="arrow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1" name="Arc 15">
              <a:extLst>
                <a:ext uri="{FF2B5EF4-FFF2-40B4-BE49-F238E27FC236}">
                  <a16:creationId xmlns:a16="http://schemas.microsoft.com/office/drawing/2014/main" id="{1E25F82D-87D5-4440-A11A-ABC8A43C92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01" y="7144"/>
              <a:ext cx="840" cy="84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5530" y="870"/>
                  </a:moveTo>
                  <a:cubicBezTo>
                    <a:pt x="17501" y="293"/>
                    <a:pt x="19545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5946"/>
                    <a:pt x="2216" y="10517"/>
                    <a:pt x="6174" y="6480"/>
                  </a:cubicBezTo>
                </a:path>
                <a:path w="43200" h="43200" stroke="0" extrusionOk="0">
                  <a:moveTo>
                    <a:pt x="15530" y="870"/>
                  </a:moveTo>
                  <a:cubicBezTo>
                    <a:pt x="17501" y="293"/>
                    <a:pt x="19545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5946"/>
                    <a:pt x="2216" y="10517"/>
                    <a:pt x="6174" y="6480"/>
                  </a:cubicBezTo>
                  <a:lnTo>
                    <a:pt x="21600" y="21600"/>
                  </a:lnTo>
                  <a:lnTo>
                    <a:pt x="15530" y="870"/>
                  </a:lnTo>
                  <a:close/>
                </a:path>
              </a:pathLst>
            </a:custGeom>
            <a:noFill/>
            <a:ln w="28575">
              <a:solidFill>
                <a:srgbClr val="FFCC00"/>
              </a:solidFill>
              <a:round/>
              <a:headEnd type="arrow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2" name="Oval 16">
              <a:extLst>
                <a:ext uri="{FF2B5EF4-FFF2-40B4-BE49-F238E27FC236}">
                  <a16:creationId xmlns:a16="http://schemas.microsoft.com/office/drawing/2014/main" id="{A5D0B400-9014-449E-99F3-BC52A7319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" y="4849"/>
              <a:ext cx="840" cy="7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8693" name="Line 17">
              <a:extLst>
                <a:ext uri="{FF2B5EF4-FFF2-40B4-BE49-F238E27FC236}">
                  <a16:creationId xmlns:a16="http://schemas.microsoft.com/office/drawing/2014/main" id="{F59EF6F8-004B-4B9D-8CB5-0E28652538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16" y="5464"/>
              <a:ext cx="225" cy="105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Arc 18">
              <a:extLst>
                <a:ext uri="{FF2B5EF4-FFF2-40B4-BE49-F238E27FC236}">
                  <a16:creationId xmlns:a16="http://schemas.microsoft.com/office/drawing/2014/main" id="{D38DB248-6B3F-46CB-9ADB-72B2BAF325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1" y="7169"/>
              <a:ext cx="720" cy="84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5530" y="870"/>
                  </a:moveTo>
                  <a:cubicBezTo>
                    <a:pt x="17501" y="293"/>
                    <a:pt x="19545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5946"/>
                    <a:pt x="2216" y="10517"/>
                    <a:pt x="6174" y="6480"/>
                  </a:cubicBezTo>
                </a:path>
                <a:path w="43200" h="43200" stroke="0" extrusionOk="0">
                  <a:moveTo>
                    <a:pt x="15530" y="870"/>
                  </a:moveTo>
                  <a:cubicBezTo>
                    <a:pt x="17501" y="293"/>
                    <a:pt x="19545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5946"/>
                    <a:pt x="2216" y="10517"/>
                    <a:pt x="6174" y="6480"/>
                  </a:cubicBezTo>
                  <a:lnTo>
                    <a:pt x="21600" y="21600"/>
                  </a:lnTo>
                  <a:lnTo>
                    <a:pt x="15530" y="870"/>
                  </a:lnTo>
                  <a:close/>
                </a:path>
              </a:pathLst>
            </a:custGeom>
            <a:noFill/>
            <a:ln w="28575">
              <a:solidFill>
                <a:srgbClr val="FFCC00"/>
              </a:solidFill>
              <a:round/>
              <a:headEnd type="arrow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5" name="Line 19">
              <a:extLst>
                <a:ext uri="{FF2B5EF4-FFF2-40B4-BE49-F238E27FC236}">
                  <a16:creationId xmlns:a16="http://schemas.microsoft.com/office/drawing/2014/main" id="{59F1E5BC-7C87-4B3C-BC8D-94756230F5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41" y="5584"/>
              <a:ext cx="240" cy="96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Line 20">
              <a:extLst>
                <a:ext uri="{FF2B5EF4-FFF2-40B4-BE49-F238E27FC236}">
                  <a16:creationId xmlns:a16="http://schemas.microsoft.com/office/drawing/2014/main" id="{3178D3C4-A140-457A-9109-7DA697E2B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81" y="6709"/>
              <a:ext cx="1080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Line 21">
              <a:extLst>
                <a:ext uri="{FF2B5EF4-FFF2-40B4-BE49-F238E27FC236}">
                  <a16:creationId xmlns:a16="http://schemas.microsoft.com/office/drawing/2014/main" id="{A777711E-33AA-4DD9-B53D-BBA86F855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1" y="6935"/>
              <a:ext cx="1080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8" name="Line 22">
              <a:extLst>
                <a:ext uri="{FF2B5EF4-FFF2-40B4-BE49-F238E27FC236}">
                  <a16:creationId xmlns:a16="http://schemas.microsoft.com/office/drawing/2014/main" id="{3DA63426-6968-43C4-B30E-05C66A2A0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1" y="5464"/>
              <a:ext cx="840" cy="108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9" name="Line 23">
              <a:extLst>
                <a:ext uri="{FF2B5EF4-FFF2-40B4-BE49-F238E27FC236}">
                  <a16:creationId xmlns:a16="http://schemas.microsoft.com/office/drawing/2014/main" id="{985C5EC7-9C78-4A06-B233-FCED2BA10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1" y="5584"/>
              <a:ext cx="840" cy="108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6C27B9CC-1244-4905-B534-23D973800786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771775"/>
            <a:ext cx="581025" cy="2563813"/>
            <a:chOff x="8706" y="3874"/>
            <a:chExt cx="915" cy="4039"/>
          </a:xfrm>
        </p:grpSpPr>
        <p:sp>
          <p:nvSpPr>
            <p:cNvPr id="28682" name="Oval 25">
              <a:extLst>
                <a:ext uri="{FF2B5EF4-FFF2-40B4-BE49-F238E27FC236}">
                  <a16:creationId xmlns:a16="http://schemas.microsoft.com/office/drawing/2014/main" id="{CB7B8CBF-5A44-4A19-B037-A38F69632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6" y="4504"/>
              <a:ext cx="840" cy="7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8683" name="Oval 26">
              <a:extLst>
                <a:ext uri="{FF2B5EF4-FFF2-40B4-BE49-F238E27FC236}">
                  <a16:creationId xmlns:a16="http://schemas.microsoft.com/office/drawing/2014/main" id="{C9C4A1AF-0997-431C-9EA1-51DA183EB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1" y="6424"/>
              <a:ext cx="840" cy="7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8684" name="Arc 27">
              <a:extLst>
                <a:ext uri="{FF2B5EF4-FFF2-40B4-BE49-F238E27FC236}">
                  <a16:creationId xmlns:a16="http://schemas.microsoft.com/office/drawing/2014/main" id="{3682B48C-DF65-48B5-8BEC-EB4C9E3900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66" y="3874"/>
              <a:ext cx="720" cy="72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7319" y="37805"/>
                  </a:moveTo>
                  <a:cubicBezTo>
                    <a:pt x="2666" y="33705"/>
                    <a:pt x="0" y="278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1501" y="43200"/>
                    <a:pt x="21402" y="43199"/>
                    <a:pt x="21304" y="43197"/>
                  </a:cubicBezTo>
                </a:path>
                <a:path w="43200" h="43200" stroke="0" extrusionOk="0">
                  <a:moveTo>
                    <a:pt x="7319" y="37805"/>
                  </a:moveTo>
                  <a:cubicBezTo>
                    <a:pt x="2666" y="33705"/>
                    <a:pt x="0" y="278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1501" y="43200"/>
                    <a:pt x="21402" y="43199"/>
                    <a:pt x="21304" y="43197"/>
                  </a:cubicBezTo>
                  <a:lnTo>
                    <a:pt x="21600" y="21600"/>
                  </a:lnTo>
                  <a:lnTo>
                    <a:pt x="7319" y="37805"/>
                  </a:lnTo>
                  <a:close/>
                </a:path>
              </a:pathLst>
            </a:custGeom>
            <a:noFill/>
            <a:ln w="28575">
              <a:solidFill>
                <a:srgbClr val="FFCC00"/>
              </a:solidFill>
              <a:round/>
              <a:headEnd type="arrow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5" name="Arc 28">
              <a:extLst>
                <a:ext uri="{FF2B5EF4-FFF2-40B4-BE49-F238E27FC236}">
                  <a16:creationId xmlns:a16="http://schemas.microsoft.com/office/drawing/2014/main" id="{FC611932-475A-45D7-A2D9-7946AAF736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6" y="7024"/>
              <a:ext cx="720" cy="889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5530" y="870"/>
                  </a:moveTo>
                  <a:cubicBezTo>
                    <a:pt x="17501" y="293"/>
                    <a:pt x="19545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5946"/>
                    <a:pt x="2216" y="10517"/>
                    <a:pt x="6174" y="6480"/>
                  </a:cubicBezTo>
                </a:path>
                <a:path w="43200" h="43200" stroke="0" extrusionOk="0">
                  <a:moveTo>
                    <a:pt x="15530" y="870"/>
                  </a:moveTo>
                  <a:cubicBezTo>
                    <a:pt x="17501" y="293"/>
                    <a:pt x="19545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5946"/>
                    <a:pt x="2216" y="10517"/>
                    <a:pt x="6174" y="6480"/>
                  </a:cubicBezTo>
                  <a:lnTo>
                    <a:pt x="21600" y="21600"/>
                  </a:lnTo>
                  <a:lnTo>
                    <a:pt x="15530" y="870"/>
                  </a:lnTo>
                  <a:close/>
                </a:path>
              </a:pathLst>
            </a:custGeom>
            <a:noFill/>
            <a:ln w="28575">
              <a:solidFill>
                <a:srgbClr val="FFCC00"/>
              </a:solidFill>
              <a:round/>
              <a:headEnd type="arrow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6" name="Line 29">
              <a:extLst>
                <a:ext uri="{FF2B5EF4-FFF2-40B4-BE49-F238E27FC236}">
                  <a16:creationId xmlns:a16="http://schemas.microsoft.com/office/drawing/2014/main" id="{679FA7F8-69D2-4A77-A95D-1B0DBFE64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81" y="5224"/>
              <a:ext cx="0" cy="132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7" name="Line 30">
              <a:extLst>
                <a:ext uri="{FF2B5EF4-FFF2-40B4-BE49-F238E27FC236}">
                  <a16:creationId xmlns:a16="http://schemas.microsoft.com/office/drawing/2014/main" id="{9A05F440-FC86-4166-87E9-5FC48F6C3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21" y="5224"/>
              <a:ext cx="0" cy="12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681" name="Text Box 2">
            <a:extLst>
              <a:ext uri="{FF2B5EF4-FFF2-40B4-BE49-F238E27FC236}">
                <a16:creationId xmlns:a16="http://schemas.microsoft.com/office/drawing/2014/main" id="{12BDDE39-5065-4FF5-BCB0-2B0D975C2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45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9.5   Equivalence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6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6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6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6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6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2339" grpId="0" animBg="1" autoUpdateAnimBg="0"/>
      <p:bldP spid="2062340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5257A6F4-A99F-4C56-8F70-4B09C75AFC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D544F82-5B25-4310-81A3-6DBB42CB34B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44C753D1-4FF9-4AB7-AA06-D52A1BC3064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00063"/>
            <a:ext cx="8153400" cy="1343025"/>
            <a:chOff x="240" y="384"/>
            <a:chExt cx="5136" cy="846"/>
          </a:xfrm>
        </p:grpSpPr>
        <p:sp>
          <p:nvSpPr>
            <p:cNvPr id="30756" name="Text Box 3">
              <a:extLst>
                <a:ext uri="{FF2B5EF4-FFF2-40B4-BE49-F238E27FC236}">
                  <a16:creationId xmlns:a16="http://schemas.microsoft.com/office/drawing/2014/main" id="{F652F410-380A-4422-BEF3-4999A774F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84"/>
              <a:ext cx="513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Question: </a:t>
              </a:r>
            </a:p>
            <a:p>
              <a:pPr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Congruence Modulo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kumimoji="1" lang="en-US" altLang="zh-CN">
                  <a:solidFill>
                    <a:schemeClr val="accent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30757" name="Object 4">
              <a:extLst>
                <a:ext uri="{FF2B5EF4-FFF2-40B4-BE49-F238E27FC236}">
                  <a16:creationId xmlns:a16="http://schemas.microsoft.com/office/drawing/2014/main" id="{22649B70-20DB-4839-A160-BAAA31A452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960"/>
            <a:ext cx="375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4" name="公式" r:id="rId5" imgW="2806700" imgH="203200" progId="Equation.3">
                    <p:embed/>
                  </p:oleObj>
                </mc:Choice>
                <mc:Fallback>
                  <p:oleObj name="公式" r:id="rId5" imgW="2806700" imgH="203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960"/>
                          <a:ext cx="375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64390" name="Object 6">
            <a:extLst>
              <a:ext uri="{FF2B5EF4-FFF2-40B4-BE49-F238E27FC236}">
                <a16:creationId xmlns:a16="http://schemas.microsoft.com/office/drawing/2014/main" id="{53071B8F-FC9A-4374-8C78-4562AA617E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1962150"/>
          <a:ext cx="36337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5" name="公式" r:id="rId7" imgW="1955800" imgH="228600" progId="Equation.3">
                  <p:embed/>
                </p:oleObj>
              </mc:Choice>
              <mc:Fallback>
                <p:oleObj name="公式" r:id="rId7" imgW="19558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962150"/>
                        <a:ext cx="36337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4391" name="Text Box 7">
            <a:extLst>
              <a:ext uri="{FF2B5EF4-FFF2-40B4-BE49-F238E27FC236}">
                <a16:creationId xmlns:a16="http://schemas.microsoft.com/office/drawing/2014/main" id="{49812376-0360-426F-AE25-CD7E9F9DD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428875"/>
            <a:ext cx="815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Question:</a:t>
            </a:r>
            <a:r>
              <a:rPr kumimoji="1" lang="en-US" altLang="zh-CN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|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|=3. How many different equivalence relations on the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are there?</a:t>
            </a:r>
          </a:p>
        </p:txBody>
      </p:sp>
      <p:sp>
        <p:nvSpPr>
          <p:cNvPr id="2064392" name="AutoShape 8">
            <a:extLst>
              <a:ext uri="{FF2B5EF4-FFF2-40B4-BE49-F238E27FC236}">
                <a16:creationId xmlns:a16="http://schemas.microsoft.com/office/drawing/2014/main" id="{3E9E5F01-9ED8-4A6A-A646-17B2ADF4A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3643313"/>
            <a:ext cx="7696200" cy="25146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  <a:p>
            <a:pPr eaLnBrk="1" hangingPunct="1"/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an equivalence relation on a set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a partition of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BAB89639-7FC0-4903-AB49-209D1F70DE4E}"/>
              </a:ext>
            </a:extLst>
          </p:cNvPr>
          <p:cNvGrpSpPr>
            <a:grpSpLocks/>
          </p:cNvGrpSpPr>
          <p:nvPr/>
        </p:nvGrpSpPr>
        <p:grpSpPr bwMode="auto">
          <a:xfrm>
            <a:off x="1384300" y="5257800"/>
            <a:ext cx="914400" cy="762000"/>
            <a:chOff x="872" y="3312"/>
            <a:chExt cx="576" cy="480"/>
          </a:xfrm>
        </p:grpSpPr>
        <p:sp>
          <p:nvSpPr>
            <p:cNvPr id="30752" name="Oval 10">
              <a:extLst>
                <a:ext uri="{FF2B5EF4-FFF2-40B4-BE49-F238E27FC236}">
                  <a16:creationId xmlns:a16="http://schemas.microsoft.com/office/drawing/2014/main" id="{DF1E1C6A-9A01-4493-9C15-1FE4C6D86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3312"/>
              <a:ext cx="576" cy="48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53" name="Oval 11">
              <a:extLst>
                <a:ext uri="{FF2B5EF4-FFF2-40B4-BE49-F238E27FC236}">
                  <a16:creationId xmlns:a16="http://schemas.microsoft.com/office/drawing/2014/main" id="{472979E9-D3EC-4B57-A6E0-B023E5E7DA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4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54" name="Oval 12">
              <a:extLst>
                <a:ext uri="{FF2B5EF4-FFF2-40B4-BE49-F238E27FC236}">
                  <a16:creationId xmlns:a16="http://schemas.microsoft.com/office/drawing/2014/main" id="{814FC559-039D-4C14-B04E-941528CC71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4" y="3600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55" name="Oval 13">
              <a:extLst>
                <a:ext uri="{FF2B5EF4-FFF2-40B4-BE49-F238E27FC236}">
                  <a16:creationId xmlns:a16="http://schemas.microsoft.com/office/drawing/2014/main" id="{C4358E24-6E4B-43D5-8A47-A077B89F4B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04" y="3504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6F531963-7194-40E2-B7DF-58D84099AFA7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5257800"/>
            <a:ext cx="2895600" cy="762000"/>
            <a:chOff x="1592" y="3312"/>
            <a:chExt cx="1824" cy="480"/>
          </a:xfrm>
        </p:grpSpPr>
        <p:sp>
          <p:nvSpPr>
            <p:cNvPr id="30737" name="Oval 15">
              <a:extLst>
                <a:ext uri="{FF2B5EF4-FFF2-40B4-BE49-F238E27FC236}">
                  <a16:creationId xmlns:a16="http://schemas.microsoft.com/office/drawing/2014/main" id="{1D012BCC-7694-4060-9587-D3DECBB40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3312"/>
              <a:ext cx="576" cy="48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38" name="Oval 16">
              <a:extLst>
                <a:ext uri="{FF2B5EF4-FFF2-40B4-BE49-F238E27FC236}">
                  <a16:creationId xmlns:a16="http://schemas.microsoft.com/office/drawing/2014/main" id="{35381439-7454-469A-A9D9-9CA074A276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84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39" name="Oval 17">
              <a:extLst>
                <a:ext uri="{FF2B5EF4-FFF2-40B4-BE49-F238E27FC236}">
                  <a16:creationId xmlns:a16="http://schemas.microsoft.com/office/drawing/2014/main" id="{DC4B795D-6D21-480B-A6B3-0A0F0396F9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84" y="3600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40" name="Oval 18">
              <a:extLst>
                <a:ext uri="{FF2B5EF4-FFF2-40B4-BE49-F238E27FC236}">
                  <a16:creationId xmlns:a16="http://schemas.microsoft.com/office/drawing/2014/main" id="{9BF18294-09E9-4ADA-BC8A-71D91A367B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24" y="3504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41" name="Freeform 19">
              <a:extLst>
                <a:ext uri="{FF2B5EF4-FFF2-40B4-BE49-F238E27FC236}">
                  <a16:creationId xmlns:a16="http://schemas.microsoft.com/office/drawing/2014/main" id="{DF39205C-43E5-42D1-8AC8-49873D3F9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" y="3400"/>
              <a:ext cx="424" cy="248"/>
            </a:xfrm>
            <a:custGeom>
              <a:avLst/>
              <a:gdLst>
                <a:gd name="T0" fmla="*/ 0 w 1140"/>
                <a:gd name="T1" fmla="*/ 0 h 738"/>
                <a:gd name="T2" fmla="*/ 0 w 1140"/>
                <a:gd name="T3" fmla="*/ 0 h 738"/>
                <a:gd name="T4" fmla="*/ 0 w 1140"/>
                <a:gd name="T5" fmla="*/ 0 h 738"/>
                <a:gd name="T6" fmla="*/ 0 w 1140"/>
                <a:gd name="T7" fmla="*/ 0 h 738"/>
                <a:gd name="T8" fmla="*/ 0 w 1140"/>
                <a:gd name="T9" fmla="*/ 0 h 738"/>
                <a:gd name="T10" fmla="*/ 0 w 1140"/>
                <a:gd name="T11" fmla="*/ 0 h 738"/>
                <a:gd name="T12" fmla="*/ 0 w 1140"/>
                <a:gd name="T13" fmla="*/ 0 h 738"/>
                <a:gd name="T14" fmla="*/ 0 w 1140"/>
                <a:gd name="T15" fmla="*/ 0 h 738"/>
                <a:gd name="T16" fmla="*/ 0 w 1140"/>
                <a:gd name="T17" fmla="*/ 0 h 738"/>
                <a:gd name="T18" fmla="*/ 0 w 1140"/>
                <a:gd name="T19" fmla="*/ 0 h 738"/>
                <a:gd name="T20" fmla="*/ 0 w 1140"/>
                <a:gd name="T21" fmla="*/ 0 h 73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40"/>
                <a:gd name="T34" fmla="*/ 0 h 738"/>
                <a:gd name="T35" fmla="*/ 1140 w 1140"/>
                <a:gd name="T36" fmla="*/ 738 h 73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40" h="738">
                  <a:moveTo>
                    <a:pt x="0" y="0"/>
                  </a:moveTo>
                  <a:cubicBezTo>
                    <a:pt x="21" y="63"/>
                    <a:pt x="50" y="98"/>
                    <a:pt x="105" y="135"/>
                  </a:cubicBezTo>
                  <a:cubicBezTo>
                    <a:pt x="175" y="240"/>
                    <a:pt x="135" y="205"/>
                    <a:pt x="210" y="255"/>
                  </a:cubicBezTo>
                  <a:cubicBezTo>
                    <a:pt x="245" y="307"/>
                    <a:pt x="255" y="335"/>
                    <a:pt x="330" y="360"/>
                  </a:cubicBezTo>
                  <a:cubicBezTo>
                    <a:pt x="360" y="370"/>
                    <a:pt x="394" y="372"/>
                    <a:pt x="420" y="390"/>
                  </a:cubicBezTo>
                  <a:cubicBezTo>
                    <a:pt x="482" y="431"/>
                    <a:pt x="535" y="463"/>
                    <a:pt x="600" y="495"/>
                  </a:cubicBezTo>
                  <a:cubicBezTo>
                    <a:pt x="614" y="502"/>
                    <a:pt x="631" y="502"/>
                    <a:pt x="645" y="510"/>
                  </a:cubicBezTo>
                  <a:cubicBezTo>
                    <a:pt x="706" y="544"/>
                    <a:pt x="766" y="591"/>
                    <a:pt x="825" y="630"/>
                  </a:cubicBezTo>
                  <a:cubicBezTo>
                    <a:pt x="855" y="650"/>
                    <a:pt x="926" y="673"/>
                    <a:pt x="960" y="690"/>
                  </a:cubicBezTo>
                  <a:cubicBezTo>
                    <a:pt x="1003" y="711"/>
                    <a:pt x="1002" y="730"/>
                    <a:pt x="1050" y="735"/>
                  </a:cubicBezTo>
                  <a:cubicBezTo>
                    <a:pt x="1080" y="738"/>
                    <a:pt x="1110" y="735"/>
                    <a:pt x="1140" y="73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2" name="Oval 20">
              <a:extLst>
                <a:ext uri="{FF2B5EF4-FFF2-40B4-BE49-F238E27FC236}">
                  <a16:creationId xmlns:a16="http://schemas.microsoft.com/office/drawing/2014/main" id="{FC204459-971A-4F28-9B7C-AF44B9E54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" y="3312"/>
              <a:ext cx="576" cy="48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43" name="Oval 21">
              <a:extLst>
                <a:ext uri="{FF2B5EF4-FFF2-40B4-BE49-F238E27FC236}">
                  <a16:creationId xmlns:a16="http://schemas.microsoft.com/office/drawing/2014/main" id="{3C06D746-A9A5-4AD5-9BDF-DAEA41B2F1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08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44" name="Oval 22">
              <a:extLst>
                <a:ext uri="{FF2B5EF4-FFF2-40B4-BE49-F238E27FC236}">
                  <a16:creationId xmlns:a16="http://schemas.microsoft.com/office/drawing/2014/main" id="{A14E110C-DD73-4D4B-BE3E-D5D3D2A58B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08" y="3600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45" name="Oval 23">
              <a:extLst>
                <a:ext uri="{FF2B5EF4-FFF2-40B4-BE49-F238E27FC236}">
                  <a16:creationId xmlns:a16="http://schemas.microsoft.com/office/drawing/2014/main" id="{CA37D5CB-5475-4FD8-9E21-8E1CD18F34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48" y="3504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46" name="Oval 24">
              <a:extLst>
                <a:ext uri="{FF2B5EF4-FFF2-40B4-BE49-F238E27FC236}">
                  <a16:creationId xmlns:a16="http://schemas.microsoft.com/office/drawing/2014/main" id="{A707F42B-ACB4-4B9F-B4DB-D6FE2C0C5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3312"/>
              <a:ext cx="576" cy="48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47" name="Oval 25">
              <a:extLst>
                <a:ext uri="{FF2B5EF4-FFF2-40B4-BE49-F238E27FC236}">
                  <a16:creationId xmlns:a16="http://schemas.microsoft.com/office/drawing/2014/main" id="{5981CC0C-C94B-44F7-87E7-1831C1D2DE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32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48" name="Oval 26">
              <a:extLst>
                <a:ext uri="{FF2B5EF4-FFF2-40B4-BE49-F238E27FC236}">
                  <a16:creationId xmlns:a16="http://schemas.microsoft.com/office/drawing/2014/main" id="{4CBE4BB0-CBA6-473C-A306-D0D8DC5718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32" y="3600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49" name="Oval 27">
              <a:extLst>
                <a:ext uri="{FF2B5EF4-FFF2-40B4-BE49-F238E27FC236}">
                  <a16:creationId xmlns:a16="http://schemas.microsoft.com/office/drawing/2014/main" id="{15374B0C-6B62-4C7D-BA8E-664EAA4034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72" y="3504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50" name="Freeform 28">
              <a:extLst>
                <a:ext uri="{FF2B5EF4-FFF2-40B4-BE49-F238E27FC236}">
                  <a16:creationId xmlns:a16="http://schemas.microsoft.com/office/drawing/2014/main" id="{BD87F43F-C57F-433E-AD2F-80CDB2C74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6" y="3360"/>
              <a:ext cx="470" cy="144"/>
            </a:xfrm>
            <a:custGeom>
              <a:avLst/>
              <a:gdLst>
                <a:gd name="T0" fmla="*/ 0 w 1275"/>
                <a:gd name="T1" fmla="*/ 0 h 510"/>
                <a:gd name="T2" fmla="*/ 0 w 1275"/>
                <a:gd name="T3" fmla="*/ 0 h 510"/>
                <a:gd name="T4" fmla="*/ 0 w 1275"/>
                <a:gd name="T5" fmla="*/ 0 h 510"/>
                <a:gd name="T6" fmla="*/ 0 w 1275"/>
                <a:gd name="T7" fmla="*/ 0 h 510"/>
                <a:gd name="T8" fmla="*/ 0 w 1275"/>
                <a:gd name="T9" fmla="*/ 0 h 510"/>
                <a:gd name="T10" fmla="*/ 0 w 1275"/>
                <a:gd name="T11" fmla="*/ 0 h 510"/>
                <a:gd name="T12" fmla="*/ 0 w 1275"/>
                <a:gd name="T13" fmla="*/ 0 h 510"/>
                <a:gd name="T14" fmla="*/ 0 w 1275"/>
                <a:gd name="T15" fmla="*/ 0 h 5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75"/>
                <a:gd name="T25" fmla="*/ 0 h 510"/>
                <a:gd name="T26" fmla="*/ 1275 w 1275"/>
                <a:gd name="T27" fmla="*/ 510 h 51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75" h="510">
                  <a:moveTo>
                    <a:pt x="0" y="405"/>
                  </a:moveTo>
                  <a:cubicBezTo>
                    <a:pt x="90" y="427"/>
                    <a:pt x="194" y="465"/>
                    <a:pt x="285" y="480"/>
                  </a:cubicBezTo>
                  <a:cubicBezTo>
                    <a:pt x="345" y="490"/>
                    <a:pt x="465" y="510"/>
                    <a:pt x="465" y="510"/>
                  </a:cubicBezTo>
                  <a:cubicBezTo>
                    <a:pt x="646" y="497"/>
                    <a:pt x="711" y="488"/>
                    <a:pt x="870" y="435"/>
                  </a:cubicBezTo>
                  <a:cubicBezTo>
                    <a:pt x="949" y="409"/>
                    <a:pt x="902" y="429"/>
                    <a:pt x="1005" y="360"/>
                  </a:cubicBezTo>
                  <a:cubicBezTo>
                    <a:pt x="1020" y="350"/>
                    <a:pt x="1050" y="330"/>
                    <a:pt x="1050" y="330"/>
                  </a:cubicBezTo>
                  <a:cubicBezTo>
                    <a:pt x="1091" y="269"/>
                    <a:pt x="1139" y="205"/>
                    <a:pt x="1200" y="165"/>
                  </a:cubicBezTo>
                  <a:cubicBezTo>
                    <a:pt x="1227" y="83"/>
                    <a:pt x="1240" y="71"/>
                    <a:pt x="1275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1" name="Freeform 29">
              <a:extLst>
                <a:ext uri="{FF2B5EF4-FFF2-40B4-BE49-F238E27FC236}">
                  <a16:creationId xmlns:a16="http://schemas.microsoft.com/office/drawing/2014/main" id="{79FF922F-09A6-44FE-B1CE-FBD49187F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" y="3328"/>
              <a:ext cx="106" cy="456"/>
            </a:xfrm>
            <a:custGeom>
              <a:avLst/>
              <a:gdLst>
                <a:gd name="T0" fmla="*/ 0 w 266"/>
                <a:gd name="T1" fmla="*/ 0 h 1140"/>
                <a:gd name="T2" fmla="*/ 0 w 266"/>
                <a:gd name="T3" fmla="*/ 0 h 1140"/>
                <a:gd name="T4" fmla="*/ 0 w 266"/>
                <a:gd name="T5" fmla="*/ 0 h 1140"/>
                <a:gd name="T6" fmla="*/ 0 w 266"/>
                <a:gd name="T7" fmla="*/ 0 h 1140"/>
                <a:gd name="T8" fmla="*/ 0 w 266"/>
                <a:gd name="T9" fmla="*/ 0 h 1140"/>
                <a:gd name="T10" fmla="*/ 0 w 266"/>
                <a:gd name="T11" fmla="*/ 0 h 1140"/>
                <a:gd name="T12" fmla="*/ 0 w 266"/>
                <a:gd name="T13" fmla="*/ 0 h 1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6"/>
                <a:gd name="T22" fmla="*/ 0 h 1140"/>
                <a:gd name="T23" fmla="*/ 266 w 266"/>
                <a:gd name="T24" fmla="*/ 1140 h 1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6" h="1140">
                  <a:moveTo>
                    <a:pt x="266" y="0"/>
                  </a:moveTo>
                  <a:lnTo>
                    <a:pt x="161" y="105"/>
                  </a:lnTo>
                  <a:cubicBezTo>
                    <a:pt x="161" y="105"/>
                    <a:pt x="161" y="105"/>
                    <a:pt x="161" y="105"/>
                  </a:cubicBezTo>
                  <a:cubicBezTo>
                    <a:pt x="146" y="115"/>
                    <a:pt x="131" y="125"/>
                    <a:pt x="116" y="135"/>
                  </a:cubicBezTo>
                  <a:cubicBezTo>
                    <a:pt x="94" y="201"/>
                    <a:pt x="73" y="263"/>
                    <a:pt x="56" y="330"/>
                  </a:cubicBezTo>
                  <a:cubicBezTo>
                    <a:pt x="37" y="540"/>
                    <a:pt x="0" y="754"/>
                    <a:pt x="56" y="960"/>
                  </a:cubicBezTo>
                  <a:cubicBezTo>
                    <a:pt x="66" y="998"/>
                    <a:pt x="79" y="1103"/>
                    <a:pt x="116" y="11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0">
            <a:extLst>
              <a:ext uri="{FF2B5EF4-FFF2-40B4-BE49-F238E27FC236}">
                <a16:creationId xmlns:a16="http://schemas.microsoft.com/office/drawing/2014/main" id="{5DAF5CDD-B42F-4D1F-A896-48AC84BD9403}"/>
              </a:ext>
            </a:extLst>
          </p:cNvPr>
          <p:cNvGrpSpPr>
            <a:grpSpLocks/>
          </p:cNvGrpSpPr>
          <p:nvPr/>
        </p:nvGrpSpPr>
        <p:grpSpPr bwMode="auto">
          <a:xfrm>
            <a:off x="6092825" y="5257800"/>
            <a:ext cx="917575" cy="762000"/>
            <a:chOff x="3654" y="3264"/>
            <a:chExt cx="578" cy="480"/>
          </a:xfrm>
        </p:grpSpPr>
        <p:sp>
          <p:nvSpPr>
            <p:cNvPr id="30731" name="Oval 31">
              <a:extLst>
                <a:ext uri="{FF2B5EF4-FFF2-40B4-BE49-F238E27FC236}">
                  <a16:creationId xmlns:a16="http://schemas.microsoft.com/office/drawing/2014/main" id="{71F32D91-6E11-40B3-A3B4-D44C59BE5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3264"/>
              <a:ext cx="576" cy="48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32" name="Oval 32">
              <a:extLst>
                <a:ext uri="{FF2B5EF4-FFF2-40B4-BE49-F238E27FC236}">
                  <a16:creationId xmlns:a16="http://schemas.microsoft.com/office/drawing/2014/main" id="{3B5F7352-F05A-450B-88D4-C0DAE15866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8" y="3360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33" name="Oval 33">
              <a:extLst>
                <a:ext uri="{FF2B5EF4-FFF2-40B4-BE49-F238E27FC236}">
                  <a16:creationId xmlns:a16="http://schemas.microsoft.com/office/drawing/2014/main" id="{8FD319A7-A0DE-4CC0-9099-C5B5B85848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8" y="35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34" name="Oval 34">
              <a:extLst>
                <a:ext uri="{FF2B5EF4-FFF2-40B4-BE49-F238E27FC236}">
                  <a16:creationId xmlns:a16="http://schemas.microsoft.com/office/drawing/2014/main" id="{00CB61ED-1256-40E1-925F-11716C15C3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88" y="3456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35" name="Freeform 35">
              <a:extLst>
                <a:ext uri="{FF2B5EF4-FFF2-40B4-BE49-F238E27FC236}">
                  <a16:creationId xmlns:a16="http://schemas.microsoft.com/office/drawing/2014/main" id="{D1BAE449-CDD4-4117-AD9D-8AD512BBF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" y="3322"/>
              <a:ext cx="468" cy="186"/>
            </a:xfrm>
            <a:custGeom>
              <a:avLst/>
              <a:gdLst>
                <a:gd name="T0" fmla="*/ 0 w 1170"/>
                <a:gd name="T1" fmla="*/ 0 h 465"/>
                <a:gd name="T2" fmla="*/ 0 w 1170"/>
                <a:gd name="T3" fmla="*/ 0 h 465"/>
                <a:gd name="T4" fmla="*/ 0 w 1170"/>
                <a:gd name="T5" fmla="*/ 0 h 465"/>
                <a:gd name="T6" fmla="*/ 0 w 1170"/>
                <a:gd name="T7" fmla="*/ 0 h 465"/>
                <a:gd name="T8" fmla="*/ 0 w 1170"/>
                <a:gd name="T9" fmla="*/ 0 h 465"/>
                <a:gd name="T10" fmla="*/ 0 w 1170"/>
                <a:gd name="T11" fmla="*/ 0 h 465"/>
                <a:gd name="T12" fmla="*/ 0 w 1170"/>
                <a:gd name="T13" fmla="*/ 0 h 465"/>
                <a:gd name="T14" fmla="*/ 0 w 1170"/>
                <a:gd name="T15" fmla="*/ 0 h 465"/>
                <a:gd name="T16" fmla="*/ 0 w 1170"/>
                <a:gd name="T17" fmla="*/ 0 h 465"/>
                <a:gd name="T18" fmla="*/ 0 w 1170"/>
                <a:gd name="T19" fmla="*/ 0 h 465"/>
                <a:gd name="T20" fmla="*/ 0 w 1170"/>
                <a:gd name="T21" fmla="*/ 0 h 46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70"/>
                <a:gd name="T34" fmla="*/ 0 h 465"/>
                <a:gd name="T35" fmla="*/ 1170 w 1170"/>
                <a:gd name="T36" fmla="*/ 465 h 46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70" h="465">
                  <a:moveTo>
                    <a:pt x="0" y="465"/>
                  </a:moveTo>
                  <a:cubicBezTo>
                    <a:pt x="220" y="460"/>
                    <a:pt x="440" y="463"/>
                    <a:pt x="660" y="450"/>
                  </a:cubicBezTo>
                  <a:cubicBezTo>
                    <a:pt x="660" y="450"/>
                    <a:pt x="772" y="413"/>
                    <a:pt x="795" y="405"/>
                  </a:cubicBezTo>
                  <a:cubicBezTo>
                    <a:pt x="810" y="400"/>
                    <a:pt x="840" y="390"/>
                    <a:pt x="840" y="390"/>
                  </a:cubicBezTo>
                  <a:cubicBezTo>
                    <a:pt x="855" y="375"/>
                    <a:pt x="868" y="358"/>
                    <a:pt x="885" y="345"/>
                  </a:cubicBezTo>
                  <a:cubicBezTo>
                    <a:pt x="913" y="323"/>
                    <a:pt x="975" y="285"/>
                    <a:pt x="975" y="285"/>
                  </a:cubicBezTo>
                  <a:cubicBezTo>
                    <a:pt x="1011" y="177"/>
                    <a:pt x="956" y="300"/>
                    <a:pt x="1050" y="225"/>
                  </a:cubicBezTo>
                  <a:cubicBezTo>
                    <a:pt x="1062" y="215"/>
                    <a:pt x="1058" y="194"/>
                    <a:pt x="1065" y="180"/>
                  </a:cubicBezTo>
                  <a:cubicBezTo>
                    <a:pt x="1073" y="164"/>
                    <a:pt x="1087" y="151"/>
                    <a:pt x="1095" y="135"/>
                  </a:cubicBezTo>
                  <a:cubicBezTo>
                    <a:pt x="1102" y="121"/>
                    <a:pt x="1102" y="104"/>
                    <a:pt x="1110" y="90"/>
                  </a:cubicBezTo>
                  <a:cubicBezTo>
                    <a:pt x="1128" y="58"/>
                    <a:pt x="1170" y="0"/>
                    <a:pt x="117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6" name="Freeform 36">
              <a:extLst>
                <a:ext uri="{FF2B5EF4-FFF2-40B4-BE49-F238E27FC236}">
                  <a16:creationId xmlns:a16="http://schemas.microsoft.com/office/drawing/2014/main" id="{ED18624E-5253-4F33-B5BE-75D84B9E6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3484"/>
              <a:ext cx="186" cy="180"/>
            </a:xfrm>
            <a:custGeom>
              <a:avLst/>
              <a:gdLst>
                <a:gd name="T0" fmla="*/ 0 w 465"/>
                <a:gd name="T1" fmla="*/ 0 h 450"/>
                <a:gd name="T2" fmla="*/ 0 w 465"/>
                <a:gd name="T3" fmla="*/ 0 h 450"/>
                <a:gd name="T4" fmla="*/ 0 w 465"/>
                <a:gd name="T5" fmla="*/ 0 h 450"/>
                <a:gd name="T6" fmla="*/ 0 w 465"/>
                <a:gd name="T7" fmla="*/ 0 h 450"/>
                <a:gd name="T8" fmla="*/ 0 w 465"/>
                <a:gd name="T9" fmla="*/ 0 h 450"/>
                <a:gd name="T10" fmla="*/ 0 w 465"/>
                <a:gd name="T11" fmla="*/ 0 h 450"/>
                <a:gd name="T12" fmla="*/ 0 w 465"/>
                <a:gd name="T13" fmla="*/ 0 h 4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65"/>
                <a:gd name="T22" fmla="*/ 0 h 450"/>
                <a:gd name="T23" fmla="*/ 465 w 465"/>
                <a:gd name="T24" fmla="*/ 450 h 4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65" h="450">
                  <a:moveTo>
                    <a:pt x="0" y="0"/>
                  </a:moveTo>
                  <a:cubicBezTo>
                    <a:pt x="47" y="70"/>
                    <a:pt x="68" y="121"/>
                    <a:pt x="135" y="165"/>
                  </a:cubicBezTo>
                  <a:cubicBezTo>
                    <a:pt x="215" y="285"/>
                    <a:pt x="110" y="140"/>
                    <a:pt x="210" y="240"/>
                  </a:cubicBezTo>
                  <a:cubicBezTo>
                    <a:pt x="223" y="253"/>
                    <a:pt x="226" y="273"/>
                    <a:pt x="240" y="285"/>
                  </a:cubicBezTo>
                  <a:cubicBezTo>
                    <a:pt x="267" y="309"/>
                    <a:pt x="300" y="325"/>
                    <a:pt x="330" y="345"/>
                  </a:cubicBezTo>
                  <a:cubicBezTo>
                    <a:pt x="442" y="419"/>
                    <a:pt x="305" y="324"/>
                    <a:pt x="420" y="420"/>
                  </a:cubicBezTo>
                  <a:cubicBezTo>
                    <a:pt x="434" y="432"/>
                    <a:pt x="465" y="450"/>
                    <a:pt x="465" y="45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30" name="Text Box 2">
            <a:extLst>
              <a:ext uri="{FF2B5EF4-FFF2-40B4-BE49-F238E27FC236}">
                <a16:creationId xmlns:a16="http://schemas.microsoft.com/office/drawing/2014/main" id="{8628A594-0DD6-4E4B-8C01-4318B86F1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45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9.5   Equivalence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6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64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6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4391" grpId="0" autoUpdateAnimBg="0"/>
      <p:bldP spid="206439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9651563B-AA1B-4FFD-9E01-6CCFA65603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F024273-47E9-4CA9-8C9D-45A1FB8CBE4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6435" name="Text Box 3">
            <a:extLst>
              <a:ext uri="{FF2B5EF4-FFF2-40B4-BE49-F238E27FC236}">
                <a16:creationId xmlns:a16="http://schemas.microsoft.com/office/drawing/2014/main" id="{140BD510-16DC-4822-96B4-919F4F60F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28625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The operations of equivalence relations </a:t>
            </a:r>
          </a:p>
        </p:txBody>
      </p:sp>
      <p:sp>
        <p:nvSpPr>
          <p:cNvPr id="2066436" name="Line 4">
            <a:extLst>
              <a:ext uri="{FF2B5EF4-FFF2-40B4-BE49-F238E27FC236}">
                <a16:creationId xmlns:a16="http://schemas.microsoft.com/office/drawing/2014/main" id="{016FFA6D-4213-45BA-BDE7-A1B5336FE3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" y="863600"/>
            <a:ext cx="5334000" cy="2222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A9C26950-AC57-4692-A681-C1854B6C48D3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1071563"/>
            <a:ext cx="7924800" cy="1008062"/>
            <a:chOff x="158" y="935"/>
            <a:chExt cx="4992" cy="635"/>
          </a:xfrm>
        </p:grpSpPr>
        <p:sp>
          <p:nvSpPr>
            <p:cNvPr id="32779" name="AutoShape 6">
              <a:extLst>
                <a:ext uri="{FF2B5EF4-FFF2-40B4-BE49-F238E27FC236}">
                  <a16:creationId xmlns:a16="http://schemas.microsoft.com/office/drawing/2014/main" id="{649A1F8B-B028-451C-90BF-BFA2D4F61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935"/>
              <a:ext cx="4992" cy="63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dirty="0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【</a:t>
              </a:r>
              <a:r>
                <a:rPr kumimoji="1" lang="en-US" altLang="zh-CN" dirty="0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 dirty="0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Theorem 3】</a:t>
              </a:r>
              <a:r>
                <a:rPr kumimoji="1"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If           are equivalence relations on </a:t>
              </a:r>
              <a:r>
                <a:rPr kumimoji="1"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A, </a:t>
              </a:r>
              <a:r>
                <a:rPr kumimoji="1"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then</a:t>
              </a:r>
            </a:p>
            <a:p>
              <a:pPr eaLnBrk="1" hangingPunct="1"/>
              <a:r>
                <a:rPr kumimoji="1"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is an equivalence relation on </a:t>
              </a:r>
              <a:r>
                <a:rPr kumimoji="1"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A.</a:t>
              </a:r>
              <a:endPara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2780" name="Object 7">
              <a:extLst>
                <a:ext uri="{FF2B5EF4-FFF2-40B4-BE49-F238E27FC236}">
                  <a16:creationId xmlns:a16="http://schemas.microsoft.com/office/drawing/2014/main" id="{59B4EFBF-4C6F-474D-A84C-3F716CC2E6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5" y="1039"/>
            <a:ext cx="405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4" name="公式" r:id="rId5" imgW="393359" imgH="215713" progId="Equation.3">
                    <p:embed/>
                  </p:oleObj>
                </mc:Choice>
                <mc:Fallback>
                  <p:oleObj name="公式" r:id="rId5" imgW="393359" imgH="2157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5" y="1039"/>
                          <a:ext cx="405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1" name="Object 8">
              <a:extLst>
                <a:ext uri="{FF2B5EF4-FFF2-40B4-BE49-F238E27FC236}">
                  <a16:creationId xmlns:a16="http://schemas.microsoft.com/office/drawing/2014/main" id="{8FF9A44E-1F58-45BB-B459-BEC9CD7D26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" y="1274"/>
            <a:ext cx="51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5" name="公式" r:id="rId7" imgW="494870" imgH="215713" progId="Equation.3">
                    <p:embed/>
                  </p:oleObj>
                </mc:Choice>
                <mc:Fallback>
                  <p:oleObj name="公式" r:id="rId7" imgW="494870" imgH="215713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" y="1274"/>
                          <a:ext cx="51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66441" name="AutoShape 9">
            <a:extLst>
              <a:ext uri="{FF2B5EF4-FFF2-40B4-BE49-F238E27FC236}">
                <a16:creationId xmlns:a16="http://schemas.microsoft.com/office/drawing/2014/main" id="{5770B408-4614-4B40-927A-2CF9632F6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287588"/>
            <a:ext cx="7993063" cy="338455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8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It suffices to show that the intersection of</a:t>
            </a:r>
            <a:endParaRPr kumimoji="1" lang="en-US" altLang="zh-CN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reflexive relations is reflexive,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symmetric relations is symmetric,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and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transitive relations is transitive. </a:t>
            </a:r>
          </a:p>
        </p:txBody>
      </p:sp>
      <p:sp>
        <p:nvSpPr>
          <p:cNvPr id="2066442" name="AutoShape 10">
            <a:extLst>
              <a:ext uri="{FF2B5EF4-FFF2-40B4-BE49-F238E27FC236}">
                <a16:creationId xmlns:a16="http://schemas.microsoft.com/office/drawing/2014/main" id="{F313516E-E7A4-4F78-86F7-450437471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2214563"/>
            <a:ext cx="3673475" cy="1223962"/>
          </a:xfrm>
          <a:prstGeom prst="wedgeRectCallout">
            <a:avLst>
              <a:gd name="adj1" fmla="val -44468"/>
              <a:gd name="adj2" fmla="val 72310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endParaRPr kumimoji="1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66443" name="Object 11">
            <a:extLst>
              <a:ext uri="{FF2B5EF4-FFF2-40B4-BE49-F238E27FC236}">
                <a16:creationId xmlns:a16="http://schemas.microsoft.com/office/drawing/2014/main" id="{D7DCE25D-8FAB-4B97-A67D-A56EB72C5B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2430463"/>
          <a:ext cx="377348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公式" r:id="rId9" imgW="2032000" imgH="215900" progId="Equation.3">
                  <p:embed/>
                </p:oleObj>
              </mc:Choice>
              <mc:Fallback>
                <p:oleObj name="公式" r:id="rId9" imgW="2032000" imgH="215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430463"/>
                        <a:ext cx="3773487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6444" name="Object 12">
            <a:extLst>
              <a:ext uri="{FF2B5EF4-FFF2-40B4-BE49-F238E27FC236}">
                <a16:creationId xmlns:a16="http://schemas.microsoft.com/office/drawing/2014/main" id="{C3AC7FE5-F846-4688-896F-92471B8B44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2935288"/>
          <a:ext cx="1887538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name="公式" r:id="rId11" imgW="1015559" imgH="215806" progId="Equation.3">
                  <p:embed/>
                </p:oleObj>
              </mc:Choice>
              <mc:Fallback>
                <p:oleObj name="公式" r:id="rId11" imgW="1015559" imgH="21580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935288"/>
                        <a:ext cx="1887538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Text Box 2">
            <a:extLst>
              <a:ext uri="{FF2B5EF4-FFF2-40B4-BE49-F238E27FC236}">
                <a16:creationId xmlns:a16="http://schemas.microsoft.com/office/drawing/2014/main" id="{D7A678B4-7BBD-45E1-8669-30554794B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45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9.5   Equivalence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664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6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664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66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66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66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66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66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066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06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206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206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6435" grpId="0" autoUpdateAnimBg="0"/>
      <p:bldP spid="2066441" grpId="0" build="p" bldLvl="2" animBg="1" autoUpdateAnimBg="0"/>
      <p:bldP spid="20664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35F20244-E013-46A9-A996-5F2BFEBEB6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03796EB-60BF-40EB-BEF2-8C04DE00C41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8483" name="Text Box 3">
            <a:extLst>
              <a:ext uri="{FF2B5EF4-FFF2-40B4-BE49-F238E27FC236}">
                <a16:creationId xmlns:a16="http://schemas.microsoft.com/office/drawing/2014/main" id="{280FFC58-F22C-4F8B-93A7-B9542E31F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The operations of equivalence relations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34820" name="Line 4">
            <a:extLst>
              <a:ext uri="{FF2B5EF4-FFF2-40B4-BE49-F238E27FC236}">
                <a16:creationId xmlns:a16="http://schemas.microsoft.com/office/drawing/2014/main" id="{17F03BCF-CF5E-4896-AA67-0A8222C0EC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" y="1196975"/>
            <a:ext cx="5334000" cy="2222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4821" name="Group 5">
            <a:extLst>
              <a:ext uri="{FF2B5EF4-FFF2-40B4-BE49-F238E27FC236}">
                <a16:creationId xmlns:a16="http://schemas.microsoft.com/office/drawing/2014/main" id="{52B52038-4C76-40AA-8A20-21F59B43E060}"/>
              </a:ext>
            </a:extLst>
          </p:cNvPr>
          <p:cNvGrpSpPr>
            <a:grpSpLocks/>
          </p:cNvGrpSpPr>
          <p:nvPr/>
        </p:nvGrpSpPr>
        <p:grpSpPr bwMode="auto">
          <a:xfrm>
            <a:off x="392113" y="1484313"/>
            <a:ext cx="7924800" cy="1008062"/>
            <a:chOff x="158" y="935"/>
            <a:chExt cx="4992" cy="635"/>
          </a:xfrm>
        </p:grpSpPr>
        <p:sp>
          <p:nvSpPr>
            <p:cNvPr id="34829" name="AutoShape 6">
              <a:extLst>
                <a:ext uri="{FF2B5EF4-FFF2-40B4-BE49-F238E27FC236}">
                  <a16:creationId xmlns:a16="http://schemas.microsoft.com/office/drawing/2014/main" id="{FB45F22E-A74F-4F8E-A255-3410159D2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935"/>
              <a:ext cx="4992" cy="63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dirty="0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【</a:t>
              </a:r>
              <a:r>
                <a:rPr kumimoji="1" lang="en-US" altLang="zh-CN" dirty="0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 dirty="0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Theorem 3】</a:t>
              </a:r>
              <a:r>
                <a:rPr kumimoji="1"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If           are equivalence relations on </a:t>
              </a:r>
              <a:r>
                <a:rPr kumimoji="1"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A, </a:t>
              </a:r>
              <a:r>
                <a:rPr kumimoji="1"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then</a:t>
              </a:r>
            </a:p>
            <a:p>
              <a:pPr eaLnBrk="1" hangingPunct="1"/>
              <a:r>
                <a:rPr kumimoji="1"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is an equivalence relation on </a:t>
              </a:r>
              <a:r>
                <a:rPr kumimoji="1"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A.</a:t>
              </a:r>
              <a:endPara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30" name="Object 7">
              <a:extLst>
                <a:ext uri="{FF2B5EF4-FFF2-40B4-BE49-F238E27FC236}">
                  <a16:creationId xmlns:a16="http://schemas.microsoft.com/office/drawing/2014/main" id="{B7668CA8-8125-4B63-835A-648B996026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5" y="1039"/>
            <a:ext cx="405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0" name="公式" r:id="rId4" imgW="393359" imgH="215713" progId="Equation.3">
                    <p:embed/>
                  </p:oleObj>
                </mc:Choice>
                <mc:Fallback>
                  <p:oleObj name="公式" r:id="rId4" imgW="393359" imgH="2157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5" y="1039"/>
                          <a:ext cx="405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1" name="Object 8">
              <a:extLst>
                <a:ext uri="{FF2B5EF4-FFF2-40B4-BE49-F238E27FC236}">
                  <a16:creationId xmlns:a16="http://schemas.microsoft.com/office/drawing/2014/main" id="{DC950F14-9815-41DE-A573-178C5782F2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" y="1274"/>
            <a:ext cx="51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1" name="公式" r:id="rId6" imgW="494870" imgH="215713" progId="Equation.3">
                    <p:embed/>
                  </p:oleObj>
                </mc:Choice>
                <mc:Fallback>
                  <p:oleObj name="公式" r:id="rId6" imgW="494870" imgH="215713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" y="1274"/>
                          <a:ext cx="51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22" name="AutoShape 9">
            <a:extLst>
              <a:ext uri="{FF2B5EF4-FFF2-40B4-BE49-F238E27FC236}">
                <a16:creationId xmlns:a16="http://schemas.microsoft.com/office/drawing/2014/main" id="{C5F48827-3AD1-42DB-8E1F-7D44C0884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781300"/>
            <a:ext cx="7993063" cy="338455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8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It suffices to show that the intersection of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reflexive relations is reflexive,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symmetric relations is symmetric,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and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transitive relations is transitive. </a:t>
            </a:r>
          </a:p>
        </p:txBody>
      </p:sp>
      <p:sp>
        <p:nvSpPr>
          <p:cNvPr id="2068490" name="AutoShape 10">
            <a:extLst>
              <a:ext uri="{FF2B5EF4-FFF2-40B4-BE49-F238E27FC236}">
                <a16:creationId xmlns:a16="http://schemas.microsoft.com/office/drawing/2014/main" id="{AAF4AA5F-3CEF-4C35-AAC7-58642831B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420938"/>
            <a:ext cx="3673475" cy="1871662"/>
          </a:xfrm>
          <a:prstGeom prst="wedgeRectCallout">
            <a:avLst>
              <a:gd name="adj1" fmla="val -45162"/>
              <a:gd name="adj2" fmla="val 69509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endParaRPr kumimoji="1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68491" name="Object 11">
            <a:extLst>
              <a:ext uri="{FF2B5EF4-FFF2-40B4-BE49-F238E27FC236}">
                <a16:creationId xmlns:a16="http://schemas.microsoft.com/office/drawing/2014/main" id="{C215E972-922A-4AEE-872D-D47C656F5B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2492375"/>
          <a:ext cx="21701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公式" r:id="rId8" imgW="1167893" imgH="215806" progId="Equation.3">
                  <p:embed/>
                </p:oleObj>
              </mc:Choice>
              <mc:Fallback>
                <p:oleObj name="公式" r:id="rId8" imgW="1167893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492375"/>
                        <a:ext cx="217011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492" name="Object 12">
            <a:extLst>
              <a:ext uri="{FF2B5EF4-FFF2-40B4-BE49-F238E27FC236}">
                <a16:creationId xmlns:a16="http://schemas.microsoft.com/office/drawing/2014/main" id="{8FEB2B12-CB2E-4769-AB65-E02CA204F4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2924175"/>
          <a:ext cx="36560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3" name="公式" r:id="rId10" imgW="1968500" imgH="215900" progId="Equation.3">
                  <p:embed/>
                </p:oleObj>
              </mc:Choice>
              <mc:Fallback>
                <p:oleObj name="公式" r:id="rId10" imgW="1968500" imgH="215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924175"/>
                        <a:ext cx="365601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493" name="Object 13">
            <a:extLst>
              <a:ext uri="{FF2B5EF4-FFF2-40B4-BE49-F238E27FC236}">
                <a16:creationId xmlns:a16="http://schemas.microsoft.com/office/drawing/2014/main" id="{31B80619-0647-460D-B3DF-9A55AED452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3355975"/>
          <a:ext cx="36560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4" name="公式" r:id="rId12" imgW="1968500" imgH="215900" progId="Equation.3">
                  <p:embed/>
                </p:oleObj>
              </mc:Choice>
              <mc:Fallback>
                <p:oleObj name="公式" r:id="rId12" imgW="1968500" imgH="215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355975"/>
                        <a:ext cx="365601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494" name="Object 14">
            <a:extLst>
              <a:ext uri="{FF2B5EF4-FFF2-40B4-BE49-F238E27FC236}">
                <a16:creationId xmlns:a16="http://schemas.microsoft.com/office/drawing/2014/main" id="{89D2A71A-18DB-42C9-8506-95D9B02901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3789363"/>
          <a:ext cx="18637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5" name="公式" r:id="rId14" imgW="1002865" imgH="215806" progId="Equation.3">
                  <p:embed/>
                </p:oleObj>
              </mc:Choice>
              <mc:Fallback>
                <p:oleObj name="公式" r:id="rId14" imgW="1002865" imgH="21580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789363"/>
                        <a:ext cx="18637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" name="Text Box 2">
            <a:extLst>
              <a:ext uri="{FF2B5EF4-FFF2-40B4-BE49-F238E27FC236}">
                <a16:creationId xmlns:a16="http://schemas.microsoft.com/office/drawing/2014/main" id="{7B3B7D38-0D57-4B84-87AF-1F72EB44E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45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9.5   Equivalence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6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6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6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06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06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49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B151472A-7C44-4031-8478-BA21963B8F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B4B8A0F-9E6B-40B5-A45E-F594E36157C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70531" name="Text Box 3">
            <a:extLst>
              <a:ext uri="{FF2B5EF4-FFF2-40B4-BE49-F238E27FC236}">
                <a16:creationId xmlns:a16="http://schemas.microsoft.com/office/drawing/2014/main" id="{E5FB1744-85D5-409E-9CA9-765B4DCBA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28625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The operations of equivalence relations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36868" name="Line 4">
            <a:extLst>
              <a:ext uri="{FF2B5EF4-FFF2-40B4-BE49-F238E27FC236}">
                <a16:creationId xmlns:a16="http://schemas.microsoft.com/office/drawing/2014/main" id="{6A842CE0-D37D-469F-936F-77E8E40106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" y="863600"/>
            <a:ext cx="5334000" cy="2222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869" name="Group 5">
            <a:extLst>
              <a:ext uri="{FF2B5EF4-FFF2-40B4-BE49-F238E27FC236}">
                <a16:creationId xmlns:a16="http://schemas.microsoft.com/office/drawing/2014/main" id="{EB306AEA-E7FC-4A33-8B1C-DE5CC02E2C43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1071563"/>
            <a:ext cx="7924800" cy="1008062"/>
            <a:chOff x="158" y="935"/>
            <a:chExt cx="4992" cy="635"/>
          </a:xfrm>
        </p:grpSpPr>
        <p:sp>
          <p:nvSpPr>
            <p:cNvPr id="36877" name="AutoShape 6">
              <a:extLst>
                <a:ext uri="{FF2B5EF4-FFF2-40B4-BE49-F238E27FC236}">
                  <a16:creationId xmlns:a16="http://schemas.microsoft.com/office/drawing/2014/main" id="{E3849271-326D-4889-BEA0-FC3490B53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935"/>
              <a:ext cx="4992" cy="63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dirty="0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【</a:t>
              </a:r>
              <a:r>
                <a:rPr kumimoji="1" lang="en-US" altLang="zh-CN" dirty="0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 dirty="0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Theorem 3】</a:t>
              </a:r>
              <a:r>
                <a:rPr kumimoji="1"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If           are equivalence relations on </a:t>
              </a:r>
              <a:r>
                <a:rPr kumimoji="1"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A, </a:t>
              </a:r>
              <a:r>
                <a:rPr kumimoji="1"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then</a:t>
              </a:r>
            </a:p>
            <a:p>
              <a:pPr eaLnBrk="1" hangingPunct="1"/>
              <a:r>
                <a:rPr kumimoji="1"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is an equivalence relation on </a:t>
              </a:r>
              <a:r>
                <a:rPr kumimoji="1"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A.</a:t>
              </a:r>
              <a:endPara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6878" name="Object 7">
              <a:extLst>
                <a:ext uri="{FF2B5EF4-FFF2-40B4-BE49-F238E27FC236}">
                  <a16:creationId xmlns:a16="http://schemas.microsoft.com/office/drawing/2014/main" id="{70F246D3-3B45-4F7A-BCF5-8B7EE09CD8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5" y="1039"/>
            <a:ext cx="405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8" name="公式" r:id="rId4" imgW="393359" imgH="215713" progId="Equation.3">
                    <p:embed/>
                  </p:oleObj>
                </mc:Choice>
                <mc:Fallback>
                  <p:oleObj name="公式" r:id="rId4" imgW="393359" imgH="2157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5" y="1039"/>
                          <a:ext cx="405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9" name="Object 8">
              <a:extLst>
                <a:ext uri="{FF2B5EF4-FFF2-40B4-BE49-F238E27FC236}">
                  <a16:creationId xmlns:a16="http://schemas.microsoft.com/office/drawing/2014/main" id="{1456989E-8F03-4F05-A034-67BF93239A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" y="1274"/>
            <a:ext cx="51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9" name="公式" r:id="rId6" imgW="494870" imgH="215713" progId="Equation.3">
                    <p:embed/>
                  </p:oleObj>
                </mc:Choice>
                <mc:Fallback>
                  <p:oleObj name="公式" r:id="rId6" imgW="494870" imgH="215713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" y="1274"/>
                          <a:ext cx="51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70" name="AutoShape 9">
            <a:extLst>
              <a:ext uri="{FF2B5EF4-FFF2-40B4-BE49-F238E27FC236}">
                <a16:creationId xmlns:a16="http://schemas.microsoft.com/office/drawing/2014/main" id="{B5C0720D-7675-4E2D-BFDC-4305C7AEA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2286000"/>
            <a:ext cx="7993063" cy="338455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8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It suffices to show that the intersection of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reflexive relations is reflexive,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symmetric relations is symmetric,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and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transitive relations is transitive. </a:t>
            </a:r>
          </a:p>
        </p:txBody>
      </p:sp>
      <p:sp>
        <p:nvSpPr>
          <p:cNvPr id="2070538" name="AutoShape 10">
            <a:extLst>
              <a:ext uri="{FF2B5EF4-FFF2-40B4-BE49-F238E27FC236}">
                <a16:creationId xmlns:a16="http://schemas.microsoft.com/office/drawing/2014/main" id="{9B140686-FDB5-43BD-AC5F-294E15B32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713" y="2501900"/>
            <a:ext cx="3673475" cy="1871663"/>
          </a:xfrm>
          <a:prstGeom prst="wedgeRectCallout">
            <a:avLst>
              <a:gd name="adj1" fmla="val -45162"/>
              <a:gd name="adj2" fmla="val 84861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endParaRPr kumimoji="1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70539" name="Object 11">
            <a:extLst>
              <a:ext uri="{FF2B5EF4-FFF2-40B4-BE49-F238E27FC236}">
                <a16:creationId xmlns:a16="http://schemas.microsoft.com/office/drawing/2014/main" id="{841CA402-5426-46C1-A2D3-07C9A71A7D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3175" y="2646363"/>
          <a:ext cx="28305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0" name="公式" r:id="rId8" imgW="1523339" imgH="215806" progId="Equation.3">
                  <p:embed/>
                </p:oleObj>
              </mc:Choice>
              <mc:Fallback>
                <p:oleObj name="公式" r:id="rId8" imgW="1523339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175" y="2646363"/>
                        <a:ext cx="283051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0540" name="Object 12">
            <a:extLst>
              <a:ext uri="{FF2B5EF4-FFF2-40B4-BE49-F238E27FC236}">
                <a16:creationId xmlns:a16="http://schemas.microsoft.com/office/drawing/2014/main" id="{B7901585-3462-4C0E-B4D6-5E60AD7498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3175" y="3078163"/>
          <a:ext cx="30416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" name="公式" r:id="rId10" imgW="1637589" imgH="215806" progId="Equation.3">
                  <p:embed/>
                </p:oleObj>
              </mc:Choice>
              <mc:Fallback>
                <p:oleObj name="公式" r:id="rId10" imgW="1637589" imgH="21580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175" y="3078163"/>
                        <a:ext cx="304165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0541" name="Object 13">
            <a:extLst>
              <a:ext uri="{FF2B5EF4-FFF2-40B4-BE49-F238E27FC236}">
                <a16:creationId xmlns:a16="http://schemas.microsoft.com/office/drawing/2014/main" id="{638D8FC1-CA18-470A-A441-78CC850007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8413" y="3509963"/>
          <a:ext cx="238283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2" name="公式" r:id="rId12" imgW="1282700" imgH="215900" progId="Equation.3">
                  <p:embed/>
                </p:oleObj>
              </mc:Choice>
              <mc:Fallback>
                <p:oleObj name="公式" r:id="rId12" imgW="1282700" imgH="215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3" y="3509963"/>
                        <a:ext cx="2382837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0542" name="Object 14">
            <a:extLst>
              <a:ext uri="{FF2B5EF4-FFF2-40B4-BE49-F238E27FC236}">
                <a16:creationId xmlns:a16="http://schemas.microsoft.com/office/drawing/2014/main" id="{777DAD12-C0D9-447E-8B8E-7CB2C96C8F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4613" y="3941763"/>
          <a:ext cx="179228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3" name="公式" r:id="rId14" imgW="964781" imgH="215806" progId="Equation.3">
                  <p:embed/>
                </p:oleObj>
              </mc:Choice>
              <mc:Fallback>
                <p:oleObj name="公式" r:id="rId14" imgW="964781" imgH="21580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613" y="3941763"/>
                        <a:ext cx="1792287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Text Box 2">
            <a:extLst>
              <a:ext uri="{FF2B5EF4-FFF2-40B4-BE49-F238E27FC236}">
                <a16:creationId xmlns:a16="http://schemas.microsoft.com/office/drawing/2014/main" id="{EC0F4151-5ABF-43CC-8092-CD9F00BAA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45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9.5   Equivalence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7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7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7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07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07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05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0ED2B1B6-1435-4C5C-BA85-C6D57D9DC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EA5A3C9-CDB1-41DD-8041-72E995CF95A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63567FB2-A7CF-4F56-9528-530AD479F32F}"/>
              </a:ext>
            </a:extLst>
          </p:cNvPr>
          <p:cNvGrpSpPr>
            <a:grpSpLocks/>
          </p:cNvGrpSpPr>
          <p:nvPr/>
        </p:nvGrpSpPr>
        <p:grpSpPr bwMode="auto">
          <a:xfrm>
            <a:off x="392113" y="620713"/>
            <a:ext cx="7924800" cy="1008062"/>
            <a:chOff x="158" y="935"/>
            <a:chExt cx="4992" cy="635"/>
          </a:xfrm>
        </p:grpSpPr>
        <p:sp>
          <p:nvSpPr>
            <p:cNvPr id="38925" name="AutoShape 4">
              <a:extLst>
                <a:ext uri="{FF2B5EF4-FFF2-40B4-BE49-F238E27FC236}">
                  <a16:creationId xmlns:a16="http://schemas.microsoft.com/office/drawing/2014/main" id="{0BB95D7E-8BF5-4052-9595-95DF4ABC4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935"/>
              <a:ext cx="4992" cy="63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【</a:t>
              </a:r>
              <a:r>
                <a:rPr kumimoji="1" lang="en-US" altLang="zh-CN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Theorem 4】</a:t>
              </a: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If           are equivalence relations on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A,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then</a:t>
              </a:r>
            </a:p>
            <a:p>
              <a:pPr eaLnBrk="1" hangingPunct="1"/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is a reflexive and symmetric relation on A. </a:t>
              </a:r>
              <a:endPara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8926" name="Object 5">
              <a:extLst>
                <a:ext uri="{FF2B5EF4-FFF2-40B4-BE49-F238E27FC236}">
                  <a16:creationId xmlns:a16="http://schemas.microsoft.com/office/drawing/2014/main" id="{A7CBA59F-E5CB-4C1D-B0FE-5EDF1D0086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5" y="1039"/>
            <a:ext cx="405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9" name="公式" r:id="rId5" imgW="393359" imgH="215713" progId="Equation.3">
                    <p:embed/>
                  </p:oleObj>
                </mc:Choice>
                <mc:Fallback>
                  <p:oleObj name="公式" r:id="rId5" imgW="393359" imgH="215713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5" y="1039"/>
                          <a:ext cx="405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7" name="Object 6">
              <a:extLst>
                <a:ext uri="{FF2B5EF4-FFF2-40B4-BE49-F238E27FC236}">
                  <a16:creationId xmlns:a16="http://schemas.microsoft.com/office/drawing/2014/main" id="{D3D477CC-3174-4A2A-AE7D-085804AB63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" y="1274"/>
            <a:ext cx="48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50" name="公式" r:id="rId7" imgW="469696" imgH="215806" progId="Equation.3">
                    <p:embed/>
                  </p:oleObj>
                </mc:Choice>
                <mc:Fallback>
                  <p:oleObj name="公式" r:id="rId7" imgW="469696" imgH="21580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1274"/>
                          <a:ext cx="486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72583" name="AutoShape 7">
            <a:extLst>
              <a:ext uri="{FF2B5EF4-FFF2-40B4-BE49-F238E27FC236}">
                <a16:creationId xmlns:a16="http://schemas.microsoft.com/office/drawing/2014/main" id="{90B2C275-5334-4186-9270-0FE9C6E23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857375"/>
            <a:ext cx="7993062" cy="403225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  <a:r>
              <a:rPr kumimoji="1" lang="en-US" altLang="zh-CN" b="0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8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(1) reflexive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endParaRPr kumimoji="1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72584" name="Object 8">
            <a:extLst>
              <a:ext uri="{FF2B5EF4-FFF2-40B4-BE49-F238E27FC236}">
                <a16:creationId xmlns:a16="http://schemas.microsoft.com/office/drawing/2014/main" id="{A206E4AE-FEEB-441D-97B3-E938986F3F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0350" y="3141663"/>
          <a:ext cx="5614988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公式" r:id="rId9" imgW="3022600" imgH="215900" progId="Equation.3">
                  <p:embed/>
                </p:oleObj>
              </mc:Choice>
              <mc:Fallback>
                <p:oleObj name="公式" r:id="rId9" imgW="30226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3141663"/>
                        <a:ext cx="5614988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2585" name="Text Box 9">
            <a:extLst>
              <a:ext uri="{FF2B5EF4-FFF2-40B4-BE49-F238E27FC236}">
                <a16:creationId xmlns:a16="http://schemas.microsoft.com/office/drawing/2014/main" id="{CF03DF3C-E072-432B-AB55-7B08D1530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16338"/>
            <a:ext cx="7326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(2) symmetric</a:t>
            </a:r>
          </a:p>
        </p:txBody>
      </p:sp>
      <p:graphicFrame>
        <p:nvGraphicFramePr>
          <p:cNvPr id="2072586" name="Object 10">
            <a:extLst>
              <a:ext uri="{FF2B5EF4-FFF2-40B4-BE49-F238E27FC236}">
                <a16:creationId xmlns:a16="http://schemas.microsoft.com/office/drawing/2014/main" id="{B48A3E06-5BFA-432B-B19E-BDDF19FEEB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4313" y="4221163"/>
          <a:ext cx="18161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公式" r:id="rId11" imgW="977476" imgH="215806" progId="Equation.3">
                  <p:embed/>
                </p:oleObj>
              </mc:Choice>
              <mc:Fallback>
                <p:oleObj name="公式" r:id="rId11" imgW="977476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4221163"/>
                        <a:ext cx="18161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2587" name="Object 11">
            <a:extLst>
              <a:ext uri="{FF2B5EF4-FFF2-40B4-BE49-F238E27FC236}">
                <a16:creationId xmlns:a16="http://schemas.microsoft.com/office/drawing/2014/main" id="{2E9F0BC1-CE70-4DBB-83DD-EEFF2A30E5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221163"/>
          <a:ext cx="30908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name="公式" r:id="rId13" imgW="1663700" imgH="215900" progId="Equation.3">
                  <p:embed/>
                </p:oleObj>
              </mc:Choice>
              <mc:Fallback>
                <p:oleObj name="公式" r:id="rId13" imgW="1663700" imgH="215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221163"/>
                        <a:ext cx="309086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2588" name="Object 12">
            <a:extLst>
              <a:ext uri="{FF2B5EF4-FFF2-40B4-BE49-F238E27FC236}">
                <a16:creationId xmlns:a16="http://schemas.microsoft.com/office/drawing/2014/main" id="{2BBA7DBB-EA7B-4681-A35F-41458EBE50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652963"/>
          <a:ext cx="3113088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4" name="公式" r:id="rId15" imgW="1675673" imgH="215806" progId="Equation.3">
                  <p:embed/>
                </p:oleObj>
              </mc:Choice>
              <mc:Fallback>
                <p:oleObj name="公式" r:id="rId15" imgW="1675673" imgH="21580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652963"/>
                        <a:ext cx="3113088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2589" name="Object 13">
            <a:extLst>
              <a:ext uri="{FF2B5EF4-FFF2-40B4-BE49-F238E27FC236}">
                <a16:creationId xmlns:a16="http://schemas.microsoft.com/office/drawing/2014/main" id="{82931CC7-0DE9-4E8B-AB88-1D190B9225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4652963"/>
          <a:ext cx="219233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5" name="公式" r:id="rId17" imgW="1180588" imgH="215806" progId="Equation.3">
                  <p:embed/>
                </p:oleObj>
              </mc:Choice>
              <mc:Fallback>
                <p:oleObj name="公式" r:id="rId17" imgW="1180588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652963"/>
                        <a:ext cx="2192337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2590" name="Text Box 14">
            <a:extLst>
              <a:ext uri="{FF2B5EF4-FFF2-40B4-BE49-F238E27FC236}">
                <a16:creationId xmlns:a16="http://schemas.microsoft.com/office/drawing/2014/main" id="{6C8BB963-A91D-4A0D-85EA-85148ED70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157788"/>
            <a:ext cx="7326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Question: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transitive?</a:t>
            </a:r>
          </a:p>
        </p:txBody>
      </p:sp>
      <p:sp>
        <p:nvSpPr>
          <p:cNvPr id="38924" name="Text Box 2">
            <a:extLst>
              <a:ext uri="{FF2B5EF4-FFF2-40B4-BE49-F238E27FC236}">
                <a16:creationId xmlns:a16="http://schemas.microsoft.com/office/drawing/2014/main" id="{8C71311F-47A4-42BE-9B90-F3A6985FE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45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9.5   Equivalence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725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72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72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07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0725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07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07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07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207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0725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2583" grpId="0" build="p" bldLvl="2" animBg="1" autoUpdateAnimBg="0"/>
      <p:bldP spid="2072585" grpId="0" autoUpdateAnimBg="0"/>
      <p:bldP spid="207259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08DC4FBC-126C-4ED4-A83A-DECFE78E36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B64C2F3-16D2-4D8C-921F-D4E48659417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987DD0D-8F2F-433F-8672-AED682213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CC0DC393-C11C-4EBD-8B58-0AC96F370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48CF0F1E-2587-47E0-A0A8-0115B0C7E18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762000"/>
            <a:ext cx="8534400" cy="1919288"/>
            <a:chOff x="144" y="480"/>
            <a:chExt cx="5376" cy="1209"/>
          </a:xfrm>
        </p:grpSpPr>
        <p:sp>
          <p:nvSpPr>
            <p:cNvPr id="40972" name="Text Box 6">
              <a:extLst>
                <a:ext uri="{FF2B5EF4-FFF2-40B4-BE49-F238E27FC236}">
                  <a16:creationId xmlns:a16="http://schemas.microsoft.com/office/drawing/2014/main" id="{FA3A6167-F6E5-490D-B86F-0346C96CA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480"/>
              <a:ext cx="5376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4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</a:p>
            <a:p>
              <a:endPara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endPara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endPara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Is            a transitive relation ?</a:t>
              </a:r>
            </a:p>
          </p:txBody>
        </p:sp>
        <p:graphicFrame>
          <p:nvGraphicFramePr>
            <p:cNvPr id="40973" name="Object 7">
              <a:extLst>
                <a:ext uri="{FF2B5EF4-FFF2-40B4-BE49-F238E27FC236}">
                  <a16:creationId xmlns:a16="http://schemas.microsoft.com/office/drawing/2014/main" id="{257B2631-43CB-49AA-8190-F1816030E9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9" y="527"/>
            <a:ext cx="2619" cy="7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7" name="公式" r:id="rId4" imgW="2235200" imgH="673100" progId="Equation.3">
                    <p:embed/>
                  </p:oleObj>
                </mc:Choice>
                <mc:Fallback>
                  <p:oleObj name="公式" r:id="rId4" imgW="2235200" imgH="6731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527"/>
                          <a:ext cx="2619" cy="7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4" name="Object 8">
              <a:extLst>
                <a:ext uri="{FF2B5EF4-FFF2-40B4-BE49-F238E27FC236}">
                  <a16:creationId xmlns:a16="http://schemas.microsoft.com/office/drawing/2014/main" id="{55CD7A80-A358-418A-A880-A56C28A9A8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" y="1434"/>
            <a:ext cx="535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8" name="公式" r:id="rId6" imgW="457002" imgH="215806" progId="Equation.3">
                    <p:embed/>
                  </p:oleObj>
                </mc:Choice>
                <mc:Fallback>
                  <p:oleObj name="公式" r:id="rId6" imgW="457002" imgH="21580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434"/>
                          <a:ext cx="535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74633" name="AutoShape 9">
            <a:extLst>
              <a:ext uri="{FF2B5EF4-FFF2-40B4-BE49-F238E27FC236}">
                <a16:creationId xmlns:a16="http://schemas.microsoft.com/office/drawing/2014/main" id="{6886848D-3589-4DA5-B82C-507616D8E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924175"/>
            <a:ext cx="7993062" cy="2017713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  <a:r>
              <a:rPr kumimoji="1" lang="en-US" altLang="zh-CN" b="0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74634" name="Object 10">
            <a:extLst>
              <a:ext uri="{FF2B5EF4-FFF2-40B4-BE49-F238E27FC236}">
                <a16:creationId xmlns:a16="http://schemas.microsoft.com/office/drawing/2014/main" id="{70AF3E22-514F-4B01-87AF-A2D902E842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3789363"/>
          <a:ext cx="604996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9" name="公式" r:id="rId8" imgW="3251200" imgH="215900" progId="Equation.3">
                  <p:embed/>
                </p:oleObj>
              </mc:Choice>
              <mc:Fallback>
                <p:oleObj name="公式" r:id="rId8" imgW="3251200" imgH="215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789363"/>
                        <a:ext cx="6049962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4635" name="Oval 11">
            <a:extLst>
              <a:ext uri="{FF2B5EF4-FFF2-40B4-BE49-F238E27FC236}">
                <a16:creationId xmlns:a16="http://schemas.microsoft.com/office/drawing/2014/main" id="{427E738D-AA57-48E5-BE19-6D39DCAED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3789363"/>
            <a:ext cx="719138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074636" name="Object 12">
            <a:extLst>
              <a:ext uri="{FF2B5EF4-FFF2-40B4-BE49-F238E27FC236}">
                <a16:creationId xmlns:a16="http://schemas.microsoft.com/office/drawing/2014/main" id="{E0B446C7-40A2-47A4-A0F2-530AC4271E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3789363"/>
          <a:ext cx="604996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0" name="公式" r:id="rId10" imgW="3251200" imgH="215900" progId="Equation.3">
                  <p:embed/>
                </p:oleObj>
              </mc:Choice>
              <mc:Fallback>
                <p:oleObj name="公式" r:id="rId10" imgW="3251200" imgH="215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789363"/>
                        <a:ext cx="6049962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4637" name="Oval 13">
            <a:extLst>
              <a:ext uri="{FF2B5EF4-FFF2-40B4-BE49-F238E27FC236}">
                <a16:creationId xmlns:a16="http://schemas.microsoft.com/office/drawing/2014/main" id="{7619DA2E-9245-4225-B73B-B8633CCB1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425" y="3789363"/>
            <a:ext cx="719138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40971" name="Text Box 2">
            <a:extLst>
              <a:ext uri="{FF2B5EF4-FFF2-40B4-BE49-F238E27FC236}">
                <a16:creationId xmlns:a16="http://schemas.microsoft.com/office/drawing/2014/main" id="{A3720803-ABE4-4865-A83A-4387B3025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45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9.5   Equivalence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6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746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74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7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7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7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7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4633" grpId="0" build="p" bldLvl="2" animBg="1" autoUpdateAnimBg="0"/>
      <p:bldP spid="2074634" grpId="0" build="p" autoUpdateAnimBg="0"/>
      <p:bldP spid="2074635" grpId="0" animBg="1"/>
      <p:bldP spid="2074637" grpId="0" build="p" autoUpdateAnimBg="0"/>
      <p:bldP spid="207463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>
            <a:extLst>
              <a:ext uri="{FF2B5EF4-FFF2-40B4-BE49-F238E27FC236}">
                <a16:creationId xmlns:a16="http://schemas.microsoft.com/office/drawing/2014/main" id="{F692BFCA-D30D-483D-80CD-B7F34605B8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E7B32B4-6A10-410A-B99D-0659E2B0F1B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97A94D4-C67E-4DDB-B6D4-009CDC861CF9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620713"/>
            <a:ext cx="7924800" cy="1008062"/>
            <a:chOff x="158" y="935"/>
            <a:chExt cx="4992" cy="635"/>
          </a:xfrm>
        </p:grpSpPr>
        <p:sp>
          <p:nvSpPr>
            <p:cNvPr id="43014" name="AutoShape 4">
              <a:extLst>
                <a:ext uri="{FF2B5EF4-FFF2-40B4-BE49-F238E27FC236}">
                  <a16:creationId xmlns:a16="http://schemas.microsoft.com/office/drawing/2014/main" id="{3F36CBD3-229D-4B9B-BFCD-CC8649461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935"/>
              <a:ext cx="4992" cy="63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【</a:t>
              </a:r>
              <a:r>
                <a:rPr kumimoji="1" lang="en-US" altLang="zh-CN" b="0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Theorem 】</a:t>
              </a: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 If           are equivalence relations on </a:t>
              </a:r>
              <a:r>
                <a:rPr kumimoji="1"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A, </a:t>
              </a: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then</a:t>
              </a:r>
            </a:p>
            <a:p>
              <a:pPr eaLnBrk="1" hangingPunct="1"/>
              <a:r>
                <a:rPr kumimoji="1"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</a:t>
              </a: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 is an equivalence relation on A. </a:t>
              </a:r>
              <a:endPara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3015" name="Object 5">
              <a:extLst>
                <a:ext uri="{FF2B5EF4-FFF2-40B4-BE49-F238E27FC236}">
                  <a16:creationId xmlns:a16="http://schemas.microsoft.com/office/drawing/2014/main" id="{DD85CE59-4405-4393-9386-6EB5D7027B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5" y="1039"/>
            <a:ext cx="405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3" name="公式" r:id="rId4" imgW="393359" imgH="215713" progId="Equation.3">
                    <p:embed/>
                  </p:oleObj>
                </mc:Choice>
                <mc:Fallback>
                  <p:oleObj name="公式" r:id="rId4" imgW="393359" imgH="215713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5" y="1039"/>
                          <a:ext cx="405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6" name="Object 6">
              <a:extLst>
                <a:ext uri="{FF2B5EF4-FFF2-40B4-BE49-F238E27FC236}">
                  <a16:creationId xmlns:a16="http://schemas.microsoft.com/office/drawing/2014/main" id="{52350BD4-3DCB-4F9F-B5F3-99DB625664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" y="1274"/>
            <a:ext cx="70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4" name="公式" r:id="rId6" imgW="685502" imgH="215806" progId="Equation.3">
                    <p:embed/>
                  </p:oleObj>
                </mc:Choice>
                <mc:Fallback>
                  <p:oleObj name="公式" r:id="rId6" imgW="685502" imgH="21580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" y="1274"/>
                          <a:ext cx="70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76679" name="AutoShape 7">
            <a:extLst>
              <a:ext uri="{FF2B5EF4-FFF2-40B4-BE49-F238E27FC236}">
                <a16:creationId xmlns:a16="http://schemas.microsoft.com/office/drawing/2014/main" id="{BA9A153E-70DA-4320-86BC-C74EE8DC2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989138"/>
            <a:ext cx="7993063" cy="2879725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10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(1) reflexive</a:t>
            </a:r>
          </a:p>
          <a:p>
            <a:pPr eaLnBrk="1" hangingPunct="1">
              <a:spcBef>
                <a:spcPct val="10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(2) symmetric</a:t>
            </a:r>
          </a:p>
          <a:p>
            <a:pPr eaLnBrk="1" hangingPunct="1">
              <a:spcBef>
                <a:spcPct val="10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(3) transitive</a:t>
            </a:r>
            <a:endParaRPr kumimoji="1"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3" name="Text Box 2">
            <a:extLst>
              <a:ext uri="{FF2B5EF4-FFF2-40B4-BE49-F238E27FC236}">
                <a16:creationId xmlns:a16="http://schemas.microsoft.com/office/drawing/2014/main" id="{8524BA8A-04F6-411E-A857-75C9896F1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45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9.5   Equivalence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6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766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76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76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76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76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6679" grpId="0" build="p" bldLvl="2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>
            <a:extLst>
              <a:ext uri="{FF2B5EF4-FFF2-40B4-BE49-F238E27FC236}">
                <a16:creationId xmlns:a16="http://schemas.microsoft.com/office/drawing/2014/main" id="{35A316A6-9C04-4739-91E8-FB9DE25DF5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4FA9399-796F-46B3-8872-12FF0345033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1859" name="Text Box 3">
            <a:extLst>
              <a:ext uri="{FF2B5EF4-FFF2-40B4-BE49-F238E27FC236}">
                <a16:creationId xmlns:a16="http://schemas.microsoft.com/office/drawing/2014/main" id="{37A3993D-7421-4184-93D6-E653E91D2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8" y="1146175"/>
            <a:ext cx="8153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2860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99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【Definition】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 relation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on a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 </a:t>
            </a:r>
            <a:r>
              <a:rPr kumimoji="1" lang="en-US" altLang="zh-CN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equivalence relation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</a:t>
            </a:r>
          </a:p>
          <a:p>
            <a:pPr lvl="4" eaLnBrk="1" hangingPunct="1"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reflexive</a:t>
            </a:r>
          </a:p>
          <a:p>
            <a:pPr lvl="4" eaLnBrk="1" hangingPunct="1"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symmetric</a:t>
            </a:r>
          </a:p>
          <a:p>
            <a:pPr lvl="4" eaLnBrk="1" hangingPunct="1"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transitive </a:t>
            </a:r>
          </a:p>
        </p:txBody>
      </p:sp>
      <p:sp>
        <p:nvSpPr>
          <p:cNvPr id="2041860" name="Text Box 4">
            <a:extLst>
              <a:ext uri="{FF2B5EF4-FFF2-40B4-BE49-F238E27FC236}">
                <a16:creationId xmlns:a16="http://schemas.microsoft.com/office/drawing/2014/main" id="{3F6F867B-4757-49EA-A089-6858F2583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572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1. Equivalence relations and equivalence classes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041861" name="Line 5">
            <a:extLst>
              <a:ext uri="{FF2B5EF4-FFF2-40B4-BE49-F238E27FC236}">
                <a16:creationId xmlns:a16="http://schemas.microsoft.com/office/drawing/2014/main" id="{FFBBA721-7464-4871-BBF8-1CB1305E0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588" y="914400"/>
            <a:ext cx="62261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1862" name="Text Box 6">
            <a:extLst>
              <a:ext uri="{FF2B5EF4-FFF2-40B4-BE49-F238E27FC236}">
                <a16:creationId xmlns:a16="http://schemas.microsoft.com/office/drawing/2014/main" id="{C880872A-5BA8-41B4-880A-CBB17F53F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35325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For example,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41863" name="Object 7">
            <a:extLst>
              <a:ext uri="{FF2B5EF4-FFF2-40B4-BE49-F238E27FC236}">
                <a16:creationId xmlns:a16="http://schemas.microsoft.com/office/drawing/2014/main" id="{63C92E48-A9E0-4FCF-A30F-C79B150AFD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0263" y="3738563"/>
          <a:ext cx="44910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公式" r:id="rId5" imgW="2159000" imgH="203200" progId="Equation.3">
                  <p:embed/>
                </p:oleObj>
              </mc:Choice>
              <mc:Fallback>
                <p:oleObj name="公式" r:id="rId5" imgW="21590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3738563"/>
                        <a:ext cx="449103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1864" name="Text Box 8">
            <a:extLst>
              <a:ext uri="{FF2B5EF4-FFF2-40B4-BE49-F238E27FC236}">
                <a16:creationId xmlns:a16="http://schemas.microsoft.com/office/drawing/2014/main" id="{A61738FD-2DDD-4AD1-A029-2A2D2C7C0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463" y="4170363"/>
            <a:ext cx="67468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(2) The similarity relation between two triangles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(3) The equivalent relation between two formulas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in proposition logic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041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041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1859" grpId="0"/>
      <p:bldP spid="2041862" grpId="0"/>
      <p:bldP spid="2041864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>
            <a:extLst>
              <a:ext uri="{FF2B5EF4-FFF2-40B4-BE49-F238E27FC236}">
                <a16:creationId xmlns:a16="http://schemas.microsoft.com/office/drawing/2014/main" id="{CFEAC76D-FAE5-419D-BF3F-B945624C46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960BB9C-51C3-46D7-90B0-92BDC4E3375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59" name="Text Box 2">
            <a:extLst>
              <a:ext uri="{FF2B5EF4-FFF2-40B4-BE49-F238E27FC236}">
                <a16:creationId xmlns:a16="http://schemas.microsoft.com/office/drawing/2014/main" id="{EEEE23D8-BB88-40D1-9C6A-5A7295ED5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6781800" cy="1570038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Homework: (Due on May 4)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u="sng">
                <a:solidFill>
                  <a:srgbClr val="FF0000"/>
                </a:solidFill>
                <a:latin typeface="Times New Roman" panose="02020603050405020304" pitchFamily="18" charset="0"/>
              </a:rPr>
              <a:t>Ver. 8 &amp; Ver. 7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</a:rPr>
              <a:t>Sec. 9.5 </a:t>
            </a:r>
            <a:r>
              <a:rPr kumimoji="1" lang="en-US" altLang="zh-CN">
                <a:latin typeface="Times New Roman" panose="02020603050405020304" pitchFamily="18" charset="0"/>
              </a:rPr>
              <a:t>3, 10, 16, 36(b), 39, 41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>
            <a:extLst>
              <a:ext uri="{FF2B5EF4-FFF2-40B4-BE49-F238E27FC236}">
                <a16:creationId xmlns:a16="http://schemas.microsoft.com/office/drawing/2014/main" id="{E30A2174-F6BB-460E-8830-C4011B68FD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387BE3D-8D86-40B0-980A-1B50E8646CF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9766C72E-8F51-4EA5-B3CE-4EE8C37A0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45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9.5   Equivalence Relations </a:t>
            </a: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F5C58746-BD72-4697-B3EA-1A1356EE3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Terminologies:</a:t>
            </a:r>
          </a:p>
        </p:txBody>
      </p:sp>
      <p:sp>
        <p:nvSpPr>
          <p:cNvPr id="8197" name="Text Box 4">
            <a:extLst>
              <a:ext uri="{FF2B5EF4-FFF2-40B4-BE49-F238E27FC236}">
                <a16:creationId xmlns:a16="http://schemas.microsoft.com/office/drawing/2014/main" id="{15D7816B-688E-40E3-9EAE-56479DD6D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295400"/>
            <a:ext cx="7924800" cy="288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and b are equivalent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an equivalence relation, and (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,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)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R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Notation: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~ b</a:t>
            </a:r>
            <a:endParaRPr kumimoji="1" lang="en-US" altLang="zh-CN" sz="22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80000"/>
              </a:spcBef>
            </a:pP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equivalence class of  x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The set of all elements that are related to an element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of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Notation:</a:t>
            </a:r>
            <a:endParaRPr kumimoji="1" lang="en-US" altLang="zh-CN" sz="2200" i="1" baseline="-30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198" name="Object 5">
            <a:extLst>
              <a:ext uri="{FF2B5EF4-FFF2-40B4-BE49-F238E27FC236}">
                <a16:creationId xmlns:a16="http://schemas.microsoft.com/office/drawing/2014/main" id="{97A52118-44B1-4699-B444-D344FA6987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75" y="3714750"/>
          <a:ext cx="15240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r:id="rId4" imgW="774364" imgH="215806" progId="Equation.3">
                  <p:embed/>
                </p:oleObj>
              </mc:Choice>
              <mc:Fallback>
                <p:oleObj r:id="rId4" imgW="774364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3714750"/>
                        <a:ext cx="15240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6">
            <a:extLst>
              <a:ext uri="{FF2B5EF4-FFF2-40B4-BE49-F238E27FC236}">
                <a16:creationId xmlns:a16="http://schemas.microsoft.com/office/drawing/2014/main" id="{0226B6AE-927B-44E0-9FEF-F9F514CC5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4357688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representative of the equivalence class</a:t>
            </a:r>
            <a:r>
              <a:rPr kumimoji="1" lang="en-US" altLang="zh-CN" sz="22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kumimoji="1" lang="en-US" altLang="zh-CN" sz="22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8200" name="Object 7">
            <a:extLst>
              <a:ext uri="{FF2B5EF4-FFF2-40B4-BE49-F238E27FC236}">
                <a16:creationId xmlns:a16="http://schemas.microsoft.com/office/drawing/2014/main" id="{3B0470B5-AF1A-415B-BC06-E8F61CD70C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72188" y="4429125"/>
          <a:ext cx="17526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r:id="rId6" imgW="1040948" imgH="215806" progId="Equation.3">
                  <p:embed/>
                </p:oleObj>
              </mc:Choice>
              <mc:Fallback>
                <p:oleObj r:id="rId6" imgW="1040948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4429125"/>
                        <a:ext cx="17526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F71D2D8A-0918-4EC0-8138-1E9B5A8BE2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00B93EF-0587-4046-8A5A-AC06E09B5C3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D9057F1C-09F4-420C-9033-2E6BA1657A7C}"/>
              </a:ext>
            </a:extLst>
          </p:cNvPr>
          <p:cNvGrpSpPr>
            <a:grpSpLocks/>
          </p:cNvGrpSpPr>
          <p:nvPr/>
        </p:nvGrpSpPr>
        <p:grpSpPr bwMode="auto">
          <a:xfrm>
            <a:off x="0" y="514350"/>
            <a:ext cx="9144000" cy="1200150"/>
            <a:chOff x="144" y="480"/>
            <a:chExt cx="5505" cy="756"/>
          </a:xfrm>
        </p:grpSpPr>
        <p:sp>
          <p:nvSpPr>
            <p:cNvPr id="12308" name="Text Box 4">
              <a:extLst>
                <a:ext uri="{FF2B5EF4-FFF2-40B4-BE49-F238E27FC236}">
                  <a16:creationId xmlns:a16="http://schemas.microsoft.com/office/drawing/2014/main" id="{D49A8C16-9908-4337-9BBD-6338D01C3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480"/>
              <a:ext cx="5505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1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 </a:t>
              </a:r>
              <a:r>
                <a:rPr kumimoji="1" lang="en-US" altLang="zh-CN" b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Congruence Modulo 3</a:t>
              </a:r>
              <a:r>
                <a:rPr kumimoji="1" lang="en-US" altLang="zh-CN" b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                  </a:t>
              </a:r>
              <a:endPara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endPara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b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Show that </a:t>
              </a:r>
              <a:r>
                <a:rPr kumimoji="1" lang="en-US" altLang="zh-CN" b="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is an equivalence relation. And find its equivalence classes. </a:t>
              </a:r>
            </a:p>
          </p:txBody>
        </p:sp>
        <p:graphicFrame>
          <p:nvGraphicFramePr>
            <p:cNvPr id="12309" name="Object 5">
              <a:extLst>
                <a:ext uri="{FF2B5EF4-FFF2-40B4-BE49-F238E27FC236}">
                  <a16:creationId xmlns:a16="http://schemas.microsoft.com/office/drawing/2014/main" id="{47AF743E-21A9-49EA-BA78-4EA90A175A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723"/>
            <a:ext cx="2957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6" r:id="rId5" imgW="2159000" imgH="203200" progId="Equation.3">
                    <p:embed/>
                  </p:oleObj>
                </mc:Choice>
                <mc:Fallback>
                  <p:oleObj r:id="rId5" imgW="2159000" imgH="203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723"/>
                          <a:ext cx="2957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5958" name="AutoShape 6">
            <a:extLst>
              <a:ext uri="{FF2B5EF4-FFF2-40B4-BE49-F238E27FC236}">
                <a16:creationId xmlns:a16="http://schemas.microsoft.com/office/drawing/2014/main" id="{8074D892-0728-412C-BA4C-357F1FC12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2000250"/>
            <a:ext cx="7696200" cy="4162425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</p:txBody>
      </p:sp>
      <p:sp>
        <p:nvSpPr>
          <p:cNvPr id="2045959" name="Text Box 7">
            <a:extLst>
              <a:ext uri="{FF2B5EF4-FFF2-40B4-BE49-F238E27FC236}">
                <a16:creationId xmlns:a16="http://schemas.microsoft.com/office/drawing/2014/main" id="{D9ED1019-CF5D-45A9-9E82-C5B810C51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786063"/>
            <a:ext cx="65532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AutoNum type="circleNumWdWhitePlain"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reflexive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reflexive, since  </a:t>
            </a:r>
          </a:p>
        </p:txBody>
      </p:sp>
      <p:graphicFrame>
        <p:nvGraphicFramePr>
          <p:cNvPr id="2045960" name="Object 8">
            <a:extLst>
              <a:ext uri="{FF2B5EF4-FFF2-40B4-BE49-F238E27FC236}">
                <a16:creationId xmlns:a16="http://schemas.microsoft.com/office/drawing/2014/main" id="{FAA57717-ADC9-40FA-B1FB-64FA819FF1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2357438"/>
          <a:ext cx="42672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r:id="rId7" imgW="2247900" imgH="203200" progId="Equation.3">
                  <p:embed/>
                </p:oleObj>
              </mc:Choice>
              <mc:Fallback>
                <p:oleObj r:id="rId7" imgW="22479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2357438"/>
                        <a:ext cx="426720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5961" name="Object 9">
            <a:extLst>
              <a:ext uri="{FF2B5EF4-FFF2-40B4-BE49-F238E27FC236}">
                <a16:creationId xmlns:a16="http://schemas.microsoft.com/office/drawing/2014/main" id="{1FCAD426-7576-4109-B2AF-5D149B1A5A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0500" y="3214688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r:id="rId9" imgW="609336" imgH="203112" progId="Equation.3">
                  <p:embed/>
                </p:oleObj>
              </mc:Choice>
              <mc:Fallback>
                <p:oleObj r:id="rId9" imgW="609336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3214688"/>
                        <a:ext cx="1143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5962" name="Text Box 10">
            <a:extLst>
              <a:ext uri="{FF2B5EF4-FFF2-40B4-BE49-F238E27FC236}">
                <a16:creationId xmlns:a16="http://schemas.microsoft.com/office/drawing/2014/main" id="{B5F3044C-586C-42C1-AE28-7AFAB801E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71875"/>
            <a:ext cx="39338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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symmetric </a:t>
            </a:r>
          </a:p>
        </p:txBody>
      </p:sp>
      <p:graphicFrame>
        <p:nvGraphicFramePr>
          <p:cNvPr id="2045963" name="Object 11">
            <a:extLst>
              <a:ext uri="{FF2B5EF4-FFF2-40B4-BE49-F238E27FC236}">
                <a16:creationId xmlns:a16="http://schemas.microsoft.com/office/drawing/2014/main" id="{E3C3B286-6523-44C6-8E1B-4194C367CB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949700"/>
          <a:ext cx="9906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r:id="rId11" imgW="622030" imgH="203112" progId="Equation.3">
                  <p:embed/>
                </p:oleObj>
              </mc:Choice>
              <mc:Fallback>
                <p:oleObj r:id="rId11" imgW="622030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49700"/>
                        <a:ext cx="9906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5964" name="Object 12">
            <a:extLst>
              <a:ext uri="{FF2B5EF4-FFF2-40B4-BE49-F238E27FC236}">
                <a16:creationId xmlns:a16="http://schemas.microsoft.com/office/drawing/2014/main" id="{C514D6EC-BFBB-4A85-BAE1-2EEEF31D73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3938588"/>
          <a:ext cx="16097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公式" r:id="rId13" imgW="1002865" imgH="203112" progId="Equation.3">
                  <p:embed/>
                </p:oleObj>
              </mc:Choice>
              <mc:Fallback>
                <p:oleObj name="公式" r:id="rId13" imgW="1002865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938588"/>
                        <a:ext cx="16097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5965" name="Object 13">
            <a:extLst>
              <a:ext uri="{FF2B5EF4-FFF2-40B4-BE49-F238E27FC236}">
                <a16:creationId xmlns:a16="http://schemas.microsoft.com/office/drawing/2014/main" id="{D7125334-2CD8-4D30-8B26-AAD53AD457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62475" y="3929063"/>
          <a:ext cx="13716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Equation" r:id="rId15" imgW="774364" imgH="203112" progId="Equation.3">
                  <p:embed/>
                </p:oleObj>
              </mc:Choice>
              <mc:Fallback>
                <p:oleObj name="Equation" r:id="rId15" imgW="774364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3929063"/>
                        <a:ext cx="13716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5966" name="Object 14">
            <a:extLst>
              <a:ext uri="{FF2B5EF4-FFF2-40B4-BE49-F238E27FC236}">
                <a16:creationId xmlns:a16="http://schemas.microsoft.com/office/drawing/2014/main" id="{43339A9B-4FDF-4645-9555-65FD3158BE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3965575"/>
          <a:ext cx="19050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r:id="rId17" imgW="1244600" imgH="203200" progId="Equation.3">
                  <p:embed/>
                </p:oleObj>
              </mc:Choice>
              <mc:Fallback>
                <p:oleObj r:id="rId17" imgW="1244600" imgH="203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965575"/>
                        <a:ext cx="19050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5967" name="Object 15">
            <a:extLst>
              <a:ext uri="{FF2B5EF4-FFF2-40B4-BE49-F238E27FC236}">
                <a16:creationId xmlns:a16="http://schemas.microsoft.com/office/drawing/2014/main" id="{F2151525-8555-417B-8928-3B4FB25504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270375"/>
          <a:ext cx="17526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r:id="rId19" imgW="939392" imgH="177723" progId="Equation.3">
                  <p:embed/>
                </p:oleObj>
              </mc:Choice>
              <mc:Fallback>
                <p:oleObj r:id="rId19" imgW="939392" imgH="17772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270375"/>
                        <a:ext cx="17526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5968" name="Object 16">
            <a:extLst>
              <a:ext uri="{FF2B5EF4-FFF2-40B4-BE49-F238E27FC236}">
                <a16:creationId xmlns:a16="http://schemas.microsoft.com/office/drawing/2014/main" id="{884A95BD-A74F-40B0-B778-2CDE1CB646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9663" y="4270375"/>
          <a:ext cx="180498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公式" r:id="rId21" imgW="1002865" imgH="203112" progId="Equation.3">
                  <p:embed/>
                </p:oleObj>
              </mc:Choice>
              <mc:Fallback>
                <p:oleObj name="公式" r:id="rId21" imgW="1002865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663" y="4270375"/>
                        <a:ext cx="1804987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5969" name="Object 17">
            <a:extLst>
              <a:ext uri="{FF2B5EF4-FFF2-40B4-BE49-F238E27FC236}">
                <a16:creationId xmlns:a16="http://schemas.microsoft.com/office/drawing/2014/main" id="{9415D443-F5B8-48D2-8993-6B16F6FBFC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4270375"/>
          <a:ext cx="13716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r:id="rId23" imgW="799753" imgH="203112" progId="Equation.3">
                  <p:embed/>
                </p:oleObj>
              </mc:Choice>
              <mc:Fallback>
                <p:oleObj r:id="rId23" imgW="799753" imgH="20311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270375"/>
                        <a:ext cx="13716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5970" name="Text Box 18">
            <a:extLst>
              <a:ext uri="{FF2B5EF4-FFF2-40B4-BE49-F238E27FC236}">
                <a16:creationId xmlns:a16="http://schemas.microsoft.com/office/drawing/2014/main" id="{A2B1EA1E-A02A-4DCF-BE47-9C3659981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572000"/>
            <a:ext cx="68294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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transitive </a:t>
            </a:r>
          </a:p>
        </p:txBody>
      </p:sp>
      <p:graphicFrame>
        <p:nvGraphicFramePr>
          <p:cNvPr id="2045971" name="Object 19">
            <a:extLst>
              <a:ext uri="{FF2B5EF4-FFF2-40B4-BE49-F238E27FC236}">
                <a16:creationId xmlns:a16="http://schemas.microsoft.com/office/drawing/2014/main" id="{57F34003-2D8D-44F5-ACDA-82AA20923F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5000625"/>
          <a:ext cx="19812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r:id="rId25" imgW="1181100" imgH="203200" progId="Equation.3">
                  <p:embed/>
                </p:oleObj>
              </mc:Choice>
              <mc:Fallback>
                <p:oleObj r:id="rId25" imgW="1181100" imgH="203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000625"/>
                        <a:ext cx="198120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5972" name="Object 20">
            <a:extLst>
              <a:ext uri="{FF2B5EF4-FFF2-40B4-BE49-F238E27FC236}">
                <a16:creationId xmlns:a16="http://schemas.microsoft.com/office/drawing/2014/main" id="{0AAD63EE-1B7A-4AF3-B104-572436C615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5429250"/>
          <a:ext cx="39909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公式" r:id="rId27" imgW="2146300" imgH="203200" progId="Equation.3">
                  <p:embed/>
                </p:oleObj>
              </mc:Choice>
              <mc:Fallback>
                <p:oleObj name="公式" r:id="rId27" imgW="2146300" imgH="203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5429250"/>
                        <a:ext cx="39909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7" name="Text Box 2">
            <a:extLst>
              <a:ext uri="{FF2B5EF4-FFF2-40B4-BE49-F238E27FC236}">
                <a16:creationId xmlns:a16="http://schemas.microsoft.com/office/drawing/2014/main" id="{DB04990F-9CCD-4C61-A7E3-B97B339B4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45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9.5   Equivalence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4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4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5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5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04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45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4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4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4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4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4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4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4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45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204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204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5958" grpId="0" animBg="1" autoUpdateAnimBg="0"/>
      <p:bldP spid="2045959" grpId="0" build="p" autoUpdateAnimBg="0"/>
      <p:bldP spid="2045962" grpId="0" build="p" autoUpdateAnimBg="0"/>
      <p:bldP spid="2045970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>
            <a:extLst>
              <a:ext uri="{FF2B5EF4-FFF2-40B4-BE49-F238E27FC236}">
                <a16:creationId xmlns:a16="http://schemas.microsoft.com/office/drawing/2014/main" id="{62F2EE7F-D35D-4795-A2C3-AFFA76DD09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ABEDDDA-85BC-4263-B0A0-8EE69A512B2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003" name="AutoShape 3">
            <a:extLst>
              <a:ext uri="{FF2B5EF4-FFF2-40B4-BE49-F238E27FC236}">
                <a16:creationId xmlns:a16="http://schemas.microsoft.com/office/drawing/2014/main" id="{21D8DFA4-BAE2-4617-8BFA-DC376A699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85800"/>
            <a:ext cx="7696200" cy="53340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004" name="Text Box 4">
            <a:extLst>
              <a:ext uri="{FF2B5EF4-FFF2-40B4-BE49-F238E27FC236}">
                <a16:creationId xmlns:a16="http://schemas.microsoft.com/office/drawing/2014/main" id="{9C41FFD5-8ECA-4D86-AF6C-A72B680EE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066800"/>
            <a:ext cx="6553200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[0]={…, -6, -3, 0, 3, 6, …}={ 3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[1]={…, -5, -2, 1, 4, 7, …}={ 3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[2]={…, -4, -1, 2, 5, 8, …}={ 3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+2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Congruence Modulo 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:</a:t>
            </a:r>
          </a:p>
        </p:txBody>
      </p:sp>
      <p:graphicFrame>
        <p:nvGraphicFramePr>
          <p:cNvPr id="2048005" name="Object 5">
            <a:extLst>
              <a:ext uri="{FF2B5EF4-FFF2-40B4-BE49-F238E27FC236}">
                <a16:creationId xmlns:a16="http://schemas.microsoft.com/office/drawing/2014/main" id="{9303B696-6BDC-43E8-AE18-7A2CFD2C25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200400"/>
          <a:ext cx="36766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r:id="rId5" imgW="2197100" imgH="203200" progId="Equation.3">
                  <p:embed/>
                </p:oleObj>
              </mc:Choice>
              <mc:Fallback>
                <p:oleObj r:id="rId5" imgW="21971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00400"/>
                        <a:ext cx="367665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06" name="Text Box 6">
            <a:extLst>
              <a:ext uri="{FF2B5EF4-FFF2-40B4-BE49-F238E27FC236}">
                <a16:creationId xmlns:a16="http://schemas.microsoft.com/office/drawing/2014/main" id="{264CF295-5FD8-480E-B826-52DB73C08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733800"/>
            <a:ext cx="39338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Congruence class Modulo 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:</a:t>
            </a:r>
          </a:p>
        </p:txBody>
      </p:sp>
      <p:graphicFrame>
        <p:nvGraphicFramePr>
          <p:cNvPr id="2048007" name="Object 7">
            <a:extLst>
              <a:ext uri="{FF2B5EF4-FFF2-40B4-BE49-F238E27FC236}">
                <a16:creationId xmlns:a16="http://schemas.microsoft.com/office/drawing/2014/main" id="{5333E4EE-42EF-4D49-A267-F555FBFF57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0700" y="4343400"/>
          <a:ext cx="45720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r:id="rId7" imgW="2768600" imgH="457200" progId="Equation.3">
                  <p:embed/>
                </p:oleObj>
              </mc:Choice>
              <mc:Fallback>
                <p:oleObj r:id="rId7" imgW="27686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343400"/>
                        <a:ext cx="45720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2">
            <a:extLst>
              <a:ext uri="{FF2B5EF4-FFF2-40B4-BE49-F238E27FC236}">
                <a16:creationId xmlns:a16="http://schemas.microsoft.com/office/drawing/2014/main" id="{23293E8C-9F2F-4C23-B557-03D213D9F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45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9.5   Equivalence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03" grpId="0" animBg="1" autoUpdateAnimBg="0"/>
      <p:bldP spid="2048004" grpId="0" build="p" autoUpdateAnimBg="0"/>
      <p:bldP spid="204800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>
            <a:extLst>
              <a:ext uri="{FF2B5EF4-FFF2-40B4-BE49-F238E27FC236}">
                <a16:creationId xmlns:a16="http://schemas.microsoft.com/office/drawing/2014/main" id="{82775674-5F01-475B-891B-768D45AFBF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2F9CC12-3CB2-406B-BF32-275D1455528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051" name="Text Box 3">
            <a:extLst>
              <a:ext uri="{FF2B5EF4-FFF2-40B4-BE49-F238E27FC236}">
                <a16:creationId xmlns:a16="http://schemas.microsoft.com/office/drawing/2014/main" id="{635A86B0-6FB2-4E5D-AE19-C2C4A030C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428625"/>
            <a:ext cx="8534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Suppose that </a:t>
            </a:r>
            <a:r>
              <a:rPr kumimoji="1"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 nonempty set, and </a:t>
            </a:r>
            <a:r>
              <a:rPr kumimoji="1"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 </a:t>
            </a:r>
          </a:p>
          <a:p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 that has </a:t>
            </a:r>
            <a:r>
              <a:rPr kumimoji="1"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 its domain. Let </a:t>
            </a:r>
            <a:r>
              <a:rPr kumimoji="1"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be the relation on </a:t>
            </a:r>
            <a:r>
              <a:rPr kumimoji="1"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consisting of all ordered pairs (</a:t>
            </a:r>
            <a:r>
              <a:rPr kumimoji="1"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where </a:t>
            </a:r>
            <a:r>
              <a:rPr kumimoji="1"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).</a:t>
            </a:r>
          </a:p>
          <a:p>
            <a:pPr lvl="1"/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 Show that </a:t>
            </a:r>
            <a:r>
              <a:rPr kumimoji="1"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an equivalence relation.</a:t>
            </a:r>
          </a:p>
          <a:p>
            <a:pPr lvl="1"/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 What are the equivalence classes of </a:t>
            </a:r>
            <a:r>
              <a:rPr kumimoji="1"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50052" name="AutoShape 4">
            <a:extLst>
              <a:ext uri="{FF2B5EF4-FFF2-40B4-BE49-F238E27FC236}">
                <a16:creationId xmlns:a16="http://schemas.microsoft.com/office/drawing/2014/main" id="{805E6621-B473-4797-881A-D31BAFD47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357438"/>
            <a:ext cx="7696200" cy="34290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  <a:p>
            <a:pPr lvl="1" eaLnBrk="1" hangingPunct="1"/>
            <a:r>
              <a:rPr kumimoji="1"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endParaRPr kumimoji="1"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053" name="Text Box 5">
            <a:extLst>
              <a:ext uri="{FF2B5EF4-FFF2-40B4-BE49-F238E27FC236}">
                <a16:creationId xmlns:a16="http://schemas.microsoft.com/office/drawing/2014/main" id="{E435A2E3-18FA-42E3-AA2B-70071F242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913" y="3149600"/>
            <a:ext cx="6553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AutoNum type="circleNumWdWhitePlain"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reflexive </a:t>
            </a:r>
          </a:p>
        </p:txBody>
      </p:sp>
      <p:sp>
        <p:nvSpPr>
          <p:cNvPr id="2050054" name="Text Box 6">
            <a:extLst>
              <a:ext uri="{FF2B5EF4-FFF2-40B4-BE49-F238E27FC236}">
                <a16:creationId xmlns:a16="http://schemas.microsoft.com/office/drawing/2014/main" id="{2B776522-561C-4EB3-ABBC-2954741B9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913" y="3606800"/>
            <a:ext cx="39338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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symmetric </a:t>
            </a:r>
          </a:p>
        </p:txBody>
      </p:sp>
      <p:sp>
        <p:nvSpPr>
          <p:cNvPr id="2050055" name="Text Box 7">
            <a:extLst>
              <a:ext uri="{FF2B5EF4-FFF2-40B4-BE49-F238E27FC236}">
                <a16:creationId xmlns:a16="http://schemas.microsoft.com/office/drawing/2014/main" id="{08D34091-EE13-4FEC-BCD1-6566F84A1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913" y="4033838"/>
            <a:ext cx="68294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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transitive </a:t>
            </a:r>
          </a:p>
        </p:txBody>
      </p:sp>
      <p:graphicFrame>
        <p:nvGraphicFramePr>
          <p:cNvPr id="2050056" name="Object 8">
            <a:extLst>
              <a:ext uri="{FF2B5EF4-FFF2-40B4-BE49-F238E27FC236}">
                <a16:creationId xmlns:a16="http://schemas.microsoft.com/office/drawing/2014/main" id="{DB446632-C987-46E5-A8F3-1A8EB5B64E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9738" y="2773363"/>
          <a:ext cx="45434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r:id="rId6" imgW="2247900" imgH="203200" progId="Equation.3">
                  <p:embed/>
                </p:oleObj>
              </mc:Choice>
              <mc:Fallback>
                <p:oleObj r:id="rId6" imgW="22479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2773363"/>
                        <a:ext cx="454342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057" name="Text Box 9">
            <a:extLst>
              <a:ext uri="{FF2B5EF4-FFF2-40B4-BE49-F238E27FC236}">
                <a16:creationId xmlns:a16="http://schemas.microsoft.com/office/drawing/2014/main" id="{412746CE-316F-4F36-A651-B4D30720C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4521200"/>
            <a:ext cx="68294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(2)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2050058" name="Object 10">
            <a:extLst>
              <a:ext uri="{FF2B5EF4-FFF2-40B4-BE49-F238E27FC236}">
                <a16:creationId xmlns:a16="http://schemas.microsoft.com/office/drawing/2014/main" id="{F6545092-48CA-4DC6-B0E2-4D51B04E90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7838" y="4576763"/>
          <a:ext cx="37338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r:id="rId8" imgW="1943100" imgH="203200" progId="Equation.3">
                  <p:embed/>
                </p:oleObj>
              </mc:Choice>
              <mc:Fallback>
                <p:oleObj r:id="rId8" imgW="19431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4576763"/>
                        <a:ext cx="37338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Text Box 2">
            <a:extLst>
              <a:ext uri="{FF2B5EF4-FFF2-40B4-BE49-F238E27FC236}">
                <a16:creationId xmlns:a16="http://schemas.microsoft.com/office/drawing/2014/main" id="{43984D6C-CD58-411E-ADA9-3B4273A12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45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9.5   Equivalence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500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500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5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50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0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0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0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50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5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051" grpId="0" autoUpdateAnimBg="0"/>
      <p:bldP spid="2050052" grpId="0" build="p" bldLvl="2" animBg="1" autoUpdateAnimBg="0"/>
      <p:bldP spid="2050053" grpId="0" build="p" autoUpdateAnimBg="0"/>
      <p:bldP spid="2050054" grpId="0" build="p" autoUpdateAnimBg="0"/>
      <p:bldP spid="2050055" grpId="0" build="p" autoUpdateAnimBg="0"/>
      <p:bldP spid="205005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>
            <a:extLst>
              <a:ext uri="{FF2B5EF4-FFF2-40B4-BE49-F238E27FC236}">
                <a16:creationId xmlns:a16="http://schemas.microsoft.com/office/drawing/2014/main" id="{2AF02210-F35A-4846-9869-7427125CE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6B8271F-16F7-4A86-A4A4-114135AB234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1A5F6984-9F02-4B94-914C-4BC63272440A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500063"/>
            <a:ext cx="7924800" cy="2133600"/>
            <a:chOff x="336" y="528"/>
            <a:chExt cx="4992" cy="1344"/>
          </a:xfrm>
        </p:grpSpPr>
        <p:sp>
          <p:nvSpPr>
            <p:cNvPr id="18444" name="AutoShape 4">
              <a:extLst>
                <a:ext uri="{FF2B5EF4-FFF2-40B4-BE49-F238E27FC236}">
                  <a16:creationId xmlns:a16="http://schemas.microsoft.com/office/drawing/2014/main" id="{D849E4CB-AA41-4CEF-9D99-4398B58CB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528"/>
              <a:ext cx="4992" cy="1344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【</a:t>
              </a:r>
              <a:r>
                <a:rPr kumimoji="1" lang="en-US" altLang="zh-CN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Theorem 1】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Let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R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be an equivalence relation on a set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. </a:t>
              </a:r>
            </a:p>
            <a:p>
              <a:pPr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The following statements are equivalent</a:t>
              </a:r>
              <a:r>
                <a:rPr kumimoji="1" lang="zh-CN" altLang="en-US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cajcd fnta1" pitchFamily="18" charset="2"/>
                </a:rPr>
                <a:t>：</a:t>
              </a:r>
              <a:endPara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endParaRPr>
            </a:p>
          </p:txBody>
        </p:sp>
        <p:graphicFrame>
          <p:nvGraphicFramePr>
            <p:cNvPr id="18445" name="Object 5">
              <a:extLst>
                <a:ext uri="{FF2B5EF4-FFF2-40B4-BE49-F238E27FC236}">
                  <a16:creationId xmlns:a16="http://schemas.microsoft.com/office/drawing/2014/main" id="{802B27B8-A38A-4FE0-A923-FD4476A70C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1056"/>
            <a:ext cx="1152" cy="7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1" r:id="rId5" imgW="1028254" imgH="672808" progId="Equation.3">
                    <p:embed/>
                  </p:oleObj>
                </mc:Choice>
                <mc:Fallback>
                  <p:oleObj r:id="rId5" imgW="1028254" imgH="672808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056"/>
                          <a:ext cx="1152" cy="7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1" name="AutoShape 6">
            <a:extLst>
              <a:ext uri="{FF2B5EF4-FFF2-40B4-BE49-F238E27FC236}">
                <a16:creationId xmlns:a16="http://schemas.microsoft.com/office/drawing/2014/main" id="{2B9AD284-32DC-47B2-9209-C3CAAC88E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714625"/>
            <a:ext cx="7848600" cy="33528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</p:txBody>
      </p:sp>
      <p:sp>
        <p:nvSpPr>
          <p:cNvPr id="2054151" name="Text Box 7">
            <a:extLst>
              <a:ext uri="{FF2B5EF4-FFF2-40B4-BE49-F238E27FC236}">
                <a16:creationId xmlns:a16="http://schemas.microsoft.com/office/drawing/2014/main" id="{E1B493A4-EDCC-4358-B269-E26A0CB1D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214688"/>
            <a:ext cx="6553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Show that (1) implies (2) </a:t>
            </a:r>
          </a:p>
        </p:txBody>
      </p:sp>
      <p:graphicFrame>
        <p:nvGraphicFramePr>
          <p:cNvPr id="2054152" name="Object 8">
            <a:extLst>
              <a:ext uri="{FF2B5EF4-FFF2-40B4-BE49-F238E27FC236}">
                <a16:creationId xmlns:a16="http://schemas.microsoft.com/office/drawing/2014/main" id="{37160043-F0D3-4823-BAB2-C4833FC991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3714750"/>
          <a:ext cx="35814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r:id="rId7" imgW="2094591" imgH="215806" progId="Equation.3">
                  <p:embed/>
                </p:oleObj>
              </mc:Choice>
              <mc:Fallback>
                <p:oleObj r:id="rId7" imgW="2094591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714750"/>
                        <a:ext cx="35814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153" name="AutoShape 9">
            <a:extLst>
              <a:ext uri="{FF2B5EF4-FFF2-40B4-BE49-F238E27FC236}">
                <a16:creationId xmlns:a16="http://schemas.microsoft.com/office/drawing/2014/main" id="{D27C9C42-F0E6-4388-82FB-FBFA023B7D6E}"/>
              </a:ext>
            </a:extLst>
          </p:cNvPr>
          <p:cNvSpPr>
            <a:spLocks/>
          </p:cNvSpPr>
          <p:nvPr/>
        </p:nvSpPr>
        <p:spPr bwMode="auto">
          <a:xfrm>
            <a:off x="4786313" y="4214813"/>
            <a:ext cx="76200" cy="760412"/>
          </a:xfrm>
          <a:prstGeom prst="rightBrace">
            <a:avLst>
              <a:gd name="adj1" fmla="val 8316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054154" name="Object 10">
            <a:extLst>
              <a:ext uri="{FF2B5EF4-FFF2-40B4-BE49-F238E27FC236}">
                <a16:creationId xmlns:a16="http://schemas.microsoft.com/office/drawing/2014/main" id="{60DED0EF-86A2-47C6-92BC-EB6324C846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4143375"/>
          <a:ext cx="2133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r:id="rId9" imgW="1231366" imgH="215806" progId="Equation.3">
                  <p:embed/>
                </p:oleObj>
              </mc:Choice>
              <mc:Fallback>
                <p:oleObj r:id="rId9" imgW="1231366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143375"/>
                        <a:ext cx="2133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155" name="Object 11">
            <a:extLst>
              <a:ext uri="{FF2B5EF4-FFF2-40B4-BE49-F238E27FC236}">
                <a16:creationId xmlns:a16="http://schemas.microsoft.com/office/drawing/2014/main" id="{424907FD-DEAA-4537-92DC-26134FAE13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9188" y="4429125"/>
          <a:ext cx="357663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Equation" r:id="rId11" imgW="2057400" imgH="215900" progId="Equation.3">
                  <p:embed/>
                </p:oleObj>
              </mc:Choice>
              <mc:Fallback>
                <p:oleObj name="Equation" r:id="rId11" imgW="2057400" imgH="215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4429125"/>
                        <a:ext cx="357663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156" name="Object 12">
            <a:extLst>
              <a:ext uri="{FF2B5EF4-FFF2-40B4-BE49-F238E27FC236}">
                <a16:creationId xmlns:a16="http://schemas.microsoft.com/office/drawing/2014/main" id="{4E043A5E-CB88-4AC9-9B94-008C60D846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643438"/>
          <a:ext cx="35814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r:id="rId13" imgW="1905000" imgH="203200" progId="Equation.3">
                  <p:embed/>
                </p:oleObj>
              </mc:Choice>
              <mc:Fallback>
                <p:oleObj r:id="rId13" imgW="1905000" imgH="20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643438"/>
                        <a:ext cx="358140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Text Box 2">
            <a:extLst>
              <a:ext uri="{FF2B5EF4-FFF2-40B4-BE49-F238E27FC236}">
                <a16:creationId xmlns:a16="http://schemas.microsoft.com/office/drawing/2014/main" id="{0C9BB4F6-84FA-40D5-91FB-E3E200397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45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9.5   Equivalence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4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5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5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5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5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5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 animBg="1"/>
      <p:bldP spid="2054151" grpId="0" build="p" autoUpdateAnimBg="0"/>
      <p:bldP spid="20541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>
            <a:extLst>
              <a:ext uri="{FF2B5EF4-FFF2-40B4-BE49-F238E27FC236}">
                <a16:creationId xmlns:a16="http://schemas.microsoft.com/office/drawing/2014/main" id="{87529522-327E-40DE-B464-6FD9CE49DB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3510216-9A47-4A3E-8875-16DD004332C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6195" name="AutoShape 3">
            <a:extLst>
              <a:ext uri="{FF2B5EF4-FFF2-40B4-BE49-F238E27FC236}">
                <a16:creationId xmlns:a16="http://schemas.microsoft.com/office/drawing/2014/main" id="{FB73806B-BA9B-4EAC-9BBF-05DFFCC6C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71500"/>
            <a:ext cx="7696200" cy="51816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6196" name="Text Box 4">
            <a:extLst>
              <a:ext uri="{FF2B5EF4-FFF2-40B4-BE49-F238E27FC236}">
                <a16:creationId xmlns:a16="http://schemas.microsoft.com/office/drawing/2014/main" id="{425071A2-47E9-4CF5-9EE1-D542AE8A2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175" y="2781300"/>
            <a:ext cx="68294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Show that (3) implies (1)  </a:t>
            </a:r>
          </a:p>
        </p:txBody>
      </p:sp>
      <p:sp>
        <p:nvSpPr>
          <p:cNvPr id="2056197" name="Text Box 5">
            <a:extLst>
              <a:ext uri="{FF2B5EF4-FFF2-40B4-BE49-F238E27FC236}">
                <a16:creationId xmlns:a16="http://schemas.microsoft.com/office/drawing/2014/main" id="{867E4129-8A3D-459F-BC37-0F453B79E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028700"/>
            <a:ext cx="39338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Show that (2) implies (3) </a:t>
            </a:r>
          </a:p>
        </p:txBody>
      </p:sp>
      <p:graphicFrame>
        <p:nvGraphicFramePr>
          <p:cNvPr id="2056198" name="Object 6">
            <a:extLst>
              <a:ext uri="{FF2B5EF4-FFF2-40B4-BE49-F238E27FC236}">
                <a16:creationId xmlns:a16="http://schemas.microsoft.com/office/drawing/2014/main" id="{8A33B424-2062-4A26-9D90-6758E949CF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714500"/>
          <a:ext cx="9144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r:id="rId5" imgW="507780" imgH="215806" progId="Equation.3">
                  <p:embed/>
                </p:oleObj>
              </mc:Choice>
              <mc:Fallback>
                <p:oleObj r:id="rId5" imgW="507780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14500"/>
                        <a:ext cx="9144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199" name="Object 7">
            <a:extLst>
              <a:ext uri="{FF2B5EF4-FFF2-40B4-BE49-F238E27FC236}">
                <a16:creationId xmlns:a16="http://schemas.microsoft.com/office/drawing/2014/main" id="{5CE9C880-EF17-4325-8FE3-A790D69F26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1866900"/>
          <a:ext cx="175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r:id="rId7" imgW="939392" imgH="215806" progId="Equation.3">
                  <p:embed/>
                </p:oleObj>
              </mc:Choice>
              <mc:Fallback>
                <p:oleObj r:id="rId7" imgW="939392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866900"/>
                        <a:ext cx="1752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200" name="Text Box 8">
            <a:extLst>
              <a:ext uri="{FF2B5EF4-FFF2-40B4-BE49-F238E27FC236}">
                <a16:creationId xmlns:a16="http://schemas.microsoft.com/office/drawing/2014/main" id="{7B327E6E-F7F2-4E28-8D99-6342BC155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171700"/>
            <a:ext cx="449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reflexive 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[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is nonempty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056201" name="AutoShape 9">
            <a:extLst>
              <a:ext uri="{FF2B5EF4-FFF2-40B4-BE49-F238E27FC236}">
                <a16:creationId xmlns:a16="http://schemas.microsoft.com/office/drawing/2014/main" id="{54D6072F-BADA-49F9-9CDD-8A6EA587C21A}"/>
              </a:ext>
            </a:extLst>
          </p:cNvPr>
          <p:cNvSpPr>
            <a:spLocks/>
          </p:cNvSpPr>
          <p:nvPr/>
        </p:nvSpPr>
        <p:spPr bwMode="auto">
          <a:xfrm>
            <a:off x="5867400" y="1714500"/>
            <a:ext cx="76200" cy="760413"/>
          </a:xfrm>
          <a:prstGeom prst="rightBrace">
            <a:avLst>
              <a:gd name="adj1" fmla="val 8316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056202" name="Object 10">
            <a:extLst>
              <a:ext uri="{FF2B5EF4-FFF2-40B4-BE49-F238E27FC236}">
                <a16:creationId xmlns:a16="http://schemas.microsoft.com/office/drawing/2014/main" id="{E497251A-CEF5-45FD-8D65-BA3C884AC3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314700"/>
          <a:ext cx="13716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r:id="rId9" imgW="761669" imgH="215806" progId="Equation.3">
                  <p:embed/>
                </p:oleObj>
              </mc:Choice>
              <mc:Fallback>
                <p:oleObj r:id="rId9" imgW="761669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14700"/>
                        <a:ext cx="13716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203" name="Object 11">
            <a:extLst>
              <a:ext uri="{FF2B5EF4-FFF2-40B4-BE49-F238E27FC236}">
                <a16:creationId xmlns:a16="http://schemas.microsoft.com/office/drawing/2014/main" id="{210443B7-4C5E-480F-8BB9-97673D1E10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324225"/>
          <a:ext cx="17526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r:id="rId11" imgW="1002865" imgH="215806" progId="Equation.3">
                  <p:embed/>
                </p:oleObj>
              </mc:Choice>
              <mc:Fallback>
                <p:oleObj r:id="rId11" imgW="1002865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324225"/>
                        <a:ext cx="17526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204" name="Object 12">
            <a:extLst>
              <a:ext uri="{FF2B5EF4-FFF2-40B4-BE49-F238E27FC236}">
                <a16:creationId xmlns:a16="http://schemas.microsoft.com/office/drawing/2014/main" id="{29260CD9-02EB-4731-8B6D-274C44F098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000500"/>
          <a:ext cx="28194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r:id="rId13" imgW="1447172" imgH="203112" progId="Equation.3">
                  <p:embed/>
                </p:oleObj>
              </mc:Choice>
              <mc:Fallback>
                <p:oleObj r:id="rId13" imgW="1447172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000500"/>
                        <a:ext cx="28194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205" name="Object 13">
            <a:extLst>
              <a:ext uri="{FF2B5EF4-FFF2-40B4-BE49-F238E27FC236}">
                <a16:creationId xmlns:a16="http://schemas.microsoft.com/office/drawing/2014/main" id="{ED693C44-CB54-4B4F-BFC7-CD3AAE67BF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705350"/>
          <a:ext cx="1676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r:id="rId15" imgW="812447" imgH="203112" progId="Equation.3">
                  <p:embed/>
                </p:oleObj>
              </mc:Choice>
              <mc:Fallback>
                <p:oleObj r:id="rId15" imgW="812447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705350"/>
                        <a:ext cx="1676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206" name="Object 14">
            <a:extLst>
              <a:ext uri="{FF2B5EF4-FFF2-40B4-BE49-F238E27FC236}">
                <a16:creationId xmlns:a16="http://schemas.microsoft.com/office/drawing/2014/main" id="{E2264040-8650-49A6-90E2-AE77FCADE1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4613" y="647700"/>
          <a:ext cx="142398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r:id="rId17" imgW="1028254" imgH="672808" progId="Equation.3">
                  <p:embed/>
                </p:oleObj>
              </mc:Choice>
              <mc:Fallback>
                <p:oleObj r:id="rId17" imgW="1028254" imgH="67280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4613" y="647700"/>
                        <a:ext cx="1423987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5" name="Text Box 2">
            <a:extLst>
              <a:ext uri="{FF2B5EF4-FFF2-40B4-BE49-F238E27FC236}">
                <a16:creationId xmlns:a16="http://schemas.microsoft.com/office/drawing/2014/main" id="{8AB0EA90-B895-4E05-A3F9-EA3A01ED2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45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9.5   Equivalence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6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5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56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5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5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5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5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5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5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5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195" grpId="0" animBg="1" autoUpdateAnimBg="0"/>
      <p:bldP spid="2056196" grpId="0" build="p" autoUpdateAnimBg="0"/>
      <p:bldP spid="2056197" grpId="0" build="p" autoUpdateAnimBg="0"/>
      <p:bldP spid="2056200" grpId="0" build="p" autoUpdateAnimBg="0"/>
      <p:bldP spid="205620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>
            <a:extLst>
              <a:ext uri="{FF2B5EF4-FFF2-40B4-BE49-F238E27FC236}">
                <a16:creationId xmlns:a16="http://schemas.microsoft.com/office/drawing/2014/main" id="{45D49C4B-E9E5-4AC5-BF2A-670F7B1865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FC7956C-1D5E-419A-B39E-6F755057F10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099" name="Text Box 3">
            <a:extLst>
              <a:ext uri="{FF2B5EF4-FFF2-40B4-BE49-F238E27FC236}">
                <a16:creationId xmlns:a16="http://schemas.microsoft.com/office/drawing/2014/main" id="{77EDE6A5-B4DB-4B05-85E4-971A6E433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428625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Equivalence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relations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and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partitions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2532" name="Line 4">
            <a:extLst>
              <a:ext uri="{FF2B5EF4-FFF2-40B4-BE49-F238E27FC236}">
                <a16:creationId xmlns:a16="http://schemas.microsoft.com/office/drawing/2014/main" id="{CFAE5724-C4CB-48E6-AA87-B71423F3CA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" y="928688"/>
            <a:ext cx="501015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9C329CFB-0E50-43D7-8D4A-C41815FB9040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2000250"/>
            <a:ext cx="8153400" cy="2382838"/>
            <a:chOff x="288" y="960"/>
            <a:chExt cx="5136" cy="1501"/>
          </a:xfrm>
        </p:grpSpPr>
        <p:sp>
          <p:nvSpPr>
            <p:cNvPr id="22552" name="Text Box 6">
              <a:extLst>
                <a:ext uri="{FF2B5EF4-FFF2-40B4-BE49-F238E27FC236}">
                  <a16:creationId xmlns:a16="http://schemas.microsoft.com/office/drawing/2014/main" id="{88E190C8-E8A0-439F-B647-E5F5BC991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960"/>
              <a:ext cx="5136" cy="1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2860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Let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be a collection of subsets of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. Then the collection forms a </a:t>
              </a: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partition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of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A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if and only if </a:t>
              </a:r>
            </a:p>
            <a:p>
              <a:pPr lvl="4" eaLnBrk="1" hangingPunct="1">
                <a:spcBef>
                  <a:spcPct val="40000"/>
                </a:spcBef>
                <a:buFont typeface="Wingdings" panose="05000000000000000000" pitchFamily="2" charset="2"/>
                <a:buChar char="n"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  <a:p>
              <a:pPr lvl="4" eaLnBrk="1" hangingPunct="1">
                <a:spcBef>
                  <a:spcPct val="40000"/>
                </a:spcBef>
                <a:buFont typeface="Wingdings" panose="05000000000000000000" pitchFamily="2" charset="2"/>
                <a:buChar char="n"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  <a:p>
              <a:pPr lvl="4" eaLnBrk="1" hangingPunct="1">
                <a:spcBef>
                  <a:spcPct val="40000"/>
                </a:spcBef>
                <a:buFont typeface="Wingdings" panose="05000000000000000000" pitchFamily="2" charset="2"/>
                <a:buChar char="n"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22553" name="Object 7">
              <a:extLst>
                <a:ext uri="{FF2B5EF4-FFF2-40B4-BE49-F238E27FC236}">
                  <a16:creationId xmlns:a16="http://schemas.microsoft.com/office/drawing/2014/main" id="{AABDDC1A-A01B-4C51-AEEA-FD2140FFC8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3" y="1000"/>
            <a:ext cx="654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5" name="公式" r:id="rId5" imgW="634725" imgH="228501" progId="Equation.3">
                    <p:embed/>
                  </p:oleObj>
                </mc:Choice>
                <mc:Fallback>
                  <p:oleObj name="公式" r:id="rId5" imgW="634725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3" y="1000"/>
                          <a:ext cx="654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4" name="Object 8">
              <a:extLst>
                <a:ext uri="{FF2B5EF4-FFF2-40B4-BE49-F238E27FC236}">
                  <a16:creationId xmlns:a16="http://schemas.microsoft.com/office/drawing/2014/main" id="{CA2FC034-C16F-4179-8A04-BF335014B4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66" y="1536"/>
            <a:ext cx="222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6" name="公式" r:id="rId7" imgW="1968500" imgH="228600" progId="Equation.3">
                    <p:embed/>
                  </p:oleObj>
                </mc:Choice>
                <mc:Fallback>
                  <p:oleObj name="公式" r:id="rId7" imgW="19685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6" y="1536"/>
                          <a:ext cx="222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5" name="Object 9">
              <a:extLst>
                <a:ext uri="{FF2B5EF4-FFF2-40B4-BE49-F238E27FC236}">
                  <a16:creationId xmlns:a16="http://schemas.microsoft.com/office/drawing/2014/main" id="{27E299A8-0568-4CCB-9B64-089F38B119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0" y="1860"/>
            <a:ext cx="1440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7" r:id="rId9" imgW="1511300" imgH="241300" progId="Equation.3">
                    <p:embed/>
                  </p:oleObj>
                </mc:Choice>
                <mc:Fallback>
                  <p:oleObj r:id="rId9" imgW="1511300" imgH="2413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0" y="1860"/>
                          <a:ext cx="1440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6" name="Object 10">
              <a:extLst>
                <a:ext uri="{FF2B5EF4-FFF2-40B4-BE49-F238E27FC236}">
                  <a16:creationId xmlns:a16="http://schemas.microsoft.com/office/drawing/2014/main" id="{D541C683-BEE8-4DAE-87AB-D5459F917F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0" y="2214"/>
            <a:ext cx="216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8" name="公式" r:id="rId11" imgW="2311400" imgH="228600" progId="Equation.3">
                    <p:embed/>
                  </p:oleObj>
                </mc:Choice>
                <mc:Fallback>
                  <p:oleObj name="公式" r:id="rId11" imgW="23114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0" y="2214"/>
                          <a:ext cx="2160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5BAF0DCD-9A4E-41F5-9DC9-41BAE37C8B99}"/>
              </a:ext>
            </a:extLst>
          </p:cNvPr>
          <p:cNvGrpSpPr>
            <a:grpSpLocks/>
          </p:cNvGrpSpPr>
          <p:nvPr/>
        </p:nvGrpSpPr>
        <p:grpSpPr bwMode="auto">
          <a:xfrm>
            <a:off x="6429375" y="2928938"/>
            <a:ext cx="1524000" cy="838200"/>
            <a:chOff x="3936" y="1536"/>
            <a:chExt cx="960" cy="528"/>
          </a:xfrm>
        </p:grpSpPr>
        <p:sp>
          <p:nvSpPr>
            <p:cNvPr id="22550" name="AutoShape 12">
              <a:extLst>
                <a:ext uri="{FF2B5EF4-FFF2-40B4-BE49-F238E27FC236}">
                  <a16:creationId xmlns:a16="http://schemas.microsoft.com/office/drawing/2014/main" id="{DA8B72A2-7D7E-473E-B1FE-EB6AA0CC2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536"/>
              <a:ext cx="960" cy="528"/>
            </a:xfrm>
            <a:prstGeom prst="wedgeRoundRectCallout">
              <a:avLst>
                <a:gd name="adj1" fmla="val -101773"/>
                <a:gd name="adj2" fmla="val 91856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en-US" sz="18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2551" name="Object 13">
              <a:extLst>
                <a:ext uri="{FF2B5EF4-FFF2-40B4-BE49-F238E27FC236}">
                  <a16:creationId xmlns:a16="http://schemas.microsoft.com/office/drawing/2014/main" id="{AE9AD0AD-C899-4BA3-AB98-521D146043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1" y="1680"/>
            <a:ext cx="51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9" name="公式" r:id="rId13" imgW="609336" imgH="342751" progId="Equation.3">
                    <p:embed/>
                  </p:oleObj>
                </mc:Choice>
                <mc:Fallback>
                  <p:oleObj name="公式" r:id="rId13" imgW="609336" imgH="342751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1" y="1680"/>
                          <a:ext cx="51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2110" name="Text Box 14">
            <a:extLst>
              <a:ext uri="{FF2B5EF4-FFF2-40B4-BE49-F238E27FC236}">
                <a16:creationId xmlns:a16="http://schemas.microsoft.com/office/drawing/2014/main" id="{8657ECCB-65E3-42B3-9686-C47A474CB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4500563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Notation: </a:t>
            </a:r>
          </a:p>
        </p:txBody>
      </p:sp>
      <p:graphicFrame>
        <p:nvGraphicFramePr>
          <p:cNvPr id="2052111" name="Object 15">
            <a:extLst>
              <a:ext uri="{FF2B5EF4-FFF2-40B4-BE49-F238E27FC236}">
                <a16:creationId xmlns:a16="http://schemas.microsoft.com/office/drawing/2014/main" id="{17ADDDD7-A81F-4859-B811-417A2D3165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75" y="5132388"/>
          <a:ext cx="22161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" name="公式" r:id="rId15" imgW="1168400" imgH="228600" progId="Equation.3">
                  <p:embed/>
                </p:oleObj>
              </mc:Choice>
              <mc:Fallback>
                <p:oleObj name="公式" r:id="rId15" imgW="11684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5132388"/>
                        <a:ext cx="22161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6">
            <a:extLst>
              <a:ext uri="{FF2B5EF4-FFF2-40B4-BE49-F238E27FC236}">
                <a16:creationId xmlns:a16="http://schemas.microsoft.com/office/drawing/2014/main" id="{4AB3B320-9613-4F2C-B63D-013130B6B580}"/>
              </a:ext>
            </a:extLst>
          </p:cNvPr>
          <p:cNvGrpSpPr>
            <a:grpSpLocks/>
          </p:cNvGrpSpPr>
          <p:nvPr/>
        </p:nvGrpSpPr>
        <p:grpSpPr bwMode="auto">
          <a:xfrm>
            <a:off x="5572125" y="4500563"/>
            <a:ext cx="2133600" cy="1447800"/>
            <a:chOff x="4461" y="3784"/>
            <a:chExt cx="2760" cy="1680"/>
          </a:xfrm>
        </p:grpSpPr>
        <p:sp>
          <p:nvSpPr>
            <p:cNvPr id="22540" name="Oval 17">
              <a:extLst>
                <a:ext uri="{FF2B5EF4-FFF2-40B4-BE49-F238E27FC236}">
                  <a16:creationId xmlns:a16="http://schemas.microsoft.com/office/drawing/2014/main" id="{CCF558EC-D6EB-4EA8-B601-AA5108990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1" y="3784"/>
              <a:ext cx="2760" cy="168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541" name="Line 18">
              <a:extLst>
                <a:ext uri="{FF2B5EF4-FFF2-40B4-BE49-F238E27FC236}">
                  <a16:creationId xmlns:a16="http://schemas.microsoft.com/office/drawing/2014/main" id="{2343A15C-A580-48DF-BF53-1DBCCAF9FE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1" y="3784"/>
              <a:ext cx="960" cy="1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Line 19">
              <a:extLst>
                <a:ext uri="{FF2B5EF4-FFF2-40B4-BE49-F238E27FC236}">
                  <a16:creationId xmlns:a16="http://schemas.microsoft.com/office/drawing/2014/main" id="{515A621E-C8A2-4EB8-800F-2D5414196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1" y="4339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3" name="Line 20">
              <a:extLst>
                <a:ext uri="{FF2B5EF4-FFF2-40B4-BE49-F238E27FC236}">
                  <a16:creationId xmlns:a16="http://schemas.microsoft.com/office/drawing/2014/main" id="{52B47E70-A719-46F8-991F-F016184BB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1" y="4354"/>
              <a:ext cx="24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4" name="Line 21">
              <a:extLst>
                <a:ext uri="{FF2B5EF4-FFF2-40B4-BE49-F238E27FC236}">
                  <a16:creationId xmlns:a16="http://schemas.microsoft.com/office/drawing/2014/main" id="{BE493434-1674-4DF5-A02A-B34F05B902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41" y="4744"/>
              <a:ext cx="108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5" name="Text Box 22">
              <a:extLst>
                <a:ext uri="{FF2B5EF4-FFF2-40B4-BE49-F238E27FC236}">
                  <a16:creationId xmlns:a16="http://schemas.microsoft.com/office/drawing/2014/main" id="{89E83642-C28E-4064-9915-BABF2E105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1" y="4144"/>
              <a:ext cx="60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6" name="Text Box 23">
              <a:extLst>
                <a:ext uri="{FF2B5EF4-FFF2-40B4-BE49-F238E27FC236}">
                  <a16:creationId xmlns:a16="http://schemas.microsoft.com/office/drawing/2014/main" id="{3CCF7BDD-3955-4CE7-9BE0-18E36E376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1" y="3904"/>
              <a:ext cx="60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7" name="Text Box 24">
              <a:extLst>
                <a:ext uri="{FF2B5EF4-FFF2-40B4-BE49-F238E27FC236}">
                  <a16:creationId xmlns:a16="http://schemas.microsoft.com/office/drawing/2014/main" id="{A5BF36B5-7D80-477B-8F12-30ACE8A6D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1" y="4624"/>
              <a:ext cx="60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8" name="Text Box 25">
              <a:extLst>
                <a:ext uri="{FF2B5EF4-FFF2-40B4-BE49-F238E27FC236}">
                  <a16:creationId xmlns:a16="http://schemas.microsoft.com/office/drawing/2014/main" id="{1FDC370D-5C6D-4EC4-9A88-93DF7E1AC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1" y="4384"/>
              <a:ext cx="60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9" name="Text Box 26">
              <a:extLst>
                <a:ext uri="{FF2B5EF4-FFF2-40B4-BE49-F238E27FC236}">
                  <a16:creationId xmlns:a16="http://schemas.microsoft.com/office/drawing/2014/main" id="{371B99E5-0FF6-4020-BC93-1BFEC5366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1" y="4864"/>
              <a:ext cx="60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538" name="矩形 27">
            <a:extLst>
              <a:ext uri="{FF2B5EF4-FFF2-40B4-BE49-F238E27FC236}">
                <a16:creationId xmlns:a16="http://schemas.microsoft.com/office/drawing/2014/main" id="{5D31CC8E-6345-41F5-95FE-8B04A1163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000125"/>
            <a:ext cx="84296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Definition】A 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partition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of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 a collection of </a:t>
            </a:r>
            <a:r>
              <a:rPr kumimoji="1" lang="en-US" altLang="zh-CN" i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disjoint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nonempty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subsets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that </a:t>
            </a:r>
            <a:r>
              <a:rPr kumimoji="1" lang="en-US" altLang="zh-CN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have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as their union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2539" name="Text Box 2">
            <a:extLst>
              <a:ext uri="{FF2B5EF4-FFF2-40B4-BE49-F238E27FC236}">
                <a16:creationId xmlns:a16="http://schemas.microsoft.com/office/drawing/2014/main" id="{FD3F46C7-830E-4AA7-90CA-80733A9A0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45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9.5   Equivalence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52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5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110" grpId="0" autoUpdateAnimBg="0"/>
    </p:bld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994</Words>
  <Application>Microsoft Office PowerPoint</Application>
  <PresentationFormat>全屏显示(4:3)</PresentationFormat>
  <Paragraphs>198</Paragraphs>
  <Slides>20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cajcd fnta1</vt:lpstr>
      <vt:lpstr>Monotype Sorts</vt:lpstr>
      <vt:lpstr>楷体_GB2312</vt:lpstr>
      <vt:lpstr>宋体</vt:lpstr>
      <vt:lpstr>Arial</vt:lpstr>
      <vt:lpstr>Symbol</vt:lpstr>
      <vt:lpstr>Times New Roman</vt:lpstr>
      <vt:lpstr>Webdings</vt:lpstr>
      <vt:lpstr>Wingdings</vt:lpstr>
      <vt:lpstr>Double Lines</vt:lpstr>
      <vt:lpstr>Clip</vt:lpstr>
      <vt:lpstr>公式</vt:lpstr>
      <vt:lpstr>Equation.3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2022-04-29T05:04:06Z</dcterms:created>
  <dcterms:modified xsi:type="dcterms:W3CDTF">2022-04-29T05:08:41Z</dcterms:modified>
</cp:coreProperties>
</file>