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33" r:id="rId2"/>
    <p:sldId id="506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31" r:id="rId17"/>
    <p:sldId id="535" r:id="rId18"/>
    <p:sldId id="534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36" r:id="rId27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9900CC"/>
    <a:srgbClr val="6600CC"/>
    <a:srgbClr val="FF3300"/>
    <a:srgbClr val="33CC33"/>
    <a:srgbClr val="008000"/>
    <a:srgbClr val="CC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73905" autoAdjust="0"/>
  </p:normalViewPr>
  <p:slideViewPr>
    <p:cSldViewPr>
      <p:cViewPr varScale="1">
        <p:scale>
          <a:sx n="76" d="100"/>
          <a:sy n="76" d="100"/>
        </p:scale>
        <p:origin x="166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10" Type="http://schemas.openxmlformats.org/officeDocument/2006/relationships/slide" Target="slides/slide25.xml"/><Relationship Id="rId4" Type="http://schemas.openxmlformats.org/officeDocument/2006/relationships/slide" Target="slides/slide12.xml"/><Relationship Id="rId9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A500275-D6D9-4685-84F8-FCEF608AE5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B4BB1E-0980-469D-A5EA-D87911DC20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2DF18E-721B-4967-A2C0-CB4C1917B7A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E49689F-204A-4496-92A5-B9B6E82618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C22A7F7-C4EF-4707-86EE-90D48C2D42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3823BF-86F2-4C24-B041-7FC23D704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A796DC-1557-4F0C-8C2A-C31BDB37E5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18347A0-2343-4576-9101-9ADA696F8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94BACC-B689-41AD-9D61-B187662927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6DAE204-5BCB-46D7-8691-8F176655A1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9F33FB8-FD92-49F4-9CCB-424829588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FD07260-F853-4C25-A005-816A9A7DB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F54B83-8B70-4918-A685-27F226FEBE9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8AF1D34-FCE1-4CE2-8075-FAE081A68A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D45E27C-DB04-40BF-A53B-AC5978850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2D75708-3DF2-4320-B969-B0E90C499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F7A1A23-41B6-4546-BF3D-16B44206BC9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AE05DD4-BC1A-4551-833D-5E00005FD4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59617B-F645-4B5C-95BD-1FE0749F0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F534258-1659-4CBE-9747-829687BF2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17154E-917A-4002-8043-52EB481E82D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3C4C06E-D935-44E3-912F-4DD6E458D5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CF799DE-58F9-4CBA-8210-D6445D02A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23D25C9-0010-452A-BCF4-117CDF779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208F91-8888-4A45-B06B-98FA9742DC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CF30189-4230-4222-85D3-D6D5B3D6A1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F0CDBE5-2F24-4A9B-A373-9D77A0B86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C2453F1-54D1-4288-8DF8-4D3E7B56B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E4DBA9A-F5C0-40A9-A390-79C6E62BF56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842AA3C-27D7-4D8A-99A3-36059773CC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94BB007-4CFC-47A1-8785-093A567D8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BD18CF7-3AA1-445B-B426-CB108CC53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DE1849-6296-41A7-95A7-DCD0BA2D020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7055E5-F0FA-4782-952C-51A9B5999D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EBB2D14-FE0F-43B4-84CD-D472AA3A6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EF62103-0B36-4474-8608-57BE7B579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C8CF65-573E-4A56-A533-5D0C1C299D9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BB55F8C-4DE2-41F2-855C-D713944B4E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B454602-7A7E-4D4F-BF6E-543096D35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7F08A2B-FB05-4484-B85A-6318AF43D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E81715-5D9F-44D0-9F00-ABC53B7AA10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F6DA4A5-A724-461C-9614-F10E810908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6638A8C-F687-419E-9005-9E4F07269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8FD7A7B-E682-43CA-85D2-CA1C33E14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8B2154-0BA8-455A-A368-1C00B06F646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9D2D705-7B9A-41EA-886D-BC78FF1EDB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1B27EA2-4A35-4C70-80D9-7FD275373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41618A5-AD2E-482D-941B-FFCA33304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4521E3-E0D6-44B9-A9EA-3AA7FD9AF85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43C09A4-FFB7-4908-9E5E-A74CBD57F7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6A68EA3-B353-4DD4-9E18-9F8252674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72B6DF8-343C-4F97-BCBA-FA1E4781A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86BA0A-52C1-4B57-A4F7-5EF4C19D5F5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62917F3-24B5-4B0A-8373-2D37BB8DD7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1B522B5-9550-406B-A121-EA6E4F418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0A738E3-DABF-45DE-BACD-89FD1B564A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D56F9A-D48A-4166-BFEA-57A60B33502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F91BBB-F25B-4075-B9EF-3F96D73F22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7CFAE67-46D4-41AC-A586-9C8992D4C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D0BA7A2-E54F-4D26-A737-91BF7CC38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475ECA-DE30-481E-913E-68F49191798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5ACF2AE-1748-474D-9480-C150E25509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E275C68-5E5D-40DA-AA12-0AFF5C1DB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3D642AB-9453-4735-A36A-AC2A1DE3C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FA68F5B-B6A8-4FB7-81AC-9C60151C429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62247A4-3460-4B6B-9D8A-D82C73FA3C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6B5B358-A6A2-4035-AECE-FCC2ACC80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12AB9D7-9ABF-4617-96CE-81A5A22C9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E5AA3FC-6CD4-4679-9B0B-AAA08DCC1B0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C42741F-291C-4C56-A7B2-6C82618C77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38334D8-A2C5-46AB-B064-81EA8215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0A4DAFD-A9DC-4F72-9914-D182821CDD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3633DE7-B0F5-470B-8E4B-B69095ADD7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3047F0A-24B3-4F5B-9854-195ADDC150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8757345-1960-47B2-9709-5367A9E70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DE499E9-BF94-4B43-ACC8-2A7CAB0DC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1BA5F1A-4BC4-4D45-96B0-B94553295CB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2EF31A4-F8DC-4E0B-8442-77293666A2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12567FC-190E-489F-A455-C8B9AB60F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8BC2C1A-356B-4C9A-81B4-0AE8B3B77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3ADA48-55FC-4966-9889-A8067C92AFA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0991638-1CBB-40FD-957C-83D9D80507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38B2707-DF03-472C-A6D7-C3201E893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53C3346-DD0B-480C-911B-8144A5FF8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F8B938E-B3FB-4808-95C5-5030E4FD6A2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6C40A0A-0841-4056-92D1-38F1C34E42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2529B64-B578-4A66-80FD-D35C643E7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DE5EB4F-5819-4722-A6D2-FD8EEDB3C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091D95F-9D72-494C-9C10-93DE524B657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51E5C87-2DFF-47C0-9CBA-6CA5F722E7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746D58B-7981-4047-AA91-0D2F5DAC7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33952CA-F61E-4630-AF02-2B6F67312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071B442-18D6-4C17-B817-34A8213E648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D57D88F-CB12-477B-AB81-CDDCE8E64E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2BEDDBC-EE6D-49BD-A990-454F8B0F6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D986991-DC4A-4D12-B3B5-A86C4FBFF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6A547C-AA19-4D26-B55A-867634699E0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2B693-2511-4CAB-AD7F-234F8FC48D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96AE44A-3FA4-4C78-A96A-1DE381E24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8A4F857-7A23-43EF-9D19-C8B89AABA1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8B7C53C-9845-4995-8D13-CFDA5746D69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CD9C835-7357-4EE9-81E5-123D7154BC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CD3C02E-BF56-4DB9-A00F-8B799A4F3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D1DA7A6-BFC5-4A26-BADE-6F31F0CC4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225789-A33E-4EFF-A65C-87296D8B3B4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5730340-CECF-475D-AB0F-3C071B5FB6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4F8A7DD-2AC8-4AF6-9DAC-434231522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AB1E457-F01B-411B-99A8-AC9B78F87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954BFA-FB5A-46A7-BD4B-28C34017414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27F92F6-51FF-4032-A383-5C34065CAF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887862E-81E6-40A5-9608-00BCDC523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95206FE6-DD67-403E-A6E3-07E5C018AF44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464A633-0EC1-4716-BD3C-B145DFEA2F5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DC698EA-C670-42E3-91B7-145AD49A217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8A8E80-7E64-4DDD-8366-EC9AA13801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3D723A-3880-49CB-A373-DF8718B1C8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2CC914F-0980-4BBF-A5AF-0C355C770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8E0CE-8036-440C-83CA-2251A4B2D4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5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25E9AB3-3AEC-41F8-84DC-B101A70A05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F536F-5B8A-4B11-84DC-3459668DEF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29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38E373B-A748-4AE8-BA7B-DA951C612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7D4E7-45FB-4829-B13E-7DEF94E219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25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7867CD1-6696-4E67-A58C-099C14098B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77714-BD77-4AC9-9835-1E92ACD48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8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F27383F-7AEC-4247-82FC-4607B7BB2B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D5301-7853-4135-939B-AF9502AF74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96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532F61F-2141-43E2-B35E-CA8605E396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C20BB-A757-4818-9CAC-910C020F0C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4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AB422B-93D2-4A2B-8470-8A78784DF3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345D6-905C-4581-873C-028199AC81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2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170FC4C-98E6-4E7C-B467-AF62FEACBB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3D9DA-4D35-4833-9E8F-CD697412CE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09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9FD67F7-5B11-449D-8D0C-A2FBD1B215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C19BB-5E78-4295-BF91-F26A54D72B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D6FF66A-65BD-442B-A5BE-F22253A84D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7C1AA-0D94-4111-8EC9-8F011C21E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5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CA6BDF3-8EE9-402B-ABF8-AF0515C54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15EE8-E083-4338-9F39-E45B6F5FE7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38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5F3FF1-E49C-4F32-A036-370E70A2A1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78163-F4C9-40A6-8FCD-B189177841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8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95A507E3-BB77-44E6-AD31-4936810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F339B9AD-1A11-451B-90F0-1CFA9F7A59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49EA83-2138-4202-A97D-163FAF6E3B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80AE2ACD-7886-4B12-A1F0-6F88235FB3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0D3DBC29-C165-4F84-AB22-81E9233A6F0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D69B7E5C-9D61-4E6A-8B53-93316C60F559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16" imgW="3154363" imgH="4708525" progId="MS_ClipArt_Gallery.2">
                  <p:embed/>
                </p:oleObj>
              </mc:Choice>
              <mc:Fallback>
                <p:oleObj name="Clip" r:id="rId16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767424FF-2F1A-4ABC-8412-B0348F381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4BEAD6-7FD3-4E3F-A8D1-3C3E1B830F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5186" name="Text Box 2">
            <a:extLst>
              <a:ext uri="{FF2B5EF4-FFF2-40B4-BE49-F238E27FC236}">
                <a16:creationId xmlns:a16="http://schemas.microsoft.com/office/drawing/2014/main" id="{358AA49E-D550-4C73-BAA4-11EB3BAF0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39775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11    Trees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2525187" name="Text Box 3">
            <a:extLst>
              <a:ext uri="{FF2B5EF4-FFF2-40B4-BE49-F238E27FC236}">
                <a16:creationId xmlns:a16="http://schemas.microsoft.com/office/drawing/2014/main" id="{D00FC93B-CF9C-4981-83C8-F28AC6DB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35125"/>
            <a:ext cx="768508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11.1 Introduction to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11.2 Applications of Trees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11.3 Tree Traversal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11.4 Spanning Trees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11.5 Minimum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2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2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518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20151B58-D986-49D1-BCD3-ABCB182E0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A0E0AE-BAEA-4C0E-B30D-8B33742B40A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4226" name="Text Box 2">
            <a:extLst>
              <a:ext uri="{FF2B5EF4-FFF2-40B4-BE49-F238E27FC236}">
                <a16:creationId xmlns:a16="http://schemas.microsoft.com/office/drawing/2014/main" id="{1ECD4045-812D-4C28-8543-0581B10E2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03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2484227" name="Rectangle 3">
            <a:extLst>
              <a:ext uri="{FF2B5EF4-FFF2-40B4-BE49-F238E27FC236}">
                <a16:creationId xmlns:a16="http://schemas.microsoft.com/office/drawing/2014/main" id="{8194BB2D-E682-4722-8B1B-7706542EDEA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23850" y="549275"/>
            <a:ext cx="83629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2〗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Use a depth-first search to find a spanning tree for the following graph.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2B16AB1-3615-49F0-8842-3796BD4FC93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651250"/>
            <a:ext cx="304800" cy="523875"/>
            <a:chOff x="2880" y="2296"/>
            <a:chExt cx="192" cy="330"/>
          </a:xfrm>
        </p:grpSpPr>
        <p:sp>
          <p:nvSpPr>
            <p:cNvPr id="22602" name="Text Box 5">
              <a:extLst>
                <a:ext uri="{FF2B5EF4-FFF2-40B4-BE49-F238E27FC236}">
                  <a16:creationId xmlns:a16="http://schemas.microsoft.com/office/drawing/2014/main" id="{2F14DC72-980E-41FC-B5F3-3B57EA3B4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29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603" name="Oval 6">
              <a:extLst>
                <a:ext uri="{FF2B5EF4-FFF2-40B4-BE49-F238E27FC236}">
                  <a16:creationId xmlns:a16="http://schemas.microsoft.com/office/drawing/2014/main" id="{EF3AA16E-BB43-48D9-B4C8-B4B70B7C0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53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B049A2C-6425-49BB-90DD-AB71B804E6F5}"/>
              </a:ext>
            </a:extLst>
          </p:cNvPr>
          <p:cNvGrpSpPr>
            <a:grpSpLocks/>
          </p:cNvGrpSpPr>
          <p:nvPr/>
        </p:nvGrpSpPr>
        <p:grpSpPr bwMode="auto">
          <a:xfrm>
            <a:off x="3482975" y="4098925"/>
            <a:ext cx="1247775" cy="2105025"/>
            <a:chOff x="2194" y="2578"/>
            <a:chExt cx="786" cy="1326"/>
          </a:xfrm>
        </p:grpSpPr>
        <p:sp>
          <p:nvSpPr>
            <p:cNvPr id="22590" name="Text Box 8">
              <a:extLst>
                <a:ext uri="{FF2B5EF4-FFF2-40B4-BE49-F238E27FC236}">
                  <a16:creationId xmlns:a16="http://schemas.microsoft.com/office/drawing/2014/main" id="{67292001-54B4-492E-B66F-DC20788F6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75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2591" name="Text Box 9">
              <a:extLst>
                <a:ext uri="{FF2B5EF4-FFF2-40B4-BE49-F238E27FC236}">
                  <a16:creationId xmlns:a16="http://schemas.microsoft.com/office/drawing/2014/main" id="{A4A9FE58-B7AA-4BA6-92F3-56BE5292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307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2592" name="Text Box 10">
              <a:extLst>
                <a:ext uri="{FF2B5EF4-FFF2-40B4-BE49-F238E27FC236}">
                  <a16:creationId xmlns:a16="http://schemas.microsoft.com/office/drawing/2014/main" id="{FC33BC7A-B95F-410C-8B84-83CBAAAE3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37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2593" name="Text Box 11">
              <a:extLst>
                <a:ext uri="{FF2B5EF4-FFF2-40B4-BE49-F238E27FC236}">
                  <a16:creationId xmlns:a16="http://schemas.microsoft.com/office/drawing/2014/main" id="{D82FC455-32FB-454E-A6CB-4E9B23A60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" y="365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2594" name="Oval 12">
              <a:extLst>
                <a:ext uri="{FF2B5EF4-FFF2-40B4-BE49-F238E27FC236}">
                  <a16:creationId xmlns:a16="http://schemas.microsoft.com/office/drawing/2014/main" id="{B462E71F-EC61-4ACC-9691-A367911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86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95" name="Line 13">
              <a:extLst>
                <a:ext uri="{FF2B5EF4-FFF2-40B4-BE49-F238E27FC236}">
                  <a16:creationId xmlns:a16="http://schemas.microsoft.com/office/drawing/2014/main" id="{D2E3BF35-51B0-4CF5-B509-81F4327BF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4" y="257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14">
              <a:extLst>
                <a:ext uri="{FF2B5EF4-FFF2-40B4-BE49-F238E27FC236}">
                  <a16:creationId xmlns:a16="http://schemas.microsoft.com/office/drawing/2014/main" id="{E8ACA8A3-A555-4625-AE75-592DC2338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0" y="2962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15">
              <a:extLst>
                <a:ext uri="{FF2B5EF4-FFF2-40B4-BE49-F238E27FC236}">
                  <a16:creationId xmlns:a16="http://schemas.microsoft.com/office/drawing/2014/main" id="{8BC6F536-567C-4FFE-AC95-3FCD8F012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6" y="3298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16">
              <a:extLst>
                <a:ext uri="{FF2B5EF4-FFF2-40B4-BE49-F238E27FC236}">
                  <a16:creationId xmlns:a16="http://schemas.microsoft.com/office/drawing/2014/main" id="{01744194-C32E-434F-90BB-6158BD94A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8" y="3538"/>
              <a:ext cx="128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Oval 17">
              <a:extLst>
                <a:ext uri="{FF2B5EF4-FFF2-40B4-BE49-F238E27FC236}">
                  <a16:creationId xmlns:a16="http://schemas.microsoft.com/office/drawing/2014/main" id="{1C17062B-8DFC-4019-BBCC-B5CEE54D0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3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600" name="Oval 18">
              <a:extLst>
                <a:ext uri="{FF2B5EF4-FFF2-40B4-BE49-F238E27FC236}">
                  <a16:creationId xmlns:a16="http://schemas.microsoft.com/office/drawing/2014/main" id="{B1D6413D-3423-450E-AEF3-D4894FA6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20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601" name="Oval 19">
              <a:extLst>
                <a:ext uri="{FF2B5EF4-FFF2-40B4-BE49-F238E27FC236}">
                  <a16:creationId xmlns:a16="http://schemas.microsoft.com/office/drawing/2014/main" id="{7E3B53D6-CEDB-43F3-87AA-4A3F151A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7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AE36BF54-8BF8-4FEE-B4ED-74D980A42D77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5165725"/>
            <a:ext cx="509588" cy="847725"/>
            <a:chOff x="2740" y="3250"/>
            <a:chExt cx="321" cy="534"/>
          </a:xfrm>
        </p:grpSpPr>
        <p:sp>
          <p:nvSpPr>
            <p:cNvPr id="22587" name="Text Box 21">
              <a:extLst>
                <a:ext uri="{FF2B5EF4-FFF2-40B4-BE49-F238E27FC236}">
                  <a16:creationId xmlns:a16="http://schemas.microsoft.com/office/drawing/2014/main" id="{FFACA055-730E-4F39-9859-660C0276D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353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588" name="Line 22">
              <a:extLst>
                <a:ext uri="{FF2B5EF4-FFF2-40B4-BE49-F238E27FC236}">
                  <a16:creationId xmlns:a16="http://schemas.microsoft.com/office/drawing/2014/main" id="{FBC77196-ABE5-4752-BBFA-892FC9CFE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325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Oval 23">
              <a:extLst>
                <a:ext uri="{FF2B5EF4-FFF2-40B4-BE49-F238E27FC236}">
                  <a16:creationId xmlns:a16="http://schemas.microsoft.com/office/drawing/2014/main" id="{DA530CE5-4196-4C82-AEB9-AD6EB1AC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3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8EC2453D-326C-4D94-857A-0709E8F2038B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4098925"/>
            <a:ext cx="1250950" cy="2133600"/>
            <a:chOff x="2980" y="2578"/>
            <a:chExt cx="788" cy="1344"/>
          </a:xfrm>
        </p:grpSpPr>
        <p:sp>
          <p:nvSpPr>
            <p:cNvPr id="22578" name="Text Box 25">
              <a:extLst>
                <a:ext uri="{FF2B5EF4-FFF2-40B4-BE49-F238E27FC236}">
                  <a16:creationId xmlns:a16="http://schemas.microsoft.com/office/drawing/2014/main" id="{CF479ADF-2330-47CA-85A4-ADFE8F838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579" name="Text Box 26">
              <a:extLst>
                <a:ext uri="{FF2B5EF4-FFF2-40B4-BE49-F238E27FC236}">
                  <a16:creationId xmlns:a16="http://schemas.microsoft.com/office/drawing/2014/main" id="{5BA3B335-63B7-4916-AD82-DA2799E9D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310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2580" name="Text Box 27">
              <a:extLst>
                <a:ext uri="{FF2B5EF4-FFF2-40B4-BE49-F238E27FC236}">
                  <a16:creationId xmlns:a16="http://schemas.microsoft.com/office/drawing/2014/main" id="{B1B64ACD-B70E-4EA8-A058-2F3DB7AAE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33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581" name="Text Box 28">
              <a:extLst>
                <a:ext uri="{FF2B5EF4-FFF2-40B4-BE49-F238E27FC236}">
                  <a16:creationId xmlns:a16="http://schemas.microsoft.com/office/drawing/2014/main" id="{75CD06AB-687D-4ACB-B7DE-234452391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67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82" name="Line 29">
              <a:extLst>
                <a:ext uri="{FF2B5EF4-FFF2-40B4-BE49-F238E27FC236}">
                  <a16:creationId xmlns:a16="http://schemas.microsoft.com/office/drawing/2014/main" id="{5892BECD-F7E4-4CC4-847C-60D040E5D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578"/>
              <a:ext cx="52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Oval 30">
              <a:extLst>
                <a:ext uri="{FF2B5EF4-FFF2-40B4-BE49-F238E27FC236}">
                  <a16:creationId xmlns:a16="http://schemas.microsoft.com/office/drawing/2014/main" id="{A20DB179-F508-4E23-B882-412F8BB4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86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84" name="Oval 31">
              <a:extLst>
                <a:ext uri="{FF2B5EF4-FFF2-40B4-BE49-F238E27FC236}">
                  <a16:creationId xmlns:a16="http://schemas.microsoft.com/office/drawing/2014/main" id="{2D89F868-3337-409B-881D-7EBC4CA6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20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85" name="Oval 32">
              <a:extLst>
                <a:ext uri="{FF2B5EF4-FFF2-40B4-BE49-F238E27FC236}">
                  <a16:creationId xmlns:a16="http://schemas.microsoft.com/office/drawing/2014/main" id="{4BCFE176-EF05-47EF-849F-771D06D6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3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86" name="Oval 33">
              <a:extLst>
                <a:ext uri="{FF2B5EF4-FFF2-40B4-BE49-F238E27FC236}">
                  <a16:creationId xmlns:a16="http://schemas.microsoft.com/office/drawing/2014/main" id="{563DFC61-7195-4A11-9A91-5F23C7F57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7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6" name="Group 34">
            <a:extLst>
              <a:ext uri="{FF2B5EF4-FFF2-40B4-BE49-F238E27FC236}">
                <a16:creationId xmlns:a16="http://schemas.microsoft.com/office/drawing/2014/main" id="{D930E140-36A2-4C67-A1A1-5F25EB0074C8}"/>
              </a:ext>
            </a:extLst>
          </p:cNvPr>
          <p:cNvGrpSpPr>
            <a:grpSpLocks/>
          </p:cNvGrpSpPr>
          <p:nvPr/>
        </p:nvGrpSpPr>
        <p:grpSpPr bwMode="auto">
          <a:xfrm>
            <a:off x="4654550" y="5622925"/>
            <a:ext cx="685800" cy="685800"/>
            <a:chOff x="2932" y="3538"/>
            <a:chExt cx="432" cy="432"/>
          </a:xfrm>
        </p:grpSpPr>
        <p:sp>
          <p:nvSpPr>
            <p:cNvPr id="22575" name="Line 35">
              <a:extLst>
                <a:ext uri="{FF2B5EF4-FFF2-40B4-BE49-F238E27FC236}">
                  <a16:creationId xmlns:a16="http://schemas.microsoft.com/office/drawing/2014/main" id="{316D54C2-BB32-466C-89E1-F09146136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" y="3538"/>
              <a:ext cx="150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Text Box 36">
              <a:extLst>
                <a:ext uri="{FF2B5EF4-FFF2-40B4-BE49-F238E27FC236}">
                  <a16:creationId xmlns:a16="http://schemas.microsoft.com/office/drawing/2014/main" id="{59812DF9-A6C3-4151-92DC-3A6C45AA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" y="372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77" name="Oval 37">
              <a:extLst>
                <a:ext uri="{FF2B5EF4-FFF2-40B4-BE49-F238E27FC236}">
                  <a16:creationId xmlns:a16="http://schemas.microsoft.com/office/drawing/2014/main" id="{FD433855-ECDA-4270-8DE5-563B56221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7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E8A58B8A-CAE2-4049-8AAF-873540E1865A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1376363"/>
            <a:ext cx="3933825" cy="1981200"/>
            <a:chOff x="1565" y="799"/>
            <a:chExt cx="2478" cy="1248"/>
          </a:xfrm>
        </p:grpSpPr>
        <p:grpSp>
          <p:nvGrpSpPr>
            <p:cNvPr id="22540" name="Group 39">
              <a:extLst>
                <a:ext uri="{FF2B5EF4-FFF2-40B4-BE49-F238E27FC236}">
                  <a16:creationId xmlns:a16="http://schemas.microsoft.com/office/drawing/2014/main" id="{5C21A8EB-4FCE-4208-87DC-F5CA5F003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60"/>
              <a:ext cx="2016" cy="912"/>
              <a:chOff x="1824" y="960"/>
              <a:chExt cx="2016" cy="912"/>
            </a:xfrm>
          </p:grpSpPr>
          <p:sp>
            <p:nvSpPr>
              <p:cNvPr id="22552" name="Oval 40">
                <a:extLst>
                  <a:ext uri="{FF2B5EF4-FFF2-40B4-BE49-F238E27FC236}">
                    <a16:creationId xmlns:a16="http://schemas.microsoft.com/office/drawing/2014/main" id="{6A7A7956-829A-4990-8872-8B04E5C7C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3" name="Oval 41">
                <a:extLst>
                  <a:ext uri="{FF2B5EF4-FFF2-40B4-BE49-F238E27FC236}">
                    <a16:creationId xmlns:a16="http://schemas.microsoft.com/office/drawing/2014/main" id="{6063193D-26D0-438F-A6F7-8C6FB7E9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4" name="Oval 42">
                <a:extLst>
                  <a:ext uri="{FF2B5EF4-FFF2-40B4-BE49-F238E27FC236}">
                    <a16:creationId xmlns:a16="http://schemas.microsoft.com/office/drawing/2014/main" id="{354CA68D-200A-42D3-9E3D-041EB2F0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5" name="Oval 43">
                <a:extLst>
                  <a:ext uri="{FF2B5EF4-FFF2-40B4-BE49-F238E27FC236}">
                    <a16:creationId xmlns:a16="http://schemas.microsoft.com/office/drawing/2014/main" id="{11F6865F-A523-456B-A909-832F60E5B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6" name="Oval 44">
                <a:extLst>
                  <a:ext uri="{FF2B5EF4-FFF2-40B4-BE49-F238E27FC236}">
                    <a16:creationId xmlns:a16="http://schemas.microsoft.com/office/drawing/2014/main" id="{49A1CDCC-C970-4ADA-BB63-09306616D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7" name="Oval 45">
                <a:extLst>
                  <a:ext uri="{FF2B5EF4-FFF2-40B4-BE49-F238E27FC236}">
                    <a16:creationId xmlns:a16="http://schemas.microsoft.com/office/drawing/2014/main" id="{A7FEADCF-DCF5-44C7-B757-9B833C204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8" name="Oval 46">
                <a:extLst>
                  <a:ext uri="{FF2B5EF4-FFF2-40B4-BE49-F238E27FC236}">
                    <a16:creationId xmlns:a16="http://schemas.microsoft.com/office/drawing/2014/main" id="{B5433F8E-642A-4706-8933-522F973A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9" name="Oval 47">
                <a:extLst>
                  <a:ext uri="{FF2B5EF4-FFF2-40B4-BE49-F238E27FC236}">
                    <a16:creationId xmlns:a16="http://schemas.microsoft.com/office/drawing/2014/main" id="{C977ACE6-B441-4927-B00F-C20326826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60" name="Line 48">
                <a:extLst>
                  <a:ext uri="{FF2B5EF4-FFF2-40B4-BE49-F238E27FC236}">
                    <a16:creationId xmlns:a16="http://schemas.microsoft.com/office/drawing/2014/main" id="{558F184C-4740-4416-A849-9F082062A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3" y="1011"/>
                <a:ext cx="362" cy="3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Line 49">
                <a:extLst>
                  <a:ext uri="{FF2B5EF4-FFF2-40B4-BE49-F238E27FC236}">
                    <a16:creationId xmlns:a16="http://schemas.microsoft.com/office/drawing/2014/main" id="{144AC472-44F0-4765-BBFB-34352983C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144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50">
                <a:extLst>
                  <a:ext uri="{FF2B5EF4-FFF2-40B4-BE49-F238E27FC236}">
                    <a16:creationId xmlns:a16="http://schemas.microsoft.com/office/drawing/2014/main" id="{D12C9E8E-CB32-43D5-9EAC-CCECAC7B2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Line 51">
                <a:extLst>
                  <a:ext uri="{FF2B5EF4-FFF2-40B4-BE49-F238E27FC236}">
                    <a16:creationId xmlns:a16="http://schemas.microsoft.com/office/drawing/2014/main" id="{503EAC68-D2CA-4552-9996-C61BCAF4E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Line 52">
                <a:extLst>
                  <a:ext uri="{FF2B5EF4-FFF2-40B4-BE49-F238E27FC236}">
                    <a16:creationId xmlns:a16="http://schemas.microsoft.com/office/drawing/2014/main" id="{F1D272C2-2AB3-4C97-B396-A71DB161A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Line 53">
                <a:extLst>
                  <a:ext uri="{FF2B5EF4-FFF2-40B4-BE49-F238E27FC236}">
                    <a16:creationId xmlns:a16="http://schemas.microsoft.com/office/drawing/2014/main" id="{00C988F0-DDE2-47E3-BBC1-FF17D80BE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Line 54">
                <a:extLst>
                  <a:ext uri="{FF2B5EF4-FFF2-40B4-BE49-F238E27FC236}">
                    <a16:creationId xmlns:a16="http://schemas.microsoft.com/office/drawing/2014/main" id="{1FCC41D1-3B20-4303-9BC2-B840BDCF5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Line 55">
                <a:extLst>
                  <a:ext uri="{FF2B5EF4-FFF2-40B4-BE49-F238E27FC236}">
                    <a16:creationId xmlns:a16="http://schemas.microsoft.com/office/drawing/2014/main" id="{876D2741-111C-4A75-B0C0-59735FC7C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Line 56">
                <a:extLst>
                  <a:ext uri="{FF2B5EF4-FFF2-40B4-BE49-F238E27FC236}">
                    <a16:creationId xmlns:a16="http://schemas.microsoft.com/office/drawing/2014/main" id="{E8154A1C-6F74-4714-93E0-3793311D9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Line 57">
                <a:extLst>
                  <a:ext uri="{FF2B5EF4-FFF2-40B4-BE49-F238E27FC236}">
                    <a16:creationId xmlns:a16="http://schemas.microsoft.com/office/drawing/2014/main" id="{4C368F44-7B2B-4E5E-8DCB-2DAB1681C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1440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Line 58">
                <a:extLst>
                  <a:ext uri="{FF2B5EF4-FFF2-40B4-BE49-F238E27FC236}">
                    <a16:creationId xmlns:a16="http://schemas.microsoft.com/office/drawing/2014/main" id="{AE0673B7-F2F7-40DA-AECB-3CAE710FA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59">
                <a:extLst>
                  <a:ext uri="{FF2B5EF4-FFF2-40B4-BE49-F238E27FC236}">
                    <a16:creationId xmlns:a16="http://schemas.microsoft.com/office/drawing/2014/main" id="{50F95A81-F905-4EC2-BEAF-876A6AF2C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Oval 60">
                <a:extLst>
                  <a:ext uri="{FF2B5EF4-FFF2-40B4-BE49-F238E27FC236}">
                    <a16:creationId xmlns:a16="http://schemas.microsoft.com/office/drawing/2014/main" id="{EFDA7D75-EAF4-4102-9F8F-A7DD65706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73" name="Oval 61">
                <a:extLst>
                  <a:ext uri="{FF2B5EF4-FFF2-40B4-BE49-F238E27FC236}">
                    <a16:creationId xmlns:a16="http://schemas.microsoft.com/office/drawing/2014/main" id="{035E2CDD-5FD9-4CFA-838E-B4AA45C10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74" name="Oval 62">
                <a:extLst>
                  <a:ext uri="{FF2B5EF4-FFF2-40B4-BE49-F238E27FC236}">
                    <a16:creationId xmlns:a16="http://schemas.microsoft.com/office/drawing/2014/main" id="{E4F988F0-9202-40DA-A768-AC9640558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22541" name="Text Box 63">
              <a:extLst>
                <a:ext uri="{FF2B5EF4-FFF2-40B4-BE49-F238E27FC236}">
                  <a16:creationId xmlns:a16="http://schemas.microsoft.com/office/drawing/2014/main" id="{5F881263-7826-42BC-926E-13DA75958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89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42" name="Text Box 64">
              <a:extLst>
                <a:ext uri="{FF2B5EF4-FFF2-40B4-BE49-F238E27FC236}">
                  <a16:creationId xmlns:a16="http://schemas.microsoft.com/office/drawing/2014/main" id="{8BE51878-098E-4D14-88F7-BB6AA7FA4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253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543" name="Text Box 65">
              <a:extLst>
                <a:ext uri="{FF2B5EF4-FFF2-40B4-BE49-F238E27FC236}">
                  <a16:creationId xmlns:a16="http://schemas.microsoft.com/office/drawing/2014/main" id="{0B957C30-86DC-4A9D-87F9-FCE938C2C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61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44" name="Text Box 66">
              <a:extLst>
                <a:ext uri="{FF2B5EF4-FFF2-40B4-BE49-F238E27FC236}">
                  <a16:creationId xmlns:a16="http://schemas.microsoft.com/office/drawing/2014/main" id="{7382A3E6-7B70-4A12-8812-DF4FE15AC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39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2545" name="Text Box 67">
              <a:extLst>
                <a:ext uri="{FF2B5EF4-FFF2-40B4-BE49-F238E27FC236}">
                  <a16:creationId xmlns:a16="http://schemas.microsoft.com/office/drawing/2014/main" id="{943792AB-E714-4D10-9932-DC18B4A9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89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546" name="Text Box 68">
              <a:extLst>
                <a:ext uri="{FF2B5EF4-FFF2-40B4-BE49-F238E27FC236}">
                  <a16:creationId xmlns:a16="http://schemas.microsoft.com/office/drawing/2014/main" id="{8BEF97A4-533E-499C-9B90-F74081050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11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547" name="Text Box 69">
              <a:extLst>
                <a:ext uri="{FF2B5EF4-FFF2-40B4-BE49-F238E27FC236}">
                  <a16:creationId xmlns:a16="http://schemas.microsoft.com/office/drawing/2014/main" id="{7F4C4493-5AD2-4DEF-A1B6-4DF6712FE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79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2548" name="Text Box 70">
              <a:extLst>
                <a:ext uri="{FF2B5EF4-FFF2-40B4-BE49-F238E27FC236}">
                  <a16:creationId xmlns:a16="http://schemas.microsoft.com/office/drawing/2014/main" id="{948137E0-AC1B-414D-98AE-8F76BF0C6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79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549" name="Text Box 71">
              <a:extLst>
                <a:ext uri="{FF2B5EF4-FFF2-40B4-BE49-F238E27FC236}">
                  <a16:creationId xmlns:a16="http://schemas.microsoft.com/office/drawing/2014/main" id="{B2E4BAC4-D779-46EE-BCDC-80CC5B4F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43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2550" name="Text Box 72">
              <a:extLst>
                <a:ext uri="{FF2B5EF4-FFF2-40B4-BE49-F238E27FC236}">
                  <a16:creationId xmlns:a16="http://schemas.microsoft.com/office/drawing/2014/main" id="{58708601-FC6C-48C6-9A68-7C6E25097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29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2551" name="Text Box 73">
              <a:extLst>
                <a:ext uri="{FF2B5EF4-FFF2-40B4-BE49-F238E27FC236}">
                  <a16:creationId xmlns:a16="http://schemas.microsoft.com/office/drawing/2014/main" id="{251A5F3F-D169-4ADB-A082-18131D5A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84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22539" name="Text Box 36">
            <a:extLst>
              <a:ext uri="{FF2B5EF4-FFF2-40B4-BE49-F238E27FC236}">
                <a16:creationId xmlns:a16="http://schemas.microsoft.com/office/drawing/2014/main" id="{44BD0D30-DE03-407D-8D01-683EA0E6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4226" grpId="0"/>
      <p:bldP spid="248422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0023B4C1-FEFD-426B-9BEF-E2C899AEA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9C69D5-AC95-4000-99D5-90F00E2E27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D9FCDFA-3EBB-42C7-918E-D1A704A713E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561975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Breadth-first search</a:t>
            </a:r>
          </a:p>
        </p:txBody>
      </p:sp>
      <p:sp>
        <p:nvSpPr>
          <p:cNvPr id="2486275" name="Rectangle 3">
            <a:extLst>
              <a:ext uri="{FF2B5EF4-FFF2-40B4-BE49-F238E27FC236}">
                <a16:creationId xmlns:a16="http://schemas.microsoft.com/office/drawing/2014/main" id="{8286FBC5-1B9B-4DE1-BCDC-F11E2A67B6E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68313" y="1268413"/>
            <a:ext cx="82296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Arbitrarily choose a vertex of the graph as a root, and add all edges incident to this vertex.</a:t>
            </a: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new vertices added at this stage become the vertices at level 1 in the spanning tree.  Arbitrarily order them.</a:t>
            </a: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For each vertex at level 1, visited in order, add each edge incident to this vertex to the tree as long as it does not produce a simple circuit.  Arbitrarily order the children of each vertex at level 1.  This produces the vertices at level 2 in the tree.</a:t>
            </a: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Follow the same procedure until all the vertices in the tree have been added.</a:t>
            </a:r>
          </a:p>
        </p:txBody>
      </p:sp>
      <p:sp>
        <p:nvSpPr>
          <p:cNvPr id="24581" name="Text Box 36">
            <a:extLst>
              <a:ext uri="{FF2B5EF4-FFF2-40B4-BE49-F238E27FC236}">
                <a16:creationId xmlns:a16="http://schemas.microsoft.com/office/drawing/2014/main" id="{FD70EF05-6D4D-461A-8B00-47517319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6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8BD289E4-9FFF-4D2A-AA9F-FEAF85FB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F6ECCFA-8B2C-4B4B-BDCC-84791DDD718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322" name="Oval 2">
            <a:extLst>
              <a:ext uri="{FF2B5EF4-FFF2-40B4-BE49-F238E27FC236}">
                <a16:creationId xmlns:a16="http://schemas.microsoft.com/office/drawing/2014/main" id="{EE34DE05-01E1-448A-81E2-CCA6CB11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23" name="Oval 3">
            <a:extLst>
              <a:ext uri="{FF2B5EF4-FFF2-40B4-BE49-F238E27FC236}">
                <a16:creationId xmlns:a16="http://schemas.microsoft.com/office/drawing/2014/main" id="{9889C071-477F-4255-AA8B-9EFC49C6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24" name="Line 4">
            <a:extLst>
              <a:ext uri="{FF2B5EF4-FFF2-40B4-BE49-F238E27FC236}">
                <a16:creationId xmlns:a16="http://schemas.microsoft.com/office/drawing/2014/main" id="{E95F3765-4616-4E47-B562-599A8E256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133600"/>
            <a:ext cx="1143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5" name="Line 5">
            <a:extLst>
              <a:ext uri="{FF2B5EF4-FFF2-40B4-BE49-F238E27FC236}">
                <a16:creationId xmlns:a16="http://schemas.microsoft.com/office/drawing/2014/main" id="{33619AA0-D106-4737-B08A-D5DA159B5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133600"/>
            <a:ext cx="381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6" name="Line 6">
            <a:extLst>
              <a:ext uri="{FF2B5EF4-FFF2-40B4-BE49-F238E27FC236}">
                <a16:creationId xmlns:a16="http://schemas.microsoft.com/office/drawing/2014/main" id="{55DF4797-8404-4481-A703-F0135C348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457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7" name="Line 7">
            <a:extLst>
              <a:ext uri="{FF2B5EF4-FFF2-40B4-BE49-F238E27FC236}">
                <a16:creationId xmlns:a16="http://schemas.microsoft.com/office/drawing/2014/main" id="{629E14B7-DAC7-4C1C-8E9A-730BDC171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1219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8" name="Line 8">
            <a:extLst>
              <a:ext uri="{FF2B5EF4-FFF2-40B4-BE49-F238E27FC236}">
                <a16:creationId xmlns:a16="http://schemas.microsoft.com/office/drawing/2014/main" id="{3C751D0B-A96A-4AE6-B9BD-E2E67CDF2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7138" y="2895600"/>
            <a:ext cx="373062" cy="893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9" name="Line 9">
            <a:extLst>
              <a:ext uri="{FF2B5EF4-FFF2-40B4-BE49-F238E27FC236}">
                <a16:creationId xmlns:a16="http://schemas.microsoft.com/office/drawing/2014/main" id="{A8A26EC3-93DB-407B-8FD0-3D5BCBE52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0" name="Line 10">
            <a:extLst>
              <a:ext uri="{FF2B5EF4-FFF2-40B4-BE49-F238E27FC236}">
                <a16:creationId xmlns:a16="http://schemas.microsoft.com/office/drawing/2014/main" id="{43958E64-6A40-43AA-BCA0-2896AD255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95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1" name="Line 11">
            <a:extLst>
              <a:ext uri="{FF2B5EF4-FFF2-40B4-BE49-F238E27FC236}">
                <a16:creationId xmlns:a16="http://schemas.microsoft.com/office/drawing/2014/main" id="{AA5A4AF0-6F67-449E-964A-F9F32FF04C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895600"/>
            <a:ext cx="304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2" name="Line 12">
            <a:extLst>
              <a:ext uri="{FF2B5EF4-FFF2-40B4-BE49-F238E27FC236}">
                <a16:creationId xmlns:a16="http://schemas.microsoft.com/office/drawing/2014/main" id="{38927450-79A5-43DA-A4C2-BBE44A82B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3" name="Line 13">
            <a:extLst>
              <a:ext uri="{FF2B5EF4-FFF2-40B4-BE49-F238E27FC236}">
                <a16:creationId xmlns:a16="http://schemas.microsoft.com/office/drawing/2014/main" id="{0E53797E-C989-430B-A095-3D7958424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4" name="Line 14">
            <a:extLst>
              <a:ext uri="{FF2B5EF4-FFF2-40B4-BE49-F238E27FC236}">
                <a16:creationId xmlns:a16="http://schemas.microsoft.com/office/drawing/2014/main" id="{AB5941BC-56CD-4DE9-B591-E9C5C23C8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810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5" name="Line 15">
            <a:extLst>
              <a:ext uri="{FF2B5EF4-FFF2-40B4-BE49-F238E27FC236}">
                <a16:creationId xmlns:a16="http://schemas.microsoft.com/office/drawing/2014/main" id="{B7EAFC5A-A215-4661-80CE-1EBF71C79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86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6" name="Text Box 16">
            <a:extLst>
              <a:ext uri="{FF2B5EF4-FFF2-40B4-BE49-F238E27FC236}">
                <a16:creationId xmlns:a16="http://schemas.microsoft.com/office/drawing/2014/main" id="{179B43EB-CDAE-4FE9-A21B-D0A02097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70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88337" name="Text Box 17">
            <a:extLst>
              <a:ext uri="{FF2B5EF4-FFF2-40B4-BE49-F238E27FC236}">
                <a16:creationId xmlns:a16="http://schemas.microsoft.com/office/drawing/2014/main" id="{C730BA60-9D06-45B1-A430-57B4B868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27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88338" name="Text Box 18">
            <a:extLst>
              <a:ext uri="{FF2B5EF4-FFF2-40B4-BE49-F238E27FC236}">
                <a16:creationId xmlns:a16="http://schemas.microsoft.com/office/drawing/2014/main" id="{9355BE8F-AEC9-4E56-9AF1-B6864444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70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488339" name="Text Box 19">
            <a:extLst>
              <a:ext uri="{FF2B5EF4-FFF2-40B4-BE49-F238E27FC236}">
                <a16:creationId xmlns:a16="http://schemas.microsoft.com/office/drawing/2014/main" id="{C90D71E6-C0BD-43C4-950A-50D33E7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43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488340" name="Text Box 20">
            <a:extLst>
              <a:ext uri="{FF2B5EF4-FFF2-40B4-BE49-F238E27FC236}">
                <a16:creationId xmlns:a16="http://schemas.microsoft.com/office/drawing/2014/main" id="{7E380734-C966-4B21-85F8-5C20C8F41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488341" name="Text Box 21">
            <a:extLst>
              <a:ext uri="{FF2B5EF4-FFF2-40B4-BE49-F238E27FC236}">
                <a16:creationId xmlns:a16="http://schemas.microsoft.com/office/drawing/2014/main" id="{8430329B-B852-4070-97E7-47090424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27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488342" name="Text Box 22">
            <a:extLst>
              <a:ext uri="{FF2B5EF4-FFF2-40B4-BE49-F238E27FC236}">
                <a16:creationId xmlns:a16="http://schemas.microsoft.com/office/drawing/2014/main" id="{A50E4181-CF83-46BF-94DE-B989AF1C5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717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2488343" name="Text Box 23">
            <a:extLst>
              <a:ext uri="{FF2B5EF4-FFF2-40B4-BE49-F238E27FC236}">
                <a16:creationId xmlns:a16="http://schemas.microsoft.com/office/drawing/2014/main" id="{18B4C2C4-C055-4FAF-B13D-BE4987877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488344" name="Text Box 24">
            <a:extLst>
              <a:ext uri="{FF2B5EF4-FFF2-40B4-BE49-F238E27FC236}">
                <a16:creationId xmlns:a16="http://schemas.microsoft.com/office/drawing/2014/main" id="{913684F6-5FDD-4D78-9691-0CCA2657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488345" name="Text Box 25">
            <a:extLst>
              <a:ext uri="{FF2B5EF4-FFF2-40B4-BE49-F238E27FC236}">
                <a16:creationId xmlns:a16="http://schemas.microsoft.com/office/drawing/2014/main" id="{F8A9468D-C6A1-41BB-9BC3-58DA0FE84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70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2488346" name="Text Box 26">
            <a:extLst>
              <a:ext uri="{FF2B5EF4-FFF2-40B4-BE49-F238E27FC236}">
                <a16:creationId xmlns:a16="http://schemas.microsoft.com/office/drawing/2014/main" id="{7031C49D-CD14-4813-BC68-CEEC56B3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488347" name="Text Box 27">
            <a:extLst>
              <a:ext uri="{FF2B5EF4-FFF2-40B4-BE49-F238E27FC236}">
                <a16:creationId xmlns:a16="http://schemas.microsoft.com/office/drawing/2014/main" id="{6E9AA9F8-C071-4ED8-A390-AE0DF340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847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488348" name="Text Box 28">
            <a:extLst>
              <a:ext uri="{FF2B5EF4-FFF2-40B4-BE49-F238E27FC236}">
                <a16:creationId xmlns:a16="http://schemas.microsoft.com/office/drawing/2014/main" id="{52A410B2-455E-4D70-99F8-8494B7C96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733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488349" name="Rectangle 29">
            <a:extLst>
              <a:ext uri="{FF2B5EF4-FFF2-40B4-BE49-F238E27FC236}">
                <a16:creationId xmlns:a16="http://schemas.microsoft.com/office/drawing/2014/main" id="{F581518D-B2A3-4982-97BA-26AEF5307A7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23850" y="549275"/>
            <a:ext cx="83629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3〗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Use a breadth-first search to find a spanning tree for the following graph.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62894228-7988-4D9A-A44D-A1F733E3812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2600"/>
            <a:ext cx="3276600" cy="3292475"/>
            <a:chOff x="336" y="1104"/>
            <a:chExt cx="2064" cy="2074"/>
          </a:xfrm>
        </p:grpSpPr>
        <p:sp>
          <p:nvSpPr>
            <p:cNvPr id="26668" name="Line 31">
              <a:extLst>
                <a:ext uri="{FF2B5EF4-FFF2-40B4-BE49-F238E27FC236}">
                  <a16:creationId xmlns:a16="http://schemas.microsoft.com/office/drawing/2014/main" id="{C851F1F3-0B3D-4A43-850E-4544823DB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32">
              <a:extLst>
                <a:ext uri="{FF2B5EF4-FFF2-40B4-BE49-F238E27FC236}">
                  <a16:creationId xmlns:a16="http://schemas.microsoft.com/office/drawing/2014/main" id="{6BDDB5CA-2EE8-4926-8A98-1D01B9616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33">
              <a:extLst>
                <a:ext uri="{FF2B5EF4-FFF2-40B4-BE49-F238E27FC236}">
                  <a16:creationId xmlns:a16="http://schemas.microsoft.com/office/drawing/2014/main" id="{C6432806-5774-49B1-B46B-99252B40F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34">
              <a:extLst>
                <a:ext uri="{FF2B5EF4-FFF2-40B4-BE49-F238E27FC236}">
                  <a16:creationId xmlns:a16="http://schemas.microsoft.com/office/drawing/2014/main" id="{590AF761-F633-46EC-9221-0977BD73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35">
              <a:extLst>
                <a:ext uri="{FF2B5EF4-FFF2-40B4-BE49-F238E27FC236}">
                  <a16:creationId xmlns:a16="http://schemas.microsoft.com/office/drawing/2014/main" id="{3323149E-3A5C-46EC-B82E-157A556BF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915"/>
              <a:ext cx="1032" cy="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36">
              <a:extLst>
                <a:ext uri="{FF2B5EF4-FFF2-40B4-BE49-F238E27FC236}">
                  <a16:creationId xmlns:a16="http://schemas.microsoft.com/office/drawing/2014/main" id="{17F8D911-C3D2-41FA-8B6B-FDBB6C159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40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37">
              <a:extLst>
                <a:ext uri="{FF2B5EF4-FFF2-40B4-BE49-F238E27FC236}">
                  <a16:creationId xmlns:a16="http://schemas.microsoft.com/office/drawing/2014/main" id="{9607224B-FB82-4829-92BD-BE950237D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38">
              <a:extLst>
                <a:ext uri="{FF2B5EF4-FFF2-40B4-BE49-F238E27FC236}">
                  <a16:creationId xmlns:a16="http://schemas.microsoft.com/office/drawing/2014/main" id="{67A6A309-0535-462B-A35C-0A5392E10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4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39">
              <a:extLst>
                <a:ext uri="{FF2B5EF4-FFF2-40B4-BE49-F238E27FC236}">
                  <a16:creationId xmlns:a16="http://schemas.microsoft.com/office/drawing/2014/main" id="{7EA92A3A-369A-4D14-B934-0F1A14FE4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920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40">
              <a:extLst>
                <a:ext uri="{FF2B5EF4-FFF2-40B4-BE49-F238E27FC236}">
                  <a16:creationId xmlns:a16="http://schemas.microsoft.com/office/drawing/2014/main" id="{B236B314-F8F2-4EF0-A760-2C09F6311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4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Line 41">
              <a:extLst>
                <a:ext uri="{FF2B5EF4-FFF2-40B4-BE49-F238E27FC236}">
                  <a16:creationId xmlns:a16="http://schemas.microsoft.com/office/drawing/2014/main" id="{12FBCF53-13D3-4D01-BDA5-3E905C99E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Line 42">
              <a:extLst>
                <a:ext uri="{FF2B5EF4-FFF2-40B4-BE49-F238E27FC236}">
                  <a16:creationId xmlns:a16="http://schemas.microsoft.com/office/drawing/2014/main" id="{E1FF5544-0DA7-46DE-A244-DD13D85C9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Line 43">
              <a:extLst>
                <a:ext uri="{FF2B5EF4-FFF2-40B4-BE49-F238E27FC236}">
                  <a16:creationId xmlns:a16="http://schemas.microsoft.com/office/drawing/2014/main" id="{95B239D3-BE73-4EC0-8163-2BEFDA3A3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400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Text Box 44">
              <a:extLst>
                <a:ext uri="{FF2B5EF4-FFF2-40B4-BE49-F238E27FC236}">
                  <a16:creationId xmlns:a16="http://schemas.microsoft.com/office/drawing/2014/main" id="{19AA6BB0-3EB8-4E61-B323-F186D138C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6682" name="Text Box 45">
              <a:extLst>
                <a:ext uri="{FF2B5EF4-FFF2-40B4-BE49-F238E27FC236}">
                  <a16:creationId xmlns:a16="http://schemas.microsoft.com/office/drawing/2014/main" id="{1B9CDA5D-E5A1-4A84-BF6D-27BC72D0E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6683" name="Text Box 46">
              <a:extLst>
                <a:ext uri="{FF2B5EF4-FFF2-40B4-BE49-F238E27FC236}">
                  <a16:creationId xmlns:a16="http://schemas.microsoft.com/office/drawing/2014/main" id="{E508B7B4-DCC7-4499-A8EE-D9ECC034F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6684" name="Text Box 47">
              <a:extLst>
                <a:ext uri="{FF2B5EF4-FFF2-40B4-BE49-F238E27FC236}">
                  <a16:creationId xmlns:a16="http://schemas.microsoft.com/office/drawing/2014/main" id="{5361C8CD-7C28-4CF9-B973-685329B79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6685" name="Text Box 48">
              <a:extLst>
                <a:ext uri="{FF2B5EF4-FFF2-40B4-BE49-F238E27FC236}">
                  <a16:creationId xmlns:a16="http://schemas.microsoft.com/office/drawing/2014/main" id="{873E2676-FC5A-478B-86F8-5FC37853B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6686" name="Text Box 49">
              <a:extLst>
                <a:ext uri="{FF2B5EF4-FFF2-40B4-BE49-F238E27FC236}">
                  <a16:creationId xmlns:a16="http://schemas.microsoft.com/office/drawing/2014/main" id="{ADAD8EF3-DEAD-4367-9C24-67FBEB834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7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6687" name="Text Box 50">
              <a:extLst>
                <a:ext uri="{FF2B5EF4-FFF2-40B4-BE49-F238E27FC236}">
                  <a16:creationId xmlns:a16="http://schemas.microsoft.com/office/drawing/2014/main" id="{6D4BFF01-AC0B-4D18-8FDE-992828B26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7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6688" name="Text Box 51">
              <a:extLst>
                <a:ext uri="{FF2B5EF4-FFF2-40B4-BE49-F238E27FC236}">
                  <a16:creationId xmlns:a16="http://schemas.microsoft.com/office/drawing/2014/main" id="{047FDCB0-3022-4ED3-A861-527A595F0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6689" name="Text Box 52">
              <a:extLst>
                <a:ext uri="{FF2B5EF4-FFF2-40B4-BE49-F238E27FC236}">
                  <a16:creationId xmlns:a16="http://schemas.microsoft.com/office/drawing/2014/main" id="{FEB927F7-AEA6-417E-9389-73D5195CD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4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6690" name="Text Box 53">
              <a:extLst>
                <a:ext uri="{FF2B5EF4-FFF2-40B4-BE49-F238E27FC236}">
                  <a16:creationId xmlns:a16="http://schemas.microsoft.com/office/drawing/2014/main" id="{52BF59B2-EF6B-4C12-AAE8-CC6D8C96B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6691" name="Text Box 54">
              <a:extLst>
                <a:ext uri="{FF2B5EF4-FFF2-40B4-BE49-F238E27FC236}">
                  <a16:creationId xmlns:a16="http://schemas.microsoft.com/office/drawing/2014/main" id="{6E2159D8-BC80-497B-8812-1E6F8BDD7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3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6692" name="Text Box 55">
              <a:extLst>
                <a:ext uri="{FF2B5EF4-FFF2-40B4-BE49-F238E27FC236}">
                  <a16:creationId xmlns:a16="http://schemas.microsoft.com/office/drawing/2014/main" id="{C31E180C-8089-4613-9478-87512462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1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6693" name="Text Box 56">
              <a:extLst>
                <a:ext uri="{FF2B5EF4-FFF2-40B4-BE49-F238E27FC236}">
                  <a16:creationId xmlns:a16="http://schemas.microsoft.com/office/drawing/2014/main" id="{FDB56665-8A7A-4399-9E19-95343ED4E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6694" name="Oval 57">
              <a:extLst>
                <a:ext uri="{FF2B5EF4-FFF2-40B4-BE49-F238E27FC236}">
                  <a16:creationId xmlns:a16="http://schemas.microsoft.com/office/drawing/2014/main" id="{F98CD4AA-1ECC-4785-8A8E-63CBA450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5" name="Oval 58">
              <a:extLst>
                <a:ext uri="{FF2B5EF4-FFF2-40B4-BE49-F238E27FC236}">
                  <a16:creationId xmlns:a16="http://schemas.microsoft.com/office/drawing/2014/main" id="{1954B03A-1638-4338-B04A-13F47F70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6696" name="Oval 59">
              <a:extLst>
                <a:ext uri="{FF2B5EF4-FFF2-40B4-BE49-F238E27FC236}">
                  <a16:creationId xmlns:a16="http://schemas.microsoft.com/office/drawing/2014/main" id="{2C1B8E51-92FA-4D9B-8BFA-9042821C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7" name="Oval 60">
              <a:extLst>
                <a:ext uri="{FF2B5EF4-FFF2-40B4-BE49-F238E27FC236}">
                  <a16:creationId xmlns:a16="http://schemas.microsoft.com/office/drawing/2014/main" id="{9623A56A-4FC9-41AC-B09E-3267EC2A6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8" name="Oval 61">
              <a:extLst>
                <a:ext uri="{FF2B5EF4-FFF2-40B4-BE49-F238E27FC236}">
                  <a16:creationId xmlns:a16="http://schemas.microsoft.com/office/drawing/2014/main" id="{F05B6E3C-A656-4000-AC2C-9571784F9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9" name="Oval 62">
              <a:extLst>
                <a:ext uri="{FF2B5EF4-FFF2-40B4-BE49-F238E27FC236}">
                  <a16:creationId xmlns:a16="http://schemas.microsoft.com/office/drawing/2014/main" id="{EE48B3C5-332B-4385-8F49-BDE5432A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0" name="Oval 63">
              <a:extLst>
                <a:ext uri="{FF2B5EF4-FFF2-40B4-BE49-F238E27FC236}">
                  <a16:creationId xmlns:a16="http://schemas.microsoft.com/office/drawing/2014/main" id="{E071294C-B0FE-411F-9169-D7E2B5006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1" name="Oval 64">
              <a:extLst>
                <a:ext uri="{FF2B5EF4-FFF2-40B4-BE49-F238E27FC236}">
                  <a16:creationId xmlns:a16="http://schemas.microsoft.com/office/drawing/2014/main" id="{722A26AE-C22B-4D27-88CF-0AD2AE72D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2" name="Oval 65">
              <a:extLst>
                <a:ext uri="{FF2B5EF4-FFF2-40B4-BE49-F238E27FC236}">
                  <a16:creationId xmlns:a16="http://schemas.microsoft.com/office/drawing/2014/main" id="{51B6F0E6-E010-43F0-8B36-4AC4D1E8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3" name="Oval 66">
              <a:extLst>
                <a:ext uri="{FF2B5EF4-FFF2-40B4-BE49-F238E27FC236}">
                  <a16:creationId xmlns:a16="http://schemas.microsoft.com/office/drawing/2014/main" id="{B71F885B-B0FA-41B6-B5B7-E0D159283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4" name="Oval 67">
              <a:extLst>
                <a:ext uri="{FF2B5EF4-FFF2-40B4-BE49-F238E27FC236}">
                  <a16:creationId xmlns:a16="http://schemas.microsoft.com/office/drawing/2014/main" id="{CDEEF35A-26D3-4105-B018-06D7EFC3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5" name="Oval 68">
              <a:extLst>
                <a:ext uri="{FF2B5EF4-FFF2-40B4-BE49-F238E27FC236}">
                  <a16:creationId xmlns:a16="http://schemas.microsoft.com/office/drawing/2014/main" id="{B2D9908A-DC46-483E-8162-910B43E7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6" name="Oval 69">
              <a:extLst>
                <a:ext uri="{FF2B5EF4-FFF2-40B4-BE49-F238E27FC236}">
                  <a16:creationId xmlns:a16="http://schemas.microsoft.com/office/drawing/2014/main" id="{FE1C73B4-8FE2-402C-9902-EC75A5E14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488390" name="Oval 70">
            <a:extLst>
              <a:ext uri="{FF2B5EF4-FFF2-40B4-BE49-F238E27FC236}">
                <a16:creationId xmlns:a16="http://schemas.microsoft.com/office/drawing/2014/main" id="{FB2082C6-2B18-4DE5-8354-C16BABF4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1" name="Oval 71">
            <a:extLst>
              <a:ext uri="{FF2B5EF4-FFF2-40B4-BE49-F238E27FC236}">
                <a16:creationId xmlns:a16="http://schemas.microsoft.com/office/drawing/2014/main" id="{433825C7-D8C7-4CB9-A965-21D0B1DA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2" name="Oval 72">
            <a:extLst>
              <a:ext uri="{FF2B5EF4-FFF2-40B4-BE49-F238E27FC236}">
                <a16:creationId xmlns:a16="http://schemas.microsoft.com/office/drawing/2014/main" id="{071D12C3-3796-43E8-88D6-0BAEBB07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3" name="Oval 73">
            <a:extLst>
              <a:ext uri="{FF2B5EF4-FFF2-40B4-BE49-F238E27FC236}">
                <a16:creationId xmlns:a16="http://schemas.microsoft.com/office/drawing/2014/main" id="{C3167858-D547-4C71-9B9D-CA4180A8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4" name="Oval 74">
            <a:extLst>
              <a:ext uri="{FF2B5EF4-FFF2-40B4-BE49-F238E27FC236}">
                <a16:creationId xmlns:a16="http://schemas.microsoft.com/office/drawing/2014/main" id="{1750A5F9-A534-4CEC-8C49-950DD152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5" name="Oval 75">
            <a:extLst>
              <a:ext uri="{FF2B5EF4-FFF2-40B4-BE49-F238E27FC236}">
                <a16:creationId xmlns:a16="http://schemas.microsoft.com/office/drawing/2014/main" id="{A85B8469-4981-488E-8CD9-8C00E6FD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6" name="Oval 76">
            <a:extLst>
              <a:ext uri="{FF2B5EF4-FFF2-40B4-BE49-F238E27FC236}">
                <a16:creationId xmlns:a16="http://schemas.microsoft.com/office/drawing/2014/main" id="{85DF7789-8390-4894-8656-434DDE99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88397" name="Oval 77">
            <a:extLst>
              <a:ext uri="{FF2B5EF4-FFF2-40B4-BE49-F238E27FC236}">
                <a16:creationId xmlns:a16="http://schemas.microsoft.com/office/drawing/2014/main" id="{D8270CD5-B00E-4B30-9BCF-F2AF7418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8" name="Oval 78">
            <a:extLst>
              <a:ext uri="{FF2B5EF4-FFF2-40B4-BE49-F238E27FC236}">
                <a16:creationId xmlns:a16="http://schemas.microsoft.com/office/drawing/2014/main" id="{50EF1DDA-546B-42FE-8064-2AFBFB29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9" name="Oval 79">
            <a:extLst>
              <a:ext uri="{FF2B5EF4-FFF2-40B4-BE49-F238E27FC236}">
                <a16:creationId xmlns:a16="http://schemas.microsoft.com/office/drawing/2014/main" id="{BEF87426-DA58-4C88-97A1-0A7137D8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400" name="Oval 80">
            <a:extLst>
              <a:ext uri="{FF2B5EF4-FFF2-40B4-BE49-F238E27FC236}">
                <a16:creationId xmlns:a16="http://schemas.microsoft.com/office/drawing/2014/main" id="{4B9C2AD1-065D-4A77-8140-650A2824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6667" name="Text Box 36">
            <a:extLst>
              <a:ext uri="{FF2B5EF4-FFF2-40B4-BE49-F238E27FC236}">
                <a16:creationId xmlns:a16="http://schemas.microsoft.com/office/drawing/2014/main" id="{A5D65A8A-E314-4105-9755-07FE7F914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8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88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8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88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488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48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88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88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48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488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488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48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48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488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48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488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48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4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248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2488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48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2488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2488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48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2488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2488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248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2488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2488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2488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2488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2488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500"/>
                                        <p:tgtEl>
                                          <p:spTgt spid="2488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488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488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2488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2488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22" grpId="0" animBg="1"/>
      <p:bldP spid="2488323" grpId="0" animBg="1"/>
      <p:bldP spid="2488336" grpId="0" build="p" autoUpdateAnimBg="0"/>
      <p:bldP spid="2488337" grpId="0" build="p" autoUpdateAnimBg="0"/>
      <p:bldP spid="2488338" grpId="0" build="p" autoUpdateAnimBg="0"/>
      <p:bldP spid="2488339" grpId="0" build="p" autoUpdateAnimBg="0"/>
      <p:bldP spid="2488340" grpId="0" build="p" autoUpdateAnimBg="0"/>
      <p:bldP spid="2488341" grpId="0" build="p" autoUpdateAnimBg="0"/>
      <p:bldP spid="2488342" grpId="0" build="p" autoUpdateAnimBg="0"/>
      <p:bldP spid="2488343" grpId="0" build="p" autoUpdateAnimBg="0"/>
      <p:bldP spid="2488344" grpId="0" build="p" autoUpdateAnimBg="0"/>
      <p:bldP spid="2488345" grpId="0" build="p" autoUpdateAnimBg="0"/>
      <p:bldP spid="2488346" grpId="0" build="p" autoUpdateAnimBg="0"/>
      <p:bldP spid="2488347" grpId="0" build="p" autoUpdateAnimBg="0"/>
      <p:bldP spid="2488348" grpId="0" build="p" autoUpdateAnimBg="0"/>
      <p:bldP spid="2488349" grpId="0" build="p" bldLvl="2"/>
      <p:bldP spid="2488390" grpId="0" animBg="1"/>
      <p:bldP spid="2488391" grpId="0" animBg="1"/>
      <p:bldP spid="2488392" grpId="0" animBg="1"/>
      <p:bldP spid="2488393" grpId="0" animBg="1"/>
      <p:bldP spid="2488394" grpId="0" animBg="1"/>
      <p:bldP spid="2488395" grpId="0" animBg="1"/>
      <p:bldP spid="2488396" grpId="0" animBg="1" autoUpdateAnimBg="0"/>
      <p:bldP spid="2488397" grpId="0" animBg="1"/>
      <p:bldP spid="2488398" grpId="0" animBg="1"/>
      <p:bldP spid="2488399" grpId="0" animBg="1"/>
      <p:bldP spid="24884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4ACA0474-740D-405A-B19F-33CCBF38F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4EFE67-68C6-4FB6-87DD-72C65884795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6C46D6C-81A7-40E9-A457-61688E00E979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23850" y="706438"/>
            <a:ext cx="8507413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Backtracking scheme</a:t>
            </a:r>
          </a:p>
        </p:txBody>
      </p:sp>
      <p:sp>
        <p:nvSpPr>
          <p:cNvPr id="2490371" name="Rectangle 3">
            <a:extLst>
              <a:ext uri="{FF2B5EF4-FFF2-40B4-BE49-F238E27FC236}">
                <a16:creationId xmlns:a16="http://schemas.microsoft.com/office/drawing/2014/main" id="{A613E11E-8213-44E3-97F6-BCDA8ECFD59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68313" y="1484313"/>
            <a:ext cx="8291512" cy="4681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There are problems that can be solved only by performing an exhaustive search of all possible solutions. 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One way to search systematically for a solution is to use a decision tree, where each internal vertex represents a decision and each leaf a possible solution.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method to find a solution via backtracking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applications of backtracking scheme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Graph Coloring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The n-Queens Problem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Sums of Subsets</a:t>
            </a:r>
          </a:p>
        </p:txBody>
      </p:sp>
      <p:sp>
        <p:nvSpPr>
          <p:cNvPr id="28677" name="Text Box 36">
            <a:extLst>
              <a:ext uri="{FF2B5EF4-FFF2-40B4-BE49-F238E27FC236}">
                <a16:creationId xmlns:a16="http://schemas.microsoft.com/office/drawing/2014/main" id="{92894380-F9AB-4DF8-A40E-9BAF1D24E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9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0371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E62AD0ED-7D2F-4486-917F-8FF1734E8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61D0D4-A0AD-4C49-95F5-513C4073F8D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2418" name="Text Box 2">
            <a:extLst>
              <a:ext uri="{FF2B5EF4-FFF2-40B4-BE49-F238E27FC236}">
                <a16:creationId xmlns:a16="http://schemas.microsoft.com/office/drawing/2014/main" id="{DC4EC216-AD55-4BE4-833B-7AA02BB6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</p:txBody>
      </p:sp>
      <p:sp>
        <p:nvSpPr>
          <p:cNvPr id="2492419" name="Text Box 3">
            <a:extLst>
              <a:ext uri="{FF2B5EF4-FFF2-40B4-BE49-F238E27FC236}">
                <a16:creationId xmlns:a16="http://schemas.microsoft.com/office/drawing/2014/main" id="{3BE85FB3-829D-41EB-9817-83A133FCC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0574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</p:txBody>
      </p:sp>
      <p:sp>
        <p:nvSpPr>
          <p:cNvPr id="2492420" name="Text Box 4">
            <a:extLst>
              <a:ext uri="{FF2B5EF4-FFF2-40B4-BE49-F238E27FC236}">
                <a16:creationId xmlns:a16="http://schemas.microsoft.com/office/drawing/2014/main" id="{E0106F68-8441-4A02-8844-C96B0D40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990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</p:txBody>
      </p:sp>
      <p:sp>
        <p:nvSpPr>
          <p:cNvPr id="2492421" name="Text Box 5">
            <a:extLst>
              <a:ext uri="{FF2B5EF4-FFF2-40B4-BE49-F238E27FC236}">
                <a16:creationId xmlns:a16="http://schemas.microsoft.com/office/drawing/2014/main" id="{5D6A1DE0-D9F8-4C2E-8523-90370045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</p:txBody>
      </p:sp>
      <p:sp>
        <p:nvSpPr>
          <p:cNvPr id="2492422" name="Text Box 6">
            <a:extLst>
              <a:ext uri="{FF2B5EF4-FFF2-40B4-BE49-F238E27FC236}">
                <a16:creationId xmlns:a16="http://schemas.microsoft.com/office/drawing/2014/main" id="{C401C9B6-0291-4E8E-84EE-F83AFBE4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971800"/>
            <a:ext cx="114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</p:txBody>
      </p:sp>
      <p:sp>
        <p:nvSpPr>
          <p:cNvPr id="2492423" name="Text Box 7">
            <a:extLst>
              <a:ext uri="{FF2B5EF4-FFF2-40B4-BE49-F238E27FC236}">
                <a16:creationId xmlns:a16="http://schemas.microsoft.com/office/drawing/2014/main" id="{51139D2C-1A38-479B-8499-779FF2A79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</p:txBody>
      </p:sp>
      <p:sp>
        <p:nvSpPr>
          <p:cNvPr id="2492424" name="Text Box 8">
            <a:extLst>
              <a:ext uri="{FF2B5EF4-FFF2-40B4-BE49-F238E27FC236}">
                <a16:creationId xmlns:a16="http://schemas.microsoft.com/office/drawing/2014/main" id="{D09CED3F-F6F1-4670-A455-47445606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59338"/>
            <a:ext cx="1143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</p:txBody>
      </p:sp>
      <p:sp>
        <p:nvSpPr>
          <p:cNvPr id="2492425" name="Line 9">
            <a:extLst>
              <a:ext uri="{FF2B5EF4-FFF2-40B4-BE49-F238E27FC236}">
                <a16:creationId xmlns:a16="http://schemas.microsoft.com/office/drawing/2014/main" id="{ECD388C8-2C47-4F30-92E2-95548A3D0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288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6" name="Line 10">
            <a:extLst>
              <a:ext uri="{FF2B5EF4-FFF2-40B4-BE49-F238E27FC236}">
                <a16:creationId xmlns:a16="http://schemas.microsoft.com/office/drawing/2014/main" id="{D338F46A-0C0E-49E3-AE85-306A6FEA5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6670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7" name="Line 11">
            <a:extLst>
              <a:ext uri="{FF2B5EF4-FFF2-40B4-BE49-F238E27FC236}">
                <a16:creationId xmlns:a16="http://schemas.microsoft.com/office/drawing/2014/main" id="{85D2A462-7A57-44B0-A9FD-44D32155C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670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8" name="Line 12">
            <a:extLst>
              <a:ext uri="{FF2B5EF4-FFF2-40B4-BE49-F238E27FC236}">
                <a16:creationId xmlns:a16="http://schemas.microsoft.com/office/drawing/2014/main" id="{6A7F74D0-D859-40C2-AC1B-EC5E79071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886200"/>
            <a:ext cx="838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9" name="Line 13">
            <a:extLst>
              <a:ext uri="{FF2B5EF4-FFF2-40B4-BE49-F238E27FC236}">
                <a16:creationId xmlns:a16="http://schemas.microsoft.com/office/drawing/2014/main" id="{888F8F23-EDF8-4A57-A12D-59B9F7539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862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30" name="Line 14">
            <a:extLst>
              <a:ext uri="{FF2B5EF4-FFF2-40B4-BE49-F238E27FC236}">
                <a16:creationId xmlns:a16="http://schemas.microsoft.com/office/drawing/2014/main" id="{EE8801B4-BBB2-4232-AA5C-F4F2D161E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410200"/>
            <a:ext cx="838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95492454-87A5-4BB9-8B9C-301791AD757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1905000" cy="1905000"/>
            <a:chOff x="576" y="1056"/>
            <a:chExt cx="1200" cy="1200"/>
          </a:xfrm>
        </p:grpSpPr>
        <p:sp>
          <p:nvSpPr>
            <p:cNvPr id="30739" name="Oval 16">
              <a:extLst>
                <a:ext uri="{FF2B5EF4-FFF2-40B4-BE49-F238E27FC236}">
                  <a16:creationId xmlns:a16="http://schemas.microsoft.com/office/drawing/2014/main" id="{BC0B20A3-6498-483E-8EDA-EDAD56395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0" name="Oval 17">
              <a:extLst>
                <a:ext uri="{FF2B5EF4-FFF2-40B4-BE49-F238E27FC236}">
                  <a16:creationId xmlns:a16="http://schemas.microsoft.com/office/drawing/2014/main" id="{8DD5C714-AF31-4DE1-96D5-A1344CFA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1" name="Oval 18">
              <a:extLst>
                <a:ext uri="{FF2B5EF4-FFF2-40B4-BE49-F238E27FC236}">
                  <a16:creationId xmlns:a16="http://schemas.microsoft.com/office/drawing/2014/main" id="{6FA98AD9-3660-4D3D-91BE-0E0B9F7F0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2" name="Oval 19">
              <a:extLst>
                <a:ext uri="{FF2B5EF4-FFF2-40B4-BE49-F238E27FC236}">
                  <a16:creationId xmlns:a16="http://schemas.microsoft.com/office/drawing/2014/main" id="{2D528462-9F63-4F38-99D2-EEBABAEA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3" name="Oval 20">
              <a:extLst>
                <a:ext uri="{FF2B5EF4-FFF2-40B4-BE49-F238E27FC236}">
                  <a16:creationId xmlns:a16="http://schemas.microsoft.com/office/drawing/2014/main" id="{3A5B3A84-4734-45CA-89D9-5BFC9EF1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4" name="Line 21">
              <a:extLst>
                <a:ext uri="{FF2B5EF4-FFF2-40B4-BE49-F238E27FC236}">
                  <a16:creationId xmlns:a16="http://schemas.microsoft.com/office/drawing/2014/main" id="{C02CE25D-4806-4EC1-B563-E46BCD023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22">
              <a:extLst>
                <a:ext uri="{FF2B5EF4-FFF2-40B4-BE49-F238E27FC236}">
                  <a16:creationId xmlns:a16="http://schemas.microsoft.com/office/drawing/2014/main" id="{1419A36B-79BF-4463-B7D7-F27A71A23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23">
              <a:extLst>
                <a:ext uri="{FF2B5EF4-FFF2-40B4-BE49-F238E27FC236}">
                  <a16:creationId xmlns:a16="http://schemas.microsoft.com/office/drawing/2014/main" id="{A4439A92-9118-4EC1-A720-1BA6A6469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24">
              <a:extLst>
                <a:ext uri="{FF2B5EF4-FFF2-40B4-BE49-F238E27FC236}">
                  <a16:creationId xmlns:a16="http://schemas.microsoft.com/office/drawing/2014/main" id="{30EB1C57-1535-4191-B677-149DE899F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25">
              <a:extLst>
                <a:ext uri="{FF2B5EF4-FFF2-40B4-BE49-F238E27FC236}">
                  <a16:creationId xmlns:a16="http://schemas.microsoft.com/office/drawing/2014/main" id="{870FFF74-81F4-48DB-A523-C165B8965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4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26">
              <a:extLst>
                <a:ext uri="{FF2B5EF4-FFF2-40B4-BE49-F238E27FC236}">
                  <a16:creationId xmlns:a16="http://schemas.microsoft.com/office/drawing/2014/main" id="{12D96B69-05F4-44F9-86CF-9D20C4A95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27">
              <a:extLst>
                <a:ext uri="{FF2B5EF4-FFF2-40B4-BE49-F238E27FC236}">
                  <a16:creationId xmlns:a16="http://schemas.microsoft.com/office/drawing/2014/main" id="{EFE987D8-7C8E-4781-9619-DBCC082FC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488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Text Box 28">
              <a:extLst>
                <a:ext uri="{FF2B5EF4-FFF2-40B4-BE49-F238E27FC236}">
                  <a16:creationId xmlns:a16="http://schemas.microsoft.com/office/drawing/2014/main" id="{2C0DEF0E-2AB7-4CCF-B8F0-A02CD3485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0752" name="Text Box 29">
              <a:extLst>
                <a:ext uri="{FF2B5EF4-FFF2-40B4-BE49-F238E27FC236}">
                  <a16:creationId xmlns:a16="http://schemas.microsoft.com/office/drawing/2014/main" id="{3D8C6CF4-7DA5-436B-AE22-E0B3052AF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0753" name="Text Box 30">
              <a:extLst>
                <a:ext uri="{FF2B5EF4-FFF2-40B4-BE49-F238E27FC236}">
                  <a16:creationId xmlns:a16="http://schemas.microsoft.com/office/drawing/2014/main" id="{1A1B1A66-92FD-4BB9-971F-A9F8F92D1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754" name="Text Box 31">
              <a:extLst>
                <a:ext uri="{FF2B5EF4-FFF2-40B4-BE49-F238E27FC236}">
                  <a16:creationId xmlns:a16="http://schemas.microsoft.com/office/drawing/2014/main" id="{6825220D-0676-4C9F-82C8-420907DFA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0755" name="Text Box 32">
              <a:extLst>
                <a:ext uri="{FF2B5EF4-FFF2-40B4-BE49-F238E27FC236}">
                  <a16:creationId xmlns:a16="http://schemas.microsoft.com/office/drawing/2014/main" id="{4C880848-E0B4-4CAB-8B0C-D3BBCAA6D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492449" name="Rectangle 33">
            <a:extLst>
              <a:ext uri="{FF2B5EF4-FFF2-40B4-BE49-F238E27FC236}">
                <a16:creationId xmlns:a16="http://schemas.microsoft.com/office/drawing/2014/main" id="{125EB2BE-3FCC-41D4-8839-7349DCFA07E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23850" y="549275"/>
            <a:ext cx="83629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4〗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How can backtracking be used to decide whether the following graph can be colored using 3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colors?</a:t>
            </a:r>
          </a:p>
        </p:txBody>
      </p:sp>
      <p:sp>
        <p:nvSpPr>
          <p:cNvPr id="30738" name="Text Box 36">
            <a:extLst>
              <a:ext uri="{FF2B5EF4-FFF2-40B4-BE49-F238E27FC236}">
                <a16:creationId xmlns:a16="http://schemas.microsoft.com/office/drawing/2014/main" id="{45A3E22C-22EC-4A5D-98CB-B19C5C7EC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2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9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92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9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49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492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49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492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492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49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492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492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492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492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49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492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2492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2492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49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2492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492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492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492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49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2492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2492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2492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2492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2418" grpId="0" build="p" autoUpdateAnimBg="0"/>
      <p:bldP spid="2492419" grpId="0" build="p" autoUpdateAnimBg="0"/>
      <p:bldP spid="2492420" grpId="0" build="p" autoUpdateAnimBg="0"/>
      <p:bldP spid="2492421" grpId="0" build="p" autoUpdateAnimBg="0"/>
      <p:bldP spid="2492422" grpId="0" build="p" autoUpdateAnimBg="0"/>
      <p:bldP spid="2492423" grpId="0" build="p" autoUpdateAnimBg="0"/>
      <p:bldP spid="2492424" grpId="0" build="p" autoUpdateAnimBg="0"/>
      <p:bldP spid="2492449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>
            <a:extLst>
              <a:ext uri="{FF2B5EF4-FFF2-40B4-BE49-F238E27FC236}">
                <a16:creationId xmlns:a16="http://schemas.microsoft.com/office/drawing/2014/main" id="{D3571CC7-36A8-4AF2-8E70-1E0793F5E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0BE3D6-EFCD-4372-A191-80A1D2EBCE1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4466" name="Rectangle 2">
            <a:extLst>
              <a:ext uri="{FF2B5EF4-FFF2-40B4-BE49-F238E27FC236}">
                <a16:creationId xmlns:a16="http://schemas.microsoft.com/office/drawing/2014/main" id="{4C06E251-F13F-407E-B456-AA18A5C88825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 bwMode="auto">
          <a:xfrm>
            <a:off x="468313" y="549275"/>
            <a:ext cx="7859712" cy="67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5〗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How can backtracking be used to solve the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-queens problem?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494467" name="Group 3">
            <a:extLst>
              <a:ext uri="{FF2B5EF4-FFF2-40B4-BE49-F238E27FC236}">
                <a16:creationId xmlns:a16="http://schemas.microsoft.com/office/drawing/2014/main" id="{B90F0829-47AF-4D60-974C-164CA30EAC0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84663" y="1125538"/>
          <a:ext cx="885825" cy="854075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494" name="Line 30">
            <a:extLst>
              <a:ext uri="{FF2B5EF4-FFF2-40B4-BE49-F238E27FC236}">
                <a16:creationId xmlns:a16="http://schemas.microsoft.com/office/drawing/2014/main" id="{55090278-E0AA-4FB7-9E20-509040292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1989138"/>
            <a:ext cx="576263" cy="246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495" name="Group 31">
            <a:extLst>
              <a:ext uri="{FF2B5EF4-FFF2-40B4-BE49-F238E27FC236}">
                <a16:creationId xmlns:a16="http://schemas.microsoft.com/office/drawing/2014/main" id="{EC67B4C8-2394-4526-861A-793589EB9EB5}"/>
              </a:ext>
            </a:extLst>
          </p:cNvPr>
          <p:cNvGraphicFramePr>
            <a:graphicFrameLocks noGrp="1"/>
          </p:cNvGraphicFramePr>
          <p:nvPr/>
        </p:nvGraphicFramePr>
        <p:xfrm>
          <a:off x="3348038" y="2219325"/>
          <a:ext cx="885825" cy="884238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522" name="Line 58">
            <a:extLst>
              <a:ext uri="{FF2B5EF4-FFF2-40B4-BE49-F238E27FC236}">
                <a16:creationId xmlns:a16="http://schemas.microsoft.com/office/drawing/2014/main" id="{0498CB50-E4BA-4D8D-9033-2C0ED7DF2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3111500"/>
            <a:ext cx="576262" cy="246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523" name="Group 59">
            <a:extLst>
              <a:ext uri="{FF2B5EF4-FFF2-40B4-BE49-F238E27FC236}">
                <a16:creationId xmlns:a16="http://schemas.microsoft.com/office/drawing/2014/main" id="{97818A26-38D7-4A51-B0EA-429B6725B97E}"/>
              </a:ext>
            </a:extLst>
          </p:cNvPr>
          <p:cNvGraphicFramePr>
            <a:graphicFrameLocks noGrp="1"/>
          </p:cNvGraphicFramePr>
          <p:nvPr/>
        </p:nvGraphicFramePr>
        <p:xfrm>
          <a:off x="2339975" y="3357563"/>
          <a:ext cx="863600" cy="914400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550" name="Line 86">
            <a:extLst>
              <a:ext uri="{FF2B5EF4-FFF2-40B4-BE49-F238E27FC236}">
                <a16:creationId xmlns:a16="http://schemas.microsoft.com/office/drawing/2014/main" id="{ADC5C566-70FF-49CA-A14D-AE0B817ED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3113088"/>
            <a:ext cx="360362" cy="2444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551" name="Group 87">
            <a:extLst>
              <a:ext uri="{FF2B5EF4-FFF2-40B4-BE49-F238E27FC236}">
                <a16:creationId xmlns:a16="http://schemas.microsoft.com/office/drawing/2014/main" id="{A70F1EB8-543C-4553-8593-5A6ACAF7A0F1}"/>
              </a:ext>
            </a:extLst>
          </p:cNvPr>
          <p:cNvGraphicFramePr>
            <a:graphicFrameLocks noGrp="1"/>
          </p:cNvGraphicFramePr>
          <p:nvPr/>
        </p:nvGraphicFramePr>
        <p:xfrm>
          <a:off x="3781425" y="3357563"/>
          <a:ext cx="863600" cy="96837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578" name="Line 114">
            <a:extLst>
              <a:ext uri="{FF2B5EF4-FFF2-40B4-BE49-F238E27FC236}">
                <a16:creationId xmlns:a16="http://schemas.microsoft.com/office/drawing/2014/main" id="{F192C262-F37A-4E87-B243-D8D2B4943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4292600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579" name="Group 115">
            <a:extLst>
              <a:ext uri="{FF2B5EF4-FFF2-40B4-BE49-F238E27FC236}">
                <a16:creationId xmlns:a16="http://schemas.microsoft.com/office/drawing/2014/main" id="{4B23E44E-0D47-4F82-B398-2587044236E9}"/>
              </a:ext>
            </a:extLst>
          </p:cNvPr>
          <p:cNvGraphicFramePr>
            <a:graphicFrameLocks noGrp="1"/>
          </p:cNvGraphicFramePr>
          <p:nvPr/>
        </p:nvGraphicFramePr>
        <p:xfrm>
          <a:off x="3781425" y="4581525"/>
          <a:ext cx="863600" cy="998538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06" name="Line 142">
            <a:extLst>
              <a:ext uri="{FF2B5EF4-FFF2-40B4-BE49-F238E27FC236}">
                <a16:creationId xmlns:a16="http://schemas.microsoft.com/office/drawing/2014/main" id="{ED888148-B4C6-41A3-B1FF-DB94FC10F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989138"/>
            <a:ext cx="504825" cy="2159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07" name="Group 143">
            <a:extLst>
              <a:ext uri="{FF2B5EF4-FFF2-40B4-BE49-F238E27FC236}">
                <a16:creationId xmlns:a16="http://schemas.microsoft.com/office/drawing/2014/main" id="{339BB29B-A89C-4AA4-AA9F-757206E31846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2205038"/>
          <a:ext cx="885825" cy="914400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34" name="Line 170">
            <a:extLst>
              <a:ext uri="{FF2B5EF4-FFF2-40B4-BE49-F238E27FC236}">
                <a16:creationId xmlns:a16="http://schemas.microsoft.com/office/drawing/2014/main" id="{7F5E6126-143D-444F-8D46-5396E6504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141663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35" name="Group 171">
            <a:extLst>
              <a:ext uri="{FF2B5EF4-FFF2-40B4-BE49-F238E27FC236}">
                <a16:creationId xmlns:a16="http://schemas.microsoft.com/office/drawing/2014/main" id="{756FD871-9220-426B-B23A-1B48E3FB9233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3429000"/>
          <a:ext cx="885825" cy="944563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62" name="Line 198">
            <a:extLst>
              <a:ext uri="{FF2B5EF4-FFF2-40B4-BE49-F238E27FC236}">
                <a16:creationId xmlns:a16="http://schemas.microsoft.com/office/drawing/2014/main" id="{2AE3952E-C043-4DD0-B12E-CBCEB5370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4365625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63" name="Group 199">
            <a:extLst>
              <a:ext uri="{FF2B5EF4-FFF2-40B4-BE49-F238E27FC236}">
                <a16:creationId xmlns:a16="http://schemas.microsoft.com/office/drawing/2014/main" id="{4B42F4AC-40A4-49D2-869A-166C09D45F3B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4652963"/>
          <a:ext cx="885825" cy="944562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90" name="Line 226">
            <a:extLst>
              <a:ext uri="{FF2B5EF4-FFF2-40B4-BE49-F238E27FC236}">
                <a16:creationId xmlns:a16="http://schemas.microsoft.com/office/drawing/2014/main" id="{2F905E72-38A5-47FE-B559-9C4E67910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5589588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91" name="Group 227">
            <a:extLst>
              <a:ext uri="{FF2B5EF4-FFF2-40B4-BE49-F238E27FC236}">
                <a16:creationId xmlns:a16="http://schemas.microsoft.com/office/drawing/2014/main" id="{5241CCAC-2576-4863-AE86-03C5B94B43C0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5834063"/>
          <a:ext cx="873125" cy="974725"/>
        </p:xfrm>
        <a:graphic>
          <a:graphicData uri="http://schemas.openxmlformats.org/drawingml/2006/table">
            <a:tbl>
              <a:tblPr/>
              <a:tblGrid>
                <a:gridCol w="21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023" name="Text Box 36">
            <a:extLst>
              <a:ext uri="{FF2B5EF4-FFF2-40B4-BE49-F238E27FC236}">
                <a16:creationId xmlns:a16="http://schemas.microsoft.com/office/drawing/2014/main" id="{AD1AE230-5407-403B-A06F-CF21DF33D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9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9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9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9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9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9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9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9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46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F89EEFD7-B3B1-4019-A1EA-A9561CE84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2B8B92-E1E3-41C9-85FB-2D7E497B45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E432B92-E938-4D83-BF68-212AF4557E4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23850" y="706438"/>
            <a:ext cx="8507413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Depth-first Search in Directed Graphs</a:t>
            </a:r>
          </a:p>
        </p:txBody>
      </p:sp>
      <p:sp>
        <p:nvSpPr>
          <p:cNvPr id="2519045" name="Rectangle 5">
            <a:extLst>
              <a:ext uri="{FF2B5EF4-FFF2-40B4-BE49-F238E27FC236}">
                <a16:creationId xmlns:a16="http://schemas.microsoft.com/office/drawing/2014/main" id="{A0051A19-3EDE-4C87-AD11-5F666829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79216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〖Example 6〗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What is the output of </a:t>
            </a:r>
            <a:r>
              <a:rPr lang="en-US" altLang="zh-CN" b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depth-first search given the following graph as input? </a:t>
            </a: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CB8C6EA6-9624-4EFB-A0F9-20DE779249C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565400"/>
            <a:ext cx="3213100" cy="2463800"/>
            <a:chOff x="652" y="1680"/>
            <a:chExt cx="2024" cy="1552"/>
          </a:xfrm>
        </p:grpSpPr>
        <p:sp>
          <p:nvSpPr>
            <p:cNvPr id="34860" name="Line 10">
              <a:extLst>
                <a:ext uri="{FF2B5EF4-FFF2-40B4-BE49-F238E27FC236}">
                  <a16:creationId xmlns:a16="http://schemas.microsoft.com/office/drawing/2014/main" id="{61BDCA18-7C60-456E-92C8-CED0231E1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4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17">
              <a:extLst>
                <a:ext uri="{FF2B5EF4-FFF2-40B4-BE49-F238E27FC236}">
                  <a16:creationId xmlns:a16="http://schemas.microsoft.com/office/drawing/2014/main" id="{74F4B954-42BA-468C-AB39-4F15F965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19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Text Box 21">
              <a:extLst>
                <a:ext uri="{FF2B5EF4-FFF2-40B4-BE49-F238E27FC236}">
                  <a16:creationId xmlns:a16="http://schemas.microsoft.com/office/drawing/2014/main" id="{1C1F9916-4C50-43F5-AA81-B8AA81AFF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168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4863" name="Text Box 22">
              <a:extLst>
                <a:ext uri="{FF2B5EF4-FFF2-40B4-BE49-F238E27FC236}">
                  <a16:creationId xmlns:a16="http://schemas.microsoft.com/office/drawing/2014/main" id="{3A3D970E-9D55-47C4-9F44-ACD334B14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16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4864" name="Text Box 23">
              <a:extLst>
                <a:ext uri="{FF2B5EF4-FFF2-40B4-BE49-F238E27FC236}">
                  <a16:creationId xmlns:a16="http://schemas.microsoft.com/office/drawing/2014/main" id="{9EF89F25-0843-4B3E-8991-19A833029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16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4865" name="Text Box 24">
              <a:extLst>
                <a:ext uri="{FF2B5EF4-FFF2-40B4-BE49-F238E27FC236}">
                  <a16:creationId xmlns:a16="http://schemas.microsoft.com/office/drawing/2014/main" id="{89865F43-6C94-4B22-831D-B51C07E6D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16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866" name="Text Box 25">
              <a:extLst>
                <a:ext uri="{FF2B5EF4-FFF2-40B4-BE49-F238E27FC236}">
                  <a16:creationId xmlns:a16="http://schemas.microsoft.com/office/drawing/2014/main" id="{C925EAB8-BC4F-4E8F-9B74-C044DF717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228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4867" name="Text Box 26">
              <a:extLst>
                <a:ext uri="{FF2B5EF4-FFF2-40B4-BE49-F238E27FC236}">
                  <a16:creationId xmlns:a16="http://schemas.microsoft.com/office/drawing/2014/main" id="{DE6B7069-9E34-408D-8D81-28B9A3D39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218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4868" name="Text Box 27">
              <a:extLst>
                <a:ext uri="{FF2B5EF4-FFF2-40B4-BE49-F238E27FC236}">
                  <a16:creationId xmlns:a16="http://schemas.microsoft.com/office/drawing/2014/main" id="{F6016576-D513-4BC9-A51B-8F34A531A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218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4869" name="Text Box 28">
              <a:extLst>
                <a:ext uri="{FF2B5EF4-FFF2-40B4-BE49-F238E27FC236}">
                  <a16:creationId xmlns:a16="http://schemas.microsoft.com/office/drawing/2014/main" id="{7365D410-5E52-4321-AB51-D9A7A246F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227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4870" name="Text Box 30">
              <a:extLst>
                <a:ext uri="{FF2B5EF4-FFF2-40B4-BE49-F238E27FC236}">
                  <a16:creationId xmlns:a16="http://schemas.microsoft.com/office/drawing/2014/main" id="{A9CA79B6-C4C5-496C-8D19-3866A105B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297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4871" name="Text Box 31">
              <a:extLst>
                <a:ext uri="{FF2B5EF4-FFF2-40B4-BE49-F238E27FC236}">
                  <a16:creationId xmlns:a16="http://schemas.microsoft.com/office/drawing/2014/main" id="{2292F0C0-B1F2-4BE1-AC03-8695331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298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4872" name="Oval 34">
              <a:extLst>
                <a:ext uri="{FF2B5EF4-FFF2-40B4-BE49-F238E27FC236}">
                  <a16:creationId xmlns:a16="http://schemas.microsoft.com/office/drawing/2014/main" id="{5AABFDEB-B79F-431B-8901-B456592BF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3" name="Oval 35">
              <a:extLst>
                <a:ext uri="{FF2B5EF4-FFF2-40B4-BE49-F238E27FC236}">
                  <a16:creationId xmlns:a16="http://schemas.microsoft.com/office/drawing/2014/main" id="{A1EA4FAC-BCE3-4912-83E8-BEEA1EC7E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4874" name="Oval 36">
              <a:extLst>
                <a:ext uri="{FF2B5EF4-FFF2-40B4-BE49-F238E27FC236}">
                  <a16:creationId xmlns:a16="http://schemas.microsoft.com/office/drawing/2014/main" id="{C14CDF9F-71AA-4D68-8990-7F1C5AE8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5" name="Oval 37">
              <a:extLst>
                <a:ext uri="{FF2B5EF4-FFF2-40B4-BE49-F238E27FC236}">
                  <a16:creationId xmlns:a16="http://schemas.microsoft.com/office/drawing/2014/main" id="{1DD99EDE-1681-488D-A5D1-084C3E337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6" name="Oval 38">
              <a:extLst>
                <a:ext uri="{FF2B5EF4-FFF2-40B4-BE49-F238E27FC236}">
                  <a16:creationId xmlns:a16="http://schemas.microsoft.com/office/drawing/2014/main" id="{1C992199-BA5F-4F9E-BC89-331ADDA2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7" name="Oval 39">
              <a:extLst>
                <a:ext uri="{FF2B5EF4-FFF2-40B4-BE49-F238E27FC236}">
                  <a16:creationId xmlns:a16="http://schemas.microsoft.com/office/drawing/2014/main" id="{2B95626C-219A-499E-813F-F552BC5D7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8" name="Oval 40">
              <a:extLst>
                <a:ext uri="{FF2B5EF4-FFF2-40B4-BE49-F238E27FC236}">
                  <a16:creationId xmlns:a16="http://schemas.microsoft.com/office/drawing/2014/main" id="{A8D90963-BEBA-4C7E-B817-86175397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9" name="Oval 41">
              <a:extLst>
                <a:ext uri="{FF2B5EF4-FFF2-40B4-BE49-F238E27FC236}">
                  <a16:creationId xmlns:a16="http://schemas.microsoft.com/office/drawing/2014/main" id="{9BA0940A-DE34-494F-BD00-B310DBF9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0" name="Oval 42">
              <a:extLst>
                <a:ext uri="{FF2B5EF4-FFF2-40B4-BE49-F238E27FC236}">
                  <a16:creationId xmlns:a16="http://schemas.microsoft.com/office/drawing/2014/main" id="{711F67BA-CDDE-4E15-83AE-09D103FE8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896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1" name="Oval 43">
              <a:extLst>
                <a:ext uri="{FF2B5EF4-FFF2-40B4-BE49-F238E27FC236}">
                  <a16:creationId xmlns:a16="http://schemas.microsoft.com/office/drawing/2014/main" id="{4F99D164-AC94-449A-BCFE-6AA39870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2896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2" name="Oval 44">
              <a:extLst>
                <a:ext uri="{FF2B5EF4-FFF2-40B4-BE49-F238E27FC236}">
                  <a16:creationId xmlns:a16="http://schemas.microsoft.com/office/drawing/2014/main" id="{3CFB0A81-7D9E-4431-8C60-B884A1245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2896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3" name="Oval 46">
              <a:extLst>
                <a:ext uri="{FF2B5EF4-FFF2-40B4-BE49-F238E27FC236}">
                  <a16:creationId xmlns:a16="http://schemas.microsoft.com/office/drawing/2014/main" id="{46C4F0C8-467C-4CF9-B5C6-D08DDD54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918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4" name="Line 8">
              <a:extLst>
                <a:ext uri="{FF2B5EF4-FFF2-40B4-BE49-F238E27FC236}">
                  <a16:creationId xmlns:a16="http://schemas.microsoft.com/office/drawing/2014/main" id="{0BC60257-8572-436B-9333-37BE9E41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19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9">
              <a:extLst>
                <a:ext uri="{FF2B5EF4-FFF2-40B4-BE49-F238E27FC236}">
                  <a16:creationId xmlns:a16="http://schemas.microsoft.com/office/drawing/2014/main" id="{EB24341E-BF95-4AF6-BEA4-EEA66C91D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9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48">
              <a:extLst>
                <a:ext uri="{FF2B5EF4-FFF2-40B4-BE49-F238E27FC236}">
                  <a16:creationId xmlns:a16="http://schemas.microsoft.com/office/drawing/2014/main" id="{AE5FB0E7-E5AD-4957-919B-8C9E9F01F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" y="294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49">
              <a:extLst>
                <a:ext uri="{FF2B5EF4-FFF2-40B4-BE49-F238E27FC236}">
                  <a16:creationId xmlns:a16="http://schemas.microsoft.com/office/drawing/2014/main" id="{EFA66148-4759-471F-A092-5A8551785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44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Text Box 51">
              <a:extLst>
                <a:ext uri="{FF2B5EF4-FFF2-40B4-BE49-F238E27FC236}">
                  <a16:creationId xmlns:a16="http://schemas.microsoft.com/office/drawing/2014/main" id="{DD02923F-0BAD-4599-8EC7-D031C58B0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297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4889" name="Text Box 52">
              <a:extLst>
                <a:ext uri="{FF2B5EF4-FFF2-40B4-BE49-F238E27FC236}">
                  <a16:creationId xmlns:a16="http://schemas.microsoft.com/office/drawing/2014/main" id="{7C2E732F-7EC7-4DF0-83E7-2C2B28863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" y="296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4890" name="Line 53">
              <a:extLst>
                <a:ext uri="{FF2B5EF4-FFF2-40B4-BE49-F238E27FC236}">
                  <a16:creationId xmlns:a16="http://schemas.microsoft.com/office/drawing/2014/main" id="{21312274-BBE8-4B85-8C34-B307BD2FC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7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54">
              <a:extLst>
                <a:ext uri="{FF2B5EF4-FFF2-40B4-BE49-F238E27FC236}">
                  <a16:creationId xmlns:a16="http://schemas.microsoft.com/office/drawing/2014/main" id="{20E6DB31-92DD-4F47-8D14-319EE1DF7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97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Line 55">
              <a:extLst>
                <a:ext uri="{FF2B5EF4-FFF2-40B4-BE49-F238E27FC236}">
                  <a16:creationId xmlns:a16="http://schemas.microsoft.com/office/drawing/2014/main" id="{125F5180-0E1D-4818-987A-F78D78D83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" y="1957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Line 56">
              <a:extLst>
                <a:ext uri="{FF2B5EF4-FFF2-40B4-BE49-F238E27FC236}">
                  <a16:creationId xmlns:a16="http://schemas.microsoft.com/office/drawing/2014/main" id="{059FD610-C5E0-4055-9021-782AE1944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94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Line 57">
              <a:extLst>
                <a:ext uri="{FF2B5EF4-FFF2-40B4-BE49-F238E27FC236}">
                  <a16:creationId xmlns:a16="http://schemas.microsoft.com/office/drawing/2014/main" id="{4E54B45A-3AC2-48FF-8D93-07CB4BD41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29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58">
              <a:extLst>
                <a:ext uri="{FF2B5EF4-FFF2-40B4-BE49-F238E27FC236}">
                  <a16:creationId xmlns:a16="http://schemas.microsoft.com/office/drawing/2014/main" id="{4AB189FD-2725-41CA-9BB7-A7FBA15F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4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59">
              <a:extLst>
                <a:ext uri="{FF2B5EF4-FFF2-40B4-BE49-F238E27FC236}">
                  <a16:creationId xmlns:a16="http://schemas.microsoft.com/office/drawing/2014/main" id="{B59B3415-ADEF-4DA2-8EDA-2FDBB4DF5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60">
              <a:extLst>
                <a:ext uri="{FF2B5EF4-FFF2-40B4-BE49-F238E27FC236}">
                  <a16:creationId xmlns:a16="http://schemas.microsoft.com/office/drawing/2014/main" id="{79DA0A1B-2E44-4BCF-AE49-46BF8F155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Line 61">
              <a:extLst>
                <a:ext uri="{FF2B5EF4-FFF2-40B4-BE49-F238E27FC236}">
                  <a16:creationId xmlns:a16="http://schemas.microsoft.com/office/drawing/2014/main" id="{0B2A5238-FA15-4707-8B8A-9CD51CA9D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62">
              <a:extLst>
                <a:ext uri="{FF2B5EF4-FFF2-40B4-BE49-F238E27FC236}">
                  <a16:creationId xmlns:a16="http://schemas.microsoft.com/office/drawing/2014/main" id="{F482A2F0-44B2-4965-A55C-48E943B73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4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Line 47">
              <a:extLst>
                <a:ext uri="{FF2B5EF4-FFF2-40B4-BE49-F238E27FC236}">
                  <a16:creationId xmlns:a16="http://schemas.microsoft.com/office/drawing/2014/main" id="{1334F14D-6E0A-4519-B674-C7A0D3272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95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2">
            <a:extLst>
              <a:ext uri="{FF2B5EF4-FFF2-40B4-BE49-F238E27FC236}">
                <a16:creationId xmlns:a16="http://schemas.microsoft.com/office/drawing/2014/main" id="{A18D1EC7-931E-41CE-8773-4E7963387633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2527300"/>
            <a:ext cx="673100" cy="396875"/>
            <a:chOff x="5057" y="1498"/>
            <a:chExt cx="424" cy="250"/>
          </a:xfrm>
        </p:grpSpPr>
        <p:sp>
          <p:nvSpPr>
            <p:cNvPr id="34858" name="Text Box 111">
              <a:extLst>
                <a:ext uri="{FF2B5EF4-FFF2-40B4-BE49-F238E27FC236}">
                  <a16:creationId xmlns:a16="http://schemas.microsoft.com/office/drawing/2014/main" id="{4A4D798A-03E5-45E3-B792-212E276E3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149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4859" name="Oval 112">
              <a:extLst>
                <a:ext uri="{FF2B5EF4-FFF2-40B4-BE49-F238E27FC236}">
                  <a16:creationId xmlns:a16="http://schemas.microsoft.com/office/drawing/2014/main" id="{22B110F4-D202-4AE0-9F7D-5801253F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570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" name="Group 133">
            <a:extLst>
              <a:ext uri="{FF2B5EF4-FFF2-40B4-BE49-F238E27FC236}">
                <a16:creationId xmlns:a16="http://schemas.microsoft.com/office/drawing/2014/main" id="{6230FFA4-2A00-464C-B771-30ABE3788153}"/>
              </a:ext>
            </a:extLst>
          </p:cNvPr>
          <p:cNvGrpSpPr>
            <a:grpSpLocks/>
          </p:cNvGrpSpPr>
          <p:nvPr/>
        </p:nvGrpSpPr>
        <p:grpSpPr bwMode="auto">
          <a:xfrm>
            <a:off x="4017963" y="2420938"/>
            <a:ext cx="2354262" cy="2354262"/>
            <a:chOff x="2531" y="1525"/>
            <a:chExt cx="1483" cy="1483"/>
          </a:xfrm>
        </p:grpSpPr>
        <p:sp>
          <p:nvSpPr>
            <p:cNvPr id="34840" name="Text Box 72">
              <a:extLst>
                <a:ext uri="{FF2B5EF4-FFF2-40B4-BE49-F238E27FC236}">
                  <a16:creationId xmlns:a16="http://schemas.microsoft.com/office/drawing/2014/main" id="{256D849E-EF2B-4291-ABD6-C0C772CB8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34841" name="Group 123">
              <a:extLst>
                <a:ext uri="{FF2B5EF4-FFF2-40B4-BE49-F238E27FC236}">
                  <a16:creationId xmlns:a16="http://schemas.microsoft.com/office/drawing/2014/main" id="{266CBCD7-BFB7-4F7A-B0DA-A90B8F80D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1" y="1744"/>
              <a:ext cx="1483" cy="1264"/>
              <a:chOff x="2381" y="1744"/>
              <a:chExt cx="1483" cy="1264"/>
            </a:xfrm>
          </p:grpSpPr>
          <p:sp>
            <p:nvSpPr>
              <p:cNvPr id="34842" name="Oval 116">
                <a:extLst>
                  <a:ext uri="{FF2B5EF4-FFF2-40B4-BE49-F238E27FC236}">
                    <a16:creationId xmlns:a16="http://schemas.microsoft.com/office/drawing/2014/main" id="{6A305568-8A9A-48A7-B838-F4195B4F5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2819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3" name="Text Box 76">
                <a:extLst>
                  <a:ext uri="{FF2B5EF4-FFF2-40B4-BE49-F238E27FC236}">
                    <a16:creationId xmlns:a16="http://schemas.microsoft.com/office/drawing/2014/main" id="{BCD38A77-FC92-4AE1-9464-458817A68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12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4844" name="Text Box 77">
                <a:extLst>
                  <a:ext uri="{FF2B5EF4-FFF2-40B4-BE49-F238E27FC236}">
                    <a16:creationId xmlns:a16="http://schemas.microsoft.com/office/drawing/2014/main" id="{6D300A9A-600A-47F6-AC0B-6A5B7AED6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9" y="238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34845" name="Oval 82">
                <a:extLst>
                  <a:ext uri="{FF2B5EF4-FFF2-40B4-BE49-F238E27FC236}">
                    <a16:creationId xmlns:a16="http://schemas.microsoft.com/office/drawing/2014/main" id="{1B27186A-BC11-462D-87C2-819A350F0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1744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6" name="Oval 86">
                <a:extLst>
                  <a:ext uri="{FF2B5EF4-FFF2-40B4-BE49-F238E27FC236}">
                    <a16:creationId xmlns:a16="http://schemas.microsoft.com/office/drawing/2014/main" id="{8344F90C-1BA9-4A8C-B579-C473D6D63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64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7" name="Oval 90">
                <a:extLst>
                  <a:ext uri="{FF2B5EF4-FFF2-40B4-BE49-F238E27FC236}">
                    <a16:creationId xmlns:a16="http://schemas.microsoft.com/office/drawing/2014/main" id="{9379CFA6-52FF-4A41-94BB-62009AF5E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547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8" name="Line 102">
                <a:extLst>
                  <a:ext uri="{FF2B5EF4-FFF2-40B4-BE49-F238E27FC236}">
                    <a16:creationId xmlns:a16="http://schemas.microsoft.com/office/drawing/2014/main" id="{C4F7ED5A-9D33-4439-8BDB-9E05983D9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6" y="1797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Oval 113">
                <a:extLst>
                  <a:ext uri="{FF2B5EF4-FFF2-40B4-BE49-F238E27FC236}">
                    <a16:creationId xmlns:a16="http://schemas.microsoft.com/office/drawing/2014/main" id="{E2F304E4-5345-4CF5-A91A-8E3F1C240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2523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50" name="Line 114">
                <a:extLst>
                  <a:ext uri="{FF2B5EF4-FFF2-40B4-BE49-F238E27FC236}">
                    <a16:creationId xmlns:a16="http://schemas.microsoft.com/office/drawing/2014/main" id="{57241B50-9B18-43F3-B6D5-2202443FB83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2880" y="2341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1" name="Line 115">
                <a:extLst>
                  <a:ext uri="{FF2B5EF4-FFF2-40B4-BE49-F238E27FC236}">
                    <a16:creationId xmlns:a16="http://schemas.microsoft.com/office/drawing/2014/main" id="{11AEBFCA-CB7E-4A49-BB97-ADE5DD0276E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2608" y="2614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2" name="Oval 117">
                <a:extLst>
                  <a:ext uri="{FF2B5EF4-FFF2-40B4-BE49-F238E27FC236}">
                    <a16:creationId xmlns:a16="http://schemas.microsoft.com/office/drawing/2014/main" id="{CACB6636-E80B-4434-A0CE-24EB2A58E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53" name="Line 118">
                <a:extLst>
                  <a:ext uri="{FF2B5EF4-FFF2-40B4-BE49-F238E27FC236}">
                    <a16:creationId xmlns:a16="http://schemas.microsoft.com/office/drawing/2014/main" id="{425A33E7-B530-45CB-AC2F-82031BFC0AA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152" y="2341"/>
                <a:ext cx="182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4" name="Line 119">
                <a:extLst>
                  <a:ext uri="{FF2B5EF4-FFF2-40B4-BE49-F238E27FC236}">
                    <a16:creationId xmlns:a16="http://schemas.microsoft.com/office/drawing/2014/main" id="{8347D827-9862-4995-A2A8-344DA9D025F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79" y="2614"/>
                <a:ext cx="182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5" name="Text Box 120">
                <a:extLst>
                  <a:ext uri="{FF2B5EF4-FFF2-40B4-BE49-F238E27FC236}">
                    <a16:creationId xmlns:a16="http://schemas.microsoft.com/office/drawing/2014/main" id="{5898A6F0-87B2-473A-8A7B-9B8DA4DEF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9" y="238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4856" name="Text Box 121">
                <a:extLst>
                  <a:ext uri="{FF2B5EF4-FFF2-40B4-BE49-F238E27FC236}">
                    <a16:creationId xmlns:a16="http://schemas.microsoft.com/office/drawing/2014/main" id="{ABFD8E38-A2FB-4E9A-A8C6-F97FC411F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270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34857" name="Text Box 122">
                <a:extLst>
                  <a:ext uri="{FF2B5EF4-FFF2-40B4-BE49-F238E27FC236}">
                    <a16:creationId xmlns:a16="http://schemas.microsoft.com/office/drawing/2014/main" id="{D6E84D1E-FD60-43BE-9EE9-A21BE2DF1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275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grpSp>
        <p:nvGrpSpPr>
          <p:cNvPr id="6" name="Group 131">
            <a:extLst>
              <a:ext uri="{FF2B5EF4-FFF2-40B4-BE49-F238E27FC236}">
                <a16:creationId xmlns:a16="http://schemas.microsoft.com/office/drawing/2014/main" id="{330CCFF1-65B3-4CC8-BBBF-EEDBCECC9FBE}"/>
              </a:ext>
            </a:extLst>
          </p:cNvPr>
          <p:cNvGrpSpPr>
            <a:grpSpLocks/>
          </p:cNvGrpSpPr>
          <p:nvPr/>
        </p:nvGrpSpPr>
        <p:grpSpPr bwMode="auto">
          <a:xfrm>
            <a:off x="6634163" y="2301875"/>
            <a:ext cx="746125" cy="4006850"/>
            <a:chOff x="4195" y="1564"/>
            <a:chExt cx="470" cy="2524"/>
          </a:xfrm>
        </p:grpSpPr>
        <p:sp>
          <p:nvSpPr>
            <p:cNvPr id="34826" name="Line 71">
              <a:extLst>
                <a:ext uri="{FF2B5EF4-FFF2-40B4-BE49-F238E27FC236}">
                  <a16:creationId xmlns:a16="http://schemas.microsoft.com/office/drawing/2014/main" id="{5AE85DF0-D6C4-44D7-9B23-84DB02618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" y="183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Text Box 75">
              <a:extLst>
                <a:ext uri="{FF2B5EF4-FFF2-40B4-BE49-F238E27FC236}">
                  <a16:creationId xmlns:a16="http://schemas.microsoft.com/office/drawing/2014/main" id="{38A14CA8-9F80-4B15-A963-080129DE1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56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828" name="Text Box 79">
              <a:extLst>
                <a:ext uri="{FF2B5EF4-FFF2-40B4-BE49-F238E27FC236}">
                  <a16:creationId xmlns:a16="http://schemas.microsoft.com/office/drawing/2014/main" id="{6D606674-E2F8-4DB9-8679-5DB713412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" y="216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4829" name="Oval 85">
              <a:extLst>
                <a:ext uri="{FF2B5EF4-FFF2-40B4-BE49-F238E27FC236}">
                  <a16:creationId xmlns:a16="http://schemas.microsoft.com/office/drawing/2014/main" id="{2E2D4C0B-9F7B-4B65-9154-ABEB0A3F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788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0" name="Oval 89">
              <a:extLst>
                <a:ext uri="{FF2B5EF4-FFF2-40B4-BE49-F238E27FC236}">
                  <a16:creationId xmlns:a16="http://schemas.microsoft.com/office/drawing/2014/main" id="{B4618739-0635-482A-99B5-F16DB208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308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1" name="Oval 93">
              <a:extLst>
                <a:ext uri="{FF2B5EF4-FFF2-40B4-BE49-F238E27FC236}">
                  <a16:creationId xmlns:a16="http://schemas.microsoft.com/office/drawing/2014/main" id="{13FB73B9-1103-454B-9541-24A36681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2802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2" name="Line 97">
              <a:extLst>
                <a:ext uri="{FF2B5EF4-FFF2-40B4-BE49-F238E27FC236}">
                  <a16:creationId xmlns:a16="http://schemas.microsoft.com/office/drawing/2014/main" id="{A6D1224A-E6DF-419D-8B5A-11135206F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" y="233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Text Box 98">
              <a:extLst>
                <a:ext uri="{FF2B5EF4-FFF2-40B4-BE49-F238E27FC236}">
                  <a16:creationId xmlns:a16="http://schemas.microsoft.com/office/drawing/2014/main" id="{60E5A3A1-80FA-445B-B474-D8447A1D1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75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4834" name="Line 125">
              <a:extLst>
                <a:ext uri="{FF2B5EF4-FFF2-40B4-BE49-F238E27FC236}">
                  <a16:creationId xmlns:a16="http://schemas.microsoft.com/office/drawing/2014/main" id="{CD52ED4D-310F-4F5C-B989-93E560F6F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288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26">
              <a:extLst>
                <a:ext uri="{FF2B5EF4-FFF2-40B4-BE49-F238E27FC236}">
                  <a16:creationId xmlns:a16="http://schemas.microsoft.com/office/drawing/2014/main" id="{079F7549-A732-4A12-A732-AD5EEBAE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339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6" name="Line 127">
              <a:extLst>
                <a:ext uri="{FF2B5EF4-FFF2-40B4-BE49-F238E27FC236}">
                  <a16:creationId xmlns:a16="http://schemas.microsoft.com/office/drawing/2014/main" id="{773878DC-C99A-4F23-AB5D-C25A66D13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343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Oval 128">
              <a:extLst>
                <a:ext uri="{FF2B5EF4-FFF2-40B4-BE49-F238E27FC236}">
                  <a16:creationId xmlns:a16="http://schemas.microsoft.com/office/drawing/2014/main" id="{3FEC696E-F870-47C8-868C-CAFD61ECB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388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8" name="Text Box 129">
              <a:extLst>
                <a:ext uri="{FF2B5EF4-FFF2-40B4-BE49-F238E27FC236}">
                  <a16:creationId xmlns:a16="http://schemas.microsoft.com/office/drawing/2014/main" id="{3D003791-FCCF-43C7-880E-C711AC6CF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27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4839" name="Text Box 130">
              <a:extLst>
                <a:ext uri="{FF2B5EF4-FFF2-40B4-BE49-F238E27FC236}">
                  <a16:creationId xmlns:a16="http://schemas.microsoft.com/office/drawing/2014/main" id="{35B00818-B7A2-456F-8DF4-D0C8D97DF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83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34825" name="Text Box 36">
            <a:extLst>
              <a:ext uri="{FF2B5EF4-FFF2-40B4-BE49-F238E27FC236}">
                <a16:creationId xmlns:a16="http://schemas.microsoft.com/office/drawing/2014/main" id="{B45601C8-A375-4F60-BE18-86F26EF8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4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4C3A738E-1BFA-444B-A7D6-EC30D9D3FA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A7CC68B-757D-4A6D-A692-62B6FC625D4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4037B222-86C5-4AD2-A247-C3AF085E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6966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June 1st)</a:t>
            </a:r>
          </a:p>
          <a:p>
            <a:pPr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  <a:endParaRPr kumimoji="1" lang="en-US" altLang="zh-CN" dirty="0">
              <a:solidFill>
                <a:srgbClr val="CC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11.4 </a:t>
            </a:r>
            <a:r>
              <a:rPr kumimoji="1" lang="en-US" altLang="zh-CN" dirty="0">
                <a:latin typeface="Times New Roman" panose="02020603050405020304" pitchFamily="18" charset="0"/>
              </a:rPr>
              <a:t>4,  14,  16(14),  29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77171A11-5B55-4D3D-8501-AAD40A21B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F6D1BF3-1743-4D62-B479-6F71CDDF3A0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7234" name="Text Box 2">
            <a:extLst>
              <a:ext uri="{FF2B5EF4-FFF2-40B4-BE49-F238E27FC236}">
                <a16:creationId xmlns:a16="http://schemas.microsoft.com/office/drawing/2014/main" id="{15D6CEAA-A74E-462C-83E4-3976BEA3F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39775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11    Trees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2527235" name="Text Box 3">
            <a:extLst>
              <a:ext uri="{FF2B5EF4-FFF2-40B4-BE49-F238E27FC236}">
                <a16:creationId xmlns:a16="http://schemas.microsoft.com/office/drawing/2014/main" id="{A2B60241-BE91-48E2-8C92-A27AA71D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35125"/>
            <a:ext cx="768508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11.1 Introduction to Trees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11.2 Applications of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11.3 Tree Traversal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11.4 Spanning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11.5 Minimum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2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2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7235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65004D6F-FF89-451C-A4F7-6E62590719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6A3D51-167D-4DC8-989E-A847D019513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0610" name="Text Box 2">
            <a:extLst>
              <a:ext uri="{FF2B5EF4-FFF2-40B4-BE49-F238E27FC236}">
                <a16:creationId xmlns:a16="http://schemas.microsoft.com/office/drawing/2014/main" id="{A1C7BFDD-1241-4891-98AB-AE1103658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620713"/>
            <a:ext cx="3125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weighted graph showing monthly lease costs for lines in a computer network.</a:t>
            </a:r>
          </a:p>
        </p:txBody>
      </p:sp>
      <p:sp>
        <p:nvSpPr>
          <p:cNvPr id="2500611" name="Text Box 3">
            <a:extLst>
              <a:ext uri="{FF2B5EF4-FFF2-40B4-BE49-F238E27FC236}">
                <a16:creationId xmlns:a16="http://schemas.microsoft.com/office/drawing/2014/main" id="{A5E911AC-1678-4B6E-9138-D8A8D0C2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5400"/>
            <a:ext cx="79200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Which links should be made to ensure that there is a path between any two computer centers so that the total cost of the network is minimized?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can solve this problem by finding a spanning tree so that the sum of the weights of the edges of the tree is minimized. Such a spanning tree is called a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 spanning tree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D0D727B-6A24-41FA-86FE-3C4E64ADCE7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4813"/>
            <a:ext cx="4165600" cy="2347912"/>
            <a:chOff x="624" y="482"/>
            <a:chExt cx="2624" cy="1479"/>
          </a:xfrm>
        </p:grpSpPr>
        <p:sp>
          <p:nvSpPr>
            <p:cNvPr id="40967" name="Oval 5">
              <a:extLst>
                <a:ext uri="{FF2B5EF4-FFF2-40B4-BE49-F238E27FC236}">
                  <a16:creationId xmlns:a16="http://schemas.microsoft.com/office/drawing/2014/main" id="{B5E6FFC6-B15E-4DD1-BAC2-AC70B703F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100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68" name="Oval 6">
              <a:extLst>
                <a:ext uri="{FF2B5EF4-FFF2-40B4-BE49-F238E27FC236}">
                  <a16:creationId xmlns:a16="http://schemas.microsoft.com/office/drawing/2014/main" id="{4C765484-CF27-408F-B332-66A59FD0E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100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69" name="Oval 7">
              <a:extLst>
                <a:ext uri="{FF2B5EF4-FFF2-40B4-BE49-F238E27FC236}">
                  <a16:creationId xmlns:a16="http://schemas.microsoft.com/office/drawing/2014/main" id="{1BC35C99-5A46-44A5-8FE1-35E951E7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0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0" name="Oval 8">
              <a:extLst>
                <a:ext uri="{FF2B5EF4-FFF2-40B4-BE49-F238E27FC236}">
                  <a16:creationId xmlns:a16="http://schemas.microsoft.com/office/drawing/2014/main" id="{FD84D306-466D-4B34-8AEC-AB4E7199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62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1" name="Oval 9">
              <a:extLst>
                <a:ext uri="{FF2B5EF4-FFF2-40B4-BE49-F238E27FC236}">
                  <a16:creationId xmlns:a16="http://schemas.microsoft.com/office/drawing/2014/main" id="{A59B7A7C-43B8-4ED3-A0A5-3D2C75317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38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2" name="Line 10">
              <a:extLst>
                <a:ext uri="{FF2B5EF4-FFF2-40B4-BE49-F238E27FC236}">
                  <a16:creationId xmlns:a16="http://schemas.microsoft.com/office/drawing/2014/main" id="{5AA0653A-23DC-4184-9834-2E5F1FE12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049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11">
              <a:extLst>
                <a:ext uri="{FF2B5EF4-FFF2-40B4-BE49-F238E27FC236}">
                  <a16:creationId xmlns:a16="http://schemas.microsoft.com/office/drawing/2014/main" id="{E82749A1-6921-4546-A00A-CC6A0FEC1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049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12">
              <a:extLst>
                <a:ext uri="{FF2B5EF4-FFF2-40B4-BE49-F238E27FC236}">
                  <a16:creationId xmlns:a16="http://schemas.microsoft.com/office/drawing/2014/main" id="{BA01E184-C07D-4E7E-8D74-9E8DC0950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097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13">
              <a:extLst>
                <a:ext uri="{FF2B5EF4-FFF2-40B4-BE49-F238E27FC236}">
                  <a16:creationId xmlns:a16="http://schemas.microsoft.com/office/drawing/2014/main" id="{398D436C-9167-4A5E-8AD5-90B0B2D70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481"/>
              <a:ext cx="105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14">
              <a:extLst>
                <a:ext uri="{FF2B5EF4-FFF2-40B4-BE49-F238E27FC236}">
                  <a16:creationId xmlns:a16="http://schemas.microsoft.com/office/drawing/2014/main" id="{D6485D85-056D-472E-9CCA-145055A6D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2" y="1097"/>
              <a:ext cx="28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Line 15">
              <a:extLst>
                <a:ext uri="{FF2B5EF4-FFF2-40B4-BE49-F238E27FC236}">
                  <a16:creationId xmlns:a16="http://schemas.microsoft.com/office/drawing/2014/main" id="{C4BB61E9-9217-452A-A36D-E81B0A965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97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16">
              <a:extLst>
                <a:ext uri="{FF2B5EF4-FFF2-40B4-BE49-F238E27FC236}">
                  <a16:creationId xmlns:a16="http://schemas.microsoft.com/office/drawing/2014/main" id="{5818B51B-234C-42BA-8D6D-126F4B4BE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2" y="1049"/>
              <a:ext cx="76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7">
              <a:extLst>
                <a:ext uri="{FF2B5EF4-FFF2-40B4-BE49-F238E27FC236}">
                  <a16:creationId xmlns:a16="http://schemas.microsoft.com/office/drawing/2014/main" id="{491CDA85-F461-4676-AAAD-44E7EC8C0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713"/>
              <a:ext cx="2016" cy="288"/>
            </a:xfrm>
            <a:custGeom>
              <a:avLst/>
              <a:gdLst>
                <a:gd name="T0" fmla="*/ 0 w 2016"/>
                <a:gd name="T1" fmla="*/ 288 h 288"/>
                <a:gd name="T2" fmla="*/ 720 w 2016"/>
                <a:gd name="T3" fmla="*/ 0 h 288"/>
                <a:gd name="T4" fmla="*/ 2016 w 2016"/>
                <a:gd name="T5" fmla="*/ 288 h 288"/>
                <a:gd name="T6" fmla="*/ 0 60000 65536"/>
                <a:gd name="T7" fmla="*/ 0 60000 65536"/>
                <a:gd name="T8" fmla="*/ 0 60000 65536"/>
                <a:gd name="T9" fmla="*/ 0 w 2016"/>
                <a:gd name="T10" fmla="*/ 0 h 288"/>
                <a:gd name="T11" fmla="*/ 2016 w 20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88">
                  <a:moveTo>
                    <a:pt x="0" y="288"/>
                  </a:moveTo>
                  <a:cubicBezTo>
                    <a:pt x="192" y="144"/>
                    <a:pt x="384" y="0"/>
                    <a:pt x="720" y="0"/>
                  </a:cubicBezTo>
                  <a:cubicBezTo>
                    <a:pt x="1056" y="0"/>
                    <a:pt x="1536" y="144"/>
                    <a:pt x="2016" y="28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Freeform 18">
              <a:extLst>
                <a:ext uri="{FF2B5EF4-FFF2-40B4-BE49-F238E27FC236}">
                  <a16:creationId xmlns:a16="http://schemas.microsoft.com/office/drawing/2014/main" id="{B141CE10-A05E-43B8-A927-28F4A1D1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097"/>
              <a:ext cx="1760" cy="624"/>
            </a:xfrm>
            <a:custGeom>
              <a:avLst/>
              <a:gdLst>
                <a:gd name="T0" fmla="*/ 128 w 1760"/>
                <a:gd name="T1" fmla="*/ 0 h 624"/>
                <a:gd name="T2" fmla="*/ 272 w 1760"/>
                <a:gd name="T3" fmla="*/ 480 h 624"/>
                <a:gd name="T4" fmla="*/ 1760 w 1760"/>
                <a:gd name="T5" fmla="*/ 624 h 624"/>
                <a:gd name="T6" fmla="*/ 0 60000 65536"/>
                <a:gd name="T7" fmla="*/ 0 60000 65536"/>
                <a:gd name="T8" fmla="*/ 0 60000 65536"/>
                <a:gd name="T9" fmla="*/ 0 w 1760"/>
                <a:gd name="T10" fmla="*/ 0 h 624"/>
                <a:gd name="T11" fmla="*/ 1760 w 176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0" h="624">
                  <a:moveTo>
                    <a:pt x="128" y="0"/>
                  </a:moveTo>
                  <a:cubicBezTo>
                    <a:pt x="64" y="188"/>
                    <a:pt x="0" y="376"/>
                    <a:pt x="272" y="480"/>
                  </a:cubicBezTo>
                  <a:cubicBezTo>
                    <a:pt x="544" y="584"/>
                    <a:pt x="1152" y="604"/>
                    <a:pt x="1760" y="62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19">
              <a:extLst>
                <a:ext uri="{FF2B5EF4-FFF2-40B4-BE49-F238E27FC236}">
                  <a16:creationId xmlns:a16="http://schemas.microsoft.com/office/drawing/2014/main" id="{D8E90916-A85C-460F-8F59-2C093555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1097"/>
              <a:ext cx="1440" cy="344"/>
            </a:xfrm>
            <a:custGeom>
              <a:avLst/>
              <a:gdLst>
                <a:gd name="T0" fmla="*/ 0 w 1440"/>
                <a:gd name="T1" fmla="*/ 336 h 344"/>
                <a:gd name="T2" fmla="*/ 816 w 1440"/>
                <a:gd name="T3" fmla="*/ 288 h 344"/>
                <a:gd name="T4" fmla="*/ 1440 w 1440"/>
                <a:gd name="T5" fmla="*/ 0 h 344"/>
                <a:gd name="T6" fmla="*/ 0 60000 65536"/>
                <a:gd name="T7" fmla="*/ 0 60000 65536"/>
                <a:gd name="T8" fmla="*/ 0 60000 65536"/>
                <a:gd name="T9" fmla="*/ 0 w 1440"/>
                <a:gd name="T10" fmla="*/ 0 h 344"/>
                <a:gd name="T11" fmla="*/ 1440 w 1440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44">
                  <a:moveTo>
                    <a:pt x="0" y="336"/>
                  </a:moveTo>
                  <a:cubicBezTo>
                    <a:pt x="288" y="340"/>
                    <a:pt x="576" y="344"/>
                    <a:pt x="816" y="288"/>
                  </a:cubicBezTo>
                  <a:cubicBezTo>
                    <a:pt x="1056" y="232"/>
                    <a:pt x="1248" y="116"/>
                    <a:pt x="144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Text Box 20">
              <a:extLst>
                <a:ext uri="{FF2B5EF4-FFF2-40B4-BE49-F238E27FC236}">
                  <a16:creationId xmlns:a16="http://schemas.microsoft.com/office/drawing/2014/main" id="{2C1E09CC-DEB5-46A0-A1E8-73C2ED838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48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40983" name="Text Box 21">
              <a:extLst>
                <a:ext uri="{FF2B5EF4-FFF2-40B4-BE49-F238E27FC236}">
                  <a16:creationId xmlns:a16="http://schemas.microsoft.com/office/drawing/2014/main" id="{3E3A5B61-52BB-4E5A-9C2E-EC4CC04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81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1200</a:t>
              </a:r>
            </a:p>
          </p:txBody>
        </p:sp>
        <p:sp>
          <p:nvSpPr>
            <p:cNvPr id="40984" name="Text Box 22">
              <a:extLst>
                <a:ext uri="{FF2B5EF4-FFF2-40B4-BE49-F238E27FC236}">
                  <a16:creationId xmlns:a16="http://schemas.microsoft.com/office/drawing/2014/main" id="{19319D1E-7686-4783-AAB6-44EA66918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0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40985" name="Text Box 23">
              <a:extLst>
                <a:ext uri="{FF2B5EF4-FFF2-40B4-BE49-F238E27FC236}">
                  <a16:creationId xmlns:a16="http://schemas.microsoft.com/office/drawing/2014/main" id="{0B0C2843-DC0B-4FF5-A945-81F4B9488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125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900</a:t>
              </a:r>
            </a:p>
          </p:txBody>
        </p:sp>
        <p:sp>
          <p:nvSpPr>
            <p:cNvPr id="40986" name="Text Box 24">
              <a:extLst>
                <a:ext uri="{FF2B5EF4-FFF2-40B4-BE49-F238E27FC236}">
                  <a16:creationId xmlns:a16="http://schemas.microsoft.com/office/drawing/2014/main" id="{44EAA2A3-B0E2-45A1-9AA1-CE0A3053D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105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1300</a:t>
              </a:r>
            </a:p>
          </p:txBody>
        </p:sp>
        <p:sp>
          <p:nvSpPr>
            <p:cNvPr id="40987" name="Text Box 25">
              <a:extLst>
                <a:ext uri="{FF2B5EF4-FFF2-40B4-BE49-F238E27FC236}">
                  <a16:creationId xmlns:a16="http://schemas.microsoft.com/office/drawing/2014/main" id="{13331534-0A98-4E59-9BB0-C50C39FD7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120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1600</a:t>
              </a:r>
            </a:p>
          </p:txBody>
        </p:sp>
        <p:sp>
          <p:nvSpPr>
            <p:cNvPr id="40988" name="Text Box 26">
              <a:extLst>
                <a:ext uri="{FF2B5EF4-FFF2-40B4-BE49-F238E27FC236}">
                  <a16:creationId xmlns:a16="http://schemas.microsoft.com/office/drawing/2014/main" id="{5FA11BC2-A6EB-46D6-9EA7-65720BAD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139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1400</a:t>
              </a:r>
            </a:p>
          </p:txBody>
        </p:sp>
        <p:sp>
          <p:nvSpPr>
            <p:cNvPr id="40989" name="Text Box 27">
              <a:extLst>
                <a:ext uri="{FF2B5EF4-FFF2-40B4-BE49-F238E27FC236}">
                  <a16:creationId xmlns:a16="http://schemas.microsoft.com/office/drawing/2014/main" id="{034FA321-6E23-4DB6-A3C8-3AD25A419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29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700</a:t>
              </a:r>
            </a:p>
          </p:txBody>
        </p:sp>
        <p:sp>
          <p:nvSpPr>
            <p:cNvPr id="40990" name="Text Box 28">
              <a:extLst>
                <a:ext uri="{FF2B5EF4-FFF2-40B4-BE49-F238E27FC236}">
                  <a16:creationId xmlns:a16="http://schemas.microsoft.com/office/drawing/2014/main" id="{A47ED043-A208-44B7-802F-484D09C52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133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800</a:t>
              </a:r>
            </a:p>
          </p:txBody>
        </p:sp>
        <p:sp>
          <p:nvSpPr>
            <p:cNvPr id="40991" name="Text Box 29">
              <a:extLst>
                <a:ext uri="{FF2B5EF4-FFF2-40B4-BE49-F238E27FC236}">
                  <a16:creationId xmlns:a16="http://schemas.microsoft.com/office/drawing/2014/main" id="{598C747E-7623-4E5F-8530-9DCEAD1AC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63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2200</a:t>
              </a:r>
            </a:p>
          </p:txBody>
        </p:sp>
        <p:sp>
          <p:nvSpPr>
            <p:cNvPr id="40992" name="Text Box 30">
              <a:extLst>
                <a:ext uri="{FF2B5EF4-FFF2-40B4-BE49-F238E27FC236}">
                  <a16:creationId xmlns:a16="http://schemas.microsoft.com/office/drawing/2014/main" id="{D8252A52-BE49-4F56-B81A-79A230752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91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0993" name="Text Box 31">
              <a:extLst>
                <a:ext uri="{FF2B5EF4-FFF2-40B4-BE49-F238E27FC236}">
                  <a16:creationId xmlns:a16="http://schemas.microsoft.com/office/drawing/2014/main" id="{66D9BE41-AECD-44EC-9C3A-8E0C71C28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9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0994" name="Text Box 32">
              <a:extLst>
                <a:ext uri="{FF2B5EF4-FFF2-40B4-BE49-F238E27FC236}">
                  <a16:creationId xmlns:a16="http://schemas.microsoft.com/office/drawing/2014/main" id="{A9813648-1300-4242-B007-7D1DD6657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75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0995" name="Text Box 33">
              <a:extLst>
                <a:ext uri="{FF2B5EF4-FFF2-40B4-BE49-F238E27FC236}">
                  <a16:creationId xmlns:a16="http://schemas.microsoft.com/office/drawing/2014/main" id="{679A4A2A-BF19-4F97-9A56-7D9E49A71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7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0996" name="Text Box 34">
              <a:extLst>
                <a:ext uri="{FF2B5EF4-FFF2-40B4-BE49-F238E27FC236}">
                  <a16:creationId xmlns:a16="http://schemas.microsoft.com/office/drawing/2014/main" id="{D3A835CF-FD7A-4CD2-B69B-29054F95A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71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2500643" name="Text Box 35">
            <a:extLst>
              <a:ext uri="{FF2B5EF4-FFF2-40B4-BE49-F238E27FC236}">
                <a16:creationId xmlns:a16="http://schemas.microsoft.com/office/drawing/2014/main" id="{F681BDCF-2449-402B-A9E8-C2C16B17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0610" grpId="0"/>
      <p:bldP spid="25006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607C5051-24E5-49D6-859B-53B479D6A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89A2F3A-9BC0-433E-AD77-CB3C7225D72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648A55C-0912-4538-8F1D-EFF6159AA2AB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7064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The definition of spanning tree</a:t>
            </a:r>
          </a:p>
        </p:txBody>
      </p:sp>
      <p:sp>
        <p:nvSpPr>
          <p:cNvPr id="2467843" name="Rectangle 3">
            <a:extLst>
              <a:ext uri="{FF2B5EF4-FFF2-40B4-BE49-F238E27FC236}">
                <a16:creationId xmlns:a16="http://schemas.microsoft.com/office/drawing/2014/main" id="{F27C7414-E87E-4124-A31B-39F1FEE1BA6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341438"/>
            <a:ext cx="8362950" cy="187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【Definition 1】</a:t>
            </a:r>
            <a:r>
              <a:rPr lang="en-US" altLang="zh-CN" sz="2400" b="1">
                <a:solidFill>
                  <a:srgbClr val="CC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be a simple graph. A spanning tree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a subgraph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that is 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tree containing every vertex of </a:t>
            </a:r>
            <a:r>
              <a:rPr lang="en-US" altLang="zh-CN" sz="2400" b="1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For example,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0BE52F1-4B93-4B96-95AE-E32669531A7F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933825"/>
            <a:ext cx="1981200" cy="1066800"/>
            <a:chOff x="3334" y="2478"/>
            <a:chExt cx="1248" cy="672"/>
          </a:xfrm>
        </p:grpSpPr>
        <p:sp>
          <p:nvSpPr>
            <p:cNvPr id="6168" name="Oval 5">
              <a:extLst>
                <a:ext uri="{FF2B5EF4-FFF2-40B4-BE49-F238E27FC236}">
                  <a16:creationId xmlns:a16="http://schemas.microsoft.com/office/drawing/2014/main" id="{FA1DD9D6-73A1-4BFA-8FD7-A1704E85B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4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69" name="Oval 6">
              <a:extLst>
                <a:ext uri="{FF2B5EF4-FFF2-40B4-BE49-F238E27FC236}">
                  <a16:creationId xmlns:a16="http://schemas.microsoft.com/office/drawing/2014/main" id="{B27A046F-A7D0-4A7F-9F2C-4C55D85D3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4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70" name="Oval 7">
              <a:extLst>
                <a:ext uri="{FF2B5EF4-FFF2-40B4-BE49-F238E27FC236}">
                  <a16:creationId xmlns:a16="http://schemas.microsoft.com/office/drawing/2014/main" id="{5B064CA0-C836-437E-BE32-5021CB1C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4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71" name="Oval 8">
              <a:extLst>
                <a:ext uri="{FF2B5EF4-FFF2-40B4-BE49-F238E27FC236}">
                  <a16:creationId xmlns:a16="http://schemas.microsoft.com/office/drawing/2014/main" id="{BFC63610-17B1-4794-80C8-F4482CF1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4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72" name="Line 9">
              <a:extLst>
                <a:ext uri="{FF2B5EF4-FFF2-40B4-BE49-F238E27FC236}">
                  <a16:creationId xmlns:a16="http://schemas.microsoft.com/office/drawing/2014/main" id="{9E8A2AD1-7717-43F0-B9AD-666C8083A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" y="2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10">
              <a:extLst>
                <a:ext uri="{FF2B5EF4-FFF2-40B4-BE49-F238E27FC236}">
                  <a16:creationId xmlns:a16="http://schemas.microsoft.com/office/drawing/2014/main" id="{6DCFE5C7-5894-4206-ADFC-79338ED2E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2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11">
              <a:extLst>
                <a:ext uri="{FF2B5EF4-FFF2-40B4-BE49-F238E27FC236}">
                  <a16:creationId xmlns:a16="http://schemas.microsoft.com/office/drawing/2014/main" id="{3E766313-EC63-4563-A9F7-E6E01C106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4" y="295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12">
              <a:extLst>
                <a:ext uri="{FF2B5EF4-FFF2-40B4-BE49-F238E27FC236}">
                  <a16:creationId xmlns:a16="http://schemas.microsoft.com/office/drawing/2014/main" id="{7434D778-BAA3-4DB9-B2A7-822143329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57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13">
              <a:extLst>
                <a:ext uri="{FF2B5EF4-FFF2-40B4-BE49-F238E27FC236}">
                  <a16:creationId xmlns:a16="http://schemas.microsoft.com/office/drawing/2014/main" id="{95529D27-B602-4960-B80F-19037490C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3" y="2556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Freeform 14">
              <a:extLst>
                <a:ext uri="{FF2B5EF4-FFF2-40B4-BE49-F238E27FC236}">
                  <a16:creationId xmlns:a16="http://schemas.microsoft.com/office/drawing/2014/main" id="{77AF695B-4A3E-4C06-844F-BAC48350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958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Oval 15">
              <a:extLst>
                <a:ext uri="{FF2B5EF4-FFF2-40B4-BE49-F238E27FC236}">
                  <a16:creationId xmlns:a16="http://schemas.microsoft.com/office/drawing/2014/main" id="{311CCAAF-2FF9-48FB-A3DA-90B8FCF8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91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79" name="Oval 16">
              <a:extLst>
                <a:ext uri="{FF2B5EF4-FFF2-40B4-BE49-F238E27FC236}">
                  <a16:creationId xmlns:a16="http://schemas.microsoft.com/office/drawing/2014/main" id="{B03DD429-0294-4AAF-A4F7-F3664C889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91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80" name="Oval 17">
              <a:extLst>
                <a:ext uri="{FF2B5EF4-FFF2-40B4-BE49-F238E27FC236}">
                  <a16:creationId xmlns:a16="http://schemas.microsoft.com/office/drawing/2014/main" id="{86C66FB4-753A-4DB9-A985-E374CA0ED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291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038A6E55-975F-4CE5-A54E-FCB092875829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860800"/>
            <a:ext cx="1981200" cy="1066800"/>
            <a:chOff x="1020" y="2432"/>
            <a:chExt cx="1248" cy="672"/>
          </a:xfrm>
        </p:grpSpPr>
        <p:sp>
          <p:nvSpPr>
            <p:cNvPr id="6152" name="Oval 19">
              <a:extLst>
                <a:ext uri="{FF2B5EF4-FFF2-40B4-BE49-F238E27FC236}">
                  <a16:creationId xmlns:a16="http://schemas.microsoft.com/office/drawing/2014/main" id="{F033D501-0AB0-4145-8D0D-B20707944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4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53" name="Oval 20">
              <a:extLst>
                <a:ext uri="{FF2B5EF4-FFF2-40B4-BE49-F238E27FC236}">
                  <a16:creationId xmlns:a16="http://schemas.microsoft.com/office/drawing/2014/main" id="{7DE885F9-DA32-4A5C-A75B-DC00D38C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4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54" name="Oval 21">
              <a:extLst>
                <a:ext uri="{FF2B5EF4-FFF2-40B4-BE49-F238E27FC236}">
                  <a16:creationId xmlns:a16="http://schemas.microsoft.com/office/drawing/2014/main" id="{DB1967F4-33CE-4671-8989-06BECAAD2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24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55" name="Oval 22">
              <a:extLst>
                <a:ext uri="{FF2B5EF4-FFF2-40B4-BE49-F238E27FC236}">
                  <a16:creationId xmlns:a16="http://schemas.microsoft.com/office/drawing/2014/main" id="{36C1126A-97F4-4C3C-88C5-9B16516B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24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56" name="Line 23">
              <a:extLst>
                <a:ext uri="{FF2B5EF4-FFF2-40B4-BE49-F238E27FC236}">
                  <a16:creationId xmlns:a16="http://schemas.microsoft.com/office/drawing/2014/main" id="{22598570-3C76-4F8C-AD9D-A62954E22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24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24">
              <a:extLst>
                <a:ext uri="{FF2B5EF4-FFF2-40B4-BE49-F238E27FC236}">
                  <a16:creationId xmlns:a16="http://schemas.microsoft.com/office/drawing/2014/main" id="{3E2E2A86-03EB-4945-8C78-0456B9319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4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25">
              <a:extLst>
                <a:ext uri="{FF2B5EF4-FFF2-40B4-BE49-F238E27FC236}">
                  <a16:creationId xmlns:a16="http://schemas.microsoft.com/office/drawing/2014/main" id="{6AA56E4F-710F-4558-B693-22661A8C4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25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26">
              <a:extLst>
                <a:ext uri="{FF2B5EF4-FFF2-40B4-BE49-F238E27FC236}">
                  <a16:creationId xmlns:a16="http://schemas.microsoft.com/office/drawing/2014/main" id="{EA22ECEC-244D-4B90-AA2C-F1752974A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291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27">
              <a:extLst>
                <a:ext uri="{FF2B5EF4-FFF2-40B4-BE49-F238E27FC236}">
                  <a16:creationId xmlns:a16="http://schemas.microsoft.com/office/drawing/2014/main" id="{F2B1D2C8-7309-479D-A124-906B1BCF3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91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28">
              <a:extLst>
                <a:ext uri="{FF2B5EF4-FFF2-40B4-BE49-F238E27FC236}">
                  <a16:creationId xmlns:a16="http://schemas.microsoft.com/office/drawing/2014/main" id="{95104409-3A4A-4620-8485-16BA761BC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5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29">
              <a:extLst>
                <a:ext uri="{FF2B5EF4-FFF2-40B4-BE49-F238E27FC236}">
                  <a16:creationId xmlns:a16="http://schemas.microsoft.com/office/drawing/2014/main" id="{1C9BC8D8-922B-4606-B246-E464D8658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" y="2510"/>
              <a:ext cx="359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30">
              <a:extLst>
                <a:ext uri="{FF2B5EF4-FFF2-40B4-BE49-F238E27FC236}">
                  <a16:creationId xmlns:a16="http://schemas.microsoft.com/office/drawing/2014/main" id="{D6CE00B9-2FDB-47D1-84B5-BAEE19C4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5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Freeform 31">
              <a:extLst>
                <a:ext uri="{FF2B5EF4-FFF2-40B4-BE49-F238E27FC236}">
                  <a16:creationId xmlns:a16="http://schemas.microsoft.com/office/drawing/2014/main" id="{181FA094-C606-4C0D-A887-C9D94C970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2912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Oval 32">
              <a:extLst>
                <a:ext uri="{FF2B5EF4-FFF2-40B4-BE49-F238E27FC236}">
                  <a16:creationId xmlns:a16="http://schemas.microsoft.com/office/drawing/2014/main" id="{F2C063AD-6CE0-48D2-A4B4-18EB31DE0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66" name="Oval 33">
              <a:extLst>
                <a:ext uri="{FF2B5EF4-FFF2-40B4-BE49-F238E27FC236}">
                  <a16:creationId xmlns:a16="http://schemas.microsoft.com/office/drawing/2014/main" id="{1C5BB463-3355-40F9-8792-81F8228BD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2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67" name="Oval 34">
              <a:extLst>
                <a:ext uri="{FF2B5EF4-FFF2-40B4-BE49-F238E27FC236}">
                  <a16:creationId xmlns:a16="http://schemas.microsoft.com/office/drawing/2014/main" id="{7101FB3F-0743-4D89-813A-84C351D33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6151" name="Text Box 36">
            <a:extLst>
              <a:ext uri="{FF2B5EF4-FFF2-40B4-BE49-F238E27FC236}">
                <a16:creationId xmlns:a16="http://schemas.microsoft.com/office/drawing/2014/main" id="{C4BFB608-2FD6-48F2-82B7-CDC2656EF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4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B7BCAFEA-2C6E-46C2-98FD-6A0FDC48D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3EC2D3-E0C8-4C14-9406-81AD158005D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A82039C-3879-4792-BAC9-38F77409BB69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0" y="635000"/>
            <a:ext cx="8964613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the Concept of Minimum Spanning Trees</a:t>
            </a:r>
          </a:p>
        </p:txBody>
      </p:sp>
      <p:sp>
        <p:nvSpPr>
          <p:cNvPr id="2502659" name="Rectangle 3">
            <a:extLst>
              <a:ext uri="{FF2B5EF4-FFF2-40B4-BE49-F238E27FC236}">
                <a16:creationId xmlns:a16="http://schemas.microsoft.com/office/drawing/2014/main" id="{88CE6445-2CB6-45B3-83D7-DF4971C71A4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484313"/>
            <a:ext cx="8229600" cy="252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【Definition 1】</a:t>
            </a:r>
            <a:r>
              <a:rPr lang="en-US" altLang="zh-CN" sz="2400" b="1">
                <a:solidFill>
                  <a:srgbClr val="CC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 spanning tree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 a connected weighted graph is a spanning tree that has the smallest possible sum of weights of its edges.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1162C366-2061-41CF-9F6B-C22BCE38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26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8B472045-FA23-420E-B92E-2546D43EB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1B055F8-3C9A-4B2C-BDC2-6DE843AA315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702D65B-508F-4820-92A6-C90D15CEFD7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0" y="635000"/>
            <a:ext cx="8964613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Algorithms for minimum spanning trees</a:t>
            </a:r>
          </a:p>
        </p:txBody>
      </p:sp>
      <p:sp>
        <p:nvSpPr>
          <p:cNvPr id="2504707" name="Rectangle 3">
            <a:extLst>
              <a:ext uri="{FF2B5EF4-FFF2-40B4-BE49-F238E27FC236}">
                <a16:creationId xmlns:a16="http://schemas.microsoft.com/office/drawing/2014/main" id="{7CFBC36F-94E5-4347-9D6A-BA0002DD1C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484313"/>
            <a:ext cx="8229600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Two algorithms for constructing minimum spanning trees.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Prim’s algorithm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Kruskal’s algorithm 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Both proceed by successively adding edges of smallest weight from those edges with a specified property that have not already been used.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These two algorithms are examples of </a:t>
            </a:r>
            <a:r>
              <a:rPr lang="en-US" altLang="zh-CN" sz="2400" b="1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greedy algorithms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8BFF93BD-3BD5-4BED-A7DC-409FF1100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50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50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7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8C6F35E6-01BF-410F-8734-BF4641120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05E95A-3675-4F16-9287-F00A1D9FF32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813D1F4-5E8D-4B4D-AADD-679B9A3EAA7A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635000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Prim’s algorithm</a:t>
            </a:r>
          </a:p>
        </p:txBody>
      </p:sp>
      <p:sp>
        <p:nvSpPr>
          <p:cNvPr id="2506755" name="Rectangle 3">
            <a:extLst>
              <a:ext uri="{FF2B5EF4-FFF2-40B4-BE49-F238E27FC236}">
                <a16:creationId xmlns:a16="http://schemas.microsoft.com/office/drawing/2014/main" id="{0F390300-8E80-42A0-9E02-D007067E5F0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68313" y="1423988"/>
            <a:ext cx="8229600" cy="4525962"/>
          </a:xfr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Prim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weighted connected undirected graph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vertices)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a minimum-weight edge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1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an edge of minimum weight incident to a vertex in 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and not forming a simple circuit in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if added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added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a minimum spanning tree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827AF2C4-4077-425D-B334-E9670AAD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67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0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0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0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0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0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0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0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675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BEC7C52D-F9C3-4ADC-B860-3FB1A566E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4748CAA-EB2D-4456-9D62-06E5C520637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8802" name="Text Box 2">
            <a:extLst>
              <a:ext uri="{FF2B5EF4-FFF2-40B4-BE49-F238E27FC236}">
                <a16:creationId xmlns:a16="http://schemas.microsoft.com/office/drawing/2014/main" id="{5981C6BF-23E9-4F35-9303-8CBEBB450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24313"/>
            <a:ext cx="57912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Choice                     Edge                        Cost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1                           BE                           700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2                           EC                           800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3                           BA                           1200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4                           AD                            900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Total:              3600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D9FC9B3-8D2E-407D-8168-98BF9145489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4394200" cy="2347913"/>
            <a:chOff x="336" y="912"/>
            <a:chExt cx="2768" cy="1479"/>
          </a:xfrm>
        </p:grpSpPr>
        <p:sp>
          <p:nvSpPr>
            <p:cNvPr id="49177" name="Oval 4">
              <a:extLst>
                <a:ext uri="{FF2B5EF4-FFF2-40B4-BE49-F238E27FC236}">
                  <a16:creationId xmlns:a16="http://schemas.microsoft.com/office/drawing/2014/main" id="{E6F39DF4-7FFA-44A3-BD94-864360A25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4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78" name="Oval 5">
              <a:extLst>
                <a:ext uri="{FF2B5EF4-FFF2-40B4-BE49-F238E27FC236}">
                  <a16:creationId xmlns:a16="http://schemas.microsoft.com/office/drawing/2014/main" id="{58AAA778-48C8-4FEC-AFE4-C2A08967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4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79" name="Oval 6">
              <a:extLst>
                <a:ext uri="{FF2B5EF4-FFF2-40B4-BE49-F238E27FC236}">
                  <a16:creationId xmlns:a16="http://schemas.microsoft.com/office/drawing/2014/main" id="{E97C9AAD-F93E-4A07-A939-7428FF373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4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80" name="Oval 7">
              <a:extLst>
                <a:ext uri="{FF2B5EF4-FFF2-40B4-BE49-F238E27FC236}">
                  <a16:creationId xmlns:a16="http://schemas.microsoft.com/office/drawing/2014/main" id="{185CB250-FFC7-4C3A-B4DA-AE77FD78C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05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81" name="Oval 8">
              <a:extLst>
                <a:ext uri="{FF2B5EF4-FFF2-40B4-BE49-F238E27FC236}">
                  <a16:creationId xmlns:a16="http://schemas.microsoft.com/office/drawing/2014/main" id="{82A256AA-522C-4CDD-886D-D9CA74486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181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82" name="Line 9">
              <a:extLst>
                <a:ext uri="{FF2B5EF4-FFF2-40B4-BE49-F238E27FC236}">
                  <a16:creationId xmlns:a16="http://schemas.microsoft.com/office/drawing/2014/main" id="{F8977B83-1D04-4334-900C-91D5864C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479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10">
              <a:extLst>
                <a:ext uri="{FF2B5EF4-FFF2-40B4-BE49-F238E27FC236}">
                  <a16:creationId xmlns:a16="http://schemas.microsoft.com/office/drawing/2014/main" id="{B2733A50-C23B-4137-A737-7FA95DF05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479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11">
              <a:extLst>
                <a:ext uri="{FF2B5EF4-FFF2-40B4-BE49-F238E27FC236}">
                  <a16:creationId xmlns:a16="http://schemas.microsoft.com/office/drawing/2014/main" id="{D6577E2F-1504-42FE-9185-3A9F28B5A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1527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12">
              <a:extLst>
                <a:ext uri="{FF2B5EF4-FFF2-40B4-BE49-F238E27FC236}">
                  <a16:creationId xmlns:a16="http://schemas.microsoft.com/office/drawing/2014/main" id="{316C9614-AD53-4D2F-93A6-84B07198B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911"/>
              <a:ext cx="105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13">
              <a:extLst>
                <a:ext uri="{FF2B5EF4-FFF2-40B4-BE49-F238E27FC236}">
                  <a16:creationId xmlns:a16="http://schemas.microsoft.com/office/drawing/2014/main" id="{2C794418-EB0B-4AF8-BA0C-3E11305F3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1527"/>
              <a:ext cx="28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14">
              <a:extLst>
                <a:ext uri="{FF2B5EF4-FFF2-40B4-BE49-F238E27FC236}">
                  <a16:creationId xmlns:a16="http://schemas.microsoft.com/office/drawing/2014/main" id="{FEBFB307-B3B3-4052-B692-AB8928470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527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15">
              <a:extLst>
                <a:ext uri="{FF2B5EF4-FFF2-40B4-BE49-F238E27FC236}">
                  <a16:creationId xmlns:a16="http://schemas.microsoft.com/office/drawing/2014/main" id="{9E6F56CC-5413-4047-8D37-C2013CFE4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4" y="1479"/>
              <a:ext cx="76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Freeform 16">
              <a:extLst>
                <a:ext uri="{FF2B5EF4-FFF2-40B4-BE49-F238E27FC236}">
                  <a16:creationId xmlns:a16="http://schemas.microsoft.com/office/drawing/2014/main" id="{F9D1EB1A-C50E-4D3E-BAFD-76D3A058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" y="1143"/>
              <a:ext cx="2016" cy="288"/>
            </a:xfrm>
            <a:custGeom>
              <a:avLst/>
              <a:gdLst>
                <a:gd name="T0" fmla="*/ 0 w 2016"/>
                <a:gd name="T1" fmla="*/ 288 h 288"/>
                <a:gd name="T2" fmla="*/ 720 w 2016"/>
                <a:gd name="T3" fmla="*/ 0 h 288"/>
                <a:gd name="T4" fmla="*/ 2016 w 2016"/>
                <a:gd name="T5" fmla="*/ 288 h 288"/>
                <a:gd name="T6" fmla="*/ 0 60000 65536"/>
                <a:gd name="T7" fmla="*/ 0 60000 65536"/>
                <a:gd name="T8" fmla="*/ 0 60000 65536"/>
                <a:gd name="T9" fmla="*/ 0 w 2016"/>
                <a:gd name="T10" fmla="*/ 0 h 288"/>
                <a:gd name="T11" fmla="*/ 2016 w 20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88">
                  <a:moveTo>
                    <a:pt x="0" y="288"/>
                  </a:moveTo>
                  <a:cubicBezTo>
                    <a:pt x="192" y="144"/>
                    <a:pt x="384" y="0"/>
                    <a:pt x="720" y="0"/>
                  </a:cubicBezTo>
                  <a:cubicBezTo>
                    <a:pt x="1056" y="0"/>
                    <a:pt x="1536" y="144"/>
                    <a:pt x="2016" y="28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Freeform 17">
              <a:extLst>
                <a:ext uri="{FF2B5EF4-FFF2-40B4-BE49-F238E27FC236}">
                  <a16:creationId xmlns:a16="http://schemas.microsoft.com/office/drawing/2014/main" id="{549EECBC-0153-47F7-BDB9-C003137D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527"/>
              <a:ext cx="1760" cy="624"/>
            </a:xfrm>
            <a:custGeom>
              <a:avLst/>
              <a:gdLst>
                <a:gd name="T0" fmla="*/ 128 w 1760"/>
                <a:gd name="T1" fmla="*/ 0 h 624"/>
                <a:gd name="T2" fmla="*/ 272 w 1760"/>
                <a:gd name="T3" fmla="*/ 480 h 624"/>
                <a:gd name="T4" fmla="*/ 1760 w 1760"/>
                <a:gd name="T5" fmla="*/ 624 h 624"/>
                <a:gd name="T6" fmla="*/ 0 60000 65536"/>
                <a:gd name="T7" fmla="*/ 0 60000 65536"/>
                <a:gd name="T8" fmla="*/ 0 60000 65536"/>
                <a:gd name="T9" fmla="*/ 0 w 1760"/>
                <a:gd name="T10" fmla="*/ 0 h 624"/>
                <a:gd name="T11" fmla="*/ 1760 w 176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0" h="624">
                  <a:moveTo>
                    <a:pt x="128" y="0"/>
                  </a:moveTo>
                  <a:cubicBezTo>
                    <a:pt x="64" y="188"/>
                    <a:pt x="0" y="376"/>
                    <a:pt x="272" y="480"/>
                  </a:cubicBezTo>
                  <a:cubicBezTo>
                    <a:pt x="544" y="584"/>
                    <a:pt x="1152" y="604"/>
                    <a:pt x="1760" y="62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Freeform 18">
              <a:extLst>
                <a:ext uri="{FF2B5EF4-FFF2-40B4-BE49-F238E27FC236}">
                  <a16:creationId xmlns:a16="http://schemas.microsoft.com/office/drawing/2014/main" id="{334C9CAB-B975-4A36-9631-2B0BAE3C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527"/>
              <a:ext cx="1440" cy="344"/>
            </a:xfrm>
            <a:custGeom>
              <a:avLst/>
              <a:gdLst>
                <a:gd name="T0" fmla="*/ 0 w 1440"/>
                <a:gd name="T1" fmla="*/ 336 h 344"/>
                <a:gd name="T2" fmla="*/ 816 w 1440"/>
                <a:gd name="T3" fmla="*/ 288 h 344"/>
                <a:gd name="T4" fmla="*/ 1440 w 1440"/>
                <a:gd name="T5" fmla="*/ 0 h 344"/>
                <a:gd name="T6" fmla="*/ 0 60000 65536"/>
                <a:gd name="T7" fmla="*/ 0 60000 65536"/>
                <a:gd name="T8" fmla="*/ 0 60000 65536"/>
                <a:gd name="T9" fmla="*/ 0 w 1440"/>
                <a:gd name="T10" fmla="*/ 0 h 344"/>
                <a:gd name="T11" fmla="*/ 1440 w 1440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44">
                  <a:moveTo>
                    <a:pt x="0" y="336"/>
                  </a:moveTo>
                  <a:cubicBezTo>
                    <a:pt x="288" y="340"/>
                    <a:pt x="576" y="344"/>
                    <a:pt x="816" y="288"/>
                  </a:cubicBezTo>
                  <a:cubicBezTo>
                    <a:pt x="1056" y="232"/>
                    <a:pt x="1248" y="116"/>
                    <a:pt x="144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Text Box 19">
              <a:extLst>
                <a:ext uri="{FF2B5EF4-FFF2-40B4-BE49-F238E27FC236}">
                  <a16:creationId xmlns:a16="http://schemas.microsoft.com/office/drawing/2014/main" id="{E2BDB7C7-A730-4E0C-B8FE-BDE1C816C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91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49193" name="Text Box 20">
              <a:extLst>
                <a:ext uri="{FF2B5EF4-FFF2-40B4-BE49-F238E27FC236}">
                  <a16:creationId xmlns:a16="http://schemas.microsoft.com/office/drawing/2014/main" id="{D03E41B6-448D-4BF3-936F-8F815694F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12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1200</a:t>
              </a:r>
            </a:p>
          </p:txBody>
        </p:sp>
        <p:sp>
          <p:nvSpPr>
            <p:cNvPr id="49194" name="Text Box 21">
              <a:extLst>
                <a:ext uri="{FF2B5EF4-FFF2-40B4-BE49-F238E27FC236}">
                  <a16:creationId xmlns:a16="http://schemas.microsoft.com/office/drawing/2014/main" id="{0B706659-786E-4079-9483-7F5445255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144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49195" name="Text Box 22">
              <a:extLst>
                <a:ext uri="{FF2B5EF4-FFF2-40B4-BE49-F238E27FC236}">
                  <a16:creationId xmlns:a16="http://schemas.microsoft.com/office/drawing/2014/main" id="{3AB3A0A6-E245-4A74-8240-FF78A748F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168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900</a:t>
              </a:r>
            </a:p>
          </p:txBody>
        </p:sp>
        <p:sp>
          <p:nvSpPr>
            <p:cNvPr id="49196" name="Text Box 23">
              <a:extLst>
                <a:ext uri="{FF2B5EF4-FFF2-40B4-BE49-F238E27FC236}">
                  <a16:creationId xmlns:a16="http://schemas.microsoft.com/office/drawing/2014/main" id="{62BD60D6-FDC4-4931-A6B4-0035F24B9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" y="148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1300</a:t>
              </a:r>
            </a:p>
          </p:txBody>
        </p:sp>
        <p:sp>
          <p:nvSpPr>
            <p:cNvPr id="49197" name="Text Box 24">
              <a:extLst>
                <a:ext uri="{FF2B5EF4-FFF2-40B4-BE49-F238E27FC236}">
                  <a16:creationId xmlns:a16="http://schemas.microsoft.com/office/drawing/2014/main" id="{16300042-C8B3-4D29-9621-877ED4A3B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63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1600</a:t>
              </a:r>
            </a:p>
          </p:txBody>
        </p:sp>
        <p:sp>
          <p:nvSpPr>
            <p:cNvPr id="49198" name="Text Box 25">
              <a:extLst>
                <a:ext uri="{FF2B5EF4-FFF2-40B4-BE49-F238E27FC236}">
                  <a16:creationId xmlns:a16="http://schemas.microsoft.com/office/drawing/2014/main" id="{97A5C84E-5049-4275-A448-B9FA0226E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182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1400</a:t>
              </a:r>
            </a:p>
          </p:txBody>
        </p:sp>
        <p:sp>
          <p:nvSpPr>
            <p:cNvPr id="49199" name="Text Box 26">
              <a:extLst>
                <a:ext uri="{FF2B5EF4-FFF2-40B4-BE49-F238E27FC236}">
                  <a16:creationId xmlns:a16="http://schemas.microsoft.com/office/drawing/2014/main" id="{7CFEE22F-618F-4AF8-9ABD-636A28F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172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700</a:t>
              </a:r>
            </a:p>
          </p:txBody>
        </p:sp>
        <p:sp>
          <p:nvSpPr>
            <p:cNvPr id="49200" name="Text Box 27">
              <a:extLst>
                <a:ext uri="{FF2B5EF4-FFF2-40B4-BE49-F238E27FC236}">
                  <a16:creationId xmlns:a16="http://schemas.microsoft.com/office/drawing/2014/main" id="{84D7ED8B-A7A3-43A3-A2F7-1106B5023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76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800</a:t>
              </a:r>
            </a:p>
          </p:txBody>
        </p:sp>
        <p:sp>
          <p:nvSpPr>
            <p:cNvPr id="49201" name="Text Box 28">
              <a:extLst>
                <a:ext uri="{FF2B5EF4-FFF2-40B4-BE49-F238E27FC236}">
                  <a16:creationId xmlns:a16="http://schemas.microsoft.com/office/drawing/2014/main" id="{3E4631CE-833F-4056-BBB9-E053C4190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2200</a:t>
              </a:r>
            </a:p>
          </p:txBody>
        </p:sp>
        <p:sp>
          <p:nvSpPr>
            <p:cNvPr id="49202" name="Text Box 29">
              <a:extLst>
                <a:ext uri="{FF2B5EF4-FFF2-40B4-BE49-F238E27FC236}">
                  <a16:creationId xmlns:a16="http://schemas.microsoft.com/office/drawing/2014/main" id="{F06D1CDC-645A-4468-BE72-1B1998D75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4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9203" name="Text Box 30">
              <a:extLst>
                <a:ext uri="{FF2B5EF4-FFF2-40B4-BE49-F238E27FC236}">
                  <a16:creationId xmlns:a16="http://schemas.microsoft.com/office/drawing/2014/main" id="{D8F62BD5-D600-44A6-A072-B098C5302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2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9204" name="Text Box 31">
              <a:extLst>
                <a:ext uri="{FF2B5EF4-FFF2-40B4-BE49-F238E27FC236}">
                  <a16:creationId xmlns:a16="http://schemas.microsoft.com/office/drawing/2014/main" id="{0E78E47F-D28F-473C-B083-86475ECE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8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9205" name="Text Box 32">
              <a:extLst>
                <a:ext uri="{FF2B5EF4-FFF2-40B4-BE49-F238E27FC236}">
                  <a16:creationId xmlns:a16="http://schemas.microsoft.com/office/drawing/2014/main" id="{3FEB910F-7F03-437D-A768-0AE564396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0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9206" name="Text Box 33">
              <a:extLst>
                <a:ext uri="{FF2B5EF4-FFF2-40B4-BE49-F238E27FC236}">
                  <a16:creationId xmlns:a16="http://schemas.microsoft.com/office/drawing/2014/main" id="{22C67C56-5C0F-4059-B32A-A6A9B9A30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4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2508834" name="Oval 34">
            <a:extLst>
              <a:ext uri="{FF2B5EF4-FFF2-40B4-BE49-F238E27FC236}">
                <a16:creationId xmlns:a16="http://schemas.microsoft.com/office/drawing/2014/main" id="{A89EE98B-2EF6-43AF-84F4-77894380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5" name="Oval 35">
            <a:extLst>
              <a:ext uri="{FF2B5EF4-FFF2-40B4-BE49-F238E27FC236}">
                <a16:creationId xmlns:a16="http://schemas.microsoft.com/office/drawing/2014/main" id="{7F8A574E-91F0-46D6-B1C3-1CB02E97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6" name="Oval 36">
            <a:extLst>
              <a:ext uri="{FF2B5EF4-FFF2-40B4-BE49-F238E27FC236}">
                <a16:creationId xmlns:a16="http://schemas.microsoft.com/office/drawing/2014/main" id="{65CEAAC4-5C58-4E00-9D4D-209EF540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7" name="Oval 37">
            <a:extLst>
              <a:ext uri="{FF2B5EF4-FFF2-40B4-BE49-F238E27FC236}">
                <a16:creationId xmlns:a16="http://schemas.microsoft.com/office/drawing/2014/main" id="{7FF29682-2491-4BB4-8DF6-9DEE8E61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262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8" name="Oval 38">
            <a:extLst>
              <a:ext uri="{FF2B5EF4-FFF2-40B4-BE49-F238E27FC236}">
                <a16:creationId xmlns:a16="http://schemas.microsoft.com/office/drawing/2014/main" id="{506A1B0A-21EF-43D3-B0E8-7124C88F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81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9" name="Line 39">
            <a:extLst>
              <a:ext uri="{FF2B5EF4-FFF2-40B4-BE49-F238E27FC236}">
                <a16:creationId xmlns:a16="http://schemas.microsoft.com/office/drawing/2014/main" id="{3A9953BB-E323-41D6-B88D-C503EAE18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347913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0" name="Line 40">
            <a:extLst>
              <a:ext uri="{FF2B5EF4-FFF2-40B4-BE49-F238E27FC236}">
                <a16:creationId xmlns:a16="http://schemas.microsoft.com/office/drawing/2014/main" id="{FF69591B-7B63-4CA2-92D9-EC4949851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424113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1" name="Line 41">
            <a:extLst>
              <a:ext uri="{FF2B5EF4-FFF2-40B4-BE49-F238E27FC236}">
                <a16:creationId xmlns:a16="http://schemas.microsoft.com/office/drawing/2014/main" id="{D56B8D51-EA78-4C79-AC7C-27794FC9A9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2424113"/>
            <a:ext cx="457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2" name="Line 42">
            <a:extLst>
              <a:ext uri="{FF2B5EF4-FFF2-40B4-BE49-F238E27FC236}">
                <a16:creationId xmlns:a16="http://schemas.microsoft.com/office/drawing/2014/main" id="{6ED1DB1E-FEF4-450A-9321-562ED59EE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424113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3" name="Text Box 43">
            <a:extLst>
              <a:ext uri="{FF2B5EF4-FFF2-40B4-BE49-F238E27FC236}">
                <a16:creationId xmlns:a16="http://schemas.microsoft.com/office/drawing/2014/main" id="{805424C4-EE8D-4F79-B0E9-6C6DCC1D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1200</a:t>
            </a:r>
          </a:p>
        </p:txBody>
      </p:sp>
      <p:sp>
        <p:nvSpPr>
          <p:cNvPr id="2508844" name="Text Box 44">
            <a:extLst>
              <a:ext uri="{FF2B5EF4-FFF2-40B4-BE49-F238E27FC236}">
                <a16:creationId xmlns:a16="http://schemas.microsoft.com/office/drawing/2014/main" id="{567B4418-1402-4106-9866-CFB1EBFF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67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</a:p>
        </p:txBody>
      </p:sp>
      <p:sp>
        <p:nvSpPr>
          <p:cNvPr id="2508845" name="Text Box 45">
            <a:extLst>
              <a:ext uri="{FF2B5EF4-FFF2-40B4-BE49-F238E27FC236}">
                <a16:creationId xmlns:a16="http://schemas.microsoft.com/office/drawing/2014/main" id="{75221AC3-5046-49BD-9C36-B1B5F714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743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700</a:t>
            </a:r>
          </a:p>
        </p:txBody>
      </p:sp>
      <p:sp>
        <p:nvSpPr>
          <p:cNvPr id="2508846" name="Text Box 46">
            <a:extLst>
              <a:ext uri="{FF2B5EF4-FFF2-40B4-BE49-F238E27FC236}">
                <a16:creationId xmlns:a16="http://schemas.microsoft.com/office/drawing/2014/main" id="{A4F32A3E-3B21-40D5-A07D-81047D16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8051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800</a:t>
            </a:r>
          </a:p>
        </p:txBody>
      </p:sp>
      <p:sp>
        <p:nvSpPr>
          <p:cNvPr id="2508847" name="Text Box 47">
            <a:extLst>
              <a:ext uri="{FF2B5EF4-FFF2-40B4-BE49-F238E27FC236}">
                <a16:creationId xmlns:a16="http://schemas.microsoft.com/office/drawing/2014/main" id="{0968004D-B098-4B64-839F-D8814B06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2133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08848" name="Text Box 48">
            <a:extLst>
              <a:ext uri="{FF2B5EF4-FFF2-40B4-BE49-F238E27FC236}">
                <a16:creationId xmlns:a16="http://schemas.microsoft.com/office/drawing/2014/main" id="{942F7EDD-F02F-44EB-946F-C133B6CA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9510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08849" name="Text Box 49">
            <a:extLst>
              <a:ext uri="{FF2B5EF4-FFF2-40B4-BE49-F238E27FC236}">
                <a16:creationId xmlns:a16="http://schemas.microsoft.com/office/drawing/2014/main" id="{EDC620CA-42EE-4954-AA9B-CA84CA62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874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08850" name="Text Box 50">
            <a:extLst>
              <a:ext uri="{FF2B5EF4-FFF2-40B4-BE49-F238E27FC236}">
                <a16:creationId xmlns:a16="http://schemas.microsoft.com/office/drawing/2014/main" id="{877E4172-D7B9-4F5C-8006-E1EB39F49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28654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508851" name="Text Box 51">
            <a:extLst>
              <a:ext uri="{FF2B5EF4-FFF2-40B4-BE49-F238E27FC236}">
                <a16:creationId xmlns:a16="http://schemas.microsoft.com/office/drawing/2014/main" id="{AA7A9875-5DD5-43CF-976E-5EAF61481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0" y="3398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08852" name="Rectangle 52">
            <a:extLst>
              <a:ext uri="{FF2B5EF4-FFF2-40B4-BE49-F238E27FC236}">
                <a16:creationId xmlns:a16="http://schemas.microsoft.com/office/drawing/2014/main" id="{8FBE91A5-E11F-4766-ADE9-7DF28CBDC3BE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 bwMode="auto">
          <a:xfrm>
            <a:off x="468313" y="549275"/>
            <a:ext cx="80645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1〗  Find a minimum spanning tree in the weighted graph.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5" name="Text Box 35">
            <a:extLst>
              <a:ext uri="{FF2B5EF4-FFF2-40B4-BE49-F238E27FC236}">
                <a16:creationId xmlns:a16="http://schemas.microsoft.com/office/drawing/2014/main" id="{D96747B2-08B4-46F4-8275-97BC2DBF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50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0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0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0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0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50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50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50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50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50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50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50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50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50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50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0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50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50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0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0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0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0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08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08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02" grpId="0" build="p"/>
      <p:bldP spid="2508834" grpId="0" animBg="1"/>
      <p:bldP spid="2508835" grpId="0" animBg="1"/>
      <p:bldP spid="2508836" grpId="0" animBg="1"/>
      <p:bldP spid="2508837" grpId="0" animBg="1"/>
      <p:bldP spid="2508838" grpId="0" animBg="1"/>
      <p:bldP spid="2508843" grpId="0" build="p" autoUpdateAnimBg="0"/>
      <p:bldP spid="2508844" grpId="0" build="p" autoUpdateAnimBg="0"/>
      <p:bldP spid="2508845" grpId="0" build="p" autoUpdateAnimBg="0"/>
      <p:bldP spid="2508846" grpId="0" build="p" autoUpdateAnimBg="0"/>
      <p:bldP spid="2508847" grpId="0" build="p" autoUpdateAnimBg="0"/>
      <p:bldP spid="2508848" grpId="0" build="p" autoUpdateAnimBg="0"/>
      <p:bldP spid="2508849" grpId="0" build="p" autoUpdateAnimBg="0"/>
      <p:bldP spid="2508850" grpId="0" build="p" autoUpdateAnimBg="0"/>
      <p:bldP spid="2508851" grpId="0" build="p" autoUpdateAnimBg="0"/>
      <p:bldP spid="2508852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6961B5DC-77DE-472D-A4F4-414C6E4DF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1A21AD6-8C61-4ED2-AA2E-B07016FBAAA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2A1D519-519F-4661-B636-CC0BF7CE39E1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7064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Kruskal’s algorithm</a:t>
            </a:r>
          </a:p>
        </p:txBody>
      </p:sp>
      <p:sp>
        <p:nvSpPr>
          <p:cNvPr id="2510851" name="Rectangle 3">
            <a:extLst>
              <a:ext uri="{FF2B5EF4-FFF2-40B4-BE49-F238E27FC236}">
                <a16:creationId xmlns:a16="http://schemas.microsoft.com/office/drawing/2014/main" id="{63FE02EA-3C4F-46DA-BDC3-CC5C640DCD0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060825"/>
          </a:xfr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Kruskal 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weighted connected undirected graph with n vertices)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empty graph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i:= 1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any edge in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smallest weight that does not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form a simple circuit when added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e added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a minimum spanning tree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006874F8-470E-4264-B21A-C894D110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0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1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1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1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1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1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851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C9BE5264-1F66-4258-8054-532539A3A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E312D7-0E27-40AD-8C46-0F20AB86049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2898" name="Oval 2">
            <a:extLst>
              <a:ext uri="{FF2B5EF4-FFF2-40B4-BE49-F238E27FC236}">
                <a16:creationId xmlns:a16="http://schemas.microsoft.com/office/drawing/2014/main" id="{36CE9148-4E29-4CC9-94CD-9742C9F1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899" name="Oval 3">
            <a:extLst>
              <a:ext uri="{FF2B5EF4-FFF2-40B4-BE49-F238E27FC236}">
                <a16:creationId xmlns:a16="http://schemas.microsoft.com/office/drawing/2014/main" id="{3B342240-F49E-4291-993E-1EDD5DE6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0" name="Oval 4">
            <a:extLst>
              <a:ext uri="{FF2B5EF4-FFF2-40B4-BE49-F238E27FC236}">
                <a16:creationId xmlns:a16="http://schemas.microsoft.com/office/drawing/2014/main" id="{7999789F-4CD8-48B3-A672-D33D7C70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1" name="Oval 5">
            <a:extLst>
              <a:ext uri="{FF2B5EF4-FFF2-40B4-BE49-F238E27FC236}">
                <a16:creationId xmlns:a16="http://schemas.microsoft.com/office/drawing/2014/main" id="{22091A18-A116-4058-AE7C-CB1B3ADF3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3262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2" name="Oval 6">
            <a:extLst>
              <a:ext uri="{FF2B5EF4-FFF2-40B4-BE49-F238E27FC236}">
                <a16:creationId xmlns:a16="http://schemas.microsoft.com/office/drawing/2014/main" id="{1BAA1773-4CA5-4BD9-89C5-4C404F36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881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3" name="Line 7">
            <a:extLst>
              <a:ext uri="{FF2B5EF4-FFF2-40B4-BE49-F238E27FC236}">
                <a16:creationId xmlns:a16="http://schemas.microsoft.com/office/drawing/2014/main" id="{FB73605C-39FE-4C36-B059-6CB5580C8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2347913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4" name="Line 8">
            <a:extLst>
              <a:ext uri="{FF2B5EF4-FFF2-40B4-BE49-F238E27FC236}">
                <a16:creationId xmlns:a16="http://schemas.microsoft.com/office/drawing/2014/main" id="{467A2DC9-5FC9-44FA-8390-DA99FDC5A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424113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5" name="Line 9">
            <a:extLst>
              <a:ext uri="{FF2B5EF4-FFF2-40B4-BE49-F238E27FC236}">
                <a16:creationId xmlns:a16="http://schemas.microsoft.com/office/drawing/2014/main" id="{A04EC792-E48F-4966-96DF-1ABA0C0D9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3200" y="2424113"/>
            <a:ext cx="457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6" name="Line 10">
            <a:extLst>
              <a:ext uri="{FF2B5EF4-FFF2-40B4-BE49-F238E27FC236}">
                <a16:creationId xmlns:a16="http://schemas.microsoft.com/office/drawing/2014/main" id="{EF2FEB21-33B4-4B0D-8EFF-7C5C4D9DA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2424113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7" name="Text Box 11">
            <a:extLst>
              <a:ext uri="{FF2B5EF4-FFF2-40B4-BE49-F238E27FC236}">
                <a16:creationId xmlns:a16="http://schemas.microsoft.com/office/drawing/2014/main" id="{5CEB86A7-20CA-4BB3-A5D5-332C7CFA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1981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1200</a:t>
            </a:r>
          </a:p>
        </p:txBody>
      </p:sp>
      <p:sp>
        <p:nvSpPr>
          <p:cNvPr id="2512908" name="Text Box 12">
            <a:extLst>
              <a:ext uri="{FF2B5EF4-FFF2-40B4-BE49-F238E27FC236}">
                <a16:creationId xmlns:a16="http://schemas.microsoft.com/office/drawing/2014/main" id="{EA0152FD-DC58-423B-98EF-DB4953FD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2667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</a:p>
        </p:txBody>
      </p:sp>
      <p:sp>
        <p:nvSpPr>
          <p:cNvPr id="2512909" name="Text Box 13">
            <a:extLst>
              <a:ext uri="{FF2B5EF4-FFF2-40B4-BE49-F238E27FC236}">
                <a16:creationId xmlns:a16="http://schemas.microsoft.com/office/drawing/2014/main" id="{18C039B3-8850-4EA5-979D-E7CB73AA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2743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700</a:t>
            </a:r>
          </a:p>
        </p:txBody>
      </p:sp>
      <p:sp>
        <p:nvSpPr>
          <p:cNvPr id="2512910" name="Text Box 14">
            <a:extLst>
              <a:ext uri="{FF2B5EF4-FFF2-40B4-BE49-F238E27FC236}">
                <a16:creationId xmlns:a16="http://schemas.microsoft.com/office/drawing/2014/main" id="{E849A65E-E94C-445C-AD6E-7D4A3F24F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8051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800</a:t>
            </a:r>
          </a:p>
        </p:txBody>
      </p:sp>
      <p:sp>
        <p:nvSpPr>
          <p:cNvPr id="2512911" name="Text Box 15">
            <a:extLst>
              <a:ext uri="{FF2B5EF4-FFF2-40B4-BE49-F238E27FC236}">
                <a16:creationId xmlns:a16="http://schemas.microsoft.com/office/drawing/2014/main" id="{E786A5AF-E550-462C-B275-B644D37A6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12912" name="Text Box 16">
            <a:extLst>
              <a:ext uri="{FF2B5EF4-FFF2-40B4-BE49-F238E27FC236}">
                <a16:creationId xmlns:a16="http://schemas.microsoft.com/office/drawing/2014/main" id="{3166200B-EB24-43A3-AC35-B6249515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510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12913" name="Text Box 17">
            <a:extLst>
              <a:ext uri="{FF2B5EF4-FFF2-40B4-BE49-F238E27FC236}">
                <a16:creationId xmlns:a16="http://schemas.microsoft.com/office/drawing/2014/main" id="{4CEAC66B-D648-449E-BCA9-04AE51B7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74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12914" name="Text Box 18">
            <a:extLst>
              <a:ext uri="{FF2B5EF4-FFF2-40B4-BE49-F238E27FC236}">
                <a16:creationId xmlns:a16="http://schemas.microsoft.com/office/drawing/2014/main" id="{94D5E709-84B7-4AC9-83B1-BA3696AD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654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512915" name="Text Box 19">
            <a:extLst>
              <a:ext uri="{FF2B5EF4-FFF2-40B4-BE49-F238E27FC236}">
                <a16:creationId xmlns:a16="http://schemas.microsoft.com/office/drawing/2014/main" id="{6D3F0FE7-C8ED-4CDA-9B3E-51B59E53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98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12916" name="Text Box 20">
            <a:extLst>
              <a:ext uri="{FF2B5EF4-FFF2-40B4-BE49-F238E27FC236}">
                <a16:creationId xmlns:a16="http://schemas.microsoft.com/office/drawing/2014/main" id="{80702A0F-653A-4697-8735-BB2F7372D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24313"/>
            <a:ext cx="57912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Choice                     Edge                        Cost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1                           BE                           700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2                           EC                           800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3                           AD                           900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4                           AB                          1200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Total:              3600 </a:t>
            </a:r>
          </a:p>
        </p:txBody>
      </p:sp>
      <p:sp>
        <p:nvSpPr>
          <p:cNvPr id="2512917" name="Rectangle 21">
            <a:extLst>
              <a:ext uri="{FF2B5EF4-FFF2-40B4-BE49-F238E27FC236}">
                <a16:creationId xmlns:a16="http://schemas.microsoft.com/office/drawing/2014/main" id="{237D0915-9505-4CCB-8FE2-9201B2415A8A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 bwMode="auto">
          <a:xfrm>
            <a:off x="468313" y="549275"/>
            <a:ext cx="80645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2〗  Find a minimum spanning tree in the weighted graph.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348C3CF9-DDC5-4144-9CB1-D221C3BC869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4152900" cy="2347913"/>
            <a:chOff x="336" y="912"/>
            <a:chExt cx="2616" cy="1479"/>
          </a:xfrm>
        </p:grpSpPr>
        <p:grpSp>
          <p:nvGrpSpPr>
            <p:cNvPr id="53273" name="Group 23">
              <a:extLst>
                <a:ext uri="{FF2B5EF4-FFF2-40B4-BE49-F238E27FC236}">
                  <a16:creationId xmlns:a16="http://schemas.microsoft.com/office/drawing/2014/main" id="{4D9D5DA3-BB26-4776-9315-9B09EDBE5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912"/>
              <a:ext cx="2576" cy="1479"/>
              <a:chOff x="336" y="912"/>
              <a:chExt cx="2576" cy="1479"/>
            </a:xfrm>
          </p:grpSpPr>
          <p:sp>
            <p:nvSpPr>
              <p:cNvPr id="53275" name="Oval 24">
                <a:extLst>
                  <a:ext uri="{FF2B5EF4-FFF2-40B4-BE49-F238E27FC236}">
                    <a16:creationId xmlns:a16="http://schemas.microsoft.com/office/drawing/2014/main" id="{A1615108-4790-4AC6-9953-ECFC75136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143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6" name="Oval 25">
                <a:extLst>
                  <a:ext uri="{FF2B5EF4-FFF2-40B4-BE49-F238E27FC236}">
                    <a16:creationId xmlns:a16="http://schemas.microsoft.com/office/drawing/2014/main" id="{29077D07-E7D3-4712-9A3A-01959B7A2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" y="143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7" name="Oval 26">
                <a:extLst>
                  <a:ext uri="{FF2B5EF4-FFF2-40B4-BE49-F238E27FC236}">
                    <a16:creationId xmlns:a16="http://schemas.microsoft.com/office/drawing/2014/main" id="{9B70E4CB-46D5-4DD0-8F97-0C46F4D83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43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8" name="Oval 27">
                <a:extLst>
                  <a:ext uri="{FF2B5EF4-FFF2-40B4-BE49-F238E27FC236}">
                    <a16:creationId xmlns:a16="http://schemas.microsoft.com/office/drawing/2014/main" id="{6257BE1B-CA50-4F42-A547-F0E2912C3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205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9" name="Oval 28">
                <a:extLst>
                  <a:ext uri="{FF2B5EF4-FFF2-40B4-BE49-F238E27FC236}">
                    <a16:creationId xmlns:a16="http://schemas.microsoft.com/office/drawing/2014/main" id="{01D565C5-1138-4068-80D0-388C9B363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" y="181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0" name="Line 29">
                <a:extLst>
                  <a:ext uri="{FF2B5EF4-FFF2-40B4-BE49-F238E27FC236}">
                    <a16:creationId xmlns:a16="http://schemas.microsoft.com/office/drawing/2014/main" id="{CC55C6E4-5BFA-4AE3-93BD-EF4237A18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4" y="1479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1" name="Line 30">
                <a:extLst>
                  <a:ext uri="{FF2B5EF4-FFF2-40B4-BE49-F238E27FC236}">
                    <a16:creationId xmlns:a16="http://schemas.microsoft.com/office/drawing/2014/main" id="{0B670919-5907-4B79-8833-EA44DE91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8" y="1479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2" name="Line 31">
                <a:extLst>
                  <a:ext uri="{FF2B5EF4-FFF2-40B4-BE49-F238E27FC236}">
                    <a16:creationId xmlns:a16="http://schemas.microsoft.com/office/drawing/2014/main" id="{102F962E-7C13-4C50-A819-1A1F57D89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1527"/>
                <a:ext cx="48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Line 32">
                <a:extLst>
                  <a:ext uri="{FF2B5EF4-FFF2-40B4-BE49-F238E27FC236}">
                    <a16:creationId xmlns:a16="http://schemas.microsoft.com/office/drawing/2014/main" id="{E1329612-1F47-4887-968A-5F85C9489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2" y="1911"/>
                <a:ext cx="105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Line 33">
                <a:extLst>
                  <a:ext uri="{FF2B5EF4-FFF2-40B4-BE49-F238E27FC236}">
                    <a16:creationId xmlns:a16="http://schemas.microsoft.com/office/drawing/2014/main" id="{96A2C350-A94A-442D-98F0-57C79ED5D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4" y="1527"/>
                <a:ext cx="28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5" name="Line 34">
                <a:extLst>
                  <a:ext uri="{FF2B5EF4-FFF2-40B4-BE49-F238E27FC236}">
                    <a16:creationId xmlns:a16="http://schemas.microsoft.com/office/drawing/2014/main" id="{FC40DFA1-6123-42AF-9197-58BD8F8BC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" y="1527"/>
                <a:ext cx="33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6" name="Line 35">
                <a:extLst>
                  <a:ext uri="{FF2B5EF4-FFF2-40B4-BE49-F238E27FC236}">
                    <a16:creationId xmlns:a16="http://schemas.microsoft.com/office/drawing/2014/main" id="{D4E8CA0C-C8E8-4255-9631-04F70DE6B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4" y="1479"/>
                <a:ext cx="76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7" name="Freeform 36">
                <a:extLst>
                  <a:ext uri="{FF2B5EF4-FFF2-40B4-BE49-F238E27FC236}">
                    <a16:creationId xmlns:a16="http://schemas.microsoft.com/office/drawing/2014/main" id="{BCEA027F-ABFB-45E3-BACD-818921099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" y="1143"/>
                <a:ext cx="2016" cy="288"/>
              </a:xfrm>
              <a:custGeom>
                <a:avLst/>
                <a:gdLst>
                  <a:gd name="T0" fmla="*/ 0 w 2016"/>
                  <a:gd name="T1" fmla="*/ 288 h 288"/>
                  <a:gd name="T2" fmla="*/ 720 w 2016"/>
                  <a:gd name="T3" fmla="*/ 0 h 288"/>
                  <a:gd name="T4" fmla="*/ 2016 w 201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016"/>
                  <a:gd name="T10" fmla="*/ 0 h 288"/>
                  <a:gd name="T11" fmla="*/ 2016 w 201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16" h="288">
                    <a:moveTo>
                      <a:pt x="0" y="288"/>
                    </a:moveTo>
                    <a:cubicBezTo>
                      <a:pt x="192" y="144"/>
                      <a:pt x="384" y="0"/>
                      <a:pt x="720" y="0"/>
                    </a:cubicBezTo>
                    <a:cubicBezTo>
                      <a:pt x="1056" y="0"/>
                      <a:pt x="1536" y="144"/>
                      <a:pt x="2016" y="2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8" name="Freeform 37">
                <a:extLst>
                  <a:ext uri="{FF2B5EF4-FFF2-40B4-BE49-F238E27FC236}">
                    <a16:creationId xmlns:a16="http://schemas.microsoft.com/office/drawing/2014/main" id="{7D8372DF-1CFE-44BF-AD17-CA439526E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1527"/>
                <a:ext cx="1760" cy="624"/>
              </a:xfrm>
              <a:custGeom>
                <a:avLst/>
                <a:gdLst>
                  <a:gd name="T0" fmla="*/ 128 w 1760"/>
                  <a:gd name="T1" fmla="*/ 0 h 624"/>
                  <a:gd name="T2" fmla="*/ 272 w 1760"/>
                  <a:gd name="T3" fmla="*/ 480 h 624"/>
                  <a:gd name="T4" fmla="*/ 1760 w 1760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1760"/>
                  <a:gd name="T10" fmla="*/ 0 h 624"/>
                  <a:gd name="T11" fmla="*/ 1760 w 1760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0" h="624">
                    <a:moveTo>
                      <a:pt x="128" y="0"/>
                    </a:moveTo>
                    <a:cubicBezTo>
                      <a:pt x="64" y="188"/>
                      <a:pt x="0" y="376"/>
                      <a:pt x="272" y="480"/>
                    </a:cubicBezTo>
                    <a:cubicBezTo>
                      <a:pt x="544" y="584"/>
                      <a:pt x="1152" y="604"/>
                      <a:pt x="1760" y="62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9" name="Freeform 38">
                <a:extLst>
                  <a:ext uri="{FF2B5EF4-FFF2-40B4-BE49-F238E27FC236}">
                    <a16:creationId xmlns:a16="http://schemas.microsoft.com/office/drawing/2014/main" id="{2A3A9DAF-F062-436D-80F7-A045587A1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" y="1527"/>
                <a:ext cx="1440" cy="344"/>
              </a:xfrm>
              <a:custGeom>
                <a:avLst/>
                <a:gdLst>
                  <a:gd name="T0" fmla="*/ 0 w 1440"/>
                  <a:gd name="T1" fmla="*/ 336 h 344"/>
                  <a:gd name="T2" fmla="*/ 816 w 1440"/>
                  <a:gd name="T3" fmla="*/ 288 h 344"/>
                  <a:gd name="T4" fmla="*/ 1440 w 1440"/>
                  <a:gd name="T5" fmla="*/ 0 h 344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344"/>
                  <a:gd name="T11" fmla="*/ 1440 w 1440"/>
                  <a:gd name="T12" fmla="*/ 344 h 3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344">
                    <a:moveTo>
                      <a:pt x="0" y="336"/>
                    </a:moveTo>
                    <a:cubicBezTo>
                      <a:pt x="288" y="340"/>
                      <a:pt x="576" y="344"/>
                      <a:pt x="816" y="288"/>
                    </a:cubicBezTo>
                    <a:cubicBezTo>
                      <a:pt x="1056" y="232"/>
                      <a:pt x="1248" y="116"/>
                      <a:pt x="144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0" name="Text Box 39">
                <a:extLst>
                  <a:ext uri="{FF2B5EF4-FFF2-40B4-BE49-F238E27FC236}">
                    <a16:creationId xmlns:a16="http://schemas.microsoft.com/office/drawing/2014/main" id="{13550114-A8B7-4E9B-BEC5-AC503D93C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" y="91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2000</a:t>
                </a:r>
              </a:p>
            </p:txBody>
          </p:sp>
          <p:sp>
            <p:nvSpPr>
              <p:cNvPr id="53291" name="Text Box 40">
                <a:extLst>
                  <a:ext uri="{FF2B5EF4-FFF2-40B4-BE49-F238E27FC236}">
                    <a16:creationId xmlns:a16="http://schemas.microsoft.com/office/drawing/2014/main" id="{1C477381-A9F7-48D1-87D9-7E9D1D926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" y="124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1200</a:t>
                </a:r>
              </a:p>
            </p:txBody>
          </p:sp>
          <p:sp>
            <p:nvSpPr>
              <p:cNvPr id="53292" name="Text Box 41">
                <a:extLst>
                  <a:ext uri="{FF2B5EF4-FFF2-40B4-BE49-F238E27FC236}">
                    <a16:creationId xmlns:a16="http://schemas.microsoft.com/office/drawing/2014/main" id="{B6BDEDA2-3FEB-4042-89B6-248BF7332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8" y="144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1000</a:t>
                </a:r>
              </a:p>
            </p:txBody>
          </p:sp>
          <p:sp>
            <p:nvSpPr>
              <p:cNvPr id="53293" name="Text Box 42">
                <a:extLst>
                  <a:ext uri="{FF2B5EF4-FFF2-40B4-BE49-F238E27FC236}">
                    <a16:creationId xmlns:a16="http://schemas.microsoft.com/office/drawing/2014/main" id="{C89E302E-1E54-4F5C-A2D6-A07D0372D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900</a:t>
                </a:r>
              </a:p>
            </p:txBody>
          </p:sp>
          <p:sp>
            <p:nvSpPr>
              <p:cNvPr id="53294" name="Text Box 43">
                <a:extLst>
                  <a:ext uri="{FF2B5EF4-FFF2-40B4-BE49-F238E27FC236}">
                    <a16:creationId xmlns:a16="http://schemas.microsoft.com/office/drawing/2014/main" id="{EF312AFA-242C-4759-92D6-07E35E765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4" y="148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1300</a:t>
                </a:r>
              </a:p>
            </p:txBody>
          </p:sp>
          <p:sp>
            <p:nvSpPr>
              <p:cNvPr id="53295" name="Text Box 44">
                <a:extLst>
                  <a:ext uri="{FF2B5EF4-FFF2-40B4-BE49-F238E27FC236}">
                    <a16:creationId xmlns:a16="http://schemas.microsoft.com/office/drawing/2014/main" id="{8E4BB496-D882-482B-888F-FE64BCB3C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163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1600</a:t>
                </a:r>
              </a:p>
            </p:txBody>
          </p:sp>
          <p:sp>
            <p:nvSpPr>
              <p:cNvPr id="53296" name="Text Box 45">
                <a:extLst>
                  <a:ext uri="{FF2B5EF4-FFF2-40B4-BE49-F238E27FC236}">
                    <a16:creationId xmlns:a16="http://schemas.microsoft.com/office/drawing/2014/main" id="{5DCFDE0C-D964-4AA0-911F-7E3330852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0" y="182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1400</a:t>
                </a:r>
              </a:p>
            </p:txBody>
          </p:sp>
          <p:sp>
            <p:nvSpPr>
              <p:cNvPr id="53297" name="Text Box 46">
                <a:extLst>
                  <a:ext uri="{FF2B5EF4-FFF2-40B4-BE49-F238E27FC236}">
                    <a16:creationId xmlns:a16="http://schemas.microsoft.com/office/drawing/2014/main" id="{9CD25CE7-370A-4F70-BBED-2D6CC515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2" y="172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700</a:t>
                </a:r>
              </a:p>
            </p:txBody>
          </p:sp>
          <p:sp>
            <p:nvSpPr>
              <p:cNvPr id="53298" name="Text Box 47">
                <a:extLst>
                  <a:ext uri="{FF2B5EF4-FFF2-40B4-BE49-F238E27FC236}">
                    <a16:creationId xmlns:a16="http://schemas.microsoft.com/office/drawing/2014/main" id="{DE0BCD56-BE63-4A06-B25A-2CD102B12E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" y="206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2200</a:t>
                </a:r>
              </a:p>
            </p:txBody>
          </p:sp>
          <p:sp>
            <p:nvSpPr>
              <p:cNvPr id="53299" name="Text Box 48">
                <a:extLst>
                  <a:ext uri="{FF2B5EF4-FFF2-40B4-BE49-F238E27FC236}">
                    <a16:creationId xmlns:a16="http://schemas.microsoft.com/office/drawing/2014/main" id="{AA71F5EB-4242-4EAA-8C16-BCD6B8BFD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34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3300" name="Text Box 49">
                <a:extLst>
                  <a:ext uri="{FF2B5EF4-FFF2-40B4-BE49-F238E27FC236}">
                    <a16:creationId xmlns:a16="http://schemas.microsoft.com/office/drawing/2014/main" id="{973BB522-C276-4D1B-990E-70A367972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229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3301" name="Text Box 50">
                <a:extLst>
                  <a:ext uri="{FF2B5EF4-FFF2-40B4-BE49-F238E27FC236}">
                    <a16:creationId xmlns:a16="http://schemas.microsoft.com/office/drawing/2014/main" id="{0D443839-06D3-4002-8822-CC9B4889B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4" y="1181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53302" name="Text Box 51">
                <a:extLst>
                  <a:ext uri="{FF2B5EF4-FFF2-40B4-BE49-F238E27FC236}">
                    <a16:creationId xmlns:a16="http://schemas.microsoft.com/office/drawing/2014/main" id="{CC92FE03-1D8C-4163-83BE-FE326C2B8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80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3303" name="Text Box 52">
                <a:extLst>
                  <a:ext uri="{FF2B5EF4-FFF2-40B4-BE49-F238E27FC236}">
                    <a16:creationId xmlns:a16="http://schemas.microsoft.com/office/drawing/2014/main" id="{E9D78C76-44DD-4EF2-8DB4-EE3E55754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141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53274" name="Text Box 53">
              <a:extLst>
                <a:ext uri="{FF2B5EF4-FFF2-40B4-BE49-F238E27FC236}">
                  <a16:creationId xmlns:a16="http://schemas.microsoft.com/office/drawing/2014/main" id="{581B28D8-86C5-4FA7-AB8C-435D3D577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75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800</a:t>
              </a:r>
            </a:p>
          </p:txBody>
        </p:sp>
      </p:grpSp>
      <p:sp>
        <p:nvSpPr>
          <p:cNvPr id="56" name="Text Box 35">
            <a:extLst>
              <a:ext uri="{FF2B5EF4-FFF2-40B4-BE49-F238E27FC236}">
                <a16:creationId xmlns:a16="http://schemas.microsoft.com/office/drawing/2014/main" id="{31D59C3D-F286-4404-995D-0753333C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51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1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12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1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51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51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512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51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512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51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1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51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1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251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512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1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1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1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1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1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1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2898" grpId="0" animBg="1"/>
      <p:bldP spid="2512899" grpId="0" animBg="1"/>
      <p:bldP spid="2512900" grpId="0" animBg="1"/>
      <p:bldP spid="2512901" grpId="0" animBg="1"/>
      <p:bldP spid="2512902" grpId="0" animBg="1"/>
      <p:bldP spid="2512907" grpId="0" build="p" autoUpdateAnimBg="0"/>
      <p:bldP spid="2512908" grpId="0" build="p" autoUpdateAnimBg="0"/>
      <p:bldP spid="2512909" grpId="0" build="p" autoUpdateAnimBg="0"/>
      <p:bldP spid="2512910" grpId="0" build="p" autoUpdateAnimBg="0"/>
      <p:bldP spid="2512911" grpId="0" build="p" autoUpdateAnimBg="0"/>
      <p:bldP spid="2512912" grpId="0" build="p" autoUpdateAnimBg="0"/>
      <p:bldP spid="2512913" grpId="0" build="p" autoUpdateAnimBg="0"/>
      <p:bldP spid="2512914" grpId="0" build="p" autoUpdateAnimBg="0"/>
      <p:bldP spid="2512915" grpId="0" build="p" autoUpdateAnimBg="0"/>
      <p:bldP spid="2512916" grpId="0" build="p"/>
      <p:bldP spid="2512917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24938754-94A2-4A65-B955-38B0DD127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34CA8A-7436-45AD-89B8-0166D4323E4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E67628A4-921E-448A-93E7-DFF8311BF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6966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June 1st)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11.5 </a:t>
            </a:r>
            <a:r>
              <a:rPr kumimoji="1" lang="en-US" altLang="zh-CN" dirty="0">
                <a:latin typeface="Times New Roman" panose="02020603050405020304" pitchFamily="18" charset="0"/>
              </a:rPr>
              <a:t>3,7,12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331D8AC5-30A3-4773-A24D-D7AA2804A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78CC3D6-5C00-4094-84DB-89B1AC4C114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9890" name="Rectangle 2">
            <a:extLst>
              <a:ext uri="{FF2B5EF4-FFF2-40B4-BE49-F238E27FC236}">
                <a16:creationId xmlns:a16="http://schemas.microsoft.com/office/drawing/2014/main" id="{A80D3D11-90C4-4651-BC14-6542B7D551F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68313" y="765175"/>
            <a:ext cx="8207375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Why should we study the problem of spanning tree?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-- Consider the system of roads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4F722FA-5052-4A5C-B81F-87A860975E7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997200"/>
            <a:ext cx="4175125" cy="2382838"/>
            <a:chOff x="295" y="1888"/>
            <a:chExt cx="2630" cy="1501"/>
          </a:xfrm>
        </p:grpSpPr>
        <p:sp>
          <p:nvSpPr>
            <p:cNvPr id="8216" name="Oval 4">
              <a:extLst>
                <a:ext uri="{FF2B5EF4-FFF2-40B4-BE49-F238E27FC236}">
                  <a16:creationId xmlns:a16="http://schemas.microsoft.com/office/drawing/2014/main" id="{BFBEE5DA-C292-4417-9CAE-7B71BB437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17" name="Oval 5">
              <a:extLst>
                <a:ext uri="{FF2B5EF4-FFF2-40B4-BE49-F238E27FC236}">
                  <a16:creationId xmlns:a16="http://schemas.microsoft.com/office/drawing/2014/main" id="{60FD4962-5071-4177-AC8B-7F5A9A6B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18" name="Oval 6">
              <a:extLst>
                <a:ext uri="{FF2B5EF4-FFF2-40B4-BE49-F238E27FC236}">
                  <a16:creationId xmlns:a16="http://schemas.microsoft.com/office/drawing/2014/main" id="{7D88011F-5B95-4FF1-A97D-20B1A8D11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19" name="Oval 7">
              <a:extLst>
                <a:ext uri="{FF2B5EF4-FFF2-40B4-BE49-F238E27FC236}">
                  <a16:creationId xmlns:a16="http://schemas.microsoft.com/office/drawing/2014/main" id="{3235EBE0-ED31-454F-9CB3-8287960ED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50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20" name="Line 8">
              <a:extLst>
                <a:ext uri="{FF2B5EF4-FFF2-40B4-BE49-F238E27FC236}">
                  <a16:creationId xmlns:a16="http://schemas.microsoft.com/office/drawing/2014/main" id="{2C9932B2-316D-45E8-AB9A-2BF62A1AE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165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9">
              <a:extLst>
                <a:ext uri="{FF2B5EF4-FFF2-40B4-BE49-F238E27FC236}">
                  <a16:creationId xmlns:a16="http://schemas.microsoft.com/office/drawing/2014/main" id="{38A045F6-B717-47AB-BDCD-B36FDCCE2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7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10">
              <a:extLst>
                <a:ext uri="{FF2B5EF4-FFF2-40B4-BE49-F238E27FC236}">
                  <a16:creationId xmlns:a16="http://schemas.microsoft.com/office/drawing/2014/main" id="{A5B08A09-39CC-4120-89FE-BEFAAF613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65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11">
              <a:extLst>
                <a:ext uri="{FF2B5EF4-FFF2-40B4-BE49-F238E27FC236}">
                  <a16:creationId xmlns:a16="http://schemas.microsoft.com/office/drawing/2014/main" id="{6B36DBAD-7AC1-43D3-B52F-B18ECABB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597"/>
              <a:ext cx="2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2">
              <a:extLst>
                <a:ext uri="{FF2B5EF4-FFF2-40B4-BE49-F238E27FC236}">
                  <a16:creationId xmlns:a16="http://schemas.microsoft.com/office/drawing/2014/main" id="{C6E1E005-89DB-4FE3-B4A9-514136185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693"/>
              <a:ext cx="62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13">
              <a:extLst>
                <a:ext uri="{FF2B5EF4-FFF2-40B4-BE49-F238E27FC236}">
                  <a16:creationId xmlns:a16="http://schemas.microsoft.com/office/drawing/2014/main" id="{F3CBE728-38F8-4931-8EDD-A94724204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165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14">
              <a:extLst>
                <a:ext uri="{FF2B5EF4-FFF2-40B4-BE49-F238E27FC236}">
                  <a16:creationId xmlns:a16="http://schemas.microsoft.com/office/drawing/2014/main" id="{231C0813-4C5C-40D7-B994-D49D26B67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165"/>
              <a:ext cx="24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15">
              <a:extLst>
                <a:ext uri="{FF2B5EF4-FFF2-40B4-BE49-F238E27FC236}">
                  <a16:creationId xmlns:a16="http://schemas.microsoft.com/office/drawing/2014/main" id="{2D1F71F1-A3B4-4DFB-84E8-70EFC5E88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165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16">
              <a:extLst>
                <a:ext uri="{FF2B5EF4-FFF2-40B4-BE49-F238E27FC236}">
                  <a16:creationId xmlns:a16="http://schemas.microsoft.com/office/drawing/2014/main" id="{A6BC7591-BA98-4E6B-94F6-C5019BD78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453"/>
              <a:ext cx="86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Text Box 17">
              <a:extLst>
                <a:ext uri="{FF2B5EF4-FFF2-40B4-BE49-F238E27FC236}">
                  <a16:creationId xmlns:a16="http://schemas.microsoft.com/office/drawing/2014/main" id="{FF31347F-745D-41CF-B60A-625339349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88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230" name="Text Box 18">
              <a:extLst>
                <a:ext uri="{FF2B5EF4-FFF2-40B4-BE49-F238E27FC236}">
                  <a16:creationId xmlns:a16="http://schemas.microsoft.com/office/drawing/2014/main" id="{E0149A45-4065-4863-99E4-288C4C2D4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47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231" name="Text Box 19">
              <a:extLst>
                <a:ext uri="{FF2B5EF4-FFF2-40B4-BE49-F238E27FC236}">
                  <a16:creationId xmlns:a16="http://schemas.microsoft.com/office/drawing/2014/main" id="{F51568BC-2F8B-4ED8-A625-392F8FE60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15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232" name="Text Box 20">
              <a:extLst>
                <a:ext uri="{FF2B5EF4-FFF2-40B4-BE49-F238E27FC236}">
                  <a16:creationId xmlns:a16="http://schemas.microsoft.com/office/drawing/2014/main" id="{8EA11FD3-F220-41A1-A458-056C16BCD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50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233" name="Text Box 21">
              <a:extLst>
                <a:ext uri="{FF2B5EF4-FFF2-40B4-BE49-F238E27FC236}">
                  <a16:creationId xmlns:a16="http://schemas.microsoft.com/office/drawing/2014/main" id="{3EA0A3BF-3ECF-4AA6-8F44-564A24AE7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88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234" name="Text Box 22">
              <a:extLst>
                <a:ext uri="{FF2B5EF4-FFF2-40B4-BE49-F238E27FC236}">
                  <a16:creationId xmlns:a16="http://schemas.microsoft.com/office/drawing/2014/main" id="{F832D339-4564-46EE-872B-CFF1C2B8D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296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235" name="Oval 23">
              <a:extLst>
                <a:ext uri="{FF2B5EF4-FFF2-40B4-BE49-F238E27FC236}">
                  <a16:creationId xmlns:a16="http://schemas.microsoft.com/office/drawing/2014/main" id="{51131F0D-23C9-4644-B83D-8BC02816F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02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36" name="Oval 24">
              <a:extLst>
                <a:ext uri="{FF2B5EF4-FFF2-40B4-BE49-F238E27FC236}">
                  <a16:creationId xmlns:a16="http://schemas.microsoft.com/office/drawing/2014/main" id="{A2820EF4-7C06-4EE5-92E3-D6BB8191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5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80254E91-932A-44DB-8B53-EF2D8085029F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2997200"/>
            <a:ext cx="3886200" cy="2311400"/>
            <a:chOff x="2926" y="1888"/>
            <a:chExt cx="2448" cy="1456"/>
          </a:xfrm>
        </p:grpSpPr>
        <p:sp>
          <p:nvSpPr>
            <p:cNvPr id="8199" name="Oval 26">
              <a:extLst>
                <a:ext uri="{FF2B5EF4-FFF2-40B4-BE49-F238E27FC236}">
                  <a16:creationId xmlns:a16="http://schemas.microsoft.com/office/drawing/2014/main" id="{C5150395-BED5-450B-8899-0EEBCAABE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1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00" name="Oval 27">
              <a:extLst>
                <a:ext uri="{FF2B5EF4-FFF2-40B4-BE49-F238E27FC236}">
                  <a16:creationId xmlns:a16="http://schemas.microsoft.com/office/drawing/2014/main" id="{C31C8071-3A93-4C95-9C61-E8A6F927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01" name="Oval 28">
              <a:extLst>
                <a:ext uri="{FF2B5EF4-FFF2-40B4-BE49-F238E27FC236}">
                  <a16:creationId xmlns:a16="http://schemas.microsoft.com/office/drawing/2014/main" id="{E3C7F5E4-55FF-4B06-85EA-BC1714DB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40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02" name="Oval 29">
              <a:extLst>
                <a:ext uri="{FF2B5EF4-FFF2-40B4-BE49-F238E27FC236}">
                  <a16:creationId xmlns:a16="http://schemas.microsoft.com/office/drawing/2014/main" id="{658A036F-5F6A-4481-AD62-91B642FB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4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03" name="Line 30">
              <a:extLst>
                <a:ext uri="{FF2B5EF4-FFF2-40B4-BE49-F238E27FC236}">
                  <a16:creationId xmlns:a16="http://schemas.microsoft.com/office/drawing/2014/main" id="{11C1950D-B93A-4914-A0AC-84F08DA2D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213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31">
              <a:extLst>
                <a:ext uri="{FF2B5EF4-FFF2-40B4-BE49-F238E27FC236}">
                  <a16:creationId xmlns:a16="http://schemas.microsoft.com/office/drawing/2014/main" id="{5D994D72-D025-46AB-AA2A-80570703B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65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32">
              <a:extLst>
                <a:ext uri="{FF2B5EF4-FFF2-40B4-BE49-F238E27FC236}">
                  <a16:creationId xmlns:a16="http://schemas.microsoft.com/office/drawing/2014/main" id="{498E24A3-AEAD-47A0-9550-3D58C918C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213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33">
              <a:extLst>
                <a:ext uri="{FF2B5EF4-FFF2-40B4-BE49-F238E27FC236}">
                  <a16:creationId xmlns:a16="http://schemas.microsoft.com/office/drawing/2014/main" id="{7E82BD08-497D-4E0C-9D57-DD992B68C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213"/>
              <a:ext cx="24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34">
              <a:extLst>
                <a:ext uri="{FF2B5EF4-FFF2-40B4-BE49-F238E27FC236}">
                  <a16:creationId xmlns:a16="http://schemas.microsoft.com/office/drawing/2014/main" id="{11881042-01E5-4518-9EC5-5EB4E81A7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213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Text Box 35">
              <a:extLst>
                <a:ext uri="{FF2B5EF4-FFF2-40B4-BE49-F238E27FC236}">
                  <a16:creationId xmlns:a16="http://schemas.microsoft.com/office/drawing/2014/main" id="{74F61D15-115E-47C3-8D9D-27D8B846F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88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209" name="Text Box 36">
              <a:extLst>
                <a:ext uri="{FF2B5EF4-FFF2-40B4-BE49-F238E27FC236}">
                  <a16:creationId xmlns:a16="http://schemas.microsoft.com/office/drawing/2014/main" id="{0A81856B-A4B4-47AA-ABA7-1C9F9F86E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256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210" name="Text Box 37">
              <a:extLst>
                <a:ext uri="{FF2B5EF4-FFF2-40B4-BE49-F238E27FC236}">
                  <a16:creationId xmlns:a16="http://schemas.microsoft.com/office/drawing/2014/main" id="{C82A0BE5-46CB-4ADA-A667-FBBD29B5C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113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211" name="Text Box 38">
              <a:extLst>
                <a:ext uri="{FF2B5EF4-FFF2-40B4-BE49-F238E27FC236}">
                  <a16:creationId xmlns:a16="http://schemas.microsoft.com/office/drawing/2014/main" id="{2DA1EB47-5685-4C3D-B486-28850D721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750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212" name="Text Box 39">
              <a:extLst>
                <a:ext uri="{FF2B5EF4-FFF2-40B4-BE49-F238E27FC236}">
                  <a16:creationId xmlns:a16="http://schemas.microsoft.com/office/drawing/2014/main" id="{419EB2EE-38B1-4B52-B23A-63E8503A2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7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213" name="Text Box 40">
              <a:extLst>
                <a:ext uri="{FF2B5EF4-FFF2-40B4-BE49-F238E27FC236}">
                  <a16:creationId xmlns:a16="http://schemas.microsoft.com/office/drawing/2014/main" id="{11EEBFD2-5FB8-4FB0-82FB-E45C2A597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897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214" name="Oval 41">
              <a:extLst>
                <a:ext uri="{FF2B5EF4-FFF2-40B4-BE49-F238E27FC236}">
                  <a16:creationId xmlns:a16="http://schemas.microsoft.com/office/drawing/2014/main" id="{5359C9B5-A7F0-4D62-97F1-2D5E51DA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307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215" name="Oval 42">
              <a:extLst>
                <a:ext uri="{FF2B5EF4-FFF2-40B4-BE49-F238E27FC236}">
                  <a16:creationId xmlns:a16="http://schemas.microsoft.com/office/drawing/2014/main" id="{F0B7A21F-3D7F-4948-BF1C-7C586BB8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263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8198" name="Text Box 36">
            <a:extLst>
              <a:ext uri="{FF2B5EF4-FFF2-40B4-BE49-F238E27FC236}">
                <a16:creationId xmlns:a16="http://schemas.microsoft.com/office/drawing/2014/main" id="{3E5D3F5C-AB5B-4F4D-9105-A30CD2286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9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98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92227529-6AB6-42D0-93C5-4C29A7E50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2D2402-1506-42B9-8690-1B85FE4F610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4146FEA-EDAB-484E-B8B3-9FACC30DAB04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42875" y="706438"/>
            <a:ext cx="8893175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Find A Spanning Tree of The Simple Graph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5EB4D7A-2EFB-47C6-8ABB-5EA0361AA5D1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2249488"/>
            <a:ext cx="4175125" cy="2176462"/>
            <a:chOff x="1565" y="1570"/>
            <a:chExt cx="2630" cy="1371"/>
          </a:xfrm>
        </p:grpSpPr>
        <p:sp>
          <p:nvSpPr>
            <p:cNvPr id="10250" name="Oval 4">
              <a:extLst>
                <a:ext uri="{FF2B5EF4-FFF2-40B4-BE49-F238E27FC236}">
                  <a16:creationId xmlns:a16="http://schemas.microsoft.com/office/drawing/2014/main" id="{C7073D3D-09AF-4211-B48C-C5276CEA9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570"/>
              <a:ext cx="202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51" name="Oval 5">
              <a:extLst>
                <a:ext uri="{FF2B5EF4-FFF2-40B4-BE49-F238E27FC236}">
                  <a16:creationId xmlns:a16="http://schemas.microsoft.com/office/drawing/2014/main" id="{6FE15451-7E30-40E0-BE95-AC510CCA3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570"/>
              <a:ext cx="203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52" name="Oval 6">
              <a:extLst>
                <a:ext uri="{FF2B5EF4-FFF2-40B4-BE49-F238E27FC236}">
                  <a16:creationId xmlns:a16="http://schemas.microsoft.com/office/drawing/2014/main" id="{4E417989-AA99-4490-8939-86D18C46A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570"/>
              <a:ext cx="202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53" name="Line 7">
              <a:extLst>
                <a:ext uri="{FF2B5EF4-FFF2-40B4-BE49-F238E27FC236}">
                  <a16:creationId xmlns:a16="http://schemas.microsoft.com/office/drawing/2014/main" id="{057CE02E-9D17-4878-B6AB-6093EE008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1668"/>
              <a:ext cx="6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8">
              <a:extLst>
                <a:ext uri="{FF2B5EF4-FFF2-40B4-BE49-F238E27FC236}">
                  <a16:creationId xmlns:a16="http://schemas.microsoft.com/office/drawing/2014/main" id="{A41C94FF-C206-4918-9204-810BEC1B0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1668"/>
              <a:ext cx="6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9">
              <a:extLst>
                <a:ext uri="{FF2B5EF4-FFF2-40B4-BE49-F238E27FC236}">
                  <a16:creationId xmlns:a16="http://schemas.microsoft.com/office/drawing/2014/main" id="{F517E80C-AB1D-42C9-A0D7-30A050B2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766"/>
              <a:ext cx="0" cy="6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0">
              <a:extLst>
                <a:ext uri="{FF2B5EF4-FFF2-40B4-BE49-F238E27FC236}">
                  <a16:creationId xmlns:a16="http://schemas.microsoft.com/office/drawing/2014/main" id="{599224FC-6F3C-49CE-AB9E-1BCFED62D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2549"/>
              <a:ext cx="6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1">
              <a:extLst>
                <a:ext uri="{FF2B5EF4-FFF2-40B4-BE49-F238E27FC236}">
                  <a16:creationId xmlns:a16="http://schemas.microsoft.com/office/drawing/2014/main" id="{5EA0A669-764D-44F8-B0E1-57FF7EED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2549"/>
              <a:ext cx="6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2">
              <a:extLst>
                <a:ext uri="{FF2B5EF4-FFF2-40B4-BE49-F238E27FC236}">
                  <a16:creationId xmlns:a16="http://schemas.microsoft.com/office/drawing/2014/main" id="{8202ACA2-74C5-466D-B5FC-1323A99A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1766"/>
              <a:ext cx="0" cy="6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3">
              <a:extLst>
                <a:ext uri="{FF2B5EF4-FFF2-40B4-BE49-F238E27FC236}">
                  <a16:creationId xmlns:a16="http://schemas.microsoft.com/office/drawing/2014/main" id="{6189DF3B-20A9-4F0F-973B-67E546AD3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5" y="1706"/>
              <a:ext cx="768" cy="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14">
              <a:extLst>
                <a:ext uri="{FF2B5EF4-FFF2-40B4-BE49-F238E27FC236}">
                  <a16:creationId xmlns:a16="http://schemas.microsoft.com/office/drawing/2014/main" id="{9F29F7F7-CCD7-4BFC-9EB4-871436056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1766"/>
              <a:ext cx="0" cy="6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15">
              <a:extLst>
                <a:ext uri="{FF2B5EF4-FFF2-40B4-BE49-F238E27FC236}">
                  <a16:creationId xmlns:a16="http://schemas.microsoft.com/office/drawing/2014/main" id="{B1F3D361-6D71-4F41-A984-5731C23D8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2549"/>
              <a:ext cx="1753" cy="392"/>
            </a:xfrm>
            <a:custGeom>
              <a:avLst/>
              <a:gdLst>
                <a:gd name="T0" fmla="*/ 0 w 832"/>
                <a:gd name="T1" fmla="*/ 302 h 288"/>
                <a:gd name="T2" fmla="*/ 33598 w 832"/>
                <a:gd name="T3" fmla="*/ 1835 h 288"/>
                <a:gd name="T4" fmla="*/ 67185 w 832"/>
                <a:gd name="T5" fmla="*/ 302 h 288"/>
                <a:gd name="T6" fmla="*/ 67185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Oval 16">
              <a:extLst>
                <a:ext uri="{FF2B5EF4-FFF2-40B4-BE49-F238E27FC236}">
                  <a16:creationId xmlns:a16="http://schemas.microsoft.com/office/drawing/2014/main" id="{ED150F9D-DA90-497D-A1F2-EC54CEB5F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51"/>
              <a:ext cx="202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63" name="Oval 17">
              <a:extLst>
                <a:ext uri="{FF2B5EF4-FFF2-40B4-BE49-F238E27FC236}">
                  <a16:creationId xmlns:a16="http://schemas.microsoft.com/office/drawing/2014/main" id="{7AA8EC43-3848-4D3B-9699-94CB5CA48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51"/>
              <a:ext cx="203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64" name="Oval 18">
              <a:extLst>
                <a:ext uri="{FF2B5EF4-FFF2-40B4-BE49-F238E27FC236}">
                  <a16:creationId xmlns:a16="http://schemas.microsoft.com/office/drawing/2014/main" id="{6B4F1C76-E4F0-4F64-A1A8-8517AC39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451"/>
              <a:ext cx="203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65" name="Oval 19">
              <a:extLst>
                <a:ext uri="{FF2B5EF4-FFF2-40B4-BE49-F238E27FC236}">
                  <a16:creationId xmlns:a16="http://schemas.microsoft.com/office/drawing/2014/main" id="{B42724B2-9CFF-4EEE-A2CC-803317000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570"/>
              <a:ext cx="203" cy="1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471956" name="Line 20">
            <a:extLst>
              <a:ext uri="{FF2B5EF4-FFF2-40B4-BE49-F238E27FC236}">
                <a16:creationId xmlns:a16="http://schemas.microsoft.com/office/drawing/2014/main" id="{70921321-DAE6-49C7-847E-ABD273E4E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2566988"/>
            <a:ext cx="0" cy="1087437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1957" name="Line 21">
            <a:extLst>
              <a:ext uri="{FF2B5EF4-FFF2-40B4-BE49-F238E27FC236}">
                <a16:creationId xmlns:a16="http://schemas.microsoft.com/office/drawing/2014/main" id="{6815C4F2-A7E1-480D-85A3-453BEDBEB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350" y="3805238"/>
            <a:ext cx="963613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1958" name="Line 22">
            <a:extLst>
              <a:ext uri="{FF2B5EF4-FFF2-40B4-BE49-F238E27FC236}">
                <a16:creationId xmlns:a16="http://schemas.microsoft.com/office/drawing/2014/main" id="{508FE85C-1955-4AA5-BF2B-6885BE317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552700"/>
            <a:ext cx="0" cy="1087438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1959" name="Rectangle 23">
            <a:extLst>
              <a:ext uri="{FF2B5EF4-FFF2-40B4-BE49-F238E27FC236}">
                <a16:creationId xmlns:a16="http://schemas.microsoft.com/office/drawing/2014/main" id="{D0800AB8-21BC-42A0-8730-FEE9AFDCC90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4867275"/>
            <a:ext cx="8362950" cy="1009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Method: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Find spanning trees by removing edges from simple circuits.</a:t>
            </a:r>
          </a:p>
        </p:txBody>
      </p:sp>
      <p:sp>
        <p:nvSpPr>
          <p:cNvPr id="10249" name="Text Box 36">
            <a:extLst>
              <a:ext uri="{FF2B5EF4-FFF2-40B4-BE49-F238E27FC236}">
                <a16:creationId xmlns:a16="http://schemas.microsoft.com/office/drawing/2014/main" id="{3EC149DA-15D7-47D0-A330-D0BEEA7F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71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71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7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7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7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9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88F6D3C8-EF83-48F4-BE4C-04E6D270E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12FA861-7469-48A3-8145-E79CB93B8EA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1AC5C21-DFC5-4A5C-B7D7-1EF50B5324F0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23850" y="981075"/>
            <a:ext cx="8497888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ea typeface="宋体" panose="02010600030101010101" pitchFamily="2" charset="-122"/>
              </a:rPr>
              <a:t>More than one spanning tree for a simple graph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A4C10F3-BD30-40F5-9D67-BF1EB0F89D3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209800"/>
            <a:ext cx="1981200" cy="838200"/>
            <a:chOff x="2304" y="1392"/>
            <a:chExt cx="1248" cy="528"/>
          </a:xfrm>
        </p:grpSpPr>
        <p:sp>
          <p:nvSpPr>
            <p:cNvPr id="12354" name="Oval 4">
              <a:extLst>
                <a:ext uri="{FF2B5EF4-FFF2-40B4-BE49-F238E27FC236}">
                  <a16:creationId xmlns:a16="http://schemas.microsoft.com/office/drawing/2014/main" id="{171F300A-BF3E-46C1-810A-8349B2A48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5" name="Oval 5">
              <a:extLst>
                <a:ext uri="{FF2B5EF4-FFF2-40B4-BE49-F238E27FC236}">
                  <a16:creationId xmlns:a16="http://schemas.microsoft.com/office/drawing/2014/main" id="{277F585D-3301-4698-AD91-2037C18A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6" name="Oval 6">
              <a:extLst>
                <a:ext uri="{FF2B5EF4-FFF2-40B4-BE49-F238E27FC236}">
                  <a16:creationId xmlns:a16="http://schemas.microsoft.com/office/drawing/2014/main" id="{2FFE61FA-ECB1-4D57-B70E-33115D89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7" name="Oval 7">
              <a:extLst>
                <a:ext uri="{FF2B5EF4-FFF2-40B4-BE49-F238E27FC236}">
                  <a16:creationId xmlns:a16="http://schemas.microsoft.com/office/drawing/2014/main" id="{CEC88A20-FA3D-456C-B86B-B75D73FD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8" name="Oval 8">
              <a:extLst>
                <a:ext uri="{FF2B5EF4-FFF2-40B4-BE49-F238E27FC236}">
                  <a16:creationId xmlns:a16="http://schemas.microsoft.com/office/drawing/2014/main" id="{B6DD0ACF-0BF5-4621-87D9-1E0EBCFB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59" name="Oval 9">
              <a:extLst>
                <a:ext uri="{FF2B5EF4-FFF2-40B4-BE49-F238E27FC236}">
                  <a16:creationId xmlns:a16="http://schemas.microsoft.com/office/drawing/2014/main" id="{667469F0-412B-44D7-81F4-C66CEBC8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60" name="Oval 10">
              <a:extLst>
                <a:ext uri="{FF2B5EF4-FFF2-40B4-BE49-F238E27FC236}">
                  <a16:creationId xmlns:a16="http://schemas.microsoft.com/office/drawing/2014/main" id="{F86060D9-AA94-44E0-AFE8-B20208281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61" name="Line 11">
              <a:extLst>
                <a:ext uri="{FF2B5EF4-FFF2-40B4-BE49-F238E27FC236}">
                  <a16:creationId xmlns:a16="http://schemas.microsoft.com/office/drawing/2014/main" id="{A0C52EDD-2A45-4FB8-AAF5-1DCFD7B57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Line 12">
              <a:extLst>
                <a:ext uri="{FF2B5EF4-FFF2-40B4-BE49-F238E27FC236}">
                  <a16:creationId xmlns:a16="http://schemas.microsoft.com/office/drawing/2014/main" id="{647F921F-9DD7-46A6-B94C-3C274C63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4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Line 13">
              <a:extLst>
                <a:ext uri="{FF2B5EF4-FFF2-40B4-BE49-F238E27FC236}">
                  <a16:creationId xmlns:a16="http://schemas.microsoft.com/office/drawing/2014/main" id="{3CF11497-29A8-44B0-A77D-DDCFBE2F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Line 14">
              <a:extLst>
                <a:ext uri="{FF2B5EF4-FFF2-40B4-BE49-F238E27FC236}">
                  <a16:creationId xmlns:a16="http://schemas.microsoft.com/office/drawing/2014/main" id="{14555DEC-383A-4D35-9AC3-FE8E9C796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Line 15">
              <a:extLst>
                <a:ext uri="{FF2B5EF4-FFF2-40B4-BE49-F238E27FC236}">
                  <a16:creationId xmlns:a16="http://schemas.microsoft.com/office/drawing/2014/main" id="{7D4B33A5-5028-44FE-B23C-BF1A507CE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Line 16">
              <a:extLst>
                <a:ext uri="{FF2B5EF4-FFF2-40B4-BE49-F238E27FC236}">
                  <a16:creationId xmlns:a16="http://schemas.microsoft.com/office/drawing/2014/main" id="{12C917F2-15C5-4231-A375-9F8C61E7E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74001" name="AutoShape 17">
            <a:extLst>
              <a:ext uri="{FF2B5EF4-FFF2-40B4-BE49-F238E27FC236}">
                <a16:creationId xmlns:a16="http://schemas.microsoft.com/office/drawing/2014/main" id="{24C43D92-ABCB-494B-984D-63E363FD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B108E4B4-80B5-46E6-A8B7-BC52DDE0AFA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14800"/>
            <a:ext cx="1981200" cy="838200"/>
            <a:chOff x="2304" y="2592"/>
            <a:chExt cx="1248" cy="528"/>
          </a:xfrm>
        </p:grpSpPr>
        <p:sp>
          <p:nvSpPr>
            <p:cNvPr id="12341" name="Oval 19">
              <a:extLst>
                <a:ext uri="{FF2B5EF4-FFF2-40B4-BE49-F238E27FC236}">
                  <a16:creationId xmlns:a16="http://schemas.microsoft.com/office/drawing/2014/main" id="{3072CDC2-1A75-4840-B66E-7CF13839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2" name="Oval 20">
              <a:extLst>
                <a:ext uri="{FF2B5EF4-FFF2-40B4-BE49-F238E27FC236}">
                  <a16:creationId xmlns:a16="http://schemas.microsoft.com/office/drawing/2014/main" id="{FAAF8BCD-C1F2-4A66-B942-C29220BF0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3" name="Oval 21">
              <a:extLst>
                <a:ext uri="{FF2B5EF4-FFF2-40B4-BE49-F238E27FC236}">
                  <a16:creationId xmlns:a16="http://schemas.microsoft.com/office/drawing/2014/main" id="{0335E4A2-466C-424F-8C00-360F34BB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4" name="Oval 22">
              <a:extLst>
                <a:ext uri="{FF2B5EF4-FFF2-40B4-BE49-F238E27FC236}">
                  <a16:creationId xmlns:a16="http://schemas.microsoft.com/office/drawing/2014/main" id="{165C8ECD-B4DE-4850-A635-45FE61D29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5" name="Oval 23">
              <a:extLst>
                <a:ext uri="{FF2B5EF4-FFF2-40B4-BE49-F238E27FC236}">
                  <a16:creationId xmlns:a16="http://schemas.microsoft.com/office/drawing/2014/main" id="{41442A63-5AED-41DB-8127-B7AE3455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6" name="Oval 24">
              <a:extLst>
                <a:ext uri="{FF2B5EF4-FFF2-40B4-BE49-F238E27FC236}">
                  <a16:creationId xmlns:a16="http://schemas.microsoft.com/office/drawing/2014/main" id="{F0602BC0-7765-4526-BDB6-ABD971DBB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7" name="Line 25">
              <a:extLst>
                <a:ext uri="{FF2B5EF4-FFF2-40B4-BE49-F238E27FC236}">
                  <a16:creationId xmlns:a16="http://schemas.microsoft.com/office/drawing/2014/main" id="{11DE9335-B0D6-493E-BA2F-B93C84376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Line 26">
              <a:extLst>
                <a:ext uri="{FF2B5EF4-FFF2-40B4-BE49-F238E27FC236}">
                  <a16:creationId xmlns:a16="http://schemas.microsoft.com/office/drawing/2014/main" id="{3B549DC8-3B9F-4025-ACD1-5626B68C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Line 27">
              <a:extLst>
                <a:ext uri="{FF2B5EF4-FFF2-40B4-BE49-F238E27FC236}">
                  <a16:creationId xmlns:a16="http://schemas.microsoft.com/office/drawing/2014/main" id="{C817B579-557B-4583-BA77-5D2D96CD5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0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Line 28">
              <a:extLst>
                <a:ext uri="{FF2B5EF4-FFF2-40B4-BE49-F238E27FC236}">
                  <a16:creationId xmlns:a16="http://schemas.microsoft.com/office/drawing/2014/main" id="{0D14DED2-5064-476F-BA33-5E75284AE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Line 29">
              <a:extLst>
                <a:ext uri="{FF2B5EF4-FFF2-40B4-BE49-F238E27FC236}">
                  <a16:creationId xmlns:a16="http://schemas.microsoft.com/office/drawing/2014/main" id="{C23F14A1-2826-49CB-AC78-82504A91C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688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Line 30">
              <a:extLst>
                <a:ext uri="{FF2B5EF4-FFF2-40B4-BE49-F238E27FC236}">
                  <a16:creationId xmlns:a16="http://schemas.microsoft.com/office/drawing/2014/main" id="{99B72D20-91B6-43F8-B8F8-7E2104882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Oval 31">
              <a:extLst>
                <a:ext uri="{FF2B5EF4-FFF2-40B4-BE49-F238E27FC236}">
                  <a16:creationId xmlns:a16="http://schemas.microsoft.com/office/drawing/2014/main" id="{80A14167-5C52-4D80-AB64-B65AA924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041C3C82-ACD9-447B-950F-F5BCC884664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1981200" cy="1066800"/>
            <a:chOff x="3984" y="1344"/>
            <a:chExt cx="1248" cy="672"/>
          </a:xfrm>
        </p:grpSpPr>
        <p:sp>
          <p:nvSpPr>
            <p:cNvPr id="12328" name="Oval 33">
              <a:extLst>
                <a:ext uri="{FF2B5EF4-FFF2-40B4-BE49-F238E27FC236}">
                  <a16:creationId xmlns:a16="http://schemas.microsoft.com/office/drawing/2014/main" id="{B57049FC-5A36-4011-BD23-685448595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29" name="Oval 34">
              <a:extLst>
                <a:ext uri="{FF2B5EF4-FFF2-40B4-BE49-F238E27FC236}">
                  <a16:creationId xmlns:a16="http://schemas.microsoft.com/office/drawing/2014/main" id="{B9B5CBD4-4503-492A-9870-D0DAEA454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30" name="Oval 35">
              <a:extLst>
                <a:ext uri="{FF2B5EF4-FFF2-40B4-BE49-F238E27FC236}">
                  <a16:creationId xmlns:a16="http://schemas.microsoft.com/office/drawing/2014/main" id="{6B7257A7-B5DE-4B03-94B3-50943F34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31" name="Oval 36">
              <a:extLst>
                <a:ext uri="{FF2B5EF4-FFF2-40B4-BE49-F238E27FC236}">
                  <a16:creationId xmlns:a16="http://schemas.microsoft.com/office/drawing/2014/main" id="{539536CA-9C64-42A6-B6BE-3D66CA7F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32" name="Line 37">
              <a:extLst>
                <a:ext uri="{FF2B5EF4-FFF2-40B4-BE49-F238E27FC236}">
                  <a16:creationId xmlns:a16="http://schemas.microsoft.com/office/drawing/2014/main" id="{2FAA9F56-5C92-44E5-A5D0-CB9EA1C34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3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38">
              <a:extLst>
                <a:ext uri="{FF2B5EF4-FFF2-40B4-BE49-F238E27FC236}">
                  <a16:creationId xmlns:a16="http://schemas.microsoft.com/office/drawing/2014/main" id="{C88C0505-50F8-42B7-BA52-67358C44F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39">
              <a:extLst>
                <a:ext uri="{FF2B5EF4-FFF2-40B4-BE49-F238E27FC236}">
                  <a16:creationId xmlns:a16="http://schemas.microsoft.com/office/drawing/2014/main" id="{CD84BC67-3980-4358-9BE3-86EAC0D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8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40">
              <a:extLst>
                <a:ext uri="{FF2B5EF4-FFF2-40B4-BE49-F238E27FC236}">
                  <a16:creationId xmlns:a16="http://schemas.microsoft.com/office/drawing/2014/main" id="{0D8E187F-14D9-4D04-8669-87E10F6CF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4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41">
              <a:extLst>
                <a:ext uri="{FF2B5EF4-FFF2-40B4-BE49-F238E27FC236}">
                  <a16:creationId xmlns:a16="http://schemas.microsoft.com/office/drawing/2014/main" id="{6D7281B9-3427-447C-A3CB-C67AB7F15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40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42">
              <a:extLst>
                <a:ext uri="{FF2B5EF4-FFF2-40B4-BE49-F238E27FC236}">
                  <a16:creationId xmlns:a16="http://schemas.microsoft.com/office/drawing/2014/main" id="{95179DF8-EA07-44DC-82AD-5F7FBF55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824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Oval 43">
              <a:extLst>
                <a:ext uri="{FF2B5EF4-FFF2-40B4-BE49-F238E27FC236}">
                  <a16:creationId xmlns:a16="http://schemas.microsoft.com/office/drawing/2014/main" id="{68EB5916-8813-43FA-BEF2-38394D43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39" name="Oval 44">
              <a:extLst>
                <a:ext uri="{FF2B5EF4-FFF2-40B4-BE49-F238E27FC236}">
                  <a16:creationId xmlns:a16="http://schemas.microsoft.com/office/drawing/2014/main" id="{B4DC4711-3FF7-415E-911D-58B0463D2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40" name="Oval 45">
              <a:extLst>
                <a:ext uri="{FF2B5EF4-FFF2-40B4-BE49-F238E27FC236}">
                  <a16:creationId xmlns:a16="http://schemas.microsoft.com/office/drawing/2014/main" id="{1A966A1A-8301-43C0-8762-C3BC51A00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" name="Group 46">
            <a:extLst>
              <a:ext uri="{FF2B5EF4-FFF2-40B4-BE49-F238E27FC236}">
                <a16:creationId xmlns:a16="http://schemas.microsoft.com/office/drawing/2014/main" id="{262CF0EF-31D9-42B9-8153-54B605FB531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114800"/>
            <a:ext cx="1981200" cy="1066800"/>
            <a:chOff x="3984" y="2592"/>
            <a:chExt cx="1248" cy="672"/>
          </a:xfrm>
        </p:grpSpPr>
        <p:sp>
          <p:nvSpPr>
            <p:cNvPr id="12315" name="Oval 47">
              <a:extLst>
                <a:ext uri="{FF2B5EF4-FFF2-40B4-BE49-F238E27FC236}">
                  <a16:creationId xmlns:a16="http://schemas.microsoft.com/office/drawing/2014/main" id="{939C359B-3440-426D-9958-19BCD790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6" name="Oval 48">
              <a:extLst>
                <a:ext uri="{FF2B5EF4-FFF2-40B4-BE49-F238E27FC236}">
                  <a16:creationId xmlns:a16="http://schemas.microsoft.com/office/drawing/2014/main" id="{E0DCC0EB-1BAB-4C6D-BE35-3A76AC204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7" name="Oval 49">
              <a:extLst>
                <a:ext uri="{FF2B5EF4-FFF2-40B4-BE49-F238E27FC236}">
                  <a16:creationId xmlns:a16="http://schemas.microsoft.com/office/drawing/2014/main" id="{2510946D-9FF0-48F9-B5AA-68186D2B1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8" name="Oval 50">
              <a:extLst>
                <a:ext uri="{FF2B5EF4-FFF2-40B4-BE49-F238E27FC236}">
                  <a16:creationId xmlns:a16="http://schemas.microsoft.com/office/drawing/2014/main" id="{02BC2160-40E2-469F-B6A1-8738368D0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9" name="Line 51">
              <a:extLst>
                <a:ext uri="{FF2B5EF4-FFF2-40B4-BE49-F238E27FC236}">
                  <a16:creationId xmlns:a16="http://schemas.microsoft.com/office/drawing/2014/main" id="{155F5144-D5E7-4F41-85AB-ED261059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52">
              <a:extLst>
                <a:ext uri="{FF2B5EF4-FFF2-40B4-BE49-F238E27FC236}">
                  <a16:creationId xmlns:a16="http://schemas.microsoft.com/office/drawing/2014/main" id="{AD9F0092-2187-458F-B17E-3FBD5C94A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53">
              <a:extLst>
                <a:ext uri="{FF2B5EF4-FFF2-40B4-BE49-F238E27FC236}">
                  <a16:creationId xmlns:a16="http://schemas.microsoft.com/office/drawing/2014/main" id="{215D9F31-B9C0-4D14-98E7-C40B1ED1E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54">
              <a:extLst>
                <a:ext uri="{FF2B5EF4-FFF2-40B4-BE49-F238E27FC236}">
                  <a16:creationId xmlns:a16="http://schemas.microsoft.com/office/drawing/2014/main" id="{B635C500-E3DF-4B5C-9BDC-BF91E5C5A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55">
              <a:extLst>
                <a:ext uri="{FF2B5EF4-FFF2-40B4-BE49-F238E27FC236}">
                  <a16:creationId xmlns:a16="http://schemas.microsoft.com/office/drawing/2014/main" id="{CCD40F80-6FEB-417E-9F4F-0724861FE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56">
              <a:extLst>
                <a:ext uri="{FF2B5EF4-FFF2-40B4-BE49-F238E27FC236}">
                  <a16:creationId xmlns:a16="http://schemas.microsoft.com/office/drawing/2014/main" id="{91AD2864-2D8E-4954-A88A-CE745DF04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3072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Oval 57">
              <a:extLst>
                <a:ext uri="{FF2B5EF4-FFF2-40B4-BE49-F238E27FC236}">
                  <a16:creationId xmlns:a16="http://schemas.microsoft.com/office/drawing/2014/main" id="{B4896FE4-65B0-4917-8096-99B51697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26" name="Oval 58">
              <a:extLst>
                <a:ext uri="{FF2B5EF4-FFF2-40B4-BE49-F238E27FC236}">
                  <a16:creationId xmlns:a16="http://schemas.microsoft.com/office/drawing/2014/main" id="{1AFBEFD4-5C7D-44A3-9107-099E5E7C0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27" name="Oval 59">
              <a:extLst>
                <a:ext uri="{FF2B5EF4-FFF2-40B4-BE49-F238E27FC236}">
                  <a16:creationId xmlns:a16="http://schemas.microsoft.com/office/drawing/2014/main" id="{7F3D18FD-A0DC-418D-82F2-C182CCE97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6" name="Group 60">
            <a:extLst>
              <a:ext uri="{FF2B5EF4-FFF2-40B4-BE49-F238E27FC236}">
                <a16:creationId xmlns:a16="http://schemas.microsoft.com/office/drawing/2014/main" id="{18974DD4-EEB8-418E-B51C-BB56BC360FE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24200"/>
            <a:ext cx="1981200" cy="1066800"/>
            <a:chOff x="384" y="1968"/>
            <a:chExt cx="1248" cy="672"/>
          </a:xfrm>
        </p:grpSpPr>
        <p:sp>
          <p:nvSpPr>
            <p:cNvPr id="12299" name="Oval 61">
              <a:extLst>
                <a:ext uri="{FF2B5EF4-FFF2-40B4-BE49-F238E27FC236}">
                  <a16:creationId xmlns:a16="http://schemas.microsoft.com/office/drawing/2014/main" id="{279CA0A4-D534-4139-84F1-3ABA51D5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0" name="Oval 62">
              <a:extLst>
                <a:ext uri="{FF2B5EF4-FFF2-40B4-BE49-F238E27FC236}">
                  <a16:creationId xmlns:a16="http://schemas.microsoft.com/office/drawing/2014/main" id="{3AD78E34-99D8-4ECD-AD5B-5DF7755F1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1" name="Oval 63">
              <a:extLst>
                <a:ext uri="{FF2B5EF4-FFF2-40B4-BE49-F238E27FC236}">
                  <a16:creationId xmlns:a16="http://schemas.microsoft.com/office/drawing/2014/main" id="{1599662A-A34B-47CF-BCAC-C9339DF4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2" name="Oval 64">
              <a:extLst>
                <a:ext uri="{FF2B5EF4-FFF2-40B4-BE49-F238E27FC236}">
                  <a16:creationId xmlns:a16="http://schemas.microsoft.com/office/drawing/2014/main" id="{203ACBB4-028E-4C6F-9492-23B29EBC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3" name="Oval 65">
              <a:extLst>
                <a:ext uri="{FF2B5EF4-FFF2-40B4-BE49-F238E27FC236}">
                  <a16:creationId xmlns:a16="http://schemas.microsoft.com/office/drawing/2014/main" id="{D2376E44-4821-4417-BDEF-A69CA94B7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4" name="Line 66">
              <a:extLst>
                <a:ext uri="{FF2B5EF4-FFF2-40B4-BE49-F238E27FC236}">
                  <a16:creationId xmlns:a16="http://schemas.microsoft.com/office/drawing/2014/main" id="{3BF87505-5533-4B4D-8D43-94D587CBE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67">
              <a:extLst>
                <a:ext uri="{FF2B5EF4-FFF2-40B4-BE49-F238E27FC236}">
                  <a16:creationId xmlns:a16="http://schemas.microsoft.com/office/drawing/2014/main" id="{FCE830AF-5E20-4BC4-9357-EE041D581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68">
              <a:extLst>
                <a:ext uri="{FF2B5EF4-FFF2-40B4-BE49-F238E27FC236}">
                  <a16:creationId xmlns:a16="http://schemas.microsoft.com/office/drawing/2014/main" id="{79170BFF-9E98-4187-8C60-99D227AFB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06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69">
              <a:extLst>
                <a:ext uri="{FF2B5EF4-FFF2-40B4-BE49-F238E27FC236}">
                  <a16:creationId xmlns:a16="http://schemas.microsoft.com/office/drawing/2014/main" id="{93BD3DE9-8661-4E90-A31B-5664DDE19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4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70">
              <a:extLst>
                <a:ext uri="{FF2B5EF4-FFF2-40B4-BE49-F238E27FC236}">
                  <a16:creationId xmlns:a16="http://schemas.microsoft.com/office/drawing/2014/main" id="{5297A5CC-863B-4C24-9960-B6767EAEF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71">
              <a:extLst>
                <a:ext uri="{FF2B5EF4-FFF2-40B4-BE49-F238E27FC236}">
                  <a16:creationId xmlns:a16="http://schemas.microsoft.com/office/drawing/2014/main" id="{AA7EF124-8D09-4D3A-9A18-676BE6711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06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72">
              <a:extLst>
                <a:ext uri="{FF2B5EF4-FFF2-40B4-BE49-F238E27FC236}">
                  <a16:creationId xmlns:a16="http://schemas.microsoft.com/office/drawing/2014/main" id="{DFDAF3C5-A599-46C2-83A7-294E3EC2A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64"/>
              <a:ext cx="3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73">
              <a:extLst>
                <a:ext uri="{FF2B5EF4-FFF2-40B4-BE49-F238E27FC236}">
                  <a16:creationId xmlns:a16="http://schemas.microsoft.com/office/drawing/2014/main" id="{3D168460-AAB2-4F0D-B6D1-967C72232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6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Freeform 74">
              <a:extLst>
                <a:ext uri="{FF2B5EF4-FFF2-40B4-BE49-F238E27FC236}">
                  <a16:creationId xmlns:a16="http://schemas.microsoft.com/office/drawing/2014/main" id="{DC3879AB-4D43-4478-8094-9837048E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2448"/>
              <a:ext cx="832" cy="192"/>
            </a:xfrm>
            <a:custGeom>
              <a:avLst/>
              <a:gdLst>
                <a:gd name="T0" fmla="*/ 0 w 832"/>
                <a:gd name="T1" fmla="*/ 4 h 288"/>
                <a:gd name="T2" fmla="*/ 384 w 832"/>
                <a:gd name="T3" fmla="*/ 25 h 288"/>
                <a:gd name="T4" fmla="*/ 768 w 832"/>
                <a:gd name="T5" fmla="*/ 4 h 288"/>
                <a:gd name="T6" fmla="*/ 768 w 8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288"/>
                <a:gd name="T14" fmla="*/ 832 w 8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288">
                  <a:moveTo>
                    <a:pt x="0" y="48"/>
                  </a:moveTo>
                  <a:cubicBezTo>
                    <a:pt x="128" y="168"/>
                    <a:pt x="256" y="288"/>
                    <a:pt x="384" y="288"/>
                  </a:cubicBezTo>
                  <a:cubicBezTo>
                    <a:pt x="512" y="288"/>
                    <a:pt x="704" y="96"/>
                    <a:pt x="768" y="48"/>
                  </a:cubicBezTo>
                  <a:cubicBezTo>
                    <a:pt x="832" y="0"/>
                    <a:pt x="800" y="0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Oval 75">
              <a:extLst>
                <a:ext uri="{FF2B5EF4-FFF2-40B4-BE49-F238E27FC236}">
                  <a16:creationId xmlns:a16="http://schemas.microsoft.com/office/drawing/2014/main" id="{7E149D93-9FE6-4EAB-A980-ECD2E46F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14" name="Oval 76">
              <a:extLst>
                <a:ext uri="{FF2B5EF4-FFF2-40B4-BE49-F238E27FC236}">
                  <a16:creationId xmlns:a16="http://schemas.microsoft.com/office/drawing/2014/main" id="{7A871C8F-1917-4045-AED1-07022EAE4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2298" name="Text Box 36">
            <a:extLst>
              <a:ext uri="{FF2B5EF4-FFF2-40B4-BE49-F238E27FC236}">
                <a16:creationId xmlns:a16="http://schemas.microsoft.com/office/drawing/2014/main" id="{B6F4DA3D-2416-4C46-836B-7BF20284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7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40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AC718AA4-4461-4E06-A135-2DC26150C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55E24D-C8F6-42FA-AFB0-360BA322909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6034" name="Rectangle 2">
            <a:extLst>
              <a:ext uri="{FF2B5EF4-FFF2-40B4-BE49-F238E27FC236}">
                <a16:creationId xmlns:a16="http://schemas.microsoft.com/office/drawing/2014/main" id="{E8B4F4ED-0408-4AFF-A2B4-E824D8834E1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539750" y="620713"/>
            <a:ext cx="7772400" cy="115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Theorem 1 】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 simple graph is connected if and only if it has a spanning tree.</a:t>
            </a:r>
          </a:p>
        </p:txBody>
      </p:sp>
      <p:sp>
        <p:nvSpPr>
          <p:cNvPr id="2476035" name="Rectangle 3">
            <a:extLst>
              <a:ext uri="{FF2B5EF4-FFF2-40B4-BE49-F238E27FC236}">
                <a16:creationId xmlns:a16="http://schemas.microsoft.com/office/drawing/2014/main" id="{94F924CA-83D2-42BA-ABA6-D0227D2C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79914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First, suppose that a simple graph </a:t>
            </a:r>
            <a:r>
              <a:rPr lang="en-US" altLang="zh-CN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has a spanning tree tree </a:t>
            </a:r>
            <a:r>
              <a:rPr lang="en-US" altLang="zh-CN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contains every vertex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There is a path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between any two of its vertices.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Since T is a subgraph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there is a path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between any two of its vertices. Hence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connected.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Second, suppose that </a:t>
            </a:r>
            <a:r>
              <a:rPr lang="en-US" altLang="zh-CN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connected.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We can find a spanning trees by removing edges from simple circuits of G.</a:t>
            </a:r>
          </a:p>
        </p:txBody>
      </p:sp>
      <p:sp>
        <p:nvSpPr>
          <p:cNvPr id="14341" name="Text Box 36">
            <a:extLst>
              <a:ext uri="{FF2B5EF4-FFF2-40B4-BE49-F238E27FC236}">
                <a16:creationId xmlns:a16="http://schemas.microsoft.com/office/drawing/2014/main" id="{7BB87A0B-952F-48DD-810A-6F3EDD63D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7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7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6034" grpId="0" build="p"/>
      <p:bldP spid="2476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FBE32CF2-7B7B-4DC9-A023-658FEEEC7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6613782-C2CC-4A4F-8884-BD1AC0F9A51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3A06522-7E94-4D11-AAEE-3DB2F6FD88BD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635000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The Applications of Spanning Trees</a:t>
            </a:r>
          </a:p>
        </p:txBody>
      </p:sp>
      <p:sp>
        <p:nvSpPr>
          <p:cNvPr id="2478083" name="Rectangle 3">
            <a:extLst>
              <a:ext uri="{FF2B5EF4-FFF2-40B4-BE49-F238E27FC236}">
                <a16:creationId xmlns:a16="http://schemas.microsoft.com/office/drawing/2014/main" id="{1631E2E0-BA67-4A62-AC90-2C5EBE0A308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341438"/>
            <a:ext cx="836295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0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〖Example 1〗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r>
              <a:rPr lang="en-US" altLang="zh-CN" sz="2400" b="1">
                <a:ea typeface="宋体" panose="02010600030101010101" pitchFamily="2" charset="-122"/>
              </a:rPr>
              <a:t>IP Multicasting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CFF7E88-01D4-4689-9F3A-20D7C379A5F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262188"/>
            <a:ext cx="2808287" cy="2751137"/>
            <a:chOff x="521" y="1425"/>
            <a:chExt cx="1769" cy="1733"/>
          </a:xfrm>
        </p:grpSpPr>
        <p:sp>
          <p:nvSpPr>
            <p:cNvPr id="16420" name="Line 5">
              <a:extLst>
                <a:ext uri="{FF2B5EF4-FFF2-40B4-BE49-F238E27FC236}">
                  <a16:creationId xmlns:a16="http://schemas.microsoft.com/office/drawing/2014/main" id="{7AAFCFE3-1D97-4156-9640-F92FF8556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67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21" name="Group 6">
              <a:extLst>
                <a:ext uri="{FF2B5EF4-FFF2-40B4-BE49-F238E27FC236}">
                  <a16:creationId xmlns:a16="http://schemas.microsoft.com/office/drawing/2014/main" id="{6BDA3B82-3D90-4BDA-8145-D18A540FD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3" y="1607"/>
              <a:ext cx="113" cy="113"/>
              <a:chOff x="2381" y="1570"/>
              <a:chExt cx="113" cy="113"/>
            </a:xfrm>
          </p:grpSpPr>
          <p:sp>
            <p:nvSpPr>
              <p:cNvPr id="16461" name="Oval 7">
                <a:extLst>
                  <a:ext uri="{FF2B5EF4-FFF2-40B4-BE49-F238E27FC236}">
                    <a16:creationId xmlns:a16="http://schemas.microsoft.com/office/drawing/2014/main" id="{BF3463A8-6AF9-4AE4-8AC0-AB136E4FE0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62" name="Oval 8">
                <a:extLst>
                  <a:ext uri="{FF2B5EF4-FFF2-40B4-BE49-F238E27FC236}">
                    <a16:creationId xmlns:a16="http://schemas.microsoft.com/office/drawing/2014/main" id="{D04DB199-1A08-4BDD-A50D-39C2D7692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422" name="Group 9">
              <a:extLst>
                <a:ext uri="{FF2B5EF4-FFF2-40B4-BE49-F238E27FC236}">
                  <a16:creationId xmlns:a16="http://schemas.microsoft.com/office/drawing/2014/main" id="{EDA1B6E7-C85D-46F1-AE2A-596273594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7" y="2251"/>
              <a:ext cx="113" cy="113"/>
              <a:chOff x="2381" y="1570"/>
              <a:chExt cx="113" cy="113"/>
            </a:xfrm>
          </p:grpSpPr>
          <p:sp>
            <p:nvSpPr>
              <p:cNvPr id="16459" name="Oval 10">
                <a:extLst>
                  <a:ext uri="{FF2B5EF4-FFF2-40B4-BE49-F238E27FC236}">
                    <a16:creationId xmlns:a16="http://schemas.microsoft.com/office/drawing/2014/main" id="{EE18A6B8-362B-48E5-925F-9734FE4EE9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60" name="Oval 11">
                <a:extLst>
                  <a:ext uri="{FF2B5EF4-FFF2-40B4-BE49-F238E27FC236}">
                    <a16:creationId xmlns:a16="http://schemas.microsoft.com/office/drawing/2014/main" id="{C5A7B120-9F21-4917-972B-26F95B57F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423" name="Group 12">
              <a:extLst>
                <a:ext uri="{FF2B5EF4-FFF2-40B4-BE49-F238E27FC236}">
                  <a16:creationId xmlns:a16="http://schemas.microsoft.com/office/drawing/2014/main" id="{231D7458-AF92-4C85-8313-1E268E465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4" y="3045"/>
              <a:ext cx="113" cy="113"/>
              <a:chOff x="2381" y="1570"/>
              <a:chExt cx="113" cy="113"/>
            </a:xfrm>
          </p:grpSpPr>
          <p:sp>
            <p:nvSpPr>
              <p:cNvPr id="16457" name="Oval 13">
                <a:extLst>
                  <a:ext uri="{FF2B5EF4-FFF2-40B4-BE49-F238E27FC236}">
                    <a16:creationId xmlns:a16="http://schemas.microsoft.com/office/drawing/2014/main" id="{D1D7C3A7-3162-4322-934B-E28D96B4F7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58" name="Oval 14">
                <a:extLst>
                  <a:ext uri="{FF2B5EF4-FFF2-40B4-BE49-F238E27FC236}">
                    <a16:creationId xmlns:a16="http://schemas.microsoft.com/office/drawing/2014/main" id="{1F71FD29-9E33-49CB-9220-7EDD4C128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424" name="Group 15">
              <a:extLst>
                <a:ext uri="{FF2B5EF4-FFF2-40B4-BE49-F238E27FC236}">
                  <a16:creationId xmlns:a16="http://schemas.microsoft.com/office/drawing/2014/main" id="{5176E527-7052-40F2-B56A-629322944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045"/>
              <a:ext cx="113" cy="113"/>
              <a:chOff x="2381" y="1570"/>
              <a:chExt cx="113" cy="113"/>
            </a:xfrm>
          </p:grpSpPr>
          <p:sp>
            <p:nvSpPr>
              <p:cNvPr id="16455" name="Oval 16">
                <a:extLst>
                  <a:ext uri="{FF2B5EF4-FFF2-40B4-BE49-F238E27FC236}">
                    <a16:creationId xmlns:a16="http://schemas.microsoft.com/office/drawing/2014/main" id="{9BCCD804-A145-4B56-9847-4E3AD7439F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56" name="Oval 17">
                <a:extLst>
                  <a:ext uri="{FF2B5EF4-FFF2-40B4-BE49-F238E27FC236}">
                    <a16:creationId xmlns:a16="http://schemas.microsoft.com/office/drawing/2014/main" id="{10328352-7E42-4241-AE2B-A45994B39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16425" name="Oval 18">
              <a:extLst>
                <a:ext uri="{FF2B5EF4-FFF2-40B4-BE49-F238E27FC236}">
                  <a16:creationId xmlns:a16="http://schemas.microsoft.com/office/drawing/2014/main" id="{95D5648E-D601-46EC-A328-713F771F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5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26" name="Oval 19">
              <a:extLst>
                <a:ext uri="{FF2B5EF4-FFF2-40B4-BE49-F238E27FC236}">
                  <a16:creationId xmlns:a16="http://schemas.microsoft.com/office/drawing/2014/main" id="{960242F8-DE32-4EEA-8A28-4E6470819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40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27" name="Line 20">
              <a:extLst>
                <a:ext uri="{FF2B5EF4-FFF2-40B4-BE49-F238E27FC236}">
                  <a16:creationId xmlns:a16="http://schemas.microsoft.com/office/drawing/2014/main" id="{296F2075-3E50-4728-9C93-CE3B5912D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75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21">
              <a:extLst>
                <a:ext uri="{FF2B5EF4-FFF2-40B4-BE49-F238E27FC236}">
                  <a16:creationId xmlns:a16="http://schemas.microsoft.com/office/drawing/2014/main" id="{39E0FAFD-C442-4269-9E6C-EDD0B7B44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1752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22">
              <a:extLst>
                <a:ext uri="{FF2B5EF4-FFF2-40B4-BE49-F238E27FC236}">
                  <a16:creationId xmlns:a16="http://schemas.microsoft.com/office/drawing/2014/main" id="{6AB2C8B6-437E-4C83-B2CB-A3855AA17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115"/>
              <a:ext cx="45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23">
              <a:extLst>
                <a:ext uri="{FF2B5EF4-FFF2-40B4-BE49-F238E27FC236}">
                  <a16:creationId xmlns:a16="http://schemas.microsoft.com/office/drawing/2014/main" id="{CBD4D5A9-BA0A-47AE-AD8E-877D53E40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187"/>
              <a:ext cx="317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24">
              <a:extLst>
                <a:ext uri="{FF2B5EF4-FFF2-40B4-BE49-F238E27FC236}">
                  <a16:creationId xmlns:a16="http://schemas.microsoft.com/office/drawing/2014/main" id="{FD9923BD-50AA-42BC-8A96-F7DA6D226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341"/>
              <a:ext cx="18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25">
              <a:extLst>
                <a:ext uri="{FF2B5EF4-FFF2-40B4-BE49-F238E27FC236}">
                  <a16:creationId xmlns:a16="http://schemas.microsoft.com/office/drawing/2014/main" id="{FB20A1F2-4F04-4477-878A-B75826CC1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87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26">
              <a:extLst>
                <a:ext uri="{FF2B5EF4-FFF2-40B4-BE49-F238E27FC236}">
                  <a16:creationId xmlns:a16="http://schemas.microsoft.com/office/drawing/2014/main" id="{D29C3DEB-70F3-4FEB-A75C-98BA4F341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" y="1715"/>
              <a:ext cx="272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27">
              <a:extLst>
                <a:ext uri="{FF2B5EF4-FFF2-40B4-BE49-F238E27FC236}">
                  <a16:creationId xmlns:a16="http://schemas.microsoft.com/office/drawing/2014/main" id="{FC32C4F0-BF68-4FB6-901E-212B6BA0C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387"/>
              <a:ext cx="317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28">
              <a:extLst>
                <a:ext uri="{FF2B5EF4-FFF2-40B4-BE49-F238E27FC236}">
                  <a16:creationId xmlns:a16="http://schemas.microsoft.com/office/drawing/2014/main" id="{4487E7E8-1134-4B49-8CA1-A577EAB97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160"/>
              <a:ext cx="27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29">
              <a:extLst>
                <a:ext uri="{FF2B5EF4-FFF2-40B4-BE49-F238E27FC236}">
                  <a16:creationId xmlns:a16="http://schemas.microsoft.com/office/drawing/2014/main" id="{7AEFBC6B-2060-4CCA-A97D-F3DDE8982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2341"/>
              <a:ext cx="72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30">
              <a:extLst>
                <a:ext uri="{FF2B5EF4-FFF2-40B4-BE49-F238E27FC236}">
                  <a16:creationId xmlns:a16="http://schemas.microsoft.com/office/drawing/2014/main" id="{06A42BB1-945A-4FCA-AEDE-A6D27D207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2115"/>
              <a:ext cx="45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31">
              <a:extLst>
                <a:ext uri="{FF2B5EF4-FFF2-40B4-BE49-F238E27FC236}">
                  <a16:creationId xmlns:a16="http://schemas.microsoft.com/office/drawing/2014/main" id="{B9C9ACB3-68E2-4F9F-A0F8-5E2E57CE9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706"/>
              <a:ext cx="182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Line 32">
              <a:extLst>
                <a:ext uri="{FF2B5EF4-FFF2-40B4-BE49-F238E27FC236}">
                  <a16:creationId xmlns:a16="http://schemas.microsoft.com/office/drawing/2014/main" id="{323F521E-73A8-4ABB-9534-168451394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166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33">
              <a:extLst>
                <a:ext uri="{FF2B5EF4-FFF2-40B4-BE49-F238E27FC236}">
                  <a16:creationId xmlns:a16="http://schemas.microsoft.com/office/drawing/2014/main" id="{AD62A390-5D95-4B5F-A9D0-8C200F7E8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9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Line 34">
              <a:extLst>
                <a:ext uri="{FF2B5EF4-FFF2-40B4-BE49-F238E27FC236}">
                  <a16:creationId xmlns:a16="http://schemas.microsoft.com/office/drawing/2014/main" id="{138AAC06-2873-4FFC-B62B-445FC283E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Line 35">
              <a:extLst>
                <a:ext uri="{FF2B5EF4-FFF2-40B4-BE49-F238E27FC236}">
                  <a16:creationId xmlns:a16="http://schemas.microsoft.com/office/drawing/2014/main" id="{345E32BC-4EAC-4756-8D30-24C61FE91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3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36">
              <a:extLst>
                <a:ext uri="{FF2B5EF4-FFF2-40B4-BE49-F238E27FC236}">
                  <a16:creationId xmlns:a16="http://schemas.microsoft.com/office/drawing/2014/main" id="{34F76837-6343-4B4E-A470-97FFB9D4E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88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Oval 37">
              <a:extLst>
                <a:ext uri="{FF2B5EF4-FFF2-40B4-BE49-F238E27FC236}">
                  <a16:creationId xmlns:a16="http://schemas.microsoft.com/office/drawing/2014/main" id="{77DF1012-6268-4452-8A5E-939FAF470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85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45" name="Line 38">
              <a:extLst>
                <a:ext uri="{FF2B5EF4-FFF2-40B4-BE49-F238E27FC236}">
                  <a16:creationId xmlns:a16="http://schemas.microsoft.com/office/drawing/2014/main" id="{81D60D71-F5D1-4434-8219-938B7FD5B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296"/>
              <a:ext cx="2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39">
              <a:extLst>
                <a:ext uri="{FF2B5EF4-FFF2-40B4-BE49-F238E27FC236}">
                  <a16:creationId xmlns:a16="http://schemas.microsoft.com/office/drawing/2014/main" id="{EB46E3E3-1A89-471D-9E3F-38A588215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2341"/>
              <a:ext cx="27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Rectangle 40">
              <a:extLst>
                <a:ext uri="{FF2B5EF4-FFF2-40B4-BE49-F238E27FC236}">
                  <a16:creationId xmlns:a16="http://schemas.microsoft.com/office/drawing/2014/main" id="{7CC7F881-322B-420D-A3D5-6C231D6ED8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6" y="1625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48" name="Rectangle 41">
              <a:extLst>
                <a:ext uri="{FF2B5EF4-FFF2-40B4-BE49-F238E27FC236}">
                  <a16:creationId xmlns:a16="http://schemas.microsoft.com/office/drawing/2014/main" id="{34F454BE-E675-4827-8FE6-FB91BE3725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3" y="2069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49" name="Rectangle 42">
              <a:extLst>
                <a:ext uri="{FF2B5EF4-FFF2-40B4-BE49-F238E27FC236}">
                  <a16:creationId xmlns:a16="http://schemas.microsoft.com/office/drawing/2014/main" id="{0B7C9834-E6B8-4448-A27A-D64CFFAD98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" y="2296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0" name="Rectangle 43">
              <a:extLst>
                <a:ext uri="{FF2B5EF4-FFF2-40B4-BE49-F238E27FC236}">
                  <a16:creationId xmlns:a16="http://schemas.microsoft.com/office/drawing/2014/main" id="{7B2C3BCF-D50A-459F-8551-DA2527AA5C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7" y="2251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1" name="Rectangle 44">
              <a:extLst>
                <a:ext uri="{FF2B5EF4-FFF2-40B4-BE49-F238E27FC236}">
                  <a16:creationId xmlns:a16="http://schemas.microsoft.com/office/drawing/2014/main" id="{C86B8DEC-2F97-4432-9364-0EC813B89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4" y="2804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2" name="Rectangle 45">
              <a:extLst>
                <a:ext uri="{FF2B5EF4-FFF2-40B4-BE49-F238E27FC236}">
                  <a16:creationId xmlns:a16="http://schemas.microsoft.com/office/drawing/2014/main" id="{735E077F-84CE-4338-A2C4-71AE823AB3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19" y="2822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3" name="Rectangle 46">
              <a:extLst>
                <a:ext uri="{FF2B5EF4-FFF2-40B4-BE49-F238E27FC236}">
                  <a16:creationId xmlns:a16="http://schemas.microsoft.com/office/drawing/2014/main" id="{CE333B00-2BBF-44CF-B530-4F353E5575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6" y="1616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54" name="Text Box 47">
              <a:extLst>
                <a:ext uri="{FF2B5EF4-FFF2-40B4-BE49-F238E27FC236}">
                  <a16:creationId xmlns:a16="http://schemas.microsoft.com/office/drawing/2014/main" id="{25857BDF-B190-4BE7-BF5D-464044ECE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1425"/>
              <a:ext cx="6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Source</a:t>
              </a:r>
            </a:p>
          </p:txBody>
        </p:sp>
      </p:grpSp>
      <p:grpSp>
        <p:nvGrpSpPr>
          <p:cNvPr id="7" name="Group 48">
            <a:extLst>
              <a:ext uri="{FF2B5EF4-FFF2-40B4-BE49-F238E27FC236}">
                <a16:creationId xmlns:a16="http://schemas.microsoft.com/office/drawing/2014/main" id="{4AF72483-95E5-4505-98E2-C383FAB2A21E}"/>
              </a:ext>
            </a:extLst>
          </p:cNvPr>
          <p:cNvGrpSpPr>
            <a:grpSpLocks/>
          </p:cNvGrpSpPr>
          <p:nvPr/>
        </p:nvGrpSpPr>
        <p:grpSpPr bwMode="auto">
          <a:xfrm>
            <a:off x="5103813" y="2205038"/>
            <a:ext cx="2563812" cy="2751137"/>
            <a:chOff x="3215" y="1389"/>
            <a:chExt cx="1615" cy="1733"/>
          </a:xfrm>
        </p:grpSpPr>
        <p:sp>
          <p:nvSpPr>
            <p:cNvPr id="16392" name="Line 49">
              <a:extLst>
                <a:ext uri="{FF2B5EF4-FFF2-40B4-BE49-F238E27FC236}">
                  <a16:creationId xmlns:a16="http://schemas.microsoft.com/office/drawing/2014/main" id="{7773E9C4-EFF7-4528-9270-2A2BD7646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1634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3" name="Group 50">
              <a:extLst>
                <a:ext uri="{FF2B5EF4-FFF2-40B4-BE49-F238E27FC236}">
                  <a16:creationId xmlns:a16="http://schemas.microsoft.com/office/drawing/2014/main" id="{3445FC60-09EB-490D-85AA-D0D712B3C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3" y="1571"/>
              <a:ext cx="113" cy="113"/>
              <a:chOff x="2381" y="1570"/>
              <a:chExt cx="113" cy="113"/>
            </a:xfrm>
          </p:grpSpPr>
          <p:sp>
            <p:nvSpPr>
              <p:cNvPr id="16418" name="Oval 51">
                <a:extLst>
                  <a:ext uri="{FF2B5EF4-FFF2-40B4-BE49-F238E27FC236}">
                    <a16:creationId xmlns:a16="http://schemas.microsoft.com/office/drawing/2014/main" id="{93E4E7C1-263B-4F6E-B5AA-12E77AA2C7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9" name="Oval 52">
                <a:extLst>
                  <a:ext uri="{FF2B5EF4-FFF2-40B4-BE49-F238E27FC236}">
                    <a16:creationId xmlns:a16="http://schemas.microsoft.com/office/drawing/2014/main" id="{A01EF7A2-3931-4483-B7AA-469BAE80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394" name="Group 53">
              <a:extLst>
                <a:ext uri="{FF2B5EF4-FFF2-40B4-BE49-F238E27FC236}">
                  <a16:creationId xmlns:a16="http://schemas.microsoft.com/office/drawing/2014/main" id="{625631C1-C4F8-455D-BAA5-36E817385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7" y="2215"/>
              <a:ext cx="113" cy="113"/>
              <a:chOff x="2381" y="1570"/>
              <a:chExt cx="113" cy="113"/>
            </a:xfrm>
          </p:grpSpPr>
          <p:sp>
            <p:nvSpPr>
              <p:cNvPr id="16416" name="Oval 54">
                <a:extLst>
                  <a:ext uri="{FF2B5EF4-FFF2-40B4-BE49-F238E27FC236}">
                    <a16:creationId xmlns:a16="http://schemas.microsoft.com/office/drawing/2014/main" id="{E3A5835F-9656-4CA5-8611-C648984061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7" name="Oval 55">
                <a:extLst>
                  <a:ext uri="{FF2B5EF4-FFF2-40B4-BE49-F238E27FC236}">
                    <a16:creationId xmlns:a16="http://schemas.microsoft.com/office/drawing/2014/main" id="{687DEE63-D337-445C-A2D2-53052B1BA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395" name="Group 56">
              <a:extLst>
                <a:ext uri="{FF2B5EF4-FFF2-40B4-BE49-F238E27FC236}">
                  <a16:creationId xmlns:a16="http://schemas.microsoft.com/office/drawing/2014/main" id="{846294EB-02C6-4C4B-B5B6-4A86CA972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4" y="3009"/>
              <a:ext cx="113" cy="113"/>
              <a:chOff x="2381" y="1570"/>
              <a:chExt cx="113" cy="113"/>
            </a:xfrm>
          </p:grpSpPr>
          <p:sp>
            <p:nvSpPr>
              <p:cNvPr id="16414" name="Oval 57">
                <a:extLst>
                  <a:ext uri="{FF2B5EF4-FFF2-40B4-BE49-F238E27FC236}">
                    <a16:creationId xmlns:a16="http://schemas.microsoft.com/office/drawing/2014/main" id="{749CE375-A69E-41C8-B6D5-BAB1A0585B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5" name="Oval 58">
                <a:extLst>
                  <a:ext uri="{FF2B5EF4-FFF2-40B4-BE49-F238E27FC236}">
                    <a16:creationId xmlns:a16="http://schemas.microsoft.com/office/drawing/2014/main" id="{DE66E254-1248-46D0-814F-5905303F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16396" name="Group 59">
              <a:extLst>
                <a:ext uri="{FF2B5EF4-FFF2-40B4-BE49-F238E27FC236}">
                  <a16:creationId xmlns:a16="http://schemas.microsoft.com/office/drawing/2014/main" id="{8B92C5D4-DFE0-46A4-9371-065E9CB55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3009"/>
              <a:ext cx="113" cy="113"/>
              <a:chOff x="2381" y="1570"/>
              <a:chExt cx="113" cy="113"/>
            </a:xfrm>
          </p:grpSpPr>
          <p:sp>
            <p:nvSpPr>
              <p:cNvPr id="16412" name="Oval 60">
                <a:extLst>
                  <a:ext uri="{FF2B5EF4-FFF2-40B4-BE49-F238E27FC236}">
                    <a16:creationId xmlns:a16="http://schemas.microsoft.com/office/drawing/2014/main" id="{B1ED0D45-CD4D-4B60-844B-B233FDC477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1570"/>
                <a:ext cx="113" cy="1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3" name="Oval 61">
                <a:extLst>
                  <a:ext uri="{FF2B5EF4-FFF2-40B4-BE49-F238E27FC236}">
                    <a16:creationId xmlns:a16="http://schemas.microsoft.com/office/drawing/2014/main" id="{72AE50E6-7682-4A6E-AA26-C81D119BD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1607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16397" name="Line 62">
              <a:extLst>
                <a:ext uri="{FF2B5EF4-FFF2-40B4-BE49-F238E27FC236}">
                  <a16:creationId xmlns:a16="http://schemas.microsoft.com/office/drawing/2014/main" id="{303CB38F-92A4-4C6C-91DA-70F082521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716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63">
              <a:extLst>
                <a:ext uri="{FF2B5EF4-FFF2-40B4-BE49-F238E27FC236}">
                  <a16:creationId xmlns:a16="http://schemas.microsoft.com/office/drawing/2014/main" id="{B81CF44F-9A5B-423C-8862-3D679EBD2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079"/>
              <a:ext cx="45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64">
              <a:extLst>
                <a:ext uri="{FF2B5EF4-FFF2-40B4-BE49-F238E27FC236}">
                  <a16:creationId xmlns:a16="http://schemas.microsoft.com/office/drawing/2014/main" id="{C8D8E4E8-03CF-4786-8121-6D2D4F90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84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65">
              <a:extLst>
                <a:ext uri="{FF2B5EF4-FFF2-40B4-BE49-F238E27FC236}">
                  <a16:creationId xmlns:a16="http://schemas.microsoft.com/office/drawing/2014/main" id="{2A0A2D25-8129-441F-942E-48AC02366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124"/>
              <a:ext cx="27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66">
              <a:extLst>
                <a:ext uri="{FF2B5EF4-FFF2-40B4-BE49-F238E27FC236}">
                  <a16:creationId xmlns:a16="http://schemas.microsoft.com/office/drawing/2014/main" id="{C197DB42-5F45-4AD3-8582-98F3CE456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62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67">
              <a:extLst>
                <a:ext uri="{FF2B5EF4-FFF2-40B4-BE49-F238E27FC236}">
                  <a16:creationId xmlns:a16="http://schemas.microsoft.com/office/drawing/2014/main" id="{4D63F4F8-6B96-4282-91DB-6B1824EAC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2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68">
              <a:extLst>
                <a:ext uri="{FF2B5EF4-FFF2-40B4-BE49-F238E27FC236}">
                  <a16:creationId xmlns:a16="http://schemas.microsoft.com/office/drawing/2014/main" id="{2BC59D72-6DD8-467F-B625-B2CD17A49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28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69">
              <a:extLst>
                <a:ext uri="{FF2B5EF4-FFF2-40B4-BE49-F238E27FC236}">
                  <a16:creationId xmlns:a16="http://schemas.microsoft.com/office/drawing/2014/main" id="{F3A2CBB4-8D1B-4937-BE50-3FD204D2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8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Rectangle 72">
              <a:extLst>
                <a:ext uri="{FF2B5EF4-FFF2-40B4-BE49-F238E27FC236}">
                  <a16:creationId xmlns:a16="http://schemas.microsoft.com/office/drawing/2014/main" id="{802D775F-18C3-4DDD-8F84-935C2B8866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6" y="1589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06" name="Rectangle 73">
              <a:extLst>
                <a:ext uri="{FF2B5EF4-FFF2-40B4-BE49-F238E27FC236}">
                  <a16:creationId xmlns:a16="http://schemas.microsoft.com/office/drawing/2014/main" id="{53281E97-E978-4C18-A6AB-9861CEFD90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3" y="2033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07" name="Rectangle 74">
              <a:extLst>
                <a:ext uri="{FF2B5EF4-FFF2-40B4-BE49-F238E27FC236}">
                  <a16:creationId xmlns:a16="http://schemas.microsoft.com/office/drawing/2014/main" id="{99477E52-F954-4FE1-9233-500DF225C7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7" y="2215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08" name="Rectangle 75">
              <a:extLst>
                <a:ext uri="{FF2B5EF4-FFF2-40B4-BE49-F238E27FC236}">
                  <a16:creationId xmlns:a16="http://schemas.microsoft.com/office/drawing/2014/main" id="{46CD363D-45FA-427B-9F6D-1923242016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4" y="2768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09" name="Rectangle 76">
              <a:extLst>
                <a:ext uri="{FF2B5EF4-FFF2-40B4-BE49-F238E27FC236}">
                  <a16:creationId xmlns:a16="http://schemas.microsoft.com/office/drawing/2014/main" id="{210E8969-118F-467A-99E2-0FA47727EF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59" y="2786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10" name="Rectangle 77">
              <a:extLst>
                <a:ext uri="{FF2B5EF4-FFF2-40B4-BE49-F238E27FC236}">
                  <a16:creationId xmlns:a16="http://schemas.microsoft.com/office/drawing/2014/main" id="{021D8473-E6EE-4FC7-8091-9664D46360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86" y="1580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11" name="Text Box 78">
              <a:extLst>
                <a:ext uri="{FF2B5EF4-FFF2-40B4-BE49-F238E27FC236}">
                  <a16:creationId xmlns:a16="http://schemas.microsoft.com/office/drawing/2014/main" id="{DA34602C-4EB5-4206-BCBF-9268B8C34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1389"/>
              <a:ext cx="6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Source</a:t>
              </a:r>
            </a:p>
          </p:txBody>
        </p:sp>
      </p:grpSp>
      <p:sp>
        <p:nvSpPr>
          <p:cNvPr id="16391" name="Text Box 36">
            <a:extLst>
              <a:ext uri="{FF2B5EF4-FFF2-40B4-BE49-F238E27FC236}">
                <a16:creationId xmlns:a16="http://schemas.microsoft.com/office/drawing/2014/main" id="{DEA45F12-DA24-469E-835C-2C8DA815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08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4CD4BDD5-DEF0-42A7-84C0-0DD76E335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ED0DC5-BB56-4A49-9237-4A9B3C99A69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EE39279-DBBE-4434-A2E3-5DD8C3913A25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71438" y="620713"/>
            <a:ext cx="8893175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Algorithms for constructing spanning trees</a:t>
            </a:r>
          </a:p>
        </p:txBody>
      </p:sp>
      <p:sp>
        <p:nvSpPr>
          <p:cNvPr id="2480131" name="Rectangle 3">
            <a:extLst>
              <a:ext uri="{FF2B5EF4-FFF2-40B4-BE49-F238E27FC236}">
                <a16:creationId xmlns:a16="http://schemas.microsoft.com/office/drawing/2014/main" id="{0BE6BFFF-650E-4717-A7CE-AC66CBB4320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68313" y="1484313"/>
            <a:ext cx="8351837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Theorem 1 gives an algorithm for finding spanning trees by removing edges from simple circuits.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Instead of constructing spanning trees by removing edges, spanning trees can be built up by successively adding edges.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Two algorithm:</a:t>
            </a:r>
          </a:p>
          <a:p>
            <a:pPr lvl="2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Depth-first search</a:t>
            </a:r>
          </a:p>
          <a:p>
            <a:pPr lvl="2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Breadth-first search</a:t>
            </a:r>
          </a:p>
        </p:txBody>
      </p:sp>
      <p:sp>
        <p:nvSpPr>
          <p:cNvPr id="18437" name="Text Box 36">
            <a:extLst>
              <a:ext uri="{FF2B5EF4-FFF2-40B4-BE49-F238E27FC236}">
                <a16:creationId xmlns:a16="http://schemas.microsoft.com/office/drawing/2014/main" id="{F36ACA5D-CC72-44D4-89C7-5F4251B7D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8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8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01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AB14CB9E-E053-4458-9469-20EB73CAC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031249-1645-4A64-AA72-3309EE0466E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EC93547-F07A-4FE4-BE25-A711A41F2D1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23850" y="563563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Depth-first search</a:t>
            </a:r>
          </a:p>
        </p:txBody>
      </p:sp>
      <p:sp>
        <p:nvSpPr>
          <p:cNvPr id="2482179" name="Rectangle 3">
            <a:extLst>
              <a:ext uri="{FF2B5EF4-FFF2-40B4-BE49-F238E27FC236}">
                <a16:creationId xmlns:a16="http://schemas.microsoft.com/office/drawing/2014/main" id="{2E7EC104-7E44-4B4F-B3F6-ED80A2951E2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268413"/>
            <a:ext cx="8686800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Depth-first search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(also called </a:t>
            </a: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backtracking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-- this procedure forms a rooted tree, and the underlying undirected graph is a spanning tree.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Arbitrarily choose a vertex of the graph as root.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Form a path starting at this vertex by successively adding edges, where each new edge is incident with the last vertex in the path and a vertex not already in the path.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Continue adding edges to this path as long as possible. 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If the path goes through all vertices of the graph, the tree consisting of this path is a spanning tree.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If the path does not go through all vertices, more edges must be added.  Move back to the next to last vertex in the path, if possible, form a new path starting at this vertex passing through vertices that were not already visited. If this cannot be done, move back another vertex in the path. Repeat this process.</a:t>
            </a:r>
          </a:p>
        </p:txBody>
      </p:sp>
      <p:sp>
        <p:nvSpPr>
          <p:cNvPr id="20485" name="Text Box 36">
            <a:extLst>
              <a:ext uri="{FF2B5EF4-FFF2-40B4-BE49-F238E27FC236}">
                <a16:creationId xmlns:a16="http://schemas.microsoft.com/office/drawing/2014/main" id="{29F784A7-A4CE-47C4-B93E-ABCA58429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8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2179" grpId="0" build="p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1575</Words>
  <Application>Microsoft Office PowerPoint</Application>
  <PresentationFormat>全屏显示(4:3)</PresentationFormat>
  <Paragraphs>388</Paragraphs>
  <Slides>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楷体_GB2312</vt:lpstr>
      <vt:lpstr>Arial</vt:lpstr>
      <vt:lpstr>Monotype Sorts</vt:lpstr>
      <vt:lpstr>宋体</vt:lpstr>
      <vt:lpstr>Wingdings</vt:lpstr>
      <vt:lpstr>Times New Roman</vt:lpstr>
      <vt:lpstr>cajcd fnta1</vt:lpstr>
      <vt:lpstr>Symbol</vt:lpstr>
      <vt:lpstr>Double Lines</vt:lpstr>
      <vt:lpstr>Microsoft Clip Gallery</vt:lpstr>
      <vt:lpstr>PowerPoint 演示文稿</vt:lpstr>
      <vt:lpstr> The definition of spanning tree</vt:lpstr>
      <vt:lpstr>PowerPoint 演示文稿</vt:lpstr>
      <vt:lpstr> Find A Spanning Tree of The Simple Graph</vt:lpstr>
      <vt:lpstr>More than one spanning tree for a simple graph</vt:lpstr>
      <vt:lpstr>PowerPoint 演示文稿</vt:lpstr>
      <vt:lpstr> The Applications of Spanning Trees</vt:lpstr>
      <vt:lpstr> Algorithms for constructing spanning trees</vt:lpstr>
      <vt:lpstr> Depth-first search</vt:lpstr>
      <vt:lpstr>PowerPoint 演示文稿</vt:lpstr>
      <vt:lpstr> Breadth-first search</vt:lpstr>
      <vt:lpstr>PowerPoint 演示文稿</vt:lpstr>
      <vt:lpstr> Backtracking scheme</vt:lpstr>
      <vt:lpstr>PowerPoint 演示文稿</vt:lpstr>
      <vt:lpstr>PowerPoint 演示文稿</vt:lpstr>
      <vt:lpstr> Depth-first Search in Directed Graphs</vt:lpstr>
      <vt:lpstr>PowerPoint 演示文稿</vt:lpstr>
      <vt:lpstr>PowerPoint 演示文稿</vt:lpstr>
      <vt:lpstr>PowerPoint 演示文稿</vt:lpstr>
      <vt:lpstr> the Concept of Minimum Spanning Trees</vt:lpstr>
      <vt:lpstr> Algorithms for minimum spanning trees</vt:lpstr>
      <vt:lpstr> Prim’s algorithm</vt:lpstr>
      <vt:lpstr>PowerPoint 演示文稿</vt:lpstr>
      <vt:lpstr> Kruskal’s algorithm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2015-06-15T08:14:32Z</dcterms:created>
  <dcterms:modified xsi:type="dcterms:W3CDTF">2022-05-27T06:54:12Z</dcterms:modified>
</cp:coreProperties>
</file>